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614" r:id="rId5"/>
    <p:sldId id="681" r:id="rId6"/>
    <p:sldId id="575" r:id="rId7"/>
    <p:sldId id="576" r:id="rId8"/>
    <p:sldId id="577" r:id="rId9"/>
    <p:sldId id="579" r:id="rId10"/>
    <p:sldId id="580" r:id="rId11"/>
    <p:sldId id="581" r:id="rId12"/>
    <p:sldId id="582"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83" userDrawn="1">
          <p15:clr>
            <a:srgbClr val="A4A3A4"/>
          </p15:clr>
        </p15:guide>
        <p15:guide id="9" pos="5472">
          <p15:clr>
            <a:srgbClr val="A4A3A4"/>
          </p15:clr>
        </p15:guide>
        <p15:guide id="10" pos="1248">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Herridge" initials="KH" lastIdx="27" clrIdx="0">
    <p:extLst>
      <p:ext uri="{19B8F6BF-5375-455C-9EA6-DF929625EA0E}">
        <p15:presenceInfo xmlns:p15="http://schemas.microsoft.com/office/powerpoint/2012/main" userId="S-1-5-21-3424673304-3802795948-2974315027-1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D7DF"/>
    <a:srgbClr val="EFEEDE"/>
    <a:srgbClr val="00A0D2"/>
    <a:srgbClr val="D8D7DF"/>
    <a:srgbClr val="C110A0"/>
    <a:srgbClr val="DDD0CF"/>
    <a:srgbClr val="FFB81C"/>
    <a:srgbClr val="702082"/>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3" autoAdjust="0"/>
    <p:restoredTop sz="74179" autoAdjust="0"/>
  </p:normalViewPr>
  <p:slideViewPr>
    <p:cSldViewPr snapToGrid="0" showGuides="1">
      <p:cViewPr varScale="1">
        <p:scale>
          <a:sx n="130" d="100"/>
          <a:sy n="130" d="100"/>
        </p:scale>
        <p:origin x="1242" y="126"/>
      </p:cViewPr>
      <p:guideLst>
        <p:guide orient="horz" pos="2160"/>
        <p:guide orient="horz" pos="300"/>
        <p:guide orient="horz" pos="960"/>
        <p:guide orient="horz" pos="4032"/>
        <p:guide orient="horz" pos="3840"/>
        <p:guide pos="3456"/>
        <p:guide pos="283"/>
        <p:guide pos="5472"/>
        <p:guide pos="1248"/>
        <p:guide pos="4416"/>
        <p:guide pos="4512"/>
        <p:guide pos="3360"/>
        <p:guide pos="1344"/>
        <p:guide pos="2290"/>
        <p:guide pos="240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10/23/2018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1620" y="4337847"/>
            <a:ext cx="3139434" cy="742950"/>
          </a:xfrm>
        </p:spPr>
        <p:txBody>
          <a:bodyPr>
            <a:noAutofit/>
          </a:bodyPr>
          <a:lstStyle/>
          <a:p>
            <a:r>
              <a:rPr lang="en-US"/>
              <a:t>Click to edit Master title style</a:t>
            </a:r>
            <a:endParaRPr lang="en-US" dirty="0"/>
          </a:p>
        </p:txBody>
      </p:sp>
      <p:sp>
        <p:nvSpPr>
          <p:cNvPr id="9" name="Text Placeholder 2"/>
          <p:cNvSpPr>
            <a:spLocks noGrp="1"/>
          </p:cNvSpPr>
          <p:nvPr>
            <p:ph idx="1" hasCustomPrompt="1"/>
          </p:nvPr>
        </p:nvSpPr>
        <p:spPr>
          <a:xfrm>
            <a:off x="5081620" y="5127958"/>
            <a:ext cx="3139434"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sp>
        <p:nvSpPr>
          <p:cNvPr id="13" name="Freeform 7"/>
          <p:cNvSpPr>
            <a:spLocks/>
          </p:cNvSpPr>
          <p:nvPr userDrawn="1"/>
        </p:nvSpPr>
        <p:spPr bwMode="auto">
          <a:xfrm>
            <a:off x="2775839" y="1339617"/>
            <a:ext cx="1074738"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516089" y="457746"/>
            <a:ext cx="1074738"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5404852" y="457746"/>
            <a:ext cx="539750"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1"/>
          <p:cNvSpPr>
            <a:spLocks/>
          </p:cNvSpPr>
          <p:nvPr userDrawn="1"/>
        </p:nvSpPr>
        <p:spPr bwMode="auto">
          <a:xfrm>
            <a:off x="6860579" y="1941755"/>
            <a:ext cx="806450"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6200000">
            <a:off x="5370669" y="2577324"/>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00A0D2"/>
                </a:solidFill>
              </a:rPr>
              <a:t>Hire Talent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870" y="712781"/>
            <a:ext cx="1616383" cy="1616383"/>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sp>
        <p:nvSpPr>
          <p:cNvPr id="18"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20"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a:t>This layout provides specific paragraph formatting to provide hierarchy when users have extensive body copy, and less levels of bullets. Paragraphs have specific formatting so users do not need to use double-returns. </a:t>
            </a:r>
          </a:p>
          <a:p>
            <a:pPr lvl="1"/>
            <a:r>
              <a:rPr lang="en-US" dirty="0"/>
              <a:t>Subheading</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4"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897CFEA-2A07-45F4-9C83-6BF6430DB6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349" y="178749"/>
            <a:ext cx="6337526" cy="1370490"/>
          </a:xfrm>
          <a:prstGeom prst="rect">
            <a:avLst/>
          </a:prstGeom>
        </p:spPr>
      </p:pic>
      <p:sp>
        <p:nvSpPr>
          <p:cNvPr id="2" name="Title 1"/>
          <p:cNvSpPr>
            <a:spLocks noGrp="1"/>
          </p:cNvSpPr>
          <p:nvPr>
            <p:ph type="title"/>
          </p:nvPr>
        </p:nvSpPr>
        <p:spPr>
          <a:xfrm>
            <a:off x="457200" y="527089"/>
            <a:ext cx="8229600" cy="307777"/>
          </a:xfrm>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70128"/>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980228"/>
            <a:ext cx="8229600" cy="4115771"/>
          </a:xfrm>
        </p:spPr>
        <p:txBody>
          <a:bodyPr/>
          <a:lstStyle>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9EDFF457-F539-4143-828A-5336B4468D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1091" y="270268"/>
            <a:ext cx="742950" cy="6858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736170"/>
            <a:ext cx="8229600" cy="4359829"/>
          </a:xfrm>
        </p:spPr>
        <p:txBody>
          <a:bodyPr/>
          <a:lstStyle>
            <a:lvl3pPr marL="233363" indent="-233363">
              <a:buFont typeface="+mj-lt"/>
              <a:buAutoNum type="arabicPeriod"/>
              <a:defRPr/>
            </a:lvl3pPr>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6"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2" name="Graphic 11">
            <a:extLst>
              <a:ext uri="{FF2B5EF4-FFF2-40B4-BE49-F238E27FC236}">
                <a16:creationId xmlns:a16="http://schemas.microsoft.com/office/drawing/2014/main" id="{EE2015F1-7BC5-4911-A699-079B41094B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4" name="Graphic 13">
            <a:extLst>
              <a:ext uri="{FF2B5EF4-FFF2-40B4-BE49-F238E27FC236}">
                <a16:creationId xmlns:a16="http://schemas.microsoft.com/office/drawing/2014/main" id="{D5E24CAE-9F10-4187-B079-31C4468505B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736170"/>
            <a:ext cx="4876800" cy="4359829"/>
          </a:xfrm>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5" name="Straight Connector 1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9"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6" name="Graphic 15">
            <a:extLst>
              <a:ext uri="{FF2B5EF4-FFF2-40B4-BE49-F238E27FC236}">
                <a16:creationId xmlns:a16="http://schemas.microsoft.com/office/drawing/2014/main" id="{622F21B8-F645-4EE3-A28D-6F0003E7E8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20" name="Graphic 19">
            <a:extLst>
              <a:ext uri="{FF2B5EF4-FFF2-40B4-BE49-F238E27FC236}">
                <a16:creationId xmlns:a16="http://schemas.microsoft.com/office/drawing/2014/main" id="{0E7DF7E6-BA19-46EC-A54F-F2EAF28A4A9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pic>
        <p:nvPicPr>
          <p:cNvPr id="14" name="Graphic 13">
            <a:extLst>
              <a:ext uri="{FF2B5EF4-FFF2-40B4-BE49-F238E27FC236}">
                <a16:creationId xmlns:a16="http://schemas.microsoft.com/office/drawing/2014/main" id="{96C1EA81-CBE9-4600-9D5D-CAA987041E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349" y="178749"/>
            <a:ext cx="6337526" cy="1370490"/>
          </a:xfrm>
          <a:prstGeom prst="rect">
            <a:avLst/>
          </a:prstGeom>
        </p:spPr>
      </p:pic>
      <p:pic>
        <p:nvPicPr>
          <p:cNvPr id="17" name="Graphic 16">
            <a:extLst>
              <a:ext uri="{FF2B5EF4-FFF2-40B4-BE49-F238E27FC236}">
                <a16:creationId xmlns:a16="http://schemas.microsoft.com/office/drawing/2014/main" id="{D3F05935-12D1-4D8A-9705-E8F634A15A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1091" y="270268"/>
            <a:ext cx="742950" cy="6858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6" hasCustomPrompt="1"/>
          </p:nvPr>
        </p:nvSpPr>
        <p:spPr>
          <a:xfrm>
            <a:off x="457200" y="1720300"/>
            <a:ext cx="8229600" cy="4375700"/>
          </a:xfrm>
        </p:spPr>
        <p:txBody>
          <a:bodyPr/>
          <a:lstStyle>
            <a:lvl1pPr>
              <a:lnSpc>
                <a:spcPts val="4400"/>
              </a:lnSpc>
              <a:spcBef>
                <a:spcPts val="0"/>
              </a:spcBef>
              <a:spcAft>
                <a:spcPts val="0"/>
              </a:spcAft>
              <a:defRPr sz="3900" b="0" i="0" baseline="0"/>
            </a:lvl1pPr>
          </a:lstStyle>
          <a:p>
            <a:pPr lvl="0"/>
            <a:r>
              <a:rPr lang="en-US" dirty="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5"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1" name="Graphic 10">
            <a:extLst>
              <a:ext uri="{FF2B5EF4-FFF2-40B4-BE49-F238E27FC236}">
                <a16:creationId xmlns:a16="http://schemas.microsoft.com/office/drawing/2014/main" id="{69963F08-200C-4892-8348-D7E43E521C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3" name="Graphic 12">
            <a:extLst>
              <a:ext uri="{FF2B5EF4-FFF2-40B4-BE49-F238E27FC236}">
                <a16:creationId xmlns:a16="http://schemas.microsoft.com/office/drawing/2014/main" id="{A4E0ABED-1F8C-4E0D-9643-B057BF4AF37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7"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9" name="Graphic 8">
            <a:extLst>
              <a:ext uri="{FF2B5EF4-FFF2-40B4-BE49-F238E27FC236}">
                <a16:creationId xmlns:a16="http://schemas.microsoft.com/office/drawing/2014/main" id="{D1B2F670-0676-4CAC-BE1D-0D1F379D7B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0" name="Graphic 9">
            <a:extLst>
              <a:ext uri="{FF2B5EF4-FFF2-40B4-BE49-F238E27FC236}">
                <a16:creationId xmlns:a16="http://schemas.microsoft.com/office/drawing/2014/main" id="{BF7C7A5B-D266-47C8-BE51-DD211985BC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1"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9" name="Graphic 8">
            <a:extLst>
              <a:ext uri="{FF2B5EF4-FFF2-40B4-BE49-F238E27FC236}">
                <a16:creationId xmlns:a16="http://schemas.microsoft.com/office/drawing/2014/main" id="{76E574FF-614C-4C67-97F4-E5A0A34A065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2" name="Graphic 11">
            <a:extLst>
              <a:ext uri="{FF2B5EF4-FFF2-40B4-BE49-F238E27FC236}">
                <a16:creationId xmlns:a16="http://schemas.microsoft.com/office/drawing/2014/main" id="{39FD14E5-51D6-4D50-9C5E-D36E4CB4DE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8850" y="923135"/>
            <a:ext cx="4860299" cy="1010499"/>
          </a:xfrm>
        </p:spPr>
        <p:txBody>
          <a:bodyPr>
            <a:noAutofit/>
          </a:bodyPr>
          <a:lstStyle>
            <a:lvl1pPr>
              <a:defRPr sz="3200"/>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4234" y="1797996"/>
            <a:ext cx="6120881" cy="1692212"/>
          </a:xfrm>
          <a:prstGeom prst="rect">
            <a:avLst/>
          </a:prstGeom>
        </p:spPr>
      </p:pic>
      <p:sp>
        <p:nvSpPr>
          <p:cNvPr id="3" name="TextBox 2"/>
          <p:cNvSpPr txBox="1"/>
          <p:nvPr userDrawn="1"/>
        </p:nvSpPr>
        <p:spPr>
          <a:xfrm>
            <a:off x="2412001" y="3682483"/>
            <a:ext cx="4144309" cy="400110"/>
          </a:xfrm>
          <a:prstGeom prst="rect">
            <a:avLst/>
          </a:prstGeom>
          <a:noFill/>
        </p:spPr>
        <p:txBody>
          <a:bodyPr wrap="square" rtlCol="0">
            <a:spAutoFit/>
          </a:bodyPr>
          <a:lstStyle/>
          <a:p>
            <a:pPr algn="ctr"/>
            <a:r>
              <a:rPr lang="en-US" sz="2000" dirty="0"/>
              <a:t>www.savilleassessment.com</a:t>
            </a:r>
            <a:endParaRPr lang="en-GB" sz="2000" dirty="0"/>
          </a:p>
        </p:txBody>
      </p:sp>
      <p:cxnSp>
        <p:nvCxnSpPr>
          <p:cNvPr id="9" name="Straight Connector 8"/>
          <p:cNvCxnSpPr/>
          <p:nvPr userDrawn="1"/>
        </p:nvCxnSpPr>
        <p:spPr>
          <a:xfrm flipV="1">
            <a:off x="1807026" y="3490208"/>
            <a:ext cx="5455298" cy="24881"/>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3340" y="4249987"/>
            <a:ext cx="359050" cy="34275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16033" y="4249988"/>
            <a:ext cx="359050" cy="342757"/>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99635" y="4249988"/>
            <a:ext cx="359050" cy="342757"/>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942" y="4249987"/>
            <a:ext cx="359050" cy="342757"/>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AF7EDB-0DA1-4D3F-B28A-83CF4294AB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91091" y="270268"/>
            <a:ext cx="742950" cy="685800"/>
          </a:xfrm>
          <a:prstGeom prst="rect">
            <a:avLst/>
          </a:prstGeom>
        </p:spPr>
      </p:pic>
    </p:spTree>
    <p:extLst>
      <p:ext uri="{BB962C8B-B14F-4D97-AF65-F5344CB8AC3E}">
        <p14:creationId xmlns:p14="http://schemas.microsoft.com/office/powerpoint/2010/main" val="37849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bg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grpSp>
        <p:nvGrpSpPr>
          <p:cNvPr id="4" name="Group 3"/>
          <p:cNvGrpSpPr/>
          <p:nvPr userDrawn="1"/>
        </p:nvGrpSpPr>
        <p:grpSpPr>
          <a:xfrm>
            <a:off x="457200" y="452438"/>
            <a:ext cx="8240713"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17111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tx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solidFill>
                  <a:schemeClr val="tx1"/>
                </a:solidFill>
              </a:defRPr>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tx1"/>
                </a:solidFill>
              </a:defRPr>
            </a:lvl1pPr>
          </a:lstStyle>
          <a:p>
            <a:pPr lvl="0"/>
            <a:r>
              <a:rPr lang="en-US"/>
              <a:t>Edit Master text styles</a:t>
            </a:r>
          </a:p>
        </p:txBody>
      </p:sp>
      <p:grpSp>
        <p:nvGrpSpPr>
          <p:cNvPr id="4" name="Group 3"/>
          <p:cNvGrpSpPr/>
          <p:nvPr userDrawn="1"/>
        </p:nvGrpSpPr>
        <p:grpSpPr>
          <a:xfrm>
            <a:off x="457200" y="452438"/>
            <a:ext cx="8240713"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11083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lvl1pPr>
          </a:lstStyle>
          <a:p>
            <a:pPr lvl="0"/>
            <a:r>
              <a:rPr lang="en-US"/>
              <a:t>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2"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bg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327269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grpSp>
        <p:nvGrpSpPr>
          <p:cNvPr id="2" name="Group 1"/>
          <p:cNvGrpSpPr/>
          <p:nvPr userDrawn="1"/>
        </p:nvGrpSpPr>
        <p:grpSpPr>
          <a:xfrm rot="5400000">
            <a:off x="5195731" y="2468071"/>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646" y="671641"/>
            <a:ext cx="1689265" cy="1698667"/>
          </a:xfrm>
          <a:prstGeom prst="rect">
            <a:avLst/>
          </a:prstGeom>
        </p:spPr>
      </p:pic>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FFB81C"/>
                </a:solidFill>
              </a:rPr>
              <a:t>Build Talent</a:t>
            </a:r>
          </a:p>
        </p:txBody>
      </p:sp>
    </p:spTree>
    <p:extLst>
      <p:ext uri="{BB962C8B-B14F-4D97-AF65-F5344CB8AC3E}">
        <p14:creationId xmlns:p14="http://schemas.microsoft.com/office/powerpoint/2010/main" val="2452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0800000">
            <a:off x="5370669" y="2577324"/>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C110A0"/>
                </a:solidFill>
              </a:rPr>
              <a:t>Lead Talent</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236" y="992602"/>
            <a:ext cx="1796127" cy="1056741"/>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2"/>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dirty="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2018 Saville Consulting, Willis Towers Watson. All rights reserved.</a:t>
            </a:r>
            <a:endParaRPr lang="en-US" dirty="0"/>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706" r:id="rId3"/>
    <p:sldLayoutId id="2147483700" r:id="rId4"/>
    <p:sldLayoutId id="2147483701" r:id="rId5"/>
    <p:sldLayoutId id="2147483693" r:id="rId6"/>
    <p:sldLayoutId id="2147483697" r:id="rId7"/>
    <p:sldLayoutId id="2147483703" r:id="rId8"/>
    <p:sldLayoutId id="2147483704" r:id="rId9"/>
    <p:sldLayoutId id="2147483705" r:id="rId10"/>
    <p:sldLayoutId id="2147483687" r:id="rId11"/>
    <p:sldLayoutId id="2147483688" r:id="rId12"/>
    <p:sldLayoutId id="2147483696" r:id="rId13"/>
    <p:sldLayoutId id="2147483695" r:id="rId14"/>
    <p:sldLayoutId id="2147483672" r:id="rId15"/>
    <p:sldLayoutId id="2147483689" r:id="rId16"/>
    <p:sldLayoutId id="2147483666" r:id="rId17"/>
    <p:sldLayoutId id="2147483690" r:id="rId18"/>
    <p:sldLayoutId id="2147483667" r:id="rId19"/>
    <p:sldLayoutId id="2147483698" r:id="rId20"/>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F5BC4F-74A0-4386-9261-B4E71CA5E778}"/>
              </a:ext>
            </a:extLst>
          </p:cNvPr>
          <p:cNvSpPr>
            <a:spLocks noGrp="1"/>
          </p:cNvSpPr>
          <p:nvPr>
            <p:ph type="title"/>
          </p:nvPr>
        </p:nvSpPr>
        <p:spPr>
          <a:xfrm>
            <a:off x="998850" y="908536"/>
            <a:ext cx="4763042" cy="1094076"/>
          </a:xfrm>
        </p:spPr>
        <p:txBody>
          <a:bodyPr/>
          <a:lstStyle/>
          <a:p>
            <a:r>
              <a:rPr lang="en-GB" dirty="0"/>
              <a:t>Applying a Complete Approach</a:t>
            </a:r>
            <a:br>
              <a:rPr lang="en-GB" dirty="0"/>
            </a:br>
            <a:endParaRPr lang="en-GB" dirty="0"/>
          </a:p>
        </p:txBody>
      </p:sp>
      <p:sp>
        <p:nvSpPr>
          <p:cNvPr id="4" name="Content Placeholder 2">
            <a:extLst>
              <a:ext uri="{FF2B5EF4-FFF2-40B4-BE49-F238E27FC236}">
                <a16:creationId xmlns:a16="http://schemas.microsoft.com/office/drawing/2014/main" id="{9281B253-0753-4188-B511-14AF34B7CD07}"/>
              </a:ext>
            </a:extLst>
          </p:cNvPr>
          <p:cNvSpPr txBox="1">
            <a:spLocks/>
          </p:cNvSpPr>
          <p:nvPr/>
        </p:nvSpPr>
        <p:spPr>
          <a:xfrm>
            <a:off x="998851" y="3429001"/>
            <a:ext cx="3186287" cy="644236"/>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dirty="0"/>
              <a:t>Matt Cauldwell</a:t>
            </a:r>
          </a:p>
        </p:txBody>
      </p:sp>
      <p:pic>
        <p:nvPicPr>
          <p:cNvPr id="5" name="Graphic 4">
            <a:extLst>
              <a:ext uri="{FF2B5EF4-FFF2-40B4-BE49-F238E27FC236}">
                <a16:creationId xmlns:a16="http://schemas.microsoft.com/office/drawing/2014/main" id="{E4DA4E64-62E7-49F4-91E2-AA22F47244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6822" y="2321168"/>
            <a:ext cx="774697" cy="715105"/>
          </a:xfrm>
          <a:prstGeom prst="rect">
            <a:avLst/>
          </a:prstGeom>
        </p:spPr>
      </p:pic>
      <p:pic>
        <p:nvPicPr>
          <p:cNvPr id="6" name="Picture 5">
            <a:extLst>
              <a:ext uri="{FF2B5EF4-FFF2-40B4-BE49-F238E27FC236}">
                <a16:creationId xmlns:a16="http://schemas.microsoft.com/office/drawing/2014/main" id="{172F1DED-6829-49DF-947B-BEBCEE84C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50" y="6017162"/>
            <a:ext cx="2069123" cy="409137"/>
          </a:xfrm>
          <a:prstGeom prst="rect">
            <a:avLst/>
          </a:prstGeom>
        </p:spPr>
      </p:pic>
      <p:pic>
        <p:nvPicPr>
          <p:cNvPr id="7" name="Picture 6">
            <a:extLst>
              <a:ext uri="{FF2B5EF4-FFF2-40B4-BE49-F238E27FC236}">
                <a16:creationId xmlns:a16="http://schemas.microsoft.com/office/drawing/2014/main" id="{FDE143E5-BF16-47EB-9F93-BDC7F78677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481" y="4225928"/>
            <a:ext cx="1271791" cy="897735"/>
          </a:xfrm>
          <a:prstGeom prst="rect">
            <a:avLst/>
          </a:prstGeom>
        </p:spPr>
      </p:pic>
    </p:spTree>
    <p:extLst>
      <p:ext uri="{BB962C8B-B14F-4D97-AF65-F5344CB8AC3E}">
        <p14:creationId xmlns:p14="http://schemas.microsoft.com/office/powerpoint/2010/main" val="87444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E33A-C097-41D1-8531-F01972318A90}"/>
              </a:ext>
            </a:extLst>
          </p:cNvPr>
          <p:cNvSpPr>
            <a:spLocks noGrp="1"/>
          </p:cNvSpPr>
          <p:nvPr>
            <p:ph type="title"/>
          </p:nvPr>
        </p:nvSpPr>
        <p:spPr/>
        <p:txBody>
          <a:bodyPr/>
          <a:lstStyle/>
          <a:p>
            <a:r>
              <a:rPr lang="en-GB" dirty="0"/>
              <a:t>Applying a Complete Approach </a:t>
            </a:r>
          </a:p>
        </p:txBody>
      </p:sp>
      <p:sp>
        <p:nvSpPr>
          <p:cNvPr id="3" name="Content Placeholder 2">
            <a:extLst>
              <a:ext uri="{FF2B5EF4-FFF2-40B4-BE49-F238E27FC236}">
                <a16:creationId xmlns:a16="http://schemas.microsoft.com/office/drawing/2014/main" id="{4C781DDC-E283-4E0D-8826-262E2F23E5C3}"/>
              </a:ext>
            </a:extLst>
          </p:cNvPr>
          <p:cNvSpPr>
            <a:spLocks noGrp="1"/>
          </p:cNvSpPr>
          <p:nvPr>
            <p:ph idx="1"/>
          </p:nvPr>
        </p:nvSpPr>
        <p:spPr/>
        <p:txBody>
          <a:bodyPr/>
          <a:lstStyle/>
          <a:p>
            <a:pPr marL="285750" indent="-285750">
              <a:buFont typeface="Arial" panose="020B0604020202020204" pitchFamily="34" charset="0"/>
              <a:buChar char="•"/>
            </a:pPr>
            <a:r>
              <a:rPr lang="en-GB" dirty="0"/>
              <a:t>International technology brand </a:t>
            </a:r>
          </a:p>
          <a:p>
            <a:pPr marL="285750" indent="-285750">
              <a:buFont typeface="Arial" panose="020B0604020202020204" pitchFamily="34" charset="0"/>
              <a:buChar char="•"/>
            </a:pPr>
            <a:r>
              <a:rPr lang="en-GB" dirty="0"/>
              <a:t>Graduate scheme recruitment across EMEA </a:t>
            </a:r>
          </a:p>
          <a:p>
            <a:pPr marL="285750" indent="-285750">
              <a:buFont typeface="Arial" panose="020B0604020202020204" pitchFamily="34" charset="0"/>
              <a:buChar char="•"/>
            </a:pPr>
            <a:r>
              <a:rPr lang="en-GB" dirty="0"/>
              <a:t>Approx. 6,000 applicants for 100 roles </a:t>
            </a:r>
          </a:p>
          <a:p>
            <a:pPr marL="285750" indent="-285750">
              <a:buFont typeface="Arial" panose="020B0604020202020204" pitchFamily="34" charset="0"/>
              <a:buChar char="•"/>
            </a:pPr>
            <a:r>
              <a:rPr lang="en-GB" dirty="0"/>
              <a:t>Experiencing high candidate drop out rates </a:t>
            </a:r>
          </a:p>
          <a:p>
            <a:pPr marL="285750" indent="-285750">
              <a:buFont typeface="Arial" panose="020B0604020202020204" pitchFamily="34" charset="0"/>
              <a:buChar char="•"/>
            </a:pPr>
            <a:r>
              <a:rPr lang="en-GB" dirty="0"/>
              <a:t>Dropout rate especially high amongst BAME (Black, Asian, Minority Ethnic) applicants </a:t>
            </a:r>
          </a:p>
          <a:p>
            <a:pPr marL="285750" indent="-285750">
              <a:buFont typeface="Arial" panose="020B0604020202020204" pitchFamily="34" charset="0"/>
              <a:buChar char="•"/>
            </a:pPr>
            <a:r>
              <a:rPr lang="en-GB" dirty="0"/>
              <a:t>Applicant pipeline suffering lack of diversity </a:t>
            </a:r>
          </a:p>
          <a:p>
            <a:pPr marL="285750" indent="-285750">
              <a:buFont typeface="Arial" panose="020B0604020202020204" pitchFamily="34" charset="0"/>
              <a:buChar char="•"/>
            </a:pPr>
            <a:r>
              <a:rPr lang="en-GB" dirty="0"/>
              <a:t>Wanted process to be more reflective of the brand and utilize technology better </a:t>
            </a:r>
          </a:p>
          <a:p>
            <a:pPr marL="285750" indent="-285750">
              <a:buFont typeface="Arial" panose="020B0604020202020204" pitchFamily="34" charset="0"/>
              <a:buChar char="•"/>
            </a:pPr>
            <a:r>
              <a:rPr lang="en-GB" dirty="0"/>
              <a:t>High stakes program so real need to boost quantity of applicant pipeline whilst maintaining quality </a:t>
            </a:r>
          </a:p>
        </p:txBody>
      </p:sp>
      <p:sp>
        <p:nvSpPr>
          <p:cNvPr id="4" name="Text Placeholder 3">
            <a:extLst>
              <a:ext uri="{FF2B5EF4-FFF2-40B4-BE49-F238E27FC236}">
                <a16:creationId xmlns:a16="http://schemas.microsoft.com/office/drawing/2014/main" id="{D21A5176-52A6-4F23-9B8D-63A0571762B5}"/>
              </a:ext>
            </a:extLst>
          </p:cNvPr>
          <p:cNvSpPr>
            <a:spLocks noGrp="1"/>
          </p:cNvSpPr>
          <p:nvPr>
            <p:ph type="body" sz="quarter" idx="13"/>
          </p:nvPr>
        </p:nvSpPr>
        <p:spPr/>
        <p:txBody>
          <a:bodyPr/>
          <a:lstStyle/>
          <a:p>
            <a:r>
              <a:rPr lang="en-GB" dirty="0"/>
              <a:t>Background </a:t>
            </a:r>
          </a:p>
        </p:txBody>
      </p:sp>
    </p:spTree>
    <p:extLst>
      <p:ext uri="{BB962C8B-B14F-4D97-AF65-F5344CB8AC3E}">
        <p14:creationId xmlns:p14="http://schemas.microsoft.com/office/powerpoint/2010/main" val="91766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2E431D-B51D-4EE6-B5DA-C8E4D1B08F07}"/>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16200000">
            <a:off x="3239293" y="717550"/>
            <a:ext cx="2665413" cy="5422900"/>
          </a:xfrm>
          <a:prstGeom prst="rect">
            <a:avLst/>
          </a:prstGeom>
          <a:effectLst>
            <a:outerShdw blurRad="63500" dist="76200" dir="2400000" sx="99000" sy="99000" algn="ctr" rotWithShape="0">
              <a:schemeClr val="tx1">
                <a:alpha val="49000"/>
              </a:schemeClr>
            </a:outerShdw>
          </a:effectLst>
        </p:spPr>
      </p:pic>
      <p:pic>
        <p:nvPicPr>
          <p:cNvPr id="2" name="Picture 1">
            <a:extLst>
              <a:ext uri="{FF2B5EF4-FFF2-40B4-BE49-F238E27FC236}">
                <a16:creationId xmlns:a16="http://schemas.microsoft.com/office/drawing/2014/main" id="{D28DB624-8A6B-4666-BA15-3101CEB196A8}"/>
              </a:ext>
            </a:extLst>
          </p:cNvPr>
          <p:cNvPicPr>
            <a:picLocks noChangeAspect="1"/>
          </p:cNvPicPr>
          <p:nvPr/>
        </p:nvPicPr>
        <p:blipFill>
          <a:blip r:embed="rId3"/>
          <a:stretch>
            <a:fillRect/>
          </a:stretch>
        </p:blipFill>
        <p:spPr>
          <a:xfrm>
            <a:off x="3166596" y="2426110"/>
            <a:ext cx="2810808" cy="2125457"/>
          </a:xfrm>
          <a:prstGeom prst="rect">
            <a:avLst/>
          </a:prstGeom>
        </p:spPr>
      </p:pic>
      <p:sp>
        <p:nvSpPr>
          <p:cNvPr id="3" name="TextBox 2">
            <a:extLst>
              <a:ext uri="{FF2B5EF4-FFF2-40B4-BE49-F238E27FC236}">
                <a16:creationId xmlns:a16="http://schemas.microsoft.com/office/drawing/2014/main" id="{E2A8FD96-509B-42EC-AB94-D00A9DA509CB}"/>
              </a:ext>
            </a:extLst>
          </p:cNvPr>
          <p:cNvSpPr txBox="1"/>
          <p:nvPr/>
        </p:nvSpPr>
        <p:spPr>
          <a:xfrm>
            <a:off x="1666568" y="685799"/>
            <a:ext cx="5538019" cy="646331"/>
          </a:xfrm>
          <a:prstGeom prst="rect">
            <a:avLst/>
          </a:prstGeom>
          <a:noFill/>
        </p:spPr>
        <p:txBody>
          <a:bodyPr wrap="square" rtlCol="0">
            <a:spAutoFit/>
          </a:bodyPr>
          <a:lstStyle/>
          <a:p>
            <a:pPr algn="ctr"/>
            <a:r>
              <a:rPr lang="en-GB" dirty="0"/>
              <a:t>Implemented new tailored SJT as first stage screener </a:t>
            </a:r>
          </a:p>
        </p:txBody>
      </p:sp>
    </p:spTree>
    <p:extLst>
      <p:ext uri="{BB962C8B-B14F-4D97-AF65-F5344CB8AC3E}">
        <p14:creationId xmlns:p14="http://schemas.microsoft.com/office/powerpoint/2010/main" val="112345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9D107C-862C-43BB-ABC8-767337B40764}"/>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010193" y="1440470"/>
            <a:ext cx="5264150" cy="4116388"/>
          </a:xfrm>
          <a:prstGeom prst="rect">
            <a:avLst/>
          </a:prstGeom>
          <a:effectLst>
            <a:outerShdw blurRad="101600" dist="38100" dir="1800000" algn="ctr" rotWithShape="0">
              <a:schemeClr val="tx1">
                <a:alpha val="38000"/>
              </a:schemeClr>
            </a:outerShdw>
          </a:effectLst>
        </p:spPr>
      </p:pic>
      <p:pic>
        <p:nvPicPr>
          <p:cNvPr id="6" name="Picture 5">
            <a:extLst>
              <a:ext uri="{FF2B5EF4-FFF2-40B4-BE49-F238E27FC236}">
                <a16:creationId xmlns:a16="http://schemas.microsoft.com/office/drawing/2014/main" id="{F85C28C6-9643-4E3E-AE36-6D3D421E3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206" y="1887617"/>
            <a:ext cx="4296125" cy="3222094"/>
          </a:xfrm>
          <a:prstGeom prst="rect">
            <a:avLst/>
          </a:prstGeom>
        </p:spPr>
      </p:pic>
      <p:sp>
        <p:nvSpPr>
          <p:cNvPr id="2" name="TextBox 1">
            <a:extLst>
              <a:ext uri="{FF2B5EF4-FFF2-40B4-BE49-F238E27FC236}">
                <a16:creationId xmlns:a16="http://schemas.microsoft.com/office/drawing/2014/main" id="{03100C56-F4B0-47B8-B2DE-633E591DE538}"/>
              </a:ext>
            </a:extLst>
          </p:cNvPr>
          <p:cNvSpPr txBox="1"/>
          <p:nvPr/>
        </p:nvSpPr>
        <p:spPr>
          <a:xfrm>
            <a:off x="2212258" y="560439"/>
            <a:ext cx="4578073" cy="369332"/>
          </a:xfrm>
          <a:prstGeom prst="rect">
            <a:avLst/>
          </a:prstGeom>
          <a:noFill/>
        </p:spPr>
        <p:txBody>
          <a:bodyPr wrap="square" rtlCol="0">
            <a:spAutoFit/>
          </a:bodyPr>
          <a:lstStyle/>
          <a:p>
            <a:r>
              <a:rPr lang="en-GB" dirty="0"/>
              <a:t>Followed by Swift Combination Aptitude </a:t>
            </a:r>
          </a:p>
        </p:txBody>
      </p:sp>
    </p:spTree>
    <p:extLst>
      <p:ext uri="{BB962C8B-B14F-4D97-AF65-F5344CB8AC3E}">
        <p14:creationId xmlns:p14="http://schemas.microsoft.com/office/powerpoint/2010/main" val="326817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AD0B61-021B-4A26-8E09-9B114144097D}"/>
              </a:ext>
            </a:extLst>
          </p:cNvPr>
          <p:cNvSpPr/>
          <p:nvPr/>
        </p:nvSpPr>
        <p:spPr>
          <a:xfrm>
            <a:off x="-43031" y="0"/>
            <a:ext cx="9230061" cy="6858000"/>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1A3D21F-919A-4827-88FE-AE0EFB47B1BB}"/>
              </a:ext>
            </a:extLst>
          </p:cNvPr>
          <p:cNvSpPr txBox="1"/>
          <p:nvPr/>
        </p:nvSpPr>
        <p:spPr>
          <a:xfrm>
            <a:off x="819926" y="4233508"/>
            <a:ext cx="4967678" cy="1938992"/>
          </a:xfrm>
          <a:prstGeom prst="rect">
            <a:avLst/>
          </a:prstGeom>
          <a:noFill/>
        </p:spPr>
        <p:txBody>
          <a:bodyPr wrap="square" rtlCol="0">
            <a:spAutoFit/>
          </a:bodyPr>
          <a:lstStyle/>
          <a:p>
            <a:r>
              <a:rPr lang="en-GB" sz="3600" b="1" dirty="0">
                <a:solidFill>
                  <a:srgbClr val="FBB807"/>
                </a:solidFill>
                <a:latin typeface="Arial" panose="020B0604020202020204" pitchFamily="34" charset="0"/>
                <a:cs typeface="Arial" panose="020B0604020202020204" pitchFamily="34" charset="0"/>
              </a:rPr>
              <a:t>Improved</a:t>
            </a:r>
            <a:r>
              <a:rPr lang="en-GB" sz="3200" dirty="0">
                <a:solidFill>
                  <a:srgbClr val="702082"/>
                </a:solidFill>
                <a:latin typeface="Arial" panose="020B0604020202020204" pitchFamily="34" charset="0"/>
                <a:cs typeface="Arial" panose="020B0604020202020204" pitchFamily="34" charset="0"/>
              </a:rPr>
              <a:t> </a:t>
            </a:r>
            <a:r>
              <a:rPr lang="en-GB" sz="2800" dirty="0">
                <a:solidFill>
                  <a:srgbClr val="702082"/>
                </a:solidFill>
                <a:latin typeface="Arial" panose="020B0604020202020204" pitchFamily="34" charset="0"/>
                <a:cs typeface="Arial" panose="020B0604020202020204" pitchFamily="34" charset="0"/>
              </a:rPr>
              <a:t>average score across all competencies assessed at assessment centre stage</a:t>
            </a:r>
          </a:p>
        </p:txBody>
      </p:sp>
      <p:pic>
        <p:nvPicPr>
          <p:cNvPr id="8" name="Picture 7">
            <a:extLst>
              <a:ext uri="{FF2B5EF4-FFF2-40B4-BE49-F238E27FC236}">
                <a16:creationId xmlns:a16="http://schemas.microsoft.com/office/drawing/2014/main" id="{4CAC0E13-E54D-4BBD-BEC1-BC1AFC623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614" y="685500"/>
            <a:ext cx="2642493" cy="2569764"/>
          </a:xfrm>
          <a:prstGeom prst="rect">
            <a:avLst/>
          </a:prstGeom>
        </p:spPr>
      </p:pic>
      <p:pic>
        <p:nvPicPr>
          <p:cNvPr id="9" name="Picture 8">
            <a:extLst>
              <a:ext uri="{FF2B5EF4-FFF2-40B4-BE49-F238E27FC236}">
                <a16:creationId xmlns:a16="http://schemas.microsoft.com/office/drawing/2014/main" id="{AA4ADDF6-4023-4AAD-937B-D0BDC2CFD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69" y="2859324"/>
            <a:ext cx="1189257" cy="1195204"/>
          </a:xfrm>
          <a:prstGeom prst="rect">
            <a:avLst/>
          </a:prstGeom>
        </p:spPr>
      </p:pic>
    </p:spTree>
    <p:extLst>
      <p:ext uri="{BB962C8B-B14F-4D97-AF65-F5344CB8AC3E}">
        <p14:creationId xmlns:p14="http://schemas.microsoft.com/office/powerpoint/2010/main" val="41567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069011-3C14-437C-A317-2C06AABB2196}"/>
              </a:ext>
            </a:extLst>
          </p:cNvPr>
          <p:cNvSpPr/>
          <p:nvPr/>
        </p:nvSpPr>
        <p:spPr>
          <a:xfrm>
            <a:off x="-43031" y="0"/>
            <a:ext cx="9230061" cy="6858000"/>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DB11EF-0A20-4777-B070-43D905EA0250}"/>
              </a:ext>
            </a:extLst>
          </p:cNvPr>
          <p:cNvSpPr txBox="1"/>
          <p:nvPr/>
        </p:nvSpPr>
        <p:spPr>
          <a:xfrm>
            <a:off x="871352" y="742308"/>
            <a:ext cx="2777340" cy="3908762"/>
          </a:xfrm>
          <a:prstGeom prst="rect">
            <a:avLst/>
          </a:prstGeom>
          <a:noFill/>
        </p:spPr>
        <p:txBody>
          <a:bodyPr wrap="square" rtlCol="0">
            <a:spAutoFit/>
          </a:bodyPr>
          <a:lstStyle/>
          <a:p>
            <a:r>
              <a:rPr lang="en-GB" sz="8000" b="1" dirty="0">
                <a:solidFill>
                  <a:srgbClr val="4DB99C"/>
                </a:solidFill>
                <a:latin typeface="Arial" panose="020B0604020202020204" pitchFamily="34" charset="0"/>
                <a:cs typeface="Arial" panose="020B0604020202020204" pitchFamily="34" charset="0"/>
              </a:rPr>
              <a:t>18%</a:t>
            </a:r>
            <a:r>
              <a:rPr lang="en-GB" sz="3200" dirty="0">
                <a:solidFill>
                  <a:srgbClr val="702082"/>
                </a:solidFill>
                <a:latin typeface="Arial" panose="020B0604020202020204" pitchFamily="34" charset="0"/>
                <a:cs typeface="Arial" panose="020B0604020202020204" pitchFamily="34" charset="0"/>
              </a:rPr>
              <a:t> </a:t>
            </a:r>
            <a:r>
              <a:rPr lang="en-GB" sz="2800" dirty="0">
                <a:solidFill>
                  <a:srgbClr val="702082"/>
                </a:solidFill>
                <a:latin typeface="Arial" panose="020B0604020202020204" pitchFamily="34" charset="0"/>
                <a:cs typeface="Arial" panose="020B0604020202020204" pitchFamily="34" charset="0"/>
              </a:rPr>
              <a:t>increase in the proportion of candidates seeing the process through to offer stage</a:t>
            </a:r>
          </a:p>
        </p:txBody>
      </p:sp>
      <p:pic>
        <p:nvPicPr>
          <p:cNvPr id="8" name="Picture 7">
            <a:extLst>
              <a:ext uri="{FF2B5EF4-FFF2-40B4-BE49-F238E27FC236}">
                <a16:creationId xmlns:a16="http://schemas.microsoft.com/office/drawing/2014/main" id="{EE5088C3-6D71-442F-9BEA-38571BDAB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842" y="2584703"/>
            <a:ext cx="2392295" cy="3108769"/>
          </a:xfrm>
          <a:prstGeom prst="rect">
            <a:avLst/>
          </a:prstGeom>
        </p:spPr>
      </p:pic>
      <p:pic>
        <p:nvPicPr>
          <p:cNvPr id="9" name="Picture 8">
            <a:extLst>
              <a:ext uri="{FF2B5EF4-FFF2-40B4-BE49-F238E27FC236}">
                <a16:creationId xmlns:a16="http://schemas.microsoft.com/office/drawing/2014/main" id="{61E61CBB-65CB-457D-A4FC-297410394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69" y="2859324"/>
            <a:ext cx="1189257" cy="1195204"/>
          </a:xfrm>
          <a:prstGeom prst="rect">
            <a:avLst/>
          </a:prstGeom>
        </p:spPr>
      </p:pic>
    </p:spTree>
    <p:extLst>
      <p:ext uri="{BB962C8B-B14F-4D97-AF65-F5344CB8AC3E}">
        <p14:creationId xmlns:p14="http://schemas.microsoft.com/office/powerpoint/2010/main" val="339779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22247F-232A-4714-9000-0CD32D527F87}"/>
              </a:ext>
            </a:extLst>
          </p:cNvPr>
          <p:cNvSpPr/>
          <p:nvPr/>
        </p:nvSpPr>
        <p:spPr>
          <a:xfrm>
            <a:off x="-43031" y="0"/>
            <a:ext cx="9230061" cy="6858000"/>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1B7CEFC-5F11-4CD4-A26D-95E262ACB30F}"/>
              </a:ext>
            </a:extLst>
          </p:cNvPr>
          <p:cNvSpPr txBox="1"/>
          <p:nvPr/>
        </p:nvSpPr>
        <p:spPr>
          <a:xfrm>
            <a:off x="1867384" y="923757"/>
            <a:ext cx="2445265" cy="1323439"/>
          </a:xfrm>
          <a:prstGeom prst="rect">
            <a:avLst/>
          </a:prstGeom>
          <a:noFill/>
        </p:spPr>
        <p:txBody>
          <a:bodyPr wrap="square" rtlCol="0">
            <a:spAutoFit/>
          </a:bodyPr>
          <a:lstStyle/>
          <a:p>
            <a:r>
              <a:rPr lang="en-GB" sz="8000" b="1" dirty="0">
                <a:solidFill>
                  <a:srgbClr val="919191"/>
                </a:solidFill>
                <a:latin typeface="Arial" panose="020B0604020202020204" pitchFamily="34" charset="0"/>
                <a:cs typeface="Arial" panose="020B0604020202020204" pitchFamily="34" charset="0"/>
              </a:rPr>
              <a:t>33%</a:t>
            </a:r>
            <a:endParaRPr lang="en-GB" sz="2400" dirty="0">
              <a:solidFill>
                <a:srgbClr val="70208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67FB797-06A3-42B3-9B99-44BF509DE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369" y="2859324"/>
            <a:ext cx="1189257" cy="1195204"/>
          </a:xfrm>
          <a:prstGeom prst="rect">
            <a:avLst/>
          </a:prstGeom>
        </p:spPr>
      </p:pic>
      <p:sp>
        <p:nvSpPr>
          <p:cNvPr id="8" name="TextBox 7">
            <a:extLst>
              <a:ext uri="{FF2B5EF4-FFF2-40B4-BE49-F238E27FC236}">
                <a16:creationId xmlns:a16="http://schemas.microsoft.com/office/drawing/2014/main" id="{066F9985-D363-41DC-AF15-F3BA86172B71}"/>
              </a:ext>
            </a:extLst>
          </p:cNvPr>
          <p:cNvSpPr txBox="1"/>
          <p:nvPr/>
        </p:nvSpPr>
        <p:spPr>
          <a:xfrm>
            <a:off x="4199135" y="1001101"/>
            <a:ext cx="3340722" cy="1200329"/>
          </a:xfrm>
          <a:prstGeom prst="rect">
            <a:avLst/>
          </a:prstGeom>
          <a:noFill/>
        </p:spPr>
        <p:txBody>
          <a:bodyPr wrap="square" rtlCol="0">
            <a:spAutoFit/>
          </a:bodyPr>
          <a:lstStyle/>
          <a:p>
            <a:r>
              <a:rPr lang="en-GB" sz="2400" dirty="0">
                <a:solidFill>
                  <a:srgbClr val="702082"/>
                </a:solidFill>
                <a:latin typeface="Arial" panose="020B0604020202020204" pitchFamily="34" charset="0"/>
                <a:cs typeface="Arial" panose="020B0604020202020204" pitchFamily="34" charset="0"/>
              </a:rPr>
              <a:t>estimated reduction in average candidate completion time</a:t>
            </a:r>
          </a:p>
        </p:txBody>
      </p:sp>
      <p:pic>
        <p:nvPicPr>
          <p:cNvPr id="9" name="Picture 8">
            <a:extLst>
              <a:ext uri="{FF2B5EF4-FFF2-40B4-BE49-F238E27FC236}">
                <a16:creationId xmlns:a16="http://schemas.microsoft.com/office/drawing/2014/main" id="{F6F7E839-B956-40AB-BDF5-93DD27BA4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995" y="3952957"/>
            <a:ext cx="3270463" cy="2269300"/>
          </a:xfrm>
          <a:prstGeom prst="rect">
            <a:avLst/>
          </a:prstGeom>
        </p:spPr>
      </p:pic>
    </p:spTree>
    <p:extLst>
      <p:ext uri="{BB962C8B-B14F-4D97-AF65-F5344CB8AC3E}">
        <p14:creationId xmlns:p14="http://schemas.microsoft.com/office/powerpoint/2010/main" val="64864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2AFB80-7D96-4096-9660-CA1DE79C0CD3}"/>
              </a:ext>
            </a:extLst>
          </p:cNvPr>
          <p:cNvSpPr/>
          <p:nvPr/>
        </p:nvSpPr>
        <p:spPr>
          <a:xfrm>
            <a:off x="-43031" y="0"/>
            <a:ext cx="9230061" cy="6858000"/>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E8882ED-ABA9-4E0C-A560-109953243D05}"/>
              </a:ext>
            </a:extLst>
          </p:cNvPr>
          <p:cNvSpPr txBox="1"/>
          <p:nvPr/>
        </p:nvSpPr>
        <p:spPr>
          <a:xfrm>
            <a:off x="5660224" y="1156046"/>
            <a:ext cx="2569376" cy="2677656"/>
          </a:xfrm>
          <a:prstGeom prst="rect">
            <a:avLst/>
          </a:prstGeom>
          <a:noFill/>
        </p:spPr>
        <p:txBody>
          <a:bodyPr wrap="square" rtlCol="0">
            <a:spAutoFit/>
          </a:bodyPr>
          <a:lstStyle/>
          <a:p>
            <a:r>
              <a:rPr lang="en-GB" sz="8000" b="1" dirty="0">
                <a:solidFill>
                  <a:srgbClr val="AD1380"/>
                </a:solidFill>
                <a:latin typeface="Arial" panose="020B0604020202020204" pitchFamily="34" charset="0"/>
                <a:cs typeface="Arial" panose="020B0604020202020204" pitchFamily="34" charset="0"/>
              </a:rPr>
              <a:t>15%</a:t>
            </a:r>
            <a:r>
              <a:rPr lang="en-GB" sz="3200" dirty="0">
                <a:solidFill>
                  <a:srgbClr val="702082"/>
                </a:solidFill>
                <a:latin typeface="Arial" panose="020B0604020202020204" pitchFamily="34" charset="0"/>
                <a:cs typeface="Arial" panose="020B0604020202020204" pitchFamily="34" charset="0"/>
              </a:rPr>
              <a:t> </a:t>
            </a:r>
            <a:r>
              <a:rPr lang="en-GB" sz="2800" dirty="0">
                <a:solidFill>
                  <a:srgbClr val="702082"/>
                </a:solidFill>
                <a:latin typeface="Arial" panose="020B0604020202020204" pitchFamily="34" charset="0"/>
                <a:cs typeface="Arial" panose="020B0604020202020204" pitchFamily="34" charset="0"/>
              </a:rPr>
              <a:t>estimated</a:t>
            </a:r>
            <a:r>
              <a:rPr lang="en-GB" sz="3200" dirty="0">
                <a:solidFill>
                  <a:srgbClr val="702082"/>
                </a:solidFill>
                <a:latin typeface="Arial" panose="020B0604020202020204" pitchFamily="34" charset="0"/>
                <a:cs typeface="Arial" panose="020B0604020202020204" pitchFamily="34" charset="0"/>
              </a:rPr>
              <a:t> </a:t>
            </a:r>
            <a:r>
              <a:rPr lang="en-GB" sz="2800" dirty="0">
                <a:solidFill>
                  <a:srgbClr val="702082"/>
                </a:solidFill>
                <a:latin typeface="Arial" panose="020B0604020202020204" pitchFamily="34" charset="0"/>
                <a:cs typeface="Arial" panose="020B0604020202020204" pitchFamily="34" charset="0"/>
              </a:rPr>
              <a:t>reduction in cost per hire</a:t>
            </a:r>
          </a:p>
        </p:txBody>
      </p:sp>
      <p:pic>
        <p:nvPicPr>
          <p:cNvPr id="7" name="Picture 6">
            <a:extLst>
              <a:ext uri="{FF2B5EF4-FFF2-40B4-BE49-F238E27FC236}">
                <a16:creationId xmlns:a16="http://schemas.microsoft.com/office/drawing/2014/main" id="{5FD8AAE2-BF02-42D8-B505-10A69595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907" y="2590800"/>
            <a:ext cx="2387604" cy="3102672"/>
          </a:xfrm>
          <a:prstGeom prst="rect">
            <a:avLst/>
          </a:prstGeom>
        </p:spPr>
      </p:pic>
      <p:pic>
        <p:nvPicPr>
          <p:cNvPr id="8" name="Picture 7">
            <a:extLst>
              <a:ext uri="{FF2B5EF4-FFF2-40B4-BE49-F238E27FC236}">
                <a16:creationId xmlns:a16="http://schemas.microsoft.com/office/drawing/2014/main" id="{0C78649E-37FB-4291-A1F9-6A6EA8D4B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69" y="2859324"/>
            <a:ext cx="1189257" cy="1195204"/>
          </a:xfrm>
          <a:prstGeom prst="rect">
            <a:avLst/>
          </a:prstGeom>
        </p:spPr>
      </p:pic>
    </p:spTree>
    <p:extLst>
      <p:ext uri="{BB962C8B-B14F-4D97-AF65-F5344CB8AC3E}">
        <p14:creationId xmlns:p14="http://schemas.microsoft.com/office/powerpoint/2010/main" val="130022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191426-B100-47AE-B4C7-F58F3D7F3F09}"/>
              </a:ext>
            </a:extLst>
          </p:cNvPr>
          <p:cNvSpPr/>
          <p:nvPr/>
        </p:nvSpPr>
        <p:spPr>
          <a:xfrm>
            <a:off x="-43031" y="0"/>
            <a:ext cx="9230061" cy="6858000"/>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57D34E5-C155-4193-80A8-3146042C7CBA}"/>
              </a:ext>
            </a:extLst>
          </p:cNvPr>
          <p:cNvSpPr txBox="1"/>
          <p:nvPr/>
        </p:nvSpPr>
        <p:spPr>
          <a:xfrm>
            <a:off x="2931002" y="4612579"/>
            <a:ext cx="5555537" cy="1508105"/>
          </a:xfrm>
          <a:prstGeom prst="rect">
            <a:avLst/>
          </a:prstGeom>
          <a:noFill/>
        </p:spPr>
        <p:txBody>
          <a:bodyPr wrap="square" rtlCol="0">
            <a:spAutoFit/>
          </a:bodyPr>
          <a:lstStyle/>
          <a:p>
            <a:r>
              <a:rPr lang="en-GB" sz="2800" dirty="0">
                <a:solidFill>
                  <a:srgbClr val="702082"/>
                </a:solidFill>
                <a:latin typeface="Arial" panose="020B0604020202020204" pitchFamily="34" charset="0"/>
                <a:cs typeface="Arial" panose="020B0604020202020204" pitchFamily="34" charset="0"/>
              </a:rPr>
              <a:t>Proportion of BAME candidates employed to the Fujitsu graduate programme</a:t>
            </a:r>
            <a:r>
              <a:rPr lang="en-GB" sz="3200" dirty="0">
                <a:solidFill>
                  <a:srgbClr val="702082"/>
                </a:solidFill>
                <a:latin typeface="Arial" panose="020B0604020202020204" pitchFamily="34" charset="0"/>
                <a:cs typeface="Arial" panose="020B0604020202020204" pitchFamily="34" charset="0"/>
              </a:rPr>
              <a:t> </a:t>
            </a:r>
            <a:r>
              <a:rPr lang="en-GB" sz="3600" b="1" dirty="0">
                <a:solidFill>
                  <a:srgbClr val="007DB5"/>
                </a:solidFill>
                <a:latin typeface="Arial" panose="020B0604020202020204" pitchFamily="34" charset="0"/>
                <a:cs typeface="Arial" panose="020B0604020202020204" pitchFamily="34" charset="0"/>
              </a:rPr>
              <a:t>doubled</a:t>
            </a:r>
          </a:p>
        </p:txBody>
      </p:sp>
      <p:pic>
        <p:nvPicPr>
          <p:cNvPr id="8" name="Picture 7">
            <a:extLst>
              <a:ext uri="{FF2B5EF4-FFF2-40B4-BE49-F238E27FC236}">
                <a16:creationId xmlns:a16="http://schemas.microsoft.com/office/drawing/2014/main" id="{5A84969F-5A18-4160-85F3-ECBD6EBC5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771" y="691596"/>
            <a:ext cx="2630228" cy="2569764"/>
          </a:xfrm>
          <a:prstGeom prst="rect">
            <a:avLst/>
          </a:prstGeom>
        </p:spPr>
      </p:pic>
      <p:pic>
        <p:nvPicPr>
          <p:cNvPr id="9" name="Picture 8">
            <a:extLst>
              <a:ext uri="{FF2B5EF4-FFF2-40B4-BE49-F238E27FC236}">
                <a16:creationId xmlns:a16="http://schemas.microsoft.com/office/drawing/2014/main" id="{CF6B46B2-DAC4-4045-B67A-5CDC5DFF7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69" y="2859324"/>
            <a:ext cx="1189257" cy="1195204"/>
          </a:xfrm>
          <a:prstGeom prst="rect">
            <a:avLst/>
          </a:prstGeom>
        </p:spPr>
      </p:pic>
    </p:spTree>
    <p:extLst>
      <p:ext uri="{BB962C8B-B14F-4D97-AF65-F5344CB8AC3E}">
        <p14:creationId xmlns:p14="http://schemas.microsoft.com/office/powerpoint/2010/main" val="2427114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Friday Conference Slides  -  Read-Only" id="{8539A68B-F659-4BA2-81C9-008FC0284F8F}" vid="{A290B226-9F14-461E-8BED-AFD842017A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12" ma:contentTypeDescription="Create a new document." ma:contentTypeScope="" ma:versionID="127aa7874d8fcfed70301dcb57c97c1f">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db619a669d83d3c7eb5ce238c267a3d8"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Rab MacIver</DisplayName>
        <AccountId>45</AccountId>
        <AccountType/>
      </UserInfo>
    </SharedWithUsers>
  </documentManagement>
</p:properties>
</file>

<file path=customXml/itemProps1.xml><?xml version="1.0" encoding="utf-8"?>
<ds:datastoreItem xmlns:ds="http://schemas.openxmlformats.org/officeDocument/2006/customXml" ds:itemID="{C6FE00B1-A26D-407E-B8BE-8A8D558BA8DD}">
  <ds:schemaRefs>
    <ds:schemaRef ds:uri="http://schemas.microsoft.com/sharepoint/v3/contenttype/forms"/>
  </ds:schemaRefs>
</ds:datastoreItem>
</file>

<file path=customXml/itemProps2.xml><?xml version="1.0" encoding="utf-8"?>
<ds:datastoreItem xmlns:ds="http://schemas.openxmlformats.org/officeDocument/2006/customXml" ds:itemID="{1D4138FD-CC91-4B6E-A342-822B6C6B531B}"/>
</file>

<file path=customXml/itemProps3.xml><?xml version="1.0" encoding="utf-8"?>
<ds:datastoreItem xmlns:ds="http://schemas.openxmlformats.org/officeDocument/2006/customXml" ds:itemID="{DB18E9F4-8770-4923-BB2C-47D28852A350}">
  <ds:schemaRefs>
    <ds:schemaRef ds:uri="http://schemas.microsoft.com/office/2006/metadata/properties"/>
    <ds:schemaRef ds:uri="http://schemas.microsoft.com/office/2006/documentManagement/types"/>
    <ds:schemaRef ds:uri="http://purl.org/dc/terms/"/>
    <ds:schemaRef ds:uri="http://www.w3.org/XML/1998/namespace"/>
    <ds:schemaRef ds:uri="ff4846e7-e320-472a-b939-e0ea4896596c"/>
    <ds:schemaRef ds:uri="6bf7b792-b6d9-4df4-bbcb-79af6068597a"/>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Friday Conference Slides</Template>
  <TotalTime>3027</TotalTime>
  <Words>148</Words>
  <Application>Microsoft Office PowerPoint</Application>
  <PresentationFormat>On-screen Show (4:3)</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WTW</vt:lpstr>
      <vt:lpstr>Applying a Complete Approach </vt:lpstr>
      <vt:lpstr>Applying a Complete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Partnerships, Global Growth</dc:title>
  <dc:creator>Katie Herridge</dc:creator>
  <cp:lastModifiedBy>James Hollingsworth</cp:lastModifiedBy>
  <cp:revision>155</cp:revision>
  <dcterms:created xsi:type="dcterms:W3CDTF">2018-09-13T13:09:16Z</dcterms:created>
  <dcterms:modified xsi:type="dcterms:W3CDTF">2018-10-23T07:27:59Z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0x010100CB889E6103750F438878AB45B4DD2222</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ies>
</file>