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12" r:id="rId5"/>
  </p:sldMasterIdLst>
  <p:notesMasterIdLst>
    <p:notesMasterId r:id="rId23"/>
  </p:notesMasterIdLst>
  <p:sldIdLst>
    <p:sldId id="770" r:id="rId6"/>
    <p:sldId id="737" r:id="rId7"/>
    <p:sldId id="784" r:id="rId8"/>
    <p:sldId id="342" r:id="rId9"/>
    <p:sldId id="344" r:id="rId10"/>
    <p:sldId id="785" r:id="rId11"/>
    <p:sldId id="345" r:id="rId12"/>
    <p:sldId id="786" r:id="rId13"/>
    <p:sldId id="774" r:id="rId14"/>
    <p:sldId id="787" r:id="rId15"/>
    <p:sldId id="788" r:id="rId16"/>
    <p:sldId id="789" r:id="rId17"/>
    <p:sldId id="779" r:id="rId18"/>
    <p:sldId id="790" r:id="rId19"/>
    <p:sldId id="791" r:id="rId20"/>
    <p:sldId id="773" r:id="rId21"/>
    <p:sldId id="767"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77" userDrawn="1">
          <p15:clr>
            <a:srgbClr val="A4A3A4"/>
          </p15:clr>
        </p15:guide>
        <p15:guide id="9" pos="7296" userDrawn="1">
          <p15:clr>
            <a:srgbClr val="A4A3A4"/>
          </p15:clr>
        </p15:guide>
        <p15:guide id="10" pos="1664"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c Goodacre" initials="DG" lastIdx="12" clrIdx="0">
    <p:extLst>
      <p:ext uri="{19B8F6BF-5375-455C-9EA6-DF929625EA0E}">
        <p15:presenceInfo xmlns:p15="http://schemas.microsoft.com/office/powerpoint/2012/main" userId="S::dominic.goodacre@savilleassessment.com::bfbc928c-da10-4cbd-b47c-7a7bf02d91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AD5"/>
    <a:srgbClr val="80807D"/>
    <a:srgbClr val="6778A4"/>
    <a:srgbClr val="105460"/>
    <a:srgbClr val="13273E"/>
    <a:srgbClr val="D8D7D2"/>
    <a:srgbClr val="702082"/>
    <a:srgbClr val="C8D7DF"/>
    <a:srgbClr val="C0C0C0"/>
    <a:srgbClr val="00A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54063-8A57-4F38-8370-54718933B682}" v="16" dt="2020-05-28T07:44:46.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guide orient="horz" pos="2160"/>
        <p:guide orient="horz" pos="300"/>
        <p:guide orient="horz" pos="960"/>
        <p:guide orient="horz" pos="4032"/>
        <p:guide orient="horz" pos="3840"/>
        <p:guide pos="4608"/>
        <p:guide pos="377"/>
        <p:guide pos="7296"/>
        <p:guide pos="1664"/>
        <p:guide pos="5888"/>
        <p:guide pos="6016"/>
        <p:guide pos="4480"/>
        <p:guide pos="1792"/>
        <p:guide pos="3053"/>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5/28/2020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826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0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884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914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6267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36.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 Id="rId4" Type="http://schemas.openxmlformats.org/officeDocument/2006/relationships/image" Target="../media/image37.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9"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1" name="Freeform 5"/>
          <p:cNvSpPr>
            <a:spLocks/>
          </p:cNvSpPr>
          <p:nvPr userDrawn="1"/>
        </p:nvSpPr>
        <p:spPr bwMode="auto">
          <a:xfrm>
            <a:off x="2683934" y="1522414"/>
            <a:ext cx="5676900"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609601" y="3013075"/>
            <a:ext cx="2148417"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p:cNvSpPr>
          <p:nvPr userDrawn="1"/>
        </p:nvSpPr>
        <p:spPr bwMode="auto">
          <a:xfrm>
            <a:off x="4089400" y="5522914"/>
            <a:ext cx="1432984"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7653867" y="4086225"/>
            <a:ext cx="1432984"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p:cNvSpPr>
          <p:nvPr userDrawn="1"/>
        </p:nvSpPr>
        <p:spPr bwMode="auto">
          <a:xfrm>
            <a:off x="5520267" y="3717926"/>
            <a:ext cx="709084"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9776884" y="2995613"/>
            <a:ext cx="719667"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p:cNvSpPr>
          <p:nvPr userDrawn="1"/>
        </p:nvSpPr>
        <p:spPr bwMode="auto">
          <a:xfrm>
            <a:off x="10521951" y="1522414"/>
            <a:ext cx="1075267"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19" name="Picture 18">
            <a:extLst>
              <a:ext uri="{FF2B5EF4-FFF2-40B4-BE49-F238E27FC236}">
                <a16:creationId xmlns:a16="http://schemas.microsoft.com/office/drawing/2014/main" id="{EF8B62CC-1DCF-4E25-A093-4E5E0E2566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5835" y="5947161"/>
            <a:ext cx="2272232" cy="6281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Divider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576" t="5643" r="13217"/>
          <a:stretch/>
        </p:blipFill>
        <p:spPr>
          <a:xfrm>
            <a:off x="0" y="-101515"/>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5792" y="2653260"/>
            <a:ext cx="6096000" cy="1124141"/>
          </a:xfrm>
          <a:prstGeom prst="rect">
            <a:avLst/>
          </a:prstGeom>
        </p:spPr>
      </p:pic>
    </p:spTree>
    <p:extLst>
      <p:ext uri="{BB962C8B-B14F-4D97-AF65-F5344CB8AC3E}">
        <p14:creationId xmlns:p14="http://schemas.microsoft.com/office/powerpoint/2010/main" val="340532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vider Blu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5576" t="5643" r="13217"/>
          <a:stretch/>
        </p:blipFill>
        <p:spPr>
          <a:xfrm>
            <a:off x="-6306" y="73956"/>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2194" y="2560877"/>
            <a:ext cx="7180348" cy="1324101"/>
          </a:xfrm>
          <a:prstGeom prst="rect">
            <a:avLst/>
          </a:prstGeom>
          <a:effectLst>
            <a:outerShdw blurRad="152400" dist="38100" dir="5400000" algn="ctr" rotWithShape="0">
              <a:schemeClr val="tx1">
                <a:alpha val="48000"/>
              </a:schemeClr>
            </a:outerShdw>
          </a:effectLst>
        </p:spPr>
      </p:pic>
    </p:spTree>
    <p:extLst>
      <p:ext uri="{BB962C8B-B14F-4D97-AF65-F5344CB8AC3E}">
        <p14:creationId xmlns:p14="http://schemas.microsoft.com/office/powerpoint/2010/main" val="355083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ivider Blue">
    <p:bg>
      <p:bgPr>
        <a:solidFill>
          <a:schemeClr val="accent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430" r="15163" b="7237"/>
          <a:stretch/>
        </p:blipFill>
        <p:spPr>
          <a:xfrm>
            <a:off x="3769485" y="0"/>
            <a:ext cx="8422515" cy="6858000"/>
          </a:xfrm>
          <a:prstGeom prst="rect">
            <a:avLst/>
          </a:prstGeom>
        </p:spPr>
      </p:pic>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2262" y="2700337"/>
            <a:ext cx="6467475" cy="1457325"/>
          </a:xfrm>
          <a:prstGeom prst="rect">
            <a:avLst/>
          </a:prstGeom>
        </p:spPr>
      </p:pic>
    </p:spTree>
    <p:extLst>
      <p:ext uri="{BB962C8B-B14F-4D97-AF65-F5344CB8AC3E}">
        <p14:creationId xmlns:p14="http://schemas.microsoft.com/office/powerpoint/2010/main" val="714373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Divider Blu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430" r="15163" b="7237"/>
          <a:stretch/>
        </p:blipFill>
        <p:spPr>
          <a:xfrm>
            <a:off x="3769485" y="0"/>
            <a:ext cx="8422515" cy="6858000"/>
          </a:xfrm>
          <a:prstGeom prst="rect">
            <a:avLst/>
          </a:prstGeom>
        </p:spPr>
      </p:pic>
      <p:sp>
        <p:nvSpPr>
          <p:cNvPr id="2" name="Rectangle 1">
            <a:extLst>
              <a:ext uri="{FF2B5EF4-FFF2-40B4-BE49-F238E27FC236}">
                <a16:creationId xmlns:a16="http://schemas.microsoft.com/office/drawing/2014/main" id="{FC7836FC-3F10-4412-8C6A-377FF3B94D29}"/>
              </a:ext>
            </a:extLst>
          </p:cNvPr>
          <p:cNvSpPr/>
          <p:nvPr userDrawn="1"/>
        </p:nvSpPr>
        <p:spPr>
          <a:xfrm>
            <a:off x="1792704" y="1840828"/>
            <a:ext cx="8578516" cy="3119671"/>
          </a:xfrm>
          <a:prstGeom prst="rect">
            <a:avLst/>
          </a:prstGeom>
          <a:solidFill>
            <a:schemeClr val="tx1">
              <a:alpha val="27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1868" y="2604474"/>
            <a:ext cx="6467475" cy="1457325"/>
          </a:xfrm>
          <a:prstGeom prst="rect">
            <a:avLst/>
          </a:prstGeom>
          <a:effectLst>
            <a:outerShdw blurRad="63500" dist="50800" dir="5400000" sx="105000" sy="105000" algn="ctr" rotWithShape="0">
              <a:srgbClr val="000000">
                <a:alpha val="22000"/>
              </a:srgbClr>
            </a:outerShdw>
          </a:effectLst>
        </p:spPr>
      </p:pic>
    </p:spTree>
    <p:extLst>
      <p:ext uri="{BB962C8B-B14F-4D97-AF65-F5344CB8AC3E}">
        <p14:creationId xmlns:p14="http://schemas.microsoft.com/office/powerpoint/2010/main" val="113289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Divider Blue">
    <p:bg>
      <p:bgPr>
        <a:solidFill>
          <a:srgbClr val="D8DBD8"/>
        </a:solidFill>
        <a:effectLst/>
      </p:bgPr>
    </p:bg>
    <p:spTree>
      <p:nvGrpSpPr>
        <p:cNvPr id="1" name=""/>
        <p:cNvGrpSpPr/>
        <p:nvPr/>
      </p:nvGrpSpPr>
      <p:grpSpPr>
        <a:xfrm>
          <a:off x="0" y="0"/>
          <a:ext cx="0" cy="0"/>
          <a:chOff x="0" y="0"/>
          <a:chExt cx="0" cy="0"/>
        </a:xfrm>
      </p:grpSpPr>
      <p:pic>
        <p:nvPicPr>
          <p:cNvPr id="189" name="Graphic 188">
            <a:extLst>
              <a:ext uri="{FF2B5EF4-FFF2-40B4-BE49-F238E27FC236}">
                <a16:creationId xmlns:a16="http://schemas.microsoft.com/office/drawing/2014/main" id="{F7A0A409-A4FD-403B-A6C0-2576FA7184C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1" t="14014" r="25676" b="38568"/>
          <a:stretch/>
        </p:blipFill>
        <p:spPr>
          <a:xfrm>
            <a:off x="1816771" y="0"/>
            <a:ext cx="1037523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p:spPr>
        <p:txBody>
          <a:bodyPr wrap="square" rtlCol="0">
            <a:spAutoFit/>
          </a:bodyPr>
          <a:lstStyle/>
          <a:p>
            <a:pPr algn="ctr"/>
            <a:r>
              <a:rPr lang="en-GB" sz="4800" b="0">
                <a:solidFill>
                  <a:schemeClr val="tx2"/>
                </a:solidFill>
              </a:rPr>
              <a:t>Strengths</a:t>
            </a:r>
          </a:p>
        </p:txBody>
      </p:sp>
      <p:pic>
        <p:nvPicPr>
          <p:cNvPr id="6" name="Picture 5">
            <a:extLst>
              <a:ext uri="{FF2B5EF4-FFF2-40B4-BE49-F238E27FC236}">
                <a16:creationId xmlns:a16="http://schemas.microsoft.com/office/drawing/2014/main" id="{3101D585-4314-44C2-87BD-7171DAA7EE8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574273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Divider Blu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C44349-97CE-4F0D-8578-5E88AB9D485F}"/>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81" t="14014" r="25676" b="38568"/>
          <a:stretch/>
        </p:blipFill>
        <p:spPr>
          <a:xfrm>
            <a:off x="1816771" y="0"/>
            <a:ext cx="10375230" cy="6858000"/>
          </a:xfrm>
          <a:prstGeom prst="rect">
            <a:avLst/>
          </a:prstGeom>
        </p:spPr>
      </p:pic>
      <p:sp>
        <p:nvSpPr>
          <p:cNvPr id="6" name="Rectangle 5">
            <a:extLst>
              <a:ext uri="{FF2B5EF4-FFF2-40B4-BE49-F238E27FC236}">
                <a16:creationId xmlns:a16="http://schemas.microsoft.com/office/drawing/2014/main" id="{C6555857-5916-4278-B7A3-737AEDD483F5}"/>
              </a:ext>
            </a:extLst>
          </p:cNvPr>
          <p:cNvSpPr/>
          <p:nvPr userDrawn="1"/>
        </p:nvSpPr>
        <p:spPr>
          <a:xfrm>
            <a:off x="1792704" y="1239253"/>
            <a:ext cx="8578516" cy="4223084"/>
          </a:xfrm>
          <a:prstGeom prst="rect">
            <a:avLst/>
          </a:prstGeom>
          <a:solidFill>
            <a:schemeClr val="tx1">
              <a:alpha val="9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a:effectLst>
            <a:outerShdw blurRad="88900" dist="25400" dir="5400000" algn="t" rotWithShape="0">
              <a:prstClr val="black">
                <a:alpha val="29000"/>
              </a:prstClr>
            </a:outerShdw>
          </a:effectLst>
        </p:spPr>
        <p:txBody>
          <a:bodyPr wrap="square" rtlCol="0">
            <a:spAutoFit/>
          </a:bodyPr>
          <a:lstStyle/>
          <a:p>
            <a:pPr algn="ctr"/>
            <a:r>
              <a:rPr lang="en-GB" sz="4800" b="0">
                <a:solidFill>
                  <a:schemeClr val="bg1"/>
                </a:solidFill>
              </a:rPr>
              <a:t>Strengths</a:t>
            </a:r>
          </a:p>
        </p:txBody>
      </p:sp>
    </p:spTree>
    <p:extLst>
      <p:ext uri="{BB962C8B-B14F-4D97-AF65-F5344CB8AC3E}">
        <p14:creationId xmlns:p14="http://schemas.microsoft.com/office/powerpoint/2010/main" val="864374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600" y="1872368"/>
            <a:ext cx="5994400" cy="337433"/>
          </a:xfrm>
        </p:spPr>
        <p:txBody>
          <a:bodyPr>
            <a:noAutofit/>
          </a:bodyPr>
          <a:lstStyle>
            <a:lvl1pPr>
              <a:defRPr sz="1800" b="0">
                <a:solidFill>
                  <a:schemeClr val="tx1"/>
                </a:solidFill>
              </a:defRPr>
            </a:lvl1pPr>
          </a:lstStyle>
          <a:p>
            <a:pPr lvl="0"/>
            <a:r>
              <a:rPr lang="en-US"/>
              <a:t>Subheading here</a:t>
            </a:r>
          </a:p>
        </p:txBody>
      </p:sp>
      <p:sp>
        <p:nvSpPr>
          <p:cNvPr id="7" name="Freeform 12"/>
          <p:cNvSpPr>
            <a:spLocks/>
          </p:cNvSpPr>
          <p:nvPr userDrawn="1"/>
        </p:nvSpPr>
        <p:spPr bwMode="auto">
          <a:xfrm>
            <a:off x="6932084" y="455613"/>
            <a:ext cx="3845984"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13"/>
          <p:cNvSpPr>
            <a:spLocks/>
          </p:cNvSpPr>
          <p:nvPr userDrawn="1"/>
        </p:nvSpPr>
        <p:spPr bwMode="auto">
          <a:xfrm>
            <a:off x="11108268" y="3179764"/>
            <a:ext cx="486833"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14"/>
          <p:cNvSpPr>
            <a:spLocks/>
          </p:cNvSpPr>
          <p:nvPr userDrawn="1"/>
        </p:nvSpPr>
        <p:spPr bwMode="auto">
          <a:xfrm>
            <a:off x="8674100" y="2808289"/>
            <a:ext cx="728133"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 name="Freeform 15"/>
          <p:cNvSpPr>
            <a:spLocks/>
          </p:cNvSpPr>
          <p:nvPr userDrawn="1"/>
        </p:nvSpPr>
        <p:spPr bwMode="auto">
          <a:xfrm>
            <a:off x="4216401" y="3592513"/>
            <a:ext cx="3754967"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609600" y="1524001"/>
            <a:ext cx="5994400" cy="381000"/>
          </a:xfrm>
        </p:spPr>
        <p:txBody>
          <a:bodyPr>
            <a:noAutofit/>
          </a:bodyPr>
          <a:lstStyle/>
          <a:p>
            <a:r>
              <a:rPr lang="en-US"/>
              <a:t>Click to edit Master title style</a:t>
            </a:r>
          </a:p>
        </p:txBody>
      </p:sp>
      <p:sp>
        <p:nvSpPr>
          <p:cNvPr id="1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11" name="Picture 10">
            <a:extLst>
              <a:ext uri="{FF2B5EF4-FFF2-40B4-BE49-F238E27FC236}">
                <a16:creationId xmlns:a16="http://schemas.microsoft.com/office/drawing/2014/main" id="{3915B205-43EA-4AA1-B3A4-49EED87874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572000"/>
          </a:xfrm>
        </p:spPr>
        <p:txBody>
          <a:bodyPr/>
          <a:lstStyle>
            <a:lvl3pPr marL="233363" indent="-233363">
              <a:buFont typeface="+mj-lt"/>
              <a:buAutoNum type="arabicPeriod"/>
              <a:defRPr/>
            </a:lvl3pPr>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7F7A34B2-2F00-4F6C-8A55-AE1DF999A5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5720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219200"/>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1524000"/>
            <a:ext cx="34544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7"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8" name="Picture 7">
            <a:extLst>
              <a:ext uri="{FF2B5EF4-FFF2-40B4-BE49-F238E27FC236}">
                <a16:creationId xmlns:a16="http://schemas.microsoft.com/office/drawing/2014/main" id="{811A8085-1A1C-412C-8E45-6EAE9AD5BD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7"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0" name="Freeform 5"/>
          <p:cNvSpPr>
            <a:spLocks/>
          </p:cNvSpPr>
          <p:nvPr userDrawn="1"/>
        </p:nvSpPr>
        <p:spPr bwMode="auto">
          <a:xfrm>
            <a:off x="918849" y="3515640"/>
            <a:ext cx="3862993" cy="1940526"/>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9291190" y="3515640"/>
            <a:ext cx="365259" cy="1940526"/>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userDrawn="1"/>
        </p:nvSpPr>
        <p:spPr bwMode="auto">
          <a:xfrm>
            <a:off x="5578003" y="3515641"/>
            <a:ext cx="2836228" cy="981952"/>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6141884" y="1621875"/>
            <a:ext cx="1126076" cy="97982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8234928" y="999936"/>
            <a:ext cx="3048314" cy="467596"/>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6273175" y="5793661"/>
            <a:ext cx="863493" cy="467596"/>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p:cNvSpPr>
          <p:nvPr userDrawn="1"/>
        </p:nvSpPr>
        <p:spPr bwMode="auto">
          <a:xfrm>
            <a:off x="2452265" y="1621876"/>
            <a:ext cx="1708469" cy="465472"/>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2"/>
          <p:cNvSpPr>
            <a:spLocks/>
          </p:cNvSpPr>
          <p:nvPr userDrawn="1"/>
        </p:nvSpPr>
        <p:spPr bwMode="auto">
          <a:xfrm>
            <a:off x="918849" y="1621876"/>
            <a:ext cx="348428" cy="81404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0" name="Picture 19">
            <a:extLst>
              <a:ext uri="{FF2B5EF4-FFF2-40B4-BE49-F238E27FC236}">
                <a16:creationId xmlns:a16="http://schemas.microsoft.com/office/drawing/2014/main" id="{EBD26C8B-993A-4BCF-9C25-59827759CA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5835" y="5947161"/>
            <a:ext cx="2272232" cy="62819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hasCustomPrompt="1"/>
          </p:nvPr>
        </p:nvSpPr>
        <p:spPr>
          <a:xfrm>
            <a:off x="609600" y="1524000"/>
            <a:ext cx="10972800" cy="4572000"/>
          </a:xfrm>
        </p:spPr>
        <p:txBody>
          <a:bodyPr/>
          <a:lstStyle>
            <a:lvl1pPr>
              <a:lnSpc>
                <a:spcPts val="4400"/>
              </a:lnSpc>
              <a:spcBef>
                <a:spcPts val="0"/>
              </a:spcBef>
              <a:spcAft>
                <a:spcPts val="0"/>
              </a:spcAft>
              <a:defRPr sz="3900" b="0" i="0" baseline="0"/>
            </a:lvl1pPr>
          </a:lstStyle>
          <a:p>
            <a:pPr lvl="0"/>
            <a:r>
              <a:rPr lang="en-US"/>
              <a:t>“Click to edit Master text styles</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2"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BF7FEBB7-37DD-4862-900D-8874BFD324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5"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5" name="Picture 4">
            <a:extLst>
              <a:ext uri="{FF2B5EF4-FFF2-40B4-BE49-F238E27FC236}">
                <a16:creationId xmlns:a16="http://schemas.microsoft.com/office/drawing/2014/main" id="{3D70C9E3-F9C3-4CD9-8A05-7791A0CDD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9521" y="1739707"/>
            <a:ext cx="6572958" cy="1692212"/>
          </a:xfrm>
          <a:prstGeom prst="rect">
            <a:avLst/>
          </a:prstGeom>
        </p:spPr>
      </p:pic>
      <p:sp>
        <p:nvSpPr>
          <p:cNvPr id="3" name="TextBox 2"/>
          <p:cNvSpPr txBox="1"/>
          <p:nvPr userDrawn="1"/>
        </p:nvSpPr>
        <p:spPr>
          <a:xfrm>
            <a:off x="3333127" y="3668950"/>
            <a:ext cx="5525745" cy="400110"/>
          </a:xfrm>
          <a:prstGeom prst="rect">
            <a:avLst/>
          </a:prstGeom>
          <a:noFill/>
        </p:spPr>
        <p:txBody>
          <a:bodyPr wrap="square" rtlCol="0">
            <a:spAutoFit/>
          </a:bodyPr>
          <a:lstStyle/>
          <a:p>
            <a:pPr algn="ctr"/>
            <a:r>
              <a:rPr lang="en-US" sz="2000"/>
              <a:t>www.savilleassessment.com</a:t>
            </a:r>
            <a:endParaRPr lang="en-GB" sz="2000"/>
          </a:p>
        </p:txBody>
      </p:sp>
      <p:cxnSp>
        <p:nvCxnSpPr>
          <p:cNvPr id="9" name="Straight Connector 8"/>
          <p:cNvCxnSpPr>
            <a:cxnSpLocks/>
          </p:cNvCxnSpPr>
          <p:nvPr userDrawn="1"/>
        </p:nvCxnSpPr>
        <p:spPr>
          <a:xfrm>
            <a:off x="3151001" y="3464965"/>
            <a:ext cx="5889998" cy="4"/>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sp>
        <p:nvSpPr>
          <p:cNvPr id="10" name="Footer Placeholder 3 Copyright">
            <a:extLst>
              <a:ext uri="{FF2B5EF4-FFF2-40B4-BE49-F238E27FC236}">
                <a16:creationId xmlns:a16="http://schemas.microsoft.com/office/drawing/2014/main" id="{B89421D4-460E-414E-9881-992193F3E403}"/>
              </a:ext>
            </a:extLst>
          </p:cNvPr>
          <p:cNvSpPr>
            <a:spLocks noGrp="1"/>
          </p:cNvSpPr>
          <p:nvPr>
            <p:ph type="ftr" sz="quarter" idx="11"/>
          </p:nvPr>
        </p:nvSpPr>
        <p:spPr>
          <a:xfrm>
            <a:off x="2299994" y="6260565"/>
            <a:ext cx="7592008" cy="217825"/>
          </a:xfrm>
          <a:prstGeom prst="rect">
            <a:avLst/>
          </a:prstGeom>
        </p:spPr>
        <p:txBody>
          <a:bodyPr/>
          <a:lstStyle>
            <a:lvl1pPr algn="ctr">
              <a:defRPr sz="1200"/>
            </a:lvl1pPr>
          </a:lstStyle>
          <a:p>
            <a:r>
              <a:rPr lang="en-GB"/>
              <a:t>© 2019 Saville Assessment, Willis Towers Watson. All rights reserved.</a:t>
            </a:r>
            <a:endParaRPr lang="en-US"/>
          </a:p>
        </p:txBody>
      </p:sp>
      <p:pic>
        <p:nvPicPr>
          <p:cNvPr id="6" name="Graphic 5">
            <a:extLst>
              <a:ext uri="{FF2B5EF4-FFF2-40B4-BE49-F238E27FC236}">
                <a16:creationId xmlns:a16="http://schemas.microsoft.com/office/drawing/2014/main" id="{FEBB3269-ABCE-415C-9A5F-0585224CB2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95462" y="4297714"/>
            <a:ext cx="1801073" cy="237641"/>
          </a:xfrm>
          <a:prstGeom prst="rect">
            <a:avLst/>
          </a:prstGeom>
        </p:spPr>
      </p:pic>
    </p:spTree>
    <p:extLst>
      <p:ext uri="{BB962C8B-B14F-4D97-AF65-F5344CB8AC3E}">
        <p14:creationId xmlns:p14="http://schemas.microsoft.com/office/powerpoint/2010/main" val="1136862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9"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1" name="Freeform 5"/>
          <p:cNvSpPr>
            <a:spLocks/>
          </p:cNvSpPr>
          <p:nvPr userDrawn="1"/>
        </p:nvSpPr>
        <p:spPr bwMode="auto">
          <a:xfrm>
            <a:off x="2683934" y="1522414"/>
            <a:ext cx="5676900"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609601" y="3013075"/>
            <a:ext cx="2148417"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p:cNvSpPr>
          <p:nvPr userDrawn="1"/>
        </p:nvSpPr>
        <p:spPr bwMode="auto">
          <a:xfrm>
            <a:off x="4089400" y="5522914"/>
            <a:ext cx="1432984"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7653867" y="4086225"/>
            <a:ext cx="1432984"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p:cNvSpPr>
          <p:nvPr userDrawn="1"/>
        </p:nvSpPr>
        <p:spPr bwMode="auto">
          <a:xfrm>
            <a:off x="5520267" y="3717926"/>
            <a:ext cx="709084"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9776884" y="2995613"/>
            <a:ext cx="719667"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p:cNvSpPr>
          <p:nvPr userDrawn="1"/>
        </p:nvSpPr>
        <p:spPr bwMode="auto">
          <a:xfrm>
            <a:off x="10521951" y="1522414"/>
            <a:ext cx="1075267"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19" name="Picture 18">
            <a:extLst>
              <a:ext uri="{FF2B5EF4-FFF2-40B4-BE49-F238E27FC236}">
                <a16:creationId xmlns:a16="http://schemas.microsoft.com/office/drawing/2014/main" id="{EF8B62CC-1DCF-4E25-A093-4E5E0E2566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5835" y="5947161"/>
            <a:ext cx="2272232" cy="628193"/>
          </a:xfrm>
          <a:prstGeom prst="rect">
            <a:avLst/>
          </a:prstGeom>
        </p:spPr>
      </p:pic>
    </p:spTree>
    <p:extLst>
      <p:ext uri="{BB962C8B-B14F-4D97-AF65-F5344CB8AC3E}">
        <p14:creationId xmlns:p14="http://schemas.microsoft.com/office/powerpoint/2010/main" val="3693058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7"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0" name="Freeform 5"/>
          <p:cNvSpPr>
            <a:spLocks/>
          </p:cNvSpPr>
          <p:nvPr userDrawn="1"/>
        </p:nvSpPr>
        <p:spPr bwMode="auto">
          <a:xfrm>
            <a:off x="918849" y="3515640"/>
            <a:ext cx="3862993" cy="1940526"/>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9291190" y="3515640"/>
            <a:ext cx="365259" cy="1940526"/>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userDrawn="1"/>
        </p:nvSpPr>
        <p:spPr bwMode="auto">
          <a:xfrm>
            <a:off x="5578003" y="3515641"/>
            <a:ext cx="2836228" cy="981952"/>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6141884" y="1621875"/>
            <a:ext cx="1126076" cy="97982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8234928" y="999936"/>
            <a:ext cx="3048314" cy="467596"/>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6273175" y="5793661"/>
            <a:ext cx="863493" cy="467596"/>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p:cNvSpPr>
          <p:nvPr userDrawn="1"/>
        </p:nvSpPr>
        <p:spPr bwMode="auto">
          <a:xfrm>
            <a:off x="2452265" y="1621876"/>
            <a:ext cx="1708469" cy="465472"/>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2"/>
          <p:cNvSpPr>
            <a:spLocks/>
          </p:cNvSpPr>
          <p:nvPr userDrawn="1"/>
        </p:nvSpPr>
        <p:spPr bwMode="auto">
          <a:xfrm>
            <a:off x="918849" y="1621876"/>
            <a:ext cx="348428" cy="81404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0" name="Picture 19">
            <a:extLst>
              <a:ext uri="{FF2B5EF4-FFF2-40B4-BE49-F238E27FC236}">
                <a16:creationId xmlns:a16="http://schemas.microsoft.com/office/drawing/2014/main" id="{EBD26C8B-993A-4BCF-9C25-59827759CA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5835" y="5947161"/>
            <a:ext cx="2272232" cy="628193"/>
          </a:xfrm>
          <a:prstGeom prst="rect">
            <a:avLst/>
          </a:prstGeom>
        </p:spPr>
      </p:pic>
    </p:spTree>
    <p:extLst>
      <p:ext uri="{BB962C8B-B14F-4D97-AF65-F5344CB8AC3E}">
        <p14:creationId xmlns:p14="http://schemas.microsoft.com/office/powerpoint/2010/main" val="648615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grpSp>
        <p:nvGrpSpPr>
          <p:cNvPr id="4" name="Group 3"/>
          <p:cNvGrpSpPr/>
          <p:nvPr userDrawn="1"/>
        </p:nvGrpSpPr>
        <p:grpSpPr>
          <a:xfrm>
            <a:off x="609600" y="1014411"/>
            <a:ext cx="10987617"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10"/>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3584192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rgbClr val="702082"/>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tx1"/>
                </a:solidFill>
              </a:defRPr>
            </a:lvl1pPr>
          </a:lstStyle>
          <a:p>
            <a:pPr lvl="0"/>
            <a:r>
              <a:rPr lang="en-US"/>
              <a:t>Click to edit Master text styles</a:t>
            </a:r>
          </a:p>
        </p:txBody>
      </p:sp>
      <p:grpSp>
        <p:nvGrpSpPr>
          <p:cNvPr id="4" name="Group 3"/>
          <p:cNvGrpSpPr/>
          <p:nvPr userDrawn="1"/>
        </p:nvGrpSpPr>
        <p:grpSpPr>
          <a:xfrm>
            <a:off x="609600" y="946960"/>
            <a:ext cx="10987617"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25"/>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244373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558800" y="3602702"/>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2492917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355825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268117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grpSp>
        <p:nvGrpSpPr>
          <p:cNvPr id="4" name="Group 3"/>
          <p:cNvGrpSpPr/>
          <p:nvPr userDrawn="1"/>
        </p:nvGrpSpPr>
        <p:grpSpPr>
          <a:xfrm>
            <a:off x="609600" y="1014411"/>
            <a:ext cx="10987617"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10"/>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71112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8F3D3C-D32C-4FD6-AD17-DABC18849A4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463" r="19149" b="18725"/>
          <a:stretch/>
        </p:blipFill>
        <p:spPr>
          <a:xfrm>
            <a:off x="3074128" y="0"/>
            <a:ext cx="9117872"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98119" y="3078815"/>
            <a:ext cx="3887715" cy="830997"/>
          </a:xfrm>
          <a:prstGeom prst="rect">
            <a:avLst/>
          </a:prstGeom>
          <a:noFill/>
        </p:spPr>
        <p:txBody>
          <a:bodyPr wrap="square" rtlCol="0">
            <a:spAutoFit/>
          </a:bodyPr>
          <a:lstStyle/>
          <a:p>
            <a:r>
              <a:rPr lang="en-GB" sz="4800" b="1">
                <a:solidFill>
                  <a:srgbClr val="00A0D2"/>
                </a:solidFill>
              </a:rPr>
              <a:t>Hire Talent</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5396" y="2560542"/>
            <a:ext cx="1614536" cy="1540887"/>
          </a:xfrm>
          <a:prstGeom prst="rect">
            <a:avLst/>
          </a:prstGeom>
        </p:spPr>
      </p:pic>
      <p:pic>
        <p:nvPicPr>
          <p:cNvPr id="7" name="Picture 6">
            <a:extLst>
              <a:ext uri="{FF2B5EF4-FFF2-40B4-BE49-F238E27FC236}">
                <a16:creationId xmlns:a16="http://schemas.microsoft.com/office/drawing/2014/main" id="{6D5F3BDD-12E7-44FB-94D4-C006920A7A1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3546123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A66710-4E65-4F7A-81D2-0C9A0A8C1EE1}"/>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t="7534" r="4202" b="19974"/>
          <a:stretch/>
        </p:blipFill>
        <p:spPr>
          <a:xfrm>
            <a:off x="2971687" y="1"/>
            <a:ext cx="9220313"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952" y="2653153"/>
            <a:ext cx="1578654" cy="1551695"/>
          </a:xfrm>
          <a:prstGeom prst="rect">
            <a:avLst/>
          </a:prstGeom>
        </p:spPr>
      </p:pic>
      <p:sp>
        <p:nvSpPr>
          <p:cNvPr id="4" name="TextBox 3"/>
          <p:cNvSpPr txBox="1"/>
          <p:nvPr userDrawn="1"/>
        </p:nvSpPr>
        <p:spPr>
          <a:xfrm>
            <a:off x="4994216" y="3013501"/>
            <a:ext cx="3887715" cy="830997"/>
          </a:xfrm>
          <a:prstGeom prst="rect">
            <a:avLst/>
          </a:prstGeom>
          <a:noFill/>
        </p:spPr>
        <p:txBody>
          <a:bodyPr wrap="square" rtlCol="0">
            <a:spAutoFit/>
          </a:bodyPr>
          <a:lstStyle/>
          <a:p>
            <a:r>
              <a:rPr lang="en-GB" sz="4800" b="1">
                <a:solidFill>
                  <a:srgbClr val="FFB81C"/>
                </a:solidFill>
              </a:rPr>
              <a:t>Build Talent</a:t>
            </a:r>
          </a:p>
        </p:txBody>
      </p:sp>
      <p:pic>
        <p:nvPicPr>
          <p:cNvPr id="6" name="Picture 5">
            <a:extLst>
              <a:ext uri="{FF2B5EF4-FFF2-40B4-BE49-F238E27FC236}">
                <a16:creationId xmlns:a16="http://schemas.microsoft.com/office/drawing/2014/main" id="{631808D1-E5FC-4F21-8FF8-8024715712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364259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46BDFB-0B56-4698-A4AE-8D743BB82D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888" r="23589" b="24763"/>
          <a:stretch/>
        </p:blipFill>
        <p:spPr>
          <a:xfrm>
            <a:off x="2892491" y="0"/>
            <a:ext cx="929951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51588" y="3013501"/>
            <a:ext cx="3887715" cy="830997"/>
          </a:xfrm>
          <a:prstGeom prst="rect">
            <a:avLst/>
          </a:prstGeom>
          <a:noFill/>
        </p:spPr>
        <p:txBody>
          <a:bodyPr wrap="square" rtlCol="0">
            <a:spAutoFit/>
          </a:bodyPr>
          <a:lstStyle/>
          <a:p>
            <a:r>
              <a:rPr lang="en-GB" sz="4800" b="1">
                <a:solidFill>
                  <a:srgbClr val="C110A0"/>
                </a:solidFill>
              </a:rPr>
              <a:t>Lead Talent</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4220" y="2808297"/>
            <a:ext cx="1766094" cy="1056741"/>
          </a:xfrm>
          <a:prstGeom prst="rect">
            <a:avLst/>
          </a:prstGeom>
        </p:spPr>
      </p:pic>
      <p:pic>
        <p:nvPicPr>
          <p:cNvPr id="7" name="Picture 6">
            <a:extLst>
              <a:ext uri="{FF2B5EF4-FFF2-40B4-BE49-F238E27FC236}">
                <a16:creationId xmlns:a16="http://schemas.microsoft.com/office/drawing/2014/main" id="{9FDD2FFA-5ED1-4137-B35F-B113D32962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061009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Divider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576" t="5643" r="13217"/>
          <a:stretch/>
        </p:blipFill>
        <p:spPr>
          <a:xfrm>
            <a:off x="0" y="-101515"/>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5792" y="2653260"/>
            <a:ext cx="6096000" cy="1124141"/>
          </a:xfrm>
          <a:prstGeom prst="rect">
            <a:avLst/>
          </a:prstGeom>
        </p:spPr>
      </p:pic>
    </p:spTree>
    <p:extLst>
      <p:ext uri="{BB962C8B-B14F-4D97-AF65-F5344CB8AC3E}">
        <p14:creationId xmlns:p14="http://schemas.microsoft.com/office/powerpoint/2010/main" val="3260319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Divider Blu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5576" t="5643" r="13217"/>
          <a:stretch/>
        </p:blipFill>
        <p:spPr>
          <a:xfrm>
            <a:off x="-6306" y="73956"/>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2194" y="2560877"/>
            <a:ext cx="7180348" cy="1324101"/>
          </a:xfrm>
          <a:prstGeom prst="rect">
            <a:avLst/>
          </a:prstGeom>
          <a:effectLst>
            <a:outerShdw blurRad="152400" dist="38100" dir="5400000" algn="ctr" rotWithShape="0">
              <a:schemeClr val="tx1">
                <a:alpha val="48000"/>
              </a:schemeClr>
            </a:outerShdw>
          </a:effectLst>
        </p:spPr>
      </p:pic>
    </p:spTree>
    <p:extLst>
      <p:ext uri="{BB962C8B-B14F-4D97-AF65-F5344CB8AC3E}">
        <p14:creationId xmlns:p14="http://schemas.microsoft.com/office/powerpoint/2010/main" val="3011197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Divider Blue">
    <p:bg>
      <p:bgPr>
        <a:solidFill>
          <a:schemeClr val="accent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430" r="15163" b="7237"/>
          <a:stretch/>
        </p:blipFill>
        <p:spPr>
          <a:xfrm>
            <a:off x="3769485" y="0"/>
            <a:ext cx="8422515" cy="6858000"/>
          </a:xfrm>
          <a:prstGeom prst="rect">
            <a:avLst/>
          </a:prstGeom>
        </p:spPr>
      </p:pic>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2262" y="2700337"/>
            <a:ext cx="6467475" cy="1457325"/>
          </a:xfrm>
          <a:prstGeom prst="rect">
            <a:avLst/>
          </a:prstGeom>
        </p:spPr>
      </p:pic>
    </p:spTree>
    <p:extLst>
      <p:ext uri="{BB962C8B-B14F-4D97-AF65-F5344CB8AC3E}">
        <p14:creationId xmlns:p14="http://schemas.microsoft.com/office/powerpoint/2010/main" val="666994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Divider Blu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430" r="15163" b="7237"/>
          <a:stretch/>
        </p:blipFill>
        <p:spPr>
          <a:xfrm>
            <a:off x="3769485" y="0"/>
            <a:ext cx="8422515" cy="6858000"/>
          </a:xfrm>
          <a:prstGeom prst="rect">
            <a:avLst/>
          </a:prstGeom>
        </p:spPr>
      </p:pic>
      <p:sp>
        <p:nvSpPr>
          <p:cNvPr id="2" name="Rectangle 1">
            <a:extLst>
              <a:ext uri="{FF2B5EF4-FFF2-40B4-BE49-F238E27FC236}">
                <a16:creationId xmlns:a16="http://schemas.microsoft.com/office/drawing/2014/main" id="{FC7836FC-3F10-4412-8C6A-377FF3B94D29}"/>
              </a:ext>
            </a:extLst>
          </p:cNvPr>
          <p:cNvSpPr/>
          <p:nvPr userDrawn="1"/>
        </p:nvSpPr>
        <p:spPr>
          <a:xfrm>
            <a:off x="1792704" y="1840828"/>
            <a:ext cx="8578516" cy="3119671"/>
          </a:xfrm>
          <a:prstGeom prst="rect">
            <a:avLst/>
          </a:prstGeom>
          <a:solidFill>
            <a:schemeClr val="tx1">
              <a:alpha val="27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31868" y="2604474"/>
            <a:ext cx="6467475" cy="1457325"/>
          </a:xfrm>
          <a:prstGeom prst="rect">
            <a:avLst/>
          </a:prstGeom>
          <a:effectLst>
            <a:outerShdw blurRad="63500" dist="50800" dir="5400000" sx="105000" sy="105000" algn="ctr" rotWithShape="0">
              <a:srgbClr val="000000">
                <a:alpha val="22000"/>
              </a:srgbClr>
            </a:outerShdw>
          </a:effectLst>
        </p:spPr>
      </p:pic>
    </p:spTree>
    <p:extLst>
      <p:ext uri="{BB962C8B-B14F-4D97-AF65-F5344CB8AC3E}">
        <p14:creationId xmlns:p14="http://schemas.microsoft.com/office/powerpoint/2010/main" val="1209256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Divider Blue">
    <p:bg>
      <p:bgPr>
        <a:solidFill>
          <a:srgbClr val="D8DBD8"/>
        </a:solidFill>
        <a:effectLst/>
      </p:bgPr>
    </p:bg>
    <p:spTree>
      <p:nvGrpSpPr>
        <p:cNvPr id="1" name=""/>
        <p:cNvGrpSpPr/>
        <p:nvPr/>
      </p:nvGrpSpPr>
      <p:grpSpPr>
        <a:xfrm>
          <a:off x="0" y="0"/>
          <a:ext cx="0" cy="0"/>
          <a:chOff x="0" y="0"/>
          <a:chExt cx="0" cy="0"/>
        </a:xfrm>
      </p:grpSpPr>
      <p:pic>
        <p:nvPicPr>
          <p:cNvPr id="189" name="Graphic 188">
            <a:extLst>
              <a:ext uri="{FF2B5EF4-FFF2-40B4-BE49-F238E27FC236}">
                <a16:creationId xmlns:a16="http://schemas.microsoft.com/office/drawing/2014/main" id="{F7A0A409-A4FD-403B-A6C0-2576FA7184C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1" t="14014" r="25676" b="38568"/>
          <a:stretch/>
        </p:blipFill>
        <p:spPr>
          <a:xfrm>
            <a:off x="1816771" y="0"/>
            <a:ext cx="1037523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p:spPr>
        <p:txBody>
          <a:bodyPr wrap="square" rtlCol="0">
            <a:spAutoFit/>
          </a:bodyPr>
          <a:lstStyle/>
          <a:p>
            <a:pPr algn="ctr"/>
            <a:r>
              <a:rPr lang="en-GB" sz="4800" b="0">
                <a:solidFill>
                  <a:schemeClr val="tx2"/>
                </a:solidFill>
              </a:rPr>
              <a:t>Strengths</a:t>
            </a:r>
          </a:p>
        </p:txBody>
      </p:sp>
      <p:pic>
        <p:nvPicPr>
          <p:cNvPr id="6" name="Picture 5">
            <a:extLst>
              <a:ext uri="{FF2B5EF4-FFF2-40B4-BE49-F238E27FC236}">
                <a16:creationId xmlns:a16="http://schemas.microsoft.com/office/drawing/2014/main" id="{3101D585-4314-44C2-87BD-7171DAA7EE8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075023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Divider Blu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C44349-97CE-4F0D-8578-5E88AB9D485F}"/>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81" t="14014" r="25676" b="38568"/>
          <a:stretch/>
        </p:blipFill>
        <p:spPr>
          <a:xfrm>
            <a:off x="1816771" y="0"/>
            <a:ext cx="10375230" cy="6858000"/>
          </a:xfrm>
          <a:prstGeom prst="rect">
            <a:avLst/>
          </a:prstGeom>
        </p:spPr>
      </p:pic>
      <p:sp>
        <p:nvSpPr>
          <p:cNvPr id="6" name="Rectangle 5">
            <a:extLst>
              <a:ext uri="{FF2B5EF4-FFF2-40B4-BE49-F238E27FC236}">
                <a16:creationId xmlns:a16="http://schemas.microsoft.com/office/drawing/2014/main" id="{C6555857-5916-4278-B7A3-737AEDD483F5}"/>
              </a:ext>
            </a:extLst>
          </p:cNvPr>
          <p:cNvSpPr/>
          <p:nvPr userDrawn="1"/>
        </p:nvSpPr>
        <p:spPr>
          <a:xfrm>
            <a:off x="1792704" y="1239253"/>
            <a:ext cx="8578516" cy="4223084"/>
          </a:xfrm>
          <a:prstGeom prst="rect">
            <a:avLst/>
          </a:prstGeom>
          <a:solidFill>
            <a:schemeClr val="tx1">
              <a:alpha val="9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a:effectLst>
            <a:outerShdw blurRad="88900" dist="25400" dir="5400000" algn="t" rotWithShape="0">
              <a:prstClr val="black">
                <a:alpha val="29000"/>
              </a:prstClr>
            </a:outerShdw>
          </a:effectLst>
        </p:spPr>
        <p:txBody>
          <a:bodyPr wrap="square" rtlCol="0">
            <a:spAutoFit/>
          </a:bodyPr>
          <a:lstStyle/>
          <a:p>
            <a:pPr algn="ctr"/>
            <a:r>
              <a:rPr lang="en-GB" sz="4800" b="0">
                <a:solidFill>
                  <a:schemeClr val="bg1"/>
                </a:solidFill>
              </a:rPr>
              <a:t>Strengths</a:t>
            </a:r>
          </a:p>
        </p:txBody>
      </p:sp>
    </p:spTree>
    <p:extLst>
      <p:ext uri="{BB962C8B-B14F-4D97-AF65-F5344CB8AC3E}">
        <p14:creationId xmlns:p14="http://schemas.microsoft.com/office/powerpoint/2010/main" val="4178222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600" y="1872368"/>
            <a:ext cx="5994400" cy="337433"/>
          </a:xfrm>
        </p:spPr>
        <p:txBody>
          <a:bodyPr>
            <a:noAutofit/>
          </a:bodyPr>
          <a:lstStyle>
            <a:lvl1pPr>
              <a:defRPr sz="1800" b="0">
                <a:solidFill>
                  <a:schemeClr val="tx1"/>
                </a:solidFill>
              </a:defRPr>
            </a:lvl1pPr>
          </a:lstStyle>
          <a:p>
            <a:pPr lvl="0"/>
            <a:r>
              <a:rPr lang="en-US"/>
              <a:t>Subheading here</a:t>
            </a:r>
          </a:p>
        </p:txBody>
      </p:sp>
      <p:sp>
        <p:nvSpPr>
          <p:cNvPr id="7" name="Freeform 12"/>
          <p:cNvSpPr>
            <a:spLocks/>
          </p:cNvSpPr>
          <p:nvPr userDrawn="1"/>
        </p:nvSpPr>
        <p:spPr bwMode="auto">
          <a:xfrm>
            <a:off x="6932084" y="455613"/>
            <a:ext cx="3845984"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13"/>
          <p:cNvSpPr>
            <a:spLocks/>
          </p:cNvSpPr>
          <p:nvPr userDrawn="1"/>
        </p:nvSpPr>
        <p:spPr bwMode="auto">
          <a:xfrm>
            <a:off x="11108268" y="3179764"/>
            <a:ext cx="486833"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14"/>
          <p:cNvSpPr>
            <a:spLocks/>
          </p:cNvSpPr>
          <p:nvPr userDrawn="1"/>
        </p:nvSpPr>
        <p:spPr bwMode="auto">
          <a:xfrm>
            <a:off x="8674100" y="2808289"/>
            <a:ext cx="728133"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 name="Freeform 15"/>
          <p:cNvSpPr>
            <a:spLocks/>
          </p:cNvSpPr>
          <p:nvPr userDrawn="1"/>
        </p:nvSpPr>
        <p:spPr bwMode="auto">
          <a:xfrm>
            <a:off x="4216401" y="3592513"/>
            <a:ext cx="3754967"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609600" y="1524001"/>
            <a:ext cx="5994400" cy="381000"/>
          </a:xfrm>
        </p:spPr>
        <p:txBody>
          <a:bodyPr>
            <a:noAutofit/>
          </a:bodyPr>
          <a:lstStyle/>
          <a:p>
            <a:r>
              <a:rPr lang="en-US"/>
              <a:t>Click to edit Master title style</a:t>
            </a:r>
          </a:p>
        </p:txBody>
      </p:sp>
      <p:sp>
        <p:nvSpPr>
          <p:cNvPr id="1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11" name="Picture 10">
            <a:extLst>
              <a:ext uri="{FF2B5EF4-FFF2-40B4-BE49-F238E27FC236}">
                <a16:creationId xmlns:a16="http://schemas.microsoft.com/office/drawing/2014/main" id="{3915B205-43EA-4AA1-B3A4-49EED87874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46042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rgbClr val="702082"/>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tx1"/>
                </a:solidFill>
              </a:defRPr>
            </a:lvl1pPr>
          </a:lstStyle>
          <a:p>
            <a:pPr lvl="0"/>
            <a:r>
              <a:rPr lang="en-US"/>
              <a:t>Click to edit Master text styles</a:t>
            </a:r>
          </a:p>
        </p:txBody>
      </p:sp>
      <p:grpSp>
        <p:nvGrpSpPr>
          <p:cNvPr id="4" name="Group 3"/>
          <p:cNvGrpSpPr/>
          <p:nvPr userDrawn="1"/>
        </p:nvGrpSpPr>
        <p:grpSpPr>
          <a:xfrm>
            <a:off x="609600" y="946960"/>
            <a:ext cx="10987617"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25"/>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108326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850996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572000"/>
          </a:xfrm>
        </p:spPr>
        <p:txBody>
          <a:bodyPr/>
          <a:lstStyle>
            <a:lvl3pPr marL="233363" indent="-233363">
              <a:buFont typeface="+mj-lt"/>
              <a:buAutoNum type="arabicPeriod"/>
              <a:defRPr/>
            </a:lvl3pPr>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7F7A34B2-2F00-4F6C-8A55-AE1DF999A5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164271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5720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219200"/>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1524000"/>
            <a:ext cx="34544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7"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8" name="Picture 7">
            <a:extLst>
              <a:ext uri="{FF2B5EF4-FFF2-40B4-BE49-F238E27FC236}">
                <a16:creationId xmlns:a16="http://schemas.microsoft.com/office/drawing/2014/main" id="{811A8085-1A1C-412C-8E45-6EAE9AD5BD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3400052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hasCustomPrompt="1"/>
          </p:nvPr>
        </p:nvSpPr>
        <p:spPr>
          <a:xfrm>
            <a:off x="609600" y="1524000"/>
            <a:ext cx="10972800" cy="4572000"/>
          </a:xfrm>
        </p:spPr>
        <p:txBody>
          <a:bodyPr/>
          <a:lstStyle>
            <a:lvl1pPr>
              <a:lnSpc>
                <a:spcPts val="4400"/>
              </a:lnSpc>
              <a:spcBef>
                <a:spcPts val="0"/>
              </a:spcBef>
              <a:spcAft>
                <a:spcPts val="0"/>
              </a:spcAft>
              <a:defRPr sz="3900" b="0" i="0" baseline="0"/>
            </a:lvl1pPr>
          </a:lstStyle>
          <a:p>
            <a:pPr lvl="0"/>
            <a:r>
              <a:rPr lang="en-US"/>
              <a:t>“Click to edit Master text styles</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2"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BF7FEBB7-37DD-4862-900D-8874BFD324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149408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5"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5" name="Picture 4">
            <a:extLst>
              <a:ext uri="{FF2B5EF4-FFF2-40B4-BE49-F238E27FC236}">
                <a16:creationId xmlns:a16="http://schemas.microsoft.com/office/drawing/2014/main" id="{3D70C9E3-F9C3-4CD9-8A05-7791A0CDD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89853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004204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9521" y="1739707"/>
            <a:ext cx="6572958" cy="1692212"/>
          </a:xfrm>
          <a:prstGeom prst="rect">
            <a:avLst/>
          </a:prstGeom>
        </p:spPr>
      </p:pic>
      <p:sp>
        <p:nvSpPr>
          <p:cNvPr id="3" name="TextBox 2"/>
          <p:cNvSpPr txBox="1"/>
          <p:nvPr userDrawn="1"/>
        </p:nvSpPr>
        <p:spPr>
          <a:xfrm>
            <a:off x="3333127" y="3668950"/>
            <a:ext cx="5525745" cy="400110"/>
          </a:xfrm>
          <a:prstGeom prst="rect">
            <a:avLst/>
          </a:prstGeom>
          <a:noFill/>
        </p:spPr>
        <p:txBody>
          <a:bodyPr wrap="square" rtlCol="0">
            <a:spAutoFit/>
          </a:bodyPr>
          <a:lstStyle/>
          <a:p>
            <a:pPr algn="ctr"/>
            <a:r>
              <a:rPr lang="en-US" sz="2000"/>
              <a:t>www.savilleassessment.com</a:t>
            </a:r>
            <a:endParaRPr lang="en-GB" sz="2000"/>
          </a:p>
        </p:txBody>
      </p:sp>
      <p:cxnSp>
        <p:nvCxnSpPr>
          <p:cNvPr id="9" name="Straight Connector 8"/>
          <p:cNvCxnSpPr>
            <a:cxnSpLocks/>
          </p:cNvCxnSpPr>
          <p:nvPr userDrawn="1"/>
        </p:nvCxnSpPr>
        <p:spPr>
          <a:xfrm>
            <a:off x="3151001" y="3464965"/>
            <a:ext cx="5889998" cy="4"/>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sp>
        <p:nvSpPr>
          <p:cNvPr id="10" name="Footer Placeholder 3 Copyright">
            <a:extLst>
              <a:ext uri="{FF2B5EF4-FFF2-40B4-BE49-F238E27FC236}">
                <a16:creationId xmlns:a16="http://schemas.microsoft.com/office/drawing/2014/main" id="{B89421D4-460E-414E-9881-992193F3E403}"/>
              </a:ext>
            </a:extLst>
          </p:cNvPr>
          <p:cNvSpPr>
            <a:spLocks noGrp="1"/>
          </p:cNvSpPr>
          <p:nvPr>
            <p:ph type="ftr" sz="quarter" idx="11"/>
          </p:nvPr>
        </p:nvSpPr>
        <p:spPr>
          <a:xfrm>
            <a:off x="2299994" y="6260565"/>
            <a:ext cx="7592008" cy="217825"/>
          </a:xfrm>
          <a:prstGeom prst="rect">
            <a:avLst/>
          </a:prstGeom>
        </p:spPr>
        <p:txBody>
          <a:bodyPr/>
          <a:lstStyle>
            <a:lvl1pPr algn="ctr">
              <a:defRPr sz="1200"/>
            </a:lvl1pPr>
          </a:lstStyle>
          <a:p>
            <a:r>
              <a:rPr lang="en-GB"/>
              <a:t>© 2019 Saville Assessment, Willis Towers Watson. All rights reserved.</a:t>
            </a:r>
            <a:endParaRPr lang="en-US"/>
          </a:p>
        </p:txBody>
      </p:sp>
      <p:pic>
        <p:nvPicPr>
          <p:cNvPr id="6" name="Graphic 5">
            <a:extLst>
              <a:ext uri="{FF2B5EF4-FFF2-40B4-BE49-F238E27FC236}">
                <a16:creationId xmlns:a16="http://schemas.microsoft.com/office/drawing/2014/main" id="{FEBB3269-ABCE-415C-9A5F-0585224CB2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95462" y="4297714"/>
            <a:ext cx="1801073" cy="237641"/>
          </a:xfrm>
          <a:prstGeom prst="rect">
            <a:avLst/>
          </a:prstGeom>
        </p:spPr>
      </p:pic>
    </p:spTree>
    <p:extLst>
      <p:ext uri="{BB962C8B-B14F-4D97-AF65-F5344CB8AC3E}">
        <p14:creationId xmlns:p14="http://schemas.microsoft.com/office/powerpoint/2010/main" val="88548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558800" y="3602702"/>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355825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27269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8F3D3C-D32C-4FD6-AD17-DABC18849A4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463" r="19149" b="18725"/>
          <a:stretch/>
        </p:blipFill>
        <p:spPr>
          <a:xfrm>
            <a:off x="3074128" y="0"/>
            <a:ext cx="9117872"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98119" y="3078815"/>
            <a:ext cx="3887715" cy="830997"/>
          </a:xfrm>
          <a:prstGeom prst="rect">
            <a:avLst/>
          </a:prstGeom>
          <a:noFill/>
        </p:spPr>
        <p:txBody>
          <a:bodyPr wrap="square" rtlCol="0">
            <a:spAutoFit/>
          </a:bodyPr>
          <a:lstStyle/>
          <a:p>
            <a:r>
              <a:rPr lang="en-GB" sz="4800" b="1">
                <a:solidFill>
                  <a:srgbClr val="00A0D2"/>
                </a:solidFill>
              </a:rPr>
              <a:t>Hire Talent</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5396" y="2560542"/>
            <a:ext cx="1614536" cy="1540887"/>
          </a:xfrm>
          <a:prstGeom prst="rect">
            <a:avLst/>
          </a:prstGeom>
        </p:spPr>
      </p:pic>
      <p:pic>
        <p:nvPicPr>
          <p:cNvPr id="7" name="Picture 6">
            <a:extLst>
              <a:ext uri="{FF2B5EF4-FFF2-40B4-BE49-F238E27FC236}">
                <a16:creationId xmlns:a16="http://schemas.microsoft.com/office/drawing/2014/main" id="{6D5F3BDD-12E7-44FB-94D4-C006920A7A1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53814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A66710-4E65-4F7A-81D2-0C9A0A8C1EE1}"/>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t="7534" r="4202" b="19974"/>
          <a:stretch/>
        </p:blipFill>
        <p:spPr>
          <a:xfrm>
            <a:off x="2971687" y="1"/>
            <a:ext cx="9220313"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952" y="2653153"/>
            <a:ext cx="1578654" cy="1551695"/>
          </a:xfrm>
          <a:prstGeom prst="rect">
            <a:avLst/>
          </a:prstGeom>
        </p:spPr>
      </p:pic>
      <p:sp>
        <p:nvSpPr>
          <p:cNvPr id="4" name="TextBox 3"/>
          <p:cNvSpPr txBox="1"/>
          <p:nvPr userDrawn="1"/>
        </p:nvSpPr>
        <p:spPr>
          <a:xfrm>
            <a:off x="4994216" y="3013501"/>
            <a:ext cx="3887715" cy="830997"/>
          </a:xfrm>
          <a:prstGeom prst="rect">
            <a:avLst/>
          </a:prstGeom>
          <a:noFill/>
        </p:spPr>
        <p:txBody>
          <a:bodyPr wrap="square" rtlCol="0">
            <a:spAutoFit/>
          </a:bodyPr>
          <a:lstStyle/>
          <a:p>
            <a:r>
              <a:rPr lang="en-GB" sz="4800" b="1">
                <a:solidFill>
                  <a:srgbClr val="FFB81C"/>
                </a:solidFill>
              </a:rPr>
              <a:t>Build Talent</a:t>
            </a:r>
          </a:p>
        </p:txBody>
      </p:sp>
      <p:pic>
        <p:nvPicPr>
          <p:cNvPr id="6" name="Picture 5">
            <a:extLst>
              <a:ext uri="{FF2B5EF4-FFF2-40B4-BE49-F238E27FC236}">
                <a16:creationId xmlns:a16="http://schemas.microsoft.com/office/drawing/2014/main" id="{631808D1-E5FC-4F21-8FF8-8024715712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4520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46BDFB-0B56-4698-A4AE-8D743BB82D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888" r="23589" b="24763"/>
          <a:stretch/>
        </p:blipFill>
        <p:spPr>
          <a:xfrm>
            <a:off x="2892491" y="0"/>
            <a:ext cx="929951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51588" y="3013501"/>
            <a:ext cx="3887715" cy="830997"/>
          </a:xfrm>
          <a:prstGeom prst="rect">
            <a:avLst/>
          </a:prstGeom>
          <a:noFill/>
        </p:spPr>
        <p:txBody>
          <a:bodyPr wrap="square" rtlCol="0">
            <a:spAutoFit/>
          </a:bodyPr>
          <a:lstStyle/>
          <a:p>
            <a:r>
              <a:rPr lang="en-GB" sz="4800" b="1">
                <a:solidFill>
                  <a:srgbClr val="C110A0"/>
                </a:solidFill>
              </a:rPr>
              <a:t>Lead Talent</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4220" y="2808297"/>
            <a:ext cx="1766094" cy="1056741"/>
          </a:xfrm>
          <a:prstGeom prst="rect">
            <a:avLst/>
          </a:prstGeom>
        </p:spPr>
      </p:pic>
      <p:pic>
        <p:nvPicPr>
          <p:cNvPr id="7" name="Picture 6">
            <a:extLst>
              <a:ext uri="{FF2B5EF4-FFF2-40B4-BE49-F238E27FC236}">
                <a16:creationId xmlns:a16="http://schemas.microsoft.com/office/drawing/2014/main" id="{9FDD2FFA-5ED1-4137-B35F-B113D32962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21232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5"/>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1"/>
            <a:ext cx="508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701" r:id="rId4"/>
    <p:sldLayoutId id="2147483693" r:id="rId5"/>
    <p:sldLayoutId id="2147483697" r:id="rId6"/>
    <p:sldLayoutId id="2147483705" r:id="rId7"/>
    <p:sldLayoutId id="2147483703" r:id="rId8"/>
    <p:sldLayoutId id="2147483704" r:id="rId9"/>
    <p:sldLayoutId id="2147483706" r:id="rId10"/>
    <p:sldLayoutId id="2147483708" r:id="rId11"/>
    <p:sldLayoutId id="2147483707" r:id="rId12"/>
    <p:sldLayoutId id="2147483709" r:id="rId13"/>
    <p:sldLayoutId id="2147483710" r:id="rId14"/>
    <p:sldLayoutId id="2147483711" r:id="rId15"/>
    <p:sldLayoutId id="2147483687" r:id="rId16"/>
    <p:sldLayoutId id="2147483696" r:id="rId17"/>
    <p:sldLayoutId id="2147483695" r:id="rId18"/>
    <p:sldLayoutId id="2147483672" r:id="rId19"/>
    <p:sldLayoutId id="2147483666" r:id="rId20"/>
    <p:sldLayoutId id="2147483690" r:id="rId21"/>
    <p:sldLayoutId id="2147483667" r:id="rId22"/>
    <p:sldLayoutId id="2147483698" r:id="rId23"/>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5"/>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1"/>
            <a:ext cx="508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a:p>
        </p:txBody>
      </p:sp>
    </p:spTree>
    <p:extLst>
      <p:ext uri="{BB962C8B-B14F-4D97-AF65-F5344CB8AC3E}">
        <p14:creationId xmlns:p14="http://schemas.microsoft.com/office/powerpoint/2010/main" val="3900296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8.jpeg"/><Relationship Id="rId1" Type="http://schemas.openxmlformats.org/officeDocument/2006/relationships/slideLayout" Target="../slideLayouts/slideLayout40.xml"/><Relationship Id="rId4" Type="http://schemas.openxmlformats.org/officeDocument/2006/relationships/image" Target="../media/image62.sv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8.jpeg"/><Relationship Id="rId1" Type="http://schemas.openxmlformats.org/officeDocument/2006/relationships/slideLayout" Target="../slideLayouts/slideLayout40.xml"/><Relationship Id="rId4" Type="http://schemas.openxmlformats.org/officeDocument/2006/relationships/image" Target="../media/image62.sv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42.sv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6.svg"/><Relationship Id="rId7" Type="http://schemas.openxmlformats.org/officeDocument/2006/relationships/image" Target="../media/image66.svg"/><Relationship Id="rId2" Type="http://schemas.openxmlformats.org/officeDocument/2006/relationships/image" Target="../media/image45.png"/><Relationship Id="rId1" Type="http://schemas.openxmlformats.org/officeDocument/2006/relationships/slideLayout" Target="../slideLayouts/slideLayout40.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s>
</file>

<file path=ppt/slides/_rels/slide1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2.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0.xml"/><Relationship Id="rId4"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4.sv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6.svg"/><Relationship Id="rId7"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17.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png"/><Relationship Id="rId9"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6.svg"/><Relationship Id="rId7" Type="http://schemas.openxmlformats.org/officeDocument/2006/relationships/image" Target="../media/image58.png"/><Relationship Id="rId2" Type="http://schemas.openxmlformats.org/officeDocument/2006/relationships/image" Target="../media/image45.png"/><Relationship Id="rId1" Type="http://schemas.openxmlformats.org/officeDocument/2006/relationships/slideLayout" Target="../slideLayouts/slideLayout1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45.xml"/><Relationship Id="rId5" Type="http://schemas.openxmlformats.org/officeDocument/2006/relationships/image" Target="../media/image42.sv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8.jpeg"/><Relationship Id="rId1" Type="http://schemas.openxmlformats.org/officeDocument/2006/relationships/slideLayout" Target="../slideLayouts/slideLayout40.xml"/><Relationship Id="rId4" Type="http://schemas.openxmlformats.org/officeDocument/2006/relationships/image" Target="../media/image6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46F302-9A90-45C2-9454-B522AED822E8}"/>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3">
            <a:extLst>
              <a:ext uri="{FF2B5EF4-FFF2-40B4-BE49-F238E27FC236}">
                <a16:creationId xmlns:a16="http://schemas.microsoft.com/office/drawing/2014/main" id="{DEFA7987-095B-45A9-AEA8-E5CB8E667E8C}"/>
              </a:ext>
            </a:extLst>
          </p:cNvPr>
          <p:cNvSpPr txBox="1">
            <a:spLocks/>
          </p:cNvSpPr>
          <p:nvPr/>
        </p:nvSpPr>
        <p:spPr>
          <a:xfrm>
            <a:off x="2577223" y="6459652"/>
            <a:ext cx="7037137"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rial"/>
                <a:ea typeface="+mn-ea"/>
                <a:cs typeface="+mn-cs"/>
              </a:rPr>
              <a:t>© 2020 Saville Assessment, Willis Towers Watson. All rights reserved.</a:t>
            </a:r>
            <a:endParaRPr kumimoji="0" lang="en-US" sz="9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a:extLst>
              <a:ext uri="{FF2B5EF4-FFF2-40B4-BE49-F238E27FC236}">
                <a16:creationId xmlns:a16="http://schemas.microsoft.com/office/drawing/2014/main" id="{9F8F2CE5-8185-4FE3-B0C4-5D9A368FFBBD}"/>
              </a:ext>
            </a:extLst>
          </p:cNvPr>
          <p:cNvSpPr/>
          <p:nvPr/>
        </p:nvSpPr>
        <p:spPr>
          <a:xfrm>
            <a:off x="2907660" y="4150981"/>
            <a:ext cx="1242222" cy="109859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9B78A51-5E1E-4AD4-911A-D2C174DA26CB}"/>
              </a:ext>
            </a:extLst>
          </p:cNvPr>
          <p:cNvSpPr/>
          <p:nvPr/>
        </p:nvSpPr>
        <p:spPr>
          <a:xfrm>
            <a:off x="7769290" y="1088571"/>
            <a:ext cx="1412032" cy="277430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DB28B8-3637-44B7-A55F-F23DCBBAD6D1}"/>
              </a:ext>
            </a:extLst>
          </p:cNvPr>
          <p:cNvSpPr/>
          <p:nvPr/>
        </p:nvSpPr>
        <p:spPr>
          <a:xfrm>
            <a:off x="6999435" y="4856828"/>
            <a:ext cx="861773" cy="17093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7B236709-510C-40C2-991F-3FC9BC045B3C}"/>
              </a:ext>
            </a:extLst>
          </p:cNvPr>
          <p:cNvSpPr/>
          <p:nvPr/>
        </p:nvSpPr>
        <p:spPr>
          <a:xfrm>
            <a:off x="3638961" y="2335337"/>
            <a:ext cx="4914077" cy="2187325"/>
          </a:xfrm>
          <a:prstGeom prst="rect">
            <a:avLst/>
          </a:prstGeom>
          <a:solidFill>
            <a:schemeClr val="bg1">
              <a:alpha val="96000"/>
            </a:schemeClr>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C632F059-DE86-45A7-82FA-BC9B3FA07DCD}"/>
              </a:ext>
            </a:extLst>
          </p:cNvPr>
          <p:cNvSpPr>
            <a:spLocks noGrp="1"/>
          </p:cNvSpPr>
          <p:nvPr>
            <p:ph type="title" idx="4294967295"/>
          </p:nvPr>
        </p:nvSpPr>
        <p:spPr>
          <a:xfrm>
            <a:off x="3763557" y="2883031"/>
            <a:ext cx="4664467" cy="652366"/>
          </a:xfrm>
        </p:spPr>
        <p:txBody>
          <a:bodyPr>
            <a:normAutofit fontScale="90000"/>
          </a:bodyPr>
          <a:lstStyle/>
          <a:p>
            <a:pPr algn="ctr"/>
            <a:r>
              <a:rPr lang="en-GB" sz="4000" b="0">
                <a:solidFill>
                  <a:srgbClr val="105460"/>
                </a:solidFill>
              </a:rPr>
              <a:t>Breaking Boundaries</a:t>
            </a:r>
          </a:p>
        </p:txBody>
      </p:sp>
      <p:sp>
        <p:nvSpPr>
          <p:cNvPr id="5" name="Text Placeholder 4">
            <a:extLst>
              <a:ext uri="{FF2B5EF4-FFF2-40B4-BE49-F238E27FC236}">
                <a16:creationId xmlns:a16="http://schemas.microsoft.com/office/drawing/2014/main" id="{D55B4D00-18CE-41F2-8D64-A979F7CE2035}"/>
              </a:ext>
            </a:extLst>
          </p:cNvPr>
          <p:cNvSpPr>
            <a:spLocks noGrp="1"/>
          </p:cNvSpPr>
          <p:nvPr>
            <p:ph type="body" sz="quarter" idx="4294967295"/>
          </p:nvPr>
        </p:nvSpPr>
        <p:spPr>
          <a:xfrm>
            <a:off x="4149882" y="3653075"/>
            <a:ext cx="3892233" cy="327479"/>
          </a:xfrm>
        </p:spPr>
        <p:txBody>
          <a:bodyPr/>
          <a:lstStyle/>
          <a:p>
            <a:pPr algn="ctr"/>
            <a:r>
              <a:rPr lang="en-US" sz="1800" b="0">
                <a:solidFill>
                  <a:schemeClr val="accent1"/>
                </a:solidFill>
              </a:rPr>
              <a:t>Moving beyond traditional coaching </a:t>
            </a:r>
            <a:endParaRPr lang="en-GB" sz="1800" b="0">
              <a:solidFill>
                <a:schemeClr val="accent1"/>
              </a:solidFill>
            </a:endParaRPr>
          </a:p>
        </p:txBody>
      </p:sp>
      <p:sp>
        <p:nvSpPr>
          <p:cNvPr id="10" name="Rectangle 9">
            <a:extLst>
              <a:ext uri="{FF2B5EF4-FFF2-40B4-BE49-F238E27FC236}">
                <a16:creationId xmlns:a16="http://schemas.microsoft.com/office/drawing/2014/main" id="{01A3FA9E-E7E6-4BA6-B151-7D4CFED3D975}"/>
              </a:ext>
            </a:extLst>
          </p:cNvPr>
          <p:cNvSpPr/>
          <p:nvPr/>
        </p:nvSpPr>
        <p:spPr>
          <a:xfrm>
            <a:off x="4338554" y="1383711"/>
            <a:ext cx="1365571" cy="4914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61E5EFC6-1004-44CD-864E-640445CDE041}"/>
              </a:ext>
            </a:extLst>
          </p:cNvPr>
          <p:cNvSpPr/>
          <p:nvPr/>
        </p:nvSpPr>
        <p:spPr>
          <a:xfrm>
            <a:off x="9811760" y="5274440"/>
            <a:ext cx="723436" cy="271832"/>
          </a:xfrm>
          <a:custGeom>
            <a:avLst/>
            <a:gdLst>
              <a:gd name="connsiteX0" fmla="*/ 0 w 586275"/>
              <a:gd name="connsiteY0" fmla="*/ 0 h 180392"/>
              <a:gd name="connsiteX1" fmla="*/ 586275 w 586275"/>
              <a:gd name="connsiteY1" fmla="*/ 0 h 180392"/>
              <a:gd name="connsiteX2" fmla="*/ 586275 w 586275"/>
              <a:gd name="connsiteY2" fmla="*/ 180392 h 180392"/>
              <a:gd name="connsiteX3" fmla="*/ 0 w 586275"/>
              <a:gd name="connsiteY3" fmla="*/ 180392 h 180392"/>
              <a:gd name="connsiteX4" fmla="*/ 0 w 586275"/>
              <a:gd name="connsiteY4" fmla="*/ 0 h 180392"/>
              <a:gd name="connsiteX0" fmla="*/ 39189 w 625464"/>
              <a:gd name="connsiteY0" fmla="*/ 0 h 190189"/>
              <a:gd name="connsiteX1" fmla="*/ 625464 w 625464"/>
              <a:gd name="connsiteY1" fmla="*/ 0 h 190189"/>
              <a:gd name="connsiteX2" fmla="*/ 625464 w 625464"/>
              <a:gd name="connsiteY2" fmla="*/ 180392 h 190189"/>
              <a:gd name="connsiteX3" fmla="*/ 0 w 625464"/>
              <a:gd name="connsiteY3" fmla="*/ 190189 h 190189"/>
              <a:gd name="connsiteX4" fmla="*/ 39189 w 625464"/>
              <a:gd name="connsiteY4" fmla="*/ 0 h 190189"/>
              <a:gd name="connsiteX0" fmla="*/ 39189 w 625464"/>
              <a:gd name="connsiteY0" fmla="*/ 0 h 239175"/>
              <a:gd name="connsiteX1" fmla="*/ 625464 w 625464"/>
              <a:gd name="connsiteY1" fmla="*/ 0 h 239175"/>
              <a:gd name="connsiteX2" fmla="*/ 550352 w 625464"/>
              <a:gd name="connsiteY2" fmla="*/ 239175 h 239175"/>
              <a:gd name="connsiteX3" fmla="*/ 0 w 625464"/>
              <a:gd name="connsiteY3" fmla="*/ 190189 h 239175"/>
              <a:gd name="connsiteX4" fmla="*/ 39189 w 625464"/>
              <a:gd name="connsiteY4" fmla="*/ 0 h 239175"/>
              <a:gd name="connsiteX0" fmla="*/ 84909 w 671184"/>
              <a:gd name="connsiteY0" fmla="*/ 0 h 239175"/>
              <a:gd name="connsiteX1" fmla="*/ 671184 w 671184"/>
              <a:gd name="connsiteY1" fmla="*/ 0 h 239175"/>
              <a:gd name="connsiteX2" fmla="*/ 596072 w 671184"/>
              <a:gd name="connsiteY2" fmla="*/ 239175 h 239175"/>
              <a:gd name="connsiteX3" fmla="*/ 0 w 671184"/>
              <a:gd name="connsiteY3" fmla="*/ 196720 h 239175"/>
              <a:gd name="connsiteX4" fmla="*/ 84909 w 671184"/>
              <a:gd name="connsiteY4" fmla="*/ 0 h 239175"/>
              <a:gd name="connsiteX0" fmla="*/ 84909 w 671184"/>
              <a:gd name="connsiteY0" fmla="*/ 10108 h 249283"/>
              <a:gd name="connsiteX1" fmla="*/ 432787 w 671184"/>
              <a:gd name="connsiteY1" fmla="*/ 0 h 249283"/>
              <a:gd name="connsiteX2" fmla="*/ 671184 w 671184"/>
              <a:gd name="connsiteY2" fmla="*/ 10108 h 249283"/>
              <a:gd name="connsiteX3" fmla="*/ 596072 w 671184"/>
              <a:gd name="connsiteY3" fmla="*/ 249283 h 249283"/>
              <a:gd name="connsiteX4" fmla="*/ 0 w 671184"/>
              <a:gd name="connsiteY4" fmla="*/ 206828 h 249283"/>
              <a:gd name="connsiteX5" fmla="*/ 84909 w 671184"/>
              <a:gd name="connsiteY5" fmla="*/ 10108 h 249283"/>
              <a:gd name="connsiteX0" fmla="*/ 84909 w 671184"/>
              <a:gd name="connsiteY0" fmla="*/ 2 h 239177"/>
              <a:gd name="connsiteX1" fmla="*/ 429521 w 671184"/>
              <a:gd name="connsiteY1" fmla="*/ 6222 h 239177"/>
              <a:gd name="connsiteX2" fmla="*/ 671184 w 671184"/>
              <a:gd name="connsiteY2" fmla="*/ 2 h 239177"/>
              <a:gd name="connsiteX3" fmla="*/ 596072 w 671184"/>
              <a:gd name="connsiteY3" fmla="*/ 239177 h 239177"/>
              <a:gd name="connsiteX4" fmla="*/ 0 w 671184"/>
              <a:gd name="connsiteY4" fmla="*/ 196722 h 239177"/>
              <a:gd name="connsiteX5" fmla="*/ 84909 w 671184"/>
              <a:gd name="connsiteY5" fmla="*/ 2 h 239177"/>
              <a:gd name="connsiteX0" fmla="*/ 84909 w 707107"/>
              <a:gd name="connsiteY0" fmla="*/ 3266 h 242441"/>
              <a:gd name="connsiteX1" fmla="*/ 429521 w 707107"/>
              <a:gd name="connsiteY1" fmla="*/ 9486 h 242441"/>
              <a:gd name="connsiteX2" fmla="*/ 707107 w 707107"/>
              <a:gd name="connsiteY2" fmla="*/ 0 h 242441"/>
              <a:gd name="connsiteX3" fmla="*/ 596072 w 707107"/>
              <a:gd name="connsiteY3" fmla="*/ 242441 h 242441"/>
              <a:gd name="connsiteX4" fmla="*/ 0 w 707107"/>
              <a:gd name="connsiteY4" fmla="*/ 199986 h 242441"/>
              <a:gd name="connsiteX5" fmla="*/ 84909 w 707107"/>
              <a:gd name="connsiteY5" fmla="*/ 3266 h 242441"/>
              <a:gd name="connsiteX0" fmla="*/ 78377 w 707107"/>
              <a:gd name="connsiteY0" fmla="*/ 0 h 271832"/>
              <a:gd name="connsiteX1" fmla="*/ 429521 w 707107"/>
              <a:gd name="connsiteY1" fmla="*/ 38877 h 271832"/>
              <a:gd name="connsiteX2" fmla="*/ 707107 w 707107"/>
              <a:gd name="connsiteY2" fmla="*/ 29391 h 271832"/>
              <a:gd name="connsiteX3" fmla="*/ 596072 w 707107"/>
              <a:gd name="connsiteY3" fmla="*/ 271832 h 271832"/>
              <a:gd name="connsiteX4" fmla="*/ 0 w 707107"/>
              <a:gd name="connsiteY4" fmla="*/ 229377 h 271832"/>
              <a:gd name="connsiteX5" fmla="*/ 78377 w 707107"/>
              <a:gd name="connsiteY5" fmla="*/ 0 h 271832"/>
              <a:gd name="connsiteX0" fmla="*/ 78377 w 723436"/>
              <a:gd name="connsiteY0" fmla="*/ 0 h 271832"/>
              <a:gd name="connsiteX1" fmla="*/ 429521 w 723436"/>
              <a:gd name="connsiteY1" fmla="*/ 38877 h 271832"/>
              <a:gd name="connsiteX2" fmla="*/ 723436 w 723436"/>
              <a:gd name="connsiteY2" fmla="*/ 6531 h 271832"/>
              <a:gd name="connsiteX3" fmla="*/ 596072 w 723436"/>
              <a:gd name="connsiteY3" fmla="*/ 271832 h 271832"/>
              <a:gd name="connsiteX4" fmla="*/ 0 w 723436"/>
              <a:gd name="connsiteY4" fmla="*/ 229377 h 271832"/>
              <a:gd name="connsiteX5" fmla="*/ 78377 w 723436"/>
              <a:gd name="connsiteY5" fmla="*/ 0 h 271832"/>
              <a:gd name="connsiteX0" fmla="*/ 78377 w 723436"/>
              <a:gd name="connsiteY0" fmla="*/ 0 h 271832"/>
              <a:gd name="connsiteX1" fmla="*/ 325018 w 723436"/>
              <a:gd name="connsiteY1" fmla="*/ 9485 h 271832"/>
              <a:gd name="connsiteX2" fmla="*/ 723436 w 723436"/>
              <a:gd name="connsiteY2" fmla="*/ 6531 h 271832"/>
              <a:gd name="connsiteX3" fmla="*/ 596072 w 723436"/>
              <a:gd name="connsiteY3" fmla="*/ 271832 h 271832"/>
              <a:gd name="connsiteX4" fmla="*/ 0 w 723436"/>
              <a:gd name="connsiteY4" fmla="*/ 229377 h 271832"/>
              <a:gd name="connsiteX5" fmla="*/ 78377 w 723436"/>
              <a:gd name="connsiteY5" fmla="*/ 0 h 27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436" h="271832">
                <a:moveTo>
                  <a:pt x="78377" y="0"/>
                </a:moveTo>
                <a:cubicBezTo>
                  <a:pt x="192159" y="-104"/>
                  <a:pt x="211236" y="9589"/>
                  <a:pt x="325018" y="9485"/>
                </a:cubicBezTo>
                <a:lnTo>
                  <a:pt x="723436" y="6531"/>
                </a:lnTo>
                <a:lnTo>
                  <a:pt x="596072" y="271832"/>
                </a:lnTo>
                <a:lnTo>
                  <a:pt x="0" y="229377"/>
                </a:lnTo>
                <a:lnTo>
                  <a:pt x="78377" y="0"/>
                </a:lnTo>
                <a:close/>
              </a:path>
            </a:pathLst>
          </a:custGeom>
          <a:solidFill>
            <a:srgbClr val="1D2628">
              <a:alpha val="98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4329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E50DA9-F8C2-4572-B959-F7B4B8409BA7}"/>
              </a:ext>
            </a:extLst>
          </p:cNvPr>
          <p:cNvSpPr/>
          <p:nvPr/>
        </p:nvSpPr>
        <p:spPr>
          <a:xfrm>
            <a:off x="9793841" y="3494226"/>
            <a:ext cx="2154824" cy="30951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23A3D96-9E9C-40F0-B7FC-BD0CBC779E1F}"/>
              </a:ext>
            </a:extLst>
          </p:cNvPr>
          <p:cNvSpPr/>
          <p:nvPr/>
        </p:nvSpPr>
        <p:spPr>
          <a:xfrm>
            <a:off x="571634" y="419132"/>
            <a:ext cx="1246641" cy="34736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4E441A6B-B5AE-4400-A375-80C8F78839B9}"/>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4115AB25-F6E9-44F6-9955-D58E1E762F88}"/>
              </a:ext>
            </a:extLst>
          </p:cNvPr>
          <p:cNvSpPr/>
          <p:nvPr/>
        </p:nvSpPr>
        <p:spPr>
          <a:xfrm>
            <a:off x="1194955" y="548518"/>
            <a:ext cx="9944100" cy="5737982"/>
          </a:xfrm>
          <a:prstGeom prst="rect">
            <a:avLst/>
          </a:prstGeom>
          <a:solidFill>
            <a:srgbClr val="D8D7D2"/>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110A0"/>
              </a:solidFill>
              <a:effectLst/>
              <a:uLnTx/>
              <a:uFillTx/>
              <a:latin typeface="Arial"/>
              <a:ea typeface="+mn-ea"/>
              <a:cs typeface="+mn-cs"/>
            </a:endParaRPr>
          </a:p>
        </p:txBody>
      </p:sp>
      <p:pic>
        <p:nvPicPr>
          <p:cNvPr id="12" name="Graphic 11">
            <a:extLst>
              <a:ext uri="{FF2B5EF4-FFF2-40B4-BE49-F238E27FC236}">
                <a16:creationId xmlns:a16="http://schemas.microsoft.com/office/drawing/2014/main" id="{6288AA15-4D0F-4B3E-9015-F85FD8AD00C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61" t="11385" r="4831" b="16682"/>
          <a:stretch/>
        </p:blipFill>
        <p:spPr>
          <a:xfrm>
            <a:off x="1194955" y="565598"/>
            <a:ext cx="9944100" cy="5699589"/>
          </a:xfrm>
          <a:prstGeom prst="rect">
            <a:avLst/>
          </a:prstGeom>
        </p:spPr>
      </p:pic>
      <p:sp>
        <p:nvSpPr>
          <p:cNvPr id="8" name="Content Placeholder 4">
            <a:extLst>
              <a:ext uri="{FF2B5EF4-FFF2-40B4-BE49-F238E27FC236}">
                <a16:creationId xmlns:a16="http://schemas.microsoft.com/office/drawing/2014/main" id="{D05050EC-E282-42D8-9F1A-7BDD7F828645}"/>
              </a:ext>
            </a:extLst>
          </p:cNvPr>
          <p:cNvSpPr txBox="1">
            <a:spLocks/>
          </p:cNvSpPr>
          <p:nvPr/>
        </p:nvSpPr>
        <p:spPr>
          <a:xfrm>
            <a:off x="2026227" y="1011394"/>
            <a:ext cx="8375073" cy="4835212"/>
          </a:xfrm>
          <a:prstGeom prst="rect">
            <a:avLst/>
          </a:prstGeom>
        </p:spPr>
        <p:txBody>
          <a:bodyPr vert="horz" lIns="0" tIns="0" rIns="0" bIns="0" rtlCol="0" anchor="ctr">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0">
                <a:solidFill>
                  <a:schemeClr val="accent1"/>
                </a:solidFill>
              </a:rPr>
              <a:t>Managers </a:t>
            </a:r>
          </a:p>
          <a:p>
            <a:endParaRPr lang="en-US" sz="2000" b="0">
              <a:solidFill>
                <a:srgbClr val="105460"/>
              </a:solidFill>
            </a:endParaRPr>
          </a:p>
          <a:p>
            <a:pPr marL="342900" indent="-342900">
              <a:buFont typeface="Arial" panose="020B0604020202020204" pitchFamily="34" charset="0"/>
              <a:buChar char="•"/>
            </a:pPr>
            <a:r>
              <a:rPr lang="en-US" sz="2000" b="0">
                <a:solidFill>
                  <a:srgbClr val="105460"/>
                </a:solidFill>
              </a:rPr>
              <a:t>Equips managers with a powerful data driven approach to coaching in an easy to deliver format.</a:t>
            </a:r>
          </a:p>
          <a:p>
            <a:pPr marL="342900" indent="-342900">
              <a:buFont typeface="Arial" panose="020B0604020202020204" pitchFamily="34" charset="0"/>
              <a:buChar char="•"/>
            </a:pPr>
            <a:endParaRPr lang="en-US" sz="800" b="0">
              <a:solidFill>
                <a:srgbClr val="105460"/>
              </a:solidFill>
            </a:endParaRPr>
          </a:p>
          <a:p>
            <a:pPr marL="342900" indent="-342900">
              <a:buFont typeface="Arial" panose="020B0604020202020204" pitchFamily="34" charset="0"/>
              <a:buChar char="•"/>
            </a:pPr>
            <a:r>
              <a:rPr lang="en-US" sz="2000" b="0">
                <a:solidFill>
                  <a:srgbClr val="105460"/>
                </a:solidFill>
              </a:rPr>
              <a:t>Provides a framework to co-ordinate meaningful, targeted and tailored coaching activity that will have positive long-term impact on employees. </a:t>
            </a:r>
          </a:p>
          <a:p>
            <a:pPr marL="342900" indent="-342900">
              <a:buFont typeface="Arial" panose="020B0604020202020204" pitchFamily="34" charset="0"/>
              <a:buChar char="•"/>
            </a:pPr>
            <a:endParaRPr lang="en-US" sz="800" b="0">
              <a:solidFill>
                <a:srgbClr val="105460"/>
              </a:solidFill>
            </a:endParaRPr>
          </a:p>
          <a:p>
            <a:pPr marL="342900" indent="-342900">
              <a:buFont typeface="Arial" panose="020B0604020202020204" pitchFamily="34" charset="0"/>
              <a:buChar char="•"/>
            </a:pPr>
            <a:r>
              <a:rPr lang="en-US" sz="2000" b="0">
                <a:solidFill>
                  <a:srgbClr val="105460"/>
                </a:solidFill>
              </a:rPr>
              <a:t>The interactive report format seamlessly facilitates virtual coaching and development conversations &amp; planning.</a:t>
            </a:r>
          </a:p>
          <a:p>
            <a:pPr marL="342900" indent="-342900">
              <a:buFont typeface="Arial" panose="020B0604020202020204" pitchFamily="34" charset="0"/>
              <a:buChar char="•"/>
            </a:pPr>
            <a:endParaRPr lang="en-US" sz="800" b="0">
              <a:solidFill>
                <a:srgbClr val="105460"/>
              </a:solidFill>
            </a:endParaRPr>
          </a:p>
          <a:p>
            <a:pPr marL="342900" indent="-342900">
              <a:buFont typeface="Arial" panose="020B0604020202020204" pitchFamily="34" charset="0"/>
              <a:buChar char="•"/>
            </a:pPr>
            <a:r>
              <a:rPr lang="en-US" sz="2000" b="0">
                <a:solidFill>
                  <a:srgbClr val="105460"/>
                </a:solidFill>
              </a:rPr>
              <a:t>Improves manager coaching capability helping them feel empowered and individuals invested in.</a:t>
            </a:r>
          </a:p>
          <a:p>
            <a:endParaRPr lang="en-US" sz="2000" b="0">
              <a:solidFill>
                <a:srgbClr val="105460"/>
              </a:solidFill>
            </a:endParaRPr>
          </a:p>
        </p:txBody>
      </p:sp>
    </p:spTree>
    <p:extLst>
      <p:ext uri="{BB962C8B-B14F-4D97-AF65-F5344CB8AC3E}">
        <p14:creationId xmlns:p14="http://schemas.microsoft.com/office/powerpoint/2010/main" val="363428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E50DA9-F8C2-4572-B959-F7B4B8409BA7}"/>
              </a:ext>
            </a:extLst>
          </p:cNvPr>
          <p:cNvSpPr/>
          <p:nvPr/>
        </p:nvSpPr>
        <p:spPr>
          <a:xfrm>
            <a:off x="9793841" y="3494226"/>
            <a:ext cx="2154824" cy="30951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23A3D96-9E9C-40F0-B7FC-BD0CBC779E1F}"/>
              </a:ext>
            </a:extLst>
          </p:cNvPr>
          <p:cNvSpPr/>
          <p:nvPr/>
        </p:nvSpPr>
        <p:spPr>
          <a:xfrm>
            <a:off x="571634" y="419132"/>
            <a:ext cx="1246641" cy="34736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4E441A6B-B5AE-4400-A375-80C8F78839B9}"/>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4115AB25-F6E9-44F6-9955-D58E1E762F88}"/>
              </a:ext>
            </a:extLst>
          </p:cNvPr>
          <p:cNvSpPr/>
          <p:nvPr/>
        </p:nvSpPr>
        <p:spPr>
          <a:xfrm>
            <a:off x="1194955" y="548518"/>
            <a:ext cx="9944100" cy="5737982"/>
          </a:xfrm>
          <a:prstGeom prst="rect">
            <a:avLst/>
          </a:prstGeom>
          <a:solidFill>
            <a:srgbClr val="D8D7D2"/>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110A0"/>
              </a:solidFill>
              <a:effectLst/>
              <a:uLnTx/>
              <a:uFillTx/>
              <a:latin typeface="Arial"/>
              <a:ea typeface="+mn-ea"/>
              <a:cs typeface="+mn-cs"/>
            </a:endParaRPr>
          </a:p>
        </p:txBody>
      </p:sp>
      <p:pic>
        <p:nvPicPr>
          <p:cNvPr id="12" name="Graphic 11">
            <a:extLst>
              <a:ext uri="{FF2B5EF4-FFF2-40B4-BE49-F238E27FC236}">
                <a16:creationId xmlns:a16="http://schemas.microsoft.com/office/drawing/2014/main" id="{6288AA15-4D0F-4B3E-9015-F85FD8AD00C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61" t="11385" r="4831" b="16682"/>
          <a:stretch/>
        </p:blipFill>
        <p:spPr>
          <a:xfrm>
            <a:off x="1194955" y="565598"/>
            <a:ext cx="9944100" cy="5699589"/>
          </a:xfrm>
          <a:prstGeom prst="rect">
            <a:avLst/>
          </a:prstGeom>
        </p:spPr>
      </p:pic>
      <p:sp>
        <p:nvSpPr>
          <p:cNvPr id="8" name="Content Placeholder 4">
            <a:extLst>
              <a:ext uri="{FF2B5EF4-FFF2-40B4-BE49-F238E27FC236}">
                <a16:creationId xmlns:a16="http://schemas.microsoft.com/office/drawing/2014/main" id="{D05050EC-E282-42D8-9F1A-7BDD7F828645}"/>
              </a:ext>
            </a:extLst>
          </p:cNvPr>
          <p:cNvSpPr txBox="1">
            <a:spLocks/>
          </p:cNvSpPr>
          <p:nvPr/>
        </p:nvSpPr>
        <p:spPr>
          <a:xfrm>
            <a:off x="2026227" y="1011394"/>
            <a:ext cx="8375073" cy="4835212"/>
          </a:xfrm>
          <a:prstGeom prst="rect">
            <a:avLst/>
          </a:prstGeom>
        </p:spPr>
        <p:txBody>
          <a:bodyPr vert="horz" lIns="0" tIns="0" rIns="0" bIns="0" rtlCol="0" anchor="ctr">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0">
                <a:solidFill>
                  <a:schemeClr val="accent1"/>
                </a:solidFill>
              </a:rPr>
              <a:t>Individuals </a:t>
            </a:r>
          </a:p>
          <a:p>
            <a:endParaRPr lang="en-US" sz="2000" b="0">
              <a:solidFill>
                <a:srgbClr val="105460"/>
              </a:solidFill>
            </a:endParaRPr>
          </a:p>
          <a:p>
            <a:pPr marL="342900" indent="-342900">
              <a:buFont typeface="Arial" panose="020B0604020202020204" pitchFamily="34" charset="0"/>
              <a:buChar char="•"/>
            </a:pPr>
            <a:r>
              <a:rPr lang="en-US" sz="2000" b="0">
                <a:solidFill>
                  <a:srgbClr val="105460"/>
                </a:solidFill>
              </a:rPr>
              <a:t>Encourages individuals to develop challenge areas and capitalize on areas of strength in line with role requirements and future goals.</a:t>
            </a:r>
          </a:p>
          <a:p>
            <a:pPr marL="342900" indent="-342900">
              <a:buFont typeface="Arial" panose="020B0604020202020204" pitchFamily="34" charset="0"/>
              <a:buChar char="•"/>
            </a:pPr>
            <a:endParaRPr lang="en-US" sz="800" b="0">
              <a:solidFill>
                <a:srgbClr val="105460"/>
              </a:solidFill>
            </a:endParaRPr>
          </a:p>
          <a:p>
            <a:pPr marL="342900" indent="-342900">
              <a:buFont typeface="Arial" panose="020B0604020202020204" pitchFamily="34" charset="0"/>
              <a:buChar char="•"/>
            </a:pPr>
            <a:r>
              <a:rPr lang="en-US" sz="2000" b="0">
                <a:solidFill>
                  <a:srgbClr val="105460"/>
                </a:solidFill>
              </a:rPr>
              <a:t>Improves self-awareness by shining a light on the risk of potential overplayed strengths and their resulting consequences.</a:t>
            </a:r>
          </a:p>
          <a:p>
            <a:pPr marL="342900" indent="-342900">
              <a:buFont typeface="Arial" panose="020B0604020202020204" pitchFamily="34" charset="0"/>
              <a:buChar char="•"/>
            </a:pPr>
            <a:endParaRPr lang="en-US" sz="800" b="0">
              <a:solidFill>
                <a:srgbClr val="105460"/>
              </a:solidFill>
            </a:endParaRPr>
          </a:p>
          <a:p>
            <a:pPr marL="342900" indent="-342900">
              <a:buFont typeface="Arial" panose="020B0604020202020204" pitchFamily="34" charset="0"/>
              <a:buChar char="•"/>
            </a:pPr>
            <a:r>
              <a:rPr lang="en-US" sz="2000" b="0">
                <a:solidFill>
                  <a:srgbClr val="105460"/>
                </a:solidFill>
              </a:rPr>
              <a:t>Helps individuals work with their managers to find opportunities to leverage their strengths and development areas through collaboration with others. </a:t>
            </a:r>
          </a:p>
          <a:p>
            <a:pPr marL="342900" indent="-342900">
              <a:buFont typeface="Arial" panose="020B0604020202020204" pitchFamily="34" charset="0"/>
              <a:buChar char="•"/>
            </a:pPr>
            <a:endParaRPr lang="en-US" sz="800" b="0">
              <a:solidFill>
                <a:srgbClr val="105460"/>
              </a:solidFill>
            </a:endParaRPr>
          </a:p>
          <a:p>
            <a:pPr marL="342900" indent="-342900">
              <a:buFont typeface="Arial" panose="020B0604020202020204" pitchFamily="34" charset="0"/>
              <a:buChar char="•"/>
            </a:pPr>
            <a:r>
              <a:rPr lang="en-US" sz="2000" b="0">
                <a:solidFill>
                  <a:srgbClr val="105460"/>
                </a:solidFill>
              </a:rPr>
              <a:t>Suitable for self-coaching with supporting user guide for continued professional development (CPD).</a:t>
            </a:r>
          </a:p>
          <a:p>
            <a:r>
              <a:rPr lang="en-US" sz="2000" b="0">
                <a:solidFill>
                  <a:srgbClr val="105460"/>
                </a:solidFill>
              </a:rPr>
              <a:t> </a:t>
            </a:r>
          </a:p>
        </p:txBody>
      </p:sp>
    </p:spTree>
    <p:extLst>
      <p:ext uri="{BB962C8B-B14F-4D97-AF65-F5344CB8AC3E}">
        <p14:creationId xmlns:p14="http://schemas.microsoft.com/office/powerpoint/2010/main" val="383790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24758C-244F-48CD-8F32-BACE9A408B82}"/>
              </a:ext>
            </a:extLst>
          </p:cNvPr>
          <p:cNvSpPr/>
          <p:nvPr/>
        </p:nvSpPr>
        <p:spPr>
          <a:xfrm>
            <a:off x="-415" y="0"/>
            <a:ext cx="12192411" cy="687569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F19D116-B63B-48E1-BF95-295AE510EAD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260" t="11385" r="3330" b="16682"/>
          <a:stretch/>
        </p:blipFill>
        <p:spPr>
          <a:xfrm>
            <a:off x="0" y="0"/>
            <a:ext cx="12192000" cy="6875695"/>
          </a:xfrm>
          <a:prstGeom prst="rect">
            <a:avLst/>
          </a:prstGeom>
        </p:spPr>
      </p:pic>
      <p:sp>
        <p:nvSpPr>
          <p:cNvPr id="8" name="Rectangle 7">
            <a:extLst>
              <a:ext uri="{FF2B5EF4-FFF2-40B4-BE49-F238E27FC236}">
                <a16:creationId xmlns:a16="http://schemas.microsoft.com/office/drawing/2014/main" id="{2F46F302-9A90-45C2-9454-B522AED822E8}"/>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a:extLst>
              <a:ext uri="{FF2B5EF4-FFF2-40B4-BE49-F238E27FC236}">
                <a16:creationId xmlns:a16="http://schemas.microsoft.com/office/drawing/2014/main" id="{9F8F2CE5-8185-4FE3-B0C4-5D9A368FFBBD}"/>
              </a:ext>
            </a:extLst>
          </p:cNvPr>
          <p:cNvSpPr/>
          <p:nvPr/>
        </p:nvSpPr>
        <p:spPr>
          <a:xfrm>
            <a:off x="-713505" y="4448955"/>
            <a:ext cx="568362" cy="50264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9B78A51-5E1E-4AD4-911A-D2C174DA26CB}"/>
              </a:ext>
            </a:extLst>
          </p:cNvPr>
          <p:cNvSpPr/>
          <p:nvPr/>
        </p:nvSpPr>
        <p:spPr>
          <a:xfrm>
            <a:off x="12336732" y="885833"/>
            <a:ext cx="289810" cy="56940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DB28B8-3637-44B7-A55F-F23DCBBAD6D1}"/>
              </a:ext>
            </a:extLst>
          </p:cNvPr>
          <p:cNvSpPr/>
          <p:nvPr/>
        </p:nvSpPr>
        <p:spPr>
          <a:xfrm>
            <a:off x="7119774" y="7174230"/>
            <a:ext cx="621096" cy="12319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C632F059-DE86-45A7-82FA-BC9B3FA07DCD}"/>
              </a:ext>
            </a:extLst>
          </p:cNvPr>
          <p:cNvSpPr>
            <a:spLocks noGrp="1"/>
          </p:cNvSpPr>
          <p:nvPr>
            <p:ph type="title" idx="4294967295"/>
          </p:nvPr>
        </p:nvSpPr>
        <p:spPr>
          <a:xfrm>
            <a:off x="2122271" y="2881503"/>
            <a:ext cx="7947037" cy="1094993"/>
          </a:xfrm>
        </p:spPr>
        <p:txBody>
          <a:bodyPr>
            <a:noAutofit/>
          </a:bodyPr>
          <a:lstStyle/>
          <a:p>
            <a:pPr algn="ctr"/>
            <a:r>
              <a:rPr lang="en-GB" sz="7200" b="0">
                <a:solidFill>
                  <a:schemeClr val="bg1"/>
                </a:solidFill>
                <a:cs typeface="Calibri Light" panose="020F0302020204030204" pitchFamily="34" charset="0"/>
              </a:rPr>
              <a:t>Applications</a:t>
            </a:r>
          </a:p>
        </p:txBody>
      </p:sp>
      <p:sp>
        <p:nvSpPr>
          <p:cNvPr id="10" name="Rectangle 9">
            <a:extLst>
              <a:ext uri="{FF2B5EF4-FFF2-40B4-BE49-F238E27FC236}">
                <a16:creationId xmlns:a16="http://schemas.microsoft.com/office/drawing/2014/main" id="{01A3FA9E-E7E6-4BA6-B151-7D4CFED3D975}"/>
              </a:ext>
            </a:extLst>
          </p:cNvPr>
          <p:cNvSpPr/>
          <p:nvPr/>
        </p:nvSpPr>
        <p:spPr>
          <a:xfrm>
            <a:off x="4673237" y="-546664"/>
            <a:ext cx="696206" cy="24988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14097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1D4A901-A49D-44DC-A100-0EADAB6DBB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085" y="-1057210"/>
            <a:ext cx="13052169" cy="9558651"/>
          </a:xfrm>
          <a:prstGeom prst="rect">
            <a:avLst/>
          </a:prstGeom>
        </p:spPr>
      </p:pic>
      <p:sp>
        <p:nvSpPr>
          <p:cNvPr id="19" name="Rectangle 18">
            <a:extLst>
              <a:ext uri="{FF2B5EF4-FFF2-40B4-BE49-F238E27FC236}">
                <a16:creationId xmlns:a16="http://schemas.microsoft.com/office/drawing/2014/main" id="{2F79D277-0E57-4C5B-A5B6-E42562665ADB}"/>
              </a:ext>
            </a:extLst>
          </p:cNvPr>
          <p:cNvSpPr/>
          <p:nvPr/>
        </p:nvSpPr>
        <p:spPr>
          <a:xfrm>
            <a:off x="4423928" y="1039161"/>
            <a:ext cx="3338945" cy="4779678"/>
          </a:xfrm>
          <a:prstGeom prst="rect">
            <a:avLst/>
          </a:prstGeom>
          <a:gradFill flip="none" rotWithShape="1">
            <a:gsLst>
              <a:gs pos="0">
                <a:srgbClr val="D8D7DF">
                  <a:lumMod val="93000"/>
                </a:srgbClr>
              </a:gs>
              <a:gs pos="100000">
                <a:srgbClr val="D8D7DF">
                  <a:shade val="100000"/>
                  <a:satMod val="115000"/>
                </a:srgbClr>
              </a:gs>
            </a:gsLst>
            <a:lin ang="5400000" scaled="1"/>
            <a:tileRect/>
          </a:gradFill>
          <a:ln>
            <a:noFill/>
          </a:ln>
          <a:effectLst>
            <a:outerShdw blurRad="266700" dist="139700" dir="48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EA427D5-EB49-4A6E-9DCB-48E4F58D2DE5}"/>
              </a:ext>
            </a:extLst>
          </p:cNvPr>
          <p:cNvSpPr/>
          <p:nvPr/>
        </p:nvSpPr>
        <p:spPr>
          <a:xfrm>
            <a:off x="8227865" y="1039161"/>
            <a:ext cx="3338945" cy="4779678"/>
          </a:xfrm>
          <a:prstGeom prst="rect">
            <a:avLst/>
          </a:prstGeom>
          <a:gradFill flip="none" rotWithShape="1">
            <a:gsLst>
              <a:gs pos="0">
                <a:srgbClr val="D8D7DF">
                  <a:lumMod val="93000"/>
                </a:srgbClr>
              </a:gs>
              <a:gs pos="100000">
                <a:srgbClr val="D8D7DF">
                  <a:shade val="100000"/>
                  <a:satMod val="115000"/>
                </a:srgbClr>
              </a:gs>
            </a:gsLst>
            <a:lin ang="5400000" scaled="1"/>
            <a:tileRect/>
          </a:gradFill>
          <a:ln>
            <a:noFill/>
          </a:ln>
          <a:effectLst>
            <a:outerShdw blurRad="266700" dist="139700" dir="48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AF9CC49-8AEC-4E30-9622-7862942EF8D5}"/>
              </a:ext>
            </a:extLst>
          </p:cNvPr>
          <p:cNvSpPr/>
          <p:nvPr/>
        </p:nvSpPr>
        <p:spPr>
          <a:xfrm>
            <a:off x="619991" y="1039161"/>
            <a:ext cx="3338945" cy="4779678"/>
          </a:xfrm>
          <a:prstGeom prst="rect">
            <a:avLst/>
          </a:prstGeom>
          <a:gradFill flip="none" rotWithShape="1">
            <a:gsLst>
              <a:gs pos="0">
                <a:srgbClr val="D8D7DF">
                  <a:lumMod val="93000"/>
                </a:srgbClr>
              </a:gs>
              <a:gs pos="100000">
                <a:srgbClr val="D8D7DF">
                  <a:shade val="100000"/>
                  <a:satMod val="115000"/>
                </a:srgbClr>
              </a:gs>
            </a:gsLst>
            <a:lin ang="5400000" scaled="1"/>
            <a:tileRect/>
          </a:gradFill>
          <a:ln>
            <a:noFill/>
          </a:ln>
          <a:effectLst>
            <a:outerShdw blurRad="266700" dist="139700" dir="48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A9E33941-041F-4420-BF29-B3AC5395B2CD}"/>
              </a:ext>
            </a:extLst>
          </p:cNvPr>
          <p:cNvSpPr>
            <a:spLocks noGrp="1"/>
          </p:cNvSpPr>
          <p:nvPr>
            <p:ph type="title"/>
          </p:nvPr>
        </p:nvSpPr>
        <p:spPr>
          <a:xfrm>
            <a:off x="1040822" y="1839192"/>
            <a:ext cx="2585606" cy="1267690"/>
          </a:xfrm>
        </p:spPr>
        <p:txBody>
          <a:bodyPr>
            <a:normAutofit/>
          </a:bodyPr>
          <a:lstStyle/>
          <a:p>
            <a:r>
              <a:rPr lang="en-GB" sz="2400"/>
              <a:t>One-to-One Coaching </a:t>
            </a:r>
          </a:p>
        </p:txBody>
      </p:sp>
      <p:sp>
        <p:nvSpPr>
          <p:cNvPr id="4" name="Content Placeholder 3">
            <a:extLst>
              <a:ext uri="{FF2B5EF4-FFF2-40B4-BE49-F238E27FC236}">
                <a16:creationId xmlns:a16="http://schemas.microsoft.com/office/drawing/2014/main" id="{A08C76B8-5DA0-4ED0-AAA8-487E991F21E8}"/>
              </a:ext>
            </a:extLst>
          </p:cNvPr>
          <p:cNvSpPr>
            <a:spLocks noGrp="1"/>
          </p:cNvSpPr>
          <p:nvPr>
            <p:ph sz="quarter" idx="13"/>
          </p:nvPr>
        </p:nvSpPr>
        <p:spPr>
          <a:xfrm>
            <a:off x="1051213" y="2954489"/>
            <a:ext cx="2575215" cy="1461648"/>
          </a:xfrm>
        </p:spPr>
        <p:txBody>
          <a:bodyPr/>
          <a:lstStyle/>
          <a:p>
            <a:r>
              <a:rPr lang="en-GB" sz="2000"/>
              <a:t>Provide structured insight into building strengths and developing challenge areas.</a:t>
            </a:r>
          </a:p>
          <a:p>
            <a:endParaRPr lang="en-GB"/>
          </a:p>
        </p:txBody>
      </p:sp>
      <p:sp>
        <p:nvSpPr>
          <p:cNvPr id="2" name="Slide Number Placeholder 1">
            <a:extLst>
              <a:ext uri="{FF2B5EF4-FFF2-40B4-BE49-F238E27FC236}">
                <a16:creationId xmlns:a16="http://schemas.microsoft.com/office/drawing/2014/main" id="{82490B0C-1C56-46B6-9BD6-067645FE08A8}"/>
              </a:ext>
            </a:extLst>
          </p:cNvPr>
          <p:cNvSpPr>
            <a:spLocks noGrp="1"/>
          </p:cNvSpPr>
          <p:nvPr>
            <p:ph type="sldNum" sz="quarter" idx="12"/>
          </p:nvPr>
        </p:nvSpPr>
        <p:spPr/>
        <p:txBody>
          <a:bodyPr/>
          <a:lstStyle/>
          <a:p>
            <a:fld id="{2083E393-C0BF-4ED8-8545-7E4C90AFF831}" type="slidenum">
              <a:rPr lang="en-US" smtClean="0"/>
              <a:pPr/>
              <a:t>13</a:t>
            </a:fld>
            <a:endParaRPr lang="en-US"/>
          </a:p>
        </p:txBody>
      </p:sp>
      <p:sp>
        <p:nvSpPr>
          <p:cNvPr id="13" name="Title 2">
            <a:extLst>
              <a:ext uri="{FF2B5EF4-FFF2-40B4-BE49-F238E27FC236}">
                <a16:creationId xmlns:a16="http://schemas.microsoft.com/office/drawing/2014/main" id="{B122D06E-4A5B-4E5F-88A9-970FE1090EDE}"/>
              </a:ext>
            </a:extLst>
          </p:cNvPr>
          <p:cNvSpPr txBox="1">
            <a:spLocks/>
          </p:cNvSpPr>
          <p:nvPr/>
        </p:nvSpPr>
        <p:spPr>
          <a:xfrm>
            <a:off x="4800598" y="1839192"/>
            <a:ext cx="2585606" cy="126769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a:t>Manager Led Coaching </a:t>
            </a:r>
          </a:p>
        </p:txBody>
      </p:sp>
      <p:sp>
        <p:nvSpPr>
          <p:cNvPr id="14" name="Content Placeholder 3">
            <a:extLst>
              <a:ext uri="{FF2B5EF4-FFF2-40B4-BE49-F238E27FC236}">
                <a16:creationId xmlns:a16="http://schemas.microsoft.com/office/drawing/2014/main" id="{BA70E6CE-696A-4868-A65F-A168C418A117}"/>
              </a:ext>
            </a:extLst>
          </p:cNvPr>
          <p:cNvSpPr txBox="1">
            <a:spLocks/>
          </p:cNvSpPr>
          <p:nvPr/>
        </p:nvSpPr>
        <p:spPr>
          <a:xfrm>
            <a:off x="4810989" y="2954489"/>
            <a:ext cx="2575215" cy="1461648"/>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Empower managers to have valuable coaching conversations with those they manage.</a:t>
            </a:r>
          </a:p>
        </p:txBody>
      </p:sp>
      <p:sp>
        <p:nvSpPr>
          <p:cNvPr id="16" name="Title 2">
            <a:extLst>
              <a:ext uri="{FF2B5EF4-FFF2-40B4-BE49-F238E27FC236}">
                <a16:creationId xmlns:a16="http://schemas.microsoft.com/office/drawing/2014/main" id="{E26EA535-FD0A-4C1A-97F0-44B4129109F3}"/>
              </a:ext>
            </a:extLst>
          </p:cNvPr>
          <p:cNvSpPr txBox="1">
            <a:spLocks/>
          </p:cNvSpPr>
          <p:nvPr/>
        </p:nvSpPr>
        <p:spPr>
          <a:xfrm>
            <a:off x="8570765" y="1697191"/>
            <a:ext cx="2585606" cy="1267690"/>
          </a:xfrm>
          <a:prstGeom prst="rect">
            <a:avLst/>
          </a:prstGeom>
        </p:spPr>
        <p:txBody>
          <a:bodyPr vert="horz" lIns="0" tIns="0" rIns="0" bIns="0" rtlCol="0" anchor="t" anchorCtr="0">
            <a:normAutofit fontScale="85000" lnSpcReduction="100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a:t>Creating and Engendering a Coaching Culture </a:t>
            </a:r>
            <a:endParaRPr lang="en-GB" sz="2800"/>
          </a:p>
        </p:txBody>
      </p:sp>
      <p:sp>
        <p:nvSpPr>
          <p:cNvPr id="17" name="Content Placeholder 3">
            <a:extLst>
              <a:ext uri="{FF2B5EF4-FFF2-40B4-BE49-F238E27FC236}">
                <a16:creationId xmlns:a16="http://schemas.microsoft.com/office/drawing/2014/main" id="{F11C9F72-FF1F-4C1E-A710-F4DEDB616F8E}"/>
              </a:ext>
            </a:extLst>
          </p:cNvPr>
          <p:cNvSpPr txBox="1">
            <a:spLocks/>
          </p:cNvSpPr>
          <p:nvPr/>
        </p:nvSpPr>
        <p:spPr>
          <a:xfrm>
            <a:off x="8581156" y="2954489"/>
            <a:ext cx="2575215" cy="1929238"/>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Enable tailored ongoing coaching with support tools accessible to all levels within an organization. </a:t>
            </a:r>
          </a:p>
        </p:txBody>
      </p:sp>
    </p:spTree>
    <p:extLst>
      <p:ext uri="{BB962C8B-B14F-4D97-AF65-F5344CB8AC3E}">
        <p14:creationId xmlns:p14="http://schemas.microsoft.com/office/powerpoint/2010/main" val="267335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01D4A901-A49D-44DC-A100-0EADAB6DBB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085" y="-1057210"/>
            <a:ext cx="13052169" cy="9558651"/>
          </a:xfrm>
          <a:prstGeom prst="rect">
            <a:avLst/>
          </a:prstGeom>
        </p:spPr>
      </p:pic>
      <p:sp>
        <p:nvSpPr>
          <p:cNvPr id="19" name="Rectangle 18">
            <a:extLst>
              <a:ext uri="{FF2B5EF4-FFF2-40B4-BE49-F238E27FC236}">
                <a16:creationId xmlns:a16="http://schemas.microsoft.com/office/drawing/2014/main" id="{70F1A8C1-F73E-4634-AA2F-8035E2160ABC}"/>
              </a:ext>
            </a:extLst>
          </p:cNvPr>
          <p:cNvSpPr/>
          <p:nvPr/>
        </p:nvSpPr>
        <p:spPr>
          <a:xfrm>
            <a:off x="559374" y="1039161"/>
            <a:ext cx="3338945" cy="4779678"/>
          </a:xfrm>
          <a:prstGeom prst="rect">
            <a:avLst/>
          </a:prstGeom>
          <a:gradFill flip="none" rotWithShape="1">
            <a:gsLst>
              <a:gs pos="0">
                <a:srgbClr val="D8D7DF">
                  <a:lumMod val="93000"/>
                </a:srgbClr>
              </a:gs>
              <a:gs pos="100000">
                <a:srgbClr val="D8D7DF">
                  <a:shade val="100000"/>
                  <a:satMod val="115000"/>
                </a:srgbClr>
              </a:gs>
            </a:gsLst>
            <a:lin ang="5400000" scaled="1"/>
            <a:tileRect/>
          </a:gradFill>
          <a:ln>
            <a:noFill/>
          </a:ln>
          <a:effectLst>
            <a:outerShdw blurRad="266700" dist="139700" dir="48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06D4200-0528-4B69-8D02-82A8A0F352F0}"/>
              </a:ext>
            </a:extLst>
          </p:cNvPr>
          <p:cNvSpPr/>
          <p:nvPr/>
        </p:nvSpPr>
        <p:spPr>
          <a:xfrm>
            <a:off x="4379767" y="1039161"/>
            <a:ext cx="3338945" cy="4779678"/>
          </a:xfrm>
          <a:prstGeom prst="rect">
            <a:avLst/>
          </a:prstGeom>
          <a:gradFill flip="none" rotWithShape="1">
            <a:gsLst>
              <a:gs pos="0">
                <a:srgbClr val="D8D7DF">
                  <a:lumMod val="93000"/>
                </a:srgbClr>
              </a:gs>
              <a:gs pos="100000">
                <a:srgbClr val="D8D7DF">
                  <a:shade val="100000"/>
                  <a:satMod val="115000"/>
                </a:srgbClr>
              </a:gs>
            </a:gsLst>
            <a:lin ang="5400000" scaled="1"/>
            <a:tileRect/>
          </a:gradFill>
          <a:ln>
            <a:noFill/>
          </a:ln>
          <a:effectLst>
            <a:outerShdw blurRad="266700" dist="139700" dir="48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A9E33941-041F-4420-BF29-B3AC5395B2CD}"/>
              </a:ext>
            </a:extLst>
          </p:cNvPr>
          <p:cNvSpPr>
            <a:spLocks noGrp="1"/>
          </p:cNvSpPr>
          <p:nvPr>
            <p:ph type="title"/>
          </p:nvPr>
        </p:nvSpPr>
        <p:spPr>
          <a:xfrm>
            <a:off x="1040822" y="1572570"/>
            <a:ext cx="2585606" cy="1267690"/>
          </a:xfrm>
        </p:spPr>
        <p:txBody>
          <a:bodyPr>
            <a:normAutofit/>
          </a:bodyPr>
          <a:lstStyle/>
          <a:p>
            <a:r>
              <a:rPr lang="en-GB" sz="2400"/>
              <a:t>Delivering In-House Coaching Programs </a:t>
            </a:r>
          </a:p>
        </p:txBody>
      </p:sp>
      <p:sp>
        <p:nvSpPr>
          <p:cNvPr id="4" name="Content Placeholder 3">
            <a:extLst>
              <a:ext uri="{FF2B5EF4-FFF2-40B4-BE49-F238E27FC236}">
                <a16:creationId xmlns:a16="http://schemas.microsoft.com/office/drawing/2014/main" id="{A08C76B8-5DA0-4ED0-AAA8-487E991F21E8}"/>
              </a:ext>
            </a:extLst>
          </p:cNvPr>
          <p:cNvSpPr>
            <a:spLocks noGrp="1"/>
          </p:cNvSpPr>
          <p:nvPr>
            <p:ph sz="quarter" idx="13"/>
          </p:nvPr>
        </p:nvSpPr>
        <p:spPr>
          <a:xfrm>
            <a:off x="1051213" y="2954489"/>
            <a:ext cx="2575215" cy="1461648"/>
          </a:xfrm>
        </p:spPr>
        <p:txBody>
          <a:bodyPr/>
          <a:lstStyle/>
          <a:p>
            <a:r>
              <a:rPr lang="en-US" sz="2000"/>
              <a:t>Accessible report to bring coaching in-house to allow L&amp;D professionals and HR professionals to conduct coaching programs.</a:t>
            </a:r>
          </a:p>
        </p:txBody>
      </p:sp>
      <p:sp>
        <p:nvSpPr>
          <p:cNvPr id="2" name="Slide Number Placeholder 1">
            <a:extLst>
              <a:ext uri="{FF2B5EF4-FFF2-40B4-BE49-F238E27FC236}">
                <a16:creationId xmlns:a16="http://schemas.microsoft.com/office/drawing/2014/main" id="{82490B0C-1C56-46B6-9BD6-067645FE08A8}"/>
              </a:ext>
            </a:extLst>
          </p:cNvPr>
          <p:cNvSpPr>
            <a:spLocks noGrp="1"/>
          </p:cNvSpPr>
          <p:nvPr>
            <p:ph type="sldNum" sz="quarter" idx="12"/>
          </p:nvPr>
        </p:nvSpPr>
        <p:spPr/>
        <p:txBody>
          <a:bodyPr/>
          <a:lstStyle/>
          <a:p>
            <a:fld id="{2083E393-C0BF-4ED8-8545-7E4C90AFF831}" type="slidenum">
              <a:rPr lang="en-US" smtClean="0"/>
              <a:pPr/>
              <a:t>14</a:t>
            </a:fld>
            <a:endParaRPr lang="en-US"/>
          </a:p>
        </p:txBody>
      </p:sp>
      <p:sp>
        <p:nvSpPr>
          <p:cNvPr id="13" name="Title 2">
            <a:extLst>
              <a:ext uri="{FF2B5EF4-FFF2-40B4-BE49-F238E27FC236}">
                <a16:creationId xmlns:a16="http://schemas.microsoft.com/office/drawing/2014/main" id="{B122D06E-4A5B-4E5F-88A9-970FE1090EDE}"/>
              </a:ext>
            </a:extLst>
          </p:cNvPr>
          <p:cNvSpPr txBox="1">
            <a:spLocks/>
          </p:cNvSpPr>
          <p:nvPr/>
        </p:nvSpPr>
        <p:spPr>
          <a:xfrm>
            <a:off x="4785311" y="1572570"/>
            <a:ext cx="2585606" cy="126769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a:t>Self-Coaching and Self-Development </a:t>
            </a:r>
          </a:p>
        </p:txBody>
      </p:sp>
      <p:sp>
        <p:nvSpPr>
          <p:cNvPr id="14" name="Content Placeholder 3">
            <a:extLst>
              <a:ext uri="{FF2B5EF4-FFF2-40B4-BE49-F238E27FC236}">
                <a16:creationId xmlns:a16="http://schemas.microsoft.com/office/drawing/2014/main" id="{BA70E6CE-696A-4868-A65F-A168C418A117}"/>
              </a:ext>
            </a:extLst>
          </p:cNvPr>
          <p:cNvSpPr txBox="1">
            <a:spLocks/>
          </p:cNvSpPr>
          <p:nvPr/>
        </p:nvSpPr>
        <p:spPr>
          <a:xfrm>
            <a:off x="4810989" y="2954489"/>
            <a:ext cx="2575215" cy="1461648"/>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Coaching report guides individual on a coaching cycle from preparation, to coaching planning and review.  </a:t>
            </a:r>
          </a:p>
        </p:txBody>
      </p:sp>
    </p:spTree>
    <p:extLst>
      <p:ext uri="{BB962C8B-B14F-4D97-AF65-F5344CB8AC3E}">
        <p14:creationId xmlns:p14="http://schemas.microsoft.com/office/powerpoint/2010/main" val="293942501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24758C-244F-48CD-8F32-BACE9A408B82}"/>
              </a:ext>
            </a:extLst>
          </p:cNvPr>
          <p:cNvSpPr/>
          <p:nvPr/>
        </p:nvSpPr>
        <p:spPr>
          <a:xfrm>
            <a:off x="-415" y="0"/>
            <a:ext cx="12192411" cy="687569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F19D116-B63B-48E1-BF95-295AE510EAD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260" t="11385" r="3330" b="16682"/>
          <a:stretch/>
        </p:blipFill>
        <p:spPr>
          <a:xfrm>
            <a:off x="0" y="0"/>
            <a:ext cx="12192000" cy="6875695"/>
          </a:xfrm>
          <a:prstGeom prst="rect">
            <a:avLst/>
          </a:prstGeom>
        </p:spPr>
      </p:pic>
      <p:sp>
        <p:nvSpPr>
          <p:cNvPr id="8" name="Rectangle 7">
            <a:extLst>
              <a:ext uri="{FF2B5EF4-FFF2-40B4-BE49-F238E27FC236}">
                <a16:creationId xmlns:a16="http://schemas.microsoft.com/office/drawing/2014/main" id="{2F46F302-9A90-45C2-9454-B522AED822E8}"/>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a:extLst>
              <a:ext uri="{FF2B5EF4-FFF2-40B4-BE49-F238E27FC236}">
                <a16:creationId xmlns:a16="http://schemas.microsoft.com/office/drawing/2014/main" id="{9F8F2CE5-8185-4FE3-B0C4-5D9A368FFBBD}"/>
              </a:ext>
            </a:extLst>
          </p:cNvPr>
          <p:cNvSpPr/>
          <p:nvPr/>
        </p:nvSpPr>
        <p:spPr>
          <a:xfrm>
            <a:off x="-713505" y="4448955"/>
            <a:ext cx="568362" cy="50264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9B78A51-5E1E-4AD4-911A-D2C174DA26CB}"/>
              </a:ext>
            </a:extLst>
          </p:cNvPr>
          <p:cNvSpPr/>
          <p:nvPr/>
        </p:nvSpPr>
        <p:spPr>
          <a:xfrm>
            <a:off x="12336732" y="885833"/>
            <a:ext cx="289810" cy="56940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DB28B8-3637-44B7-A55F-F23DCBBAD6D1}"/>
              </a:ext>
            </a:extLst>
          </p:cNvPr>
          <p:cNvSpPr/>
          <p:nvPr/>
        </p:nvSpPr>
        <p:spPr>
          <a:xfrm>
            <a:off x="7119774" y="7174230"/>
            <a:ext cx="621096" cy="12319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C632F059-DE86-45A7-82FA-BC9B3FA07DCD}"/>
              </a:ext>
            </a:extLst>
          </p:cNvPr>
          <p:cNvSpPr>
            <a:spLocks noGrp="1"/>
          </p:cNvSpPr>
          <p:nvPr>
            <p:ph type="title" idx="4294967295"/>
          </p:nvPr>
        </p:nvSpPr>
        <p:spPr>
          <a:xfrm>
            <a:off x="2122271" y="2562607"/>
            <a:ext cx="7947037" cy="1750479"/>
          </a:xfrm>
        </p:spPr>
        <p:txBody>
          <a:bodyPr>
            <a:noAutofit/>
          </a:bodyPr>
          <a:lstStyle/>
          <a:p>
            <a:pPr algn="ctr"/>
            <a:r>
              <a:rPr lang="en-GB" sz="6000" b="0">
                <a:solidFill>
                  <a:schemeClr val="bg1"/>
                </a:solidFill>
                <a:cs typeface="Calibri Light" panose="020F0302020204030204" pitchFamily="34" charset="0"/>
              </a:rPr>
              <a:t>Administration </a:t>
            </a:r>
            <a:br>
              <a:rPr lang="en-GB" sz="6000" b="0">
                <a:solidFill>
                  <a:schemeClr val="bg1"/>
                </a:solidFill>
                <a:cs typeface="Calibri Light" panose="020F0302020204030204" pitchFamily="34" charset="0"/>
              </a:rPr>
            </a:br>
            <a:r>
              <a:rPr lang="en-GB" sz="6000" b="0">
                <a:solidFill>
                  <a:schemeClr val="bg1"/>
                </a:solidFill>
                <a:cs typeface="Calibri Light" panose="020F0302020204030204" pitchFamily="34" charset="0"/>
              </a:rPr>
              <a:t>&amp; Set Up</a:t>
            </a:r>
          </a:p>
        </p:txBody>
      </p:sp>
      <p:sp>
        <p:nvSpPr>
          <p:cNvPr id="10" name="Rectangle 9">
            <a:extLst>
              <a:ext uri="{FF2B5EF4-FFF2-40B4-BE49-F238E27FC236}">
                <a16:creationId xmlns:a16="http://schemas.microsoft.com/office/drawing/2014/main" id="{01A3FA9E-E7E6-4BA6-B151-7D4CFED3D975}"/>
              </a:ext>
            </a:extLst>
          </p:cNvPr>
          <p:cNvSpPr/>
          <p:nvPr/>
        </p:nvSpPr>
        <p:spPr>
          <a:xfrm>
            <a:off x="4673237" y="-546664"/>
            <a:ext cx="696206" cy="24988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4106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6FA3056-D0CA-4F11-968C-3B728C0310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085" y="-1074795"/>
            <a:ext cx="13052169" cy="9558651"/>
          </a:xfrm>
          <a:prstGeom prst="rect">
            <a:avLst/>
          </a:prstGeom>
        </p:spPr>
      </p:pic>
      <p:sp>
        <p:nvSpPr>
          <p:cNvPr id="2" name="Slide Number Placeholder 1">
            <a:extLst>
              <a:ext uri="{FF2B5EF4-FFF2-40B4-BE49-F238E27FC236}">
                <a16:creationId xmlns:a16="http://schemas.microsoft.com/office/drawing/2014/main" id="{D0147BE2-5D9B-4BFD-8E3E-E26D25CBBB64}"/>
              </a:ext>
            </a:extLst>
          </p:cNvPr>
          <p:cNvSpPr>
            <a:spLocks noGrp="1"/>
          </p:cNvSpPr>
          <p:nvPr>
            <p:ph type="sldNum" sz="quarter" idx="12"/>
          </p:nvPr>
        </p:nvSpPr>
        <p:spPr/>
        <p:txBody>
          <a:bodyPr/>
          <a:lstStyle/>
          <a:p>
            <a:fld id="{2083E393-C0BF-4ED8-8545-7E4C90AFF831}" type="slidenum">
              <a:rPr lang="en-US" smtClean="0"/>
              <a:pPr/>
              <a:t>16</a:t>
            </a:fld>
            <a:endParaRPr lang="en-US"/>
          </a:p>
        </p:txBody>
      </p:sp>
      <p:sp>
        <p:nvSpPr>
          <p:cNvPr id="5" name="Rectangle 4">
            <a:extLst>
              <a:ext uri="{FF2B5EF4-FFF2-40B4-BE49-F238E27FC236}">
                <a16:creationId xmlns:a16="http://schemas.microsoft.com/office/drawing/2014/main" id="{0B7493B4-AC09-4B08-A7FC-797ACC58527E}"/>
              </a:ext>
            </a:extLst>
          </p:cNvPr>
          <p:cNvSpPr/>
          <p:nvPr/>
        </p:nvSpPr>
        <p:spPr>
          <a:xfrm>
            <a:off x="559375" y="1039161"/>
            <a:ext cx="2605856" cy="4779678"/>
          </a:xfrm>
          <a:prstGeom prst="rect">
            <a:avLst/>
          </a:prstGeom>
          <a:gradFill flip="none" rotWithShape="1">
            <a:gsLst>
              <a:gs pos="0">
                <a:srgbClr val="D8D7DF">
                  <a:lumMod val="93000"/>
                </a:srgbClr>
              </a:gs>
              <a:gs pos="100000">
                <a:srgbClr val="D8D7DF">
                  <a:shade val="100000"/>
                  <a:satMod val="115000"/>
                </a:srgbClr>
              </a:gs>
            </a:gsLst>
            <a:lin ang="5400000" scaled="1"/>
            <a:tileRect/>
          </a:gradFill>
          <a:ln>
            <a:noFill/>
          </a:ln>
          <a:effectLst>
            <a:outerShdw blurRad="266700" dist="139700" dir="48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2">
            <a:extLst>
              <a:ext uri="{FF2B5EF4-FFF2-40B4-BE49-F238E27FC236}">
                <a16:creationId xmlns:a16="http://schemas.microsoft.com/office/drawing/2014/main" id="{9A4F7CE4-B0C8-46A9-8A67-7376D0FA32A2}"/>
              </a:ext>
            </a:extLst>
          </p:cNvPr>
          <p:cNvSpPr>
            <a:spLocks noGrp="1"/>
          </p:cNvSpPr>
          <p:nvPr>
            <p:ph type="title"/>
          </p:nvPr>
        </p:nvSpPr>
        <p:spPr>
          <a:xfrm>
            <a:off x="757647" y="2989385"/>
            <a:ext cx="2209312" cy="2514600"/>
          </a:xfrm>
        </p:spPr>
        <p:txBody>
          <a:bodyPr>
            <a:normAutofit/>
          </a:bodyPr>
          <a:lstStyle/>
          <a:p>
            <a:r>
              <a:rPr lang="en-US" sz="2400"/>
              <a:t>No accreditation training required to access the report</a:t>
            </a:r>
            <a:endParaRPr lang="en-GB" sz="2400"/>
          </a:p>
        </p:txBody>
      </p:sp>
      <p:sp>
        <p:nvSpPr>
          <p:cNvPr id="15" name="Rectangle 14">
            <a:extLst>
              <a:ext uri="{FF2B5EF4-FFF2-40B4-BE49-F238E27FC236}">
                <a16:creationId xmlns:a16="http://schemas.microsoft.com/office/drawing/2014/main" id="{4E0D3B09-43A4-4CA5-98A0-BFBA74509FF4}"/>
              </a:ext>
            </a:extLst>
          </p:cNvPr>
          <p:cNvSpPr/>
          <p:nvPr/>
        </p:nvSpPr>
        <p:spPr>
          <a:xfrm>
            <a:off x="3408083" y="1039161"/>
            <a:ext cx="2605856" cy="4779678"/>
          </a:xfrm>
          <a:prstGeom prst="rect">
            <a:avLst/>
          </a:prstGeom>
          <a:gradFill flip="none" rotWithShape="1">
            <a:gsLst>
              <a:gs pos="0">
                <a:srgbClr val="D8D7DF">
                  <a:lumMod val="93000"/>
                </a:srgbClr>
              </a:gs>
              <a:gs pos="100000">
                <a:srgbClr val="D8D7DF">
                  <a:shade val="100000"/>
                  <a:satMod val="115000"/>
                </a:srgbClr>
              </a:gs>
            </a:gsLst>
            <a:lin ang="5400000" scaled="1"/>
            <a:tileRect/>
          </a:gradFill>
          <a:ln>
            <a:noFill/>
          </a:ln>
          <a:effectLst>
            <a:outerShdw blurRad="266700" dist="139700" dir="48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2">
            <a:extLst>
              <a:ext uri="{FF2B5EF4-FFF2-40B4-BE49-F238E27FC236}">
                <a16:creationId xmlns:a16="http://schemas.microsoft.com/office/drawing/2014/main" id="{7E8A6EDD-4DD5-44F7-B9A6-865C4B280611}"/>
              </a:ext>
            </a:extLst>
          </p:cNvPr>
          <p:cNvSpPr txBox="1">
            <a:spLocks/>
          </p:cNvSpPr>
          <p:nvPr/>
        </p:nvSpPr>
        <p:spPr>
          <a:xfrm>
            <a:off x="3606355" y="2989385"/>
            <a:ext cx="2209312" cy="2514600"/>
          </a:xfrm>
          <a:prstGeom prst="rect">
            <a:avLst/>
          </a:prstGeom>
        </p:spPr>
        <p:txBody>
          <a:bodyPr vert="horz" lIns="0" tIns="0" rIns="0" bIns="0" rtlCol="0" anchor="t" anchorCtr="0">
            <a:normAutofit fontScale="975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t>Available from Wave Focus Styles – 13-minute completion</a:t>
            </a:r>
            <a:endParaRPr lang="en-GB" sz="2400"/>
          </a:p>
        </p:txBody>
      </p:sp>
      <p:sp>
        <p:nvSpPr>
          <p:cNvPr id="17" name="Rectangle 16">
            <a:extLst>
              <a:ext uri="{FF2B5EF4-FFF2-40B4-BE49-F238E27FC236}">
                <a16:creationId xmlns:a16="http://schemas.microsoft.com/office/drawing/2014/main" id="{AB5931A7-6C2C-4C3C-9CF1-96A7C682A409}"/>
              </a:ext>
            </a:extLst>
          </p:cNvPr>
          <p:cNvSpPr/>
          <p:nvPr/>
        </p:nvSpPr>
        <p:spPr>
          <a:xfrm>
            <a:off x="6212211" y="1039161"/>
            <a:ext cx="2605856" cy="4779678"/>
          </a:xfrm>
          <a:prstGeom prst="rect">
            <a:avLst/>
          </a:prstGeom>
          <a:gradFill flip="none" rotWithShape="1">
            <a:gsLst>
              <a:gs pos="0">
                <a:srgbClr val="D8D7DF">
                  <a:lumMod val="93000"/>
                </a:srgbClr>
              </a:gs>
              <a:gs pos="100000">
                <a:srgbClr val="D8D7DF">
                  <a:shade val="100000"/>
                  <a:satMod val="115000"/>
                </a:srgbClr>
              </a:gs>
            </a:gsLst>
            <a:lin ang="5400000" scaled="1"/>
            <a:tileRect/>
          </a:gradFill>
          <a:ln>
            <a:noFill/>
          </a:ln>
          <a:effectLst>
            <a:outerShdw blurRad="266700" dist="139700" dir="48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1A8B2759-4955-467E-8916-A83D0432DF90}"/>
              </a:ext>
            </a:extLst>
          </p:cNvPr>
          <p:cNvSpPr txBox="1">
            <a:spLocks/>
          </p:cNvSpPr>
          <p:nvPr/>
        </p:nvSpPr>
        <p:spPr>
          <a:xfrm>
            <a:off x="6410483" y="2989385"/>
            <a:ext cx="2209312" cy="2514600"/>
          </a:xfrm>
          <a:prstGeom prst="rect">
            <a:avLst/>
          </a:prstGeom>
        </p:spPr>
        <p:txBody>
          <a:bodyPr vert="horz" lIns="0" tIns="0" rIns="0" bIns="0" rtlCol="0" anchor="t" anchorCtr="0">
            <a:normAutofit fontScale="975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t>Available from Wave Professional Styles – 35-minute completion</a:t>
            </a:r>
            <a:endParaRPr lang="en-GB" sz="2400"/>
          </a:p>
        </p:txBody>
      </p:sp>
      <p:sp>
        <p:nvSpPr>
          <p:cNvPr id="19" name="Rectangle 18">
            <a:extLst>
              <a:ext uri="{FF2B5EF4-FFF2-40B4-BE49-F238E27FC236}">
                <a16:creationId xmlns:a16="http://schemas.microsoft.com/office/drawing/2014/main" id="{0EFFB49A-ADBB-4CDB-8CA4-2F2D8EC495A5}"/>
              </a:ext>
            </a:extLst>
          </p:cNvPr>
          <p:cNvSpPr/>
          <p:nvPr/>
        </p:nvSpPr>
        <p:spPr>
          <a:xfrm>
            <a:off x="9016339" y="1039161"/>
            <a:ext cx="2605856" cy="4779678"/>
          </a:xfrm>
          <a:prstGeom prst="rect">
            <a:avLst/>
          </a:prstGeom>
          <a:gradFill flip="none" rotWithShape="1">
            <a:gsLst>
              <a:gs pos="0">
                <a:srgbClr val="D8D7DF">
                  <a:lumMod val="93000"/>
                </a:srgbClr>
              </a:gs>
              <a:gs pos="100000">
                <a:srgbClr val="D8D7DF">
                  <a:shade val="100000"/>
                  <a:satMod val="115000"/>
                </a:srgbClr>
              </a:gs>
            </a:gsLst>
            <a:lin ang="5400000" scaled="1"/>
            <a:tileRect/>
          </a:gradFill>
          <a:ln>
            <a:noFill/>
          </a:ln>
          <a:effectLst>
            <a:outerShdw blurRad="266700" dist="139700" dir="48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2">
            <a:extLst>
              <a:ext uri="{FF2B5EF4-FFF2-40B4-BE49-F238E27FC236}">
                <a16:creationId xmlns:a16="http://schemas.microsoft.com/office/drawing/2014/main" id="{42BC6366-8A0A-4C28-8A85-E15C0E9FB1CE}"/>
              </a:ext>
            </a:extLst>
          </p:cNvPr>
          <p:cNvSpPr txBox="1">
            <a:spLocks/>
          </p:cNvSpPr>
          <p:nvPr/>
        </p:nvSpPr>
        <p:spPr>
          <a:xfrm>
            <a:off x="9214611" y="2989385"/>
            <a:ext cx="2209312" cy="2514600"/>
          </a:xfrm>
          <a:prstGeom prst="rect">
            <a:avLst/>
          </a:prstGeom>
        </p:spPr>
        <p:txBody>
          <a:bodyPr vert="horz" lIns="0" tIns="0" rIns="0" bIns="0" rtlCol="0" anchor="t" anchorCtr="0">
            <a:normAutofit fontScale="975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a:t>Can be administered via own </a:t>
            </a:r>
            <a:r>
              <a:rPr lang="en-US" sz="2400" err="1"/>
              <a:t>Oasys</a:t>
            </a:r>
            <a:r>
              <a:rPr lang="en-US" sz="2400"/>
              <a:t> platform or via the Saville Assessment Bureau Team</a:t>
            </a:r>
            <a:endParaRPr lang="en-GB" sz="2400"/>
          </a:p>
        </p:txBody>
      </p:sp>
      <p:pic>
        <p:nvPicPr>
          <p:cNvPr id="22" name="Graphic 21">
            <a:extLst>
              <a:ext uri="{FF2B5EF4-FFF2-40B4-BE49-F238E27FC236}">
                <a16:creationId xmlns:a16="http://schemas.microsoft.com/office/drawing/2014/main" id="{45C3211B-B2FB-4BE1-9E3F-C127C6DD9B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2265" y="1518070"/>
            <a:ext cx="600075" cy="828675"/>
          </a:xfrm>
          <a:prstGeom prst="rect">
            <a:avLst/>
          </a:prstGeom>
        </p:spPr>
      </p:pic>
      <p:pic>
        <p:nvPicPr>
          <p:cNvPr id="24" name="Graphic 23">
            <a:extLst>
              <a:ext uri="{FF2B5EF4-FFF2-40B4-BE49-F238E27FC236}">
                <a16:creationId xmlns:a16="http://schemas.microsoft.com/office/drawing/2014/main" id="{F7892E50-ABC4-47AC-B4C3-762824708B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37057" y="1518070"/>
            <a:ext cx="956163" cy="828675"/>
          </a:xfrm>
          <a:prstGeom prst="rect">
            <a:avLst/>
          </a:prstGeom>
        </p:spPr>
      </p:pic>
      <p:pic>
        <p:nvPicPr>
          <p:cNvPr id="25" name="Graphic 24">
            <a:extLst>
              <a:ext uri="{FF2B5EF4-FFF2-40B4-BE49-F238E27FC236}">
                <a16:creationId xmlns:a16="http://schemas.microsoft.com/office/drawing/2014/main" id="{36FEE6F8-620B-4474-8614-A48A1C8CEE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30655" y="1518070"/>
            <a:ext cx="960711" cy="828675"/>
          </a:xfrm>
          <a:prstGeom prst="rect">
            <a:avLst/>
          </a:prstGeom>
        </p:spPr>
      </p:pic>
      <p:pic>
        <p:nvPicPr>
          <p:cNvPr id="27" name="Graphic 26">
            <a:extLst>
              <a:ext uri="{FF2B5EF4-FFF2-40B4-BE49-F238E27FC236}">
                <a16:creationId xmlns:a16="http://schemas.microsoft.com/office/drawing/2014/main" id="{29209E78-68C5-4FE9-8159-31707CDF47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92908" y="1518070"/>
            <a:ext cx="852717" cy="842381"/>
          </a:xfrm>
          <a:prstGeom prst="rect">
            <a:avLst/>
          </a:prstGeom>
        </p:spPr>
      </p:pic>
    </p:spTree>
    <p:extLst>
      <p:ext uri="{BB962C8B-B14F-4D97-AF65-F5344CB8AC3E}">
        <p14:creationId xmlns:p14="http://schemas.microsoft.com/office/powerpoint/2010/main" val="85926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B649AB-F0BC-4F29-A623-2CFC47B656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0312" y="1246110"/>
            <a:ext cx="4550586" cy="1171551"/>
          </a:xfrm>
          <a:prstGeom prst="rect">
            <a:avLst/>
          </a:prstGeom>
        </p:spPr>
      </p:pic>
      <p:grpSp>
        <p:nvGrpSpPr>
          <p:cNvPr id="27" name="Group 26">
            <a:extLst>
              <a:ext uri="{FF2B5EF4-FFF2-40B4-BE49-F238E27FC236}">
                <a16:creationId xmlns:a16="http://schemas.microsoft.com/office/drawing/2014/main" id="{9A5802D4-484C-4575-9D96-20D957848840}"/>
              </a:ext>
            </a:extLst>
          </p:cNvPr>
          <p:cNvGrpSpPr/>
          <p:nvPr/>
        </p:nvGrpSpPr>
        <p:grpSpPr>
          <a:xfrm>
            <a:off x="8228234" y="2831997"/>
            <a:ext cx="391679" cy="1752572"/>
            <a:chOff x="7054192" y="2764342"/>
            <a:chExt cx="391679" cy="1752572"/>
          </a:xfrm>
        </p:grpSpPr>
        <p:sp>
          <p:nvSpPr>
            <p:cNvPr id="6" name="Freeform: Shape 5">
              <a:extLst>
                <a:ext uri="{FF2B5EF4-FFF2-40B4-BE49-F238E27FC236}">
                  <a16:creationId xmlns:a16="http://schemas.microsoft.com/office/drawing/2014/main" id="{C2314FDC-9532-4F2B-BFE7-82CF75AC0E15}"/>
                </a:ext>
              </a:extLst>
            </p:cNvPr>
            <p:cNvSpPr/>
            <p:nvPr/>
          </p:nvSpPr>
          <p:spPr>
            <a:xfrm>
              <a:off x="7120902" y="3237386"/>
              <a:ext cx="324969" cy="259975"/>
            </a:xfrm>
            <a:custGeom>
              <a:avLst/>
              <a:gdLst>
                <a:gd name="connsiteX0" fmla="*/ 228714 w 250149"/>
                <a:gd name="connsiteY0" fmla="*/ 50628 h 200118"/>
                <a:gd name="connsiteX1" fmla="*/ 228866 w 250149"/>
                <a:gd name="connsiteY1" fmla="*/ 57255 h 200118"/>
                <a:gd name="connsiteX2" fmla="*/ 82843 w 250149"/>
                <a:gd name="connsiteY2" fmla="*/ 203276 h 200118"/>
                <a:gd name="connsiteX3" fmla="*/ 4169 w 250149"/>
                <a:gd name="connsiteY3" fmla="*/ 180223 h 200118"/>
                <a:gd name="connsiteX4" fmla="*/ 16414 w 250149"/>
                <a:gd name="connsiteY4" fmla="*/ 180924 h 200118"/>
                <a:gd name="connsiteX5" fmla="*/ 80142 w 250149"/>
                <a:gd name="connsiteY5" fmla="*/ 158969 h 200118"/>
                <a:gd name="connsiteX6" fmla="*/ 32217 w 250149"/>
                <a:gd name="connsiteY6" fmla="*/ 123334 h 200118"/>
                <a:gd name="connsiteX7" fmla="*/ 41865 w 250149"/>
                <a:gd name="connsiteY7" fmla="*/ 124251 h 200118"/>
                <a:gd name="connsiteX8" fmla="*/ 48270 w 250149"/>
                <a:gd name="connsiteY8" fmla="*/ 122450 h 200118"/>
                <a:gd name="connsiteX9" fmla="*/ 0 w 250149"/>
                <a:gd name="connsiteY9" fmla="*/ 72125 h 200118"/>
                <a:gd name="connsiteX10" fmla="*/ 0 w 250149"/>
                <a:gd name="connsiteY10" fmla="*/ 71484 h 200118"/>
                <a:gd name="connsiteX11" fmla="*/ 30361 w 250149"/>
                <a:gd name="connsiteY11" fmla="*/ 77898 h 200118"/>
                <a:gd name="connsiteX12" fmla="*/ 11088 w 250149"/>
                <a:gd name="connsiteY12" fmla="*/ 35177 h 200118"/>
                <a:gd name="connsiteX13" fmla="*/ 19813 w 250149"/>
                <a:gd name="connsiteY13" fmla="*/ 9376 h 200118"/>
                <a:gd name="connsiteX14" fmla="*/ 126477 w 250149"/>
                <a:gd name="connsiteY14" fmla="*/ 62995 h 200118"/>
                <a:gd name="connsiteX15" fmla="*/ 125592 w 250149"/>
                <a:gd name="connsiteY15" fmla="*/ 51301 h 200118"/>
                <a:gd name="connsiteX16" fmla="*/ 177146 w 250149"/>
                <a:gd name="connsiteY16" fmla="*/ 0 h 200118"/>
                <a:gd name="connsiteX17" fmla="*/ 214708 w 250149"/>
                <a:gd name="connsiteY17" fmla="*/ 16185 h 200118"/>
                <a:gd name="connsiteX18" fmla="*/ 247361 w 250149"/>
                <a:gd name="connsiteY18" fmla="*/ 3726 h 200118"/>
                <a:gd name="connsiteX19" fmla="*/ 224823 w 250149"/>
                <a:gd name="connsiteY19" fmla="*/ 32124 h 200118"/>
                <a:gd name="connsiteX20" fmla="*/ 254304 w 250149"/>
                <a:gd name="connsiteY20" fmla="*/ 24063 h 200118"/>
                <a:gd name="connsiteX21" fmla="*/ 228714 w 250149"/>
                <a:gd name="connsiteY21" fmla="*/ 50628 h 20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49" h="200118">
                  <a:moveTo>
                    <a:pt x="228714" y="50628"/>
                  </a:moveTo>
                  <a:cubicBezTo>
                    <a:pt x="228820" y="52826"/>
                    <a:pt x="228866" y="55026"/>
                    <a:pt x="228866" y="57255"/>
                  </a:cubicBezTo>
                  <a:cubicBezTo>
                    <a:pt x="228866" y="125074"/>
                    <a:pt x="177246" y="203276"/>
                    <a:pt x="82843" y="203276"/>
                  </a:cubicBezTo>
                  <a:cubicBezTo>
                    <a:pt x="53850" y="203276"/>
                    <a:pt x="26887" y="194788"/>
                    <a:pt x="4169" y="180223"/>
                  </a:cubicBezTo>
                  <a:cubicBezTo>
                    <a:pt x="8199" y="180680"/>
                    <a:pt x="12276" y="180924"/>
                    <a:pt x="16414" y="180924"/>
                  </a:cubicBezTo>
                  <a:cubicBezTo>
                    <a:pt x="40477" y="180924"/>
                    <a:pt x="62584" y="172741"/>
                    <a:pt x="80142" y="158969"/>
                  </a:cubicBezTo>
                  <a:cubicBezTo>
                    <a:pt x="57697" y="158542"/>
                    <a:pt x="38734" y="143701"/>
                    <a:pt x="32217" y="123334"/>
                  </a:cubicBezTo>
                  <a:cubicBezTo>
                    <a:pt x="35345" y="123914"/>
                    <a:pt x="38552" y="124251"/>
                    <a:pt x="41865" y="124251"/>
                  </a:cubicBezTo>
                  <a:cubicBezTo>
                    <a:pt x="46551" y="124251"/>
                    <a:pt x="43980" y="123609"/>
                    <a:pt x="48270" y="122450"/>
                  </a:cubicBezTo>
                  <a:cubicBezTo>
                    <a:pt x="24819" y="117716"/>
                    <a:pt x="0" y="96982"/>
                    <a:pt x="0" y="72125"/>
                  </a:cubicBezTo>
                  <a:cubicBezTo>
                    <a:pt x="0" y="71913"/>
                    <a:pt x="0" y="71699"/>
                    <a:pt x="0" y="71484"/>
                  </a:cubicBezTo>
                  <a:cubicBezTo>
                    <a:pt x="0" y="75332"/>
                    <a:pt x="21948" y="77622"/>
                    <a:pt x="30361" y="77898"/>
                  </a:cubicBezTo>
                  <a:cubicBezTo>
                    <a:pt x="16589" y="68706"/>
                    <a:pt x="11088" y="52980"/>
                    <a:pt x="11088" y="35177"/>
                  </a:cubicBezTo>
                  <a:cubicBezTo>
                    <a:pt x="11088" y="25773"/>
                    <a:pt x="15399" y="16947"/>
                    <a:pt x="19813" y="9376"/>
                  </a:cubicBezTo>
                  <a:cubicBezTo>
                    <a:pt x="45111" y="40430"/>
                    <a:pt x="83835" y="60858"/>
                    <a:pt x="126477" y="62995"/>
                  </a:cubicBezTo>
                  <a:cubicBezTo>
                    <a:pt x="125606" y="59240"/>
                    <a:pt x="125592" y="55331"/>
                    <a:pt x="125592" y="51301"/>
                  </a:cubicBezTo>
                  <a:cubicBezTo>
                    <a:pt x="125592" y="22964"/>
                    <a:pt x="148794" y="0"/>
                    <a:pt x="177146" y="0"/>
                  </a:cubicBezTo>
                  <a:cubicBezTo>
                    <a:pt x="191894" y="0"/>
                    <a:pt x="205350" y="6230"/>
                    <a:pt x="214708" y="16185"/>
                  </a:cubicBezTo>
                  <a:cubicBezTo>
                    <a:pt x="226389" y="13894"/>
                    <a:pt x="237436" y="9620"/>
                    <a:pt x="247361" y="3726"/>
                  </a:cubicBezTo>
                  <a:cubicBezTo>
                    <a:pt x="243514" y="15727"/>
                    <a:pt x="235419" y="25773"/>
                    <a:pt x="224823" y="32124"/>
                  </a:cubicBezTo>
                  <a:cubicBezTo>
                    <a:pt x="235205" y="30903"/>
                    <a:pt x="245112" y="28125"/>
                    <a:pt x="254304" y="24063"/>
                  </a:cubicBezTo>
                  <a:cubicBezTo>
                    <a:pt x="247434" y="34353"/>
                    <a:pt x="238745" y="43391"/>
                    <a:pt x="228714" y="50628"/>
                  </a:cubicBezTo>
                  <a:close/>
                </a:path>
              </a:pathLst>
            </a:custGeom>
            <a:solidFill>
              <a:srgbClr val="D8DBD8"/>
            </a:solidFill>
            <a:ln w="12502" cap="flat">
              <a:noFill/>
              <a:prstDash val="solid"/>
              <a:miter/>
            </a:ln>
          </p:spPr>
          <p:txBody>
            <a:bodyPr rtlCol="0" anchor="ctr"/>
            <a:lstStyle/>
            <a:p>
              <a:endParaRPr lang="en-GB"/>
            </a:p>
          </p:txBody>
        </p:sp>
        <p:grpSp>
          <p:nvGrpSpPr>
            <p:cNvPr id="17" name="Group 16">
              <a:extLst>
                <a:ext uri="{FF2B5EF4-FFF2-40B4-BE49-F238E27FC236}">
                  <a16:creationId xmlns:a16="http://schemas.microsoft.com/office/drawing/2014/main" id="{F51ABA1B-204B-425B-8D42-99EF4AF5F3AD}"/>
                </a:ext>
              </a:extLst>
            </p:cNvPr>
            <p:cNvGrpSpPr/>
            <p:nvPr/>
          </p:nvGrpSpPr>
          <p:grpSpPr>
            <a:xfrm>
              <a:off x="7091043" y="4227006"/>
              <a:ext cx="300523" cy="289908"/>
              <a:chOff x="8344206" y="3854862"/>
              <a:chExt cx="231332" cy="223161"/>
            </a:xfrm>
          </p:grpSpPr>
          <p:sp>
            <p:nvSpPr>
              <p:cNvPr id="7" name="Freeform: Shape 6">
                <a:extLst>
                  <a:ext uri="{FF2B5EF4-FFF2-40B4-BE49-F238E27FC236}">
                    <a16:creationId xmlns:a16="http://schemas.microsoft.com/office/drawing/2014/main" id="{6C54005F-E213-4613-B5AA-CB0271BD9E5B}"/>
                  </a:ext>
                </a:extLst>
              </p:cNvPr>
              <p:cNvSpPr/>
              <p:nvPr/>
            </p:nvSpPr>
            <p:spPr>
              <a:xfrm>
                <a:off x="8475529" y="3949427"/>
                <a:ext cx="12507" cy="12507"/>
              </a:xfrm>
              <a:custGeom>
                <a:avLst/>
                <a:gdLst>
                  <a:gd name="connsiteX0" fmla="*/ 338 w 0"/>
                  <a:gd name="connsiteY0" fmla="*/ 493 h 0"/>
                  <a:gd name="connsiteX1" fmla="*/ 338 w 0"/>
                  <a:gd name="connsiteY1" fmla="*/ 0 h 0"/>
                  <a:gd name="connsiteX2" fmla="*/ 0 w 0"/>
                  <a:gd name="connsiteY2" fmla="*/ 493 h 0"/>
                  <a:gd name="connsiteX3" fmla="*/ 338 w 0"/>
                  <a:gd name="connsiteY3" fmla="*/ 493 h 0"/>
                </a:gdLst>
                <a:ahLst/>
                <a:cxnLst>
                  <a:cxn ang="0">
                    <a:pos x="connsiteX0" y="connsiteY0"/>
                  </a:cxn>
                  <a:cxn ang="0">
                    <a:pos x="connsiteX1" y="connsiteY1"/>
                  </a:cxn>
                  <a:cxn ang="0">
                    <a:pos x="connsiteX2" y="connsiteY2"/>
                  </a:cxn>
                  <a:cxn ang="0">
                    <a:pos x="connsiteX3" y="connsiteY3"/>
                  </a:cxn>
                </a:cxnLst>
                <a:rect l="l" t="t" r="r" b="b"/>
                <a:pathLst>
                  <a:path>
                    <a:moveTo>
                      <a:pt x="338" y="493"/>
                    </a:moveTo>
                    <a:lnTo>
                      <a:pt x="338" y="0"/>
                    </a:lnTo>
                    <a:cubicBezTo>
                      <a:pt x="250" y="164"/>
                      <a:pt x="100" y="329"/>
                      <a:pt x="0" y="493"/>
                    </a:cubicBezTo>
                    <a:lnTo>
                      <a:pt x="338" y="493"/>
                    </a:lnTo>
                    <a:close/>
                  </a:path>
                </a:pathLst>
              </a:custGeom>
              <a:solidFill>
                <a:srgbClr val="D8DBD8"/>
              </a:solidFill>
              <a:ln w="12502"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BCBBB1D9-8EF4-4678-A67A-E56C9D0400D6}"/>
                  </a:ext>
                </a:extLst>
              </p:cNvPr>
              <p:cNvSpPr/>
              <p:nvPr/>
            </p:nvSpPr>
            <p:spPr>
              <a:xfrm>
                <a:off x="8347199" y="3927934"/>
                <a:ext cx="50030" cy="150089"/>
              </a:xfrm>
              <a:custGeom>
                <a:avLst/>
                <a:gdLst>
                  <a:gd name="connsiteX0" fmla="*/ 0 w 50029"/>
                  <a:gd name="connsiteY0" fmla="*/ 0 h 150089"/>
                  <a:gd name="connsiteX1" fmla="*/ 50387 w 50029"/>
                  <a:gd name="connsiteY1" fmla="*/ 0 h 150089"/>
                  <a:gd name="connsiteX2" fmla="*/ 50387 w 50029"/>
                  <a:gd name="connsiteY2" fmla="*/ 151609 h 150089"/>
                  <a:gd name="connsiteX3" fmla="*/ 0 w 50029"/>
                  <a:gd name="connsiteY3" fmla="*/ 151609 h 150089"/>
                </a:gdLst>
                <a:ahLst/>
                <a:cxnLst>
                  <a:cxn ang="0">
                    <a:pos x="connsiteX0" y="connsiteY0"/>
                  </a:cxn>
                  <a:cxn ang="0">
                    <a:pos x="connsiteX1" y="connsiteY1"/>
                  </a:cxn>
                  <a:cxn ang="0">
                    <a:pos x="connsiteX2" y="connsiteY2"/>
                  </a:cxn>
                  <a:cxn ang="0">
                    <a:pos x="connsiteX3" y="connsiteY3"/>
                  </a:cxn>
                </a:cxnLst>
                <a:rect l="l" t="t" r="r" b="b"/>
                <a:pathLst>
                  <a:path w="50029" h="150089">
                    <a:moveTo>
                      <a:pt x="0" y="0"/>
                    </a:moveTo>
                    <a:lnTo>
                      <a:pt x="50387" y="0"/>
                    </a:lnTo>
                    <a:lnTo>
                      <a:pt x="50387" y="151609"/>
                    </a:lnTo>
                    <a:lnTo>
                      <a:pt x="0" y="151609"/>
                    </a:lnTo>
                    <a:close/>
                  </a:path>
                </a:pathLst>
              </a:custGeom>
              <a:solidFill>
                <a:srgbClr val="D8DBD8"/>
              </a:solidFill>
              <a:ln w="1250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F43C9756-EA1A-406A-ABA1-5316945A60BB}"/>
                  </a:ext>
                </a:extLst>
              </p:cNvPr>
              <p:cNvSpPr/>
              <p:nvPr/>
            </p:nvSpPr>
            <p:spPr>
              <a:xfrm>
                <a:off x="8344206" y="3854862"/>
                <a:ext cx="50030" cy="50030"/>
              </a:xfrm>
              <a:custGeom>
                <a:avLst/>
                <a:gdLst>
                  <a:gd name="connsiteX0" fmla="*/ 28174 w 50029"/>
                  <a:gd name="connsiteY0" fmla="*/ 52383 h 50029"/>
                  <a:gd name="connsiteX1" fmla="*/ 27864 w 50029"/>
                  <a:gd name="connsiteY1" fmla="*/ 52383 h 50029"/>
                  <a:gd name="connsiteX2" fmla="*/ 0 w 50029"/>
                  <a:gd name="connsiteY2" fmla="*/ 26191 h 50029"/>
                  <a:gd name="connsiteX3" fmla="*/ 28527 w 50029"/>
                  <a:gd name="connsiteY3" fmla="*/ 0 h 50029"/>
                  <a:gd name="connsiteX4" fmla="*/ 56701 w 50029"/>
                  <a:gd name="connsiteY4" fmla="*/ 26191 h 50029"/>
                  <a:gd name="connsiteX5" fmla="*/ 28174 w 50029"/>
                  <a:gd name="connsiteY5" fmla="*/ 52383 h 5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29" h="50029">
                    <a:moveTo>
                      <a:pt x="28174" y="52383"/>
                    </a:moveTo>
                    <a:lnTo>
                      <a:pt x="27864" y="52383"/>
                    </a:lnTo>
                    <a:cubicBezTo>
                      <a:pt x="10939" y="52383"/>
                      <a:pt x="0" y="40749"/>
                      <a:pt x="0" y="26191"/>
                    </a:cubicBezTo>
                    <a:cubicBezTo>
                      <a:pt x="0" y="11324"/>
                      <a:pt x="11273" y="0"/>
                      <a:pt x="28527" y="0"/>
                    </a:cubicBezTo>
                    <a:cubicBezTo>
                      <a:pt x="45762" y="0"/>
                      <a:pt x="56367" y="11324"/>
                      <a:pt x="56701" y="26191"/>
                    </a:cubicBezTo>
                    <a:cubicBezTo>
                      <a:pt x="56701" y="40749"/>
                      <a:pt x="45762" y="52383"/>
                      <a:pt x="28174" y="52383"/>
                    </a:cubicBezTo>
                    <a:close/>
                  </a:path>
                </a:pathLst>
              </a:custGeom>
              <a:solidFill>
                <a:srgbClr val="D8DBD8"/>
              </a:solidFill>
              <a:ln w="12502"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7FD0584-B69E-412B-80BA-0D9E3DD107B3}"/>
                  </a:ext>
                </a:extLst>
              </p:cNvPr>
              <p:cNvSpPr/>
              <p:nvPr/>
            </p:nvSpPr>
            <p:spPr>
              <a:xfrm>
                <a:off x="8425449" y="3924372"/>
                <a:ext cx="150089" cy="150089"/>
              </a:xfrm>
              <a:custGeom>
                <a:avLst/>
                <a:gdLst>
                  <a:gd name="connsiteX0" fmla="*/ 153867 w 150089"/>
                  <a:gd name="connsiteY0" fmla="*/ 155171 h 150089"/>
                  <a:gd name="connsiteX1" fmla="*/ 103462 w 150089"/>
                  <a:gd name="connsiteY1" fmla="*/ 155171 h 150089"/>
                  <a:gd name="connsiteX2" fmla="*/ 103462 w 150089"/>
                  <a:gd name="connsiteY2" fmla="*/ 74064 h 150089"/>
                  <a:gd name="connsiteX3" fmla="*/ 77934 w 150089"/>
                  <a:gd name="connsiteY3" fmla="*/ 39776 h 150089"/>
                  <a:gd name="connsiteX4" fmla="*/ 52093 w 150089"/>
                  <a:gd name="connsiteY4" fmla="*/ 58224 h 150089"/>
                  <a:gd name="connsiteX5" fmla="*/ 50418 w 150089"/>
                  <a:gd name="connsiteY5" fmla="*/ 70502 h 150089"/>
                  <a:gd name="connsiteX6" fmla="*/ 50418 w 150089"/>
                  <a:gd name="connsiteY6" fmla="*/ 155171 h 150089"/>
                  <a:gd name="connsiteX7" fmla="*/ 0 w 150089"/>
                  <a:gd name="connsiteY7" fmla="*/ 155171 h 150089"/>
                  <a:gd name="connsiteX8" fmla="*/ 0 w 150089"/>
                  <a:gd name="connsiteY8" fmla="*/ 3562 h 150089"/>
                  <a:gd name="connsiteX9" fmla="*/ 50418 w 150089"/>
                  <a:gd name="connsiteY9" fmla="*/ 3562 h 150089"/>
                  <a:gd name="connsiteX10" fmla="*/ 50418 w 150089"/>
                  <a:gd name="connsiteY10" fmla="*/ 25055 h 150089"/>
                  <a:gd name="connsiteX11" fmla="*/ 95845 w 150089"/>
                  <a:gd name="connsiteY11" fmla="*/ 0 h 150089"/>
                  <a:gd name="connsiteX12" fmla="*/ 153867 w 150089"/>
                  <a:gd name="connsiteY12" fmla="*/ 68223 h 150089"/>
                  <a:gd name="connsiteX13" fmla="*/ 153867 w 150089"/>
                  <a:gd name="connsiteY13" fmla="*/ 155171 h 15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089" h="150089">
                    <a:moveTo>
                      <a:pt x="153867" y="155171"/>
                    </a:moveTo>
                    <a:lnTo>
                      <a:pt x="103462" y="155171"/>
                    </a:lnTo>
                    <a:lnTo>
                      <a:pt x="103462" y="74064"/>
                    </a:lnTo>
                    <a:cubicBezTo>
                      <a:pt x="103462" y="53690"/>
                      <a:pt x="96195" y="39776"/>
                      <a:pt x="77934" y="39776"/>
                    </a:cubicBezTo>
                    <a:cubicBezTo>
                      <a:pt x="64013" y="39776"/>
                      <a:pt x="55746" y="49155"/>
                      <a:pt x="52093" y="58224"/>
                    </a:cubicBezTo>
                    <a:cubicBezTo>
                      <a:pt x="50743" y="61452"/>
                      <a:pt x="50418" y="65948"/>
                      <a:pt x="50418" y="70502"/>
                    </a:cubicBezTo>
                    <a:lnTo>
                      <a:pt x="50418" y="155171"/>
                    </a:lnTo>
                    <a:lnTo>
                      <a:pt x="0" y="155171"/>
                    </a:lnTo>
                    <a:cubicBezTo>
                      <a:pt x="0" y="155171"/>
                      <a:pt x="675" y="17786"/>
                      <a:pt x="0" y="3562"/>
                    </a:cubicBezTo>
                    <a:lnTo>
                      <a:pt x="50418" y="3562"/>
                    </a:lnTo>
                    <a:lnTo>
                      <a:pt x="50418" y="25055"/>
                    </a:lnTo>
                    <a:cubicBezTo>
                      <a:pt x="57121" y="14740"/>
                      <a:pt x="69066" y="0"/>
                      <a:pt x="95845" y="0"/>
                    </a:cubicBezTo>
                    <a:cubicBezTo>
                      <a:pt x="129014" y="0"/>
                      <a:pt x="153867" y="21676"/>
                      <a:pt x="153867" y="68223"/>
                    </a:cubicBezTo>
                    <a:lnTo>
                      <a:pt x="153867" y="155171"/>
                    </a:lnTo>
                    <a:close/>
                  </a:path>
                </a:pathLst>
              </a:custGeom>
              <a:solidFill>
                <a:srgbClr val="D8DBD8"/>
              </a:solidFill>
              <a:ln w="12502" cap="flat">
                <a:noFill/>
                <a:prstDash val="solid"/>
                <a:miter/>
              </a:ln>
            </p:spPr>
            <p:txBody>
              <a:bodyPr rtlCol="0" anchor="ctr"/>
              <a:lstStyle/>
              <a:p>
                <a:endParaRPr lang="en-GB"/>
              </a:p>
            </p:txBody>
          </p:sp>
        </p:grpSp>
        <p:grpSp>
          <p:nvGrpSpPr>
            <p:cNvPr id="16" name="Group 15">
              <a:extLst>
                <a:ext uri="{FF2B5EF4-FFF2-40B4-BE49-F238E27FC236}">
                  <a16:creationId xmlns:a16="http://schemas.microsoft.com/office/drawing/2014/main" id="{7DB94C4C-E652-49B4-AC88-3FD16E9085A1}"/>
                </a:ext>
              </a:extLst>
            </p:cNvPr>
            <p:cNvGrpSpPr/>
            <p:nvPr/>
          </p:nvGrpSpPr>
          <p:grpSpPr>
            <a:xfrm>
              <a:off x="7054192" y="3677934"/>
              <a:ext cx="368499" cy="368499"/>
              <a:chOff x="8749642" y="3858640"/>
              <a:chExt cx="225134" cy="225134"/>
            </a:xfrm>
          </p:grpSpPr>
          <p:sp>
            <p:nvSpPr>
              <p:cNvPr id="11" name="Freeform: Shape 10">
                <a:extLst>
                  <a:ext uri="{FF2B5EF4-FFF2-40B4-BE49-F238E27FC236}">
                    <a16:creationId xmlns:a16="http://schemas.microsoft.com/office/drawing/2014/main" id="{86C7C0D3-7ECC-444F-B89E-D4DFC5016B1A}"/>
                  </a:ext>
                </a:extLst>
              </p:cNvPr>
              <p:cNvSpPr/>
              <p:nvPr/>
            </p:nvSpPr>
            <p:spPr>
              <a:xfrm>
                <a:off x="8909062" y="3897677"/>
                <a:ext cx="25015" cy="25015"/>
              </a:xfrm>
              <a:custGeom>
                <a:avLst/>
                <a:gdLst>
                  <a:gd name="connsiteX0" fmla="*/ 13533 w 25014"/>
                  <a:gd name="connsiteY0" fmla="*/ 0 h 25014"/>
                  <a:gd name="connsiteX1" fmla="*/ 0 w 25014"/>
                  <a:gd name="connsiteY1" fmla="*/ 13531 h 25014"/>
                  <a:gd name="connsiteX2" fmla="*/ 13533 w 25014"/>
                  <a:gd name="connsiteY2" fmla="*/ 27062 h 25014"/>
                  <a:gd name="connsiteX3" fmla="*/ 27066 w 25014"/>
                  <a:gd name="connsiteY3" fmla="*/ 13531 h 25014"/>
                  <a:gd name="connsiteX4" fmla="*/ 13533 w 25014"/>
                  <a:gd name="connsiteY4" fmla="*/ 0 h 2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4" h="25014">
                    <a:moveTo>
                      <a:pt x="13533" y="0"/>
                    </a:moveTo>
                    <a:cubicBezTo>
                      <a:pt x="6054" y="0"/>
                      <a:pt x="0" y="6058"/>
                      <a:pt x="0" y="13531"/>
                    </a:cubicBezTo>
                    <a:cubicBezTo>
                      <a:pt x="0" y="21004"/>
                      <a:pt x="6054" y="27062"/>
                      <a:pt x="13533" y="27062"/>
                    </a:cubicBezTo>
                    <a:cubicBezTo>
                      <a:pt x="21000" y="27062"/>
                      <a:pt x="27066" y="21004"/>
                      <a:pt x="27066" y="13531"/>
                    </a:cubicBezTo>
                    <a:cubicBezTo>
                      <a:pt x="27066" y="6058"/>
                      <a:pt x="21000" y="0"/>
                      <a:pt x="13533" y="0"/>
                    </a:cubicBezTo>
                    <a:close/>
                  </a:path>
                </a:pathLst>
              </a:custGeom>
              <a:solidFill>
                <a:srgbClr val="D8DBD8"/>
              </a:solidFill>
              <a:ln w="12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2FD5C00-EA5D-4194-AA23-BB8C9339F659}"/>
                  </a:ext>
                </a:extLst>
              </p:cNvPr>
              <p:cNvSpPr/>
              <p:nvPr/>
            </p:nvSpPr>
            <p:spPr>
              <a:xfrm>
                <a:off x="8749642" y="3858640"/>
                <a:ext cx="225134" cy="225134"/>
              </a:xfrm>
              <a:custGeom>
                <a:avLst/>
                <a:gdLst>
                  <a:gd name="connsiteX0" fmla="*/ 224834 w 225134"/>
                  <a:gd name="connsiteY0" fmla="*/ 66269 h 225133"/>
                  <a:gd name="connsiteX1" fmla="*/ 219593 w 225134"/>
                  <a:gd name="connsiteY1" fmla="*/ 38897 h 225133"/>
                  <a:gd name="connsiteX2" fmla="*/ 206598 w 225134"/>
                  <a:gd name="connsiteY2" fmla="*/ 18926 h 225133"/>
                  <a:gd name="connsiteX3" fmla="*/ 186624 w 225134"/>
                  <a:gd name="connsiteY3" fmla="*/ 5920 h 225133"/>
                  <a:gd name="connsiteX4" fmla="*/ 159245 w 225134"/>
                  <a:gd name="connsiteY4" fmla="*/ 679 h 225133"/>
                  <a:gd name="connsiteX5" fmla="*/ 112755 w 225134"/>
                  <a:gd name="connsiteY5" fmla="*/ 0 h 225133"/>
                  <a:gd name="connsiteX6" fmla="*/ 66265 w 225134"/>
                  <a:gd name="connsiteY6" fmla="*/ 679 h 225133"/>
                  <a:gd name="connsiteX7" fmla="*/ 38898 w 225134"/>
                  <a:gd name="connsiteY7" fmla="*/ 5920 h 225133"/>
                  <a:gd name="connsiteX8" fmla="*/ 18924 w 225134"/>
                  <a:gd name="connsiteY8" fmla="*/ 18926 h 225133"/>
                  <a:gd name="connsiteX9" fmla="*/ 5916 w 225134"/>
                  <a:gd name="connsiteY9" fmla="*/ 38897 h 225133"/>
                  <a:gd name="connsiteX10" fmla="*/ 675 w 225134"/>
                  <a:gd name="connsiteY10" fmla="*/ 66269 h 225133"/>
                  <a:gd name="connsiteX11" fmla="*/ 0 w 225134"/>
                  <a:gd name="connsiteY11" fmla="*/ 112759 h 225133"/>
                  <a:gd name="connsiteX12" fmla="*/ 675 w 225134"/>
                  <a:gd name="connsiteY12" fmla="*/ 159250 h 225133"/>
                  <a:gd name="connsiteX13" fmla="*/ 5916 w 225134"/>
                  <a:gd name="connsiteY13" fmla="*/ 186622 h 225133"/>
                  <a:gd name="connsiteX14" fmla="*/ 18924 w 225134"/>
                  <a:gd name="connsiteY14" fmla="*/ 206594 h 225133"/>
                  <a:gd name="connsiteX15" fmla="*/ 38898 w 225134"/>
                  <a:gd name="connsiteY15" fmla="*/ 219599 h 225133"/>
                  <a:gd name="connsiteX16" fmla="*/ 66265 w 225134"/>
                  <a:gd name="connsiteY16" fmla="*/ 224841 h 225133"/>
                  <a:gd name="connsiteX17" fmla="*/ 112755 w 225134"/>
                  <a:gd name="connsiteY17" fmla="*/ 225519 h 225133"/>
                  <a:gd name="connsiteX18" fmla="*/ 159245 w 225134"/>
                  <a:gd name="connsiteY18" fmla="*/ 224841 h 225133"/>
                  <a:gd name="connsiteX19" fmla="*/ 186624 w 225134"/>
                  <a:gd name="connsiteY19" fmla="*/ 219599 h 225133"/>
                  <a:gd name="connsiteX20" fmla="*/ 206598 w 225134"/>
                  <a:gd name="connsiteY20" fmla="*/ 206594 h 225133"/>
                  <a:gd name="connsiteX21" fmla="*/ 219593 w 225134"/>
                  <a:gd name="connsiteY21" fmla="*/ 186622 h 225133"/>
                  <a:gd name="connsiteX22" fmla="*/ 224834 w 225134"/>
                  <a:gd name="connsiteY22" fmla="*/ 159250 h 225133"/>
                  <a:gd name="connsiteX23" fmla="*/ 225522 w 225134"/>
                  <a:gd name="connsiteY23" fmla="*/ 112759 h 225133"/>
                  <a:gd name="connsiteX24" fmla="*/ 224834 w 225134"/>
                  <a:gd name="connsiteY24" fmla="*/ 66269 h 225133"/>
                  <a:gd name="connsiteX25" fmla="*/ 204547 w 225134"/>
                  <a:gd name="connsiteY25" fmla="*/ 158325 h 225133"/>
                  <a:gd name="connsiteX26" fmla="*/ 200657 w 225134"/>
                  <a:gd name="connsiteY26" fmla="*/ 179262 h 225133"/>
                  <a:gd name="connsiteX27" fmla="*/ 192227 w 225134"/>
                  <a:gd name="connsiteY27" fmla="*/ 192226 h 225133"/>
                  <a:gd name="connsiteX28" fmla="*/ 179257 w 225134"/>
                  <a:gd name="connsiteY28" fmla="*/ 200663 h 225133"/>
                  <a:gd name="connsiteX29" fmla="*/ 158319 w 225134"/>
                  <a:gd name="connsiteY29" fmla="*/ 204545 h 225133"/>
                  <a:gd name="connsiteX30" fmla="*/ 112755 w 225134"/>
                  <a:gd name="connsiteY30" fmla="*/ 205202 h 225133"/>
                  <a:gd name="connsiteX31" fmla="*/ 67190 w 225134"/>
                  <a:gd name="connsiteY31" fmla="*/ 204545 h 225133"/>
                  <a:gd name="connsiteX32" fmla="*/ 46253 w 225134"/>
                  <a:gd name="connsiteY32" fmla="*/ 200663 h 225133"/>
                  <a:gd name="connsiteX33" fmla="*/ 33295 w 225134"/>
                  <a:gd name="connsiteY33" fmla="*/ 192228 h 225133"/>
                  <a:gd name="connsiteX34" fmla="*/ 24852 w 225134"/>
                  <a:gd name="connsiteY34" fmla="*/ 179262 h 225133"/>
                  <a:gd name="connsiteX35" fmla="*/ 20975 w 225134"/>
                  <a:gd name="connsiteY35" fmla="*/ 158325 h 225133"/>
                  <a:gd name="connsiteX36" fmla="*/ 20312 w 225134"/>
                  <a:gd name="connsiteY36" fmla="*/ 112760 h 225133"/>
                  <a:gd name="connsiteX37" fmla="*/ 20975 w 225134"/>
                  <a:gd name="connsiteY37" fmla="*/ 67196 h 225133"/>
                  <a:gd name="connsiteX38" fmla="*/ 24852 w 225134"/>
                  <a:gd name="connsiteY38" fmla="*/ 46257 h 225133"/>
                  <a:gd name="connsiteX39" fmla="*/ 33295 w 225134"/>
                  <a:gd name="connsiteY39" fmla="*/ 33293 h 225133"/>
                  <a:gd name="connsiteX40" fmla="*/ 46253 w 225134"/>
                  <a:gd name="connsiteY40" fmla="*/ 24857 h 225133"/>
                  <a:gd name="connsiteX41" fmla="*/ 67190 w 225134"/>
                  <a:gd name="connsiteY41" fmla="*/ 20975 h 225133"/>
                  <a:gd name="connsiteX42" fmla="*/ 112755 w 225134"/>
                  <a:gd name="connsiteY42" fmla="*/ 20317 h 225133"/>
                  <a:gd name="connsiteX43" fmla="*/ 158319 w 225134"/>
                  <a:gd name="connsiteY43" fmla="*/ 20975 h 225133"/>
                  <a:gd name="connsiteX44" fmla="*/ 179257 w 225134"/>
                  <a:gd name="connsiteY44" fmla="*/ 24857 h 225133"/>
                  <a:gd name="connsiteX45" fmla="*/ 192227 w 225134"/>
                  <a:gd name="connsiteY45" fmla="*/ 33293 h 225133"/>
                  <a:gd name="connsiteX46" fmla="*/ 200657 w 225134"/>
                  <a:gd name="connsiteY46" fmla="*/ 46257 h 225133"/>
                  <a:gd name="connsiteX47" fmla="*/ 204547 w 225134"/>
                  <a:gd name="connsiteY47" fmla="*/ 67195 h 225133"/>
                  <a:gd name="connsiteX48" fmla="*/ 205197 w 225134"/>
                  <a:gd name="connsiteY48" fmla="*/ 112760 h 225133"/>
                  <a:gd name="connsiteX49" fmla="*/ 204547 w 225134"/>
                  <a:gd name="connsiteY49" fmla="*/ 158325 h 22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5134" h="225133">
                    <a:moveTo>
                      <a:pt x="224834" y="66269"/>
                    </a:moveTo>
                    <a:cubicBezTo>
                      <a:pt x="224296" y="54267"/>
                      <a:pt x="222382" y="46070"/>
                      <a:pt x="219593" y="38897"/>
                    </a:cubicBezTo>
                    <a:cubicBezTo>
                      <a:pt x="216717" y="31482"/>
                      <a:pt x="212864" y="25194"/>
                      <a:pt x="206598" y="18926"/>
                    </a:cubicBezTo>
                    <a:cubicBezTo>
                      <a:pt x="200319" y="12657"/>
                      <a:pt x="194041" y="8801"/>
                      <a:pt x="186624" y="5920"/>
                    </a:cubicBezTo>
                    <a:cubicBezTo>
                      <a:pt x="179444" y="3132"/>
                      <a:pt x="171252" y="1226"/>
                      <a:pt x="159245" y="679"/>
                    </a:cubicBezTo>
                    <a:cubicBezTo>
                      <a:pt x="147225" y="130"/>
                      <a:pt x="143385" y="0"/>
                      <a:pt x="112755" y="0"/>
                    </a:cubicBezTo>
                    <a:cubicBezTo>
                      <a:pt x="82136" y="0"/>
                      <a:pt x="78297" y="130"/>
                      <a:pt x="66265" y="679"/>
                    </a:cubicBezTo>
                    <a:cubicBezTo>
                      <a:pt x="54270" y="1226"/>
                      <a:pt x="46065" y="3132"/>
                      <a:pt x="38898" y="5920"/>
                    </a:cubicBezTo>
                    <a:cubicBezTo>
                      <a:pt x="31481" y="8801"/>
                      <a:pt x="25190" y="12657"/>
                      <a:pt x="18924" y="18926"/>
                    </a:cubicBezTo>
                    <a:cubicBezTo>
                      <a:pt x="12658" y="25194"/>
                      <a:pt x="8805" y="31482"/>
                      <a:pt x="5916" y="38897"/>
                    </a:cubicBezTo>
                    <a:cubicBezTo>
                      <a:pt x="3127" y="46070"/>
                      <a:pt x="1226" y="54267"/>
                      <a:pt x="675" y="66269"/>
                    </a:cubicBezTo>
                    <a:cubicBezTo>
                      <a:pt x="125" y="78295"/>
                      <a:pt x="0" y="82135"/>
                      <a:pt x="0" y="112759"/>
                    </a:cubicBezTo>
                    <a:cubicBezTo>
                      <a:pt x="0" y="143382"/>
                      <a:pt x="125" y="147223"/>
                      <a:pt x="675" y="159250"/>
                    </a:cubicBezTo>
                    <a:cubicBezTo>
                      <a:pt x="1226" y="171253"/>
                      <a:pt x="3127" y="179449"/>
                      <a:pt x="5916" y="186622"/>
                    </a:cubicBezTo>
                    <a:cubicBezTo>
                      <a:pt x="8805" y="194036"/>
                      <a:pt x="12658" y="200325"/>
                      <a:pt x="18924" y="206594"/>
                    </a:cubicBezTo>
                    <a:cubicBezTo>
                      <a:pt x="25190" y="212862"/>
                      <a:pt x="31481" y="216717"/>
                      <a:pt x="38898" y="219599"/>
                    </a:cubicBezTo>
                    <a:cubicBezTo>
                      <a:pt x="46065" y="222387"/>
                      <a:pt x="54270" y="224293"/>
                      <a:pt x="66265" y="224841"/>
                    </a:cubicBezTo>
                    <a:cubicBezTo>
                      <a:pt x="78297" y="225388"/>
                      <a:pt x="82136" y="225519"/>
                      <a:pt x="112755" y="225519"/>
                    </a:cubicBezTo>
                    <a:cubicBezTo>
                      <a:pt x="143385" y="225519"/>
                      <a:pt x="147225" y="225388"/>
                      <a:pt x="159245" y="224841"/>
                    </a:cubicBezTo>
                    <a:cubicBezTo>
                      <a:pt x="171252" y="224293"/>
                      <a:pt x="179444" y="222387"/>
                      <a:pt x="186624" y="219599"/>
                    </a:cubicBezTo>
                    <a:cubicBezTo>
                      <a:pt x="194041" y="216717"/>
                      <a:pt x="200319" y="212862"/>
                      <a:pt x="206598" y="206594"/>
                    </a:cubicBezTo>
                    <a:cubicBezTo>
                      <a:pt x="212864" y="200325"/>
                      <a:pt x="216717" y="194036"/>
                      <a:pt x="219593" y="186622"/>
                    </a:cubicBezTo>
                    <a:cubicBezTo>
                      <a:pt x="222382" y="179449"/>
                      <a:pt x="224296" y="171253"/>
                      <a:pt x="224834" y="159250"/>
                    </a:cubicBezTo>
                    <a:cubicBezTo>
                      <a:pt x="225384" y="147223"/>
                      <a:pt x="225522" y="143382"/>
                      <a:pt x="225522" y="112759"/>
                    </a:cubicBezTo>
                    <a:cubicBezTo>
                      <a:pt x="225522" y="82136"/>
                      <a:pt x="225384" y="78296"/>
                      <a:pt x="224834" y="66269"/>
                    </a:cubicBezTo>
                    <a:close/>
                    <a:moveTo>
                      <a:pt x="204547" y="158325"/>
                    </a:moveTo>
                    <a:cubicBezTo>
                      <a:pt x="204047" y="169318"/>
                      <a:pt x="202208" y="175289"/>
                      <a:pt x="200657" y="179262"/>
                    </a:cubicBezTo>
                    <a:cubicBezTo>
                      <a:pt x="198618" y="184525"/>
                      <a:pt x="196167" y="188281"/>
                      <a:pt x="192227" y="192226"/>
                    </a:cubicBezTo>
                    <a:cubicBezTo>
                      <a:pt x="188275" y="196172"/>
                      <a:pt x="184523" y="198616"/>
                      <a:pt x="179257" y="200663"/>
                    </a:cubicBezTo>
                    <a:cubicBezTo>
                      <a:pt x="175292" y="202206"/>
                      <a:pt x="169313" y="204043"/>
                      <a:pt x="158319" y="204545"/>
                    </a:cubicBezTo>
                    <a:cubicBezTo>
                      <a:pt x="146437" y="205086"/>
                      <a:pt x="142873" y="205202"/>
                      <a:pt x="112755" y="205202"/>
                    </a:cubicBezTo>
                    <a:cubicBezTo>
                      <a:pt x="82649" y="205202"/>
                      <a:pt x="79085" y="205086"/>
                      <a:pt x="67190" y="204545"/>
                    </a:cubicBezTo>
                    <a:cubicBezTo>
                      <a:pt x="56196" y="204043"/>
                      <a:pt x="50230" y="202206"/>
                      <a:pt x="46253" y="200663"/>
                    </a:cubicBezTo>
                    <a:cubicBezTo>
                      <a:pt x="40987" y="198616"/>
                      <a:pt x="37235" y="196172"/>
                      <a:pt x="33295" y="192228"/>
                    </a:cubicBezTo>
                    <a:cubicBezTo>
                      <a:pt x="29342" y="188281"/>
                      <a:pt x="26904" y="184525"/>
                      <a:pt x="24852" y="179262"/>
                    </a:cubicBezTo>
                    <a:cubicBezTo>
                      <a:pt x="23314" y="175289"/>
                      <a:pt x="21475" y="169318"/>
                      <a:pt x="20975" y="158325"/>
                    </a:cubicBezTo>
                    <a:cubicBezTo>
                      <a:pt x="20425" y="146434"/>
                      <a:pt x="20312" y="142868"/>
                      <a:pt x="20312" y="112760"/>
                    </a:cubicBezTo>
                    <a:cubicBezTo>
                      <a:pt x="20312" y="82652"/>
                      <a:pt x="20425" y="79086"/>
                      <a:pt x="20975" y="67196"/>
                    </a:cubicBezTo>
                    <a:cubicBezTo>
                      <a:pt x="21475" y="56201"/>
                      <a:pt x="23314" y="50231"/>
                      <a:pt x="24852" y="46257"/>
                    </a:cubicBezTo>
                    <a:cubicBezTo>
                      <a:pt x="26904" y="40995"/>
                      <a:pt x="29342" y="37238"/>
                      <a:pt x="33295" y="33293"/>
                    </a:cubicBezTo>
                    <a:cubicBezTo>
                      <a:pt x="37235" y="29346"/>
                      <a:pt x="40987" y="26903"/>
                      <a:pt x="46253" y="24857"/>
                    </a:cubicBezTo>
                    <a:cubicBezTo>
                      <a:pt x="50230" y="23313"/>
                      <a:pt x="56196" y="21477"/>
                      <a:pt x="67190" y="20975"/>
                    </a:cubicBezTo>
                    <a:cubicBezTo>
                      <a:pt x="79085" y="20432"/>
                      <a:pt x="82649" y="20317"/>
                      <a:pt x="112755" y="20317"/>
                    </a:cubicBezTo>
                    <a:cubicBezTo>
                      <a:pt x="142860" y="20317"/>
                      <a:pt x="146437" y="20432"/>
                      <a:pt x="158319" y="20975"/>
                    </a:cubicBezTo>
                    <a:cubicBezTo>
                      <a:pt x="169313" y="21477"/>
                      <a:pt x="175292" y="23313"/>
                      <a:pt x="179257" y="24857"/>
                    </a:cubicBezTo>
                    <a:cubicBezTo>
                      <a:pt x="184523" y="26903"/>
                      <a:pt x="188275" y="29346"/>
                      <a:pt x="192227" y="33293"/>
                    </a:cubicBezTo>
                    <a:cubicBezTo>
                      <a:pt x="196167" y="37238"/>
                      <a:pt x="198618" y="40994"/>
                      <a:pt x="200657" y="46257"/>
                    </a:cubicBezTo>
                    <a:cubicBezTo>
                      <a:pt x="202208" y="50231"/>
                      <a:pt x="204047" y="56201"/>
                      <a:pt x="204547" y="67195"/>
                    </a:cubicBezTo>
                    <a:cubicBezTo>
                      <a:pt x="205085" y="79086"/>
                      <a:pt x="205197" y="82652"/>
                      <a:pt x="205197" y="112760"/>
                    </a:cubicBezTo>
                    <a:cubicBezTo>
                      <a:pt x="205197" y="142867"/>
                      <a:pt x="205085" y="146434"/>
                      <a:pt x="204547" y="158325"/>
                    </a:cubicBezTo>
                    <a:close/>
                  </a:path>
                </a:pathLst>
              </a:custGeom>
              <a:solidFill>
                <a:srgbClr val="D8DBD8"/>
              </a:solidFill>
              <a:ln w="12502"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4105E400-43FC-4101-BDD1-5BF4D8CBC534}"/>
                  </a:ext>
                </a:extLst>
              </p:cNvPr>
              <p:cNvSpPr/>
              <p:nvPr/>
            </p:nvSpPr>
            <p:spPr>
              <a:xfrm>
                <a:off x="8804500" y="3913496"/>
                <a:ext cx="112567" cy="112567"/>
              </a:xfrm>
              <a:custGeom>
                <a:avLst/>
                <a:gdLst>
                  <a:gd name="connsiteX0" fmla="*/ 57897 w 112567"/>
                  <a:gd name="connsiteY0" fmla="*/ 0 h 112566"/>
                  <a:gd name="connsiteX1" fmla="*/ 0 w 112567"/>
                  <a:gd name="connsiteY1" fmla="*/ 57903 h 112566"/>
                  <a:gd name="connsiteX2" fmla="*/ 57897 w 112567"/>
                  <a:gd name="connsiteY2" fmla="*/ 115807 h 112566"/>
                  <a:gd name="connsiteX3" fmla="*/ 115807 w 112567"/>
                  <a:gd name="connsiteY3" fmla="*/ 57903 h 112566"/>
                  <a:gd name="connsiteX4" fmla="*/ 57897 w 112567"/>
                  <a:gd name="connsiteY4" fmla="*/ 0 h 112566"/>
                  <a:gd name="connsiteX5" fmla="*/ 57897 w 112567"/>
                  <a:gd name="connsiteY5" fmla="*/ 95490 h 112566"/>
                  <a:gd name="connsiteX6" fmla="*/ 20312 w 112567"/>
                  <a:gd name="connsiteY6" fmla="*/ 57903 h 112566"/>
                  <a:gd name="connsiteX7" fmla="*/ 57897 w 112567"/>
                  <a:gd name="connsiteY7" fmla="*/ 20317 h 112566"/>
                  <a:gd name="connsiteX8" fmla="*/ 95482 w 112567"/>
                  <a:gd name="connsiteY8" fmla="*/ 57903 h 112566"/>
                  <a:gd name="connsiteX9" fmla="*/ 57897 w 112567"/>
                  <a:gd name="connsiteY9" fmla="*/ 95490 h 11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67" h="112566">
                    <a:moveTo>
                      <a:pt x="57897" y="0"/>
                    </a:moveTo>
                    <a:cubicBezTo>
                      <a:pt x="25915" y="0"/>
                      <a:pt x="0" y="25924"/>
                      <a:pt x="0" y="57903"/>
                    </a:cubicBezTo>
                    <a:cubicBezTo>
                      <a:pt x="0" y="89883"/>
                      <a:pt x="25915" y="115807"/>
                      <a:pt x="57897" y="115807"/>
                    </a:cubicBezTo>
                    <a:cubicBezTo>
                      <a:pt x="89878" y="115807"/>
                      <a:pt x="115807" y="89883"/>
                      <a:pt x="115807" y="57903"/>
                    </a:cubicBezTo>
                    <a:cubicBezTo>
                      <a:pt x="115807" y="25924"/>
                      <a:pt x="89878" y="0"/>
                      <a:pt x="57897" y="0"/>
                    </a:cubicBezTo>
                    <a:close/>
                    <a:moveTo>
                      <a:pt x="57897" y="95490"/>
                    </a:moveTo>
                    <a:cubicBezTo>
                      <a:pt x="37147" y="95490"/>
                      <a:pt x="20312" y="78663"/>
                      <a:pt x="20312" y="57903"/>
                    </a:cubicBezTo>
                    <a:cubicBezTo>
                      <a:pt x="20312" y="37144"/>
                      <a:pt x="37147" y="20317"/>
                      <a:pt x="57897" y="20317"/>
                    </a:cubicBezTo>
                    <a:cubicBezTo>
                      <a:pt x="78659" y="20317"/>
                      <a:pt x="95482" y="37144"/>
                      <a:pt x="95482" y="57903"/>
                    </a:cubicBezTo>
                    <a:cubicBezTo>
                      <a:pt x="95482" y="78663"/>
                      <a:pt x="78659" y="95490"/>
                      <a:pt x="57897" y="95490"/>
                    </a:cubicBezTo>
                    <a:close/>
                  </a:path>
                </a:pathLst>
              </a:custGeom>
              <a:solidFill>
                <a:srgbClr val="D8DBD8"/>
              </a:solidFill>
              <a:ln w="12502"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5476CC86-2F58-4ECE-9F64-4ABC878A252E}"/>
                </a:ext>
              </a:extLst>
            </p:cNvPr>
            <p:cNvSpPr/>
            <p:nvPr/>
          </p:nvSpPr>
          <p:spPr>
            <a:xfrm>
              <a:off x="7168187" y="2764342"/>
              <a:ext cx="146236" cy="292471"/>
            </a:xfrm>
            <a:custGeom>
              <a:avLst/>
              <a:gdLst>
                <a:gd name="connsiteX0" fmla="*/ 76504 w 112567"/>
                <a:gd name="connsiteY0" fmla="*/ 226961 h 225133"/>
                <a:gd name="connsiteX1" fmla="*/ 76504 w 112567"/>
                <a:gd name="connsiteY1" fmla="*/ 123434 h 225133"/>
                <a:gd name="connsiteX2" fmla="*/ 111256 w 112567"/>
                <a:gd name="connsiteY2" fmla="*/ 123434 h 225133"/>
                <a:gd name="connsiteX3" fmla="*/ 116458 w 112567"/>
                <a:gd name="connsiteY3" fmla="*/ 83087 h 225133"/>
                <a:gd name="connsiteX4" fmla="*/ 76504 w 112567"/>
                <a:gd name="connsiteY4" fmla="*/ 83087 h 225133"/>
                <a:gd name="connsiteX5" fmla="*/ 76504 w 112567"/>
                <a:gd name="connsiteY5" fmla="*/ 57326 h 225133"/>
                <a:gd name="connsiteX6" fmla="*/ 96500 w 112567"/>
                <a:gd name="connsiteY6" fmla="*/ 37685 h 225133"/>
                <a:gd name="connsiteX7" fmla="*/ 117864 w 112567"/>
                <a:gd name="connsiteY7" fmla="*/ 37675 h 225133"/>
                <a:gd name="connsiteX8" fmla="*/ 117864 w 112567"/>
                <a:gd name="connsiteY8" fmla="*/ 1589 h 225133"/>
                <a:gd name="connsiteX9" fmla="*/ 86732 w 112567"/>
                <a:gd name="connsiteY9" fmla="*/ 0 h 225133"/>
                <a:gd name="connsiteX10" fmla="*/ 34840 w 112567"/>
                <a:gd name="connsiteY10" fmla="*/ 53333 h 225133"/>
                <a:gd name="connsiteX11" fmla="*/ 34840 w 112567"/>
                <a:gd name="connsiteY11" fmla="*/ 83087 h 225133"/>
                <a:gd name="connsiteX12" fmla="*/ 0 w 112567"/>
                <a:gd name="connsiteY12" fmla="*/ 83087 h 225133"/>
                <a:gd name="connsiteX13" fmla="*/ 0 w 112567"/>
                <a:gd name="connsiteY13" fmla="*/ 123434 h 225133"/>
                <a:gd name="connsiteX14" fmla="*/ 34840 w 112567"/>
                <a:gd name="connsiteY14" fmla="*/ 123434 h 225133"/>
                <a:gd name="connsiteX15" fmla="*/ 34840 w 112567"/>
                <a:gd name="connsiteY15" fmla="*/ 226961 h 225133"/>
                <a:gd name="connsiteX16" fmla="*/ 76504 w 112567"/>
                <a:gd name="connsiteY16" fmla="*/ 226961 h 22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567" h="225133">
                  <a:moveTo>
                    <a:pt x="76504" y="226961"/>
                  </a:moveTo>
                  <a:lnTo>
                    <a:pt x="76504" y="123434"/>
                  </a:lnTo>
                  <a:lnTo>
                    <a:pt x="111256" y="123434"/>
                  </a:lnTo>
                  <a:lnTo>
                    <a:pt x="116458" y="83087"/>
                  </a:lnTo>
                  <a:lnTo>
                    <a:pt x="76504" y="83087"/>
                  </a:lnTo>
                  <a:lnTo>
                    <a:pt x="76504" y="57326"/>
                  </a:lnTo>
                  <a:cubicBezTo>
                    <a:pt x="76504" y="45645"/>
                    <a:pt x="79749" y="37685"/>
                    <a:pt x="96500" y="37685"/>
                  </a:cubicBezTo>
                  <a:lnTo>
                    <a:pt x="117864" y="37675"/>
                  </a:lnTo>
                  <a:lnTo>
                    <a:pt x="117864" y="1589"/>
                  </a:lnTo>
                  <a:cubicBezTo>
                    <a:pt x="114170" y="1099"/>
                    <a:pt x="101487" y="0"/>
                    <a:pt x="86732" y="0"/>
                  </a:cubicBezTo>
                  <a:cubicBezTo>
                    <a:pt x="55929" y="0"/>
                    <a:pt x="34840" y="18802"/>
                    <a:pt x="34840" y="53333"/>
                  </a:cubicBezTo>
                  <a:lnTo>
                    <a:pt x="34840" y="83087"/>
                  </a:lnTo>
                  <a:lnTo>
                    <a:pt x="0" y="83087"/>
                  </a:lnTo>
                  <a:lnTo>
                    <a:pt x="0" y="123434"/>
                  </a:lnTo>
                  <a:lnTo>
                    <a:pt x="34840" y="123434"/>
                  </a:lnTo>
                  <a:lnTo>
                    <a:pt x="34840" y="226961"/>
                  </a:lnTo>
                  <a:lnTo>
                    <a:pt x="76504" y="226961"/>
                  </a:lnTo>
                  <a:close/>
                </a:path>
              </a:pathLst>
            </a:custGeom>
            <a:solidFill>
              <a:srgbClr val="D8DBD8"/>
            </a:solidFill>
            <a:ln w="12502" cap="flat">
              <a:noFill/>
              <a:prstDash val="solid"/>
              <a:miter/>
            </a:ln>
          </p:spPr>
          <p:txBody>
            <a:bodyPr rtlCol="0" anchor="ctr"/>
            <a:lstStyle/>
            <a:p>
              <a:endParaRPr lang="en-GB"/>
            </a:p>
          </p:txBody>
        </p:sp>
      </p:grpSp>
      <p:sp>
        <p:nvSpPr>
          <p:cNvPr id="18" name="Rectangle 17">
            <a:extLst>
              <a:ext uri="{FF2B5EF4-FFF2-40B4-BE49-F238E27FC236}">
                <a16:creationId xmlns:a16="http://schemas.microsoft.com/office/drawing/2014/main" id="{5E8FF1F8-8D5C-4954-93FD-CDAF4A3B1A16}"/>
              </a:ext>
            </a:extLst>
          </p:cNvPr>
          <p:cNvSpPr/>
          <p:nvPr/>
        </p:nvSpPr>
        <p:spPr>
          <a:xfrm>
            <a:off x="516577" y="6400800"/>
            <a:ext cx="1235033"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A85F2E1D-E1E0-4043-8F4F-5F0B3F8A9C84}"/>
              </a:ext>
            </a:extLst>
          </p:cNvPr>
          <p:cNvGrpSpPr/>
          <p:nvPr/>
        </p:nvGrpSpPr>
        <p:grpSpPr>
          <a:xfrm>
            <a:off x="3068329" y="2745746"/>
            <a:ext cx="4262569" cy="400110"/>
            <a:chOff x="2947305" y="2880216"/>
            <a:chExt cx="4262569" cy="400110"/>
          </a:xfrm>
        </p:grpSpPr>
        <p:pic>
          <p:nvPicPr>
            <p:cNvPr id="21" name="Graphic 20">
              <a:extLst>
                <a:ext uri="{FF2B5EF4-FFF2-40B4-BE49-F238E27FC236}">
                  <a16:creationId xmlns:a16="http://schemas.microsoft.com/office/drawing/2014/main" id="{E1F902AC-5FC7-4878-88E8-B292AA0E31C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18698"/>
            <a:stretch/>
          </p:blipFill>
          <p:spPr>
            <a:xfrm>
              <a:off x="2947305" y="2953022"/>
              <a:ext cx="452097" cy="299178"/>
            </a:xfrm>
            <a:prstGeom prst="rect">
              <a:avLst/>
            </a:prstGeom>
          </p:spPr>
        </p:pic>
        <p:sp>
          <p:nvSpPr>
            <p:cNvPr id="24" name="TextBox 23">
              <a:extLst>
                <a:ext uri="{FF2B5EF4-FFF2-40B4-BE49-F238E27FC236}">
                  <a16:creationId xmlns:a16="http://schemas.microsoft.com/office/drawing/2014/main" id="{4245C70C-AAC7-4173-B298-0D95EC8CEE5A}"/>
                </a:ext>
              </a:extLst>
            </p:cNvPr>
            <p:cNvSpPr txBox="1"/>
            <p:nvPr/>
          </p:nvSpPr>
          <p:spPr>
            <a:xfrm>
              <a:off x="3500814" y="2880216"/>
              <a:ext cx="3709060" cy="400110"/>
            </a:xfrm>
            <a:prstGeom prst="rect">
              <a:avLst/>
            </a:prstGeom>
            <a:noFill/>
          </p:spPr>
          <p:txBody>
            <a:bodyPr wrap="square" rtlCol="0">
              <a:spAutoFit/>
            </a:bodyPr>
            <a:lstStyle/>
            <a:p>
              <a:r>
                <a:rPr lang="en-GB" sz="2000" i="1">
                  <a:solidFill>
                    <a:schemeClr val="tx2"/>
                  </a:solidFill>
                </a:rPr>
                <a:t>info@savilleassessment.com</a:t>
              </a:r>
            </a:p>
          </p:txBody>
        </p:sp>
      </p:grpSp>
      <p:grpSp>
        <p:nvGrpSpPr>
          <p:cNvPr id="31" name="Group 30">
            <a:extLst>
              <a:ext uri="{FF2B5EF4-FFF2-40B4-BE49-F238E27FC236}">
                <a16:creationId xmlns:a16="http://schemas.microsoft.com/office/drawing/2014/main" id="{8E3323EC-84A9-4DE3-833F-724B605364B4}"/>
              </a:ext>
            </a:extLst>
          </p:cNvPr>
          <p:cNvGrpSpPr/>
          <p:nvPr/>
        </p:nvGrpSpPr>
        <p:grpSpPr>
          <a:xfrm>
            <a:off x="3068329" y="3471887"/>
            <a:ext cx="4262569" cy="456394"/>
            <a:chOff x="2947305" y="3606357"/>
            <a:chExt cx="4262569" cy="456394"/>
          </a:xfrm>
        </p:grpSpPr>
        <p:pic>
          <p:nvPicPr>
            <p:cNvPr id="19" name="Graphic 18">
              <a:extLst>
                <a:ext uri="{FF2B5EF4-FFF2-40B4-BE49-F238E27FC236}">
                  <a16:creationId xmlns:a16="http://schemas.microsoft.com/office/drawing/2014/main" id="{990A13FD-C051-4978-A9A7-2F01EC8201DB}"/>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 r="-6382" b="18547"/>
            <a:stretch/>
          </p:blipFill>
          <p:spPr>
            <a:xfrm>
              <a:off x="2947305" y="3630060"/>
              <a:ext cx="452096" cy="432691"/>
            </a:xfrm>
            <a:prstGeom prst="rect">
              <a:avLst/>
            </a:prstGeom>
          </p:spPr>
        </p:pic>
        <p:sp>
          <p:nvSpPr>
            <p:cNvPr id="25" name="TextBox 24">
              <a:extLst>
                <a:ext uri="{FF2B5EF4-FFF2-40B4-BE49-F238E27FC236}">
                  <a16:creationId xmlns:a16="http://schemas.microsoft.com/office/drawing/2014/main" id="{E4DD329E-CB43-483C-8BD4-CD5FFD8F76D9}"/>
                </a:ext>
              </a:extLst>
            </p:cNvPr>
            <p:cNvSpPr txBox="1"/>
            <p:nvPr/>
          </p:nvSpPr>
          <p:spPr>
            <a:xfrm>
              <a:off x="3500814" y="3606357"/>
              <a:ext cx="3709060" cy="400110"/>
            </a:xfrm>
            <a:prstGeom prst="rect">
              <a:avLst/>
            </a:prstGeom>
            <a:noFill/>
          </p:spPr>
          <p:txBody>
            <a:bodyPr wrap="square" rtlCol="0">
              <a:spAutoFit/>
            </a:bodyPr>
            <a:lstStyle/>
            <a:p>
              <a:r>
                <a:rPr lang="en-GB" sz="2000">
                  <a:solidFill>
                    <a:schemeClr val="tx2"/>
                  </a:solidFill>
                </a:rPr>
                <a:t>+44 (0)20 8619 9000</a:t>
              </a:r>
            </a:p>
          </p:txBody>
        </p:sp>
      </p:grpSp>
      <p:grpSp>
        <p:nvGrpSpPr>
          <p:cNvPr id="32" name="Group 31">
            <a:extLst>
              <a:ext uri="{FF2B5EF4-FFF2-40B4-BE49-F238E27FC236}">
                <a16:creationId xmlns:a16="http://schemas.microsoft.com/office/drawing/2014/main" id="{69E8D86B-2C18-4518-8CE2-C43057C9CF1C}"/>
              </a:ext>
            </a:extLst>
          </p:cNvPr>
          <p:cNvGrpSpPr/>
          <p:nvPr/>
        </p:nvGrpSpPr>
        <p:grpSpPr>
          <a:xfrm>
            <a:off x="3048158" y="4212108"/>
            <a:ext cx="4282740" cy="527233"/>
            <a:chOff x="2927134" y="4346578"/>
            <a:chExt cx="4282740" cy="527233"/>
          </a:xfrm>
        </p:grpSpPr>
        <p:pic>
          <p:nvPicPr>
            <p:cNvPr id="23" name="Graphic 22">
              <a:extLst>
                <a:ext uri="{FF2B5EF4-FFF2-40B4-BE49-F238E27FC236}">
                  <a16:creationId xmlns:a16="http://schemas.microsoft.com/office/drawing/2014/main" id="{207BEC54-EA9C-4F21-A4A2-AA50B0D624CB}"/>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2766" t="14293" r="33514" b="15304"/>
            <a:stretch/>
          </p:blipFill>
          <p:spPr>
            <a:xfrm>
              <a:off x="2927134" y="4346578"/>
              <a:ext cx="537020" cy="527233"/>
            </a:xfrm>
            <a:prstGeom prst="rect">
              <a:avLst/>
            </a:prstGeom>
          </p:spPr>
        </p:pic>
        <p:sp>
          <p:nvSpPr>
            <p:cNvPr id="26" name="TextBox 25">
              <a:extLst>
                <a:ext uri="{FF2B5EF4-FFF2-40B4-BE49-F238E27FC236}">
                  <a16:creationId xmlns:a16="http://schemas.microsoft.com/office/drawing/2014/main" id="{2B043B2F-96AA-440D-A5E6-7A3372C4F9B1}"/>
                </a:ext>
              </a:extLst>
            </p:cNvPr>
            <p:cNvSpPr txBox="1"/>
            <p:nvPr/>
          </p:nvSpPr>
          <p:spPr>
            <a:xfrm>
              <a:off x="3500814" y="4406457"/>
              <a:ext cx="3709060" cy="400110"/>
            </a:xfrm>
            <a:prstGeom prst="rect">
              <a:avLst/>
            </a:prstGeom>
            <a:noFill/>
          </p:spPr>
          <p:txBody>
            <a:bodyPr wrap="square" rtlCol="0">
              <a:spAutoFit/>
            </a:bodyPr>
            <a:lstStyle/>
            <a:p>
              <a:r>
                <a:rPr lang="en-GB" sz="2000">
                  <a:solidFill>
                    <a:schemeClr val="tx2"/>
                  </a:solidFill>
                </a:rPr>
                <a:t>www.savilleassessment.com</a:t>
              </a:r>
            </a:p>
          </p:txBody>
        </p:sp>
      </p:grpSp>
      <p:cxnSp>
        <p:nvCxnSpPr>
          <p:cNvPr id="29" name="Straight Connector 28">
            <a:extLst>
              <a:ext uri="{FF2B5EF4-FFF2-40B4-BE49-F238E27FC236}">
                <a16:creationId xmlns:a16="http://schemas.microsoft.com/office/drawing/2014/main" id="{EE9A6438-F541-42BB-868A-5F44AF531A38}"/>
              </a:ext>
            </a:extLst>
          </p:cNvPr>
          <p:cNvCxnSpPr/>
          <p:nvPr/>
        </p:nvCxnSpPr>
        <p:spPr>
          <a:xfrm>
            <a:off x="7668930" y="2833641"/>
            <a:ext cx="0" cy="178828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Footer Placeholder 3">
            <a:extLst>
              <a:ext uri="{FF2B5EF4-FFF2-40B4-BE49-F238E27FC236}">
                <a16:creationId xmlns:a16="http://schemas.microsoft.com/office/drawing/2014/main" id="{6B326478-84D3-4D4B-A0F6-A0D1C2C9908E}"/>
              </a:ext>
            </a:extLst>
          </p:cNvPr>
          <p:cNvSpPr txBox="1">
            <a:spLocks/>
          </p:cNvSpPr>
          <p:nvPr/>
        </p:nvSpPr>
        <p:spPr>
          <a:xfrm>
            <a:off x="2577431" y="6258754"/>
            <a:ext cx="7037137"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a:t>© 2020 Saville Assessment, Willis Towers Watson. All rights reserved.</a:t>
            </a:r>
            <a:endParaRPr lang="en-US" sz="900"/>
          </a:p>
        </p:txBody>
      </p:sp>
    </p:spTree>
    <p:extLst>
      <p:ext uri="{BB962C8B-B14F-4D97-AF65-F5344CB8AC3E}">
        <p14:creationId xmlns:p14="http://schemas.microsoft.com/office/powerpoint/2010/main" val="23396677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E50DA9-F8C2-4572-B959-F7B4B8409BA7}"/>
              </a:ext>
            </a:extLst>
          </p:cNvPr>
          <p:cNvSpPr/>
          <p:nvPr/>
        </p:nvSpPr>
        <p:spPr>
          <a:xfrm>
            <a:off x="9343785" y="3270468"/>
            <a:ext cx="2154824" cy="30951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8F62C396-41EE-4351-9282-0A18412B88C3}"/>
              </a:ext>
            </a:extLst>
          </p:cNvPr>
          <p:cNvSpPr/>
          <p:nvPr/>
        </p:nvSpPr>
        <p:spPr>
          <a:xfrm>
            <a:off x="2061591" y="1130674"/>
            <a:ext cx="8337176" cy="4787152"/>
          </a:xfrm>
          <a:prstGeom prst="rect">
            <a:avLst/>
          </a:prstGeom>
          <a:solidFill>
            <a:srgbClr val="D8D7D2"/>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110A0"/>
              </a:solidFill>
              <a:effectLst/>
              <a:uLnTx/>
              <a:uFillTx/>
              <a:latin typeface="Arial"/>
              <a:ea typeface="+mn-ea"/>
              <a:cs typeface="+mn-cs"/>
            </a:endParaRPr>
          </a:p>
        </p:txBody>
      </p:sp>
      <p:pic>
        <p:nvPicPr>
          <p:cNvPr id="6" name="Graphic 5">
            <a:extLst>
              <a:ext uri="{FF2B5EF4-FFF2-40B4-BE49-F238E27FC236}">
                <a16:creationId xmlns:a16="http://schemas.microsoft.com/office/drawing/2014/main" id="{6F226934-C6B3-4B0F-BD69-C8E63113AFD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61" t="11385" r="4831" b="16682"/>
          <a:stretch/>
        </p:blipFill>
        <p:spPr>
          <a:xfrm>
            <a:off x="2046600" y="1130674"/>
            <a:ext cx="8352167" cy="4787152"/>
          </a:xfrm>
          <a:prstGeom prst="rect">
            <a:avLst/>
          </a:prstGeom>
        </p:spPr>
      </p:pic>
      <p:sp>
        <p:nvSpPr>
          <p:cNvPr id="5" name="Content Placeholder 4">
            <a:extLst>
              <a:ext uri="{FF2B5EF4-FFF2-40B4-BE49-F238E27FC236}">
                <a16:creationId xmlns:a16="http://schemas.microsoft.com/office/drawing/2014/main" id="{44F6C547-23A1-4BA9-A45C-5EA2F35D6FC3}"/>
              </a:ext>
            </a:extLst>
          </p:cNvPr>
          <p:cNvSpPr>
            <a:spLocks noGrp="1"/>
          </p:cNvSpPr>
          <p:nvPr>
            <p:ph idx="1"/>
          </p:nvPr>
        </p:nvSpPr>
        <p:spPr>
          <a:xfrm>
            <a:off x="2881524" y="1641787"/>
            <a:ext cx="6697309" cy="3764925"/>
          </a:xfrm>
        </p:spPr>
        <p:txBody>
          <a:bodyPr anchor="ctr"/>
          <a:lstStyle/>
          <a:p>
            <a:pPr algn="ctr"/>
            <a:r>
              <a:rPr lang="en-GB" sz="2000" b="0">
                <a:solidFill>
                  <a:srgbClr val="105460"/>
                </a:solidFill>
              </a:rPr>
              <a:t>Breakthrough research illustrates creating a developmental culture is key for delivering a High-Performance Employee Experience. Coaching programs are a valuable method for developing capability but can be resource intensive.</a:t>
            </a:r>
          </a:p>
          <a:p>
            <a:pPr algn="ctr"/>
            <a:endParaRPr lang="en-GB" sz="2000" b="0">
              <a:solidFill>
                <a:srgbClr val="105460"/>
              </a:solidFill>
            </a:endParaRPr>
          </a:p>
          <a:p>
            <a:pPr algn="ctr"/>
            <a:r>
              <a:rPr lang="en-GB" sz="2000" b="0">
                <a:solidFill>
                  <a:srgbClr val="105460"/>
                </a:solidFill>
              </a:rPr>
              <a:t>The Coaching Report breaks down the barriers associated with traditional coaching, presenting organizations with a scalable solution to bring coaching in-house. It equips managers with a tailored, targeted &amp; straightforward coaching approach and empowers individuals to create personal agency and self–coach.</a:t>
            </a:r>
          </a:p>
        </p:txBody>
      </p:sp>
      <p:sp>
        <p:nvSpPr>
          <p:cNvPr id="11" name="Rectangle 10">
            <a:extLst>
              <a:ext uri="{FF2B5EF4-FFF2-40B4-BE49-F238E27FC236}">
                <a16:creationId xmlns:a16="http://schemas.microsoft.com/office/drawing/2014/main" id="{223A3D96-9E9C-40F0-B7FC-BD0CBC779E1F}"/>
              </a:ext>
            </a:extLst>
          </p:cNvPr>
          <p:cNvSpPr/>
          <p:nvPr/>
        </p:nvSpPr>
        <p:spPr>
          <a:xfrm>
            <a:off x="1359160" y="344031"/>
            <a:ext cx="1246641" cy="34736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054800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24758C-244F-48CD-8F32-BACE9A408B82}"/>
              </a:ext>
            </a:extLst>
          </p:cNvPr>
          <p:cNvSpPr/>
          <p:nvPr/>
        </p:nvSpPr>
        <p:spPr>
          <a:xfrm>
            <a:off x="-415" y="0"/>
            <a:ext cx="12192411" cy="687569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F19D116-B63B-48E1-BF95-295AE510EAD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260" t="11385" r="3330" b="16682"/>
          <a:stretch/>
        </p:blipFill>
        <p:spPr>
          <a:xfrm>
            <a:off x="0" y="0"/>
            <a:ext cx="12192000" cy="6875695"/>
          </a:xfrm>
          <a:prstGeom prst="rect">
            <a:avLst/>
          </a:prstGeom>
        </p:spPr>
      </p:pic>
      <p:sp>
        <p:nvSpPr>
          <p:cNvPr id="8" name="Rectangle 7">
            <a:extLst>
              <a:ext uri="{FF2B5EF4-FFF2-40B4-BE49-F238E27FC236}">
                <a16:creationId xmlns:a16="http://schemas.microsoft.com/office/drawing/2014/main" id="{2F46F302-9A90-45C2-9454-B522AED822E8}"/>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a:extLst>
              <a:ext uri="{FF2B5EF4-FFF2-40B4-BE49-F238E27FC236}">
                <a16:creationId xmlns:a16="http://schemas.microsoft.com/office/drawing/2014/main" id="{9F8F2CE5-8185-4FE3-B0C4-5D9A368FFBBD}"/>
              </a:ext>
            </a:extLst>
          </p:cNvPr>
          <p:cNvSpPr/>
          <p:nvPr/>
        </p:nvSpPr>
        <p:spPr>
          <a:xfrm>
            <a:off x="-713505" y="4448955"/>
            <a:ext cx="568362" cy="50264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9B78A51-5E1E-4AD4-911A-D2C174DA26CB}"/>
              </a:ext>
            </a:extLst>
          </p:cNvPr>
          <p:cNvSpPr/>
          <p:nvPr/>
        </p:nvSpPr>
        <p:spPr>
          <a:xfrm>
            <a:off x="12336732" y="885833"/>
            <a:ext cx="289810" cy="56940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DB28B8-3637-44B7-A55F-F23DCBBAD6D1}"/>
              </a:ext>
            </a:extLst>
          </p:cNvPr>
          <p:cNvSpPr/>
          <p:nvPr/>
        </p:nvSpPr>
        <p:spPr>
          <a:xfrm>
            <a:off x="7119774" y="7174230"/>
            <a:ext cx="621096" cy="12319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C632F059-DE86-45A7-82FA-BC9B3FA07DCD}"/>
              </a:ext>
            </a:extLst>
          </p:cNvPr>
          <p:cNvSpPr>
            <a:spLocks noGrp="1"/>
          </p:cNvSpPr>
          <p:nvPr>
            <p:ph type="title" idx="4294967295"/>
          </p:nvPr>
        </p:nvSpPr>
        <p:spPr>
          <a:xfrm>
            <a:off x="2122482" y="3840142"/>
            <a:ext cx="7947037" cy="1478742"/>
          </a:xfrm>
        </p:spPr>
        <p:txBody>
          <a:bodyPr>
            <a:noAutofit/>
          </a:bodyPr>
          <a:lstStyle/>
          <a:p>
            <a:pPr algn="ctr"/>
            <a:r>
              <a:rPr lang="en-GB" sz="6000" b="0">
                <a:solidFill>
                  <a:schemeClr val="bg1"/>
                </a:solidFill>
                <a:cs typeface="Calibri Light" panose="020F0302020204030204" pitchFamily="34" charset="0"/>
              </a:rPr>
              <a:t>The Coaching Report</a:t>
            </a:r>
          </a:p>
        </p:txBody>
      </p:sp>
      <p:sp>
        <p:nvSpPr>
          <p:cNvPr id="10" name="Rectangle 9">
            <a:extLst>
              <a:ext uri="{FF2B5EF4-FFF2-40B4-BE49-F238E27FC236}">
                <a16:creationId xmlns:a16="http://schemas.microsoft.com/office/drawing/2014/main" id="{01A3FA9E-E7E6-4BA6-B151-7D4CFED3D975}"/>
              </a:ext>
            </a:extLst>
          </p:cNvPr>
          <p:cNvSpPr/>
          <p:nvPr/>
        </p:nvSpPr>
        <p:spPr>
          <a:xfrm>
            <a:off x="4673237" y="-546664"/>
            <a:ext cx="696206" cy="24988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Graphic 13">
            <a:extLst>
              <a:ext uri="{FF2B5EF4-FFF2-40B4-BE49-F238E27FC236}">
                <a16:creationId xmlns:a16="http://schemas.microsoft.com/office/drawing/2014/main" id="{EF481884-1936-4216-BA88-43F0EB40BA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54046" y="1609930"/>
            <a:ext cx="2483908" cy="1819070"/>
          </a:xfrm>
          <a:prstGeom prst="rect">
            <a:avLst/>
          </a:prstGeom>
        </p:spPr>
      </p:pic>
    </p:spTree>
    <p:extLst>
      <p:ext uri="{BB962C8B-B14F-4D97-AF65-F5344CB8AC3E}">
        <p14:creationId xmlns:p14="http://schemas.microsoft.com/office/powerpoint/2010/main" val="3309147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9A2908B-CD91-4C85-9572-9B05E5E31B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5627" y="-1088383"/>
            <a:ext cx="13052169" cy="9558651"/>
          </a:xfrm>
          <a:prstGeom prst="rect">
            <a:avLst/>
          </a:prstGeom>
        </p:spPr>
      </p:pic>
      <p:sp>
        <p:nvSpPr>
          <p:cNvPr id="2" name="Title 1">
            <a:extLst>
              <a:ext uri="{FF2B5EF4-FFF2-40B4-BE49-F238E27FC236}">
                <a16:creationId xmlns:a16="http://schemas.microsoft.com/office/drawing/2014/main" id="{C4CBD948-24B5-4958-A385-DAC757F38B9F}"/>
              </a:ext>
            </a:extLst>
          </p:cNvPr>
          <p:cNvSpPr>
            <a:spLocks noGrp="1"/>
          </p:cNvSpPr>
          <p:nvPr>
            <p:ph type="title"/>
          </p:nvPr>
        </p:nvSpPr>
        <p:spPr/>
        <p:txBody>
          <a:bodyPr>
            <a:normAutofit fontScale="90000"/>
          </a:bodyPr>
          <a:lstStyle/>
          <a:p>
            <a:r>
              <a:rPr lang="en-GB" sz="2200">
                <a:latin typeface="Arial" panose="020B0604020202020204" pitchFamily="34" charset="0"/>
                <a:ea typeface="Calibri" panose="020F0502020204030204" pitchFamily="34" charset="0"/>
                <a:cs typeface="Times New Roman" panose="02020603050405020304" pitchFamily="18" charset="0"/>
              </a:rPr>
              <a:t>What Does the Coaching Report Cover?</a:t>
            </a:r>
            <a:br>
              <a:rPr lang="en-GB">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Text Placeholder 2">
            <a:extLst>
              <a:ext uri="{FF2B5EF4-FFF2-40B4-BE49-F238E27FC236}">
                <a16:creationId xmlns:a16="http://schemas.microsoft.com/office/drawing/2014/main" id="{7FF1D5F5-3902-4CCA-AEC4-0634B9EE5B3A}"/>
              </a:ext>
            </a:extLst>
          </p:cNvPr>
          <p:cNvSpPr>
            <a:spLocks noGrp="1"/>
          </p:cNvSpPr>
          <p:nvPr>
            <p:ph type="body" sz="quarter" idx="13"/>
          </p:nvPr>
        </p:nvSpPr>
        <p:spPr/>
        <p:txBody>
          <a:bodyPr/>
          <a:lstStyle/>
          <a:p>
            <a:r>
              <a:rPr lang="en-GB"/>
              <a:t>Preparation Section</a:t>
            </a:r>
          </a:p>
        </p:txBody>
      </p:sp>
      <p:sp>
        <p:nvSpPr>
          <p:cNvPr id="4" name="Content Placeholder 3">
            <a:extLst>
              <a:ext uri="{FF2B5EF4-FFF2-40B4-BE49-F238E27FC236}">
                <a16:creationId xmlns:a16="http://schemas.microsoft.com/office/drawing/2014/main" id="{50FF2D8C-44EE-4A5C-85E4-B5E8F840FAC1}"/>
              </a:ext>
            </a:extLst>
          </p:cNvPr>
          <p:cNvSpPr>
            <a:spLocks noGrp="1"/>
          </p:cNvSpPr>
          <p:nvPr>
            <p:ph idx="1"/>
          </p:nvPr>
        </p:nvSpPr>
        <p:spPr>
          <a:xfrm>
            <a:off x="609600" y="2187433"/>
            <a:ext cx="4917055" cy="2760133"/>
          </a:xfrm>
        </p:spPr>
        <p:txBody>
          <a:bodyPr/>
          <a:lstStyle/>
          <a:p>
            <a:pPr lvl="0">
              <a:lnSpc>
                <a:spcPct val="107000"/>
              </a:lnSpc>
              <a:spcAft>
                <a:spcPts val="1200"/>
              </a:spcAft>
            </a:pPr>
            <a:r>
              <a:rPr lang="en-GB" sz="1600" b="0">
                <a:ea typeface="Calibri" panose="020F0502020204030204" pitchFamily="34" charset="0"/>
                <a:cs typeface="Times New Roman" panose="02020603050405020304" pitchFamily="18" charset="0"/>
              </a:rPr>
              <a:t>The Preparation section prompts individuals to think about their goals or specific outcomes </a:t>
            </a:r>
            <a:r>
              <a:rPr lang="en-GB" sz="1600"/>
              <a:t>(and therefore the purpose of the development intervention) </a:t>
            </a:r>
            <a:r>
              <a:rPr lang="en-GB" sz="1600" b="0">
                <a:ea typeface="Calibri" panose="020F0502020204030204" pitchFamily="34" charset="0"/>
                <a:cs typeface="Times New Roman" panose="02020603050405020304" pitchFamily="18" charset="0"/>
              </a:rPr>
              <a:t>they would like to achieve over the next 6,12, and 18 months.</a:t>
            </a:r>
          </a:p>
          <a:p>
            <a:pPr lvl="0">
              <a:lnSpc>
                <a:spcPct val="107000"/>
              </a:lnSpc>
              <a:spcAft>
                <a:spcPts val="1200"/>
              </a:spcAft>
            </a:pPr>
            <a:endParaRPr lang="en-GB" sz="1600" b="0">
              <a:cs typeface="Times New Roman" panose="02020603050405020304" pitchFamily="18" charset="0"/>
            </a:endParaRPr>
          </a:p>
          <a:p>
            <a:pPr lvl="0">
              <a:lnSpc>
                <a:spcPct val="107000"/>
              </a:lnSpc>
              <a:spcAft>
                <a:spcPts val="1200"/>
              </a:spcAft>
            </a:pPr>
            <a:r>
              <a:rPr lang="en-GB" sz="1600" b="0">
                <a:cs typeface="Times New Roman" panose="02020603050405020304" pitchFamily="18" charset="0"/>
              </a:rPr>
              <a:t>This section can be completed by the individual before a Coaching Session or with a Coach/L&amp;D professional as part of a development discussion.</a:t>
            </a:r>
            <a:endParaRPr lang="en-GB" sz="1600"/>
          </a:p>
        </p:txBody>
      </p:sp>
      <p:sp>
        <p:nvSpPr>
          <p:cNvPr id="5" name="Slide Number Placeholder 4">
            <a:extLst>
              <a:ext uri="{FF2B5EF4-FFF2-40B4-BE49-F238E27FC236}">
                <a16:creationId xmlns:a16="http://schemas.microsoft.com/office/drawing/2014/main" id="{5C72F08A-9A12-469B-ADC9-C36C32FA5B16}"/>
              </a:ext>
            </a:extLst>
          </p:cNvPr>
          <p:cNvSpPr>
            <a:spLocks noGrp="1"/>
          </p:cNvSpPr>
          <p:nvPr>
            <p:ph type="sldNum" sz="quarter" idx="12"/>
          </p:nvPr>
        </p:nvSpPr>
        <p:spPr/>
        <p:txBody>
          <a:bodyPr/>
          <a:lstStyle/>
          <a:p>
            <a:fld id="{2083E393-C0BF-4ED8-8545-7E4C90AFF831}" type="slidenum">
              <a:rPr lang="en-US" smtClean="0"/>
              <a:pPr/>
              <a:t>4</a:t>
            </a:fld>
            <a:endParaRPr lang="en-US"/>
          </a:p>
        </p:txBody>
      </p:sp>
      <p:pic>
        <p:nvPicPr>
          <p:cNvPr id="7" name="Picture 6">
            <a:extLst>
              <a:ext uri="{FF2B5EF4-FFF2-40B4-BE49-F238E27FC236}">
                <a16:creationId xmlns:a16="http://schemas.microsoft.com/office/drawing/2014/main" id="{4DC87483-2918-4BBB-9938-92DE0842312D}"/>
              </a:ext>
            </a:extLst>
          </p:cNvPr>
          <p:cNvPicPr>
            <a:picLocks noChangeAspect="1"/>
          </p:cNvPicPr>
          <p:nvPr/>
        </p:nvPicPr>
        <p:blipFill>
          <a:blip r:embed="rId4"/>
          <a:stretch>
            <a:fillRect/>
          </a:stretch>
        </p:blipFill>
        <p:spPr>
          <a:xfrm>
            <a:off x="6479079" y="729435"/>
            <a:ext cx="4080933" cy="5399129"/>
          </a:xfrm>
          <a:prstGeom prst="rect">
            <a:avLst/>
          </a:prstGeom>
          <a:ln>
            <a:solidFill>
              <a:schemeClr val="bg1">
                <a:lumMod val="75000"/>
              </a:schemeClr>
            </a:solidFill>
          </a:ln>
          <a:effectLst>
            <a:outerShdw blurRad="139700" dist="190500" dir="2700000" algn="tl" rotWithShape="0">
              <a:prstClr val="black">
                <a:alpha val="25000"/>
              </a:prstClr>
            </a:outerShdw>
          </a:effectLst>
        </p:spPr>
      </p:pic>
      <p:cxnSp>
        <p:nvCxnSpPr>
          <p:cNvPr id="10" name="Straight Connector 9">
            <a:extLst>
              <a:ext uri="{FF2B5EF4-FFF2-40B4-BE49-F238E27FC236}">
                <a16:creationId xmlns:a16="http://schemas.microsoft.com/office/drawing/2014/main" id="{D2336014-9F0A-4A98-967B-513445DA5893}"/>
              </a:ext>
            </a:extLst>
          </p:cNvPr>
          <p:cNvCxnSpPr>
            <a:cxnSpLocks/>
          </p:cNvCxnSpPr>
          <p:nvPr/>
        </p:nvCxnSpPr>
        <p:spPr>
          <a:xfrm>
            <a:off x="609600" y="3761509"/>
            <a:ext cx="491705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05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C3C53E2-86F6-476C-B0BD-89B7622B57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085" y="-1057210"/>
            <a:ext cx="13052169" cy="9558651"/>
          </a:xfrm>
          <a:prstGeom prst="rect">
            <a:avLst/>
          </a:prstGeom>
        </p:spPr>
      </p:pic>
      <p:sp>
        <p:nvSpPr>
          <p:cNvPr id="2" name="Title 1">
            <a:extLst>
              <a:ext uri="{FF2B5EF4-FFF2-40B4-BE49-F238E27FC236}">
                <a16:creationId xmlns:a16="http://schemas.microsoft.com/office/drawing/2014/main" id="{C4CBD948-24B5-4958-A385-DAC757F38B9F}"/>
              </a:ext>
            </a:extLst>
          </p:cNvPr>
          <p:cNvSpPr>
            <a:spLocks noGrp="1"/>
          </p:cNvSpPr>
          <p:nvPr>
            <p:ph type="title"/>
          </p:nvPr>
        </p:nvSpPr>
        <p:spPr/>
        <p:txBody>
          <a:bodyPr>
            <a:normAutofit fontScale="90000"/>
          </a:bodyPr>
          <a:lstStyle/>
          <a:p>
            <a:r>
              <a:rPr lang="en-GB" sz="2200">
                <a:latin typeface="Arial" panose="020B0604020202020204" pitchFamily="34" charset="0"/>
                <a:ea typeface="Calibri" panose="020F0502020204030204" pitchFamily="34" charset="0"/>
                <a:cs typeface="Times New Roman" panose="02020603050405020304" pitchFamily="18" charset="0"/>
              </a:rPr>
              <a:t>What Does the Coaching Report Cover?</a:t>
            </a:r>
            <a:br>
              <a:rPr lang="en-GB">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Text Placeholder 2">
            <a:extLst>
              <a:ext uri="{FF2B5EF4-FFF2-40B4-BE49-F238E27FC236}">
                <a16:creationId xmlns:a16="http://schemas.microsoft.com/office/drawing/2014/main" id="{7FF1D5F5-3902-4CCA-AEC4-0634B9EE5B3A}"/>
              </a:ext>
            </a:extLst>
          </p:cNvPr>
          <p:cNvSpPr>
            <a:spLocks noGrp="1"/>
          </p:cNvSpPr>
          <p:nvPr>
            <p:ph type="body" sz="quarter" idx="13"/>
          </p:nvPr>
        </p:nvSpPr>
        <p:spPr/>
        <p:txBody>
          <a:bodyPr/>
          <a:lstStyle/>
          <a:p>
            <a:r>
              <a:rPr lang="en-GB">
                <a:ea typeface="Calibri" panose="020F0502020204030204" pitchFamily="34" charset="0"/>
                <a:cs typeface="Times New Roman" panose="02020603050405020304" pitchFamily="18" charset="0"/>
              </a:rPr>
              <a:t>Core Strengths</a:t>
            </a:r>
          </a:p>
          <a:p>
            <a:endParaRPr lang="en-GB"/>
          </a:p>
        </p:txBody>
      </p:sp>
      <p:sp>
        <p:nvSpPr>
          <p:cNvPr id="4" name="Content Placeholder 3">
            <a:extLst>
              <a:ext uri="{FF2B5EF4-FFF2-40B4-BE49-F238E27FC236}">
                <a16:creationId xmlns:a16="http://schemas.microsoft.com/office/drawing/2014/main" id="{50FF2D8C-44EE-4A5C-85E4-B5E8F840FAC1}"/>
              </a:ext>
            </a:extLst>
          </p:cNvPr>
          <p:cNvSpPr>
            <a:spLocks noGrp="1"/>
          </p:cNvSpPr>
          <p:nvPr>
            <p:ph idx="1"/>
          </p:nvPr>
        </p:nvSpPr>
        <p:spPr>
          <a:xfrm>
            <a:off x="806539" y="2133429"/>
            <a:ext cx="5227606" cy="4060990"/>
          </a:xfrm>
        </p:spPr>
        <p:txBody>
          <a:bodyPr/>
          <a:lstStyle/>
          <a:p>
            <a:pPr marL="457200" lvl="1">
              <a:lnSpc>
                <a:spcPct val="107000"/>
              </a:lnSpc>
              <a:spcAft>
                <a:spcPts val="1200"/>
              </a:spcAft>
            </a:pPr>
            <a:r>
              <a:rPr lang="en-GB" sz="1600" b="1">
                <a:solidFill>
                  <a:srgbClr val="6778A4"/>
                </a:solidFill>
                <a:ea typeface="Calibri" panose="020F0502020204030204" pitchFamily="34" charset="0"/>
                <a:cs typeface="Times New Roman" panose="02020603050405020304" pitchFamily="18" charset="0"/>
              </a:rPr>
              <a:t>Building Strengths</a:t>
            </a:r>
            <a:r>
              <a:rPr lang="en-GB" sz="1600">
                <a:ea typeface="Calibri" panose="020F0502020204030204" pitchFamily="34" charset="0"/>
                <a:cs typeface="Times New Roman" panose="02020603050405020304" pitchFamily="18" charset="0"/>
              </a:rPr>
              <a:t> provides tips on how an individual can build and capitalise on their strengths to match the requirements of their role. </a:t>
            </a:r>
          </a:p>
          <a:p>
            <a:pPr marL="457200" lvl="1">
              <a:lnSpc>
                <a:spcPct val="107000"/>
              </a:lnSpc>
              <a:spcAft>
                <a:spcPts val="1200"/>
              </a:spcAft>
            </a:pPr>
            <a:endParaRPr lang="en-GB" sz="800">
              <a:ea typeface="Calibri" panose="020F0502020204030204" pitchFamily="34" charset="0"/>
              <a:cs typeface="Times New Roman" panose="02020603050405020304" pitchFamily="18" charset="0"/>
            </a:endParaRPr>
          </a:p>
          <a:p>
            <a:pPr marL="457200" lvl="1">
              <a:lnSpc>
                <a:spcPct val="107000"/>
              </a:lnSpc>
              <a:spcAft>
                <a:spcPts val="1200"/>
              </a:spcAft>
            </a:pPr>
            <a:r>
              <a:rPr lang="en-GB" sz="1600" b="1">
                <a:solidFill>
                  <a:srgbClr val="6778A4"/>
                </a:solidFill>
                <a:ea typeface="Calibri" panose="020F0502020204030204" pitchFamily="34" charset="0"/>
                <a:cs typeface="Times New Roman" panose="02020603050405020304" pitchFamily="18" charset="0"/>
              </a:rPr>
              <a:t>Working Effectively with Others</a:t>
            </a:r>
            <a:r>
              <a:rPr lang="en-GB" sz="1600">
                <a:solidFill>
                  <a:srgbClr val="6778A4"/>
                </a:solidFill>
                <a:ea typeface="Calibri" panose="020F0502020204030204" pitchFamily="34" charset="0"/>
                <a:cs typeface="Times New Roman" panose="02020603050405020304" pitchFamily="18" charset="0"/>
              </a:rPr>
              <a:t> </a:t>
            </a:r>
            <a:r>
              <a:rPr lang="en-GB" sz="1600">
                <a:ea typeface="Calibri" panose="020F0502020204030204" pitchFamily="34" charset="0"/>
                <a:cs typeface="Times New Roman" panose="02020603050405020304" pitchFamily="18" charset="0"/>
              </a:rPr>
              <a:t>provides tips to help the individual and their manager find opportunities and ways for the individual to use their strengths and accelerate their development.</a:t>
            </a:r>
          </a:p>
          <a:p>
            <a:pPr marL="457200" lvl="1">
              <a:lnSpc>
                <a:spcPct val="107000"/>
              </a:lnSpc>
              <a:spcAft>
                <a:spcPts val="1200"/>
              </a:spcAft>
            </a:pPr>
            <a:endParaRPr lang="en-GB" sz="800">
              <a:ea typeface="Calibri" panose="020F0502020204030204" pitchFamily="34" charset="0"/>
              <a:cs typeface="Times New Roman" panose="02020603050405020304" pitchFamily="18" charset="0"/>
            </a:endParaRPr>
          </a:p>
          <a:p>
            <a:pPr marL="457200" lvl="1">
              <a:lnSpc>
                <a:spcPct val="107000"/>
              </a:lnSpc>
              <a:spcAft>
                <a:spcPts val="1200"/>
              </a:spcAft>
            </a:pPr>
            <a:r>
              <a:rPr lang="en-GB" sz="1600" b="1">
                <a:solidFill>
                  <a:srgbClr val="6778A4"/>
                </a:solidFill>
                <a:ea typeface="Calibri" panose="020F0502020204030204" pitchFamily="34" charset="0"/>
                <a:cs typeface="Times New Roman" panose="02020603050405020304" pitchFamily="18" charset="0"/>
              </a:rPr>
              <a:t>Using Strengths Well</a:t>
            </a:r>
            <a:r>
              <a:rPr lang="en-GB" sz="1600">
                <a:ea typeface="Calibri" panose="020F0502020204030204" pitchFamily="34" charset="0"/>
                <a:cs typeface="Times New Roman" panose="02020603050405020304" pitchFamily="18" charset="0"/>
              </a:rPr>
              <a:t> provides some insight to consider situations where there is a risk of the individual overplaying their strengths and the resulting consequences.</a:t>
            </a:r>
          </a:p>
          <a:p>
            <a:endParaRPr lang="en-GB"/>
          </a:p>
        </p:txBody>
      </p:sp>
      <p:sp>
        <p:nvSpPr>
          <p:cNvPr id="5" name="Slide Number Placeholder 4">
            <a:extLst>
              <a:ext uri="{FF2B5EF4-FFF2-40B4-BE49-F238E27FC236}">
                <a16:creationId xmlns:a16="http://schemas.microsoft.com/office/drawing/2014/main" id="{5C72F08A-9A12-469B-ADC9-C36C32FA5B16}"/>
              </a:ext>
            </a:extLst>
          </p:cNvPr>
          <p:cNvSpPr>
            <a:spLocks noGrp="1"/>
          </p:cNvSpPr>
          <p:nvPr>
            <p:ph type="sldNum" sz="quarter" idx="12"/>
          </p:nvPr>
        </p:nvSpPr>
        <p:spPr/>
        <p:txBody>
          <a:bodyPr/>
          <a:lstStyle/>
          <a:p>
            <a:fld id="{2083E393-C0BF-4ED8-8545-7E4C90AFF831}" type="slidenum">
              <a:rPr lang="en-US" smtClean="0"/>
              <a:pPr/>
              <a:t>5</a:t>
            </a:fld>
            <a:endParaRPr lang="en-US"/>
          </a:p>
        </p:txBody>
      </p:sp>
      <p:pic>
        <p:nvPicPr>
          <p:cNvPr id="7" name="Picture 6">
            <a:extLst>
              <a:ext uri="{FF2B5EF4-FFF2-40B4-BE49-F238E27FC236}">
                <a16:creationId xmlns:a16="http://schemas.microsoft.com/office/drawing/2014/main" id="{60C060E1-A6CB-4433-94E0-19A9F7AB253B}"/>
              </a:ext>
            </a:extLst>
          </p:cNvPr>
          <p:cNvPicPr>
            <a:picLocks noChangeAspect="1"/>
          </p:cNvPicPr>
          <p:nvPr/>
        </p:nvPicPr>
        <p:blipFill>
          <a:blip r:embed="rId4"/>
          <a:stretch>
            <a:fillRect/>
          </a:stretch>
        </p:blipFill>
        <p:spPr>
          <a:xfrm>
            <a:off x="6477000" y="729435"/>
            <a:ext cx="4097845" cy="5671364"/>
          </a:xfrm>
          <a:prstGeom prst="rect">
            <a:avLst/>
          </a:prstGeom>
          <a:ln>
            <a:solidFill>
              <a:schemeClr val="bg1">
                <a:lumMod val="75000"/>
              </a:schemeClr>
            </a:solidFill>
          </a:ln>
          <a:effectLst>
            <a:outerShdw blurRad="139700" dist="190500" dir="2700000" algn="tl" rotWithShape="0">
              <a:prstClr val="black">
                <a:alpha val="25000"/>
              </a:prstClr>
            </a:outerShdw>
          </a:effectLst>
        </p:spPr>
      </p:pic>
      <p:pic>
        <p:nvPicPr>
          <p:cNvPr id="6" name="Graphic 5">
            <a:extLst>
              <a:ext uri="{FF2B5EF4-FFF2-40B4-BE49-F238E27FC236}">
                <a16:creationId xmlns:a16="http://schemas.microsoft.com/office/drawing/2014/main" id="{97A86DC6-4A18-4F8C-8D5D-B36491611D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5075" y="2139903"/>
            <a:ext cx="542925" cy="542925"/>
          </a:xfrm>
          <a:prstGeom prst="rect">
            <a:avLst/>
          </a:prstGeom>
        </p:spPr>
      </p:pic>
      <p:sp>
        <p:nvSpPr>
          <p:cNvPr id="10" name="Rectangle 9">
            <a:extLst>
              <a:ext uri="{FF2B5EF4-FFF2-40B4-BE49-F238E27FC236}">
                <a16:creationId xmlns:a16="http://schemas.microsoft.com/office/drawing/2014/main" id="{4C8AC881-E1E4-4C04-88D9-B2002095F5E3}"/>
              </a:ext>
            </a:extLst>
          </p:cNvPr>
          <p:cNvSpPr/>
          <p:nvPr/>
        </p:nvSpPr>
        <p:spPr>
          <a:xfrm>
            <a:off x="495300" y="1237720"/>
            <a:ext cx="5600700" cy="600101"/>
          </a:xfrm>
          <a:prstGeom prst="rect">
            <a:avLst/>
          </a:prstGeom>
        </p:spPr>
        <p:txBody>
          <a:bodyPr wrap="square">
            <a:spAutoFit/>
          </a:bodyPr>
          <a:lstStyle/>
          <a:p>
            <a:pPr lvl="0">
              <a:lnSpc>
                <a:spcPct val="107000"/>
              </a:lnSpc>
              <a:spcAft>
                <a:spcPts val="1200"/>
              </a:spcAft>
            </a:pPr>
            <a:r>
              <a:rPr lang="en-GB" sz="1600">
                <a:ea typeface="Calibri" panose="020F0502020204030204" pitchFamily="34" charset="0"/>
                <a:cs typeface="Times New Roman" panose="02020603050405020304" pitchFamily="18" charset="0"/>
              </a:rPr>
              <a:t>The report provides information on their top four strengths to help raise self-awareness and prompt actions. </a:t>
            </a:r>
          </a:p>
        </p:txBody>
      </p:sp>
      <p:pic>
        <p:nvPicPr>
          <p:cNvPr id="11" name="Graphic 10">
            <a:extLst>
              <a:ext uri="{FF2B5EF4-FFF2-40B4-BE49-F238E27FC236}">
                <a16:creationId xmlns:a16="http://schemas.microsoft.com/office/drawing/2014/main" id="{D6D812D6-FEEC-4913-BB4E-A4F78993DC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5076" y="3342864"/>
            <a:ext cx="542925" cy="542925"/>
          </a:xfrm>
          <a:prstGeom prst="rect">
            <a:avLst/>
          </a:prstGeom>
        </p:spPr>
      </p:pic>
      <p:pic>
        <p:nvPicPr>
          <p:cNvPr id="12" name="Graphic 11">
            <a:extLst>
              <a:ext uri="{FF2B5EF4-FFF2-40B4-BE49-F238E27FC236}">
                <a16:creationId xmlns:a16="http://schemas.microsoft.com/office/drawing/2014/main" id="{F56BABA0-5C61-4B64-A379-8E73E19AC9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5074" y="4834152"/>
            <a:ext cx="542925" cy="542925"/>
          </a:xfrm>
          <a:prstGeom prst="rect">
            <a:avLst/>
          </a:prstGeom>
        </p:spPr>
      </p:pic>
    </p:spTree>
    <p:extLst>
      <p:ext uri="{BB962C8B-B14F-4D97-AF65-F5344CB8AC3E}">
        <p14:creationId xmlns:p14="http://schemas.microsoft.com/office/powerpoint/2010/main" val="268174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C3C53E2-86F6-476C-B0BD-89B7622B57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085" y="-1057210"/>
            <a:ext cx="13052169" cy="9558651"/>
          </a:xfrm>
          <a:prstGeom prst="rect">
            <a:avLst/>
          </a:prstGeom>
        </p:spPr>
      </p:pic>
      <p:sp>
        <p:nvSpPr>
          <p:cNvPr id="2" name="Title 1">
            <a:extLst>
              <a:ext uri="{FF2B5EF4-FFF2-40B4-BE49-F238E27FC236}">
                <a16:creationId xmlns:a16="http://schemas.microsoft.com/office/drawing/2014/main" id="{C4CBD948-24B5-4958-A385-DAC757F38B9F}"/>
              </a:ext>
            </a:extLst>
          </p:cNvPr>
          <p:cNvSpPr>
            <a:spLocks noGrp="1"/>
          </p:cNvSpPr>
          <p:nvPr>
            <p:ph type="title"/>
          </p:nvPr>
        </p:nvSpPr>
        <p:spPr/>
        <p:txBody>
          <a:bodyPr>
            <a:normAutofit fontScale="90000"/>
          </a:bodyPr>
          <a:lstStyle/>
          <a:p>
            <a:r>
              <a:rPr lang="en-GB" sz="2200">
                <a:latin typeface="Arial" panose="020B0604020202020204" pitchFamily="34" charset="0"/>
                <a:ea typeface="Calibri" panose="020F0502020204030204" pitchFamily="34" charset="0"/>
                <a:cs typeface="Times New Roman" panose="02020603050405020304" pitchFamily="18" charset="0"/>
              </a:rPr>
              <a:t>What Does the Coaching Report Cover?</a:t>
            </a:r>
            <a:br>
              <a:rPr lang="en-GB">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Text Placeholder 2">
            <a:extLst>
              <a:ext uri="{FF2B5EF4-FFF2-40B4-BE49-F238E27FC236}">
                <a16:creationId xmlns:a16="http://schemas.microsoft.com/office/drawing/2014/main" id="{7FF1D5F5-3902-4CCA-AEC4-0634B9EE5B3A}"/>
              </a:ext>
            </a:extLst>
          </p:cNvPr>
          <p:cNvSpPr>
            <a:spLocks noGrp="1"/>
          </p:cNvSpPr>
          <p:nvPr>
            <p:ph type="body" sz="quarter" idx="13"/>
          </p:nvPr>
        </p:nvSpPr>
        <p:spPr/>
        <p:txBody>
          <a:bodyPr/>
          <a:lstStyle/>
          <a:p>
            <a:r>
              <a:rPr lang="en-GB">
                <a:ea typeface="Calibri" panose="020F0502020204030204" pitchFamily="34" charset="0"/>
                <a:cs typeface="Times New Roman" panose="02020603050405020304" pitchFamily="18" charset="0"/>
              </a:rPr>
              <a:t>Challenge Areas</a:t>
            </a:r>
          </a:p>
          <a:p>
            <a:endParaRPr lang="en-GB"/>
          </a:p>
        </p:txBody>
      </p:sp>
      <p:sp>
        <p:nvSpPr>
          <p:cNvPr id="4" name="Content Placeholder 3">
            <a:extLst>
              <a:ext uri="{FF2B5EF4-FFF2-40B4-BE49-F238E27FC236}">
                <a16:creationId xmlns:a16="http://schemas.microsoft.com/office/drawing/2014/main" id="{50FF2D8C-44EE-4A5C-85E4-B5E8F840FAC1}"/>
              </a:ext>
            </a:extLst>
          </p:cNvPr>
          <p:cNvSpPr>
            <a:spLocks noGrp="1"/>
          </p:cNvSpPr>
          <p:nvPr>
            <p:ph idx="1"/>
          </p:nvPr>
        </p:nvSpPr>
        <p:spPr>
          <a:xfrm>
            <a:off x="785756" y="3105952"/>
            <a:ext cx="5168235" cy="1543266"/>
          </a:xfrm>
        </p:spPr>
        <p:txBody>
          <a:bodyPr/>
          <a:lstStyle/>
          <a:p>
            <a:pPr marL="457200" lvl="1">
              <a:lnSpc>
                <a:spcPct val="107000"/>
              </a:lnSpc>
              <a:spcAft>
                <a:spcPts val="1200"/>
              </a:spcAft>
            </a:pPr>
            <a:r>
              <a:rPr lang="en-GB" sz="1600" b="1">
                <a:solidFill>
                  <a:srgbClr val="80807D"/>
                </a:solidFill>
                <a:ea typeface="Calibri" panose="020F0502020204030204" pitchFamily="34" charset="0"/>
                <a:cs typeface="Times New Roman" panose="02020603050405020304" pitchFamily="18" charset="0"/>
              </a:rPr>
              <a:t>Developing Challenge Areas</a:t>
            </a:r>
            <a:r>
              <a:rPr lang="en-GB" sz="1600" b="1">
                <a:ea typeface="Calibri" panose="020F0502020204030204" pitchFamily="34" charset="0"/>
                <a:cs typeface="Times New Roman" panose="02020603050405020304" pitchFamily="18" charset="0"/>
              </a:rPr>
              <a:t> </a:t>
            </a:r>
            <a:r>
              <a:rPr lang="en-GB" sz="1600">
                <a:ea typeface="Calibri" panose="020F0502020204030204" pitchFamily="34" charset="0"/>
                <a:cs typeface="Times New Roman" panose="02020603050405020304" pitchFamily="18" charset="0"/>
              </a:rPr>
              <a:t>provides tips on how to develop and manage an individual’s limitations.</a:t>
            </a:r>
          </a:p>
          <a:p>
            <a:pPr marL="457200" lvl="1">
              <a:lnSpc>
                <a:spcPct val="107000"/>
              </a:lnSpc>
              <a:spcAft>
                <a:spcPts val="1200"/>
              </a:spcAft>
            </a:pPr>
            <a:endParaRPr lang="en-GB" sz="800">
              <a:ea typeface="Calibri" panose="020F0502020204030204" pitchFamily="34" charset="0"/>
              <a:cs typeface="Times New Roman" panose="02020603050405020304" pitchFamily="18" charset="0"/>
            </a:endParaRPr>
          </a:p>
          <a:p>
            <a:pPr marL="457200" lvl="1">
              <a:lnSpc>
                <a:spcPct val="107000"/>
              </a:lnSpc>
              <a:spcAft>
                <a:spcPts val="1200"/>
              </a:spcAft>
            </a:pPr>
            <a:r>
              <a:rPr lang="en-GB" sz="1600" b="1">
                <a:solidFill>
                  <a:srgbClr val="80807D"/>
                </a:solidFill>
                <a:ea typeface="Calibri" panose="020F0502020204030204" pitchFamily="34" charset="0"/>
                <a:cs typeface="Times New Roman" panose="02020603050405020304" pitchFamily="18" charset="0"/>
              </a:rPr>
              <a:t>Working Effectively with Others</a:t>
            </a:r>
            <a:r>
              <a:rPr lang="en-GB" sz="1600" b="1">
                <a:ea typeface="Calibri" panose="020F0502020204030204" pitchFamily="34" charset="0"/>
                <a:cs typeface="Times New Roman" panose="02020603050405020304" pitchFamily="18" charset="0"/>
              </a:rPr>
              <a:t> </a:t>
            </a:r>
            <a:r>
              <a:rPr lang="en-GB" sz="1600">
                <a:ea typeface="Calibri" panose="020F0502020204030204" pitchFamily="34" charset="0"/>
                <a:cs typeface="Times New Roman" panose="02020603050405020304" pitchFamily="18" charset="0"/>
              </a:rPr>
              <a:t>provides tips on how the manager or wider organization can help find ways to support their development.</a:t>
            </a:r>
          </a:p>
        </p:txBody>
      </p:sp>
      <p:sp>
        <p:nvSpPr>
          <p:cNvPr id="5" name="Slide Number Placeholder 4">
            <a:extLst>
              <a:ext uri="{FF2B5EF4-FFF2-40B4-BE49-F238E27FC236}">
                <a16:creationId xmlns:a16="http://schemas.microsoft.com/office/drawing/2014/main" id="{5C72F08A-9A12-469B-ADC9-C36C32FA5B16}"/>
              </a:ext>
            </a:extLst>
          </p:cNvPr>
          <p:cNvSpPr>
            <a:spLocks noGrp="1"/>
          </p:cNvSpPr>
          <p:nvPr>
            <p:ph type="sldNum" sz="quarter" idx="12"/>
          </p:nvPr>
        </p:nvSpPr>
        <p:spPr/>
        <p:txBody>
          <a:bodyPr/>
          <a:lstStyle/>
          <a:p>
            <a:fld id="{2083E393-C0BF-4ED8-8545-7E4C90AFF831}" type="slidenum">
              <a:rPr lang="en-US" smtClean="0"/>
              <a:pPr/>
              <a:t>6</a:t>
            </a:fld>
            <a:endParaRPr lang="en-US"/>
          </a:p>
        </p:txBody>
      </p:sp>
      <p:sp>
        <p:nvSpPr>
          <p:cNvPr id="10" name="Rectangle 9">
            <a:extLst>
              <a:ext uri="{FF2B5EF4-FFF2-40B4-BE49-F238E27FC236}">
                <a16:creationId xmlns:a16="http://schemas.microsoft.com/office/drawing/2014/main" id="{4C8AC881-E1E4-4C04-88D9-B2002095F5E3}"/>
              </a:ext>
            </a:extLst>
          </p:cNvPr>
          <p:cNvSpPr/>
          <p:nvPr/>
        </p:nvSpPr>
        <p:spPr>
          <a:xfrm>
            <a:off x="495300" y="1237720"/>
            <a:ext cx="5600700" cy="1390509"/>
          </a:xfrm>
          <a:prstGeom prst="rect">
            <a:avLst/>
          </a:prstGeom>
        </p:spPr>
        <p:txBody>
          <a:bodyPr wrap="square">
            <a:spAutoFit/>
          </a:bodyPr>
          <a:lstStyle/>
          <a:p>
            <a:pPr lvl="0">
              <a:lnSpc>
                <a:spcPct val="107000"/>
              </a:lnSpc>
              <a:spcAft>
                <a:spcPts val="1200"/>
              </a:spcAft>
            </a:pPr>
            <a:r>
              <a:rPr lang="en-GB" sz="1600">
                <a:ea typeface="Calibri" panose="020F0502020204030204" pitchFamily="34" charset="0"/>
                <a:cs typeface="Times New Roman" panose="02020603050405020304" pitchFamily="18" charset="0"/>
              </a:rPr>
              <a:t>This section helps individuals think about their top two challenge areas and what they need to do differently to achieve their goal or outcome. The report provides information on their top two challenge areas to help raise self-awareness and prompt actions. </a:t>
            </a:r>
          </a:p>
        </p:txBody>
      </p:sp>
      <p:pic>
        <p:nvPicPr>
          <p:cNvPr id="13" name="Picture 12">
            <a:extLst>
              <a:ext uri="{FF2B5EF4-FFF2-40B4-BE49-F238E27FC236}">
                <a16:creationId xmlns:a16="http://schemas.microsoft.com/office/drawing/2014/main" id="{6B5F3F84-49D1-460D-AF42-3E0054551572}"/>
              </a:ext>
            </a:extLst>
          </p:cNvPr>
          <p:cNvPicPr>
            <a:picLocks noChangeAspect="1"/>
          </p:cNvPicPr>
          <p:nvPr/>
        </p:nvPicPr>
        <p:blipFill>
          <a:blip r:embed="rId4"/>
          <a:stretch>
            <a:fillRect/>
          </a:stretch>
        </p:blipFill>
        <p:spPr>
          <a:xfrm>
            <a:off x="6477000" y="726172"/>
            <a:ext cx="4112926" cy="5674627"/>
          </a:xfrm>
          <a:prstGeom prst="rect">
            <a:avLst/>
          </a:prstGeom>
          <a:ln>
            <a:solidFill>
              <a:schemeClr val="bg1">
                <a:lumMod val="75000"/>
              </a:schemeClr>
            </a:solidFill>
          </a:ln>
          <a:effectLst>
            <a:outerShdw blurRad="139700" dist="190500" dir="2700000" algn="tl" rotWithShape="0">
              <a:prstClr val="black">
                <a:alpha val="25000"/>
              </a:prstClr>
            </a:outerShdw>
          </a:effectLst>
        </p:spPr>
      </p:pic>
      <p:pic>
        <p:nvPicPr>
          <p:cNvPr id="14" name="Graphic 13">
            <a:extLst>
              <a:ext uri="{FF2B5EF4-FFF2-40B4-BE49-F238E27FC236}">
                <a16:creationId xmlns:a16="http://schemas.microsoft.com/office/drawing/2014/main" id="{703EE232-CF62-4B3B-AEED-5DAEB08448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293" y="3072515"/>
            <a:ext cx="542925" cy="542925"/>
          </a:xfrm>
          <a:prstGeom prst="rect">
            <a:avLst/>
          </a:prstGeom>
        </p:spPr>
      </p:pic>
      <p:pic>
        <p:nvPicPr>
          <p:cNvPr id="15" name="Graphic 14">
            <a:extLst>
              <a:ext uri="{FF2B5EF4-FFF2-40B4-BE49-F238E27FC236}">
                <a16:creationId xmlns:a16="http://schemas.microsoft.com/office/drawing/2014/main" id="{9A9678E4-68CB-42C6-B60D-E1B91E9572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4293" y="4059726"/>
            <a:ext cx="542925" cy="542925"/>
          </a:xfrm>
          <a:prstGeom prst="rect">
            <a:avLst/>
          </a:prstGeom>
        </p:spPr>
      </p:pic>
    </p:spTree>
    <p:extLst>
      <p:ext uri="{BB962C8B-B14F-4D97-AF65-F5344CB8AC3E}">
        <p14:creationId xmlns:p14="http://schemas.microsoft.com/office/powerpoint/2010/main" val="408617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A029DB7-1DC9-42C0-A0F1-884FE8AD38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085" y="-1057210"/>
            <a:ext cx="13052169" cy="9558651"/>
          </a:xfrm>
          <a:prstGeom prst="rect">
            <a:avLst/>
          </a:prstGeom>
        </p:spPr>
      </p:pic>
      <p:sp>
        <p:nvSpPr>
          <p:cNvPr id="2" name="Title 1">
            <a:extLst>
              <a:ext uri="{FF2B5EF4-FFF2-40B4-BE49-F238E27FC236}">
                <a16:creationId xmlns:a16="http://schemas.microsoft.com/office/drawing/2014/main" id="{E8FFE0EE-3E60-4D39-9A5B-F50A797265E3}"/>
              </a:ext>
            </a:extLst>
          </p:cNvPr>
          <p:cNvSpPr>
            <a:spLocks noGrp="1"/>
          </p:cNvSpPr>
          <p:nvPr>
            <p:ph type="title"/>
          </p:nvPr>
        </p:nvSpPr>
        <p:spPr/>
        <p:txBody>
          <a:bodyPr>
            <a:normAutofit fontScale="90000"/>
          </a:bodyPr>
          <a:lstStyle/>
          <a:p>
            <a:r>
              <a:rPr lang="en-GB" sz="2200">
                <a:latin typeface="Arial" panose="020B0604020202020204" pitchFamily="34" charset="0"/>
                <a:ea typeface="Calibri" panose="020F0502020204030204" pitchFamily="34" charset="0"/>
                <a:cs typeface="Times New Roman" panose="02020603050405020304" pitchFamily="18" charset="0"/>
              </a:rPr>
              <a:t>What Does the Coaching Report Cover?</a:t>
            </a:r>
            <a:br>
              <a:rPr lang="en-GB"/>
            </a:br>
            <a:endParaRPr lang="en-GB"/>
          </a:p>
        </p:txBody>
      </p:sp>
      <p:sp>
        <p:nvSpPr>
          <p:cNvPr id="3" name="Text Placeholder 2">
            <a:extLst>
              <a:ext uri="{FF2B5EF4-FFF2-40B4-BE49-F238E27FC236}">
                <a16:creationId xmlns:a16="http://schemas.microsoft.com/office/drawing/2014/main" id="{C3C10E34-8F43-4881-A0B7-7F638B93AD39}"/>
              </a:ext>
            </a:extLst>
          </p:cNvPr>
          <p:cNvSpPr>
            <a:spLocks noGrp="1"/>
          </p:cNvSpPr>
          <p:nvPr>
            <p:ph type="body" sz="quarter" idx="13"/>
          </p:nvPr>
        </p:nvSpPr>
        <p:spPr/>
        <p:txBody>
          <a:bodyPr/>
          <a:lstStyle/>
          <a:p>
            <a:r>
              <a:rPr lang="en-GB"/>
              <a:t>Coaching Plan</a:t>
            </a:r>
          </a:p>
        </p:txBody>
      </p:sp>
      <p:sp>
        <p:nvSpPr>
          <p:cNvPr id="4" name="Content Placeholder 3">
            <a:extLst>
              <a:ext uri="{FF2B5EF4-FFF2-40B4-BE49-F238E27FC236}">
                <a16:creationId xmlns:a16="http://schemas.microsoft.com/office/drawing/2014/main" id="{32A36889-77A4-46ED-B791-687FDC298711}"/>
              </a:ext>
            </a:extLst>
          </p:cNvPr>
          <p:cNvSpPr>
            <a:spLocks noGrp="1"/>
          </p:cNvSpPr>
          <p:nvPr>
            <p:ph idx="1"/>
          </p:nvPr>
        </p:nvSpPr>
        <p:spPr>
          <a:xfrm>
            <a:off x="609600" y="1583951"/>
            <a:ext cx="4902835" cy="972382"/>
          </a:xfrm>
        </p:spPr>
        <p:txBody>
          <a:bodyPr/>
          <a:lstStyle/>
          <a:p>
            <a:r>
              <a:rPr lang="en-GB" sz="1600" b="0">
                <a:ea typeface="Calibri" panose="020F0502020204030204" pitchFamily="34" charset="0"/>
                <a:cs typeface="Times New Roman" panose="02020603050405020304" pitchFamily="18" charset="0"/>
              </a:rPr>
              <a:t>The Coaching Plan section encourages the individual to reflect on the key activities they plan to undertake as part of their development across the coming months. Space is provided for </a:t>
            </a:r>
            <a:r>
              <a:rPr lang="en-GB" sz="1600">
                <a:ea typeface="Calibri" panose="020F0502020204030204" pitchFamily="34" charset="0"/>
                <a:cs typeface="Times New Roman" panose="02020603050405020304" pitchFamily="18" charset="0"/>
              </a:rPr>
              <a:t>three focus areas.</a:t>
            </a:r>
          </a:p>
          <a:p>
            <a:endParaRPr lang="en-GB"/>
          </a:p>
        </p:txBody>
      </p:sp>
      <p:sp>
        <p:nvSpPr>
          <p:cNvPr id="5" name="Slide Number Placeholder 4">
            <a:extLst>
              <a:ext uri="{FF2B5EF4-FFF2-40B4-BE49-F238E27FC236}">
                <a16:creationId xmlns:a16="http://schemas.microsoft.com/office/drawing/2014/main" id="{5E828721-E4C5-440B-85CA-BB9127C51831}"/>
              </a:ext>
            </a:extLst>
          </p:cNvPr>
          <p:cNvSpPr>
            <a:spLocks noGrp="1"/>
          </p:cNvSpPr>
          <p:nvPr>
            <p:ph type="sldNum" sz="quarter" idx="12"/>
          </p:nvPr>
        </p:nvSpPr>
        <p:spPr/>
        <p:txBody>
          <a:bodyPr/>
          <a:lstStyle/>
          <a:p>
            <a:fld id="{2083E393-C0BF-4ED8-8545-7E4C90AFF831}" type="slidenum">
              <a:rPr lang="en-US" smtClean="0"/>
              <a:pPr/>
              <a:t>7</a:t>
            </a:fld>
            <a:endParaRPr lang="en-US"/>
          </a:p>
        </p:txBody>
      </p:sp>
      <p:sp>
        <p:nvSpPr>
          <p:cNvPr id="8" name="Title 1">
            <a:extLst>
              <a:ext uri="{FF2B5EF4-FFF2-40B4-BE49-F238E27FC236}">
                <a16:creationId xmlns:a16="http://schemas.microsoft.com/office/drawing/2014/main" id="{A802E8D7-99C0-48BC-A6FA-E8731CC35833}"/>
              </a:ext>
            </a:extLst>
          </p:cNvPr>
          <p:cNvSpPr txBox="1">
            <a:spLocks/>
          </p:cNvSpPr>
          <p:nvPr/>
        </p:nvSpPr>
        <p:spPr>
          <a:xfrm>
            <a:off x="762000" y="609601"/>
            <a:ext cx="10972800" cy="307777"/>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a:p>
        </p:txBody>
      </p:sp>
      <p:sp>
        <p:nvSpPr>
          <p:cNvPr id="12" name="Content Placeholder 3">
            <a:extLst>
              <a:ext uri="{FF2B5EF4-FFF2-40B4-BE49-F238E27FC236}">
                <a16:creationId xmlns:a16="http://schemas.microsoft.com/office/drawing/2014/main" id="{771B31AB-5FCC-49E0-B74E-6B193B140453}"/>
              </a:ext>
            </a:extLst>
          </p:cNvPr>
          <p:cNvSpPr txBox="1">
            <a:spLocks/>
          </p:cNvSpPr>
          <p:nvPr/>
        </p:nvSpPr>
        <p:spPr>
          <a:xfrm>
            <a:off x="609600" y="2897661"/>
            <a:ext cx="4429991" cy="1052945"/>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b="0"/>
              <a:t>For each of the three Focus Areas, there is space for the individual to add their development progress over 6, 12 and 18 months and think about their next steps in their development.</a:t>
            </a:r>
          </a:p>
        </p:txBody>
      </p:sp>
      <p:pic>
        <p:nvPicPr>
          <p:cNvPr id="7" name="Picture 6">
            <a:extLst>
              <a:ext uri="{FF2B5EF4-FFF2-40B4-BE49-F238E27FC236}">
                <a16:creationId xmlns:a16="http://schemas.microsoft.com/office/drawing/2014/main" id="{55726D6E-BBE5-4C8B-8D63-7F9EB949D5F8}"/>
              </a:ext>
            </a:extLst>
          </p:cNvPr>
          <p:cNvPicPr>
            <a:picLocks noChangeAspect="1"/>
          </p:cNvPicPr>
          <p:nvPr/>
        </p:nvPicPr>
        <p:blipFill>
          <a:blip r:embed="rId4"/>
          <a:stretch>
            <a:fillRect/>
          </a:stretch>
        </p:blipFill>
        <p:spPr>
          <a:xfrm>
            <a:off x="6552120" y="609601"/>
            <a:ext cx="4197851" cy="5780761"/>
          </a:xfrm>
          <a:prstGeom prst="rect">
            <a:avLst/>
          </a:prstGeom>
          <a:ln>
            <a:solidFill>
              <a:srgbClr val="CBCAD5"/>
            </a:solidFill>
          </a:ln>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360415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24758C-244F-48CD-8F32-BACE9A408B82}"/>
              </a:ext>
            </a:extLst>
          </p:cNvPr>
          <p:cNvSpPr/>
          <p:nvPr/>
        </p:nvSpPr>
        <p:spPr>
          <a:xfrm>
            <a:off x="-415" y="0"/>
            <a:ext cx="12192411" cy="687569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F19D116-B63B-48E1-BF95-295AE510EAD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3260" t="11385" r="3330" b="16682"/>
          <a:stretch/>
        </p:blipFill>
        <p:spPr>
          <a:xfrm>
            <a:off x="0" y="0"/>
            <a:ext cx="12192000" cy="6875695"/>
          </a:xfrm>
          <a:prstGeom prst="rect">
            <a:avLst/>
          </a:prstGeom>
        </p:spPr>
      </p:pic>
      <p:sp>
        <p:nvSpPr>
          <p:cNvPr id="8" name="Rectangle 7">
            <a:extLst>
              <a:ext uri="{FF2B5EF4-FFF2-40B4-BE49-F238E27FC236}">
                <a16:creationId xmlns:a16="http://schemas.microsoft.com/office/drawing/2014/main" id="{2F46F302-9A90-45C2-9454-B522AED822E8}"/>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a:extLst>
              <a:ext uri="{FF2B5EF4-FFF2-40B4-BE49-F238E27FC236}">
                <a16:creationId xmlns:a16="http://schemas.microsoft.com/office/drawing/2014/main" id="{9F8F2CE5-8185-4FE3-B0C4-5D9A368FFBBD}"/>
              </a:ext>
            </a:extLst>
          </p:cNvPr>
          <p:cNvSpPr/>
          <p:nvPr/>
        </p:nvSpPr>
        <p:spPr>
          <a:xfrm>
            <a:off x="-713505" y="4448955"/>
            <a:ext cx="568362" cy="50264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9B78A51-5E1E-4AD4-911A-D2C174DA26CB}"/>
              </a:ext>
            </a:extLst>
          </p:cNvPr>
          <p:cNvSpPr/>
          <p:nvPr/>
        </p:nvSpPr>
        <p:spPr>
          <a:xfrm>
            <a:off x="12336732" y="885833"/>
            <a:ext cx="289810" cy="56940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DB28B8-3637-44B7-A55F-F23DCBBAD6D1}"/>
              </a:ext>
            </a:extLst>
          </p:cNvPr>
          <p:cNvSpPr/>
          <p:nvPr/>
        </p:nvSpPr>
        <p:spPr>
          <a:xfrm>
            <a:off x="7119774" y="7174230"/>
            <a:ext cx="621096" cy="12319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a:extLst>
              <a:ext uri="{FF2B5EF4-FFF2-40B4-BE49-F238E27FC236}">
                <a16:creationId xmlns:a16="http://schemas.microsoft.com/office/drawing/2014/main" id="{C632F059-DE86-45A7-82FA-BC9B3FA07DCD}"/>
              </a:ext>
            </a:extLst>
          </p:cNvPr>
          <p:cNvSpPr>
            <a:spLocks noGrp="1"/>
          </p:cNvSpPr>
          <p:nvPr>
            <p:ph type="title" idx="4294967295"/>
          </p:nvPr>
        </p:nvSpPr>
        <p:spPr>
          <a:xfrm>
            <a:off x="2122271" y="2562607"/>
            <a:ext cx="7947037" cy="1750479"/>
          </a:xfrm>
        </p:spPr>
        <p:txBody>
          <a:bodyPr>
            <a:noAutofit/>
          </a:bodyPr>
          <a:lstStyle/>
          <a:p>
            <a:pPr algn="ctr"/>
            <a:r>
              <a:rPr lang="en-GB" sz="6000" b="0">
                <a:solidFill>
                  <a:schemeClr val="bg1"/>
                </a:solidFill>
                <a:cs typeface="Calibri Light" panose="020F0302020204030204" pitchFamily="34" charset="0"/>
              </a:rPr>
              <a:t>Unleash a Coaching Culture for…</a:t>
            </a:r>
          </a:p>
        </p:txBody>
      </p:sp>
      <p:sp>
        <p:nvSpPr>
          <p:cNvPr id="10" name="Rectangle 9">
            <a:extLst>
              <a:ext uri="{FF2B5EF4-FFF2-40B4-BE49-F238E27FC236}">
                <a16:creationId xmlns:a16="http://schemas.microsoft.com/office/drawing/2014/main" id="{01A3FA9E-E7E6-4BA6-B151-7D4CFED3D975}"/>
              </a:ext>
            </a:extLst>
          </p:cNvPr>
          <p:cNvSpPr/>
          <p:nvPr/>
        </p:nvSpPr>
        <p:spPr>
          <a:xfrm>
            <a:off x="4673237" y="-546664"/>
            <a:ext cx="696206" cy="24988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0288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E50DA9-F8C2-4572-B959-F7B4B8409BA7}"/>
              </a:ext>
            </a:extLst>
          </p:cNvPr>
          <p:cNvSpPr/>
          <p:nvPr/>
        </p:nvSpPr>
        <p:spPr>
          <a:xfrm>
            <a:off x="9793841" y="3494226"/>
            <a:ext cx="2154824" cy="30951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23A3D96-9E9C-40F0-B7FC-BD0CBC779E1F}"/>
              </a:ext>
            </a:extLst>
          </p:cNvPr>
          <p:cNvSpPr/>
          <p:nvPr/>
        </p:nvSpPr>
        <p:spPr>
          <a:xfrm>
            <a:off x="571634" y="419132"/>
            <a:ext cx="1246641" cy="34736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4E441A6B-B5AE-4400-A375-80C8F78839B9}"/>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4115AB25-F6E9-44F6-9955-D58E1E762F88}"/>
              </a:ext>
            </a:extLst>
          </p:cNvPr>
          <p:cNvSpPr/>
          <p:nvPr/>
        </p:nvSpPr>
        <p:spPr>
          <a:xfrm>
            <a:off x="1194955" y="548518"/>
            <a:ext cx="9944100" cy="5737982"/>
          </a:xfrm>
          <a:prstGeom prst="rect">
            <a:avLst/>
          </a:prstGeom>
          <a:solidFill>
            <a:srgbClr val="D8D7D2"/>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110A0"/>
              </a:solidFill>
              <a:effectLst/>
              <a:uLnTx/>
              <a:uFillTx/>
              <a:latin typeface="Arial"/>
              <a:ea typeface="+mn-ea"/>
              <a:cs typeface="+mn-cs"/>
            </a:endParaRPr>
          </a:p>
        </p:txBody>
      </p:sp>
      <p:pic>
        <p:nvPicPr>
          <p:cNvPr id="12" name="Graphic 11">
            <a:extLst>
              <a:ext uri="{FF2B5EF4-FFF2-40B4-BE49-F238E27FC236}">
                <a16:creationId xmlns:a16="http://schemas.microsoft.com/office/drawing/2014/main" id="{6288AA15-4D0F-4B3E-9015-F85FD8AD00C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261" t="11385" r="4831" b="16682"/>
          <a:stretch/>
        </p:blipFill>
        <p:spPr>
          <a:xfrm>
            <a:off x="1194955" y="565598"/>
            <a:ext cx="9944100" cy="5699589"/>
          </a:xfrm>
          <a:prstGeom prst="rect">
            <a:avLst/>
          </a:prstGeom>
        </p:spPr>
      </p:pic>
      <p:sp>
        <p:nvSpPr>
          <p:cNvPr id="8" name="Content Placeholder 4">
            <a:extLst>
              <a:ext uri="{FF2B5EF4-FFF2-40B4-BE49-F238E27FC236}">
                <a16:creationId xmlns:a16="http://schemas.microsoft.com/office/drawing/2014/main" id="{D05050EC-E282-42D8-9F1A-7BDD7F828645}"/>
              </a:ext>
            </a:extLst>
          </p:cNvPr>
          <p:cNvSpPr txBox="1">
            <a:spLocks/>
          </p:cNvSpPr>
          <p:nvPr/>
        </p:nvSpPr>
        <p:spPr>
          <a:xfrm>
            <a:off x="2026227" y="1011394"/>
            <a:ext cx="8375073" cy="4835212"/>
          </a:xfrm>
          <a:prstGeom prst="rect">
            <a:avLst/>
          </a:prstGeom>
        </p:spPr>
        <p:txBody>
          <a:bodyPr vert="horz" lIns="0" tIns="0" rIns="0" bIns="0" rtlCol="0" anchor="ctr">
            <a:noAutofit/>
          </a:bodyPr>
          <a:lst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0">
                <a:solidFill>
                  <a:schemeClr val="accent1"/>
                </a:solidFill>
              </a:rPr>
              <a:t>The Organization</a:t>
            </a:r>
          </a:p>
          <a:p>
            <a:endParaRPr lang="en-US" sz="2000" b="0">
              <a:solidFill>
                <a:srgbClr val="105460"/>
              </a:solidFill>
            </a:endParaRPr>
          </a:p>
          <a:p>
            <a:pPr marL="342900" indent="-342900">
              <a:buFont typeface="Arial" panose="020B0604020202020204" pitchFamily="34" charset="0"/>
              <a:buChar char="•"/>
            </a:pPr>
            <a:r>
              <a:rPr lang="en-US" sz="2000" b="0">
                <a:solidFill>
                  <a:srgbClr val="105460"/>
                </a:solidFill>
              </a:rPr>
              <a:t>Underpinned by highly valid research into the behaviors that are most predictive of workplace performance and potential, maximizing the capability of the workforce.</a:t>
            </a:r>
          </a:p>
          <a:p>
            <a:endParaRPr lang="en-US" sz="800" b="0">
              <a:solidFill>
                <a:srgbClr val="105460"/>
              </a:solidFill>
            </a:endParaRPr>
          </a:p>
          <a:p>
            <a:pPr marL="342900" indent="-342900">
              <a:buFont typeface="Arial" panose="020B0604020202020204" pitchFamily="34" charset="0"/>
              <a:buChar char="•"/>
            </a:pPr>
            <a:r>
              <a:rPr lang="en-US" sz="2000" b="0">
                <a:solidFill>
                  <a:srgbClr val="105460"/>
                </a:solidFill>
              </a:rPr>
              <a:t>Creates an in-house coaching culture improving talent retention and employee motivation.</a:t>
            </a:r>
          </a:p>
          <a:p>
            <a:endParaRPr lang="en-US" sz="800" b="0">
              <a:solidFill>
                <a:srgbClr val="105460"/>
              </a:solidFill>
            </a:endParaRPr>
          </a:p>
          <a:p>
            <a:pPr marL="342900" indent="-342900">
              <a:buFont typeface="Arial" panose="020B0604020202020204" pitchFamily="34" charset="0"/>
              <a:buChar char="•"/>
            </a:pPr>
            <a:r>
              <a:rPr lang="en-US" sz="2000" b="0">
                <a:solidFill>
                  <a:srgbClr val="105460"/>
                </a:solidFill>
              </a:rPr>
              <a:t>Provides quick and easy-to-deliver coaching solution suitable for large numbers, extending the power of coaching beyond the leadership team.</a:t>
            </a:r>
          </a:p>
          <a:p>
            <a:endParaRPr lang="en-US" sz="800" b="0">
              <a:solidFill>
                <a:srgbClr val="105460"/>
              </a:solidFill>
            </a:endParaRPr>
          </a:p>
          <a:p>
            <a:pPr marL="342900" indent="-342900">
              <a:buFont typeface="Arial" panose="020B0604020202020204" pitchFamily="34" charset="0"/>
              <a:buChar char="•"/>
            </a:pPr>
            <a:r>
              <a:rPr lang="en-US" sz="2000" b="0">
                <a:solidFill>
                  <a:srgbClr val="105460"/>
                </a:solidFill>
              </a:rPr>
              <a:t>Encourages a High-Performance Employee Experience, elevating talent management programs to develop and improve performance. </a:t>
            </a:r>
          </a:p>
          <a:p>
            <a:r>
              <a:rPr lang="en-US" sz="2000" b="0">
                <a:solidFill>
                  <a:srgbClr val="105460"/>
                </a:solidFill>
              </a:rPr>
              <a:t> </a:t>
            </a:r>
          </a:p>
        </p:txBody>
      </p:sp>
    </p:spTree>
    <p:extLst>
      <p:ext uri="{BB962C8B-B14F-4D97-AF65-F5344CB8AC3E}">
        <p14:creationId xmlns:p14="http://schemas.microsoft.com/office/powerpoint/2010/main" val="4127078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Blank Template 2019 " id="{A64BBBDF-4F2A-41E4-9DAB-B47CD884A258}" vid="{F3CE6F98-1AF5-4A90-B2B3-CE8AD776608F}"/>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Blank Template 2019 " id="{044433C1-37D1-4350-AFFF-99AD9ADEB42E}" vid="{9BAF38A3-9E97-4E7A-B99F-5ED601509F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889E6103750F438878AB45B4DD2222" ma:contentTypeVersion="12" ma:contentTypeDescription="Create a new document." ma:contentTypeScope="" ma:versionID="127aa7874d8fcfed70301dcb57c97c1f">
  <xsd:schema xmlns:xsd="http://www.w3.org/2001/XMLSchema" xmlns:xs="http://www.w3.org/2001/XMLSchema" xmlns:p="http://schemas.microsoft.com/office/2006/metadata/properties" xmlns:ns2="3f3b39d8-0b74-43ac-aa08-f59c1e079f78" xmlns:ns3="9cd31565-5270-412f-9c99-58cb3e64888d" targetNamespace="http://schemas.microsoft.com/office/2006/metadata/properties" ma:root="true" ma:fieldsID="db619a669d83d3c7eb5ce238c267a3d8" ns2:_="" ns3:_="">
    <xsd:import namespace="3f3b39d8-0b74-43ac-aa08-f59c1e079f78"/>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b39d8-0b74-43ac-aa08-f59c1e079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18E9F4-8770-4923-BB2C-47D28852A350}">
  <ds:schemaRefs>
    <ds:schemaRef ds:uri="http://schemas.microsoft.com/office/2006/documentManagement/types"/>
    <ds:schemaRef ds:uri="http://purl.org/dc/dcmitype/"/>
    <ds:schemaRef ds:uri="http://schemas.openxmlformats.org/package/2006/metadata/core-properties"/>
    <ds:schemaRef ds:uri="http://purl.org/dc/elements/1.1/"/>
    <ds:schemaRef ds:uri="9cd31565-5270-412f-9c99-58cb3e64888d"/>
    <ds:schemaRef ds:uri="http://purl.org/dc/terms/"/>
    <ds:schemaRef ds:uri="3f3b39d8-0b74-43ac-aa08-f59c1e079f78"/>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8744396-F8C4-46C7-B840-53E09BCCBFA2}">
  <ds:schemaRefs>
    <ds:schemaRef ds:uri="3f3b39d8-0b74-43ac-aa08-f59c1e079f78"/>
    <ds:schemaRef ds:uri="9cd31565-5270-412f-9c99-58cb3e6488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FE00B1-A26D-407E-B8BE-8A8D558BA8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 Template 2019 </Template>
  <TotalTime>0</TotalTime>
  <Words>853</Words>
  <Application>Microsoft Office PowerPoint</Application>
  <PresentationFormat>Widescreen</PresentationFormat>
  <Paragraphs>92</Paragraphs>
  <Slides>17</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WTW</vt:lpstr>
      <vt:lpstr>1_WTW</vt:lpstr>
      <vt:lpstr>Breaking Boundaries</vt:lpstr>
      <vt:lpstr>PowerPoint Presentation</vt:lpstr>
      <vt:lpstr>The Coaching Report</vt:lpstr>
      <vt:lpstr>What Does the Coaching Report Cover? </vt:lpstr>
      <vt:lpstr>What Does the Coaching Report Cover? </vt:lpstr>
      <vt:lpstr>What Does the Coaching Report Cover? </vt:lpstr>
      <vt:lpstr>What Does the Coaching Report Cover? </vt:lpstr>
      <vt:lpstr>Unleash a Coaching Culture for…</vt:lpstr>
      <vt:lpstr>PowerPoint Presentation</vt:lpstr>
      <vt:lpstr>PowerPoint Presentation</vt:lpstr>
      <vt:lpstr>PowerPoint Presentation</vt:lpstr>
      <vt:lpstr>Applications</vt:lpstr>
      <vt:lpstr>One-to-One Coaching </vt:lpstr>
      <vt:lpstr>Delivering In-House Coaching Programs </vt:lpstr>
      <vt:lpstr>Administration  &amp; Set Up</vt:lpstr>
      <vt:lpstr>No accreditation training required to access the report</vt:lpstr>
      <vt:lpstr>PowerPoint Presentation</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Lewis</dc:creator>
  <cp:lastModifiedBy>James Hollingsworth</cp:lastModifiedBy>
  <cp:revision>2</cp:revision>
  <dcterms:created xsi:type="dcterms:W3CDTF">2019-05-01T09:54:07Z</dcterms:created>
  <dcterms:modified xsi:type="dcterms:W3CDTF">2020-05-28T14:46:43Z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0x010100CB889E6103750F438878AB45B4DD2222</vt:lpwstr>
  </property>
  <property fmtid="{D5CDD505-2E9C-101B-9397-08002B2CF9AE}" pid="4" name="wtwPrimaryIndustries">
    <vt:lpwstr/>
  </property>
  <property fmtid="{D5CDD505-2E9C-101B-9397-08002B2CF9AE}" pid="5" name="wtwLanguages">
    <vt:lpwstr>2;#English|cf11192c-fc4c-48d5-99ef-db7461618cf1</vt:lpwstr>
  </property>
  <property fmtid="{D5CDD505-2E9C-101B-9397-08002B2CF9AE}" pid="6" name="wtwBusinessLines">
    <vt:lpwstr>14;#Corporate Functions|358f88c1-3f1f-4c60-aced-d7ce899be2b7</vt:lpwstr>
  </property>
  <property fmtid="{D5CDD505-2E9C-101B-9397-08002B2CF9AE}" pid="7" name="wtwRegions">
    <vt:lpwstr>1;#Great Britain|661323d5-3131-48f8-b359-cc3556af88ce;#3;#International|3ebc259f-84bb-4695-b3ab-ed859b4b9099;#7;#North America|f4f97094-981d-4a36-b751-b56d94062a44;#9;#Western Europe|14282ae9-2027-496b-a908-e96ecbfc4025</vt:lpwstr>
  </property>
  <property fmtid="{D5CDD505-2E9C-101B-9397-08002B2CF9AE}" pid="8" name="Order">
    <vt:r8>100</vt:r8>
  </property>
  <property fmtid="{D5CDD505-2E9C-101B-9397-08002B2CF9AE}" pid="9" name="AuthorIds_UIVersion_3584">
    <vt:lpwstr>68</vt:lpwstr>
  </property>
</Properties>
</file>