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337" r:id="rId5"/>
    <p:sldId id="349" r:id="rId6"/>
    <p:sldId id="340" r:id="rId7"/>
    <p:sldId id="356" r:id="rId8"/>
    <p:sldId id="357" r:id="rId9"/>
    <p:sldId id="359" r:id="rId10"/>
    <p:sldId id="394" r:id="rId11"/>
    <p:sldId id="396" r:id="rId12"/>
    <p:sldId id="397" r:id="rId13"/>
    <p:sldId id="395" r:id="rId14"/>
    <p:sldId id="398" r:id="rId15"/>
    <p:sldId id="399" r:id="rId16"/>
    <p:sldId id="400" r:id="rId17"/>
    <p:sldId id="401" r:id="rId18"/>
    <p:sldId id="402" r:id="rId19"/>
    <p:sldId id="403" r:id="rId20"/>
    <p:sldId id="341"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50" r:id="rId38"/>
    <p:sldId id="355" r:id="rId39"/>
    <p:sldId id="351" r:id="rId40"/>
    <p:sldId id="376" r:id="rId41"/>
    <p:sldId id="393"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 id="392" r:id="rId58"/>
    <p:sldId id="352" r:id="rId59"/>
  </p:sldIdLst>
  <p:sldSz cx="9144000" cy="6858000" type="screen4x3"/>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00" userDrawn="1">
          <p15:clr>
            <a:srgbClr val="A4A3A4"/>
          </p15:clr>
        </p15:guide>
        <p15:guide id="3" orient="horz" pos="960">
          <p15:clr>
            <a:srgbClr val="A4A3A4"/>
          </p15:clr>
        </p15:guide>
        <p15:guide id="5" orient="horz" pos="4032">
          <p15:clr>
            <a:srgbClr val="A4A3A4"/>
          </p15:clr>
        </p15:guide>
        <p15:guide id="6" orient="horz" pos="3840">
          <p15:clr>
            <a:srgbClr val="A4A3A4"/>
          </p15:clr>
        </p15:guide>
        <p15:guide id="7" pos="3456">
          <p15:clr>
            <a:srgbClr val="A4A3A4"/>
          </p15:clr>
        </p15:guide>
        <p15:guide id="8" pos="283" userDrawn="1">
          <p15:clr>
            <a:srgbClr val="A4A3A4"/>
          </p15:clr>
        </p15:guide>
        <p15:guide id="9" pos="5472">
          <p15:clr>
            <a:srgbClr val="A4A3A4"/>
          </p15:clr>
        </p15:guide>
        <p15:guide id="10" pos="1248">
          <p15:clr>
            <a:srgbClr val="A4A3A4"/>
          </p15:clr>
        </p15:guide>
        <p15:guide id="11" pos="4416">
          <p15:clr>
            <a:srgbClr val="A4A3A4"/>
          </p15:clr>
        </p15:guide>
        <p15:guide id="12" pos="4512">
          <p15:clr>
            <a:srgbClr val="A4A3A4"/>
          </p15:clr>
        </p15:guide>
        <p15:guide id="13" pos="3360">
          <p15:clr>
            <a:srgbClr val="A4A3A4"/>
          </p15:clr>
        </p15:guide>
        <p15:guide id="14" pos="1344">
          <p15:clr>
            <a:srgbClr val="A4A3A4"/>
          </p15:clr>
        </p15:guide>
        <p15:guide id="15" pos="2290" userDrawn="1">
          <p15:clr>
            <a:srgbClr val="A4A3A4"/>
          </p15:clr>
        </p15:guide>
        <p15:guide id="16" pos="24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DDD0D0"/>
    <a:srgbClr val="D9E6DC"/>
    <a:srgbClr val="702082"/>
    <a:srgbClr val="FDFDFD"/>
    <a:srgbClr val="FCFCFC"/>
    <a:srgbClr val="C8D7DF"/>
    <a:srgbClr val="EDE5EF"/>
    <a:srgbClr val="E4E6E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30" d="100"/>
          <a:sy n="130" d="100"/>
        </p:scale>
        <p:origin x="1056" y="126"/>
      </p:cViewPr>
      <p:guideLst>
        <p:guide orient="horz" pos="2160"/>
        <p:guide orient="horz" pos="300"/>
        <p:guide orient="horz" pos="960"/>
        <p:guide orient="horz" pos="4032"/>
        <p:guide orient="horz" pos="3840"/>
        <p:guide pos="3456"/>
        <p:guide pos="283"/>
        <p:guide pos="5472"/>
        <p:guide pos="1248"/>
        <p:guide pos="4416"/>
        <p:guide pos="4512"/>
        <p:guide pos="3360"/>
        <p:guide pos="1344"/>
        <p:guide pos="2290"/>
        <p:guide pos="240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Attraction</a:t>
            </a:r>
            <a:r>
              <a:rPr lang="en-US" sz="1600" b="1" baseline="0" dirty="0">
                <a:solidFill>
                  <a:schemeClr val="tx1"/>
                </a:solidFill>
              </a:rPr>
              <a:t> Challenges</a:t>
            </a:r>
            <a:endParaRPr lang="en-US" sz="16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B81C"/>
              </a:solidFill>
              <a:ln>
                <a:noFill/>
              </a:ln>
              <a:effectLst/>
            </c:spPr>
            <c:extLst>
              <c:ext xmlns:c16="http://schemas.microsoft.com/office/drawing/2014/chart" uri="{C3380CC4-5D6E-409C-BE32-E72D297353CC}">
                <c16:uniqueId val="{00000001-26BA-40A4-9156-6319F1F5559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26BA-40A4-9156-6319F1F5559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26BA-40A4-9156-6319F1F5559A}"/>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26BA-40A4-9156-6319F1F5559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26BA-40A4-9156-6319F1F5559A}"/>
              </c:ext>
            </c:extLst>
          </c:dPt>
          <c:dPt>
            <c:idx val="5"/>
            <c:invertIfNegative val="0"/>
            <c:bubble3D val="0"/>
            <c:spPr>
              <a:solidFill>
                <a:srgbClr val="00A0D2"/>
              </a:solidFill>
              <a:ln>
                <a:noFill/>
              </a:ln>
              <a:effectLst/>
            </c:spPr>
            <c:extLst>
              <c:ext xmlns:c16="http://schemas.microsoft.com/office/drawing/2014/chart" uri="{C3380CC4-5D6E-409C-BE32-E72D297353CC}">
                <c16:uniqueId val="{0000000B-26BA-40A4-9156-6319F1F5559A}"/>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D-26BA-40A4-9156-6319F1F5559A}"/>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F-26BA-40A4-9156-6319F1F5559A}"/>
              </c:ext>
            </c:extLst>
          </c:dPt>
          <c:dPt>
            <c:idx val="8"/>
            <c:invertIfNegative val="0"/>
            <c:bubble3D val="0"/>
            <c:spPr>
              <a:solidFill>
                <a:schemeClr val="accent3"/>
              </a:solidFill>
              <a:ln>
                <a:noFill/>
              </a:ln>
              <a:effectLst/>
            </c:spPr>
            <c:extLst>
              <c:ext xmlns:c16="http://schemas.microsoft.com/office/drawing/2014/chart" uri="{C3380CC4-5D6E-409C-BE32-E72D297353CC}">
                <c16:uniqueId val="{00000011-26BA-40A4-9156-6319F1F5559A}"/>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3-26BA-40A4-9156-6319F1F5559A}"/>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5-26BA-40A4-9156-6319F1F5559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DRS!$B$3:$B$12</c:f>
              <c:strCache>
                <c:ptCount val="10"/>
                <c:pt idx="0">
                  <c:v>All employees</c:v>
                </c:pt>
                <c:pt idx="1">
                  <c:v>Diverse employee populations</c:v>
                </c:pt>
                <c:pt idx="2">
                  <c:v>Critical-skill employees</c:v>
                </c:pt>
                <c:pt idx="3">
                  <c:v>High-potential employees</c:v>
                </c:pt>
                <c:pt idx="4">
                  <c:v>Top-performing employees</c:v>
                </c:pt>
                <c:pt idx="5">
                  <c:v>All employees</c:v>
                </c:pt>
                <c:pt idx="6">
                  <c:v>Diverse employee populations</c:v>
                </c:pt>
                <c:pt idx="7">
                  <c:v>Critical-skill employees</c:v>
                </c:pt>
                <c:pt idx="8">
                  <c:v>High-potential employees</c:v>
                </c:pt>
                <c:pt idx="9">
                  <c:v>Top-performing employees</c:v>
                </c:pt>
              </c:strCache>
            </c:strRef>
          </c:cat>
          <c:val>
            <c:numRef>
              <c:f>DRS!$C$3:$C$12</c:f>
              <c:numCache>
                <c:formatCode>0%</c:formatCode>
                <c:ptCount val="10"/>
                <c:pt idx="0">
                  <c:v>0.28000000000000003</c:v>
                </c:pt>
                <c:pt idx="1">
                  <c:v>0.45</c:v>
                </c:pt>
                <c:pt idx="2">
                  <c:v>0.55000000000000004</c:v>
                </c:pt>
                <c:pt idx="3">
                  <c:v>0.54</c:v>
                </c:pt>
                <c:pt idx="4">
                  <c:v>0.56000000000000005</c:v>
                </c:pt>
                <c:pt idx="5">
                  <c:v>0.44</c:v>
                </c:pt>
                <c:pt idx="6">
                  <c:v>0.56999999999999995</c:v>
                </c:pt>
                <c:pt idx="7">
                  <c:v>0.66</c:v>
                </c:pt>
                <c:pt idx="8">
                  <c:v>0.77</c:v>
                </c:pt>
                <c:pt idx="9">
                  <c:v>0.76</c:v>
                </c:pt>
              </c:numCache>
            </c:numRef>
          </c:val>
          <c:extLst>
            <c:ext xmlns:c16="http://schemas.microsoft.com/office/drawing/2014/chart" uri="{C3380CC4-5D6E-409C-BE32-E72D297353CC}">
              <c16:uniqueId val="{00000016-26BA-40A4-9156-6319F1F5559A}"/>
            </c:ext>
          </c:extLst>
        </c:ser>
        <c:dLbls>
          <c:showLegendKey val="0"/>
          <c:showVal val="0"/>
          <c:showCatName val="0"/>
          <c:showSerName val="0"/>
          <c:showPercent val="0"/>
          <c:showBubbleSize val="0"/>
        </c:dLbls>
        <c:gapWidth val="219"/>
        <c:overlap val="-27"/>
        <c:axId val="213201224"/>
        <c:axId val="213201616"/>
      </c:barChart>
      <c:catAx>
        <c:axId val="213201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3201616"/>
        <c:crosses val="autoZero"/>
        <c:auto val="1"/>
        <c:lblAlgn val="ctr"/>
        <c:lblOffset val="100"/>
        <c:noMultiLvlLbl val="0"/>
      </c:catAx>
      <c:valAx>
        <c:axId val="213201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201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Retention Challenges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solidFill>
            <a:ln>
              <a:noFill/>
            </a:ln>
            <a:effectLst/>
          </c:spPr>
          <c:invertIfNegative val="0"/>
          <c:dPt>
            <c:idx val="0"/>
            <c:invertIfNegative val="0"/>
            <c:bubble3D val="0"/>
            <c:spPr>
              <a:solidFill>
                <a:srgbClr val="FFB81C"/>
              </a:solidFill>
              <a:ln>
                <a:noFill/>
              </a:ln>
              <a:effectLst/>
            </c:spPr>
            <c:extLst>
              <c:ext xmlns:c16="http://schemas.microsoft.com/office/drawing/2014/chart" uri="{C3380CC4-5D6E-409C-BE32-E72D297353CC}">
                <c16:uniqueId val="{00000001-3248-4726-92FF-715D9820057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248-4726-92FF-715D9820057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3248-4726-92FF-715D9820057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3248-4726-92FF-715D9820057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3248-4726-92FF-715D98200578}"/>
              </c:ext>
            </c:extLst>
          </c:dPt>
          <c:dPt>
            <c:idx val="5"/>
            <c:invertIfNegative val="0"/>
            <c:bubble3D val="0"/>
            <c:spPr>
              <a:solidFill>
                <a:srgbClr val="00A0D2"/>
              </a:solidFill>
              <a:ln>
                <a:noFill/>
              </a:ln>
              <a:effectLst/>
            </c:spPr>
            <c:extLst>
              <c:ext xmlns:c16="http://schemas.microsoft.com/office/drawing/2014/chart" uri="{C3380CC4-5D6E-409C-BE32-E72D297353CC}">
                <c16:uniqueId val="{0000000B-3248-4726-92FF-715D9820057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DRS!$B$3:$B$12</c:f>
              <c:strCache>
                <c:ptCount val="10"/>
                <c:pt idx="0">
                  <c:v>All employees</c:v>
                </c:pt>
                <c:pt idx="1">
                  <c:v>Diverse employee populations</c:v>
                </c:pt>
                <c:pt idx="2">
                  <c:v>Critical-skill employees</c:v>
                </c:pt>
                <c:pt idx="3">
                  <c:v>High-potential employees</c:v>
                </c:pt>
                <c:pt idx="4">
                  <c:v>Top-performing employees</c:v>
                </c:pt>
                <c:pt idx="5">
                  <c:v>All employees</c:v>
                </c:pt>
                <c:pt idx="6">
                  <c:v>Diverse employee populations</c:v>
                </c:pt>
                <c:pt idx="7">
                  <c:v>Critical-skill employees</c:v>
                </c:pt>
                <c:pt idx="8">
                  <c:v>High-potential employees</c:v>
                </c:pt>
                <c:pt idx="9">
                  <c:v>Top-performing employees</c:v>
                </c:pt>
              </c:strCache>
            </c:strRef>
          </c:cat>
          <c:val>
            <c:numRef>
              <c:f>DRS!$C$3:$C$12</c:f>
              <c:numCache>
                <c:formatCode>0%</c:formatCode>
                <c:ptCount val="10"/>
                <c:pt idx="0">
                  <c:v>0.2</c:v>
                </c:pt>
                <c:pt idx="1">
                  <c:v>0.28000000000000003</c:v>
                </c:pt>
                <c:pt idx="2">
                  <c:v>0.37</c:v>
                </c:pt>
                <c:pt idx="3">
                  <c:v>0.47</c:v>
                </c:pt>
                <c:pt idx="4">
                  <c:v>0.44</c:v>
                </c:pt>
                <c:pt idx="5">
                  <c:v>0.41</c:v>
                </c:pt>
                <c:pt idx="6">
                  <c:v>0.47</c:v>
                </c:pt>
                <c:pt idx="7">
                  <c:v>0.59</c:v>
                </c:pt>
                <c:pt idx="8">
                  <c:v>0.7</c:v>
                </c:pt>
                <c:pt idx="9">
                  <c:v>0.65</c:v>
                </c:pt>
              </c:numCache>
            </c:numRef>
          </c:val>
          <c:extLst>
            <c:ext xmlns:c16="http://schemas.microsoft.com/office/drawing/2014/chart" uri="{C3380CC4-5D6E-409C-BE32-E72D297353CC}">
              <c16:uniqueId val="{0000000C-3248-4726-92FF-715D98200578}"/>
            </c:ext>
          </c:extLst>
        </c:ser>
        <c:dLbls>
          <c:showLegendKey val="0"/>
          <c:showVal val="0"/>
          <c:showCatName val="0"/>
          <c:showSerName val="0"/>
          <c:showPercent val="0"/>
          <c:showBubbleSize val="0"/>
        </c:dLbls>
        <c:gapWidth val="219"/>
        <c:overlap val="-27"/>
        <c:axId val="59214608"/>
        <c:axId val="59215000"/>
      </c:barChart>
      <c:catAx>
        <c:axId val="5921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9215000"/>
        <c:crosses val="autoZero"/>
        <c:auto val="1"/>
        <c:lblAlgn val="ctr"/>
        <c:lblOffset val="100"/>
        <c:noMultiLvlLbl val="0"/>
      </c:catAx>
      <c:valAx>
        <c:axId val="59215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14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3.747842777110183E-2"/>
          <c:y val="1.1571332252127486E-2"/>
          <c:w val="0.91754745890357592"/>
          <c:h val="0.97685733549574505"/>
        </c:manualLayout>
      </c:layout>
      <c:barChart>
        <c:barDir val="col"/>
        <c:grouping val="percentStacked"/>
        <c:varyColors val="0"/>
        <c:ser>
          <c:idx val="0"/>
          <c:order val="0"/>
          <c:tx>
            <c:strRef>
              <c:f>Sheet1!$B$1</c:f>
              <c:strCache>
                <c:ptCount val="1"/>
                <c:pt idx="0">
                  <c:v>Series 1</c:v>
                </c:pt>
              </c:strCache>
            </c:strRef>
          </c:tx>
          <c:spPr>
            <a:solidFill>
              <a:schemeClr val="accent3">
                <a:shade val="58000"/>
              </a:schemeClr>
            </a:solidFill>
            <a:ln>
              <a:noFill/>
            </a:ln>
            <a:effectLst/>
          </c:spPr>
          <c:invertIfNegative val="0"/>
          <c:cat>
            <c:strRef>
              <c:f>Sheet1!$A$2</c:f>
              <c:strCache>
                <c:ptCount val="1"/>
                <c:pt idx="0">
                  <c:v>Category 1</c:v>
                </c:pt>
              </c:strCache>
            </c:strRef>
          </c:cat>
          <c:val>
            <c:numRef>
              <c:f>Sheet1!$B$2</c:f>
              <c:numCache>
                <c:formatCode>General</c:formatCode>
                <c:ptCount val="1"/>
                <c:pt idx="0">
                  <c:v>25</c:v>
                </c:pt>
              </c:numCache>
            </c:numRef>
          </c:val>
          <c:extLst>
            <c:ext xmlns:c16="http://schemas.microsoft.com/office/drawing/2014/chart" uri="{C3380CC4-5D6E-409C-BE32-E72D297353CC}">
              <c16:uniqueId val="{00000000-5A1E-450A-A8F5-D0EF40B60814}"/>
            </c:ext>
          </c:extLst>
        </c:ser>
        <c:ser>
          <c:idx val="1"/>
          <c:order val="1"/>
          <c:tx>
            <c:strRef>
              <c:f>Sheet1!$C$1</c:f>
              <c:strCache>
                <c:ptCount val="1"/>
                <c:pt idx="0">
                  <c:v>Series 2</c:v>
                </c:pt>
              </c:strCache>
            </c:strRef>
          </c:tx>
          <c:spPr>
            <a:solidFill>
              <a:schemeClr val="accent3">
                <a:shade val="86000"/>
              </a:schemeClr>
            </a:solidFill>
            <a:ln>
              <a:noFill/>
            </a:ln>
            <a:effectLst/>
          </c:spPr>
          <c:invertIfNegative val="0"/>
          <c:cat>
            <c:strRef>
              <c:f>Sheet1!$A$2</c:f>
              <c:strCache>
                <c:ptCount val="1"/>
                <c:pt idx="0">
                  <c:v>Category 1</c:v>
                </c:pt>
              </c:strCache>
            </c:strRef>
          </c:cat>
          <c:val>
            <c:numRef>
              <c:f>Sheet1!$C$2</c:f>
              <c:numCache>
                <c:formatCode>General</c:formatCode>
                <c:ptCount val="1"/>
                <c:pt idx="0">
                  <c:v>25</c:v>
                </c:pt>
              </c:numCache>
            </c:numRef>
          </c:val>
          <c:extLst>
            <c:ext xmlns:c16="http://schemas.microsoft.com/office/drawing/2014/chart" uri="{C3380CC4-5D6E-409C-BE32-E72D297353CC}">
              <c16:uniqueId val="{00000001-5A1E-450A-A8F5-D0EF40B60814}"/>
            </c:ext>
          </c:extLst>
        </c:ser>
        <c:ser>
          <c:idx val="2"/>
          <c:order val="2"/>
          <c:tx>
            <c:strRef>
              <c:f>Sheet1!$D$1</c:f>
              <c:strCache>
                <c:ptCount val="1"/>
                <c:pt idx="0">
                  <c:v>Series 3</c:v>
                </c:pt>
              </c:strCache>
            </c:strRef>
          </c:tx>
          <c:spPr>
            <a:solidFill>
              <a:schemeClr val="accent3">
                <a:tint val="86000"/>
              </a:schemeClr>
            </a:solidFill>
            <a:ln>
              <a:noFill/>
            </a:ln>
            <a:effectLst/>
          </c:spPr>
          <c:invertIfNegative val="0"/>
          <c:cat>
            <c:strRef>
              <c:f>Sheet1!$A$2</c:f>
              <c:strCache>
                <c:ptCount val="1"/>
                <c:pt idx="0">
                  <c:v>Category 1</c:v>
                </c:pt>
              </c:strCache>
            </c:strRef>
          </c:cat>
          <c:val>
            <c:numRef>
              <c:f>Sheet1!$D$2</c:f>
              <c:numCache>
                <c:formatCode>General</c:formatCode>
                <c:ptCount val="1"/>
                <c:pt idx="0">
                  <c:v>25</c:v>
                </c:pt>
              </c:numCache>
            </c:numRef>
          </c:val>
          <c:extLst>
            <c:ext xmlns:c16="http://schemas.microsoft.com/office/drawing/2014/chart" uri="{C3380CC4-5D6E-409C-BE32-E72D297353CC}">
              <c16:uniqueId val="{00000002-5A1E-450A-A8F5-D0EF40B60814}"/>
            </c:ext>
          </c:extLst>
        </c:ser>
        <c:ser>
          <c:idx val="3"/>
          <c:order val="3"/>
          <c:tx>
            <c:strRef>
              <c:f>Sheet1!$E$1</c:f>
              <c:strCache>
                <c:ptCount val="1"/>
                <c:pt idx="0">
                  <c:v>Series 4</c:v>
                </c:pt>
              </c:strCache>
            </c:strRef>
          </c:tx>
          <c:spPr>
            <a:solidFill>
              <a:schemeClr val="accent3">
                <a:tint val="58000"/>
              </a:schemeClr>
            </a:solidFill>
            <a:ln>
              <a:noFill/>
            </a:ln>
            <a:effectLst/>
          </c:spPr>
          <c:invertIfNegative val="0"/>
          <c:cat>
            <c:strRef>
              <c:f>Sheet1!$A$2</c:f>
              <c:strCache>
                <c:ptCount val="1"/>
                <c:pt idx="0">
                  <c:v>Category 1</c:v>
                </c:pt>
              </c:strCache>
            </c:strRef>
          </c:cat>
          <c:val>
            <c:numRef>
              <c:f>Sheet1!$E$2</c:f>
              <c:numCache>
                <c:formatCode>General</c:formatCode>
                <c:ptCount val="1"/>
                <c:pt idx="0">
                  <c:v>25</c:v>
                </c:pt>
              </c:numCache>
            </c:numRef>
          </c:val>
          <c:extLst>
            <c:ext xmlns:c16="http://schemas.microsoft.com/office/drawing/2014/chart" uri="{C3380CC4-5D6E-409C-BE32-E72D297353CC}">
              <c16:uniqueId val="{00000003-5A1E-450A-A8F5-D0EF40B60814}"/>
            </c:ext>
          </c:extLst>
        </c:ser>
        <c:dLbls>
          <c:showLegendKey val="0"/>
          <c:showVal val="0"/>
          <c:showCatName val="0"/>
          <c:showSerName val="0"/>
          <c:showPercent val="0"/>
          <c:showBubbleSize val="0"/>
        </c:dLbls>
        <c:gapWidth val="150"/>
        <c:overlap val="100"/>
        <c:axId val="59215784"/>
        <c:axId val="59216176"/>
      </c:barChart>
      <c:catAx>
        <c:axId val="59215784"/>
        <c:scaling>
          <c:orientation val="minMax"/>
        </c:scaling>
        <c:delete val="1"/>
        <c:axPos val="b"/>
        <c:numFmt formatCode="General" sourceLinked="1"/>
        <c:majorTickMark val="none"/>
        <c:minorTickMark val="none"/>
        <c:tickLblPos val="nextTo"/>
        <c:crossAx val="59216176"/>
        <c:crosses val="autoZero"/>
        <c:auto val="1"/>
        <c:lblAlgn val="ctr"/>
        <c:lblOffset val="100"/>
        <c:noMultiLvlLbl val="0"/>
      </c:catAx>
      <c:valAx>
        <c:axId val="59216176"/>
        <c:scaling>
          <c:orientation val="minMax"/>
        </c:scaling>
        <c:delete val="1"/>
        <c:axPos val="l"/>
        <c:numFmt formatCode="0%" sourceLinked="1"/>
        <c:majorTickMark val="none"/>
        <c:minorTickMark val="none"/>
        <c:tickLblPos val="nextTo"/>
        <c:crossAx val="59215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dirty="0">
                <a:solidFill>
                  <a:schemeClr val="accent1"/>
                </a:solidFill>
                <a:latin typeface="+mn-lt"/>
              </a:rPr>
              <a:t>Months to Productivity</a:t>
            </a:r>
          </a:p>
        </c:rich>
      </c:tx>
      <c:layout>
        <c:manualLayout>
          <c:xMode val="edge"/>
          <c:yMode val="edge"/>
          <c:x val="0.20403403930889885"/>
          <c:y val="6.250000000000000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356631508767482E-2"/>
          <c:y val="9.092199803149606E-2"/>
          <c:w val="0.88047413252302575"/>
          <c:h val="0.58938262795275587"/>
        </c:manualLayout>
      </c:layout>
      <c:barChart>
        <c:barDir val="col"/>
        <c:grouping val="clustered"/>
        <c:varyColors val="0"/>
        <c:ser>
          <c:idx val="0"/>
          <c:order val="0"/>
          <c:tx>
            <c:strRef>
              <c:f>Sheet1!$A$2</c:f>
              <c:strCache>
                <c:ptCount val="1"/>
                <c:pt idx="0">
                  <c:v>Executive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1"/>
                <c:pt idx="0">
                  <c:v>50th percentile</c:v>
                </c:pt>
              </c:strCache>
            </c:strRef>
          </c:cat>
          <c:val>
            <c:numRef>
              <c:f>Sheet1!$B$2:$C$2</c:f>
              <c:numCache>
                <c:formatCode>General</c:formatCode>
                <c:ptCount val="1"/>
                <c:pt idx="0">
                  <c:v>12</c:v>
                </c:pt>
              </c:numCache>
            </c:numRef>
          </c:val>
          <c:extLst>
            <c:ext xmlns:c16="http://schemas.microsoft.com/office/drawing/2014/chart" uri="{C3380CC4-5D6E-409C-BE32-E72D297353CC}">
              <c16:uniqueId val="{00000000-59DA-4CCD-8518-BE3A44F4DC8E}"/>
            </c:ext>
          </c:extLst>
        </c:ser>
        <c:ser>
          <c:idx val="1"/>
          <c:order val="1"/>
          <c:tx>
            <c:strRef>
              <c:f>Sheet1!$A$3</c:f>
              <c:strCache>
                <c:ptCount val="1"/>
                <c:pt idx="0">
                  <c:v>Manager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1"/>
                <c:pt idx="0">
                  <c:v>50th percentile</c:v>
                </c:pt>
              </c:strCache>
            </c:strRef>
          </c:cat>
          <c:val>
            <c:numRef>
              <c:f>Sheet1!$B$3:$C$3</c:f>
              <c:numCache>
                <c:formatCode>General</c:formatCode>
                <c:ptCount val="1"/>
                <c:pt idx="0">
                  <c:v>8.5</c:v>
                </c:pt>
              </c:numCache>
            </c:numRef>
          </c:val>
          <c:extLst>
            <c:ext xmlns:c16="http://schemas.microsoft.com/office/drawing/2014/chart" uri="{C3380CC4-5D6E-409C-BE32-E72D297353CC}">
              <c16:uniqueId val="{00000001-59DA-4CCD-8518-BE3A44F4DC8E}"/>
            </c:ext>
          </c:extLst>
        </c:ser>
        <c:ser>
          <c:idx val="2"/>
          <c:order val="2"/>
          <c:tx>
            <c:strRef>
              <c:f>Sheet1!$A$4</c:f>
              <c:strCache>
                <c:ptCount val="1"/>
                <c:pt idx="0">
                  <c:v>Professional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1"/>
                <c:pt idx="0">
                  <c:v>50th percentile</c:v>
                </c:pt>
              </c:strCache>
            </c:strRef>
          </c:cat>
          <c:val>
            <c:numRef>
              <c:f>Sheet1!$B$4:$C$4</c:f>
              <c:numCache>
                <c:formatCode>General</c:formatCode>
                <c:ptCount val="1"/>
                <c:pt idx="0">
                  <c:v>7</c:v>
                </c:pt>
              </c:numCache>
            </c:numRef>
          </c:val>
          <c:extLst>
            <c:ext xmlns:c16="http://schemas.microsoft.com/office/drawing/2014/chart" uri="{C3380CC4-5D6E-409C-BE32-E72D297353CC}">
              <c16:uniqueId val="{00000002-59DA-4CCD-8518-BE3A44F4DC8E}"/>
            </c:ext>
          </c:extLst>
        </c:ser>
        <c:ser>
          <c:idx val="3"/>
          <c:order val="3"/>
          <c:tx>
            <c:strRef>
              <c:f>Sheet1!$A$5</c:f>
              <c:strCache>
                <c:ptCount val="1"/>
                <c:pt idx="0">
                  <c:v>Tech support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1"/>
                <c:pt idx="0">
                  <c:v>50th percentile</c:v>
                </c:pt>
              </c:strCache>
            </c:strRef>
          </c:cat>
          <c:val>
            <c:numRef>
              <c:f>Sheet1!$B$5:$C$5</c:f>
              <c:numCache>
                <c:formatCode>General</c:formatCode>
                <c:ptCount val="1"/>
                <c:pt idx="0">
                  <c:v>6</c:v>
                </c:pt>
              </c:numCache>
            </c:numRef>
          </c:val>
          <c:extLst>
            <c:ext xmlns:c16="http://schemas.microsoft.com/office/drawing/2014/chart" uri="{C3380CC4-5D6E-409C-BE32-E72D297353CC}">
              <c16:uniqueId val="{00000003-59DA-4CCD-8518-BE3A44F4DC8E}"/>
            </c:ext>
          </c:extLst>
        </c:ser>
        <c:ser>
          <c:idx val="4"/>
          <c:order val="4"/>
          <c:tx>
            <c:strRef>
              <c:f>Sheet1!$A$6</c:f>
              <c:strCache>
                <c:ptCount val="1"/>
                <c:pt idx="0">
                  <c:v>Business support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1"/>
                <c:pt idx="0">
                  <c:v>50th percentile</c:v>
                </c:pt>
              </c:strCache>
            </c:strRef>
          </c:cat>
          <c:val>
            <c:numRef>
              <c:f>Sheet1!$B$6:$C$6</c:f>
              <c:numCache>
                <c:formatCode>General</c:formatCode>
                <c:ptCount val="1"/>
                <c:pt idx="0">
                  <c:v>6</c:v>
                </c:pt>
              </c:numCache>
            </c:numRef>
          </c:val>
          <c:extLst>
            <c:ext xmlns:c16="http://schemas.microsoft.com/office/drawing/2014/chart" uri="{C3380CC4-5D6E-409C-BE32-E72D297353CC}">
              <c16:uniqueId val="{00000004-59DA-4CCD-8518-BE3A44F4DC8E}"/>
            </c:ext>
          </c:extLst>
        </c:ser>
        <c:ser>
          <c:idx val="5"/>
          <c:order val="5"/>
          <c:tx>
            <c:strRef>
              <c:f>Sheet1!$A$7</c:f>
              <c:strCache>
                <c:ptCount val="1"/>
                <c:pt idx="0">
                  <c:v>Production/Ops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1"/>
                <c:pt idx="0">
                  <c:v>50th percentile</c:v>
                </c:pt>
              </c:strCache>
            </c:strRef>
          </c:cat>
          <c:val>
            <c:numRef>
              <c:f>Sheet1!$B$7:$C$7</c:f>
              <c:numCache>
                <c:formatCode>General</c:formatCode>
                <c:ptCount val="1"/>
                <c:pt idx="0">
                  <c:v>4.5</c:v>
                </c:pt>
              </c:numCache>
            </c:numRef>
          </c:val>
          <c:extLst>
            <c:ext xmlns:c16="http://schemas.microsoft.com/office/drawing/2014/chart" uri="{C3380CC4-5D6E-409C-BE32-E72D297353CC}">
              <c16:uniqueId val="{00000005-59DA-4CCD-8518-BE3A44F4DC8E}"/>
            </c:ext>
          </c:extLst>
        </c:ser>
        <c:dLbls>
          <c:dLblPos val="outEnd"/>
          <c:showLegendKey val="0"/>
          <c:showVal val="1"/>
          <c:showCatName val="0"/>
          <c:showSerName val="0"/>
          <c:showPercent val="0"/>
          <c:showBubbleSize val="0"/>
        </c:dLbls>
        <c:gapWidth val="219"/>
        <c:overlap val="-27"/>
        <c:axId val="59216960"/>
        <c:axId val="216381488"/>
      </c:barChart>
      <c:catAx>
        <c:axId val="5921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16381488"/>
        <c:crosses val="autoZero"/>
        <c:auto val="1"/>
        <c:lblAlgn val="ctr"/>
        <c:lblOffset val="100"/>
        <c:noMultiLvlLbl val="0"/>
      </c:catAx>
      <c:valAx>
        <c:axId val="216381488"/>
        <c:scaling>
          <c:orientation val="minMax"/>
        </c:scaling>
        <c:delete val="1"/>
        <c:axPos val="l"/>
        <c:numFmt formatCode="General" sourceLinked="1"/>
        <c:majorTickMark val="none"/>
        <c:minorTickMark val="none"/>
        <c:tickLblPos val="nextTo"/>
        <c:crossAx val="59216960"/>
        <c:crosses val="autoZero"/>
        <c:crossBetween val="between"/>
      </c:valAx>
      <c:spPr>
        <a:noFill/>
        <a:ln>
          <a:noFill/>
        </a:ln>
        <a:effectLst/>
      </c:spPr>
    </c:plotArea>
    <c:legend>
      <c:legendPos val="b"/>
      <c:layout>
        <c:manualLayout>
          <c:xMode val="edge"/>
          <c:yMode val="edge"/>
          <c:x val="0.15071650228784916"/>
          <c:y val="0.77827854330708646"/>
          <c:w val="0.79349436104041393"/>
          <c:h val="0.196721456692913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DC975-A455-47BB-A68D-520EABF783D0}" type="datetimeFigureOut">
              <a:rPr lang="en-US" smtClean="0"/>
              <a:pPr/>
              <a:t>5/27/2020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99B0F9-5275-4FDD-BFE5-B9E6F2FD770F}" type="slidenum">
              <a:rPr lang="en-US" smtClean="0"/>
              <a:pPr/>
              <a:t>‹#›</a:t>
            </a:fld>
            <a:endParaRPr lang="en-US" dirty="0"/>
          </a:p>
        </p:txBody>
      </p:sp>
    </p:spTree>
    <p:extLst>
      <p:ext uri="{BB962C8B-B14F-4D97-AF65-F5344CB8AC3E}">
        <p14:creationId xmlns:p14="http://schemas.microsoft.com/office/powerpoint/2010/main" val="78005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148229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effectLst/>
              </a:rPr>
              <a:t>Social and organizational reconfiguration</a:t>
            </a:r>
            <a:br>
              <a:rPr lang="en-US" dirty="0">
                <a:effectLst/>
              </a:rPr>
            </a:br>
            <a:r>
              <a:rPr lang="en-US" dirty="0">
                <a:effectLst/>
              </a:rPr>
              <a:t>The workforce’s increased autonomy and decision-making authority will make the workplace more power-balanced and less authoritative.  The workplace will be structured more through social networks and less through hierarchy.  Work relationships will be more freelance, gig, and project-based and less exclusively employment-based.  Organizations will tap more diverse avenues for sourcing and engaging talent that extend beyond traditional employment.</a:t>
            </a:r>
          </a:p>
          <a:p>
            <a:r>
              <a:rPr lang="en-US" b="1" dirty="0">
                <a:effectLst/>
              </a:rPr>
              <a:t>All inclusive, more diverse talent market</a:t>
            </a:r>
            <a:br>
              <a:rPr lang="en-US" b="1" dirty="0">
                <a:effectLst/>
              </a:rPr>
            </a:br>
            <a:r>
              <a:rPr lang="en-US" dirty="0">
                <a:effectLst/>
              </a:rPr>
              <a:t>Multiple generations will increasingly participate as workers, today’s minority segments will become majorities, older individuals will work longer, and work will be seamlessly distributed around the globe through 24/7 operations.  Organizations that win will develop new employment contracts and hone new leadership styles and worker engagement approaches to address the varied cultural preferences in policies, practices, work design, rewards and benefits.</a:t>
            </a:r>
          </a:p>
          <a:p>
            <a:r>
              <a:rPr lang="en-US" b="1" dirty="0"/>
              <a:t>A truly connected world</a:t>
            </a:r>
            <a:br>
              <a:rPr lang="en-US" b="1" dirty="0"/>
            </a:br>
            <a:r>
              <a:rPr lang="en-US" dirty="0"/>
              <a:t>Information will be more abundant, richer and more available to everyone.  Work will be accomplished from anywhere, creating a truly global talent ecosystem.  Seamless global and real-time communication, will lead to faster product development.  Go-to-market strategies will be more diverse, and have shorter product/strategy durations.  Organizational reputation will become a pivotal currency in customer and work markets.</a:t>
            </a:r>
          </a:p>
          <a:p>
            <a:r>
              <a:rPr lang="en-US" b="1" dirty="0"/>
              <a:t>Exponential pattern of technological change</a:t>
            </a:r>
            <a:br>
              <a:rPr lang="en-US" dirty="0"/>
            </a:br>
            <a:r>
              <a:rPr lang="en-US" dirty="0"/>
              <a:t>Technological breakthroughs will force organizations to adapt and reinvent themselves more quickly.  Meanwhile the workforce faces the risk of job loss and skill obsolescence, requiring that they adapt and reinvent themselves.</a:t>
            </a:r>
          </a:p>
          <a:p>
            <a:r>
              <a:rPr lang="en-US" b="1" dirty="0">
                <a:effectLst/>
              </a:rPr>
              <a:t>Human and machine collaboration</a:t>
            </a:r>
            <a:br>
              <a:rPr lang="en-US" b="1" dirty="0">
                <a:effectLst/>
              </a:rPr>
            </a:br>
            <a:r>
              <a:rPr lang="en-US" dirty="0">
                <a:effectLst/>
              </a:rPr>
              <a:t>Technological breakthroughs will produce exponential disruptions in markets and business.  The rapid adoption of robots, autonomous vehicles, commoditized sensors, artificial intelligence, and global collaboration will renew the thinking about work.</a:t>
            </a:r>
          </a:p>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22</a:t>
            </a:fld>
            <a:endParaRPr lang="en-US"/>
          </a:p>
        </p:txBody>
      </p:sp>
    </p:spTree>
    <p:extLst>
      <p:ext uri="{BB962C8B-B14F-4D97-AF65-F5344CB8AC3E}">
        <p14:creationId xmlns:p14="http://schemas.microsoft.com/office/powerpoint/2010/main" val="353192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399"/>
            <a:ext cx="6248400" cy="4543425"/>
          </a:xfrm>
        </p:spPr>
        <p:txBody>
          <a:bodyPr>
            <a:normAutofit fontScale="85000" lnSpcReduction="20000"/>
          </a:bodyPr>
          <a:lstStyle/>
          <a:p>
            <a:r>
              <a:rPr lang="en-US" sz="1100" dirty="0"/>
              <a:t>Let’s look a little closer at these two core themes. And let’s start with the democratization of work and what this could mean for our futures. </a:t>
            </a:r>
          </a:p>
          <a:p>
            <a:endParaRPr lang="en-US" sz="1100" dirty="0"/>
          </a:p>
          <a:p>
            <a:r>
              <a:rPr lang="en-US" sz="1100" dirty="0"/>
              <a:t>There’s evidence that the relationship between employees and their companies is changing and the power in that relationship is shifting to the employee. This is captured by the change in how leaders refer to their people. No longer “the biggest cost” or even “the most important asset” but now “the most important investor” in the company. In the first two descriptors, there’s an inherent imbalance of power toward the employer who is managing or using people. In the final description, there’s a suggestion that the employee is in more control and the company needs to create an environment where an employee would like to invest time and energy. </a:t>
            </a:r>
          </a:p>
          <a:p>
            <a:endParaRPr lang="en-US" sz="1100" dirty="0"/>
          </a:p>
          <a:p>
            <a:r>
              <a:rPr lang="en-US" sz="1100" dirty="0"/>
              <a:t>Why the change? Beyond the obvious point that nothing happens in a business if there are no people, there are other changes underway causing leaders to see a new power balance. </a:t>
            </a:r>
          </a:p>
          <a:p>
            <a:endParaRPr lang="en-US" sz="1100" dirty="0"/>
          </a:p>
          <a:p>
            <a:r>
              <a:rPr lang="en-US" sz="1100" dirty="0"/>
              <a:t>It starts with the position in which employers find themselves….with new competition trying to disrupt their industries, with incredibly demanding customers insisting on better experiences and lower prices, and with a deficit of skilled workers needed to achieve their business goals. Doing research with the World Economic Forum last year, we found that the gap in skilled workers totaled nearly 40 million. Further, as companies think about the need to transform themselves using new technology, over ¾ say they’re limited because of missing skills. So, employers find themselves in a position of need – driving them to consider non-traditional sources of talent. </a:t>
            </a:r>
          </a:p>
          <a:p>
            <a:endParaRPr lang="en-US" sz="1100" dirty="0"/>
          </a:p>
          <a:p>
            <a:r>
              <a:rPr lang="en-US" sz="1100" dirty="0"/>
              <a:t>That alone doesn’t really change the equation. An additional factor – the advanced tools and resources to which workers have access -- is what really changes the equation. Start with mobile. About half of the world’s population --  3.6 </a:t>
            </a:r>
            <a:r>
              <a:rPr lang="en-US" sz="1100" dirty="0" err="1"/>
              <a:t>bn</a:t>
            </a:r>
            <a:r>
              <a:rPr lang="en-US" sz="1100" dirty="0"/>
              <a:t> people -- have access to a mobile device. A mobile device with an incredible amount of computing power. And 30% of all people on the planet are utilizing social media. Over 2 </a:t>
            </a:r>
            <a:r>
              <a:rPr lang="en-US" sz="1100" dirty="0" err="1"/>
              <a:t>bn</a:t>
            </a:r>
            <a:r>
              <a:rPr lang="en-US" sz="1100" dirty="0"/>
              <a:t> people are part of a virtual community, giving them access to even more information and useful connections. With these resources, they can work anywhere anytime. And they are taking that into account as they make employment decisions. </a:t>
            </a:r>
          </a:p>
          <a:p>
            <a:endParaRPr lang="en-US" sz="1100" dirty="0"/>
          </a:p>
          <a:p>
            <a:r>
              <a:rPr lang="en-US" sz="1100" dirty="0"/>
              <a:t>This combination of social and mobile has also enabled new digital talent platforms -- that provide networks of potential employees with easy access to an online marketplace for work. Platforms like </a:t>
            </a:r>
            <a:r>
              <a:rPr lang="en-US" sz="1100" dirty="0" err="1"/>
              <a:t>Topcoder</a:t>
            </a:r>
            <a:r>
              <a:rPr lang="en-US" sz="1100" dirty="0"/>
              <a:t>. How many here have heard of it? Well it is worth knowing about because it has just under 1 million members. Where software developers and graphics designers compete to solve problems in the most effective and elegant way. Sponsor companies pay the winning coder royalties for their work. As a software engineer using </a:t>
            </a:r>
            <a:r>
              <a:rPr lang="en-US" sz="1100" dirty="0" err="1"/>
              <a:t>TopCoder</a:t>
            </a:r>
            <a:r>
              <a:rPr lang="en-US" sz="1100" dirty="0"/>
              <a:t>, I can choose the most interesting projects to me, the one where I think I can grow the most, that I think I can do best and one that pays a reasonable royalty. And I can select a new project every week or two. It’s a great way to balance work with the rest of my life.</a:t>
            </a:r>
          </a:p>
          <a:p>
            <a:endParaRPr lang="en-US" sz="1100" dirty="0"/>
          </a:p>
          <a:p>
            <a:r>
              <a:rPr lang="en-US" sz="1100" dirty="0"/>
              <a:t>And then there’s </a:t>
            </a:r>
            <a:r>
              <a:rPr lang="en-US" sz="1100" dirty="0" err="1"/>
              <a:t>UpWork</a:t>
            </a:r>
            <a:r>
              <a:rPr lang="en-US" sz="1100" dirty="0"/>
              <a:t>. a platform for freelancers. And 12 million freelancers – software developers, designers, writers, administrators -- have joined alongside 5 million clients. Last year alone, there were 3 million jobs posted and $1 </a:t>
            </a:r>
            <a:r>
              <a:rPr lang="en-US" sz="1100" dirty="0" err="1"/>
              <a:t>bn</a:t>
            </a:r>
            <a:r>
              <a:rPr lang="en-US" sz="1100" dirty="0"/>
              <a:t> of revenue transacted over </a:t>
            </a:r>
            <a:r>
              <a:rPr lang="en-US" sz="1100" dirty="0" err="1"/>
              <a:t>UpWork</a:t>
            </a:r>
            <a:r>
              <a:rPr lang="en-US" sz="1100" dirty="0"/>
              <a:t>. </a:t>
            </a:r>
          </a:p>
        </p:txBody>
      </p:sp>
      <p:sp>
        <p:nvSpPr>
          <p:cNvPr id="4" name="Slide Number Placeholder 3"/>
          <p:cNvSpPr>
            <a:spLocks noGrp="1"/>
          </p:cNvSpPr>
          <p:nvPr>
            <p:ph type="sldNum" sz="quarter" idx="10"/>
          </p:nvPr>
        </p:nvSpPr>
        <p:spPr/>
        <p:txBody>
          <a:bodyPr/>
          <a:lstStyle/>
          <a:p>
            <a:fld id="{A499B0F9-5275-4FDD-BFE5-B9E6F2FD770F}" type="slidenum">
              <a:rPr lang="en-US" smtClean="0"/>
              <a:pPr/>
              <a:t>23</a:t>
            </a:fld>
            <a:endParaRPr lang="en-US" dirty="0"/>
          </a:p>
        </p:txBody>
      </p:sp>
    </p:spTree>
    <p:extLst>
      <p:ext uri="{BB962C8B-B14F-4D97-AF65-F5344CB8AC3E}">
        <p14:creationId xmlns:p14="http://schemas.microsoft.com/office/powerpoint/2010/main" val="2179984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With the number of people involved, these talent platforms really shouldn’t be ignored. In fact, McKinsey completed a study recently that confirmed this. They evaluated the impact of these talent marketplaces, setting out to value the impact of using these talent platforms to connect consumers of human capital –employers – with owners of human capital – employees. Beyond </a:t>
            </a:r>
            <a:r>
              <a:rPr lang="en-US" dirty="0" err="1"/>
              <a:t>Upwork</a:t>
            </a:r>
            <a:r>
              <a:rPr lang="en-US" dirty="0"/>
              <a:t> and </a:t>
            </a:r>
            <a:r>
              <a:rPr lang="en-US" dirty="0" err="1"/>
              <a:t>TopCoder</a:t>
            </a:r>
            <a:r>
              <a:rPr lang="en-US" dirty="0"/>
              <a:t>, they considered platforms like Uber connecting drivers with people that need rides and Care.com that is connecting childcare, eldercare and pet care providers with families who need these services. </a:t>
            </a:r>
          </a:p>
          <a:p>
            <a:endParaRPr lang="en-US" dirty="0"/>
          </a:p>
          <a:p>
            <a:r>
              <a:rPr lang="en-US" dirty="0"/>
              <a:t>These platforms are doing more than just digitizing the world of freelancers. They are filling gaps where organized commercial activity and public infrastructure have been lacking. They are providing businesses with the talent they are unable to find through traditional means, particularly where there have been skills gaps as in IT and for digital skills. </a:t>
            </a:r>
          </a:p>
          <a:p>
            <a:endParaRPr lang="en-US" dirty="0"/>
          </a:p>
          <a:p>
            <a:r>
              <a:rPr lang="en-US" dirty="0"/>
              <a:t>Consider the 850 million+ working age people who are not fully employed. Through a talent platform, many could find new jobs more quickly. Many could increase their part-time hours. Many could find work that suits their skills. As an example in this last area, there are lots of organizations looking for data analysts or data scientists. This is a hard job to fill … presumably because the skills are hard to come by. Indeed, there are only 84,000 people of the 433 million people on Linked In who have this job title. But, if we broke down the job into tasks or skills, we would see a different situation – and opportunity. There are more than 9.7 million people who have at least one skill required to be a data scientist and 3.9 million people who have at least two skills to do so. So, a company might find that disaggregating jobs into skills/tasks and leveraging a talent platform will enable them to address their talent gaps. </a:t>
            </a:r>
          </a:p>
          <a:p>
            <a:endParaRPr lang="en-US" dirty="0"/>
          </a:p>
          <a:p>
            <a:r>
              <a:rPr lang="en-US" dirty="0"/>
              <a:t>This study suggests that in total, by 2025, these talent platforms could add $2.7 trillion to the global economy. </a:t>
            </a:r>
          </a:p>
        </p:txBody>
      </p:sp>
      <p:sp>
        <p:nvSpPr>
          <p:cNvPr id="4" name="Slide Number Placeholder 3"/>
          <p:cNvSpPr>
            <a:spLocks noGrp="1"/>
          </p:cNvSpPr>
          <p:nvPr>
            <p:ph type="sldNum" sz="quarter" idx="10"/>
          </p:nvPr>
        </p:nvSpPr>
        <p:spPr/>
        <p:txBody>
          <a:bodyPr/>
          <a:lstStyle/>
          <a:p>
            <a:fld id="{A499B0F9-5275-4FDD-BFE5-B9E6F2FD770F}" type="slidenum">
              <a:rPr lang="en-US" smtClean="0"/>
              <a:pPr/>
              <a:t>24</a:t>
            </a:fld>
            <a:endParaRPr lang="en-US"/>
          </a:p>
        </p:txBody>
      </p:sp>
    </p:spTree>
    <p:extLst>
      <p:ext uri="{BB962C8B-B14F-4D97-AF65-F5344CB8AC3E}">
        <p14:creationId xmlns:p14="http://schemas.microsoft.com/office/powerpoint/2010/main" val="3910329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rmAutofit fontScale="92500" lnSpcReduction="20000"/>
          </a:bodyPr>
          <a:lstStyle/>
          <a:p>
            <a:pPr defTabSz="903061">
              <a:defRPr/>
            </a:pPr>
            <a:r>
              <a:rPr lang="en-US" dirty="0"/>
              <a:t>The next main theme is technology. Technology has been impacting work for a very long time. And there have been dire predictions about its impact for equally as long. As far back as 1589, there were concerns. Queen Elizabeth I refused to grant a patent to William Lee for his stocking knitting machine because of her concern that it would bring her subjects ruin by depriving them of employment and making them beggars. More recently, in 1965, Robert </a:t>
            </a:r>
            <a:r>
              <a:rPr lang="en-US" dirty="0" err="1"/>
              <a:t>Heilbroner</a:t>
            </a:r>
            <a:r>
              <a:rPr lang="en-US" dirty="0"/>
              <a:t> asserted “As machines continue to invade society, duplicating greater and greater numbers of tasks, it is human labor itself that is gradually rendered redundant.” </a:t>
            </a:r>
          </a:p>
          <a:p>
            <a:pPr defTabSz="903061">
              <a:defRPr/>
            </a:pPr>
            <a:endParaRPr lang="en-US" dirty="0"/>
          </a:p>
          <a:p>
            <a:pPr defTabSz="903061">
              <a:defRPr/>
            </a:pPr>
            <a:r>
              <a:rPr lang="en-US" dirty="0"/>
              <a:t>But the dire outcomes didn’t come to pass. That’s because in all of these prior instances, the automation has been accompanied by new employment opportunities. By the introduction of new and more complex tasks in response to the automation. So, as dock workers were replaced by cranes, new engineers and machinists were needed to operate the cranes. Every prior industrial revolution has involved this race between machine and man. And in every instance the creation of new complex tasks on the side of man has outweighed the automation of tasks. </a:t>
            </a:r>
          </a:p>
          <a:p>
            <a:pPr defTabSz="903061">
              <a:defRPr/>
            </a:pPr>
            <a:endParaRPr lang="en-US" dirty="0"/>
          </a:p>
          <a:p>
            <a:pPr defTabSz="903061">
              <a:defRPr/>
            </a:pPr>
            <a:r>
              <a:rPr lang="en-US" dirty="0"/>
              <a:t>Is the fourth industrial revolution going to be different? Historically, machines have taken over routine tasks, first manual and then cognitive, that involve explicit rules. Today, we are seeing automation of non-routine tasks. Mobile robotics with sensors and manipulators are doing things like climbing and maintaining wind turbines for GE. Foxconn is using robots to assemble products like the iPhone. Commercial service robots are helping with food preparation, health care, commercial cleaning and elderly care. And the transportation industry is also benefiting. Technology can look both forward and backward at the same time (and I can’t do that in spite of telling my children that I could), and it doesn’t get distracted. So, we are seeing the computerization of agricultural and mining vehicles. El </a:t>
            </a:r>
            <a:r>
              <a:rPr lang="en-US" dirty="0" err="1"/>
              <a:t>Dulze</a:t>
            </a:r>
            <a:r>
              <a:rPr lang="en-US" dirty="0"/>
              <a:t>, a Spanish food processor, uses robots to pick and pack good heads of lettuce and reject those that don’t meet company standards.</a:t>
            </a:r>
          </a:p>
          <a:p>
            <a:pPr defTabSz="903061">
              <a:defRPr/>
            </a:pPr>
            <a:endParaRPr lang="en-US" dirty="0"/>
          </a:p>
          <a:p>
            <a:pPr defTabSz="903061">
              <a:defRPr/>
            </a:pPr>
            <a:r>
              <a:rPr lang="en-US" dirty="0"/>
              <a:t>It seems every industry will be impacted as mobile robotics continue to advance.</a:t>
            </a:r>
          </a:p>
          <a:p>
            <a:pPr defTabSz="903061">
              <a:defRPr/>
            </a:pPr>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25</a:t>
            </a:fld>
            <a:endParaRPr lang="en-US" dirty="0"/>
          </a:p>
        </p:txBody>
      </p:sp>
    </p:spTree>
    <p:extLst>
      <p:ext uri="{BB962C8B-B14F-4D97-AF65-F5344CB8AC3E}">
        <p14:creationId xmlns:p14="http://schemas.microsoft.com/office/powerpoint/2010/main" val="384994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buClr>
            </a:pPr>
            <a:r>
              <a:rPr lang="en-US" dirty="0"/>
              <a:t>Silicon Valley restaurant </a:t>
            </a:r>
            <a:r>
              <a:rPr lang="en-US" dirty="0" err="1"/>
              <a:t>Eatsa</a:t>
            </a:r>
            <a:r>
              <a:rPr lang="en-US" dirty="0"/>
              <a:t> uses technology where once there were employees:</a:t>
            </a:r>
          </a:p>
          <a:p>
            <a:pPr marL="285750" indent="-285750">
              <a:buClr>
                <a:schemeClr val="accent1"/>
              </a:buClr>
              <a:buFont typeface="Wingdings" panose="05000000000000000000" pitchFamily="2" charset="2"/>
              <a:buChar char="§"/>
            </a:pPr>
            <a:r>
              <a:rPr lang="en-US" dirty="0"/>
              <a:t>Diners place their orders at an </a:t>
            </a:r>
            <a:r>
              <a:rPr lang="en-US" dirty="0" err="1"/>
              <a:t>ipad</a:t>
            </a:r>
            <a:r>
              <a:rPr lang="en-US" dirty="0"/>
              <a:t> kiosk or by a smart phone app</a:t>
            </a:r>
          </a:p>
          <a:p>
            <a:pPr marL="285750" indent="-285750">
              <a:buClr>
                <a:schemeClr val="accent1"/>
              </a:buClr>
              <a:buFont typeface="Wingdings" panose="05000000000000000000" pitchFamily="2" charset="2"/>
              <a:buChar char="§"/>
            </a:pPr>
            <a:r>
              <a:rPr lang="en-US" dirty="0"/>
              <a:t>Meal is delivered to a “personalized cubby”</a:t>
            </a:r>
          </a:p>
          <a:p>
            <a:pPr marL="285750" indent="-285750">
              <a:buClr>
                <a:schemeClr val="accent1"/>
              </a:buClr>
              <a:buFont typeface="Wingdings" panose="05000000000000000000" pitchFamily="2" charset="2"/>
              <a:buChar char="§"/>
            </a:pPr>
            <a:r>
              <a:rPr lang="en-US" dirty="0"/>
              <a:t>Essentially, no “human interaction” between customer and restaurant  </a:t>
            </a:r>
          </a:p>
          <a:p>
            <a:pPr marL="285750" indent="-285750">
              <a:buClr>
                <a:schemeClr val="accent1"/>
              </a:buClr>
              <a:buFont typeface="Wingdings" panose="05000000000000000000" pitchFamily="2" charset="2"/>
              <a:buChar char="§"/>
            </a:pPr>
            <a:endParaRPr lang="en-US" dirty="0"/>
          </a:p>
          <a:p>
            <a:pPr>
              <a:buClr>
                <a:schemeClr val="accent1"/>
              </a:buClr>
            </a:pPr>
            <a:r>
              <a:rPr lang="en-US" dirty="0"/>
              <a:t>On a sidewalk in NYC, customers can order a cupcake like an ATM withdrawal (or they can step inside to place a traditional order at the counter of the bakery)</a:t>
            </a:r>
          </a:p>
          <a:p>
            <a:pPr>
              <a:buClr>
                <a:schemeClr val="accent1"/>
              </a:buClr>
            </a:pPr>
            <a:endParaRPr lang="en-US" dirty="0"/>
          </a:p>
          <a:p>
            <a:pPr>
              <a:buClr>
                <a:schemeClr val="accent1"/>
              </a:buClr>
            </a:pPr>
            <a:r>
              <a:rPr lang="en-US" dirty="0"/>
              <a:t>And while these are kind of fun examples of</a:t>
            </a:r>
            <a:r>
              <a:rPr lang="en-US" baseline="0" dirty="0"/>
              <a:t> the reshaping of work….</a:t>
            </a:r>
            <a:endParaRPr lang="en-US" dirty="0"/>
          </a:p>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26</a:t>
            </a:fld>
            <a:endParaRPr lang="en-US" dirty="0"/>
          </a:p>
        </p:txBody>
      </p:sp>
    </p:spTree>
    <p:extLst>
      <p:ext uri="{BB962C8B-B14F-4D97-AF65-F5344CB8AC3E}">
        <p14:creationId xmlns:p14="http://schemas.microsoft.com/office/powerpoint/2010/main" val="3282975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dirty="0"/>
              <a:t>…we are seeing the larger role of </a:t>
            </a:r>
            <a:r>
              <a:rPr lang="en-GB" dirty="0" err="1"/>
              <a:t>Artifical</a:t>
            </a:r>
            <a:r>
              <a:rPr lang="en-GB" dirty="0"/>
              <a:t> Intelligence and Machine Learning that is having a very</a:t>
            </a:r>
            <a:r>
              <a:rPr lang="en-GB" baseline="0" dirty="0"/>
              <a:t> real, and very serious impact</a:t>
            </a:r>
            <a:r>
              <a:rPr lang="en-GB" dirty="0"/>
              <a:t>.  Consider three examples. </a:t>
            </a:r>
          </a:p>
          <a:p>
            <a:endParaRPr lang="en-GB" dirty="0"/>
          </a:p>
          <a:p>
            <a:r>
              <a:rPr lang="en-GB" dirty="0"/>
              <a:t>Memorial Sloan-Kettering Cancer </a:t>
            </a:r>
            <a:r>
              <a:rPr lang="en-GB" dirty="0" err="1"/>
              <a:t>Center’s</a:t>
            </a:r>
            <a:r>
              <a:rPr lang="en-GB" dirty="0"/>
              <a:t> oncologists are using IBM’s Watson for cancer treatment diagnostics. Watson uses input from 600,000 medical evidence reports, 1.5 million patient records and clinical trials and 2 million pages of text from medical journals to benchmark and recognize patterns. Watson can compare those patterns to each patient’s symptoms, genetics, family and medical history to diagnose and develop a treatment plan with the highest probability of success. And as it (he) compares, he absorbs and analyses to continue making it smarter – better and better diagnoses and treatment plans . No human doctor can match this. It would take at least 160 hours of reading a week just to keep up with new medical knowledge as it’s published let alone apply it. </a:t>
            </a:r>
          </a:p>
          <a:p>
            <a:endParaRPr lang="en-GB" dirty="0"/>
          </a:p>
          <a:p>
            <a:r>
              <a:rPr lang="en-US" dirty="0"/>
              <a:t>Another example is the FS sector…With AI, a machine can process more financial announcements, press releases and other information and then act on that information faster than any human trader. That’s why </a:t>
            </a:r>
            <a:r>
              <a:rPr lang="en-US" dirty="0" err="1"/>
              <a:t>RBS</a:t>
            </a:r>
            <a:r>
              <a:rPr lang="en-US" dirty="0"/>
              <a:t> is shedding hundreds of jobs and aiding its customers in their financial planning with </a:t>
            </a:r>
            <a:r>
              <a:rPr lang="en-US" dirty="0" err="1"/>
              <a:t>roboadvisors</a:t>
            </a:r>
            <a:r>
              <a:rPr lang="en-US" dirty="0"/>
              <a:t>.</a:t>
            </a:r>
          </a:p>
          <a:p>
            <a:endParaRPr lang="en-US" dirty="0"/>
          </a:p>
          <a:p>
            <a:r>
              <a:rPr lang="en-US" dirty="0"/>
              <a:t>And then there’s </a:t>
            </a:r>
            <a:r>
              <a:rPr lang="en-US" dirty="0" err="1"/>
              <a:t>AlphaGo</a:t>
            </a:r>
            <a:r>
              <a:rPr lang="en-US" dirty="0"/>
              <a:t>, the powerful computer that’s part of Google Deep Mind. Just four months ago, it made an amazing accomplishment. It won a game of Go. Go originated in China over 2500 years ago. It sounds like an easy game where players take turn placing black or white stones on a board to capture the opponents’ stones or take territory. But it’s profoundly complex because there are more possible positions than the number of atoms in the universe. </a:t>
            </a:r>
            <a:r>
              <a:rPr lang="en-US" dirty="0" err="1"/>
              <a:t>AlphaGo</a:t>
            </a:r>
            <a:r>
              <a:rPr lang="en-US" dirty="0"/>
              <a:t> was taught the game by memorizing the moves of human experts and correlating those moves with probability of winning … and then playing against itself and doing so. Essentially this is a machine that figured out for itself how to win at go… a game that is a googol more times complex than chess. And this machine beat the top player on the planet for a decade. </a:t>
            </a:r>
          </a:p>
          <a:p>
            <a:endParaRPr lang="en-US" dirty="0"/>
          </a:p>
          <a:p>
            <a:r>
              <a:rPr lang="en-US" dirty="0"/>
              <a:t>These examples just scratch the surface of all the things that can be automated  -- giving companies new ways to get work done … and creating new jobs at the same time.</a:t>
            </a:r>
            <a:endParaRPr lang="en-GB"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27</a:t>
            </a:fld>
            <a:endParaRPr lang="en-US" dirty="0"/>
          </a:p>
        </p:txBody>
      </p:sp>
    </p:spTree>
    <p:extLst>
      <p:ext uri="{BB962C8B-B14F-4D97-AF65-F5344CB8AC3E}">
        <p14:creationId xmlns:p14="http://schemas.microsoft.com/office/powerpoint/2010/main" val="203831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defTabSz="903061">
              <a:buFontTx/>
              <a:buNone/>
              <a:defRPr/>
            </a:pPr>
            <a:r>
              <a:rPr lang="en-US" dirty="0"/>
              <a:t>So, are these new technological developments going to have a different impact on work than prior technology revolutions. How big will the impact of automation be? </a:t>
            </a:r>
          </a:p>
          <a:p>
            <a:pPr marL="0" indent="0" defTabSz="903061">
              <a:buFontTx/>
              <a:buNone/>
              <a:defRPr/>
            </a:pPr>
            <a:endParaRPr lang="en-US" dirty="0"/>
          </a:p>
          <a:p>
            <a:pPr marL="0" indent="0" defTabSz="903061">
              <a:buFontTx/>
              <a:buNone/>
              <a:defRPr/>
            </a:pPr>
            <a:r>
              <a:rPr lang="en-US" dirty="0"/>
              <a:t>Clearly, with MR, AI and ML, we are seeing more success in automating non-routine tasks. Every industry. Every country will be impacted. That said, there are still some challenges to automation. We hit a bottleneck in technological advancement in three main areas: manipulation tasks (like handling irregular objects) creative intelligence tasks and social intelligence tasks (like negotiation, persuasion and care. It will still be difficult to automate the tasks of an event planner or a biologist.</a:t>
            </a:r>
          </a:p>
          <a:p>
            <a:pPr marL="0" indent="0" defTabSz="903061">
              <a:buFontTx/>
              <a:buNone/>
              <a:defRPr/>
            </a:pPr>
            <a:endParaRPr lang="en-US" dirty="0"/>
          </a:p>
          <a:p>
            <a:pPr marL="0" indent="0" defTabSz="903061">
              <a:buFontTx/>
              <a:buNone/>
              <a:defRPr/>
            </a:pPr>
            <a:r>
              <a:rPr lang="en-US" dirty="0"/>
              <a:t>Taking that into account, and looking at one employment market, the US, one study estimates that 47% of employment is at high risk of automation in the next two decades. </a:t>
            </a:r>
          </a:p>
          <a:p>
            <a:pPr marL="0" indent="0" defTabSz="903061">
              <a:buFontTx/>
              <a:buNone/>
              <a:defRPr/>
            </a:pPr>
            <a:endParaRPr lang="en-US" dirty="0"/>
          </a:p>
          <a:p>
            <a:pPr marL="0" indent="0" defTabSz="903061">
              <a:buFontTx/>
              <a:buNone/>
              <a:defRPr/>
            </a:pPr>
            <a:r>
              <a:rPr lang="en-US" dirty="0"/>
              <a:t>But, no doubt there will be new and more complex tasks coming on line. There will be the equivalent of audio-visual specialist or data scientist that have recently just become job title. The question is will they be in sufficient quantity to replace the automated jobs? </a:t>
            </a:r>
          </a:p>
          <a:p>
            <a:pPr marL="0" indent="0" defTabSz="903061">
              <a:buFontTx/>
              <a:buNone/>
              <a:defRPr/>
            </a:pPr>
            <a:endParaRPr lang="en-US" dirty="0"/>
          </a:p>
          <a:p>
            <a:pPr marL="0" indent="0" defTabSz="903061">
              <a:buFontTx/>
              <a:buNone/>
              <a:defRPr/>
            </a:pPr>
            <a:r>
              <a:rPr lang="en-US" dirty="0"/>
              <a:t>And will we have enough people with the skills to do them? Skills like complex problem solving, creativity, emotional intelligence, negotiation, and cognitive flexibility that are inherent in those bottleneck areas that aren’t yet likely to be automated</a:t>
            </a:r>
          </a:p>
          <a:p>
            <a:pPr marL="0" indent="0" defTabSz="903061">
              <a:buFontTx/>
              <a:buNone/>
              <a:defRPr/>
            </a:pPr>
            <a:endParaRPr lang="en-US" dirty="0"/>
          </a:p>
          <a:p>
            <a:pPr marL="0" indent="0" defTabSz="903061">
              <a:buFontTx/>
              <a:buNone/>
              <a:defRPr/>
            </a:pPr>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28</a:t>
            </a:fld>
            <a:endParaRPr lang="en-US"/>
          </a:p>
        </p:txBody>
      </p:sp>
    </p:spTree>
    <p:extLst>
      <p:ext uri="{BB962C8B-B14F-4D97-AF65-F5344CB8AC3E}">
        <p14:creationId xmlns:p14="http://schemas.microsoft.com/office/powerpoint/2010/main" val="3547269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29</a:t>
            </a:fld>
            <a:endParaRPr lang="en-US" dirty="0"/>
          </a:p>
        </p:txBody>
      </p:sp>
    </p:spTree>
    <p:extLst>
      <p:ext uri="{BB962C8B-B14F-4D97-AF65-F5344CB8AC3E}">
        <p14:creationId xmlns:p14="http://schemas.microsoft.com/office/powerpoint/2010/main" val="4118736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general themes -- the democratization of work and advances in technology --  are challenging the notion of a company as we’ve come to know it. Coase wrote about what made companies work well. He viewed companies essentially as centrally planned economies formed because of people’s voluntary choices. People made the choices because of marketing/transaction costs.  Making a company the most efficient place to conduct a production process </a:t>
            </a:r>
          </a:p>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30</a:t>
            </a:fld>
            <a:endParaRPr lang="en-US" dirty="0"/>
          </a:p>
        </p:txBody>
      </p:sp>
    </p:spTree>
    <p:extLst>
      <p:ext uri="{BB962C8B-B14F-4D97-AF65-F5344CB8AC3E}">
        <p14:creationId xmlns:p14="http://schemas.microsoft.com/office/powerpoint/2010/main" val="3358928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notion underpinned the well-run companies of the late 19</a:t>
            </a:r>
            <a:r>
              <a:rPr lang="en-US" baseline="30000" dirty="0"/>
              <a:t>th</a:t>
            </a:r>
            <a:r>
              <a:rPr lang="en-US" dirty="0"/>
              <a:t> and early 20</a:t>
            </a:r>
            <a:r>
              <a:rPr lang="en-US" baseline="30000" dirty="0"/>
              <a:t>th</a:t>
            </a:r>
            <a:r>
              <a:rPr lang="en-US" dirty="0"/>
              <a:t> century. Work was organized into jobs and jobs were turned into careers. </a:t>
            </a:r>
          </a:p>
          <a:p>
            <a:endParaRPr lang="en-US" dirty="0"/>
          </a:p>
          <a:p>
            <a:r>
              <a:rPr lang="en-US" dirty="0"/>
              <a:t>This started to change a bit in the mid 20</a:t>
            </a:r>
            <a:r>
              <a:rPr lang="en-US" baseline="30000" dirty="0"/>
              <a:t>th</a:t>
            </a:r>
            <a:r>
              <a:rPr lang="en-US" dirty="0"/>
              <a:t> Century as the computer revolution occurred. Telephone operators were made redundant. GM introduced the first industrial robot. Airline reservation systems turned to self service technology. Bar-code scanners and cash machines impacted the retail and financial industries. Computer usage increased dramatically and caused a shift in the structure of the labor market. Outsourcing and offshoring were introduced … focusing companies on their core competencies. </a:t>
            </a:r>
          </a:p>
          <a:p>
            <a:endParaRPr lang="en-US" dirty="0"/>
          </a:p>
          <a:p>
            <a:r>
              <a:rPr lang="en-US" dirty="0"/>
              <a:t>And now we move to the fourth industrial revolution…how will organizations change? </a:t>
            </a:r>
          </a:p>
          <a:p>
            <a:endParaRPr lang="en-US" dirty="0"/>
          </a:p>
          <a:p>
            <a:r>
              <a:rPr lang="en-US" dirty="0"/>
              <a:t>How will talent platforms, virtual work, new jobs emerging, new skill sets required change the nature of an organization? </a:t>
            </a:r>
          </a:p>
          <a:p>
            <a:endParaRPr lang="en-US" dirty="0"/>
          </a:p>
          <a:p>
            <a:r>
              <a:rPr lang="en-US" dirty="0"/>
              <a:t>We suggest that organizations focus not on creating jobs for employees, but organizing work and talent to deliver products and services. The talent to do the work may come through regular employment but may just as easily come from a talent platform. And the organization may be more agile and malleable … with some functions inside the company and some outside. </a:t>
            </a:r>
          </a:p>
        </p:txBody>
      </p:sp>
      <p:sp>
        <p:nvSpPr>
          <p:cNvPr id="4" name="Slide Number Placeholder 3"/>
          <p:cNvSpPr>
            <a:spLocks noGrp="1"/>
          </p:cNvSpPr>
          <p:nvPr>
            <p:ph type="sldNum" sz="quarter" idx="10"/>
          </p:nvPr>
        </p:nvSpPr>
        <p:spPr/>
        <p:txBody>
          <a:bodyPr/>
          <a:lstStyle/>
          <a:p>
            <a:fld id="{A499B0F9-5275-4FDD-BFE5-B9E6F2FD770F}" type="slidenum">
              <a:rPr lang="en-US" smtClean="0"/>
              <a:pPr/>
              <a:t>31</a:t>
            </a:fld>
            <a:endParaRPr lang="en-US"/>
          </a:p>
        </p:txBody>
      </p:sp>
    </p:spTree>
    <p:extLst>
      <p:ext uri="{BB962C8B-B14F-4D97-AF65-F5344CB8AC3E}">
        <p14:creationId xmlns:p14="http://schemas.microsoft.com/office/powerpoint/2010/main" val="213320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51486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look at the likely changes … Like Queen Elizabeth I … constraining innovation for a time to ensure her subjects didn’t become beggars … or like Dr Larry Norton at Memorial Sloan Kettering who is excited to have IBM Watson serving as a wise counsellor at the side of physicians to help guide decisions.</a:t>
            </a:r>
          </a:p>
          <a:p>
            <a:endParaRPr lang="en-US" dirty="0"/>
          </a:p>
          <a:p>
            <a:r>
              <a:rPr lang="en-US" dirty="0"/>
              <a:t>The negative view: workers are taking on lots more risk, careers are dying, everything will be commoditized, workers will be exploited…</a:t>
            </a:r>
          </a:p>
          <a:p>
            <a:endParaRPr lang="en-US" dirty="0"/>
          </a:p>
          <a:p>
            <a:r>
              <a:rPr lang="en-US" dirty="0"/>
              <a:t>Or think about the opportunity for on-demand training to adapt to the new and more complex tasks created as other jobs become defunct. Transportability of skills and careers that benefit from opportunities at lots of different organizations; opportunity to match skills and tasks and empowerment. </a:t>
            </a:r>
          </a:p>
        </p:txBody>
      </p:sp>
      <p:sp>
        <p:nvSpPr>
          <p:cNvPr id="4" name="Slide Number Placeholder 3"/>
          <p:cNvSpPr>
            <a:spLocks noGrp="1"/>
          </p:cNvSpPr>
          <p:nvPr>
            <p:ph type="sldNum" sz="quarter" idx="10"/>
          </p:nvPr>
        </p:nvSpPr>
        <p:spPr/>
        <p:txBody>
          <a:bodyPr/>
          <a:lstStyle/>
          <a:p>
            <a:fld id="{A499B0F9-5275-4FDD-BFE5-B9E6F2FD770F}" type="slidenum">
              <a:rPr lang="en-US" smtClean="0"/>
              <a:pPr/>
              <a:t>32</a:t>
            </a:fld>
            <a:endParaRPr lang="en-US"/>
          </a:p>
        </p:txBody>
      </p:sp>
    </p:spTree>
    <p:extLst>
      <p:ext uri="{BB962C8B-B14F-4D97-AF65-F5344CB8AC3E}">
        <p14:creationId xmlns:p14="http://schemas.microsoft.com/office/powerpoint/2010/main" val="1671437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33</a:t>
            </a:fld>
            <a:endParaRPr lang="en-US"/>
          </a:p>
        </p:txBody>
      </p:sp>
    </p:spTree>
    <p:extLst>
      <p:ext uri="{BB962C8B-B14F-4D97-AF65-F5344CB8AC3E}">
        <p14:creationId xmlns:p14="http://schemas.microsoft.com/office/powerpoint/2010/main" val="141266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25053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62DFE1-544E-4AD0-8AE2-9ADF9877B110}" type="slidenum">
              <a:rPr lang="en-GB" smtClean="0"/>
              <a:pPr/>
              <a:t>47</a:t>
            </a:fld>
            <a:endParaRPr lang="en-GB" dirty="0"/>
          </a:p>
        </p:txBody>
      </p:sp>
    </p:spTree>
    <p:extLst>
      <p:ext uri="{BB962C8B-B14F-4D97-AF65-F5344CB8AC3E}">
        <p14:creationId xmlns:p14="http://schemas.microsoft.com/office/powerpoint/2010/main" val="3811606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62DFE1-544E-4AD0-8AE2-9ADF9877B110}" type="slidenum">
              <a:rPr lang="en-GB" smtClean="0"/>
              <a:pPr/>
              <a:t>48</a:t>
            </a:fld>
            <a:endParaRPr lang="en-GB" dirty="0"/>
          </a:p>
        </p:txBody>
      </p:sp>
    </p:spTree>
    <p:extLst>
      <p:ext uri="{BB962C8B-B14F-4D97-AF65-F5344CB8AC3E}">
        <p14:creationId xmlns:p14="http://schemas.microsoft.com/office/powerpoint/2010/main" val="47380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endParaRPr lang="en-GB" altLang="en-US" dirty="0"/>
          </a:p>
        </p:txBody>
      </p:sp>
      <p:sp>
        <p:nvSpPr>
          <p:cNvPr id="73732" name="Slide Number Placeholder 3"/>
          <p:cNvSpPr txBox="1">
            <a:spLocks noGrp="1"/>
          </p:cNvSpPr>
          <p:nvPr/>
        </p:nvSpPr>
        <p:spPr bwMode="auto">
          <a:xfrm>
            <a:off x="5814823" y="6752069"/>
            <a:ext cx="4450588" cy="35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42" tIns="48571" rIns="97142" bIns="48571"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6A3F24F2-5CC1-4536-AC56-FC5F14882630}" type="slidenum">
              <a:rPr lang="en-US" altLang="en-US" b="0"/>
              <a:pPr algn="r" eaLnBrk="1" hangingPunct="1">
                <a:spcBef>
                  <a:spcPct val="0"/>
                </a:spcBef>
              </a:pPr>
              <a:t>8</a:t>
            </a:fld>
            <a:endParaRPr lang="en-US" altLang="en-US" b="0"/>
          </a:p>
        </p:txBody>
      </p:sp>
    </p:spTree>
    <p:extLst>
      <p:ext uri="{BB962C8B-B14F-4D97-AF65-F5344CB8AC3E}">
        <p14:creationId xmlns:p14="http://schemas.microsoft.com/office/powerpoint/2010/main" val="359381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1671">
              <a:defRPr/>
            </a:pPr>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9</a:t>
            </a:fld>
            <a:endParaRPr lang="en-US"/>
          </a:p>
        </p:txBody>
      </p:sp>
    </p:spTree>
    <p:extLst>
      <p:ext uri="{BB962C8B-B14F-4D97-AF65-F5344CB8AC3E}">
        <p14:creationId xmlns:p14="http://schemas.microsoft.com/office/powerpoint/2010/main" val="171304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11</a:t>
            </a:fld>
            <a:endParaRPr lang="en-US"/>
          </a:p>
        </p:txBody>
      </p:sp>
    </p:spTree>
    <p:extLst>
      <p:ext uri="{BB962C8B-B14F-4D97-AF65-F5344CB8AC3E}">
        <p14:creationId xmlns:p14="http://schemas.microsoft.com/office/powerpoint/2010/main" val="1294491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talk about the future of work, I’ll start with a quick scan of some current job postings for professionals in London.</a:t>
            </a:r>
          </a:p>
          <a:p>
            <a:endParaRPr lang="en-US" dirty="0"/>
          </a:p>
          <a:p>
            <a:r>
              <a:rPr lang="en-US" dirty="0"/>
              <a:t>The list is telling for at least a couple of reasons. </a:t>
            </a:r>
          </a:p>
          <a:p>
            <a:endParaRPr lang="en-US" dirty="0"/>
          </a:p>
          <a:p>
            <a:r>
              <a:rPr lang="en-US" dirty="0"/>
              <a:t>First is its source. Unlike years ago, when many of us would grab a red pen and scour the tiny print of the newspaper’s Help Wanted section…these were pulled from very recent postings to indeed.com. You’ve likely heard about this and other talent platforms that are used to reach the powerfully skilled and powerfully independent new worker. </a:t>
            </a:r>
          </a:p>
          <a:p>
            <a:endParaRPr lang="en-US" dirty="0"/>
          </a:p>
          <a:p>
            <a:r>
              <a:rPr lang="en-US" dirty="0"/>
              <a:t>Now, in addition to source, there are the jobs themselves. </a:t>
            </a:r>
          </a:p>
          <a:p>
            <a:endParaRPr lang="en-US" dirty="0"/>
          </a:p>
          <a:p>
            <a:r>
              <a:rPr lang="en-US" dirty="0"/>
              <a:t>I would venture to say only one of these – Permanent Secretary – would have been recognizable ten or twenty years ago. The rest might just have seemed an odd collection of letters and words, without much meaning. </a:t>
            </a:r>
          </a:p>
          <a:p>
            <a:endParaRPr lang="en-US" dirty="0"/>
          </a:p>
          <a:p>
            <a:r>
              <a:rPr lang="en-US" dirty="0"/>
              <a:t>They are jobs of the Fourth Industrial Revolution…</a:t>
            </a:r>
          </a:p>
          <a:p>
            <a:endParaRPr lang="en-US" dirty="0"/>
          </a:p>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18</a:t>
            </a:fld>
            <a:endParaRPr lang="en-US" dirty="0"/>
          </a:p>
        </p:txBody>
      </p:sp>
    </p:spTree>
    <p:extLst>
      <p:ext uri="{BB962C8B-B14F-4D97-AF65-F5344CB8AC3E}">
        <p14:creationId xmlns:p14="http://schemas.microsoft.com/office/powerpoint/2010/main" val="51533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19</a:t>
            </a:fld>
            <a:endParaRPr lang="en-US" dirty="0"/>
          </a:p>
        </p:txBody>
      </p:sp>
    </p:spTree>
    <p:extLst>
      <p:ext uri="{BB962C8B-B14F-4D97-AF65-F5344CB8AC3E}">
        <p14:creationId xmlns:p14="http://schemas.microsoft.com/office/powerpoint/2010/main" val="132992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20</a:t>
            </a:fld>
            <a:endParaRPr lang="en-US" dirty="0"/>
          </a:p>
        </p:txBody>
      </p:sp>
    </p:spTree>
    <p:extLst>
      <p:ext uri="{BB962C8B-B14F-4D97-AF65-F5344CB8AC3E}">
        <p14:creationId xmlns:p14="http://schemas.microsoft.com/office/powerpoint/2010/main" val="87911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21</a:t>
            </a:fld>
            <a:endParaRPr lang="en-US" dirty="0"/>
          </a:p>
        </p:txBody>
      </p:sp>
    </p:spTree>
    <p:extLst>
      <p:ext uri="{BB962C8B-B14F-4D97-AF65-F5344CB8AC3E}">
        <p14:creationId xmlns:p14="http://schemas.microsoft.com/office/powerpoint/2010/main" val="2186630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blipFill dpi="0" rotWithShape="1">
          <a:blip r:embed="rId2">
            <a:lum/>
          </a:blip>
          <a:srcRect/>
          <a:stretch>
            <a:fillRect l="-1000" r="-4000" b="-17000"/>
          </a:stretch>
        </a:blip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2012950" y="2326880"/>
            <a:ext cx="4257675" cy="354013"/>
          </a:xfrm>
          <a:custGeom>
            <a:avLst/>
            <a:gdLst>
              <a:gd name="T0" fmla="*/ 0 w 4464"/>
              <a:gd name="T1" fmla="*/ 369 h 369"/>
              <a:gd name="T2" fmla="*/ 0 w 4464"/>
              <a:gd name="T3" fmla="*/ 369 h 369"/>
              <a:gd name="T4" fmla="*/ 4464 w 4464"/>
              <a:gd name="T5" fmla="*/ 369 h 369"/>
              <a:gd name="T6" fmla="*/ 4464 w 4464"/>
              <a:gd name="T7" fmla="*/ 0 h 369"/>
              <a:gd name="T8" fmla="*/ 0 w 4464"/>
              <a:gd name="T9" fmla="*/ 0 h 369"/>
              <a:gd name="T10" fmla="*/ 0 w 4464"/>
              <a:gd name="T11" fmla="*/ 369 h 369"/>
            </a:gdLst>
            <a:ahLst/>
            <a:cxnLst>
              <a:cxn ang="0">
                <a:pos x="T0" y="T1"/>
              </a:cxn>
              <a:cxn ang="0">
                <a:pos x="T2" y="T3"/>
              </a:cxn>
              <a:cxn ang="0">
                <a:pos x="T4" y="T5"/>
              </a:cxn>
              <a:cxn ang="0">
                <a:pos x="T6" y="T7"/>
              </a:cxn>
              <a:cxn ang="0">
                <a:pos x="T8" y="T9"/>
              </a:cxn>
              <a:cxn ang="0">
                <a:pos x="T10" y="T11"/>
              </a:cxn>
            </a:cxnLst>
            <a:rect l="0" t="0" r="r" b="b"/>
            <a:pathLst>
              <a:path w="4464" h="369">
                <a:moveTo>
                  <a:pt x="0" y="369"/>
                </a:moveTo>
                <a:lnTo>
                  <a:pt x="0" y="369"/>
                </a:lnTo>
                <a:lnTo>
                  <a:pt x="4464" y="369"/>
                </a:lnTo>
                <a:lnTo>
                  <a:pt x="4464" y="0"/>
                </a:lnTo>
                <a:lnTo>
                  <a:pt x="0" y="0"/>
                </a:lnTo>
                <a:lnTo>
                  <a:pt x="0" y="369"/>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7"/>
          <p:cNvSpPr>
            <a:spLocks/>
          </p:cNvSpPr>
          <p:nvPr userDrawn="1"/>
        </p:nvSpPr>
        <p:spPr bwMode="auto">
          <a:xfrm>
            <a:off x="457198" y="518040"/>
            <a:ext cx="2843120" cy="1159369"/>
          </a:xfrm>
          <a:custGeom>
            <a:avLst/>
            <a:gdLst>
              <a:gd name="T0" fmla="*/ 0 w 1126"/>
              <a:gd name="T1" fmla="*/ 317 h 317"/>
              <a:gd name="T2" fmla="*/ 0 w 1126"/>
              <a:gd name="T3" fmla="*/ 317 h 317"/>
              <a:gd name="T4" fmla="*/ 1126 w 1126"/>
              <a:gd name="T5" fmla="*/ 317 h 317"/>
              <a:gd name="T6" fmla="*/ 1126 w 1126"/>
              <a:gd name="T7" fmla="*/ 0 h 317"/>
              <a:gd name="T8" fmla="*/ 0 w 1126"/>
              <a:gd name="T9" fmla="*/ 0 h 317"/>
              <a:gd name="T10" fmla="*/ 0 w 1126"/>
              <a:gd name="T11" fmla="*/ 317 h 317"/>
            </a:gdLst>
            <a:ahLst/>
            <a:cxnLst>
              <a:cxn ang="0">
                <a:pos x="T0" y="T1"/>
              </a:cxn>
              <a:cxn ang="0">
                <a:pos x="T2" y="T3"/>
              </a:cxn>
              <a:cxn ang="0">
                <a:pos x="T4" y="T5"/>
              </a:cxn>
              <a:cxn ang="0">
                <a:pos x="T6" y="T7"/>
              </a:cxn>
              <a:cxn ang="0">
                <a:pos x="T8" y="T9"/>
              </a:cxn>
              <a:cxn ang="0">
                <a:pos x="T10" y="T11"/>
              </a:cxn>
            </a:cxnLst>
            <a:rect l="0" t="0" r="r" b="b"/>
            <a:pathLst>
              <a:path w="1126" h="317">
                <a:moveTo>
                  <a:pt x="0" y="317"/>
                </a:moveTo>
                <a:lnTo>
                  <a:pt x="0" y="317"/>
                </a:lnTo>
                <a:lnTo>
                  <a:pt x="1126" y="317"/>
                </a:lnTo>
                <a:lnTo>
                  <a:pt x="1126" y="0"/>
                </a:lnTo>
                <a:lnTo>
                  <a:pt x="0" y="0"/>
                </a:lnTo>
                <a:lnTo>
                  <a:pt x="0" y="317"/>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8"/>
          <p:cNvSpPr>
            <a:spLocks/>
          </p:cNvSpPr>
          <p:nvPr userDrawn="1"/>
        </p:nvSpPr>
        <p:spPr bwMode="auto">
          <a:xfrm>
            <a:off x="5740400" y="4086225"/>
            <a:ext cx="1074738" cy="1739900"/>
          </a:xfrm>
          <a:custGeom>
            <a:avLst/>
            <a:gdLst>
              <a:gd name="T0" fmla="*/ 0 w 1126"/>
              <a:gd name="T1" fmla="*/ 1820 h 1820"/>
              <a:gd name="T2" fmla="*/ 0 w 1126"/>
              <a:gd name="T3" fmla="*/ 1820 h 1820"/>
              <a:gd name="T4" fmla="*/ 1126 w 1126"/>
              <a:gd name="T5" fmla="*/ 1820 h 1820"/>
              <a:gd name="T6" fmla="*/ 1126 w 1126"/>
              <a:gd name="T7" fmla="*/ 0 h 1820"/>
              <a:gd name="T8" fmla="*/ 0 w 1126"/>
              <a:gd name="T9" fmla="*/ 0 h 1820"/>
              <a:gd name="T10" fmla="*/ 0 w 1126"/>
              <a:gd name="T11" fmla="*/ 1820 h 1820"/>
            </a:gdLst>
            <a:ahLst/>
            <a:cxnLst>
              <a:cxn ang="0">
                <a:pos x="T0" y="T1"/>
              </a:cxn>
              <a:cxn ang="0">
                <a:pos x="T2" y="T3"/>
              </a:cxn>
              <a:cxn ang="0">
                <a:pos x="T4" y="T5"/>
              </a:cxn>
              <a:cxn ang="0">
                <a:pos x="T6" y="T7"/>
              </a:cxn>
              <a:cxn ang="0">
                <a:pos x="T8" y="T9"/>
              </a:cxn>
              <a:cxn ang="0">
                <a:pos x="T10" y="T11"/>
              </a:cxn>
            </a:cxnLst>
            <a:rect l="0" t="0" r="r" b="b"/>
            <a:pathLst>
              <a:path w="1126" h="1820">
                <a:moveTo>
                  <a:pt x="0" y="1820"/>
                </a:moveTo>
                <a:lnTo>
                  <a:pt x="0" y="1820"/>
                </a:lnTo>
                <a:lnTo>
                  <a:pt x="1126" y="1820"/>
                </a:lnTo>
                <a:lnTo>
                  <a:pt x="1126" y="0"/>
                </a:lnTo>
                <a:lnTo>
                  <a:pt x="0" y="0"/>
                </a:lnTo>
                <a:lnTo>
                  <a:pt x="0" y="1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9"/>
          <p:cNvSpPr>
            <a:spLocks/>
          </p:cNvSpPr>
          <p:nvPr userDrawn="1"/>
        </p:nvSpPr>
        <p:spPr bwMode="auto">
          <a:xfrm>
            <a:off x="5746749" y="462478"/>
            <a:ext cx="531813" cy="358775"/>
          </a:xfrm>
          <a:custGeom>
            <a:avLst/>
            <a:gdLst>
              <a:gd name="T0" fmla="*/ 0 w 557"/>
              <a:gd name="T1" fmla="*/ 375 h 375"/>
              <a:gd name="T2" fmla="*/ 0 w 557"/>
              <a:gd name="T3" fmla="*/ 375 h 375"/>
              <a:gd name="T4" fmla="*/ 557 w 557"/>
              <a:gd name="T5" fmla="*/ 375 h 375"/>
              <a:gd name="T6" fmla="*/ 557 w 557"/>
              <a:gd name="T7" fmla="*/ 0 h 375"/>
              <a:gd name="T8" fmla="*/ 0 w 557"/>
              <a:gd name="T9" fmla="*/ 0 h 375"/>
              <a:gd name="T10" fmla="*/ 0 w 557"/>
              <a:gd name="T11" fmla="*/ 375 h 375"/>
            </a:gdLst>
            <a:ahLst/>
            <a:cxnLst>
              <a:cxn ang="0">
                <a:pos x="T0" y="T1"/>
              </a:cxn>
              <a:cxn ang="0">
                <a:pos x="T2" y="T3"/>
              </a:cxn>
              <a:cxn ang="0">
                <a:pos x="T4" y="T5"/>
              </a:cxn>
              <a:cxn ang="0">
                <a:pos x="T6" y="T7"/>
              </a:cxn>
              <a:cxn ang="0">
                <a:pos x="T8" y="T9"/>
              </a:cxn>
              <a:cxn ang="0">
                <a:pos x="T10" y="T11"/>
              </a:cxn>
            </a:cxnLst>
            <a:rect l="0" t="0" r="r" b="b"/>
            <a:pathLst>
              <a:path w="557" h="375">
                <a:moveTo>
                  <a:pt x="0" y="375"/>
                </a:moveTo>
                <a:lnTo>
                  <a:pt x="0" y="375"/>
                </a:lnTo>
                <a:lnTo>
                  <a:pt x="557" y="375"/>
                </a:lnTo>
                <a:lnTo>
                  <a:pt x="557" y="0"/>
                </a:lnTo>
                <a:lnTo>
                  <a:pt x="0" y="0"/>
                </a:lnTo>
                <a:lnTo>
                  <a:pt x="0" y="375"/>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0"/>
          <p:cNvSpPr>
            <a:spLocks/>
          </p:cNvSpPr>
          <p:nvPr userDrawn="1"/>
        </p:nvSpPr>
        <p:spPr bwMode="auto">
          <a:xfrm>
            <a:off x="7332663" y="2995613"/>
            <a:ext cx="539750" cy="742950"/>
          </a:xfrm>
          <a:custGeom>
            <a:avLst/>
            <a:gdLst>
              <a:gd name="T0" fmla="*/ 0 w 566"/>
              <a:gd name="T1" fmla="*/ 778 h 778"/>
              <a:gd name="T2" fmla="*/ 0 w 566"/>
              <a:gd name="T3" fmla="*/ 778 h 778"/>
              <a:gd name="T4" fmla="*/ 566 w 566"/>
              <a:gd name="T5" fmla="*/ 778 h 778"/>
              <a:gd name="T6" fmla="*/ 566 w 566"/>
              <a:gd name="T7" fmla="*/ 0 h 778"/>
              <a:gd name="T8" fmla="*/ 0 w 566"/>
              <a:gd name="T9" fmla="*/ 0 h 778"/>
              <a:gd name="T10" fmla="*/ 0 w 566"/>
              <a:gd name="T11" fmla="*/ 778 h 778"/>
            </a:gdLst>
            <a:ahLst/>
            <a:cxnLst>
              <a:cxn ang="0">
                <a:pos x="T0" y="T1"/>
              </a:cxn>
              <a:cxn ang="0">
                <a:pos x="T2" y="T3"/>
              </a:cxn>
              <a:cxn ang="0">
                <a:pos x="T4" y="T5"/>
              </a:cxn>
              <a:cxn ang="0">
                <a:pos x="T6" y="T7"/>
              </a:cxn>
              <a:cxn ang="0">
                <a:pos x="T8" y="T9"/>
              </a:cxn>
              <a:cxn ang="0">
                <a:pos x="T10" y="T11"/>
              </a:cxn>
            </a:cxnLst>
            <a:rect l="0" t="0" r="r" b="b"/>
            <a:pathLst>
              <a:path w="566" h="778">
                <a:moveTo>
                  <a:pt x="0" y="778"/>
                </a:moveTo>
                <a:lnTo>
                  <a:pt x="0" y="778"/>
                </a:lnTo>
                <a:lnTo>
                  <a:pt x="566" y="778"/>
                </a:lnTo>
                <a:lnTo>
                  <a:pt x="566" y="0"/>
                </a:lnTo>
                <a:lnTo>
                  <a:pt x="0" y="0"/>
                </a:lnTo>
                <a:lnTo>
                  <a:pt x="0" y="77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1"/>
          <p:cNvSpPr>
            <a:spLocks/>
          </p:cNvSpPr>
          <p:nvPr userDrawn="1"/>
        </p:nvSpPr>
        <p:spPr bwMode="auto">
          <a:xfrm>
            <a:off x="7891463" y="1522413"/>
            <a:ext cx="806450" cy="354013"/>
          </a:xfrm>
          <a:custGeom>
            <a:avLst/>
            <a:gdLst>
              <a:gd name="T0" fmla="*/ 0 w 844"/>
              <a:gd name="T1" fmla="*/ 369 h 369"/>
              <a:gd name="T2" fmla="*/ 0 w 844"/>
              <a:gd name="T3" fmla="*/ 369 h 369"/>
              <a:gd name="T4" fmla="*/ 844 w 844"/>
              <a:gd name="T5" fmla="*/ 369 h 369"/>
              <a:gd name="T6" fmla="*/ 844 w 844"/>
              <a:gd name="T7" fmla="*/ 0 h 369"/>
              <a:gd name="T8" fmla="*/ 0 w 844"/>
              <a:gd name="T9" fmla="*/ 0 h 369"/>
              <a:gd name="T10" fmla="*/ 0 w 844"/>
              <a:gd name="T11" fmla="*/ 369 h 369"/>
            </a:gdLst>
            <a:ahLst/>
            <a:cxnLst>
              <a:cxn ang="0">
                <a:pos x="T0" y="T1"/>
              </a:cxn>
              <a:cxn ang="0">
                <a:pos x="T2" y="T3"/>
              </a:cxn>
              <a:cxn ang="0">
                <a:pos x="T4" y="T5"/>
              </a:cxn>
              <a:cxn ang="0">
                <a:pos x="T6" y="T7"/>
              </a:cxn>
              <a:cxn ang="0">
                <a:pos x="T8" y="T9"/>
              </a:cxn>
              <a:cxn ang="0">
                <a:pos x="T10" y="T11"/>
              </a:cxn>
            </a:cxnLst>
            <a:rect l="0" t="0" r="r" b="b"/>
            <a:pathLst>
              <a:path w="844" h="369">
                <a:moveTo>
                  <a:pt x="0" y="369"/>
                </a:moveTo>
                <a:lnTo>
                  <a:pt x="0" y="369"/>
                </a:lnTo>
                <a:lnTo>
                  <a:pt x="844" y="369"/>
                </a:lnTo>
                <a:lnTo>
                  <a:pt x="844" y="0"/>
                </a:lnTo>
                <a:lnTo>
                  <a:pt x="0" y="0"/>
                </a:lnTo>
                <a:lnTo>
                  <a:pt x="0" y="369"/>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ooter Placeholder 3 Copyright"/>
          <p:cNvSpPr>
            <a:spLocks noGrp="1"/>
          </p:cNvSpPr>
          <p:nvPr>
            <p:ph type="ftr" sz="quarter" idx="11"/>
          </p:nvPr>
        </p:nvSpPr>
        <p:spPr>
          <a:xfrm>
            <a:off x="263419" y="6399229"/>
            <a:ext cx="5277853" cy="92333"/>
          </a:xfrm>
          <a:prstGeom prst="rect">
            <a:avLst/>
          </a:prstGeom>
        </p:spPr>
        <p:txBody>
          <a:bodyPr/>
          <a:lstStyle>
            <a:lvl1pPr>
              <a:defRPr>
                <a:solidFill>
                  <a:schemeClr val="bg1"/>
                </a:solidFill>
              </a:defRPr>
            </a:lvl1pPr>
          </a:lstStyle>
          <a:p>
            <a:r>
              <a:rPr lang="en-GB" dirty="0"/>
              <a:t>© 2016 Saville Consulting, Willis Towers Watson. All rights reserved.</a:t>
            </a:r>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5459" y="6123262"/>
            <a:ext cx="2066955" cy="434901"/>
          </a:xfrm>
          <a:prstGeom prst="rect">
            <a:avLst/>
          </a:prstGeom>
        </p:spPr>
      </p:pic>
      <p:sp>
        <p:nvSpPr>
          <p:cNvPr id="19" name="Freeform 6"/>
          <p:cNvSpPr>
            <a:spLocks/>
          </p:cNvSpPr>
          <p:nvPr userDrawn="1"/>
        </p:nvSpPr>
        <p:spPr bwMode="auto">
          <a:xfrm>
            <a:off x="457200" y="3717925"/>
            <a:ext cx="4214813" cy="2108200"/>
          </a:xfrm>
          <a:custGeom>
            <a:avLst/>
            <a:gdLst>
              <a:gd name="T0" fmla="*/ 0 w 1689"/>
              <a:gd name="T1" fmla="*/ 2943 h 2943"/>
              <a:gd name="T2" fmla="*/ 0 w 1689"/>
              <a:gd name="T3" fmla="*/ 2943 h 2943"/>
              <a:gd name="T4" fmla="*/ 1689 w 1689"/>
              <a:gd name="T5" fmla="*/ 2943 h 2943"/>
              <a:gd name="T6" fmla="*/ 1689 w 1689"/>
              <a:gd name="T7" fmla="*/ 0 h 2943"/>
              <a:gd name="T8" fmla="*/ 0 w 1689"/>
              <a:gd name="T9" fmla="*/ 0 h 2943"/>
              <a:gd name="T10" fmla="*/ 0 w 1689"/>
              <a:gd name="T11" fmla="*/ 2943 h 2943"/>
            </a:gdLst>
            <a:ahLst/>
            <a:cxnLst>
              <a:cxn ang="0">
                <a:pos x="T0" y="T1"/>
              </a:cxn>
              <a:cxn ang="0">
                <a:pos x="T2" y="T3"/>
              </a:cxn>
              <a:cxn ang="0">
                <a:pos x="T4" y="T5"/>
              </a:cxn>
              <a:cxn ang="0">
                <a:pos x="T6" y="T7"/>
              </a:cxn>
              <a:cxn ang="0">
                <a:pos x="T8" y="T9"/>
              </a:cxn>
              <a:cxn ang="0">
                <a:pos x="T10" y="T11"/>
              </a:cxn>
            </a:cxnLst>
            <a:rect l="0" t="0" r="r" b="b"/>
            <a:pathLst>
              <a:path w="1689" h="2943">
                <a:moveTo>
                  <a:pt x="0" y="2943"/>
                </a:moveTo>
                <a:lnTo>
                  <a:pt x="0" y="2943"/>
                </a:lnTo>
                <a:lnTo>
                  <a:pt x="1689" y="2943"/>
                </a:lnTo>
                <a:lnTo>
                  <a:pt x="1689" y="0"/>
                </a:lnTo>
                <a:lnTo>
                  <a:pt x="0" y="0"/>
                </a:lnTo>
                <a:lnTo>
                  <a:pt x="0" y="294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title"/>
          </p:nvPr>
        </p:nvSpPr>
        <p:spPr>
          <a:xfrm>
            <a:off x="705481" y="4383362"/>
            <a:ext cx="6553200" cy="307777"/>
          </a:xfrm>
        </p:spPr>
        <p:txBody>
          <a:bodyPr>
            <a:noAutofit/>
          </a:bodyPr>
          <a:lstStyle>
            <a:lvl1pPr>
              <a:defRPr>
                <a:solidFill>
                  <a:schemeClr val="bg1"/>
                </a:solidFill>
              </a:defRPr>
            </a:lvl1pPr>
          </a:lstStyle>
          <a:p>
            <a:r>
              <a:rPr lang="en-US" dirty="0"/>
              <a:t>Click to edit Master title style</a:t>
            </a:r>
          </a:p>
        </p:txBody>
      </p:sp>
      <p:sp>
        <p:nvSpPr>
          <p:cNvPr id="9" name="Text Placeholder 2"/>
          <p:cNvSpPr>
            <a:spLocks noGrp="1"/>
          </p:cNvSpPr>
          <p:nvPr>
            <p:ph idx="1" hasCustomPrompt="1"/>
          </p:nvPr>
        </p:nvSpPr>
        <p:spPr>
          <a:xfrm>
            <a:off x="705481" y="4822457"/>
            <a:ext cx="6553200" cy="276999"/>
          </a:xfrm>
          <a:prstGeom prst="rect">
            <a:avLst/>
          </a:prstGeom>
        </p:spPr>
        <p:txBody>
          <a:bodyPr vert="horz" wrap="square" lIns="0" tIns="0" rIns="0" bIns="0" rtlCol="0">
            <a:noAutofit/>
          </a:bodyPr>
          <a:lstStyle>
            <a:lvl1pPr>
              <a:defRPr sz="1600" b="0">
                <a:solidFill>
                  <a:schemeClr val="bg1"/>
                </a:solidFill>
              </a:defRPr>
            </a:lvl1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readcrumb">
    <p:spTree>
      <p:nvGrpSpPr>
        <p:cNvPr id="1" name=""/>
        <p:cNvGrpSpPr/>
        <p:nvPr/>
      </p:nvGrpSpPr>
      <p:grpSpPr>
        <a:xfrm>
          <a:off x="0" y="0"/>
          <a:ext cx="0" cy="0"/>
          <a:chOff x="0" y="0"/>
          <a:chExt cx="0" cy="0"/>
        </a:xfrm>
      </p:grpSpPr>
      <p:sp>
        <p:nvSpPr>
          <p:cNvPr id="15" name="Content Placeholder 14"/>
          <p:cNvSpPr>
            <a:spLocks noGrp="1"/>
          </p:cNvSpPr>
          <p:nvPr>
            <p:ph sz="quarter" idx="14" hasCustomPrompt="1"/>
          </p:nvPr>
        </p:nvSpPr>
        <p:spPr>
          <a:xfrm>
            <a:off x="6572865" y="7346"/>
            <a:ext cx="2103120" cy="223054"/>
          </a:xfrm>
          <a:solidFill>
            <a:schemeClr val="accent1"/>
          </a:solidFill>
        </p:spPr>
        <p:txBody>
          <a:bodyPr anchor="ctr" anchorCtr="0"/>
          <a:lstStyle>
            <a:lvl1pPr algn="ctr">
              <a:defRPr sz="1000" cap="all" baseline="0">
                <a:solidFill>
                  <a:schemeClr val="bg1"/>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8"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10" name="Content Placeholder 2"/>
          <p:cNvSpPr>
            <a:spLocks noGrp="1"/>
          </p:cNvSpPr>
          <p:nvPr>
            <p:ph idx="1"/>
          </p:nvPr>
        </p:nvSpPr>
        <p:spPr>
          <a:xfrm>
            <a:off x="457200" y="1524000"/>
            <a:ext cx="8229600" cy="4572000"/>
          </a:xfrm>
        </p:spPr>
        <p:txBody>
          <a:bodyPr/>
          <a:lstStyle>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sp>
        <p:nvSpPr>
          <p:cNvPr id="16" name="Title 1"/>
          <p:cNvSpPr>
            <a:spLocks noGrp="1"/>
          </p:cNvSpPr>
          <p:nvPr>
            <p:ph type="title"/>
          </p:nvPr>
        </p:nvSpPr>
        <p:spPr>
          <a:xfrm>
            <a:off x="457200" y="457200"/>
            <a:ext cx="8229600" cy="307777"/>
          </a:xfrm>
        </p:spPr>
        <p:txBody>
          <a:bodyPr/>
          <a:lstStyle>
            <a:lvl1pPr>
              <a:defRPr baseline="0"/>
            </a:lvl1pPr>
          </a:lstStyle>
          <a:p>
            <a:r>
              <a:rPr lang="en-US"/>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spTree>
    <p:extLst>
      <p:ext uri="{BB962C8B-B14F-4D97-AF65-F5344CB8AC3E}">
        <p14:creationId xmlns:p14="http://schemas.microsoft.com/office/powerpoint/2010/main" val="266478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8" name="Content Placeholder 2"/>
          <p:cNvSpPr>
            <a:spLocks noGrp="1"/>
          </p:cNvSpPr>
          <p:nvPr>
            <p:ph idx="1"/>
          </p:nvPr>
        </p:nvSpPr>
        <p:spPr>
          <a:xfrm>
            <a:off x="457200" y="1524000"/>
            <a:ext cx="8229600" cy="4572000"/>
          </a:xfrm>
        </p:spPr>
        <p:txBody>
          <a:bodyPr/>
          <a:lstStyle>
            <a:lvl3pPr marL="233363" indent="-233363">
              <a:buFont typeface="+mj-lt"/>
              <a:buAutoNum type="arabicPeriod"/>
              <a:defRPr/>
            </a:lvl3pPr>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Content Placeholder 6"/>
          <p:cNvSpPr>
            <a:spLocks noGrp="1"/>
          </p:cNvSpPr>
          <p:nvPr>
            <p:ph sz="quarter" idx="13"/>
          </p:nvPr>
        </p:nvSpPr>
        <p:spPr>
          <a:xfrm>
            <a:off x="457200" y="1524000"/>
            <a:ext cx="4876800" cy="4572000"/>
          </a:xfrm>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6"/>
          </p:nvPr>
        </p:nvSpPr>
        <p:spPr>
          <a:xfrm>
            <a:off x="5486400" y="1219200"/>
            <a:ext cx="3200400" cy="4038600"/>
          </a:xfrm>
          <a:solidFill>
            <a:srgbClr val="D8D7DF"/>
          </a:solidFill>
        </p:spPr>
        <p:txBody>
          <a:bodyPr/>
          <a:lstStyle/>
          <a:p>
            <a:pPr lvl="0"/>
            <a:r>
              <a:rPr lang="en-US"/>
              <a:t>Click to edit Master text styles</a:t>
            </a:r>
          </a:p>
        </p:txBody>
      </p:sp>
      <p:sp>
        <p:nvSpPr>
          <p:cNvPr id="14" name="Text Placeholder 13"/>
          <p:cNvSpPr>
            <a:spLocks noGrp="1"/>
          </p:cNvSpPr>
          <p:nvPr>
            <p:ph type="body" sz="quarter" idx="17"/>
          </p:nvPr>
        </p:nvSpPr>
        <p:spPr>
          <a:xfrm>
            <a:off x="5791200" y="1524000"/>
            <a:ext cx="2590800" cy="3429000"/>
          </a:xfrm>
        </p:spPr>
        <p:txBody>
          <a:bodyPr/>
          <a:lstStyle>
            <a:lvl1pPr>
              <a:spcBef>
                <a:spcPts val="0"/>
              </a:spcBef>
              <a:spcAft>
                <a:spcPts val="1000"/>
              </a:spcAft>
              <a:defRPr baseline="0">
                <a:solidFill>
                  <a:schemeClr val="accent1"/>
                </a:solidFill>
                <a:latin typeface="Arial" pitchFamily="34" charset="0"/>
              </a:defRPr>
            </a:lvl1pPr>
            <a:lvl2pPr>
              <a:spcAft>
                <a:spcPts val="400"/>
              </a:spcAft>
              <a:defRPr sz="1200"/>
            </a:lvl2pPr>
          </a:lstStyle>
          <a:p>
            <a:pPr lvl="0"/>
            <a:r>
              <a:rPr lang="en-US"/>
              <a:t>Click to edit Master text styles</a:t>
            </a:r>
          </a:p>
          <a:p>
            <a:pPr lvl="1"/>
            <a:r>
              <a:rPr lang="en-US"/>
              <a:t>Second level</a:t>
            </a:r>
          </a:p>
        </p:txBody>
      </p:sp>
      <p:sp>
        <p:nvSpPr>
          <p:cNvPr id="11" name="Text Placeholder 12"/>
          <p:cNvSpPr>
            <a:spLocks noGrp="1"/>
          </p:cNvSpPr>
          <p:nvPr>
            <p:ph type="body" sz="quarter" idx="18"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9" name="Straight Connector 8"/>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Content Placeholder 6"/>
          <p:cNvSpPr>
            <a:spLocks noGrp="1"/>
          </p:cNvSpPr>
          <p:nvPr>
            <p:ph sz="quarter" idx="13"/>
          </p:nvPr>
        </p:nvSpPr>
        <p:spPr>
          <a:xfrm>
            <a:off x="457200" y="1524000"/>
            <a:ext cx="3962400" cy="4572000"/>
          </a:xfrm>
        </p:spPr>
        <p:txBody>
          <a:bodyPr/>
          <a:lstStyle>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648200" y="15240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2"/>
          <p:cNvSpPr>
            <a:spLocks noGrp="1"/>
          </p:cNvSpPr>
          <p:nvPr>
            <p:ph type="body" sz="quarter" idx="15"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8" name="Straight Connector 7"/>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8" name="Text Placeholder 7"/>
          <p:cNvSpPr>
            <a:spLocks noGrp="1"/>
          </p:cNvSpPr>
          <p:nvPr>
            <p:ph type="body" sz="quarter" idx="16" hasCustomPrompt="1"/>
          </p:nvPr>
        </p:nvSpPr>
        <p:spPr>
          <a:xfrm>
            <a:off x="457200" y="1524000"/>
            <a:ext cx="8229600" cy="4572000"/>
          </a:xfrm>
        </p:spPr>
        <p:txBody>
          <a:bodyPr/>
          <a:lstStyle>
            <a:lvl1pPr>
              <a:lnSpc>
                <a:spcPts val="4400"/>
              </a:lnSpc>
              <a:spcBef>
                <a:spcPts val="0"/>
              </a:spcBef>
              <a:spcAft>
                <a:spcPts val="0"/>
              </a:spcAft>
              <a:defRPr sz="3900" b="0" i="0" baseline="0"/>
            </a:lvl1pPr>
          </a:lstStyle>
          <a:p>
            <a:pPr lvl="0"/>
            <a:r>
              <a:rPr lang="en-US" dirty="0"/>
              <a:t>“Click to edit Master text styles</a:t>
            </a:r>
          </a:p>
        </p:txBody>
      </p:sp>
      <p:sp>
        <p:nvSpPr>
          <p:cNvPr id="9"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7" name="Straight Connector 6"/>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cxnSp>
        <p:nvCxnSpPr>
          <p:cNvPr id="6" name="Straight Connector 5"/>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3E393-C0BF-4ED8-8545-7E4C90AFF831}" type="slidenum">
              <a:rPr lang="en-US" smtClean="0"/>
              <a:pPr/>
              <a:t>‹#›</a:t>
            </a:fld>
            <a:endParaRPr lang="en-US" dirty="0"/>
          </a:p>
        </p:txBody>
      </p:sp>
      <p:cxnSp>
        <p:nvCxnSpPr>
          <p:cNvPr id="5" name="Straight Connector 4"/>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F Title Slide">
    <p:bg bwMode="gray">
      <p:bgRef idx="1001">
        <a:schemeClr val="bg1"/>
      </p:bgRef>
    </p:bg>
    <p:spTree>
      <p:nvGrpSpPr>
        <p:cNvPr id="1" name=""/>
        <p:cNvGrpSpPr/>
        <p:nvPr/>
      </p:nvGrpSpPr>
      <p:grpSpPr>
        <a:xfrm>
          <a:off x="0" y="0"/>
          <a:ext cx="0" cy="0"/>
          <a:chOff x="0" y="0"/>
          <a:chExt cx="0" cy="0"/>
        </a:xfrm>
      </p:grpSpPr>
      <p:grpSp>
        <p:nvGrpSpPr>
          <p:cNvPr id="35" name="Group 34"/>
          <p:cNvGrpSpPr/>
          <p:nvPr userDrawn="1"/>
        </p:nvGrpSpPr>
        <p:grpSpPr bwMode="gray">
          <a:xfrm>
            <a:off x="0" y="1643200"/>
            <a:ext cx="8504635" cy="3055937"/>
            <a:chOff x="409575" y="3144838"/>
            <a:chExt cx="11339513" cy="3055937"/>
          </a:xfrm>
        </p:grpSpPr>
        <p:sp>
          <p:nvSpPr>
            <p:cNvPr id="37" name="Freeform 5"/>
            <p:cNvSpPr>
              <a:spLocks/>
            </p:cNvSpPr>
            <p:nvPr/>
          </p:nvSpPr>
          <p:spPr bwMode="gray">
            <a:xfrm>
              <a:off x="409575" y="5521325"/>
              <a:ext cx="11339513" cy="679450"/>
            </a:xfrm>
            <a:custGeom>
              <a:avLst/>
              <a:gdLst>
                <a:gd name="T0" fmla="*/ 0 w 2680"/>
                <a:gd name="T1" fmla="*/ 0 h 160"/>
                <a:gd name="T2" fmla="*/ 0 w 2680"/>
                <a:gd name="T3" fmla="*/ 160 h 160"/>
                <a:gd name="T4" fmla="*/ 2656 w 2680"/>
                <a:gd name="T5" fmla="*/ 160 h 160"/>
                <a:gd name="T6" fmla="*/ 2680 w 2680"/>
                <a:gd name="T7" fmla="*/ 136 h 160"/>
                <a:gd name="T8" fmla="*/ 2680 w 2680"/>
                <a:gd name="T9" fmla="*/ 0 h 160"/>
                <a:gd name="T10" fmla="*/ 0 w 2680"/>
                <a:gd name="T11" fmla="*/ 0 h 160"/>
              </a:gdLst>
              <a:ahLst/>
              <a:cxnLst>
                <a:cxn ang="0">
                  <a:pos x="T0" y="T1"/>
                </a:cxn>
                <a:cxn ang="0">
                  <a:pos x="T2" y="T3"/>
                </a:cxn>
                <a:cxn ang="0">
                  <a:pos x="T4" y="T5"/>
                </a:cxn>
                <a:cxn ang="0">
                  <a:pos x="T6" y="T7"/>
                </a:cxn>
                <a:cxn ang="0">
                  <a:pos x="T8" y="T9"/>
                </a:cxn>
                <a:cxn ang="0">
                  <a:pos x="T10" y="T11"/>
                </a:cxn>
              </a:cxnLst>
              <a:rect l="0" t="0" r="r" b="b"/>
              <a:pathLst>
                <a:path w="2680" h="160">
                  <a:moveTo>
                    <a:pt x="0" y="0"/>
                  </a:moveTo>
                  <a:cubicBezTo>
                    <a:pt x="0" y="160"/>
                    <a:pt x="0" y="160"/>
                    <a:pt x="0" y="160"/>
                  </a:cubicBezTo>
                  <a:cubicBezTo>
                    <a:pt x="2656" y="160"/>
                    <a:pt x="2656" y="160"/>
                    <a:pt x="2656" y="160"/>
                  </a:cubicBezTo>
                  <a:cubicBezTo>
                    <a:pt x="2656" y="160"/>
                    <a:pt x="2680" y="160"/>
                    <a:pt x="2680" y="136"/>
                  </a:cubicBezTo>
                  <a:cubicBezTo>
                    <a:pt x="2680" y="0"/>
                    <a:pt x="2680" y="0"/>
                    <a:pt x="2680" y="0"/>
                  </a:cubicBezTo>
                  <a:lnTo>
                    <a:pt x="0"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9" name="Freeform 6"/>
            <p:cNvSpPr>
              <a:spLocks/>
            </p:cNvSpPr>
            <p:nvPr/>
          </p:nvSpPr>
          <p:spPr bwMode="gray">
            <a:xfrm>
              <a:off x="409575" y="3144838"/>
              <a:ext cx="11339513" cy="2376487"/>
            </a:xfrm>
            <a:custGeom>
              <a:avLst/>
              <a:gdLst>
                <a:gd name="T0" fmla="*/ 0 w 2680"/>
                <a:gd name="T1" fmla="*/ 0 h 560"/>
                <a:gd name="T2" fmla="*/ 0 w 2680"/>
                <a:gd name="T3" fmla="*/ 560 h 560"/>
                <a:gd name="T4" fmla="*/ 2680 w 2680"/>
                <a:gd name="T5" fmla="*/ 560 h 560"/>
                <a:gd name="T6" fmla="*/ 2680 w 2680"/>
                <a:gd name="T7" fmla="*/ 24 h 560"/>
                <a:gd name="T8" fmla="*/ 2656 w 2680"/>
                <a:gd name="T9" fmla="*/ 0 h 560"/>
                <a:gd name="T10" fmla="*/ 0 w 2680"/>
                <a:gd name="T11" fmla="*/ 0 h 560"/>
              </a:gdLst>
              <a:ahLst/>
              <a:cxnLst>
                <a:cxn ang="0">
                  <a:pos x="T0" y="T1"/>
                </a:cxn>
                <a:cxn ang="0">
                  <a:pos x="T2" y="T3"/>
                </a:cxn>
                <a:cxn ang="0">
                  <a:pos x="T4" y="T5"/>
                </a:cxn>
                <a:cxn ang="0">
                  <a:pos x="T6" y="T7"/>
                </a:cxn>
                <a:cxn ang="0">
                  <a:pos x="T8" y="T9"/>
                </a:cxn>
                <a:cxn ang="0">
                  <a:pos x="T10" y="T11"/>
                </a:cxn>
              </a:cxnLst>
              <a:rect l="0" t="0" r="r" b="b"/>
              <a:pathLst>
                <a:path w="2680" h="560">
                  <a:moveTo>
                    <a:pt x="0" y="0"/>
                  </a:moveTo>
                  <a:cubicBezTo>
                    <a:pt x="0" y="560"/>
                    <a:pt x="0" y="560"/>
                    <a:pt x="0" y="560"/>
                  </a:cubicBezTo>
                  <a:cubicBezTo>
                    <a:pt x="2680" y="560"/>
                    <a:pt x="2680" y="560"/>
                    <a:pt x="2680" y="560"/>
                  </a:cubicBezTo>
                  <a:cubicBezTo>
                    <a:pt x="2680" y="24"/>
                    <a:pt x="2680" y="24"/>
                    <a:pt x="2680" y="24"/>
                  </a:cubicBezTo>
                  <a:cubicBezTo>
                    <a:pt x="2680" y="24"/>
                    <a:pt x="2680" y="0"/>
                    <a:pt x="2656" y="0"/>
                  </a:cubicBezTo>
                  <a:lnTo>
                    <a:pt x="0" y="0"/>
                  </a:lnTo>
                  <a:close/>
                </a:path>
              </a:pathLst>
            </a:custGeom>
            <a:solidFill>
              <a:srgbClr val="FF6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grpSp>
      <p:sp>
        <p:nvSpPr>
          <p:cNvPr id="8" name="Rectangle 7"/>
          <p:cNvSpPr/>
          <p:nvPr userDrawn="1"/>
        </p:nvSpPr>
        <p:spPr bwMode="gray">
          <a:xfrm>
            <a:off x="1" y="6024880"/>
            <a:ext cx="9142645" cy="83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5" name="Title 1"/>
          <p:cNvSpPr>
            <a:spLocks noGrp="1"/>
          </p:cNvSpPr>
          <p:nvPr>
            <p:ph type="ctrTitle"/>
          </p:nvPr>
        </p:nvSpPr>
        <p:spPr bwMode="gray">
          <a:xfrm>
            <a:off x="631825" y="2116801"/>
            <a:ext cx="7734907" cy="1227573"/>
          </a:xfrm>
        </p:spPr>
        <p:txBody>
          <a:bodyPr anchor="ctr" anchorCtr="0">
            <a:noAutofit/>
          </a:bodyPr>
          <a:lstStyle>
            <a:lvl1pPr algn="l">
              <a:lnSpc>
                <a:spcPts val="3450"/>
              </a:lnSpc>
              <a:defRPr sz="3450">
                <a:solidFill>
                  <a:schemeClr val="bg1"/>
                </a:solidFill>
              </a:defRPr>
            </a:lvl1pPr>
          </a:lstStyle>
          <a:p>
            <a:r>
              <a:rPr lang="en-US" noProof="0"/>
              <a:t>Click to edit Master title style</a:t>
            </a:r>
            <a:endParaRPr lang="en-GB" noProof="0" dirty="0"/>
          </a:p>
        </p:txBody>
      </p:sp>
      <p:sp>
        <p:nvSpPr>
          <p:cNvPr id="26" name="Subtitle 2"/>
          <p:cNvSpPr>
            <a:spLocks noGrp="1"/>
          </p:cNvSpPr>
          <p:nvPr>
            <p:ph type="subTitle" idx="1"/>
          </p:nvPr>
        </p:nvSpPr>
        <p:spPr bwMode="gray">
          <a:xfrm>
            <a:off x="631825" y="4240704"/>
            <a:ext cx="5312050" cy="306798"/>
          </a:xfrm>
        </p:spPr>
        <p:txBody>
          <a:bodyPr anchor="ctr" anchorCtr="0">
            <a:noAutofit/>
          </a:bodyPr>
          <a:lstStyle>
            <a:lvl1pPr marL="0" indent="0" algn="l">
              <a:lnSpc>
                <a:spcPts val="1650"/>
              </a:lnSpc>
              <a:buNone/>
              <a:defRPr sz="1500" b="0" i="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noProof="0"/>
              <a:t>Click to edit Master subtitle style</a:t>
            </a:r>
            <a:endParaRPr lang="en-GB" noProof="0" dirty="0"/>
          </a:p>
        </p:txBody>
      </p:sp>
      <p:sp>
        <p:nvSpPr>
          <p:cNvPr id="27" name="Text Placeholder 6"/>
          <p:cNvSpPr>
            <a:spLocks noGrp="1"/>
          </p:cNvSpPr>
          <p:nvPr>
            <p:ph type="body" sz="quarter" idx="11"/>
          </p:nvPr>
        </p:nvSpPr>
        <p:spPr bwMode="gray">
          <a:xfrm>
            <a:off x="631801" y="3556801"/>
            <a:ext cx="7729256" cy="385233"/>
          </a:xfrm>
        </p:spPr>
        <p:txBody>
          <a:bodyPr>
            <a:noAutofit/>
          </a:bodyPr>
          <a:lstStyle>
            <a:lvl1pPr>
              <a:lnSpc>
                <a:spcPts val="1650"/>
              </a:lnSpc>
              <a:defRPr sz="1650">
                <a:solidFill>
                  <a:schemeClr val="bg1"/>
                </a:solidFill>
              </a:defRPr>
            </a:lvl1pPr>
          </a:lstStyle>
          <a:p>
            <a:pPr lvl="0"/>
            <a:r>
              <a:rPr lang="en-US" noProof="0"/>
              <a:t>Click to edit Master text styles</a:t>
            </a:r>
          </a:p>
        </p:txBody>
      </p:sp>
      <p:pic>
        <p:nvPicPr>
          <p:cNvPr id="38" name="Picture 37"/>
          <p:cNvPicPr>
            <a:picLocks noChangeAspect="1"/>
          </p:cNvPicPr>
          <p:nvPr userDrawn="1"/>
        </p:nvPicPr>
        <p:blipFill>
          <a:blip r:embed="rId2"/>
          <a:stretch>
            <a:fillRect/>
          </a:stretch>
        </p:blipFill>
        <p:spPr>
          <a:xfrm>
            <a:off x="7779876" y="6203775"/>
            <a:ext cx="1138648" cy="378000"/>
          </a:xfrm>
          <a:prstGeom prst="rect">
            <a:avLst/>
          </a:prstGeom>
        </p:spPr>
      </p:pic>
      <p:pic>
        <p:nvPicPr>
          <p:cNvPr id="13" name="Picture Placeholder 36"/>
          <p:cNvPicPr>
            <a:picLocks noChangeAspect="1"/>
          </p:cNvPicPr>
          <p:nvPr userDrawn="1"/>
        </p:nvPicPr>
        <p:blipFill rotWithShape="1">
          <a:blip r:embed="rId3"/>
          <a:stretch/>
        </p:blipFill>
        <p:spPr bwMode="gray">
          <a:xfrm>
            <a:off x="628650" y="6291858"/>
            <a:ext cx="1647000" cy="287825"/>
          </a:xfrm>
          <a:prstGeom prst="rect">
            <a:avLst/>
          </a:prstGeom>
        </p:spPr>
      </p:pic>
      <p:grpSp>
        <p:nvGrpSpPr>
          <p:cNvPr id="44" name="Group 43"/>
          <p:cNvGrpSpPr/>
          <p:nvPr userDrawn="1"/>
        </p:nvGrpSpPr>
        <p:grpSpPr bwMode="gray">
          <a:xfrm>
            <a:off x="-1526381" y="0"/>
            <a:ext cx="1404000" cy="4689612"/>
            <a:chOff x="-2581275" y="595116"/>
            <a:chExt cx="1872000" cy="4689612"/>
          </a:xfrm>
        </p:grpSpPr>
        <p:sp>
          <p:nvSpPr>
            <p:cNvPr id="45" name="Rectangle 104"/>
            <p:cNvSpPr>
              <a:spLocks noChangeArrowheads="1"/>
            </p:cNvSpPr>
            <p:nvPr/>
          </p:nvSpPr>
          <p:spPr bwMode="gray">
            <a:xfrm>
              <a:off x="-2581275" y="4276728"/>
              <a:ext cx="1872000" cy="1008000"/>
            </a:xfrm>
            <a:prstGeom prst="rect">
              <a:avLst/>
            </a:prstGeom>
            <a:solidFill>
              <a:srgbClr val="EAEAEA"/>
            </a:solidFill>
            <a:ln>
              <a:noFill/>
            </a:ln>
            <a:effectLst/>
          </p:spPr>
          <p:txBody>
            <a:bodyPr wrap="square" lIns="180000" tIns="180000" rIns="180000" bIns="180000" anchor="ctr">
              <a:noAutofit/>
            </a:bodyPr>
            <a:lstStyle/>
            <a:p>
              <a:endParaRPr lang="en-GB" sz="750"/>
            </a:p>
          </p:txBody>
        </p:sp>
        <p:sp>
          <p:nvSpPr>
            <p:cNvPr id="46" name="Rectangle 104"/>
            <p:cNvSpPr>
              <a:spLocks noChangeArrowheads="1"/>
            </p:cNvSpPr>
            <p:nvPr userDrawn="1"/>
          </p:nvSpPr>
          <p:spPr bwMode="gray">
            <a:xfrm>
              <a:off x="-2581275" y="595116"/>
              <a:ext cx="1872000" cy="3672087"/>
            </a:xfrm>
            <a:prstGeom prst="rect">
              <a:avLst/>
            </a:prstGeom>
            <a:solidFill>
              <a:srgbClr val="EAEAEA"/>
            </a:solidFill>
            <a:ln>
              <a:noFill/>
            </a:ln>
            <a:effectLst/>
          </p:spPr>
          <p:txBody>
            <a:bodyPr wrap="square" lIns="180000" tIns="180000" rIns="180000" bIns="180000" anchor="ctr">
              <a:noAutofit/>
            </a:bodyPr>
            <a:lstStyle/>
            <a:p>
              <a:endParaRPr lang="en-GB" sz="750"/>
            </a:p>
          </p:txBody>
        </p:sp>
        <p:sp>
          <p:nvSpPr>
            <p:cNvPr id="47" name="Rectangle 105"/>
            <p:cNvSpPr>
              <a:spLocks noChangeArrowheads="1"/>
            </p:cNvSpPr>
            <p:nvPr userDrawn="1"/>
          </p:nvSpPr>
          <p:spPr bwMode="gray">
            <a:xfrm>
              <a:off x="-2449513" y="1136650"/>
              <a:ext cx="215900" cy="215900"/>
            </a:xfrm>
            <a:prstGeom prst="rect">
              <a:avLst/>
            </a:prstGeom>
            <a:solidFill>
              <a:srgbClr val="FF6200"/>
            </a:solidFill>
            <a:ln>
              <a:noFill/>
            </a:ln>
            <a:effectLst/>
          </p:spPr>
          <p:txBody>
            <a:bodyPr wrap="square" anchor="ctr">
              <a:noAutofit/>
            </a:bodyPr>
            <a:lstStyle/>
            <a:p>
              <a:endParaRPr lang="en-GB" sz="750"/>
            </a:p>
          </p:txBody>
        </p:sp>
        <p:sp>
          <p:nvSpPr>
            <p:cNvPr id="48" name="Rectangle 106"/>
            <p:cNvSpPr>
              <a:spLocks noChangeArrowheads="1"/>
            </p:cNvSpPr>
            <p:nvPr userDrawn="1"/>
          </p:nvSpPr>
          <p:spPr bwMode="gray">
            <a:xfrm>
              <a:off x="-2159000" y="1146175"/>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Orange</a:t>
              </a:r>
            </a:p>
            <a:p>
              <a:pPr>
                <a:lnSpc>
                  <a:spcPct val="65000"/>
                </a:lnSpc>
                <a:spcBef>
                  <a:spcPct val="20000"/>
                </a:spcBef>
                <a:spcAft>
                  <a:spcPct val="20000"/>
                </a:spcAft>
              </a:pPr>
              <a:r>
                <a:rPr lang="en-GB" altLang="en-US" sz="750">
                  <a:solidFill>
                    <a:srgbClr val="333333"/>
                  </a:solidFill>
                </a:rPr>
                <a:t>RGB= 255, 98, 0</a:t>
              </a:r>
            </a:p>
          </p:txBody>
        </p:sp>
        <p:sp>
          <p:nvSpPr>
            <p:cNvPr id="49" name="Rectangle 107"/>
            <p:cNvSpPr>
              <a:spLocks noChangeArrowheads="1"/>
            </p:cNvSpPr>
            <p:nvPr userDrawn="1"/>
          </p:nvSpPr>
          <p:spPr bwMode="gray">
            <a:xfrm>
              <a:off x="-2449513" y="1571626"/>
              <a:ext cx="215900" cy="215900"/>
            </a:xfrm>
            <a:prstGeom prst="rect">
              <a:avLst/>
            </a:prstGeom>
            <a:solidFill>
              <a:srgbClr val="A8A8A8"/>
            </a:solidFill>
            <a:ln>
              <a:noFill/>
            </a:ln>
            <a:effectLst/>
          </p:spPr>
          <p:txBody>
            <a:bodyPr wrap="square" anchor="ctr">
              <a:noAutofit/>
            </a:bodyPr>
            <a:lstStyle/>
            <a:p>
              <a:endParaRPr lang="en-GB" sz="750"/>
            </a:p>
          </p:txBody>
        </p:sp>
        <p:sp>
          <p:nvSpPr>
            <p:cNvPr id="50" name="Rectangle 108"/>
            <p:cNvSpPr>
              <a:spLocks noChangeArrowheads="1"/>
            </p:cNvSpPr>
            <p:nvPr userDrawn="1"/>
          </p:nvSpPr>
          <p:spPr bwMode="gray">
            <a:xfrm>
              <a:off x="-2159000" y="1597026"/>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Light Grey</a:t>
              </a:r>
            </a:p>
            <a:p>
              <a:pPr>
                <a:lnSpc>
                  <a:spcPct val="65000"/>
                </a:lnSpc>
                <a:spcBef>
                  <a:spcPct val="20000"/>
                </a:spcBef>
                <a:spcAft>
                  <a:spcPct val="20000"/>
                </a:spcAft>
              </a:pPr>
              <a:r>
                <a:rPr lang="en-GB" altLang="en-US" sz="750">
                  <a:solidFill>
                    <a:srgbClr val="333333"/>
                  </a:solidFill>
                </a:rPr>
                <a:t>RGB= 168, 168, 168</a:t>
              </a:r>
            </a:p>
          </p:txBody>
        </p:sp>
        <p:sp>
          <p:nvSpPr>
            <p:cNvPr id="51" name="Rectangle 109"/>
            <p:cNvSpPr>
              <a:spLocks noChangeArrowheads="1"/>
            </p:cNvSpPr>
            <p:nvPr userDrawn="1"/>
          </p:nvSpPr>
          <p:spPr bwMode="gray">
            <a:xfrm>
              <a:off x="-2449513" y="2058988"/>
              <a:ext cx="215900" cy="215900"/>
            </a:xfrm>
            <a:prstGeom prst="rect">
              <a:avLst/>
            </a:prstGeom>
            <a:solidFill>
              <a:srgbClr val="525199"/>
            </a:solidFill>
            <a:ln>
              <a:noFill/>
            </a:ln>
            <a:effectLst/>
          </p:spPr>
          <p:txBody>
            <a:bodyPr wrap="square" anchor="ctr">
              <a:noAutofit/>
            </a:bodyPr>
            <a:lstStyle/>
            <a:p>
              <a:endParaRPr lang="en-GB" sz="750"/>
            </a:p>
          </p:txBody>
        </p:sp>
        <p:sp>
          <p:nvSpPr>
            <p:cNvPr id="52" name="Rectangle 110"/>
            <p:cNvSpPr>
              <a:spLocks noChangeArrowheads="1"/>
            </p:cNvSpPr>
            <p:nvPr userDrawn="1"/>
          </p:nvSpPr>
          <p:spPr bwMode="gray">
            <a:xfrm>
              <a:off x="-2159000" y="2068513"/>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Indigo</a:t>
              </a:r>
            </a:p>
            <a:p>
              <a:pPr>
                <a:lnSpc>
                  <a:spcPct val="65000"/>
                </a:lnSpc>
                <a:spcBef>
                  <a:spcPct val="20000"/>
                </a:spcBef>
                <a:spcAft>
                  <a:spcPct val="20000"/>
                </a:spcAft>
              </a:pPr>
              <a:r>
                <a:rPr lang="en-GB" altLang="en-US" sz="750">
                  <a:solidFill>
                    <a:srgbClr val="333333"/>
                  </a:solidFill>
                </a:rPr>
                <a:t>RGB= 82, 81, 153</a:t>
              </a:r>
            </a:p>
          </p:txBody>
        </p:sp>
        <p:sp>
          <p:nvSpPr>
            <p:cNvPr id="53" name="Rectangle 111"/>
            <p:cNvSpPr>
              <a:spLocks noChangeArrowheads="1"/>
            </p:cNvSpPr>
            <p:nvPr userDrawn="1"/>
          </p:nvSpPr>
          <p:spPr bwMode="gray">
            <a:xfrm>
              <a:off x="-2449513" y="2527301"/>
              <a:ext cx="215900" cy="215900"/>
            </a:xfrm>
            <a:prstGeom prst="rect">
              <a:avLst/>
            </a:prstGeom>
            <a:solidFill>
              <a:srgbClr val="60A6DA"/>
            </a:solidFill>
            <a:ln>
              <a:noFill/>
            </a:ln>
            <a:effectLst/>
          </p:spPr>
          <p:txBody>
            <a:bodyPr wrap="square" anchor="ctr">
              <a:noAutofit/>
            </a:bodyPr>
            <a:lstStyle/>
            <a:p>
              <a:endParaRPr lang="en-GB" sz="750"/>
            </a:p>
          </p:txBody>
        </p:sp>
        <p:sp>
          <p:nvSpPr>
            <p:cNvPr id="54" name="Rectangle 112"/>
            <p:cNvSpPr>
              <a:spLocks noChangeArrowheads="1"/>
            </p:cNvSpPr>
            <p:nvPr userDrawn="1"/>
          </p:nvSpPr>
          <p:spPr bwMode="gray">
            <a:xfrm>
              <a:off x="-2159000" y="2536826"/>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Sky</a:t>
              </a:r>
            </a:p>
            <a:p>
              <a:pPr>
                <a:lnSpc>
                  <a:spcPct val="65000"/>
                </a:lnSpc>
                <a:spcBef>
                  <a:spcPct val="20000"/>
                </a:spcBef>
                <a:spcAft>
                  <a:spcPct val="20000"/>
                </a:spcAft>
              </a:pPr>
              <a:r>
                <a:rPr lang="en-GB" altLang="en-US" sz="750">
                  <a:solidFill>
                    <a:srgbClr val="333333"/>
                  </a:solidFill>
                </a:rPr>
                <a:t>RGB= 96, 166, 218</a:t>
              </a:r>
            </a:p>
          </p:txBody>
        </p:sp>
        <p:sp>
          <p:nvSpPr>
            <p:cNvPr id="55" name="Rectangle 113"/>
            <p:cNvSpPr>
              <a:spLocks noChangeArrowheads="1"/>
            </p:cNvSpPr>
            <p:nvPr userDrawn="1"/>
          </p:nvSpPr>
          <p:spPr bwMode="gray">
            <a:xfrm>
              <a:off x="-2449513" y="762000"/>
              <a:ext cx="1692000"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90000"/>
                </a:lnSpc>
                <a:spcBef>
                  <a:spcPct val="20000"/>
                </a:spcBef>
                <a:spcAft>
                  <a:spcPct val="20000"/>
                </a:spcAft>
              </a:pPr>
              <a:r>
                <a:rPr lang="en-GB" altLang="en-US" sz="900" b="1">
                  <a:solidFill>
                    <a:srgbClr val="333333"/>
                  </a:solidFill>
                </a:rPr>
                <a:t>Colour Guidelines</a:t>
              </a:r>
            </a:p>
          </p:txBody>
        </p:sp>
        <p:sp>
          <p:nvSpPr>
            <p:cNvPr id="56" name="Rectangle 107"/>
            <p:cNvSpPr>
              <a:spLocks noChangeArrowheads="1"/>
            </p:cNvSpPr>
            <p:nvPr/>
          </p:nvSpPr>
          <p:spPr bwMode="gray">
            <a:xfrm>
              <a:off x="-2449513" y="2962277"/>
              <a:ext cx="215900" cy="215900"/>
            </a:xfrm>
            <a:prstGeom prst="rect">
              <a:avLst/>
            </a:prstGeom>
            <a:solidFill>
              <a:srgbClr val="AB0066"/>
            </a:solidFill>
            <a:ln>
              <a:noFill/>
            </a:ln>
            <a:effectLst/>
          </p:spPr>
          <p:txBody>
            <a:bodyPr wrap="square" anchor="ctr">
              <a:noAutofit/>
            </a:bodyPr>
            <a:lstStyle/>
            <a:p>
              <a:endParaRPr lang="en-GB" sz="750"/>
            </a:p>
          </p:txBody>
        </p:sp>
        <p:sp>
          <p:nvSpPr>
            <p:cNvPr id="57" name="Rectangle 108"/>
            <p:cNvSpPr>
              <a:spLocks noChangeArrowheads="1"/>
            </p:cNvSpPr>
            <p:nvPr/>
          </p:nvSpPr>
          <p:spPr bwMode="gray">
            <a:xfrm>
              <a:off x="-2159000" y="2987677"/>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Fuchsia</a:t>
              </a:r>
            </a:p>
            <a:p>
              <a:pPr>
                <a:lnSpc>
                  <a:spcPct val="65000"/>
                </a:lnSpc>
                <a:spcBef>
                  <a:spcPct val="20000"/>
                </a:spcBef>
                <a:spcAft>
                  <a:spcPct val="20000"/>
                </a:spcAft>
              </a:pPr>
              <a:r>
                <a:rPr lang="en-GB" altLang="en-US" sz="750">
                  <a:solidFill>
                    <a:srgbClr val="333333"/>
                  </a:solidFill>
                </a:rPr>
                <a:t>RGB= 171, 0, 102</a:t>
              </a:r>
            </a:p>
          </p:txBody>
        </p:sp>
        <p:sp>
          <p:nvSpPr>
            <p:cNvPr id="58" name="Rectangle 109"/>
            <p:cNvSpPr>
              <a:spLocks noChangeArrowheads="1"/>
            </p:cNvSpPr>
            <p:nvPr/>
          </p:nvSpPr>
          <p:spPr bwMode="gray">
            <a:xfrm>
              <a:off x="-2449513" y="3449639"/>
              <a:ext cx="215900" cy="215900"/>
            </a:xfrm>
            <a:prstGeom prst="rect">
              <a:avLst/>
            </a:prstGeom>
            <a:solidFill>
              <a:srgbClr val="D0D93C"/>
            </a:solidFill>
            <a:ln>
              <a:noFill/>
            </a:ln>
            <a:effectLst/>
          </p:spPr>
          <p:txBody>
            <a:bodyPr wrap="square" anchor="ctr">
              <a:noAutofit/>
            </a:bodyPr>
            <a:lstStyle/>
            <a:p>
              <a:endParaRPr lang="en-GB" sz="750"/>
            </a:p>
          </p:txBody>
        </p:sp>
        <p:sp>
          <p:nvSpPr>
            <p:cNvPr id="59" name="Rectangle 110"/>
            <p:cNvSpPr>
              <a:spLocks noChangeArrowheads="1"/>
            </p:cNvSpPr>
            <p:nvPr/>
          </p:nvSpPr>
          <p:spPr bwMode="gray">
            <a:xfrm>
              <a:off x="-2159000" y="3459164"/>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Lime</a:t>
              </a:r>
            </a:p>
            <a:p>
              <a:pPr>
                <a:lnSpc>
                  <a:spcPct val="65000"/>
                </a:lnSpc>
                <a:spcBef>
                  <a:spcPct val="20000"/>
                </a:spcBef>
                <a:spcAft>
                  <a:spcPct val="20000"/>
                </a:spcAft>
              </a:pPr>
              <a:r>
                <a:rPr lang="en-GB" altLang="en-US" sz="750">
                  <a:solidFill>
                    <a:srgbClr val="333333"/>
                  </a:solidFill>
                </a:rPr>
                <a:t>RGB= 208, 217, 60</a:t>
              </a:r>
            </a:p>
          </p:txBody>
        </p:sp>
        <p:sp>
          <p:nvSpPr>
            <p:cNvPr id="60" name="Rectangle 111"/>
            <p:cNvSpPr>
              <a:spLocks noChangeArrowheads="1"/>
            </p:cNvSpPr>
            <p:nvPr/>
          </p:nvSpPr>
          <p:spPr bwMode="gray">
            <a:xfrm>
              <a:off x="-2449513" y="3917952"/>
              <a:ext cx="215900" cy="215900"/>
            </a:xfrm>
            <a:prstGeom prst="rect">
              <a:avLst/>
            </a:prstGeom>
            <a:solidFill>
              <a:srgbClr val="019649"/>
            </a:solidFill>
            <a:ln>
              <a:noFill/>
            </a:ln>
            <a:effectLst/>
          </p:spPr>
          <p:txBody>
            <a:bodyPr wrap="square" anchor="ctr">
              <a:noAutofit/>
            </a:bodyPr>
            <a:lstStyle/>
            <a:p>
              <a:endParaRPr lang="en-GB" sz="750"/>
            </a:p>
          </p:txBody>
        </p:sp>
        <p:sp>
          <p:nvSpPr>
            <p:cNvPr id="61" name="Rectangle 112"/>
            <p:cNvSpPr>
              <a:spLocks noChangeArrowheads="1"/>
            </p:cNvSpPr>
            <p:nvPr/>
          </p:nvSpPr>
          <p:spPr bwMode="gray">
            <a:xfrm>
              <a:off x="-2159000" y="3927477"/>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Leaf</a:t>
              </a:r>
            </a:p>
            <a:p>
              <a:pPr>
                <a:lnSpc>
                  <a:spcPct val="65000"/>
                </a:lnSpc>
                <a:spcBef>
                  <a:spcPct val="20000"/>
                </a:spcBef>
                <a:spcAft>
                  <a:spcPct val="20000"/>
                </a:spcAft>
              </a:pPr>
              <a:r>
                <a:rPr lang="en-GB" altLang="en-US" sz="750">
                  <a:solidFill>
                    <a:srgbClr val="333333"/>
                  </a:solidFill>
                </a:rPr>
                <a:t>RGB= 52, 150, 81</a:t>
              </a:r>
            </a:p>
          </p:txBody>
        </p:sp>
        <p:sp>
          <p:nvSpPr>
            <p:cNvPr id="62" name="Rectangle 109"/>
            <p:cNvSpPr>
              <a:spLocks noChangeArrowheads="1"/>
            </p:cNvSpPr>
            <p:nvPr/>
          </p:nvSpPr>
          <p:spPr bwMode="gray">
            <a:xfrm>
              <a:off x="-2449513" y="4405314"/>
              <a:ext cx="215900" cy="215900"/>
            </a:xfrm>
            <a:prstGeom prst="rect">
              <a:avLst/>
            </a:prstGeom>
            <a:solidFill>
              <a:srgbClr val="767676"/>
            </a:solidFill>
            <a:ln>
              <a:noFill/>
            </a:ln>
            <a:effectLst/>
          </p:spPr>
          <p:txBody>
            <a:bodyPr wrap="square" anchor="ctr">
              <a:noAutofit/>
            </a:bodyPr>
            <a:lstStyle/>
            <a:p>
              <a:endParaRPr lang="en-GB" sz="750"/>
            </a:p>
          </p:txBody>
        </p:sp>
        <p:sp>
          <p:nvSpPr>
            <p:cNvPr id="63" name="Rectangle 110"/>
            <p:cNvSpPr>
              <a:spLocks noChangeArrowheads="1"/>
            </p:cNvSpPr>
            <p:nvPr/>
          </p:nvSpPr>
          <p:spPr bwMode="gray">
            <a:xfrm>
              <a:off x="-2159000" y="4414839"/>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ING Mid Grey</a:t>
              </a:r>
            </a:p>
            <a:p>
              <a:pPr>
                <a:lnSpc>
                  <a:spcPct val="65000"/>
                </a:lnSpc>
                <a:spcBef>
                  <a:spcPct val="20000"/>
                </a:spcBef>
                <a:spcAft>
                  <a:spcPct val="20000"/>
                </a:spcAft>
              </a:pPr>
              <a:r>
                <a:rPr lang="en-GB" altLang="en-US" sz="750">
                  <a:solidFill>
                    <a:srgbClr val="333333"/>
                  </a:solidFill>
                </a:rPr>
                <a:t>RGB= 118, 118, 118</a:t>
              </a:r>
            </a:p>
          </p:txBody>
        </p:sp>
        <p:sp>
          <p:nvSpPr>
            <p:cNvPr id="64" name="Rectangle 111"/>
            <p:cNvSpPr>
              <a:spLocks noChangeArrowheads="1"/>
            </p:cNvSpPr>
            <p:nvPr/>
          </p:nvSpPr>
          <p:spPr bwMode="gray">
            <a:xfrm>
              <a:off x="-2449513" y="4873627"/>
              <a:ext cx="215900" cy="215900"/>
            </a:xfrm>
            <a:prstGeom prst="rect">
              <a:avLst/>
            </a:prstGeom>
            <a:solidFill>
              <a:srgbClr val="333333"/>
            </a:solidFill>
            <a:ln>
              <a:noFill/>
            </a:ln>
            <a:effectLst/>
          </p:spPr>
          <p:txBody>
            <a:bodyPr wrap="square" anchor="ctr">
              <a:noAutofit/>
            </a:bodyPr>
            <a:lstStyle/>
            <a:p>
              <a:endParaRPr lang="en-GB" sz="750"/>
            </a:p>
          </p:txBody>
        </p:sp>
        <p:sp>
          <p:nvSpPr>
            <p:cNvPr id="65" name="Rectangle 112"/>
            <p:cNvSpPr>
              <a:spLocks noChangeArrowheads="1"/>
            </p:cNvSpPr>
            <p:nvPr/>
          </p:nvSpPr>
          <p:spPr bwMode="gray">
            <a:xfrm>
              <a:off x="-2159000" y="4883152"/>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750">
                  <a:solidFill>
                    <a:srgbClr val="333333"/>
                  </a:solidFill>
                </a:rPr>
                <a:t>Text Colour</a:t>
              </a:r>
            </a:p>
            <a:p>
              <a:pPr>
                <a:lnSpc>
                  <a:spcPct val="65000"/>
                </a:lnSpc>
                <a:spcBef>
                  <a:spcPct val="20000"/>
                </a:spcBef>
                <a:spcAft>
                  <a:spcPct val="20000"/>
                </a:spcAft>
              </a:pPr>
              <a:r>
                <a:rPr lang="en-GB" altLang="en-US" sz="750">
                  <a:solidFill>
                    <a:srgbClr val="333333"/>
                  </a:solidFill>
                </a:rPr>
                <a:t>RGB= 51, 51, 51</a:t>
              </a:r>
            </a:p>
          </p:txBody>
        </p:sp>
      </p:grpSp>
      <p:pic>
        <p:nvPicPr>
          <p:cNvPr id="34" name="Picture 33"/>
          <p:cNvPicPr>
            <a:picLocks noChangeAspect="1"/>
          </p:cNvPicPr>
          <p:nvPr userDrawn="1"/>
        </p:nvPicPr>
        <p:blipFill>
          <a:blip r:embed="rId4"/>
          <a:stretch>
            <a:fillRect/>
          </a:stretch>
        </p:blipFill>
        <p:spPr>
          <a:xfrm>
            <a:off x="-1353742" y="4402733"/>
            <a:ext cx="116087" cy="138908"/>
          </a:xfrm>
          <a:prstGeom prst="rect">
            <a:avLst/>
          </a:prstGeom>
        </p:spPr>
      </p:pic>
      <p:sp>
        <p:nvSpPr>
          <p:cNvPr id="36" name="Text Placeholder 2"/>
          <p:cNvSpPr>
            <a:spLocks noGrp="1"/>
          </p:cNvSpPr>
          <p:nvPr>
            <p:ph type="body" sz="quarter" idx="14" hasCustomPrompt="1"/>
          </p:nvPr>
        </p:nvSpPr>
        <p:spPr>
          <a:xfrm>
            <a:off x="6125732" y="4291504"/>
            <a:ext cx="2241000" cy="275612"/>
          </a:xfrm>
        </p:spPr>
        <p:txBody>
          <a:bodyPr tIns="0" bIns="0"/>
          <a:lstStyle>
            <a:lvl1pPr marL="0" indent="0" algn="r">
              <a:lnSpc>
                <a:spcPct val="100000"/>
              </a:lnSpc>
              <a:buNone/>
              <a:defRPr sz="1125">
                <a:solidFill>
                  <a:srgbClr val="000000"/>
                </a:solidFill>
                <a:latin typeface="+mn-lt"/>
              </a:defRPr>
            </a:lvl1pPr>
            <a:lvl2pPr>
              <a:defRPr sz="1650">
                <a:solidFill>
                  <a:srgbClr val="000000"/>
                </a:solidFill>
              </a:defRPr>
            </a:lvl2pPr>
            <a:lvl3pPr>
              <a:defRPr sz="1650">
                <a:solidFill>
                  <a:srgbClr val="000000"/>
                </a:solidFill>
              </a:defRPr>
            </a:lvl3pPr>
            <a:lvl4pPr>
              <a:defRPr sz="1650">
                <a:solidFill>
                  <a:srgbClr val="000000"/>
                </a:solidFill>
              </a:defRPr>
            </a:lvl4pPr>
            <a:lvl5pPr>
              <a:defRPr sz="1650">
                <a:solidFill>
                  <a:srgbClr val="000000"/>
                </a:solidFill>
              </a:defRPr>
            </a:lvl5pPr>
          </a:lstStyle>
          <a:p>
            <a:pPr lvl="0"/>
            <a:r>
              <a:rPr lang="en-GB" noProof="0" dirty="0"/>
              <a:t>Click to edit location and date</a:t>
            </a:r>
          </a:p>
        </p:txBody>
      </p:sp>
    </p:spTree>
    <p:extLst>
      <p:ext uri="{BB962C8B-B14F-4D97-AF65-F5344CB8AC3E}">
        <p14:creationId xmlns:p14="http://schemas.microsoft.com/office/powerpoint/2010/main" val="2135390342"/>
      </p:ext>
    </p:extLst>
  </p:cSld>
  <p:clrMapOvr>
    <a:masterClrMapping/>
  </p:clrMapOvr>
  <p:extLst>
    <p:ext uri="{DCECCB84-F9BA-43D5-87BE-67443E8EF086}">
      <p15:sldGuideLst xmlns:p15="http://schemas.microsoft.com/office/powerpoint/2012/main">
        <p15:guide id="1" orient="horz" pos="41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nl-NL"/>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l-NL"/>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58C383E-A981-411F-8BEB-3699EE3D6827}" type="datetimeFigureOut">
              <a:rPr lang="nl-NL" smtClean="0"/>
              <a:t>27-5-2020</a:t>
            </a:fld>
            <a:endParaRPr lang="nl-NL"/>
          </a:p>
        </p:txBody>
      </p:sp>
      <p:sp>
        <p:nvSpPr>
          <p:cNvPr id="5" name="Footer Placeholder 4"/>
          <p:cNvSpPr>
            <a:spLocks noGrp="1"/>
          </p:cNvSpPr>
          <p:nvPr>
            <p:ph type="ftr" sz="quarter" idx="11"/>
          </p:nvPr>
        </p:nvSpPr>
        <p:spPr>
          <a:xfrm>
            <a:off x="3028950" y="6356351"/>
            <a:ext cx="3086100" cy="92333"/>
          </a:xfrm>
          <a:prstGeom prst="rect">
            <a:avLst/>
          </a:prstGeom>
        </p:spPr>
        <p:txBody>
          <a:bodyPr/>
          <a:lstStyle/>
          <a:p>
            <a:endParaRPr lang="nl-NL"/>
          </a:p>
        </p:txBody>
      </p:sp>
      <p:sp>
        <p:nvSpPr>
          <p:cNvPr id="6" name="Slide Number Placeholder 5"/>
          <p:cNvSpPr>
            <a:spLocks noGrp="1"/>
          </p:cNvSpPr>
          <p:nvPr>
            <p:ph type="sldNum" sz="quarter" idx="12"/>
          </p:nvPr>
        </p:nvSpPr>
        <p:spPr/>
        <p:txBody>
          <a:bodyPr/>
          <a:lstStyle/>
          <a:p>
            <a:fld id="{60E63718-3ED3-4D4E-9946-F158AA01037C}" type="slidenum">
              <a:rPr lang="nl-NL" smtClean="0"/>
              <a:t>‹#›</a:t>
            </a:fld>
            <a:endParaRPr lang="nl-NL"/>
          </a:p>
        </p:txBody>
      </p:sp>
    </p:spTree>
    <p:extLst>
      <p:ext uri="{BB962C8B-B14F-4D97-AF65-F5344CB8AC3E}">
        <p14:creationId xmlns:p14="http://schemas.microsoft.com/office/powerpoint/2010/main" val="1836520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hapter Header Picture">
    <p:spTree>
      <p:nvGrpSpPr>
        <p:cNvPr id="1" name=""/>
        <p:cNvGrpSpPr/>
        <p:nvPr/>
      </p:nvGrpSpPr>
      <p:grpSpPr>
        <a:xfrm>
          <a:off x="0" y="0"/>
          <a:ext cx="0" cy="0"/>
          <a:chOff x="0" y="0"/>
          <a:chExt cx="0" cy="0"/>
        </a:xfrm>
      </p:grpSpPr>
      <p:sp>
        <p:nvSpPr>
          <p:cNvPr id="38" name="Picture Placeholder 37"/>
          <p:cNvSpPr>
            <a:spLocks noGrp="1"/>
          </p:cNvSpPr>
          <p:nvPr>
            <p:ph type="pic" sz="quarter" idx="16"/>
          </p:nvPr>
        </p:nvSpPr>
        <p:spPr bwMode="gray">
          <a:xfrm>
            <a:off x="522689" y="1696717"/>
            <a:ext cx="8399702" cy="4504080"/>
          </a:xfrm>
          <a:custGeom>
            <a:avLst/>
            <a:gdLst>
              <a:gd name="connsiteX0" fmla="*/ 95997 w 11199600"/>
              <a:gd name="connsiteY0" fmla="*/ 0 h 4504080"/>
              <a:gd name="connsiteX1" fmla="*/ 11103603 w 11199600"/>
              <a:gd name="connsiteY1" fmla="*/ 0 h 4504080"/>
              <a:gd name="connsiteX2" fmla="*/ 11199600 w 11199600"/>
              <a:gd name="connsiteY2" fmla="*/ 96110 h 4504080"/>
              <a:gd name="connsiteX3" fmla="*/ 11199600 w 11199600"/>
              <a:gd name="connsiteY3" fmla="*/ 335165 h 4504080"/>
              <a:gd name="connsiteX4" fmla="*/ 11199600 w 11199600"/>
              <a:gd name="connsiteY4" fmla="*/ 370350 h 4504080"/>
              <a:gd name="connsiteX5" fmla="*/ 11199600 w 11199600"/>
              <a:gd name="connsiteY5" fmla="*/ 379204 h 4504080"/>
              <a:gd name="connsiteX6" fmla="*/ 11199600 w 11199600"/>
              <a:gd name="connsiteY6" fmla="*/ 400048 h 4504080"/>
              <a:gd name="connsiteX7" fmla="*/ 11199600 w 11199600"/>
              <a:gd name="connsiteY7" fmla="*/ 400232 h 4504080"/>
              <a:gd name="connsiteX8" fmla="*/ 11199600 w 11199600"/>
              <a:gd name="connsiteY8" fmla="*/ 471202 h 4504080"/>
              <a:gd name="connsiteX9" fmla="*/ 11199600 w 11199600"/>
              <a:gd name="connsiteY9" fmla="*/ 475721 h 4504080"/>
              <a:gd name="connsiteX10" fmla="*/ 11199600 w 11199600"/>
              <a:gd name="connsiteY10" fmla="*/ 508692 h 4504080"/>
              <a:gd name="connsiteX11" fmla="*/ 11199600 w 11199600"/>
              <a:gd name="connsiteY11" fmla="*/ 554484 h 4504080"/>
              <a:gd name="connsiteX12" fmla="*/ 11199600 w 11199600"/>
              <a:gd name="connsiteY12" fmla="*/ 563015 h 4504080"/>
              <a:gd name="connsiteX13" fmla="*/ 11199600 w 11199600"/>
              <a:gd name="connsiteY13" fmla="*/ 609405 h 4504080"/>
              <a:gd name="connsiteX14" fmla="*/ 11199600 w 11199600"/>
              <a:gd name="connsiteY14" fmla="*/ 662759 h 4504080"/>
              <a:gd name="connsiteX15" fmla="*/ 11199600 w 11199600"/>
              <a:gd name="connsiteY15" fmla="*/ 674288 h 4504080"/>
              <a:gd name="connsiteX16" fmla="*/ 11199600 w 11199600"/>
              <a:gd name="connsiteY16" fmla="*/ 749961 h 4504080"/>
              <a:gd name="connsiteX17" fmla="*/ 11199600 w 11199600"/>
              <a:gd name="connsiteY17" fmla="*/ 775785 h 4504080"/>
              <a:gd name="connsiteX18" fmla="*/ 11199600 w 11199600"/>
              <a:gd name="connsiteY18" fmla="*/ 837255 h 4504080"/>
              <a:gd name="connsiteX19" fmla="*/ 11199600 w 11199600"/>
              <a:gd name="connsiteY19" fmla="*/ 902921 h 4504080"/>
              <a:gd name="connsiteX20" fmla="*/ 11199600 w 11199600"/>
              <a:gd name="connsiteY20" fmla="*/ 936999 h 4504080"/>
              <a:gd name="connsiteX21" fmla="*/ 11199600 w 11199600"/>
              <a:gd name="connsiteY21" fmla="*/ 1044999 h 4504080"/>
              <a:gd name="connsiteX22" fmla="*/ 11199600 w 11199600"/>
              <a:gd name="connsiteY22" fmla="*/ 1050025 h 4504080"/>
              <a:gd name="connsiteX23" fmla="*/ 11199600 w 11199600"/>
              <a:gd name="connsiteY23" fmla="*/ 1177161 h 4504080"/>
              <a:gd name="connsiteX24" fmla="*/ 11199600 w 11199600"/>
              <a:gd name="connsiteY24" fmla="*/ 1202847 h 4504080"/>
              <a:gd name="connsiteX25" fmla="*/ 11199600 w 11199600"/>
              <a:gd name="connsiteY25" fmla="*/ 1319239 h 4504080"/>
              <a:gd name="connsiteX26" fmla="*/ 11199600 w 11199600"/>
              <a:gd name="connsiteY26" fmla="*/ 1377296 h 4504080"/>
              <a:gd name="connsiteX27" fmla="*/ 11199600 w 11199600"/>
              <a:gd name="connsiteY27" fmla="*/ 1477087 h 4504080"/>
              <a:gd name="connsiteX28" fmla="*/ 11199600 w 11199600"/>
              <a:gd name="connsiteY28" fmla="*/ 1569177 h 4504080"/>
              <a:gd name="connsiteX29" fmla="*/ 11199600 w 11199600"/>
              <a:gd name="connsiteY29" fmla="*/ 1626118 h 4504080"/>
              <a:gd name="connsiteX30" fmla="*/ 11199600 w 11199600"/>
              <a:gd name="connsiteY30" fmla="*/ 1651536 h 4504080"/>
              <a:gd name="connsiteX31" fmla="*/ 11199600 w 11199600"/>
              <a:gd name="connsiteY31" fmla="*/ 1762133 h 4504080"/>
              <a:gd name="connsiteX32" fmla="*/ 11199600 w 11199600"/>
              <a:gd name="connsiteY32" fmla="*/ 1779318 h 4504080"/>
              <a:gd name="connsiteX33" fmla="*/ 11199600 w 11199600"/>
              <a:gd name="connsiteY33" fmla="*/ 1787219 h 4504080"/>
              <a:gd name="connsiteX34" fmla="*/ 11199600 w 11199600"/>
              <a:gd name="connsiteY34" fmla="*/ 1843417 h 4504080"/>
              <a:gd name="connsiteX35" fmla="*/ 11199600 w 11199600"/>
              <a:gd name="connsiteY35" fmla="*/ 1984894 h 4504080"/>
              <a:gd name="connsiteX36" fmla="*/ 11199600 w 11199600"/>
              <a:gd name="connsiteY36" fmla="*/ 2032038 h 4504080"/>
              <a:gd name="connsiteX37" fmla="*/ 11199600 w 11199600"/>
              <a:gd name="connsiteY37" fmla="*/ 2036373 h 4504080"/>
              <a:gd name="connsiteX38" fmla="*/ 11199600 w 11199600"/>
              <a:gd name="connsiteY38" fmla="*/ 2306279 h 4504080"/>
              <a:gd name="connsiteX39" fmla="*/ 11199600 w 11199600"/>
              <a:gd name="connsiteY39" fmla="*/ 2323525 h 4504080"/>
              <a:gd name="connsiteX40" fmla="*/ 11199600 w 11199600"/>
              <a:gd name="connsiteY40" fmla="*/ 2597765 h 4504080"/>
              <a:gd name="connsiteX41" fmla="*/ 11199600 w 11199600"/>
              <a:gd name="connsiteY41" fmla="*/ 2637423 h 4504080"/>
              <a:gd name="connsiteX42" fmla="*/ 11199600 w 11199600"/>
              <a:gd name="connsiteY42" fmla="*/ 2911664 h 4504080"/>
              <a:gd name="connsiteX43" fmla="*/ 11199600 w 11199600"/>
              <a:gd name="connsiteY43" fmla="*/ 2974563 h 4504080"/>
              <a:gd name="connsiteX44" fmla="*/ 11199600 w 11199600"/>
              <a:gd name="connsiteY44" fmla="*/ 3248803 h 4504080"/>
              <a:gd name="connsiteX45" fmla="*/ 11199600 w 11199600"/>
              <a:gd name="connsiteY45" fmla="*/ 3335774 h 4504080"/>
              <a:gd name="connsiteX46" fmla="*/ 11199600 w 11199600"/>
              <a:gd name="connsiteY46" fmla="*/ 3610014 h 4504080"/>
              <a:gd name="connsiteX47" fmla="*/ 11199600 w 11199600"/>
              <a:gd name="connsiteY47" fmla="*/ 3721887 h 4504080"/>
              <a:gd name="connsiteX48" fmla="*/ 11199600 w 11199600"/>
              <a:gd name="connsiteY48" fmla="*/ 3996127 h 4504080"/>
              <a:gd name="connsiteX49" fmla="*/ 11199600 w 11199600"/>
              <a:gd name="connsiteY49" fmla="*/ 4133731 h 4504080"/>
              <a:gd name="connsiteX50" fmla="*/ 11199600 w 11199600"/>
              <a:gd name="connsiteY50" fmla="*/ 4407971 h 4504080"/>
              <a:gd name="connsiteX51" fmla="*/ 11118603 w 11199600"/>
              <a:gd name="connsiteY51" fmla="*/ 4502580 h 4504080"/>
              <a:gd name="connsiteX52" fmla="*/ 11103613 w 11199600"/>
              <a:gd name="connsiteY52" fmla="*/ 4504080 h 4504080"/>
              <a:gd name="connsiteX53" fmla="*/ 95989 w 11199600"/>
              <a:gd name="connsiteY53" fmla="*/ 4504080 h 4504080"/>
              <a:gd name="connsiteX54" fmla="*/ 64311 w 11199600"/>
              <a:gd name="connsiteY54" fmla="*/ 4499952 h 4504080"/>
              <a:gd name="connsiteX55" fmla="*/ 0 w 11199600"/>
              <a:gd name="connsiteY55" fmla="*/ 4407971 h 4504080"/>
              <a:gd name="connsiteX56" fmla="*/ 0 w 11199600"/>
              <a:gd name="connsiteY56" fmla="*/ 4404236 h 4504080"/>
              <a:gd name="connsiteX57" fmla="*/ 0 w 11199600"/>
              <a:gd name="connsiteY57" fmla="*/ 4395365 h 4504080"/>
              <a:gd name="connsiteX58" fmla="*/ 0 w 11199600"/>
              <a:gd name="connsiteY58" fmla="*/ 4378089 h 4504080"/>
              <a:gd name="connsiteX59" fmla="*/ 0 w 11199600"/>
              <a:gd name="connsiteY59" fmla="*/ 4349608 h 4504080"/>
              <a:gd name="connsiteX60" fmla="*/ 0 w 11199600"/>
              <a:gd name="connsiteY60" fmla="*/ 4307120 h 4504080"/>
              <a:gd name="connsiteX61" fmla="*/ 0 w 11199600"/>
              <a:gd name="connsiteY61" fmla="*/ 4247823 h 4504080"/>
              <a:gd name="connsiteX62" fmla="*/ 0 w 11199600"/>
              <a:gd name="connsiteY62" fmla="*/ 4168916 h 4504080"/>
              <a:gd name="connsiteX63" fmla="*/ 0 w 11199600"/>
              <a:gd name="connsiteY63" fmla="*/ 4133731 h 4504080"/>
              <a:gd name="connsiteX64" fmla="*/ 0 w 11199600"/>
              <a:gd name="connsiteY64" fmla="*/ 4132625 h 4504080"/>
              <a:gd name="connsiteX65" fmla="*/ 0 w 11199600"/>
              <a:gd name="connsiteY65" fmla="*/ 4124877 h 4504080"/>
              <a:gd name="connsiteX66" fmla="*/ 0 w 11199600"/>
              <a:gd name="connsiteY66" fmla="*/ 4104034 h 4504080"/>
              <a:gd name="connsiteX67" fmla="*/ 0 w 11199600"/>
              <a:gd name="connsiteY67" fmla="*/ 4103849 h 4504080"/>
              <a:gd name="connsiteX68" fmla="*/ 0 w 11199600"/>
              <a:gd name="connsiteY68" fmla="*/ 4062900 h 4504080"/>
              <a:gd name="connsiteX69" fmla="*/ 0 w 11199600"/>
              <a:gd name="connsiteY69" fmla="*/ 4032880 h 4504080"/>
              <a:gd name="connsiteX70" fmla="*/ 0 w 11199600"/>
              <a:gd name="connsiteY70" fmla="*/ 4028361 h 4504080"/>
              <a:gd name="connsiteX71" fmla="*/ 0 w 11199600"/>
              <a:gd name="connsiteY71" fmla="*/ 3995389 h 4504080"/>
              <a:gd name="connsiteX72" fmla="*/ 0 w 11199600"/>
              <a:gd name="connsiteY72" fmla="*/ 3949598 h 4504080"/>
              <a:gd name="connsiteX73" fmla="*/ 0 w 11199600"/>
              <a:gd name="connsiteY73" fmla="*/ 3941067 h 4504080"/>
              <a:gd name="connsiteX74" fmla="*/ 0 w 11199600"/>
              <a:gd name="connsiteY74" fmla="*/ 3894676 h 4504080"/>
              <a:gd name="connsiteX75" fmla="*/ 0 w 11199600"/>
              <a:gd name="connsiteY75" fmla="*/ 3841322 h 4504080"/>
              <a:gd name="connsiteX76" fmla="*/ 0 w 11199600"/>
              <a:gd name="connsiteY76" fmla="*/ 3829794 h 4504080"/>
              <a:gd name="connsiteX77" fmla="*/ 0 w 11199600"/>
              <a:gd name="connsiteY77" fmla="*/ 3754121 h 4504080"/>
              <a:gd name="connsiteX78" fmla="*/ 0 w 11199600"/>
              <a:gd name="connsiteY78" fmla="*/ 3728297 h 4504080"/>
              <a:gd name="connsiteX79" fmla="*/ 0 w 11199600"/>
              <a:gd name="connsiteY79" fmla="*/ 3666827 h 4504080"/>
              <a:gd name="connsiteX80" fmla="*/ 0 w 11199600"/>
              <a:gd name="connsiteY80" fmla="*/ 3601160 h 4504080"/>
              <a:gd name="connsiteX81" fmla="*/ 0 w 11199600"/>
              <a:gd name="connsiteY81" fmla="*/ 3567082 h 4504080"/>
              <a:gd name="connsiteX82" fmla="*/ 0 w 11199600"/>
              <a:gd name="connsiteY82" fmla="*/ 3459083 h 4504080"/>
              <a:gd name="connsiteX83" fmla="*/ 0 w 11199600"/>
              <a:gd name="connsiteY83" fmla="*/ 3454057 h 4504080"/>
              <a:gd name="connsiteX84" fmla="*/ 0 w 11199600"/>
              <a:gd name="connsiteY84" fmla="*/ 3326920 h 4504080"/>
              <a:gd name="connsiteX85" fmla="*/ 0 w 11199600"/>
              <a:gd name="connsiteY85" fmla="*/ 3301235 h 4504080"/>
              <a:gd name="connsiteX86" fmla="*/ 0 w 11199600"/>
              <a:gd name="connsiteY86" fmla="*/ 3184843 h 4504080"/>
              <a:gd name="connsiteX87" fmla="*/ 0 w 11199600"/>
              <a:gd name="connsiteY87" fmla="*/ 3126785 h 4504080"/>
              <a:gd name="connsiteX88" fmla="*/ 0 w 11199600"/>
              <a:gd name="connsiteY88" fmla="*/ 3026995 h 4504080"/>
              <a:gd name="connsiteX89" fmla="*/ 0 w 11199600"/>
              <a:gd name="connsiteY89" fmla="*/ 2934905 h 4504080"/>
              <a:gd name="connsiteX90" fmla="*/ 0 w 11199600"/>
              <a:gd name="connsiteY90" fmla="*/ 2852545 h 4504080"/>
              <a:gd name="connsiteX91" fmla="*/ 0 w 11199600"/>
              <a:gd name="connsiteY91" fmla="*/ 2724763 h 4504080"/>
              <a:gd name="connsiteX92" fmla="*/ 0 w 11199600"/>
              <a:gd name="connsiteY92" fmla="*/ 2660665 h 4504080"/>
              <a:gd name="connsiteX93" fmla="*/ 0 w 11199600"/>
              <a:gd name="connsiteY93" fmla="*/ 2495530 h 4504080"/>
              <a:gd name="connsiteX94" fmla="*/ 0 w 11199600"/>
              <a:gd name="connsiteY94" fmla="*/ 2450523 h 4504080"/>
              <a:gd name="connsiteX95" fmla="*/ 0 w 11199600"/>
              <a:gd name="connsiteY95" fmla="*/ 2246376 h 4504080"/>
              <a:gd name="connsiteX96" fmla="*/ 0 w 11199600"/>
              <a:gd name="connsiteY96" fmla="*/ 2221290 h 4504080"/>
              <a:gd name="connsiteX97" fmla="*/ 0 w 11199600"/>
              <a:gd name="connsiteY97" fmla="*/ 1984894 h 4504080"/>
              <a:gd name="connsiteX98" fmla="*/ 0 w 11199600"/>
              <a:gd name="connsiteY98" fmla="*/ 1976471 h 4504080"/>
              <a:gd name="connsiteX99" fmla="*/ 0 w 11199600"/>
              <a:gd name="connsiteY99" fmla="*/ 1972136 h 4504080"/>
              <a:gd name="connsiteX100" fmla="*/ 0 w 11199600"/>
              <a:gd name="connsiteY100" fmla="*/ 1906316 h 4504080"/>
              <a:gd name="connsiteX101" fmla="*/ 0 w 11199600"/>
              <a:gd name="connsiteY101" fmla="*/ 1866658 h 4504080"/>
              <a:gd name="connsiteX102" fmla="*/ 0 w 11199600"/>
              <a:gd name="connsiteY102" fmla="*/ 1702231 h 4504080"/>
              <a:gd name="connsiteX103" fmla="*/ 0 w 11199600"/>
              <a:gd name="connsiteY103" fmla="*/ 1684984 h 4504080"/>
              <a:gd name="connsiteX104" fmla="*/ 0 w 11199600"/>
              <a:gd name="connsiteY104" fmla="*/ 1626118 h 4504080"/>
              <a:gd name="connsiteX105" fmla="*/ 0 w 11199600"/>
              <a:gd name="connsiteY105" fmla="*/ 1592418 h 4504080"/>
              <a:gd name="connsiteX106" fmla="*/ 0 w 11199600"/>
              <a:gd name="connsiteY106" fmla="*/ 1529519 h 4504080"/>
              <a:gd name="connsiteX107" fmla="*/ 0 w 11199600"/>
              <a:gd name="connsiteY107" fmla="*/ 1255278 h 4504080"/>
              <a:gd name="connsiteX108" fmla="*/ 0 w 11199600"/>
              <a:gd name="connsiteY108" fmla="*/ 1168307 h 4504080"/>
              <a:gd name="connsiteX109" fmla="*/ 0 w 11199600"/>
              <a:gd name="connsiteY109" fmla="*/ 894067 h 4504080"/>
              <a:gd name="connsiteX110" fmla="*/ 0 w 11199600"/>
              <a:gd name="connsiteY110" fmla="*/ 782195 h 4504080"/>
              <a:gd name="connsiteX111" fmla="*/ 0 w 11199600"/>
              <a:gd name="connsiteY111" fmla="*/ 507955 h 4504080"/>
              <a:gd name="connsiteX112" fmla="*/ 0 w 11199600"/>
              <a:gd name="connsiteY112" fmla="*/ 370350 h 4504080"/>
              <a:gd name="connsiteX113" fmla="*/ 0 w 11199600"/>
              <a:gd name="connsiteY113" fmla="*/ 96110 h 4504080"/>
              <a:gd name="connsiteX114" fmla="*/ 95997 w 11199600"/>
              <a:gd name="connsiteY114" fmla="*/ 0 h 450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199600" h="4504080">
                <a:moveTo>
                  <a:pt x="95997" y="0"/>
                </a:moveTo>
                <a:lnTo>
                  <a:pt x="11103603" y="0"/>
                </a:lnTo>
                <a:cubicBezTo>
                  <a:pt x="11199600" y="0"/>
                  <a:pt x="11199600" y="96110"/>
                  <a:pt x="11199600" y="96110"/>
                </a:cubicBezTo>
                <a:cubicBezTo>
                  <a:pt x="11199600" y="96110"/>
                  <a:pt x="11199600" y="96110"/>
                  <a:pt x="11199600" y="335165"/>
                </a:cubicBezTo>
                <a:lnTo>
                  <a:pt x="11199600" y="370350"/>
                </a:lnTo>
                <a:cubicBezTo>
                  <a:pt x="11199600" y="370350"/>
                  <a:pt x="11199600" y="370350"/>
                  <a:pt x="11199600" y="379204"/>
                </a:cubicBezTo>
                <a:lnTo>
                  <a:pt x="11199600" y="400048"/>
                </a:lnTo>
                <a:lnTo>
                  <a:pt x="11199600" y="400232"/>
                </a:lnTo>
                <a:cubicBezTo>
                  <a:pt x="11199600" y="415173"/>
                  <a:pt x="11199600" y="437585"/>
                  <a:pt x="11199600" y="471202"/>
                </a:cubicBezTo>
                <a:lnTo>
                  <a:pt x="11199600" y="475721"/>
                </a:lnTo>
                <a:lnTo>
                  <a:pt x="11199600" y="508692"/>
                </a:lnTo>
                <a:cubicBezTo>
                  <a:pt x="11199600" y="522527"/>
                  <a:pt x="11199600" y="537744"/>
                  <a:pt x="11199600" y="554484"/>
                </a:cubicBezTo>
                <a:lnTo>
                  <a:pt x="11199600" y="563015"/>
                </a:lnTo>
                <a:lnTo>
                  <a:pt x="11199600" y="609405"/>
                </a:lnTo>
                <a:lnTo>
                  <a:pt x="11199600" y="662759"/>
                </a:lnTo>
                <a:lnTo>
                  <a:pt x="11199600" y="674288"/>
                </a:lnTo>
                <a:cubicBezTo>
                  <a:pt x="11199600" y="697668"/>
                  <a:pt x="11199600" y="722846"/>
                  <a:pt x="11199600" y="749961"/>
                </a:cubicBezTo>
                <a:lnTo>
                  <a:pt x="11199600" y="775785"/>
                </a:lnTo>
                <a:lnTo>
                  <a:pt x="11199600" y="837255"/>
                </a:lnTo>
                <a:lnTo>
                  <a:pt x="11199600" y="902921"/>
                </a:lnTo>
                <a:lnTo>
                  <a:pt x="11199600" y="936999"/>
                </a:lnTo>
                <a:lnTo>
                  <a:pt x="11199600" y="1044999"/>
                </a:lnTo>
                <a:lnTo>
                  <a:pt x="11199600" y="1050025"/>
                </a:lnTo>
                <a:cubicBezTo>
                  <a:pt x="11199600" y="1090006"/>
                  <a:pt x="11199600" y="1132338"/>
                  <a:pt x="11199600" y="1177161"/>
                </a:cubicBezTo>
                <a:lnTo>
                  <a:pt x="11199600" y="1202847"/>
                </a:lnTo>
                <a:lnTo>
                  <a:pt x="11199600" y="1319239"/>
                </a:lnTo>
                <a:lnTo>
                  <a:pt x="11199600" y="1377296"/>
                </a:lnTo>
                <a:lnTo>
                  <a:pt x="11199600" y="1477087"/>
                </a:lnTo>
                <a:lnTo>
                  <a:pt x="11199600" y="1569177"/>
                </a:lnTo>
                <a:lnTo>
                  <a:pt x="11199600" y="1626118"/>
                </a:lnTo>
                <a:lnTo>
                  <a:pt x="11199600" y="1651536"/>
                </a:lnTo>
                <a:lnTo>
                  <a:pt x="11199600" y="1762133"/>
                </a:lnTo>
                <a:lnTo>
                  <a:pt x="11199600" y="1779318"/>
                </a:lnTo>
                <a:lnTo>
                  <a:pt x="11199600" y="1787219"/>
                </a:lnTo>
                <a:lnTo>
                  <a:pt x="11199600" y="1843417"/>
                </a:lnTo>
                <a:lnTo>
                  <a:pt x="11199600" y="1984894"/>
                </a:lnTo>
                <a:lnTo>
                  <a:pt x="11199600" y="2032038"/>
                </a:lnTo>
                <a:lnTo>
                  <a:pt x="11199600" y="2036373"/>
                </a:lnTo>
                <a:cubicBezTo>
                  <a:pt x="11199600" y="2122837"/>
                  <a:pt x="11199600" y="2212759"/>
                  <a:pt x="11199600" y="2306279"/>
                </a:cubicBezTo>
                <a:lnTo>
                  <a:pt x="11199600" y="2323525"/>
                </a:lnTo>
                <a:lnTo>
                  <a:pt x="11199600" y="2597765"/>
                </a:lnTo>
                <a:lnTo>
                  <a:pt x="11199600" y="2637423"/>
                </a:lnTo>
                <a:lnTo>
                  <a:pt x="11199600" y="2911664"/>
                </a:lnTo>
                <a:lnTo>
                  <a:pt x="11199600" y="2974563"/>
                </a:lnTo>
                <a:lnTo>
                  <a:pt x="11199600" y="3248803"/>
                </a:lnTo>
                <a:lnTo>
                  <a:pt x="11199600" y="3335774"/>
                </a:lnTo>
                <a:lnTo>
                  <a:pt x="11199600" y="3610014"/>
                </a:lnTo>
                <a:lnTo>
                  <a:pt x="11199600" y="3721887"/>
                </a:lnTo>
                <a:lnTo>
                  <a:pt x="11199600" y="3996127"/>
                </a:lnTo>
                <a:lnTo>
                  <a:pt x="11199600" y="4133731"/>
                </a:lnTo>
                <a:lnTo>
                  <a:pt x="11199600" y="4407971"/>
                </a:lnTo>
                <a:cubicBezTo>
                  <a:pt x="11199600" y="4480054"/>
                  <a:pt x="11145602" y="4498074"/>
                  <a:pt x="11118603" y="4502580"/>
                </a:cubicBezTo>
                <a:lnTo>
                  <a:pt x="11103613" y="4504080"/>
                </a:lnTo>
                <a:lnTo>
                  <a:pt x="95989" y="4504080"/>
                </a:lnTo>
                <a:lnTo>
                  <a:pt x="64311" y="4499952"/>
                </a:lnTo>
                <a:cubicBezTo>
                  <a:pt x="0" y="4481555"/>
                  <a:pt x="0" y="4407971"/>
                  <a:pt x="0" y="4407971"/>
                </a:cubicBezTo>
                <a:lnTo>
                  <a:pt x="0" y="4404236"/>
                </a:lnTo>
                <a:lnTo>
                  <a:pt x="0" y="4395365"/>
                </a:lnTo>
                <a:lnTo>
                  <a:pt x="0" y="4378089"/>
                </a:lnTo>
                <a:lnTo>
                  <a:pt x="0" y="4349608"/>
                </a:lnTo>
                <a:lnTo>
                  <a:pt x="0" y="4307120"/>
                </a:lnTo>
                <a:lnTo>
                  <a:pt x="0" y="4247823"/>
                </a:lnTo>
                <a:lnTo>
                  <a:pt x="0" y="4168916"/>
                </a:lnTo>
                <a:lnTo>
                  <a:pt x="0" y="4133731"/>
                </a:lnTo>
                <a:lnTo>
                  <a:pt x="0" y="4132625"/>
                </a:lnTo>
                <a:lnTo>
                  <a:pt x="0" y="4124877"/>
                </a:lnTo>
                <a:lnTo>
                  <a:pt x="0" y="4104034"/>
                </a:lnTo>
                <a:lnTo>
                  <a:pt x="0" y="4103849"/>
                </a:lnTo>
                <a:lnTo>
                  <a:pt x="0" y="4062900"/>
                </a:lnTo>
                <a:lnTo>
                  <a:pt x="0" y="4032880"/>
                </a:lnTo>
                <a:lnTo>
                  <a:pt x="0" y="4028361"/>
                </a:lnTo>
                <a:lnTo>
                  <a:pt x="0" y="3995389"/>
                </a:lnTo>
                <a:lnTo>
                  <a:pt x="0" y="3949598"/>
                </a:lnTo>
                <a:lnTo>
                  <a:pt x="0" y="3941067"/>
                </a:lnTo>
                <a:lnTo>
                  <a:pt x="0" y="3894676"/>
                </a:lnTo>
                <a:lnTo>
                  <a:pt x="0" y="3841322"/>
                </a:lnTo>
                <a:lnTo>
                  <a:pt x="0" y="3829794"/>
                </a:lnTo>
                <a:lnTo>
                  <a:pt x="0" y="3754121"/>
                </a:lnTo>
                <a:lnTo>
                  <a:pt x="0" y="3728297"/>
                </a:lnTo>
                <a:lnTo>
                  <a:pt x="0" y="3666827"/>
                </a:lnTo>
                <a:lnTo>
                  <a:pt x="0" y="3601160"/>
                </a:lnTo>
                <a:lnTo>
                  <a:pt x="0" y="3567082"/>
                </a:lnTo>
                <a:lnTo>
                  <a:pt x="0" y="3459083"/>
                </a:lnTo>
                <a:lnTo>
                  <a:pt x="0" y="3454057"/>
                </a:lnTo>
                <a:lnTo>
                  <a:pt x="0" y="3326920"/>
                </a:lnTo>
                <a:lnTo>
                  <a:pt x="0" y="3301235"/>
                </a:lnTo>
                <a:lnTo>
                  <a:pt x="0" y="3184843"/>
                </a:lnTo>
                <a:lnTo>
                  <a:pt x="0" y="3126785"/>
                </a:lnTo>
                <a:lnTo>
                  <a:pt x="0" y="3026995"/>
                </a:lnTo>
                <a:lnTo>
                  <a:pt x="0" y="2934905"/>
                </a:lnTo>
                <a:lnTo>
                  <a:pt x="0" y="2852545"/>
                </a:lnTo>
                <a:lnTo>
                  <a:pt x="0" y="2724763"/>
                </a:lnTo>
                <a:lnTo>
                  <a:pt x="0" y="2660665"/>
                </a:lnTo>
                <a:lnTo>
                  <a:pt x="0" y="2495530"/>
                </a:lnTo>
                <a:lnTo>
                  <a:pt x="0" y="2450523"/>
                </a:lnTo>
                <a:lnTo>
                  <a:pt x="0" y="2246376"/>
                </a:lnTo>
                <a:lnTo>
                  <a:pt x="0" y="2221290"/>
                </a:lnTo>
                <a:lnTo>
                  <a:pt x="0" y="1984894"/>
                </a:lnTo>
                <a:lnTo>
                  <a:pt x="0" y="1976471"/>
                </a:lnTo>
                <a:lnTo>
                  <a:pt x="0" y="1972136"/>
                </a:lnTo>
                <a:lnTo>
                  <a:pt x="0" y="1906316"/>
                </a:lnTo>
                <a:lnTo>
                  <a:pt x="0" y="1866658"/>
                </a:lnTo>
                <a:lnTo>
                  <a:pt x="0" y="1702231"/>
                </a:lnTo>
                <a:lnTo>
                  <a:pt x="0" y="1684984"/>
                </a:lnTo>
                <a:lnTo>
                  <a:pt x="0" y="1626118"/>
                </a:lnTo>
                <a:lnTo>
                  <a:pt x="0" y="1592418"/>
                </a:lnTo>
                <a:lnTo>
                  <a:pt x="0" y="1529519"/>
                </a:lnTo>
                <a:lnTo>
                  <a:pt x="0" y="1255278"/>
                </a:lnTo>
                <a:lnTo>
                  <a:pt x="0" y="1168307"/>
                </a:lnTo>
                <a:lnTo>
                  <a:pt x="0" y="894067"/>
                </a:lnTo>
                <a:lnTo>
                  <a:pt x="0" y="782195"/>
                </a:lnTo>
                <a:lnTo>
                  <a:pt x="0" y="507955"/>
                </a:lnTo>
                <a:lnTo>
                  <a:pt x="0" y="370350"/>
                </a:lnTo>
                <a:lnTo>
                  <a:pt x="0" y="96110"/>
                </a:lnTo>
                <a:cubicBezTo>
                  <a:pt x="0" y="0"/>
                  <a:pt x="95997" y="0"/>
                  <a:pt x="95997" y="0"/>
                </a:cubicBezTo>
                <a:close/>
              </a:path>
            </a:pathLst>
          </a:custGeom>
          <a:solidFill>
            <a:schemeClr val="bg1">
              <a:lumMod val="95000"/>
              <a:alpha val="10000"/>
            </a:schemeClr>
          </a:solidFill>
        </p:spPr>
        <p:txBody>
          <a:bodyPr wrap="square" lIns="2415792" tIns="26842" rIns="26842" bIns="26842" anchor="ctr" anchorCtr="0">
            <a:noAutofit/>
          </a:bodyPr>
          <a:lstStyle>
            <a:lvl1pPr algn="ctr">
              <a:defRPr sz="750" b="0"/>
            </a:lvl1pPr>
          </a:lstStyle>
          <a:p>
            <a:r>
              <a:rPr lang="en-US"/>
              <a:t>Click icon to add picture</a:t>
            </a:r>
            <a:endParaRPr lang="en-GB" dirty="0"/>
          </a:p>
        </p:txBody>
      </p:sp>
      <p:sp>
        <p:nvSpPr>
          <p:cNvPr id="6" name="Title Placeholder 1"/>
          <p:cNvSpPr>
            <a:spLocks noGrp="1"/>
          </p:cNvSpPr>
          <p:nvPr>
            <p:ph type="title" hasCustomPrompt="1"/>
          </p:nvPr>
        </p:nvSpPr>
        <p:spPr bwMode="gray">
          <a:xfrm>
            <a:off x="628657" y="257732"/>
            <a:ext cx="8294490" cy="1179811"/>
          </a:xfrm>
          <a:prstGeom prst="rect">
            <a:avLst/>
          </a:prstGeom>
        </p:spPr>
        <p:txBody>
          <a:bodyPr vert="horz" lIns="0" tIns="0" rIns="0" bIns="0" rtlCol="0" anchor="ctr">
            <a:noAutofit/>
          </a:bodyPr>
          <a:lstStyle>
            <a:lvl1pPr>
              <a:lnSpc>
                <a:spcPts val="2573"/>
              </a:lnSpc>
              <a:defRPr sz="2625"/>
            </a:lvl1pPr>
          </a:lstStyle>
          <a:p>
            <a:r>
              <a:rPr lang="en-US" noProof="0"/>
              <a:t>Click to edit </a:t>
            </a:r>
            <a:br>
              <a:rPr lang="en-US" noProof="0"/>
            </a:br>
            <a:r>
              <a:rPr lang="en-US" noProof="0"/>
              <a:t>Master title style</a:t>
            </a:r>
            <a:endParaRPr lang="en-GB" noProof="0" dirty="0"/>
          </a:p>
        </p:txBody>
      </p:sp>
      <p:pic>
        <p:nvPicPr>
          <p:cNvPr id="30" name="Picture 29"/>
          <p:cNvPicPr>
            <a:picLocks noChangeAspect="1"/>
          </p:cNvPicPr>
          <p:nvPr userDrawn="1"/>
        </p:nvPicPr>
        <p:blipFill>
          <a:blip r:embed="rId2"/>
          <a:stretch>
            <a:fillRect/>
          </a:stretch>
        </p:blipFill>
        <p:spPr>
          <a:xfrm>
            <a:off x="-1353732" y="4402736"/>
            <a:ext cx="116089" cy="138908"/>
          </a:xfrm>
          <a:prstGeom prst="rect">
            <a:avLst/>
          </a:prstGeom>
        </p:spPr>
      </p:pic>
    </p:spTree>
    <p:extLst>
      <p:ext uri="{BB962C8B-B14F-4D97-AF65-F5344CB8AC3E}">
        <p14:creationId xmlns:p14="http://schemas.microsoft.com/office/powerpoint/2010/main" val="4025856783"/>
      </p:ext>
    </p:extLst>
  </p:cSld>
  <p:clrMapOvr>
    <a:masterClrMapping/>
  </p:clrMapOvr>
  <p:extLst>
    <p:ext uri="{DCECCB84-F9BA-43D5-87BE-67443E8EF086}">
      <p15:sldGuideLst xmlns:p15="http://schemas.microsoft.com/office/powerpoint/2012/main">
        <p15:guide id="1"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hit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Freeform 5"/>
          <p:cNvSpPr>
            <a:spLocks/>
          </p:cNvSpPr>
          <p:nvPr userDrawn="1"/>
        </p:nvSpPr>
        <p:spPr bwMode="auto">
          <a:xfrm>
            <a:off x="457201" y="2933700"/>
            <a:ext cx="4114800" cy="1819969"/>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p:cNvSpPr>
            <a:spLocks/>
          </p:cNvSpPr>
          <p:nvPr userDrawn="1"/>
        </p:nvSpPr>
        <p:spPr bwMode="auto">
          <a:xfrm>
            <a:off x="8353425" y="2933700"/>
            <a:ext cx="344488" cy="1449388"/>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p:cNvSpPr>
            <a:spLocks/>
          </p:cNvSpPr>
          <p:nvPr userDrawn="1"/>
        </p:nvSpPr>
        <p:spPr bwMode="auto">
          <a:xfrm>
            <a:off x="6364466" y="2933700"/>
            <a:ext cx="1161872" cy="733425"/>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5383213" y="1519238"/>
            <a:ext cx="1062038" cy="73183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5383213" y="5464175"/>
            <a:ext cx="2874963" cy="349250"/>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p:cNvSpPr>
            <a:spLocks/>
          </p:cNvSpPr>
          <p:nvPr userDrawn="1"/>
        </p:nvSpPr>
        <p:spPr bwMode="auto">
          <a:xfrm>
            <a:off x="457200" y="5464175"/>
            <a:ext cx="814388" cy="349250"/>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p:cNvSpPr>
            <a:spLocks/>
          </p:cNvSpPr>
          <p:nvPr userDrawn="1"/>
        </p:nvSpPr>
        <p:spPr bwMode="auto">
          <a:xfrm>
            <a:off x="1903413" y="1519238"/>
            <a:ext cx="1611313" cy="347663"/>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p:cNvSpPr>
            <a:spLocks/>
          </p:cNvSpPr>
          <p:nvPr userDrawn="1"/>
        </p:nvSpPr>
        <p:spPr bwMode="auto">
          <a:xfrm>
            <a:off x="457200" y="1519238"/>
            <a:ext cx="328613" cy="60801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ooter Placeholder 3 Copyright"/>
          <p:cNvSpPr>
            <a:spLocks noGrp="1"/>
          </p:cNvSpPr>
          <p:nvPr>
            <p:ph type="ftr" sz="quarter" idx="11"/>
          </p:nvPr>
        </p:nvSpPr>
        <p:spPr>
          <a:xfrm>
            <a:off x="457199" y="6400800"/>
            <a:ext cx="5277853" cy="92333"/>
          </a:xfrm>
          <a:prstGeom prst="rect">
            <a:avLst/>
          </a:prstGeom>
        </p:spPr>
        <p:txBody>
          <a:bodyPr/>
          <a:lstStyle>
            <a:lvl1pPr>
              <a:defRPr>
                <a:solidFill>
                  <a:schemeClr val="bg1"/>
                </a:solidFill>
              </a:defRPr>
            </a:lvl1pPr>
          </a:lstStyle>
          <a:p>
            <a:r>
              <a:rPr lang="en-GB" dirty="0"/>
              <a:t>© 2016 Saville Consulting, Willis Towers Watson. All rights reserved.</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6135" y="5908870"/>
            <a:ext cx="2276917" cy="766052"/>
          </a:xfrm>
          <a:prstGeom prst="rect">
            <a:avLst/>
          </a:prstGeom>
        </p:spPr>
      </p:pic>
      <p:sp>
        <p:nvSpPr>
          <p:cNvPr id="2" name="Title 1"/>
          <p:cNvSpPr>
            <a:spLocks noGrp="1"/>
          </p:cNvSpPr>
          <p:nvPr>
            <p:ph type="title"/>
          </p:nvPr>
        </p:nvSpPr>
        <p:spPr>
          <a:xfrm>
            <a:off x="694379" y="3510062"/>
            <a:ext cx="6553200" cy="307777"/>
          </a:xfrm>
        </p:spPr>
        <p:txBody>
          <a:bodyPr>
            <a:noAutofit/>
          </a:bodyPr>
          <a:lstStyle>
            <a:lvl1pPr>
              <a:defRPr>
                <a:solidFill>
                  <a:schemeClr val="bg1"/>
                </a:solidFill>
              </a:defRPr>
            </a:lvl1pPr>
          </a:lstStyle>
          <a:p>
            <a:r>
              <a:rPr lang="en-US" dirty="0"/>
              <a:t>Click to edit Master title style</a:t>
            </a:r>
          </a:p>
        </p:txBody>
      </p:sp>
      <p:sp>
        <p:nvSpPr>
          <p:cNvPr id="7" name="Text Placeholder 2"/>
          <p:cNvSpPr>
            <a:spLocks noGrp="1"/>
          </p:cNvSpPr>
          <p:nvPr>
            <p:ph idx="1" hasCustomPrompt="1"/>
          </p:nvPr>
        </p:nvSpPr>
        <p:spPr>
          <a:xfrm>
            <a:off x="694379" y="3857534"/>
            <a:ext cx="6553200" cy="276999"/>
          </a:xfrm>
          <a:prstGeom prst="rect">
            <a:avLst/>
          </a:prstGeom>
        </p:spPr>
        <p:txBody>
          <a:bodyPr vert="horz" wrap="square" lIns="0" tIns="0" rIns="0" bIns="0" rtlCol="0">
            <a:noAutofit/>
          </a:bodyPr>
          <a:lstStyle>
            <a:lvl1pPr>
              <a:defRPr sz="1600" b="0">
                <a:solidFill>
                  <a:schemeClr val="bg1"/>
                </a:solidFill>
              </a:defRPr>
            </a:lvl1pPr>
          </a:lstStyle>
          <a:p>
            <a:pPr lvl="0"/>
            <a:r>
              <a:rPr lang="en-US" dirty="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19" name="Group 18"/>
          <p:cNvGrpSpPr/>
          <p:nvPr userDrawn="1"/>
        </p:nvGrpSpPr>
        <p:grpSpPr>
          <a:xfrm>
            <a:off x="1" y="6138000"/>
            <a:ext cx="9141620" cy="720000"/>
            <a:chOff x="-1" y="6138000"/>
            <a:chExt cx="12192001" cy="720000"/>
          </a:xfrm>
        </p:grpSpPr>
        <p:sp>
          <p:nvSpPr>
            <p:cNvPr id="20" name="Rectangle 19"/>
            <p:cNvSpPr/>
            <p:nvPr userDrawn="1"/>
          </p:nvSpPr>
          <p:spPr bwMode="white">
            <a:xfrm>
              <a:off x="-1" y="6138000"/>
              <a:ext cx="12192001" cy="72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dirty="0"/>
            </a:p>
          </p:txBody>
        </p:sp>
        <p:pic>
          <p:nvPicPr>
            <p:cNvPr id="21" name="Picture 20" descr="thinkforwar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96196" y="6421909"/>
              <a:ext cx="1955816" cy="25298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10422995" y="6321713"/>
              <a:ext cx="1438664" cy="357635"/>
            </a:xfrm>
            <a:prstGeom prst="rect">
              <a:avLst/>
            </a:prstGeom>
          </p:spPr>
        </p:pic>
      </p:grpSp>
      <p:sp>
        <p:nvSpPr>
          <p:cNvPr id="4098" name="Rectangle 2"/>
          <p:cNvSpPr>
            <a:spLocks noGrp="1" noChangeArrowheads="1"/>
          </p:cNvSpPr>
          <p:nvPr>
            <p:ph type="ctrTitle"/>
          </p:nvPr>
        </p:nvSpPr>
        <p:spPr>
          <a:xfrm>
            <a:off x="297070" y="1797746"/>
            <a:ext cx="8571968" cy="1071915"/>
          </a:xfrm>
        </p:spPr>
        <p:txBody>
          <a:bodyPr anchor="t" anchorCtr="0">
            <a:noAutofit/>
          </a:bodyPr>
          <a:lstStyle>
            <a:lvl1pPr>
              <a:lnSpc>
                <a:spcPct val="100000"/>
              </a:lnSpc>
              <a:defRPr sz="3600" b="1">
                <a:solidFill>
                  <a:schemeClr val="accent1"/>
                </a:solidFill>
                <a:latin typeface="+mj-lt"/>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297070" y="3052800"/>
            <a:ext cx="8571968" cy="880256"/>
          </a:xfrm>
        </p:spPr>
        <p:txBody>
          <a:bodyPr tIns="0" bIns="0">
            <a:noAutofit/>
          </a:bodyPr>
          <a:lstStyle>
            <a:lvl1pPr marL="0" indent="0">
              <a:lnSpc>
                <a:spcPct val="110000"/>
              </a:lnSpc>
              <a:spcBef>
                <a:spcPct val="0"/>
              </a:spcBef>
              <a:spcAft>
                <a:spcPct val="0"/>
              </a:spcAft>
              <a:buFontTx/>
              <a:buNone/>
              <a:defRPr sz="1575">
                <a:solidFill>
                  <a:srgbClr val="000000"/>
                </a:solidFill>
                <a:latin typeface="+mn-lt"/>
              </a:defRPr>
            </a:lvl1pPr>
          </a:lstStyle>
          <a:p>
            <a:pPr lvl="0"/>
            <a:endParaRPr lang="en-GB" noProof="0" dirty="0"/>
          </a:p>
        </p:txBody>
      </p:sp>
      <p:sp>
        <p:nvSpPr>
          <p:cNvPr id="3" name="Text Placeholder 2"/>
          <p:cNvSpPr>
            <a:spLocks noGrp="1"/>
          </p:cNvSpPr>
          <p:nvPr>
            <p:ph type="body" sz="quarter" idx="10"/>
          </p:nvPr>
        </p:nvSpPr>
        <p:spPr>
          <a:xfrm>
            <a:off x="297068" y="4064403"/>
            <a:ext cx="8571968" cy="647700"/>
          </a:xfrm>
        </p:spPr>
        <p:txBody>
          <a:bodyPr tIns="0" bIns="0"/>
          <a:lstStyle>
            <a:lvl1pPr marL="0" indent="0">
              <a:buNone/>
              <a:defRPr sz="975">
                <a:solidFill>
                  <a:srgbClr val="000000"/>
                </a:solidFill>
                <a:latin typeface="+mn-lt"/>
              </a:defRPr>
            </a:lvl1pPr>
            <a:lvl2pPr>
              <a:defRPr sz="1575">
                <a:solidFill>
                  <a:srgbClr val="000000"/>
                </a:solidFill>
              </a:defRPr>
            </a:lvl2pPr>
            <a:lvl3pPr>
              <a:defRPr sz="1575">
                <a:solidFill>
                  <a:srgbClr val="000000"/>
                </a:solidFill>
              </a:defRPr>
            </a:lvl3pPr>
            <a:lvl4pPr>
              <a:defRPr sz="1575">
                <a:solidFill>
                  <a:srgbClr val="000000"/>
                </a:solidFill>
              </a:defRPr>
            </a:lvl4pPr>
            <a:lvl5pPr>
              <a:defRPr sz="1575">
                <a:solidFill>
                  <a:srgbClr val="000000"/>
                </a:solidFill>
              </a:defRPr>
            </a:lvl5pPr>
          </a:lstStyle>
          <a:p>
            <a:pPr lvl="0"/>
            <a:r>
              <a:rPr lang="en-US" dirty="0"/>
              <a:t>Click to edit Master text styles</a:t>
            </a:r>
          </a:p>
        </p:txBody>
      </p:sp>
      <p:pic>
        <p:nvPicPr>
          <p:cNvPr id="23" name="Picture 22" descr="GradientShadow.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 y="6138821"/>
            <a:ext cx="9141619" cy="101600"/>
          </a:xfrm>
          <a:prstGeom prst="rect">
            <a:avLst/>
          </a:prstGeom>
        </p:spPr>
      </p:pic>
    </p:spTree>
    <p:extLst>
      <p:ext uri="{BB962C8B-B14F-4D97-AF65-F5344CB8AC3E}">
        <p14:creationId xmlns:p14="http://schemas.microsoft.com/office/powerpoint/2010/main" val="885188047"/>
      </p:ext>
    </p:extLst>
  </p:cSld>
  <p:clrMapOvr>
    <a:masterClrMapping/>
  </p:clrMapOvr>
  <p:extLst>
    <p:ext uri="{DCECCB84-F9BA-43D5-87BE-67443E8EF086}">
      <p15:sldGuideLst xmlns:p15="http://schemas.microsoft.com/office/powerpoint/2012/main">
        <p15:guide id="1" pos="122">
          <p15:clr>
            <a:srgbClr val="FBAE40"/>
          </p15:clr>
        </p15:guide>
        <p15:guide id="2" pos="7560">
          <p15:clr>
            <a:srgbClr val="FBAE40"/>
          </p15:clr>
        </p15:guide>
        <p15:guide id="3" orient="horz" pos="1071">
          <p15:clr>
            <a:srgbClr val="FBAE40"/>
          </p15:clr>
        </p15:guide>
        <p15:guide id="4" orient="horz" pos="302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Content Slide">
    <p:spTree>
      <p:nvGrpSpPr>
        <p:cNvPr id="1" name=""/>
        <p:cNvGrpSpPr/>
        <p:nvPr/>
      </p:nvGrpSpPr>
      <p:grpSpPr>
        <a:xfrm>
          <a:off x="0" y="0"/>
          <a:ext cx="0" cy="0"/>
          <a:chOff x="0" y="0"/>
          <a:chExt cx="0" cy="0"/>
        </a:xfrm>
      </p:grpSpPr>
      <p:sp>
        <p:nvSpPr>
          <p:cNvPr id="9" name="Text Placeholder 2"/>
          <p:cNvSpPr>
            <a:spLocks noGrp="1"/>
          </p:cNvSpPr>
          <p:nvPr>
            <p:ph idx="1"/>
          </p:nvPr>
        </p:nvSpPr>
        <p:spPr bwMode="gray">
          <a:xfrm>
            <a:off x="634182" y="1278385"/>
            <a:ext cx="7866881" cy="4922391"/>
          </a:xfrm>
          <a:prstGeom prst="rect">
            <a:avLst/>
          </a:prstGeom>
        </p:spPr>
        <p:txBody>
          <a:bodyPr vert="horz" lIns="0" tIns="0" rIns="0" bIns="0" rtlCol="0">
            <a:noAutofit/>
          </a:bodyPr>
          <a:lstStyle>
            <a:lvl2pPr marL="201216" indent="-201216">
              <a:buClr>
                <a:schemeClr val="accent1"/>
              </a:buClr>
              <a:buFont typeface="ING Me" pitchFamily="2" charset="0"/>
              <a:buChar char="•"/>
              <a:defRPr/>
            </a:lvl2pPr>
            <a:lvl3pPr marL="402431" indent="-200025">
              <a:buClr>
                <a:schemeClr val="accent2"/>
              </a:buClr>
              <a:defRPr/>
            </a:lvl3pPr>
            <a:lvl4pPr marL="606029" indent="-195263">
              <a:buClr>
                <a:schemeClr val="accent3"/>
              </a:buClr>
              <a:defRPr/>
            </a:lvl4pPr>
            <a:lvl5pPr marL="803672" indent="-189310">
              <a:buClr>
                <a:schemeClr val="accent4"/>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Slide Number Placeholder 4"/>
          <p:cNvSpPr>
            <a:spLocks noGrp="1"/>
          </p:cNvSpPr>
          <p:nvPr>
            <p:ph type="sldNum" sz="quarter" idx="11"/>
          </p:nvPr>
        </p:nvSpPr>
        <p:spPr/>
        <p:txBody>
          <a:bodyPr/>
          <a:lstStyle/>
          <a:p>
            <a:fld id="{DDD2A080-DA64-4F5C-9131-47EB793B4410}" type="slidenum">
              <a:rPr lang="en-GB" noProof="0" smtClean="0"/>
              <a:pPr/>
              <a:t>‹#›</a:t>
            </a:fld>
            <a:endParaRPr lang="en-GB" noProof="0" dirty="0"/>
          </a:p>
        </p:txBody>
      </p:sp>
    </p:spTree>
    <p:extLst>
      <p:ext uri="{BB962C8B-B14F-4D97-AF65-F5344CB8AC3E}">
        <p14:creationId xmlns:p14="http://schemas.microsoft.com/office/powerpoint/2010/main" val="891694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ullet Content Slide">
    <p:spTree>
      <p:nvGrpSpPr>
        <p:cNvPr id="1" name=""/>
        <p:cNvGrpSpPr/>
        <p:nvPr/>
      </p:nvGrpSpPr>
      <p:grpSpPr>
        <a:xfrm>
          <a:off x="0" y="0"/>
          <a:ext cx="0" cy="0"/>
          <a:chOff x="0" y="0"/>
          <a:chExt cx="0" cy="0"/>
        </a:xfrm>
      </p:grpSpPr>
      <p:sp>
        <p:nvSpPr>
          <p:cNvPr id="9" name="Text Placeholder 2"/>
          <p:cNvSpPr>
            <a:spLocks noGrp="1"/>
          </p:cNvSpPr>
          <p:nvPr>
            <p:ph idx="1"/>
          </p:nvPr>
        </p:nvSpPr>
        <p:spPr bwMode="gray">
          <a:xfrm>
            <a:off x="634182" y="1278385"/>
            <a:ext cx="7866881" cy="4922391"/>
          </a:xfrm>
          <a:prstGeom prst="rect">
            <a:avLst/>
          </a:prstGeom>
        </p:spPr>
        <p:txBody>
          <a:bodyPr vert="horz" lIns="0" tIns="0" rIns="0" bIns="0" rtlCol="0">
            <a:noAutofit/>
          </a:bodyPr>
          <a:lstStyle>
            <a:lvl1pPr marL="201216" indent="-201216">
              <a:buClr>
                <a:schemeClr val="accent1"/>
              </a:buClr>
              <a:buFont typeface="ING Me" pitchFamily="2" charset="0"/>
              <a:buChar char="•"/>
              <a:defRPr/>
            </a:lvl1pPr>
            <a:lvl2pPr marL="403622" indent="-201216">
              <a:buClr>
                <a:schemeClr val="accent2"/>
              </a:buClr>
              <a:buFont typeface="ING Me" pitchFamily="2" charset="0"/>
              <a:buChar char="•"/>
              <a:defRPr/>
            </a:lvl2pPr>
            <a:lvl3pPr marL="603647" indent="-200025">
              <a:buClr>
                <a:schemeClr val="accent3"/>
              </a:buClr>
              <a:defRPr/>
            </a:lvl3pPr>
            <a:lvl4pPr marL="808435" indent="-195263">
              <a:buClr>
                <a:schemeClr val="accent4"/>
              </a:buClr>
              <a:defRPr/>
            </a:lvl4pPr>
            <a:lvl5pPr marL="1006079" indent="-189310">
              <a:buClr>
                <a:schemeClr val="accent5"/>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Slide Number Placeholder 4"/>
          <p:cNvSpPr>
            <a:spLocks noGrp="1"/>
          </p:cNvSpPr>
          <p:nvPr>
            <p:ph type="sldNum" sz="quarter" idx="11"/>
          </p:nvPr>
        </p:nvSpPr>
        <p:spPr/>
        <p:txBody>
          <a:bodyPr/>
          <a:lstStyle/>
          <a:p>
            <a:fld id="{DDD2A080-DA64-4F5C-9131-47EB793B4410}" type="slidenum">
              <a:rPr lang="en-GB" noProof="0" smtClean="0"/>
              <a:pPr/>
              <a:t>‹#›</a:t>
            </a:fld>
            <a:endParaRPr lang="en-GB" noProof="0" dirty="0"/>
          </a:p>
        </p:txBody>
      </p:sp>
    </p:spTree>
    <p:extLst>
      <p:ext uri="{BB962C8B-B14F-4D97-AF65-F5344CB8AC3E}">
        <p14:creationId xmlns:p14="http://schemas.microsoft.com/office/powerpoint/2010/main" val="115852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brand Title White">
    <p:bg>
      <p:bgPr>
        <a:blipFill dpi="0" rotWithShape="1">
          <a:blip r:embed="rId2">
            <a:lum/>
          </a:blip>
          <a:srcRect/>
          <a:stretch>
            <a:fillRect t="-45000" b="-45000"/>
          </a:stretch>
        </a:blipFill>
        <a:effectLst/>
      </p:bgPr>
    </p:bg>
    <p:spTree>
      <p:nvGrpSpPr>
        <p:cNvPr id="1" name=""/>
        <p:cNvGrpSpPr/>
        <p:nvPr/>
      </p:nvGrpSpPr>
      <p:grpSpPr>
        <a:xfrm>
          <a:off x="0" y="0"/>
          <a:ext cx="0" cy="0"/>
          <a:chOff x="0" y="0"/>
          <a:chExt cx="0" cy="0"/>
        </a:xfrm>
      </p:grpSpPr>
      <p:sp>
        <p:nvSpPr>
          <p:cNvPr id="10" name="Freeform 5"/>
          <p:cNvSpPr>
            <a:spLocks/>
          </p:cNvSpPr>
          <p:nvPr userDrawn="1"/>
        </p:nvSpPr>
        <p:spPr bwMode="auto">
          <a:xfrm>
            <a:off x="457200" y="2933699"/>
            <a:ext cx="4017910" cy="1777579"/>
          </a:xfrm>
          <a:custGeom>
            <a:avLst/>
            <a:gdLst>
              <a:gd name="T0" fmla="*/ 0 w 3820"/>
              <a:gd name="T1" fmla="*/ 1517 h 1517"/>
              <a:gd name="T2" fmla="*/ 0 w 3820"/>
              <a:gd name="T3" fmla="*/ 1517 h 1517"/>
              <a:gd name="T4" fmla="*/ 3820 w 3820"/>
              <a:gd name="T5" fmla="*/ 1517 h 1517"/>
              <a:gd name="T6" fmla="*/ 3820 w 3820"/>
              <a:gd name="T7" fmla="*/ 0 h 1517"/>
              <a:gd name="T8" fmla="*/ 0 w 3820"/>
              <a:gd name="T9" fmla="*/ 0 h 1517"/>
              <a:gd name="T10" fmla="*/ 0 w 3820"/>
              <a:gd name="T11" fmla="*/ 1517 h 1517"/>
            </a:gdLst>
            <a:ahLst/>
            <a:cxnLst>
              <a:cxn ang="0">
                <a:pos x="T0" y="T1"/>
              </a:cxn>
              <a:cxn ang="0">
                <a:pos x="T2" y="T3"/>
              </a:cxn>
              <a:cxn ang="0">
                <a:pos x="T4" y="T5"/>
              </a:cxn>
              <a:cxn ang="0">
                <a:pos x="T6" y="T7"/>
              </a:cxn>
              <a:cxn ang="0">
                <a:pos x="T8" y="T9"/>
              </a:cxn>
              <a:cxn ang="0">
                <a:pos x="T10" y="T11"/>
              </a:cxn>
            </a:cxnLst>
            <a:rect l="0" t="0" r="r" b="b"/>
            <a:pathLst>
              <a:path w="3820" h="1517">
                <a:moveTo>
                  <a:pt x="0" y="1517"/>
                </a:moveTo>
                <a:lnTo>
                  <a:pt x="0" y="1517"/>
                </a:lnTo>
                <a:lnTo>
                  <a:pt x="3820" y="1517"/>
                </a:lnTo>
                <a:lnTo>
                  <a:pt x="382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p:cNvSpPr>
            <a:spLocks/>
          </p:cNvSpPr>
          <p:nvPr userDrawn="1"/>
        </p:nvSpPr>
        <p:spPr bwMode="auto">
          <a:xfrm>
            <a:off x="8353425" y="2933700"/>
            <a:ext cx="344488" cy="1449388"/>
          </a:xfrm>
          <a:custGeom>
            <a:avLst/>
            <a:gdLst>
              <a:gd name="T0" fmla="*/ 0 w 360"/>
              <a:gd name="T1" fmla="*/ 1517 h 1517"/>
              <a:gd name="T2" fmla="*/ 0 w 360"/>
              <a:gd name="T3" fmla="*/ 1517 h 1517"/>
              <a:gd name="T4" fmla="*/ 360 w 360"/>
              <a:gd name="T5" fmla="*/ 1517 h 1517"/>
              <a:gd name="T6" fmla="*/ 360 w 360"/>
              <a:gd name="T7" fmla="*/ 0 h 1517"/>
              <a:gd name="T8" fmla="*/ 0 w 360"/>
              <a:gd name="T9" fmla="*/ 0 h 1517"/>
              <a:gd name="T10" fmla="*/ 0 w 360"/>
              <a:gd name="T11" fmla="*/ 1517 h 1517"/>
            </a:gdLst>
            <a:ahLst/>
            <a:cxnLst>
              <a:cxn ang="0">
                <a:pos x="T0" y="T1"/>
              </a:cxn>
              <a:cxn ang="0">
                <a:pos x="T2" y="T3"/>
              </a:cxn>
              <a:cxn ang="0">
                <a:pos x="T4" y="T5"/>
              </a:cxn>
              <a:cxn ang="0">
                <a:pos x="T6" y="T7"/>
              </a:cxn>
              <a:cxn ang="0">
                <a:pos x="T8" y="T9"/>
              </a:cxn>
              <a:cxn ang="0">
                <a:pos x="T10" y="T11"/>
              </a:cxn>
            </a:cxnLst>
            <a:rect l="0" t="0" r="r" b="b"/>
            <a:pathLst>
              <a:path w="360" h="1517">
                <a:moveTo>
                  <a:pt x="0" y="1517"/>
                </a:moveTo>
                <a:lnTo>
                  <a:pt x="0" y="1517"/>
                </a:lnTo>
                <a:lnTo>
                  <a:pt x="360" y="1517"/>
                </a:lnTo>
                <a:lnTo>
                  <a:pt x="360" y="0"/>
                </a:lnTo>
                <a:lnTo>
                  <a:pt x="0" y="0"/>
                </a:lnTo>
                <a:lnTo>
                  <a:pt x="0" y="15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p:cNvSpPr>
            <a:spLocks/>
          </p:cNvSpPr>
          <p:nvPr userDrawn="1"/>
        </p:nvSpPr>
        <p:spPr bwMode="auto">
          <a:xfrm>
            <a:off x="6709636" y="1519238"/>
            <a:ext cx="816701" cy="2147887"/>
          </a:xfrm>
          <a:custGeom>
            <a:avLst/>
            <a:gdLst>
              <a:gd name="T0" fmla="*/ 0 w 2804"/>
              <a:gd name="T1" fmla="*/ 768 h 768"/>
              <a:gd name="T2" fmla="*/ 0 w 2804"/>
              <a:gd name="T3" fmla="*/ 768 h 768"/>
              <a:gd name="T4" fmla="*/ 2804 w 2804"/>
              <a:gd name="T5" fmla="*/ 768 h 768"/>
              <a:gd name="T6" fmla="*/ 2804 w 2804"/>
              <a:gd name="T7" fmla="*/ 0 h 768"/>
              <a:gd name="T8" fmla="*/ 0 w 2804"/>
              <a:gd name="T9" fmla="*/ 0 h 768"/>
              <a:gd name="T10" fmla="*/ 0 w 2804"/>
              <a:gd name="T11" fmla="*/ 768 h 768"/>
            </a:gdLst>
            <a:ahLst/>
            <a:cxnLst>
              <a:cxn ang="0">
                <a:pos x="T0" y="T1"/>
              </a:cxn>
              <a:cxn ang="0">
                <a:pos x="T2" y="T3"/>
              </a:cxn>
              <a:cxn ang="0">
                <a:pos x="T4" y="T5"/>
              </a:cxn>
              <a:cxn ang="0">
                <a:pos x="T6" y="T7"/>
              </a:cxn>
              <a:cxn ang="0">
                <a:pos x="T8" y="T9"/>
              </a:cxn>
              <a:cxn ang="0">
                <a:pos x="T10" y="T11"/>
              </a:cxn>
            </a:cxnLst>
            <a:rect l="0" t="0" r="r" b="b"/>
            <a:pathLst>
              <a:path w="2804" h="768">
                <a:moveTo>
                  <a:pt x="0" y="768"/>
                </a:moveTo>
                <a:lnTo>
                  <a:pt x="0" y="768"/>
                </a:lnTo>
                <a:lnTo>
                  <a:pt x="2804" y="768"/>
                </a:lnTo>
                <a:lnTo>
                  <a:pt x="2804" y="0"/>
                </a:lnTo>
                <a:lnTo>
                  <a:pt x="0" y="0"/>
                </a:lnTo>
                <a:lnTo>
                  <a:pt x="0" y="7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4852194" y="431007"/>
            <a:ext cx="1062038" cy="731838"/>
          </a:xfrm>
          <a:custGeom>
            <a:avLst/>
            <a:gdLst>
              <a:gd name="T0" fmla="*/ 0 w 1114"/>
              <a:gd name="T1" fmla="*/ 767 h 767"/>
              <a:gd name="T2" fmla="*/ 0 w 1114"/>
              <a:gd name="T3" fmla="*/ 767 h 767"/>
              <a:gd name="T4" fmla="*/ 1114 w 1114"/>
              <a:gd name="T5" fmla="*/ 767 h 767"/>
              <a:gd name="T6" fmla="*/ 1114 w 1114"/>
              <a:gd name="T7" fmla="*/ 0 h 767"/>
              <a:gd name="T8" fmla="*/ 0 w 1114"/>
              <a:gd name="T9" fmla="*/ 0 h 767"/>
              <a:gd name="T10" fmla="*/ 0 w 1114"/>
              <a:gd name="T11" fmla="*/ 767 h 767"/>
            </a:gdLst>
            <a:ahLst/>
            <a:cxnLst>
              <a:cxn ang="0">
                <a:pos x="T0" y="T1"/>
              </a:cxn>
              <a:cxn ang="0">
                <a:pos x="T2" y="T3"/>
              </a:cxn>
              <a:cxn ang="0">
                <a:pos x="T4" y="T5"/>
              </a:cxn>
              <a:cxn ang="0">
                <a:pos x="T6" y="T7"/>
              </a:cxn>
              <a:cxn ang="0">
                <a:pos x="T8" y="T9"/>
              </a:cxn>
              <a:cxn ang="0">
                <a:pos x="T10" y="T11"/>
              </a:cxn>
            </a:cxnLst>
            <a:rect l="0" t="0" r="r" b="b"/>
            <a:pathLst>
              <a:path w="1114" h="767">
                <a:moveTo>
                  <a:pt x="0" y="767"/>
                </a:moveTo>
                <a:lnTo>
                  <a:pt x="0" y="767"/>
                </a:lnTo>
                <a:lnTo>
                  <a:pt x="1114" y="767"/>
                </a:lnTo>
                <a:lnTo>
                  <a:pt x="1114" y="0"/>
                </a:lnTo>
                <a:lnTo>
                  <a:pt x="0" y="0"/>
                </a:lnTo>
                <a:lnTo>
                  <a:pt x="0" y="76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5383213" y="4973671"/>
            <a:ext cx="2143125" cy="349250"/>
          </a:xfrm>
          <a:custGeom>
            <a:avLst/>
            <a:gdLst>
              <a:gd name="T0" fmla="*/ 0 w 3015"/>
              <a:gd name="T1" fmla="*/ 365 h 365"/>
              <a:gd name="T2" fmla="*/ 0 w 3015"/>
              <a:gd name="T3" fmla="*/ 365 h 365"/>
              <a:gd name="T4" fmla="*/ 3015 w 3015"/>
              <a:gd name="T5" fmla="*/ 365 h 365"/>
              <a:gd name="T6" fmla="*/ 3015 w 3015"/>
              <a:gd name="T7" fmla="*/ 0 h 365"/>
              <a:gd name="T8" fmla="*/ 0 w 3015"/>
              <a:gd name="T9" fmla="*/ 0 h 365"/>
              <a:gd name="T10" fmla="*/ 0 w 3015"/>
              <a:gd name="T11" fmla="*/ 365 h 365"/>
            </a:gdLst>
            <a:ahLst/>
            <a:cxnLst>
              <a:cxn ang="0">
                <a:pos x="T0" y="T1"/>
              </a:cxn>
              <a:cxn ang="0">
                <a:pos x="T2" y="T3"/>
              </a:cxn>
              <a:cxn ang="0">
                <a:pos x="T4" y="T5"/>
              </a:cxn>
              <a:cxn ang="0">
                <a:pos x="T6" y="T7"/>
              </a:cxn>
              <a:cxn ang="0">
                <a:pos x="T8" y="T9"/>
              </a:cxn>
              <a:cxn ang="0">
                <a:pos x="T10" y="T11"/>
              </a:cxn>
            </a:cxnLst>
            <a:rect l="0" t="0" r="r" b="b"/>
            <a:pathLst>
              <a:path w="3015" h="365">
                <a:moveTo>
                  <a:pt x="0" y="365"/>
                </a:moveTo>
                <a:lnTo>
                  <a:pt x="0" y="365"/>
                </a:lnTo>
                <a:lnTo>
                  <a:pt x="3015" y="365"/>
                </a:lnTo>
                <a:lnTo>
                  <a:pt x="3015"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p:cNvSpPr>
            <a:spLocks/>
          </p:cNvSpPr>
          <p:nvPr userDrawn="1"/>
        </p:nvSpPr>
        <p:spPr bwMode="auto">
          <a:xfrm>
            <a:off x="457200" y="5464175"/>
            <a:ext cx="814388" cy="349250"/>
          </a:xfrm>
          <a:custGeom>
            <a:avLst/>
            <a:gdLst>
              <a:gd name="T0" fmla="*/ 0 w 854"/>
              <a:gd name="T1" fmla="*/ 365 h 365"/>
              <a:gd name="T2" fmla="*/ 0 w 854"/>
              <a:gd name="T3" fmla="*/ 365 h 365"/>
              <a:gd name="T4" fmla="*/ 854 w 854"/>
              <a:gd name="T5" fmla="*/ 365 h 365"/>
              <a:gd name="T6" fmla="*/ 854 w 854"/>
              <a:gd name="T7" fmla="*/ 0 h 365"/>
              <a:gd name="T8" fmla="*/ 0 w 854"/>
              <a:gd name="T9" fmla="*/ 0 h 365"/>
              <a:gd name="T10" fmla="*/ 0 w 854"/>
              <a:gd name="T11" fmla="*/ 365 h 365"/>
            </a:gdLst>
            <a:ahLst/>
            <a:cxnLst>
              <a:cxn ang="0">
                <a:pos x="T0" y="T1"/>
              </a:cxn>
              <a:cxn ang="0">
                <a:pos x="T2" y="T3"/>
              </a:cxn>
              <a:cxn ang="0">
                <a:pos x="T4" y="T5"/>
              </a:cxn>
              <a:cxn ang="0">
                <a:pos x="T6" y="T7"/>
              </a:cxn>
              <a:cxn ang="0">
                <a:pos x="T8" y="T9"/>
              </a:cxn>
              <a:cxn ang="0">
                <a:pos x="T10" y="T11"/>
              </a:cxn>
            </a:cxnLst>
            <a:rect l="0" t="0" r="r" b="b"/>
            <a:pathLst>
              <a:path w="854" h="365">
                <a:moveTo>
                  <a:pt x="0" y="365"/>
                </a:moveTo>
                <a:lnTo>
                  <a:pt x="0" y="365"/>
                </a:lnTo>
                <a:lnTo>
                  <a:pt x="854" y="365"/>
                </a:lnTo>
                <a:lnTo>
                  <a:pt x="854" y="0"/>
                </a:lnTo>
                <a:lnTo>
                  <a:pt x="0" y="0"/>
                </a:lnTo>
                <a:lnTo>
                  <a:pt x="0" y="3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p:cNvSpPr>
            <a:spLocks/>
          </p:cNvSpPr>
          <p:nvPr userDrawn="1"/>
        </p:nvSpPr>
        <p:spPr bwMode="auto">
          <a:xfrm>
            <a:off x="1903413" y="1519238"/>
            <a:ext cx="1611313" cy="347663"/>
          </a:xfrm>
          <a:custGeom>
            <a:avLst/>
            <a:gdLst>
              <a:gd name="T0" fmla="*/ 0 w 1690"/>
              <a:gd name="T1" fmla="*/ 364 h 364"/>
              <a:gd name="T2" fmla="*/ 0 w 1690"/>
              <a:gd name="T3" fmla="*/ 364 h 364"/>
              <a:gd name="T4" fmla="*/ 1690 w 1690"/>
              <a:gd name="T5" fmla="*/ 364 h 364"/>
              <a:gd name="T6" fmla="*/ 1690 w 1690"/>
              <a:gd name="T7" fmla="*/ 0 h 364"/>
              <a:gd name="T8" fmla="*/ 0 w 1690"/>
              <a:gd name="T9" fmla="*/ 0 h 364"/>
              <a:gd name="T10" fmla="*/ 0 w 1690"/>
              <a:gd name="T11" fmla="*/ 364 h 364"/>
            </a:gdLst>
            <a:ahLst/>
            <a:cxnLst>
              <a:cxn ang="0">
                <a:pos x="T0" y="T1"/>
              </a:cxn>
              <a:cxn ang="0">
                <a:pos x="T2" y="T3"/>
              </a:cxn>
              <a:cxn ang="0">
                <a:pos x="T4" y="T5"/>
              </a:cxn>
              <a:cxn ang="0">
                <a:pos x="T6" y="T7"/>
              </a:cxn>
              <a:cxn ang="0">
                <a:pos x="T8" y="T9"/>
              </a:cxn>
              <a:cxn ang="0">
                <a:pos x="T10" y="T11"/>
              </a:cxn>
            </a:cxnLst>
            <a:rect l="0" t="0" r="r" b="b"/>
            <a:pathLst>
              <a:path w="1690" h="364">
                <a:moveTo>
                  <a:pt x="0" y="364"/>
                </a:moveTo>
                <a:lnTo>
                  <a:pt x="0" y="364"/>
                </a:lnTo>
                <a:lnTo>
                  <a:pt x="1690" y="364"/>
                </a:lnTo>
                <a:lnTo>
                  <a:pt x="1690" y="0"/>
                </a:lnTo>
                <a:lnTo>
                  <a:pt x="0" y="0"/>
                </a:lnTo>
                <a:lnTo>
                  <a:pt x="0" y="3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p:cNvSpPr>
            <a:spLocks/>
          </p:cNvSpPr>
          <p:nvPr userDrawn="1"/>
        </p:nvSpPr>
        <p:spPr bwMode="auto">
          <a:xfrm>
            <a:off x="457200" y="1519238"/>
            <a:ext cx="328613" cy="608013"/>
          </a:xfrm>
          <a:custGeom>
            <a:avLst/>
            <a:gdLst>
              <a:gd name="T0" fmla="*/ 0 w 345"/>
              <a:gd name="T1" fmla="*/ 637 h 637"/>
              <a:gd name="T2" fmla="*/ 0 w 345"/>
              <a:gd name="T3" fmla="*/ 637 h 637"/>
              <a:gd name="T4" fmla="*/ 345 w 345"/>
              <a:gd name="T5" fmla="*/ 637 h 637"/>
              <a:gd name="T6" fmla="*/ 345 w 345"/>
              <a:gd name="T7" fmla="*/ 0 h 637"/>
              <a:gd name="T8" fmla="*/ 0 w 345"/>
              <a:gd name="T9" fmla="*/ 0 h 637"/>
              <a:gd name="T10" fmla="*/ 0 w 345"/>
              <a:gd name="T11" fmla="*/ 637 h 637"/>
            </a:gdLst>
            <a:ahLst/>
            <a:cxnLst>
              <a:cxn ang="0">
                <a:pos x="T0" y="T1"/>
              </a:cxn>
              <a:cxn ang="0">
                <a:pos x="T2" y="T3"/>
              </a:cxn>
              <a:cxn ang="0">
                <a:pos x="T4" y="T5"/>
              </a:cxn>
              <a:cxn ang="0">
                <a:pos x="T6" y="T7"/>
              </a:cxn>
              <a:cxn ang="0">
                <a:pos x="T8" y="T9"/>
              </a:cxn>
              <a:cxn ang="0">
                <a:pos x="T10" y="T11"/>
              </a:cxn>
            </a:cxnLst>
            <a:rect l="0" t="0" r="r" b="b"/>
            <a:pathLst>
              <a:path w="345" h="637">
                <a:moveTo>
                  <a:pt x="0" y="637"/>
                </a:moveTo>
                <a:lnTo>
                  <a:pt x="0" y="637"/>
                </a:lnTo>
                <a:lnTo>
                  <a:pt x="345" y="637"/>
                </a:lnTo>
                <a:lnTo>
                  <a:pt x="345" y="0"/>
                </a:lnTo>
                <a:lnTo>
                  <a:pt x="0" y="0"/>
                </a:lnTo>
                <a:lnTo>
                  <a:pt x="0" y="6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ooter Placeholder 3 Copyright"/>
          <p:cNvSpPr>
            <a:spLocks noGrp="1"/>
          </p:cNvSpPr>
          <p:nvPr>
            <p:ph type="ftr" sz="quarter" idx="11"/>
          </p:nvPr>
        </p:nvSpPr>
        <p:spPr>
          <a:xfrm>
            <a:off x="457199" y="6400800"/>
            <a:ext cx="5277853" cy="92333"/>
          </a:xfrm>
          <a:prstGeom prst="rect">
            <a:avLst/>
          </a:prstGeom>
        </p:spPr>
        <p:txBody>
          <a:bodyPr/>
          <a:lstStyle>
            <a:lvl1pPr>
              <a:defRPr>
                <a:solidFill>
                  <a:schemeClr val="bg1"/>
                </a:solidFill>
              </a:defRPr>
            </a:lvl1pPr>
          </a:lstStyle>
          <a:p>
            <a:r>
              <a:rPr lang="en-GB" dirty="0"/>
              <a:t>© 2016 Saville Consulting, Willis Towers Watson. All rights reserved.</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6135" y="5908870"/>
            <a:ext cx="2276917" cy="766052"/>
          </a:xfrm>
          <a:prstGeom prst="rect">
            <a:avLst/>
          </a:prstGeom>
        </p:spPr>
      </p:pic>
      <p:sp>
        <p:nvSpPr>
          <p:cNvPr id="24" name="Text Placeholder 2"/>
          <p:cNvSpPr>
            <a:spLocks noGrp="1"/>
          </p:cNvSpPr>
          <p:nvPr>
            <p:ph idx="12" hasCustomPrompt="1"/>
          </p:nvPr>
        </p:nvSpPr>
        <p:spPr>
          <a:xfrm>
            <a:off x="658046" y="3831647"/>
            <a:ext cx="6553200" cy="276999"/>
          </a:xfrm>
          <a:prstGeom prst="rect">
            <a:avLst/>
          </a:prstGeom>
        </p:spPr>
        <p:txBody>
          <a:bodyPr vert="horz" wrap="square" lIns="0" tIns="0" rIns="0" bIns="0" rtlCol="0">
            <a:noAutofit/>
          </a:bodyPr>
          <a:lstStyle>
            <a:lvl1pPr>
              <a:defRPr sz="1600" b="0">
                <a:solidFill>
                  <a:schemeClr val="bg1"/>
                </a:solidFill>
              </a:defRPr>
            </a:lvl1pPr>
          </a:lstStyle>
          <a:p>
            <a:pPr lvl="0"/>
            <a:r>
              <a:rPr lang="en-US" dirty="0"/>
              <a:t>Click to edit Master text styles</a:t>
            </a:r>
          </a:p>
        </p:txBody>
      </p:sp>
      <p:sp>
        <p:nvSpPr>
          <p:cNvPr id="19" name="Title 1"/>
          <p:cNvSpPr>
            <a:spLocks noGrp="1"/>
          </p:cNvSpPr>
          <p:nvPr>
            <p:ph type="title"/>
          </p:nvPr>
        </p:nvSpPr>
        <p:spPr>
          <a:xfrm>
            <a:off x="694379" y="3510062"/>
            <a:ext cx="6553200" cy="307777"/>
          </a:xfrm>
        </p:spPr>
        <p:txBody>
          <a:bodyP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1689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6126480"/>
            <a:ext cx="9144000"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228600" y="228600"/>
            <a:ext cx="5751576" cy="194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457200"/>
            <a:ext cx="5257800" cy="615553"/>
          </a:xfrm>
        </p:spPr>
        <p:txBody>
          <a:bodyPr>
            <a:noAutofit/>
          </a:bodyPr>
          <a:lstStyle>
            <a:lvl1pPr>
              <a:defRPr/>
            </a:lvl1pPr>
          </a:lstStyle>
          <a:p>
            <a:r>
              <a:rPr lang="en-US" dirty="0"/>
              <a:t>Click to edit Master title style</a:t>
            </a:r>
            <a:br>
              <a:rPr lang="en-US" dirty="0"/>
            </a:br>
            <a:r>
              <a:rPr lang="en-US" dirty="0"/>
              <a:t>second line if needed</a:t>
            </a:r>
          </a:p>
        </p:txBody>
      </p:sp>
      <p:sp>
        <p:nvSpPr>
          <p:cNvPr id="3" name="Date Placeholder 2"/>
          <p:cNvSpPr>
            <a:spLocks noGrp="1"/>
          </p:cNvSpPr>
          <p:nvPr>
            <p:ph type="dt" sz="half" idx="10"/>
          </p:nvPr>
        </p:nvSpPr>
        <p:spPr>
          <a:xfrm>
            <a:off x="457200" y="1828800"/>
            <a:ext cx="1524000" cy="184666"/>
          </a:xfrm>
          <a:prstGeom prst="rect">
            <a:avLst/>
          </a:prstGeom>
        </p:spPr>
        <p:txBody>
          <a:bodyPr lIns="0" tIns="0" rIns="0" bIns="0">
            <a:noAutofit/>
          </a:bodyPr>
          <a:lstStyle>
            <a:lvl1pPr algn="l">
              <a:defRPr sz="1200"/>
            </a:lvl1pPr>
          </a:lstStyle>
          <a:p>
            <a:endParaRPr lang="en-US" dirty="0"/>
          </a:p>
        </p:txBody>
      </p:sp>
      <p:sp>
        <p:nvSpPr>
          <p:cNvPr id="4" name="Footer Placeholder 3 Copyright"/>
          <p:cNvSpPr>
            <a:spLocks noGrp="1"/>
          </p:cNvSpPr>
          <p:nvPr>
            <p:ph type="ftr" sz="quarter" idx="11"/>
          </p:nvPr>
        </p:nvSpPr>
        <p:spPr>
          <a:xfrm>
            <a:off x="457199" y="6400800"/>
            <a:ext cx="5277853" cy="92333"/>
          </a:xfrm>
          <a:prstGeom prst="rect">
            <a:avLst/>
          </a:prstGeom>
        </p:spPr>
        <p:txBody>
          <a:bodyPr/>
          <a:lstStyle/>
          <a:p>
            <a:r>
              <a:rPr lang="en-GB" dirty="0"/>
              <a:t>© 2016 Saville Consulting, Willis Towers Watson. All rights reserved.</a:t>
            </a:r>
            <a:endParaRPr lang="en-US" dirty="0"/>
          </a:p>
        </p:txBody>
      </p:sp>
      <p:sp>
        <p:nvSpPr>
          <p:cNvPr id="16" name="Text Placeholder 15"/>
          <p:cNvSpPr>
            <a:spLocks noGrp="1"/>
          </p:cNvSpPr>
          <p:nvPr>
            <p:ph type="body" sz="quarter" idx="13"/>
          </p:nvPr>
        </p:nvSpPr>
        <p:spPr>
          <a:xfrm>
            <a:off x="457200" y="1158874"/>
            <a:ext cx="5257800" cy="612648"/>
          </a:xfrm>
          <a:prstGeom prst="rect">
            <a:avLst/>
          </a:prstGeom>
        </p:spPr>
        <p:txBody>
          <a:bodyPr lIns="0" tIns="0" rIns="0" bIns="0">
            <a:noAutofit/>
          </a:bodyPr>
          <a:lstStyle>
            <a:lvl1pPr>
              <a:defRPr sz="1750" b="0"/>
            </a:lvl1pPr>
          </a:lstStyle>
          <a:p>
            <a:pPr lvl="0"/>
            <a:r>
              <a:rPr lang="en-US"/>
              <a:t>Click to edit Master text styles</a:t>
            </a:r>
          </a:p>
        </p:txBody>
      </p:sp>
      <p:sp>
        <p:nvSpPr>
          <p:cNvPr id="7" name="Freeform 5"/>
          <p:cNvSpPr>
            <a:spLocks/>
          </p:cNvSpPr>
          <p:nvPr userDrawn="1"/>
        </p:nvSpPr>
        <p:spPr bwMode="auto">
          <a:xfrm>
            <a:off x="6948488" y="1597025"/>
            <a:ext cx="1023938" cy="333375"/>
          </a:xfrm>
          <a:custGeom>
            <a:avLst/>
            <a:gdLst>
              <a:gd name="T0" fmla="*/ 0 w 1073"/>
              <a:gd name="T1" fmla="*/ 349 h 349"/>
              <a:gd name="T2" fmla="*/ 0 w 1073"/>
              <a:gd name="T3" fmla="*/ 349 h 349"/>
              <a:gd name="T4" fmla="*/ 1073 w 1073"/>
              <a:gd name="T5" fmla="*/ 349 h 349"/>
              <a:gd name="T6" fmla="*/ 1073 w 1073"/>
              <a:gd name="T7" fmla="*/ 0 h 349"/>
              <a:gd name="T8" fmla="*/ 0 w 1073"/>
              <a:gd name="T9" fmla="*/ 0 h 349"/>
              <a:gd name="T10" fmla="*/ 0 w 1073"/>
              <a:gd name="T11" fmla="*/ 349 h 349"/>
            </a:gdLst>
            <a:ahLst/>
            <a:cxnLst>
              <a:cxn ang="0">
                <a:pos x="T0" y="T1"/>
              </a:cxn>
              <a:cxn ang="0">
                <a:pos x="T2" y="T3"/>
              </a:cxn>
              <a:cxn ang="0">
                <a:pos x="T4" y="T5"/>
              </a:cxn>
              <a:cxn ang="0">
                <a:pos x="T6" y="T7"/>
              </a:cxn>
              <a:cxn ang="0">
                <a:pos x="T8" y="T9"/>
              </a:cxn>
              <a:cxn ang="0">
                <a:pos x="T10" y="T11"/>
              </a:cxn>
            </a:cxnLst>
            <a:rect l="0" t="0" r="r" b="b"/>
            <a:pathLst>
              <a:path w="1073" h="349">
                <a:moveTo>
                  <a:pt x="0" y="349"/>
                </a:moveTo>
                <a:lnTo>
                  <a:pt x="0" y="349"/>
                </a:lnTo>
                <a:lnTo>
                  <a:pt x="1073" y="349"/>
                </a:lnTo>
                <a:lnTo>
                  <a:pt x="1073" y="0"/>
                </a:lnTo>
                <a:lnTo>
                  <a:pt x="0" y="0"/>
                </a:lnTo>
                <a:lnTo>
                  <a:pt x="0"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p:cNvSpPr>
            <a:spLocks/>
          </p:cNvSpPr>
          <p:nvPr userDrawn="1"/>
        </p:nvSpPr>
        <p:spPr bwMode="auto">
          <a:xfrm>
            <a:off x="8421688" y="452438"/>
            <a:ext cx="276225" cy="622300"/>
          </a:xfrm>
          <a:custGeom>
            <a:avLst/>
            <a:gdLst>
              <a:gd name="T0" fmla="*/ 0 w 289"/>
              <a:gd name="T1" fmla="*/ 651 h 651"/>
              <a:gd name="T2" fmla="*/ 0 w 289"/>
              <a:gd name="T3" fmla="*/ 651 h 651"/>
              <a:gd name="T4" fmla="*/ 289 w 289"/>
              <a:gd name="T5" fmla="*/ 651 h 651"/>
              <a:gd name="T6" fmla="*/ 289 w 289"/>
              <a:gd name="T7" fmla="*/ 0 h 651"/>
              <a:gd name="T8" fmla="*/ 0 w 289"/>
              <a:gd name="T9" fmla="*/ 0 h 651"/>
              <a:gd name="T10" fmla="*/ 0 w 289"/>
              <a:gd name="T11" fmla="*/ 651 h 651"/>
            </a:gdLst>
            <a:ahLst/>
            <a:cxnLst>
              <a:cxn ang="0">
                <a:pos x="T0" y="T1"/>
              </a:cxn>
              <a:cxn ang="0">
                <a:pos x="T2" y="T3"/>
              </a:cxn>
              <a:cxn ang="0">
                <a:pos x="T4" y="T5"/>
              </a:cxn>
              <a:cxn ang="0">
                <a:pos x="T6" y="T7"/>
              </a:cxn>
              <a:cxn ang="0">
                <a:pos x="T8" y="T9"/>
              </a:cxn>
              <a:cxn ang="0">
                <a:pos x="T10" y="T11"/>
              </a:cxn>
            </a:cxnLst>
            <a:rect l="0" t="0" r="r" b="b"/>
            <a:pathLst>
              <a:path w="289" h="651">
                <a:moveTo>
                  <a:pt x="0" y="651"/>
                </a:moveTo>
                <a:lnTo>
                  <a:pt x="0" y="651"/>
                </a:lnTo>
                <a:lnTo>
                  <a:pt x="289" y="651"/>
                </a:lnTo>
                <a:lnTo>
                  <a:pt x="289" y="0"/>
                </a:lnTo>
                <a:lnTo>
                  <a:pt x="0" y="0"/>
                </a:lnTo>
                <a:lnTo>
                  <a:pt x="0" y="65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p:cNvSpPr>
            <a:spLocks/>
          </p:cNvSpPr>
          <p:nvPr userDrawn="1"/>
        </p:nvSpPr>
        <p:spPr bwMode="auto">
          <a:xfrm>
            <a:off x="7434263" y="3097213"/>
            <a:ext cx="1263650" cy="682625"/>
          </a:xfrm>
          <a:custGeom>
            <a:avLst/>
            <a:gdLst>
              <a:gd name="T0" fmla="*/ 0 w 1324"/>
              <a:gd name="T1" fmla="*/ 714 h 714"/>
              <a:gd name="T2" fmla="*/ 0 w 1324"/>
              <a:gd name="T3" fmla="*/ 714 h 714"/>
              <a:gd name="T4" fmla="*/ 1324 w 1324"/>
              <a:gd name="T5" fmla="*/ 714 h 714"/>
              <a:gd name="T6" fmla="*/ 1324 w 1324"/>
              <a:gd name="T7" fmla="*/ 0 h 714"/>
              <a:gd name="T8" fmla="*/ 0 w 1324"/>
              <a:gd name="T9" fmla="*/ 0 h 714"/>
              <a:gd name="T10" fmla="*/ 0 w 1324"/>
              <a:gd name="T11" fmla="*/ 714 h 714"/>
            </a:gdLst>
            <a:ahLst/>
            <a:cxnLst>
              <a:cxn ang="0">
                <a:pos x="T0" y="T1"/>
              </a:cxn>
              <a:cxn ang="0">
                <a:pos x="T2" y="T3"/>
              </a:cxn>
              <a:cxn ang="0">
                <a:pos x="T4" y="T5"/>
              </a:cxn>
              <a:cxn ang="0">
                <a:pos x="T6" y="T7"/>
              </a:cxn>
              <a:cxn ang="0">
                <a:pos x="T8" y="T9"/>
              </a:cxn>
              <a:cxn ang="0">
                <a:pos x="T10" y="T11"/>
              </a:cxn>
            </a:cxnLst>
            <a:rect l="0" t="0" r="r" b="b"/>
            <a:pathLst>
              <a:path w="1324" h="714">
                <a:moveTo>
                  <a:pt x="0" y="714"/>
                </a:moveTo>
                <a:lnTo>
                  <a:pt x="0" y="714"/>
                </a:lnTo>
                <a:lnTo>
                  <a:pt x="1324" y="714"/>
                </a:lnTo>
                <a:lnTo>
                  <a:pt x="1324" y="0"/>
                </a:lnTo>
                <a:lnTo>
                  <a:pt x="0" y="0"/>
                </a:lnTo>
                <a:lnTo>
                  <a:pt x="0" y="7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p:cNvSpPr>
            <a:spLocks/>
          </p:cNvSpPr>
          <p:nvPr userDrawn="1"/>
        </p:nvSpPr>
        <p:spPr bwMode="auto">
          <a:xfrm>
            <a:off x="7434263" y="5494338"/>
            <a:ext cx="1263650" cy="344488"/>
          </a:xfrm>
          <a:custGeom>
            <a:avLst/>
            <a:gdLst>
              <a:gd name="T0" fmla="*/ 0 w 1324"/>
              <a:gd name="T1" fmla="*/ 360 h 360"/>
              <a:gd name="T2" fmla="*/ 0 w 1324"/>
              <a:gd name="T3" fmla="*/ 360 h 360"/>
              <a:gd name="T4" fmla="*/ 1324 w 1324"/>
              <a:gd name="T5" fmla="*/ 360 h 360"/>
              <a:gd name="T6" fmla="*/ 1324 w 1324"/>
              <a:gd name="T7" fmla="*/ 0 h 360"/>
              <a:gd name="T8" fmla="*/ 0 w 1324"/>
              <a:gd name="T9" fmla="*/ 0 h 360"/>
              <a:gd name="T10" fmla="*/ 0 w 1324"/>
              <a:gd name="T11" fmla="*/ 360 h 360"/>
            </a:gdLst>
            <a:ahLst/>
            <a:cxnLst>
              <a:cxn ang="0">
                <a:pos x="T0" y="T1"/>
              </a:cxn>
              <a:cxn ang="0">
                <a:pos x="T2" y="T3"/>
              </a:cxn>
              <a:cxn ang="0">
                <a:pos x="T4" y="T5"/>
              </a:cxn>
              <a:cxn ang="0">
                <a:pos x="T6" y="T7"/>
              </a:cxn>
              <a:cxn ang="0">
                <a:pos x="T8" y="T9"/>
              </a:cxn>
              <a:cxn ang="0">
                <a:pos x="T10" y="T11"/>
              </a:cxn>
            </a:cxnLst>
            <a:rect l="0" t="0" r="r" b="b"/>
            <a:pathLst>
              <a:path w="1324" h="360">
                <a:moveTo>
                  <a:pt x="0" y="360"/>
                </a:moveTo>
                <a:lnTo>
                  <a:pt x="0" y="360"/>
                </a:lnTo>
                <a:lnTo>
                  <a:pt x="1324" y="360"/>
                </a:lnTo>
                <a:lnTo>
                  <a:pt x="1324" y="0"/>
                </a:lnTo>
                <a:lnTo>
                  <a:pt x="0" y="0"/>
                </a:lnTo>
                <a:lnTo>
                  <a:pt x="0" y="3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p:cNvSpPr>
            <a:spLocks/>
          </p:cNvSpPr>
          <p:nvPr userDrawn="1"/>
        </p:nvSpPr>
        <p:spPr bwMode="auto">
          <a:xfrm>
            <a:off x="457200" y="4027488"/>
            <a:ext cx="800100" cy="1811338"/>
          </a:xfrm>
          <a:custGeom>
            <a:avLst/>
            <a:gdLst>
              <a:gd name="T0" fmla="*/ 0 w 839"/>
              <a:gd name="T1" fmla="*/ 1896 h 1896"/>
              <a:gd name="T2" fmla="*/ 0 w 839"/>
              <a:gd name="T3" fmla="*/ 1896 h 1896"/>
              <a:gd name="T4" fmla="*/ 839 w 839"/>
              <a:gd name="T5" fmla="*/ 1896 h 1896"/>
              <a:gd name="T6" fmla="*/ 839 w 839"/>
              <a:gd name="T7" fmla="*/ 0 h 1896"/>
              <a:gd name="T8" fmla="*/ 0 w 839"/>
              <a:gd name="T9" fmla="*/ 0 h 1896"/>
              <a:gd name="T10" fmla="*/ 0 w 839"/>
              <a:gd name="T11" fmla="*/ 1896 h 1896"/>
            </a:gdLst>
            <a:ahLst/>
            <a:cxnLst>
              <a:cxn ang="0">
                <a:pos x="T0" y="T1"/>
              </a:cxn>
              <a:cxn ang="0">
                <a:pos x="T2" y="T3"/>
              </a:cxn>
              <a:cxn ang="0">
                <a:pos x="T4" y="T5"/>
              </a:cxn>
              <a:cxn ang="0">
                <a:pos x="T6" y="T7"/>
              </a:cxn>
              <a:cxn ang="0">
                <a:pos x="T8" y="T9"/>
              </a:cxn>
              <a:cxn ang="0">
                <a:pos x="T10" y="T11"/>
              </a:cxn>
            </a:cxnLst>
            <a:rect l="0" t="0" r="r" b="b"/>
            <a:pathLst>
              <a:path w="839" h="1896">
                <a:moveTo>
                  <a:pt x="0" y="1896"/>
                </a:moveTo>
                <a:lnTo>
                  <a:pt x="0" y="1896"/>
                </a:lnTo>
                <a:lnTo>
                  <a:pt x="839" y="1896"/>
                </a:lnTo>
                <a:lnTo>
                  <a:pt x="839" y="0"/>
                </a:lnTo>
                <a:lnTo>
                  <a:pt x="0" y="0"/>
                </a:lnTo>
                <a:lnTo>
                  <a:pt x="0" y="1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0"/>
          <p:cNvSpPr>
            <a:spLocks/>
          </p:cNvSpPr>
          <p:nvPr userDrawn="1"/>
        </p:nvSpPr>
        <p:spPr bwMode="auto">
          <a:xfrm>
            <a:off x="4860925" y="5037138"/>
            <a:ext cx="1031875" cy="338138"/>
          </a:xfrm>
          <a:custGeom>
            <a:avLst/>
            <a:gdLst>
              <a:gd name="T0" fmla="*/ 0 w 1081"/>
              <a:gd name="T1" fmla="*/ 354 h 354"/>
              <a:gd name="T2" fmla="*/ 0 w 1081"/>
              <a:gd name="T3" fmla="*/ 354 h 354"/>
              <a:gd name="T4" fmla="*/ 1081 w 1081"/>
              <a:gd name="T5" fmla="*/ 354 h 354"/>
              <a:gd name="T6" fmla="*/ 1081 w 1081"/>
              <a:gd name="T7" fmla="*/ 0 h 354"/>
              <a:gd name="T8" fmla="*/ 0 w 1081"/>
              <a:gd name="T9" fmla="*/ 0 h 354"/>
              <a:gd name="T10" fmla="*/ 0 w 1081"/>
              <a:gd name="T11" fmla="*/ 354 h 354"/>
            </a:gdLst>
            <a:ahLst/>
            <a:cxnLst>
              <a:cxn ang="0">
                <a:pos x="T0" y="T1"/>
              </a:cxn>
              <a:cxn ang="0">
                <a:pos x="T2" y="T3"/>
              </a:cxn>
              <a:cxn ang="0">
                <a:pos x="T4" y="T5"/>
              </a:cxn>
              <a:cxn ang="0">
                <a:pos x="T6" y="T7"/>
              </a:cxn>
              <a:cxn ang="0">
                <a:pos x="T8" y="T9"/>
              </a:cxn>
              <a:cxn ang="0">
                <a:pos x="T10" y="T11"/>
              </a:cxn>
            </a:cxnLst>
            <a:rect l="0" t="0" r="r" b="b"/>
            <a:pathLst>
              <a:path w="1081" h="354">
                <a:moveTo>
                  <a:pt x="0" y="354"/>
                </a:moveTo>
                <a:lnTo>
                  <a:pt x="0" y="354"/>
                </a:lnTo>
                <a:lnTo>
                  <a:pt x="1081" y="354"/>
                </a:lnTo>
                <a:lnTo>
                  <a:pt x="1081" y="0"/>
                </a:lnTo>
                <a:lnTo>
                  <a:pt x="0" y="0"/>
                </a:lnTo>
                <a:lnTo>
                  <a:pt x="0" y="3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11"/>
          <p:cNvSpPr>
            <a:spLocks/>
          </p:cNvSpPr>
          <p:nvPr userDrawn="1"/>
        </p:nvSpPr>
        <p:spPr bwMode="auto">
          <a:xfrm>
            <a:off x="2300288" y="3571875"/>
            <a:ext cx="2074863" cy="903288"/>
          </a:xfrm>
          <a:custGeom>
            <a:avLst/>
            <a:gdLst>
              <a:gd name="T0" fmla="*/ 0 w 2175"/>
              <a:gd name="T1" fmla="*/ 945 h 945"/>
              <a:gd name="T2" fmla="*/ 0 w 2175"/>
              <a:gd name="T3" fmla="*/ 945 h 945"/>
              <a:gd name="T4" fmla="*/ 2175 w 2175"/>
              <a:gd name="T5" fmla="*/ 945 h 945"/>
              <a:gd name="T6" fmla="*/ 2175 w 2175"/>
              <a:gd name="T7" fmla="*/ 0 h 945"/>
              <a:gd name="T8" fmla="*/ 0 w 2175"/>
              <a:gd name="T9" fmla="*/ 0 h 945"/>
              <a:gd name="T10" fmla="*/ 0 w 2175"/>
              <a:gd name="T11" fmla="*/ 945 h 945"/>
            </a:gdLst>
            <a:ahLst/>
            <a:cxnLst>
              <a:cxn ang="0">
                <a:pos x="T0" y="T1"/>
              </a:cxn>
              <a:cxn ang="0">
                <a:pos x="T2" y="T3"/>
              </a:cxn>
              <a:cxn ang="0">
                <a:pos x="T4" y="T5"/>
              </a:cxn>
              <a:cxn ang="0">
                <a:pos x="T6" y="T7"/>
              </a:cxn>
              <a:cxn ang="0">
                <a:pos x="T8" y="T9"/>
              </a:cxn>
              <a:cxn ang="0">
                <a:pos x="T10" y="T11"/>
              </a:cxn>
            </a:cxnLst>
            <a:rect l="0" t="0" r="r" b="b"/>
            <a:pathLst>
              <a:path w="2175" h="945">
                <a:moveTo>
                  <a:pt x="0" y="945"/>
                </a:moveTo>
                <a:lnTo>
                  <a:pt x="0" y="945"/>
                </a:lnTo>
                <a:lnTo>
                  <a:pt x="2175" y="945"/>
                </a:lnTo>
                <a:lnTo>
                  <a:pt x="2175" y="0"/>
                </a:lnTo>
                <a:lnTo>
                  <a:pt x="0" y="0"/>
                </a:lnTo>
                <a:lnTo>
                  <a:pt x="0" y="9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8624" y="6319622"/>
            <a:ext cx="1419289" cy="29862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C8D7D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1872367"/>
            <a:ext cx="4495800" cy="337433"/>
          </a:xfrm>
        </p:spPr>
        <p:txBody>
          <a:bodyPr>
            <a:noAutofit/>
          </a:bodyPr>
          <a:lstStyle>
            <a:lvl1pPr>
              <a:defRPr sz="1800" b="0">
                <a:solidFill>
                  <a:schemeClr val="tx1"/>
                </a:solidFill>
              </a:defRPr>
            </a:lvl1pPr>
          </a:lstStyle>
          <a:p>
            <a:pPr lvl="0"/>
            <a:r>
              <a:rPr lang="en-US" dirty="0"/>
              <a:t>Subheading here</a:t>
            </a:r>
          </a:p>
        </p:txBody>
      </p:sp>
      <p:sp>
        <p:nvSpPr>
          <p:cNvPr id="9" name="Title 1"/>
          <p:cNvSpPr>
            <a:spLocks noGrp="1"/>
          </p:cNvSpPr>
          <p:nvPr>
            <p:ph type="title"/>
          </p:nvPr>
        </p:nvSpPr>
        <p:spPr>
          <a:xfrm>
            <a:off x="457200" y="1524001"/>
            <a:ext cx="4495800" cy="381000"/>
          </a:xfrm>
        </p:spPr>
        <p:txBody>
          <a:bodyPr>
            <a:noAutofit/>
          </a:bodyPr>
          <a:lstStyle/>
          <a:p>
            <a:r>
              <a:rPr lang="en-US"/>
              <a:t>Click to edit Master title style</a:t>
            </a:r>
            <a:endParaRPr lang="en-US" dirty="0"/>
          </a:p>
        </p:txBody>
      </p:sp>
      <p:sp>
        <p:nvSpPr>
          <p:cNvPr id="21"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ooter Placeholder 4 Copyright"/>
          <p:cNvSpPr>
            <a:spLocks noGrp="1"/>
          </p:cNvSpPr>
          <p:nvPr>
            <p:ph type="ftr" sz="quarter" idx="3"/>
          </p:nvPr>
        </p:nvSpPr>
        <p:spPr>
          <a:xfrm>
            <a:off x="457199" y="6400800"/>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8845" y="6183349"/>
            <a:ext cx="2066955" cy="43490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White">
    <p:bg>
      <p:bgPr>
        <a:solidFill>
          <a:srgbClr val="D9E6D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1872367"/>
            <a:ext cx="4495800" cy="337433"/>
          </a:xfrm>
        </p:spPr>
        <p:txBody>
          <a:bodyPr>
            <a:noAutofit/>
          </a:bodyPr>
          <a:lstStyle>
            <a:lvl1pPr>
              <a:defRPr sz="1800" b="0">
                <a:solidFill>
                  <a:schemeClr val="tx1"/>
                </a:solidFill>
              </a:defRPr>
            </a:lvl1pPr>
          </a:lstStyle>
          <a:p>
            <a:pPr lvl="0"/>
            <a:r>
              <a:rPr lang="en-US" dirty="0"/>
              <a:t>Subheading here</a:t>
            </a:r>
          </a:p>
        </p:txBody>
      </p:sp>
      <p:sp>
        <p:nvSpPr>
          <p:cNvPr id="7"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Title 1"/>
          <p:cNvSpPr>
            <a:spLocks noGrp="1"/>
          </p:cNvSpPr>
          <p:nvPr>
            <p:ph type="title"/>
          </p:nvPr>
        </p:nvSpPr>
        <p:spPr>
          <a:xfrm>
            <a:off x="457200" y="1524001"/>
            <a:ext cx="4495800" cy="381000"/>
          </a:xfrm>
        </p:spPr>
        <p:txBody>
          <a:bodyPr>
            <a:noAutofit/>
          </a:bodyPr>
          <a:lstStyle/>
          <a:p>
            <a:r>
              <a:rPr lang="en-US"/>
              <a:t>Click to edit Master title style</a:t>
            </a:r>
            <a:endParaRPr lang="en-US" dirty="0"/>
          </a:p>
        </p:txBody>
      </p:sp>
      <p:cxnSp>
        <p:nvCxnSpPr>
          <p:cNvPr id="14" name="Straight Connector 13"/>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ooter Placeholder 4 Copyright"/>
          <p:cNvSpPr>
            <a:spLocks noGrp="1"/>
          </p:cNvSpPr>
          <p:nvPr>
            <p:ph type="ftr" sz="quarter" idx="3"/>
          </p:nvPr>
        </p:nvSpPr>
        <p:spPr>
          <a:xfrm>
            <a:off x="457199" y="6486144"/>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DDD0D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4495800" cy="304800"/>
          </a:xfrm>
        </p:spPr>
        <p:txBody>
          <a:bodyPr/>
          <a:lstStyle>
            <a:lvl1pPr>
              <a:defRPr/>
            </a:lvl1pPr>
          </a:lstStyle>
          <a:p>
            <a:r>
              <a:rPr lang="en-US" dirty="0"/>
              <a:t>Thank You</a:t>
            </a:r>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Freeform 12"/>
          <p:cNvSpPr>
            <a:spLocks/>
          </p:cNvSpPr>
          <p:nvPr userDrawn="1"/>
        </p:nvSpPr>
        <p:spPr bwMode="auto">
          <a:xfrm>
            <a:off x="5199063" y="455613"/>
            <a:ext cx="2884488" cy="1568450"/>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3"/>
          <p:cNvSpPr>
            <a:spLocks/>
          </p:cNvSpPr>
          <p:nvPr userDrawn="1"/>
        </p:nvSpPr>
        <p:spPr bwMode="auto">
          <a:xfrm>
            <a:off x="8331200" y="3179763"/>
            <a:ext cx="365125" cy="2659063"/>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4"/>
          <p:cNvSpPr>
            <a:spLocks/>
          </p:cNvSpPr>
          <p:nvPr userDrawn="1"/>
        </p:nvSpPr>
        <p:spPr bwMode="auto">
          <a:xfrm>
            <a:off x="6505575" y="2808288"/>
            <a:ext cx="546100" cy="784225"/>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15"/>
          <p:cNvSpPr>
            <a:spLocks/>
          </p:cNvSpPr>
          <p:nvPr userDrawn="1"/>
        </p:nvSpPr>
        <p:spPr bwMode="auto">
          <a:xfrm>
            <a:off x="3162300" y="3592513"/>
            <a:ext cx="2816225" cy="782638"/>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cxnSp>
        <p:nvCxnSpPr>
          <p:cNvPr id="12" name="Straight Connector 11"/>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Copyright"/>
          <p:cNvSpPr>
            <a:spLocks noGrp="1"/>
          </p:cNvSpPr>
          <p:nvPr>
            <p:ph type="ftr" sz="quarter" idx="3"/>
          </p:nvPr>
        </p:nvSpPr>
        <p:spPr>
          <a:xfrm>
            <a:off x="457199" y="6486144"/>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9" name="Content Placeholder 8"/>
          <p:cNvSpPr>
            <a:spLocks noGrp="1"/>
          </p:cNvSpPr>
          <p:nvPr>
            <p:ph sz="quarter" idx="14"/>
          </p:nvPr>
        </p:nvSpPr>
        <p:spPr>
          <a:xfrm>
            <a:off x="457200" y="1524000"/>
            <a:ext cx="1524000" cy="1905000"/>
          </a:xfrm>
          <a:solidFill>
            <a:srgbClr val="D8D7DF"/>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hasCustomPrompt="1"/>
          </p:nvPr>
        </p:nvSpPr>
        <p:spPr>
          <a:xfrm>
            <a:off x="2133600" y="1524000"/>
            <a:ext cx="6553200" cy="4572000"/>
          </a:xfrm>
        </p:spPr>
        <p:txBody>
          <a:bodyPr/>
          <a:lstStyle>
            <a:lvl1pPr>
              <a:spcBef>
                <a:spcPts val="0"/>
              </a:spcBef>
              <a:spcAft>
                <a:spcPts val="1000"/>
              </a:spcAft>
              <a:defRPr lang="en-US" dirty="0" smtClean="0"/>
            </a:lvl1pPr>
            <a:lvl2pPr>
              <a:spcBef>
                <a:spcPts val="0"/>
              </a:spcBef>
              <a:spcAft>
                <a:spcPts val="400"/>
              </a:spcAft>
              <a:defRPr lang="en-US" dirty="0" smtClean="0"/>
            </a:lvl2pPr>
            <a:lvl3pPr>
              <a:spcBef>
                <a:spcPts val="0"/>
              </a:spcBef>
              <a:spcAft>
                <a:spcPts val="400"/>
              </a:spcAft>
              <a:buFont typeface="Wingdings" pitchFamily="2" charset="2"/>
              <a:buChar char="§"/>
              <a:defRPr lang="en-US" dirty="0" smtClean="0"/>
            </a:lvl3pPr>
            <a:lvl4pPr marL="457200" indent="-228600">
              <a:buClr>
                <a:schemeClr val="tx2"/>
              </a:buClr>
              <a:buFont typeface="Wingdings" panose="05000000000000000000" pitchFamily="2" charset="2"/>
              <a:buChar char=""/>
              <a:defRPr/>
            </a:lvl4pPr>
            <a:lvl5pPr>
              <a:buFont typeface="Arial" panose="020B0604020202020204" pitchFamily="34" charset="0"/>
              <a:buChar char="˗"/>
              <a:defRPr/>
            </a:lvl5pPr>
          </a:lstStyle>
          <a:p>
            <a:pPr lvl="0"/>
            <a:r>
              <a:rPr lang="en-US" dirty="0"/>
              <a:t>This layout provides specific paragraph formatting to provide hierarchy when users have extensive body copy, and less levels of bullets. Paragraphs have specific formatting so users do not need to use double-returns. </a:t>
            </a:r>
          </a:p>
          <a:p>
            <a:pPr lvl="1"/>
            <a:r>
              <a:rPr lang="en-US" dirty="0"/>
              <a:t>Subheading</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cxnSp>
        <p:nvCxnSpPr>
          <p:cNvPr id="8" name="Straight Connector 7"/>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Copyright"/>
          <p:cNvSpPr>
            <a:spLocks noGrp="1"/>
          </p:cNvSpPr>
          <p:nvPr>
            <p:ph type="ftr" sz="quarter" idx="3"/>
          </p:nvPr>
        </p:nvSpPr>
        <p:spPr>
          <a:xfrm>
            <a:off x="457199" y="6486144"/>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8" name="Text Placeholder 12"/>
          <p:cNvSpPr>
            <a:spLocks noGrp="1"/>
          </p:cNvSpPr>
          <p:nvPr>
            <p:ph type="body" sz="quarter" idx="13" hasCustomPrompt="1"/>
          </p:nvPr>
        </p:nvSpPr>
        <p:spPr>
          <a:xfrm>
            <a:off x="457200" y="800239"/>
            <a:ext cx="8229600" cy="276999"/>
          </a:xfrm>
        </p:spPr>
        <p:txBody>
          <a:bodyPr/>
          <a:lstStyle>
            <a:lvl1pPr>
              <a:defRPr sz="1800" b="0" baseline="0">
                <a:solidFill>
                  <a:schemeClr val="tx1"/>
                </a:solidFill>
              </a:defRPr>
            </a:lvl1pPr>
          </a:lstStyle>
          <a:p>
            <a:pPr lvl="0"/>
            <a:r>
              <a:rPr lang="en-US" dirty="0"/>
              <a:t>Subheading here</a:t>
            </a:r>
          </a:p>
        </p:txBody>
      </p:sp>
      <p:sp>
        <p:nvSpPr>
          <p:cNvPr id="10" name="Content Placeholder 2"/>
          <p:cNvSpPr>
            <a:spLocks noGrp="1"/>
          </p:cNvSpPr>
          <p:nvPr>
            <p:ph idx="1"/>
          </p:nvPr>
        </p:nvSpPr>
        <p:spPr>
          <a:xfrm>
            <a:off x="457200" y="1524000"/>
            <a:ext cx="8229600" cy="4572000"/>
          </a:xfrm>
        </p:spPr>
        <p:txBody>
          <a:bodyPr/>
          <a:lstStyle>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457200" y="62484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Copyright"/>
          <p:cNvSpPr>
            <a:spLocks noGrp="1"/>
          </p:cNvSpPr>
          <p:nvPr>
            <p:ph type="ftr" sz="quarter" idx="3"/>
          </p:nvPr>
        </p:nvSpPr>
        <p:spPr>
          <a:xfrm>
            <a:off x="457199" y="6486144"/>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6511" y="6374486"/>
            <a:ext cx="1419289" cy="29862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custDataLst>
              <p:tags r:id="rId24"/>
            </p:custDataLst>
          </p:nvPr>
        </p:nvSpPr>
        <p:spPr>
          <a:xfrm rot="19906914">
            <a:off x="243577" y="3029257"/>
            <a:ext cx="8514068" cy="1107996"/>
          </a:xfrm>
          <a:prstGeom prst="rect">
            <a:avLst/>
          </a:prstGeom>
          <a:noFill/>
        </p:spPr>
        <p:txBody>
          <a:bodyPr wrap="square" rtlCol="0" anchor="ctr" anchorCtr="0">
            <a:spAutoFit/>
          </a:bodyPr>
          <a:lstStyle/>
          <a:p>
            <a:pPr algn="ctr"/>
            <a:r>
              <a:rPr lang="en-GB" sz="6600" b="1" baseline="0" dirty="0">
                <a:solidFill>
                  <a:srgbClr val="C0C0C0"/>
                </a:solidFill>
              </a:rPr>
              <a:t> </a:t>
            </a:r>
            <a:endParaRPr lang="en-GB" b="1" dirty="0">
              <a:solidFill>
                <a:srgbClr val="C0C0C0"/>
              </a:solidFill>
            </a:endParaRPr>
          </a:p>
        </p:txBody>
      </p:sp>
      <p:sp>
        <p:nvSpPr>
          <p:cNvPr id="2" name="Title Placeholder 1"/>
          <p:cNvSpPr>
            <a:spLocks noGrp="1"/>
          </p:cNvSpPr>
          <p:nvPr>
            <p:ph type="title"/>
          </p:nvPr>
        </p:nvSpPr>
        <p:spPr>
          <a:xfrm>
            <a:off x="457200" y="457200"/>
            <a:ext cx="8229600" cy="30777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05800" y="6400800"/>
            <a:ext cx="381000" cy="138499"/>
          </a:xfrm>
          <a:prstGeom prst="rect">
            <a:avLst/>
          </a:prstGeom>
        </p:spPr>
        <p:txBody>
          <a:bodyPr vert="horz" wrap="square" lIns="0" tIns="0" rIns="0" bIns="0" rtlCol="0" anchor="t" anchorCtr="0">
            <a:spAutoFit/>
          </a:bodyPr>
          <a:lstStyle>
            <a:lvl1pPr algn="r">
              <a:defRPr sz="900">
                <a:solidFill>
                  <a:schemeClr val="tx1"/>
                </a:solidFill>
              </a:defRPr>
            </a:lvl1pPr>
          </a:lstStyle>
          <a:p>
            <a:fld id="{2083E393-C0BF-4ED8-8545-7E4C90AFF831}" type="slidenum">
              <a:rPr lang="en-US" smtClean="0"/>
              <a:pPr/>
              <a:t>‹#›</a:t>
            </a:fld>
            <a:endParaRPr lang="en-US" dirty="0"/>
          </a:p>
        </p:txBody>
      </p:sp>
      <p:sp>
        <p:nvSpPr>
          <p:cNvPr id="7" name="Footer Placeholder 4 Copyright"/>
          <p:cNvSpPr>
            <a:spLocks noGrp="1"/>
          </p:cNvSpPr>
          <p:nvPr>
            <p:ph type="ftr" sz="quarter" idx="3"/>
          </p:nvPr>
        </p:nvSpPr>
        <p:spPr>
          <a:xfrm>
            <a:off x="457199" y="6486144"/>
            <a:ext cx="5277853"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GB" dirty="0"/>
              <a:t>© 2016 Saville Consulting, Willis Towers Watson. All rights reserved.</a:t>
            </a:r>
            <a:endParaRPr lang="en-US" dirty="0"/>
          </a:p>
        </p:txBody>
      </p:sp>
      <p:pic>
        <p:nvPicPr>
          <p:cNvPr id="9" name="Picture 8"/>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932873" y="447892"/>
            <a:ext cx="783861" cy="666485"/>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9" r:id="rId3"/>
    <p:sldLayoutId id="2147483693" r:id="rId4"/>
    <p:sldLayoutId id="2147483686" r:id="rId5"/>
    <p:sldLayoutId id="2147483687" r:id="rId6"/>
    <p:sldLayoutId id="2147483697" r:id="rId7"/>
    <p:sldLayoutId id="2147483688" r:id="rId8"/>
    <p:sldLayoutId id="2147483696" r:id="rId9"/>
    <p:sldLayoutId id="2147483701" r:id="rId10"/>
    <p:sldLayoutId id="2147483695" r:id="rId11"/>
    <p:sldLayoutId id="2147483672" r:id="rId12"/>
    <p:sldLayoutId id="2147483689" r:id="rId13"/>
    <p:sldLayoutId id="2147483666" r:id="rId14"/>
    <p:sldLayoutId id="2147483690" r:id="rId15"/>
    <p:sldLayoutId id="2147483667" r:id="rId16"/>
    <p:sldLayoutId id="2147483702" r:id="rId17"/>
    <p:sldLayoutId id="2147483703" r:id="rId18"/>
    <p:sldLayoutId id="2147483704" r:id="rId19"/>
    <p:sldLayoutId id="2147483705" r:id="rId20"/>
    <p:sldLayoutId id="2147483706" r:id="rId21"/>
    <p:sldLayoutId id="2147483707" r:id="rId22"/>
  </p:sldLayoutIdLst>
  <p:hf hdr="0" dt="0"/>
  <p:txStyles>
    <p:title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5.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notesSlide" Target="../notesSlides/notesSlide10.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8.wmf"/><Relationship Id="rId5" Type="http://schemas.openxmlformats.org/officeDocument/2006/relationships/image" Target="../media/image33.png"/><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NUL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3.xml"/><Relationship Id="rId7" Type="http://schemas.openxmlformats.org/officeDocument/2006/relationships/image" Target="../media/image42.em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16.xml"/><Relationship Id="rId5" Type="http://schemas.openxmlformats.org/officeDocument/2006/relationships/slideLayout" Target="../slideLayouts/slideLayout14.xml"/><Relationship Id="rId4" Type="http://schemas.openxmlformats.org/officeDocument/2006/relationships/tags" Target="../tags/tag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4.emf"/><Relationship Id="rId5" Type="http://schemas.openxmlformats.org/officeDocument/2006/relationships/notesSlide" Target="../notesSlides/notesSlide19.xml"/><Relationship Id="rId4"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5.jpeg"/><Relationship Id="rId2" Type="http://schemas.openxmlformats.org/officeDocument/2006/relationships/tags" Target="../tags/tag22.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1.bin"/><Relationship Id="rId4"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jpe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16.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emf"/></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a:t>© 2016 Saville Consulting, Willis Towers Watson. All rights reserved.</a:t>
            </a:r>
            <a:endParaRPr lang="en-US" dirty="0"/>
          </a:p>
        </p:txBody>
      </p:sp>
      <p:sp>
        <p:nvSpPr>
          <p:cNvPr id="3" name="Title 2"/>
          <p:cNvSpPr>
            <a:spLocks noGrp="1"/>
          </p:cNvSpPr>
          <p:nvPr>
            <p:ph type="title"/>
          </p:nvPr>
        </p:nvSpPr>
        <p:spPr/>
        <p:txBody>
          <a:bodyPr/>
          <a:lstStyle/>
          <a:p>
            <a:r>
              <a:rPr lang="en-GB" dirty="0"/>
              <a:t>Talent Assessment 2020</a:t>
            </a:r>
          </a:p>
        </p:txBody>
      </p:sp>
      <p:sp>
        <p:nvSpPr>
          <p:cNvPr id="4" name="Content Placeholder 3"/>
          <p:cNvSpPr>
            <a:spLocks noGrp="1"/>
          </p:cNvSpPr>
          <p:nvPr>
            <p:ph idx="1"/>
          </p:nvPr>
        </p:nvSpPr>
        <p:spPr/>
        <p:txBody>
          <a:bodyPr/>
          <a:lstStyle/>
          <a:p>
            <a:r>
              <a:rPr lang="en-GB" dirty="0"/>
              <a:t>Thursday 6</a:t>
            </a:r>
            <a:r>
              <a:rPr lang="en-GB" baseline="30000" dirty="0"/>
              <a:t>th</a:t>
            </a:r>
            <a:r>
              <a:rPr lang="en-GB" dirty="0"/>
              <a:t> October 2016</a:t>
            </a:r>
          </a:p>
        </p:txBody>
      </p:sp>
    </p:spTree>
    <p:extLst>
      <p:ext uri="{BB962C8B-B14F-4D97-AF65-F5344CB8AC3E}">
        <p14:creationId xmlns:p14="http://schemas.microsoft.com/office/powerpoint/2010/main" val="2705297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Talent Acquisition Practices Falling Short</a:t>
            </a:r>
          </a:p>
        </p:txBody>
      </p:sp>
      <p:sp>
        <p:nvSpPr>
          <p:cNvPr id="3" name="Slide Number Placeholder 2"/>
          <p:cNvSpPr>
            <a:spLocks noGrp="1"/>
          </p:cNvSpPr>
          <p:nvPr>
            <p:ph type="sldNum" sz="quarter" idx="12"/>
          </p:nvPr>
        </p:nvSpPr>
        <p:spPr/>
        <p:txBody>
          <a:bodyPr/>
          <a:lstStyle/>
          <a:p>
            <a:fld id="{2083E393-C0BF-4ED8-8545-7E4C90AFF831}" type="slidenum">
              <a:rPr lang="en-US" smtClean="0"/>
              <a:pPr/>
              <a:t>10</a:t>
            </a:fld>
            <a:endParaRPr lang="en-US" dirty="0"/>
          </a:p>
        </p:txBody>
      </p:sp>
      <p:sp>
        <p:nvSpPr>
          <p:cNvPr id="6" name="Footer Placeholder 5"/>
          <p:cNvSpPr>
            <a:spLocks noGrp="1"/>
          </p:cNvSpPr>
          <p:nvPr>
            <p:ph type="ftr" sz="quarter" idx="3"/>
          </p:nvPr>
        </p:nvSpPr>
        <p:spPr/>
        <p:txBody>
          <a:bodyPr/>
          <a:lstStyle/>
          <a:p>
            <a:r>
              <a:rPr lang="en-GB" dirty="0"/>
              <a:t>© 2016 Willis Towers Watson. All rights reserved. Proprietary and Confidential. For Willis Towers Watson and Willis Towers Watson client use only.</a:t>
            </a:r>
            <a:endParaRPr lang="en-US" dirty="0"/>
          </a:p>
        </p:txBody>
      </p:sp>
      <p:grpSp>
        <p:nvGrpSpPr>
          <p:cNvPr id="7" name="Group 6"/>
          <p:cNvGrpSpPr/>
          <p:nvPr/>
        </p:nvGrpSpPr>
        <p:grpSpPr>
          <a:xfrm>
            <a:off x="501414" y="1397342"/>
            <a:ext cx="8175626" cy="4049078"/>
            <a:chOff x="395287" y="1352550"/>
            <a:chExt cx="8175626" cy="4049078"/>
          </a:xfrm>
        </p:grpSpPr>
        <p:sp>
          <p:nvSpPr>
            <p:cNvPr id="8" name="Content Placeholder 4"/>
            <p:cNvSpPr txBox="1">
              <a:spLocks/>
            </p:cNvSpPr>
            <p:nvPr/>
          </p:nvSpPr>
          <p:spPr bwMode="auto">
            <a:xfrm>
              <a:off x="395288" y="2645569"/>
              <a:ext cx="2468880" cy="1645920"/>
            </a:xfrm>
            <a:prstGeom prst="rect">
              <a:avLst/>
            </a:prstGeom>
            <a:solidFill>
              <a:srgbClr val="D8D7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91440" rIns="91440" anchor="t"/>
            <a:lstStyle>
              <a:lvl1pPr>
                <a:spcBef>
                  <a:spcPct val="20000"/>
                </a:spcBef>
                <a:defRPr sz="2000" b="1">
                  <a:solidFill>
                    <a:schemeClr val="tx1"/>
                  </a:solidFill>
                  <a:latin typeface="Arial" panose="020B0604020202020204" pitchFamily="34" charset="0"/>
                </a:defRPr>
              </a:lvl1pPr>
              <a:lvl2pPr marL="742950" indent="-285750">
                <a:spcBef>
                  <a:spcPct val="20000"/>
                </a:spcBef>
                <a:defRPr sz="2000">
                  <a:solidFill>
                    <a:schemeClr val="tx1"/>
                  </a:solidFill>
                  <a:latin typeface="Arial" panose="020B0604020202020204" pitchFamily="34" charset="0"/>
                </a:defRPr>
              </a:lvl2pPr>
              <a:lvl3pPr marL="1143000" indent="-22860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
                  <a:srgbClr val="E65032"/>
                </a:buClr>
                <a:buSzPct val="60000"/>
                <a:buFont typeface="Wingdings" panose="05000000000000000000" pitchFamily="2" charset="2"/>
                <a:buNone/>
                <a:tabLst/>
                <a:defRPr/>
              </a:pPr>
              <a:r>
                <a:rPr kumimoji="0" lang="en-US" altLang="en-US" sz="1200" b="1" i="0" u="none" strike="noStrike" kern="0" cap="none" spc="0" normalizeH="0" baseline="0" noProof="0" dirty="0">
                  <a:ln>
                    <a:noFill/>
                  </a:ln>
                  <a:effectLst/>
                  <a:uLnTx/>
                  <a:uFillTx/>
                  <a:latin typeface="Arial" panose="020B0604020202020204" pitchFamily="34" charset="0"/>
                  <a:ea typeface="MS PGothic" panose="020B0600070205080204" pitchFamily="34" charset="-128"/>
                </a:rPr>
                <a:t>Attracting</a:t>
              </a:r>
              <a:r>
                <a:rPr kumimoji="0" lang="en-US" altLang="en-US" sz="1200" b="1" i="0" u="none" strike="noStrike" kern="0" cap="none" spc="0" normalizeH="0" noProof="0" dirty="0">
                  <a:ln>
                    <a:noFill/>
                  </a:ln>
                  <a:effectLst/>
                  <a:uLnTx/>
                  <a:uFillTx/>
                  <a:latin typeface="Arial" panose="020B0604020202020204" pitchFamily="34" charset="0"/>
                  <a:ea typeface="MS PGothic" panose="020B0600070205080204" pitchFamily="34" charset="-128"/>
                </a:rPr>
                <a:t> the Wrong Type</a:t>
              </a:r>
              <a:endParaRPr kumimoji="0" lang="en-US" altLang="en-US" sz="1200" b="1" i="0" u="none" strike="noStrike" kern="0" cap="none" spc="0" normalizeH="0" baseline="0" noProof="0" dirty="0">
                <a:ln>
                  <a:noFill/>
                </a:ln>
                <a:effectLst/>
                <a:uLnTx/>
                <a:uFillTx/>
                <a:latin typeface="Arial" panose="020B0604020202020204" pitchFamily="34" charset="0"/>
                <a:ea typeface="MS PGothic" panose="020B0600070205080204" pitchFamily="34" charset="-128"/>
              </a:endParaRPr>
            </a:p>
            <a:p>
              <a:pPr marL="0" marR="0" lvl="0" indent="0" defTabSz="914400" eaLnBrk="1" fontAlgn="auto" latinLnBrk="0" hangingPunct="1">
                <a:lnSpc>
                  <a:spcPct val="100000"/>
                </a:lnSpc>
                <a:spcBef>
                  <a:spcPct val="20000"/>
                </a:spcBef>
                <a:spcAft>
                  <a:spcPts val="600"/>
                </a:spcAft>
                <a:buClr>
                  <a:srgbClr val="E65032"/>
                </a:buClr>
                <a:buSzPct val="60000"/>
                <a:buFontTx/>
                <a:buNone/>
                <a:tabLst/>
                <a:defRPr/>
              </a:pPr>
              <a:r>
                <a:rPr kumimoji="0" lang="en-US" altLang="en-US" sz="1100" b="0" i="0" u="none" strike="noStrike" kern="0" cap="none" spc="0" normalizeH="0" baseline="0" noProof="0" dirty="0">
                  <a:ln>
                    <a:noFill/>
                  </a:ln>
                  <a:effectLst/>
                  <a:uLnTx/>
                  <a:uFillTx/>
                  <a:latin typeface="Arial" panose="020B0604020202020204" pitchFamily="34" charset="0"/>
                  <a:ea typeface="MS PGothic" panose="020B0600070205080204" pitchFamily="34" charset="-128"/>
                </a:rPr>
                <a:t>We get plenty of applications </a:t>
              </a:r>
              <a:r>
                <a:rPr lang="en-US" altLang="en-US" sz="1100" b="0" kern="0" dirty="0">
                  <a:ea typeface="MS PGothic" panose="020B0600070205080204" pitchFamily="34" charset="-128"/>
                </a:rPr>
                <a:t>sent to us, but the quality of the applications is poor; we are not getting our fair share of talent in the market.</a:t>
              </a:r>
              <a:endParaRPr kumimoji="0" lang="en-US" altLang="en-US" sz="1100" b="0" i="0" u="none" strike="noStrike" kern="0" cap="none" spc="0" normalizeH="0" baseline="0" noProof="0" dirty="0">
                <a:ln>
                  <a:noFill/>
                </a:ln>
                <a:effectLst/>
                <a:uLnTx/>
                <a:uFillTx/>
                <a:ea typeface="MS PGothic" panose="020B0600070205080204" pitchFamily="34" charset="-128"/>
              </a:endParaRPr>
            </a:p>
          </p:txBody>
        </p:sp>
        <p:sp>
          <p:nvSpPr>
            <p:cNvPr id="9" name="Content Placeholder 4"/>
            <p:cNvSpPr txBox="1">
              <a:spLocks/>
            </p:cNvSpPr>
            <p:nvPr/>
          </p:nvSpPr>
          <p:spPr bwMode="auto">
            <a:xfrm>
              <a:off x="5872992" y="2645570"/>
              <a:ext cx="2697921" cy="1645920"/>
            </a:xfrm>
            <a:prstGeom prst="rect">
              <a:avLst/>
            </a:prstGeom>
            <a:solidFill>
              <a:srgbClr val="D9E6D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91440" rIns="91440" anchor="t"/>
            <a:lstStyle>
              <a:lvl1pPr>
                <a:spcBef>
                  <a:spcPct val="20000"/>
                </a:spcBef>
                <a:defRPr sz="2000" b="1">
                  <a:solidFill>
                    <a:schemeClr val="tx1"/>
                  </a:solidFill>
                  <a:latin typeface="Arial" panose="020B0604020202020204" pitchFamily="34" charset="0"/>
                </a:defRPr>
              </a:lvl1pPr>
              <a:lvl2pPr marL="742950" indent="-285750">
                <a:spcBef>
                  <a:spcPct val="20000"/>
                </a:spcBef>
                <a:defRPr sz="2000">
                  <a:solidFill>
                    <a:schemeClr val="tx1"/>
                  </a:solidFill>
                  <a:latin typeface="Arial" panose="020B0604020202020204" pitchFamily="34" charset="0"/>
                </a:defRPr>
              </a:lvl2pPr>
              <a:lvl3pPr marL="1143000" indent="-22860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
                  <a:srgbClr val="E65032"/>
                </a:buClr>
                <a:buSzPct val="60000"/>
                <a:buFont typeface="Wingdings" panose="05000000000000000000" pitchFamily="2" charset="2"/>
                <a:buNone/>
                <a:tabLst/>
                <a:defRPr/>
              </a:pPr>
              <a:r>
                <a:rPr kumimoji="0" lang="en-US" altLang="en-US" sz="1200" b="1" i="0" u="none" strike="noStrike" kern="0" cap="none" spc="0" normalizeH="0" baseline="0" noProof="0" dirty="0">
                  <a:ln>
                    <a:noFill/>
                  </a:ln>
                  <a:effectLst/>
                  <a:uLnTx/>
                  <a:uFillTx/>
                  <a:latin typeface="Arial" panose="020B0604020202020204" pitchFamily="34" charset="0"/>
                  <a:ea typeface="MS PGothic" panose="020B0600070205080204" pitchFamily="34" charset="-128"/>
                </a:rPr>
                <a:t>Recruitment</a:t>
              </a:r>
              <a:r>
                <a:rPr kumimoji="0" lang="en-US" altLang="en-US" sz="1200" b="1" i="0" u="none" strike="noStrike" kern="0" cap="none" spc="0" normalizeH="0" noProof="0" dirty="0">
                  <a:ln>
                    <a:noFill/>
                  </a:ln>
                  <a:effectLst/>
                  <a:uLnTx/>
                  <a:uFillTx/>
                  <a:latin typeface="Arial" panose="020B0604020202020204" pitchFamily="34" charset="0"/>
                  <a:ea typeface="MS PGothic" panose="020B0600070205080204" pitchFamily="34" charset="-128"/>
                </a:rPr>
                <a:t> in Isolation</a:t>
              </a:r>
              <a:endParaRPr kumimoji="0" lang="en-US" altLang="en-US" sz="1200" b="1" i="0" u="none" strike="noStrike" kern="0" cap="none" spc="0" normalizeH="0" baseline="0" noProof="0" dirty="0">
                <a:ln>
                  <a:noFill/>
                </a:ln>
                <a:effectLst/>
                <a:uLnTx/>
                <a:uFillTx/>
                <a:latin typeface="Arial" panose="020B0604020202020204" pitchFamily="34" charset="0"/>
                <a:ea typeface="MS PGothic" panose="020B0600070205080204" pitchFamily="34" charset="-128"/>
              </a:endParaRPr>
            </a:p>
            <a:p>
              <a:pPr marL="0" marR="0" lvl="0" indent="0" defTabSz="914400" eaLnBrk="1" fontAlgn="auto" latinLnBrk="0" hangingPunct="1">
                <a:lnSpc>
                  <a:spcPct val="100000"/>
                </a:lnSpc>
                <a:spcBef>
                  <a:spcPct val="20000"/>
                </a:spcBef>
                <a:spcAft>
                  <a:spcPts val="600"/>
                </a:spcAft>
                <a:buClr>
                  <a:srgbClr val="E65032"/>
                </a:buClr>
                <a:buSzPct val="60000"/>
                <a:buFont typeface="Wingdings" panose="05000000000000000000" pitchFamily="2" charset="2"/>
                <a:buNone/>
                <a:tabLst/>
                <a:defRPr/>
              </a:pPr>
              <a:r>
                <a:rPr lang="en-US" altLang="en-US" sz="1100" b="0" kern="0" noProof="0" dirty="0">
                  <a:ea typeface="MS PGothic" panose="020B0600070205080204" pitchFamily="34" charset="-128"/>
                </a:rPr>
                <a:t>We do not utilize or pay attention to what our colleagues are doing throughout Talent Management; succession, learning, and talent acquisition are not tied together.</a:t>
              </a:r>
              <a:endParaRPr kumimoji="0" lang="en-US" altLang="en-US" sz="1100" b="0" i="0" u="none" strike="noStrike" kern="0" cap="none" spc="0" normalizeH="0" baseline="0" noProof="0" dirty="0">
                <a:ln>
                  <a:noFill/>
                </a:ln>
                <a:effectLst/>
                <a:uLnTx/>
                <a:uFillTx/>
                <a:ea typeface="MS PGothic" panose="020B0600070205080204" pitchFamily="34" charset="-128"/>
              </a:endParaRPr>
            </a:p>
          </p:txBody>
        </p:sp>
        <p:sp>
          <p:nvSpPr>
            <p:cNvPr id="10" name="Content Placeholder 4"/>
            <p:cNvSpPr txBox="1">
              <a:spLocks/>
            </p:cNvSpPr>
            <p:nvPr/>
          </p:nvSpPr>
          <p:spPr bwMode="auto">
            <a:xfrm>
              <a:off x="4532192" y="1352550"/>
              <a:ext cx="4038721" cy="1188720"/>
            </a:xfrm>
            <a:prstGeom prst="rect">
              <a:avLst/>
            </a:prstGeom>
            <a:solidFill>
              <a:srgbClr val="C8D7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91440" rIns="91440" anchor="t"/>
            <a:lstStyle>
              <a:lvl1pPr>
                <a:spcBef>
                  <a:spcPct val="20000"/>
                </a:spcBef>
                <a:defRPr sz="2000" b="1">
                  <a:solidFill>
                    <a:schemeClr val="tx1"/>
                  </a:solidFill>
                  <a:latin typeface="Arial" panose="020B0604020202020204" pitchFamily="34" charset="0"/>
                </a:defRPr>
              </a:lvl1pPr>
              <a:lvl2pPr marL="742950" indent="-285750">
                <a:spcBef>
                  <a:spcPct val="20000"/>
                </a:spcBef>
                <a:defRPr sz="2000">
                  <a:solidFill>
                    <a:schemeClr val="tx1"/>
                  </a:solidFill>
                  <a:latin typeface="Arial" panose="020B0604020202020204" pitchFamily="34" charset="0"/>
                </a:defRPr>
              </a:lvl2pPr>
              <a:lvl3pPr marL="1143000" indent="-22860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
                  <a:srgbClr val="E65032"/>
                </a:buClr>
                <a:buSzPct val="60000"/>
                <a:buFont typeface="Wingdings" panose="05000000000000000000" pitchFamily="2" charset="2"/>
                <a:buNone/>
                <a:tabLst/>
                <a:defRPr/>
              </a:pPr>
              <a:r>
                <a:rPr lang="en-US" altLang="en-US" sz="1200" kern="0" noProof="0" dirty="0">
                  <a:ea typeface="MS PGothic" panose="020B0600070205080204" pitchFamily="34" charset="-128"/>
                </a:rPr>
                <a:t>Missing Opportunities</a:t>
              </a:r>
              <a:endParaRPr kumimoji="0" lang="en-US" altLang="en-US" sz="1200" b="1" i="0" u="none" strike="noStrike" kern="0" cap="none" spc="0" normalizeH="0" baseline="0" noProof="0" dirty="0">
                <a:ln>
                  <a:noFill/>
                </a:ln>
                <a:effectLst/>
                <a:uLnTx/>
                <a:uFillTx/>
                <a:ea typeface="MS PGothic" panose="020B0600070205080204" pitchFamily="34" charset="-128"/>
              </a:endParaRPr>
            </a:p>
            <a:p>
              <a:pPr marL="0" marR="0" lvl="0" indent="0" defTabSz="914400" eaLnBrk="1" fontAlgn="auto" latinLnBrk="0" hangingPunct="1">
                <a:lnSpc>
                  <a:spcPct val="100000"/>
                </a:lnSpc>
                <a:spcBef>
                  <a:spcPct val="20000"/>
                </a:spcBef>
                <a:spcAft>
                  <a:spcPts val="600"/>
                </a:spcAft>
                <a:buClr>
                  <a:srgbClr val="E65032"/>
                </a:buClr>
                <a:buSzPct val="60000"/>
                <a:buFont typeface="Wingdings" panose="05000000000000000000" pitchFamily="2" charset="2"/>
                <a:buNone/>
                <a:tabLst/>
                <a:defRPr/>
              </a:pPr>
              <a:r>
                <a:rPr kumimoji="0" lang="en-US" altLang="en-US" sz="1100" b="0" i="0" u="none" strike="noStrike" kern="0" cap="none" spc="0" normalizeH="0" baseline="0" noProof="0" dirty="0">
                  <a:ln>
                    <a:noFill/>
                  </a:ln>
                  <a:effectLst/>
                  <a:uLnTx/>
                  <a:uFillTx/>
                  <a:latin typeface="Arial" panose="020B0604020202020204" pitchFamily="34" charset="0"/>
                  <a:ea typeface="MS PGothic" panose="020B0600070205080204" pitchFamily="34" charset="-128"/>
                </a:rPr>
                <a:t>We cannot get hard</a:t>
              </a:r>
              <a:r>
                <a:rPr lang="en-US" altLang="en-US" sz="1100" b="0" kern="0" dirty="0">
                  <a:ea typeface="MS PGothic" panose="020B0600070205080204" pitchFamily="34" charset="-128"/>
                </a:rPr>
                <a:t>-</a:t>
              </a:r>
              <a:r>
                <a:rPr kumimoji="0" lang="en-US" altLang="en-US" sz="1100" b="0" i="0" u="none" strike="noStrike" kern="0" cap="none" spc="0" normalizeH="0" noProof="0" dirty="0">
                  <a:ln>
                    <a:noFill/>
                  </a:ln>
                  <a:effectLst/>
                  <a:uLnTx/>
                  <a:uFillTx/>
                  <a:latin typeface="Arial" panose="020B0604020202020204" pitchFamily="34" charset="0"/>
                  <a:ea typeface="MS PGothic" panose="020B0600070205080204" pitchFamily="34" charset="-128"/>
                </a:rPr>
                <a:t>to-find talent in the door fast enough and are missing clear opportunities to grow our business.</a:t>
              </a:r>
              <a:endParaRPr kumimoji="0" lang="en-US" altLang="en-US" sz="1100" b="0" i="0" u="none" strike="noStrike" kern="0" cap="none" spc="0" normalizeH="0" baseline="0" noProof="0" dirty="0">
                <a:ln>
                  <a:noFill/>
                </a:ln>
                <a:effectLst/>
                <a:uLnTx/>
                <a:uFillTx/>
                <a:latin typeface="Arial" panose="020B0604020202020204" pitchFamily="34" charset="0"/>
                <a:ea typeface="MS PGothic" panose="020B0600070205080204" pitchFamily="34" charset="-128"/>
              </a:endParaRPr>
            </a:p>
          </p:txBody>
        </p:sp>
        <p:sp>
          <p:nvSpPr>
            <p:cNvPr id="11" name="Content Placeholder 4"/>
            <p:cNvSpPr txBox="1">
              <a:spLocks/>
            </p:cNvSpPr>
            <p:nvPr/>
          </p:nvSpPr>
          <p:spPr bwMode="auto">
            <a:xfrm>
              <a:off x="395287" y="4395788"/>
              <a:ext cx="4023360" cy="1005840"/>
            </a:xfrm>
            <a:prstGeom prst="rect">
              <a:avLst/>
            </a:prstGeom>
            <a:solidFill>
              <a:srgbClr val="D8DBD8"/>
            </a:solidFill>
            <a:ln>
              <a:noFill/>
            </a:ln>
          </p:spPr>
          <p:txBody>
            <a:bodyPr lIns="91440" tIns="91440" rIns="91440" anchor="t"/>
            <a:lstStyle>
              <a:lvl1pPr eaLnBrk="0" hangingPunct="0">
                <a:defRPr sz="800">
                  <a:solidFill>
                    <a:schemeClr val="tx1"/>
                  </a:solidFill>
                  <a:latin typeface="Arial" pitchFamily="34" charset="0"/>
                  <a:ea typeface="ＭＳ Ｐゴシック" pitchFamily="34" charset="-128"/>
                </a:defRPr>
              </a:lvl1pPr>
              <a:lvl2pPr marL="742950" indent="-285750" eaLnBrk="0" hangingPunct="0">
                <a:defRPr sz="800">
                  <a:solidFill>
                    <a:schemeClr val="tx1"/>
                  </a:solidFill>
                  <a:latin typeface="Arial" pitchFamily="34" charset="0"/>
                  <a:ea typeface="ＭＳ Ｐゴシック" pitchFamily="34" charset="-128"/>
                </a:defRPr>
              </a:lvl2pPr>
              <a:lvl3pPr marL="1143000" indent="-228600" eaLnBrk="0" hangingPunct="0">
                <a:defRPr sz="800">
                  <a:solidFill>
                    <a:schemeClr val="tx1"/>
                  </a:solidFill>
                  <a:latin typeface="Arial" pitchFamily="34" charset="0"/>
                  <a:ea typeface="ＭＳ Ｐゴシック" pitchFamily="34" charset="-128"/>
                </a:defRPr>
              </a:lvl3pPr>
              <a:lvl4pPr marL="1600200" indent="-228600" eaLnBrk="0" hangingPunct="0">
                <a:defRPr sz="800">
                  <a:solidFill>
                    <a:schemeClr val="tx1"/>
                  </a:solidFill>
                  <a:latin typeface="Arial" pitchFamily="34" charset="0"/>
                  <a:ea typeface="ＭＳ Ｐゴシック" pitchFamily="34" charset="-128"/>
                </a:defRPr>
              </a:lvl4pPr>
              <a:lvl5pPr marL="2057400" indent="-228600" eaLnBrk="0" hangingPunct="0">
                <a:defRPr sz="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chemeClr val="tx1"/>
                  </a:solidFill>
                  <a:latin typeface="Arial" pitchFamily="34" charset="0"/>
                  <a:ea typeface="ＭＳ Ｐゴシック" pitchFamily="34" charset="-128"/>
                </a:defRPr>
              </a:lvl9pPr>
            </a:lstStyle>
            <a:p>
              <a:pPr marL="0" marR="0" lvl="0" indent="0" defTabSz="914400" eaLnBrk="0" fontAlgn="auto" latinLnBrk="0" hangingPunct="0">
                <a:lnSpc>
                  <a:spcPct val="100000"/>
                </a:lnSpc>
                <a:spcBef>
                  <a:spcPts val="300"/>
                </a:spcBef>
                <a:spcAft>
                  <a:spcPts val="300"/>
                </a:spcAft>
                <a:buClr>
                  <a:srgbClr val="E65032"/>
                </a:buClr>
                <a:buSzPct val="60000"/>
                <a:buFontTx/>
                <a:buNone/>
                <a:tabLst/>
                <a:defRPr/>
              </a:pPr>
              <a:r>
                <a:rPr kumimoji="0" lang="en-US" altLang="en-US" sz="1200" b="1" i="0" u="none" strike="noStrike" kern="0" cap="none" spc="0" normalizeH="0" baseline="0" noProof="0" dirty="0">
                  <a:ln>
                    <a:noFill/>
                  </a:ln>
                  <a:solidFill>
                    <a:prstClr val="black"/>
                  </a:solidFill>
                  <a:effectLst/>
                  <a:uLnTx/>
                  <a:uFillTx/>
                  <a:latin typeface="Arial" charset="0"/>
                  <a:ea typeface="ＭＳ Ｐゴシック" pitchFamily="34" charset="-128"/>
                  <a:cs typeface="Arial" charset="0"/>
                </a:rPr>
                <a:t>Risky Hires</a:t>
              </a:r>
            </a:p>
            <a:p>
              <a:pPr marL="0" marR="0" lvl="0" indent="0" defTabSz="914400" eaLnBrk="0" fontAlgn="auto" latinLnBrk="0" hangingPunct="0">
                <a:lnSpc>
                  <a:spcPct val="100000"/>
                </a:lnSpc>
                <a:spcBef>
                  <a:spcPts val="0"/>
                </a:spcBef>
                <a:spcAft>
                  <a:spcPts val="0"/>
                </a:spcAft>
                <a:buClr>
                  <a:srgbClr val="E65032"/>
                </a:buClr>
                <a:buSzPct val="60000"/>
                <a:buFontTx/>
                <a:buNone/>
                <a:tabLst/>
                <a:defRPr/>
              </a:pPr>
              <a:r>
                <a:rPr lang="en-US" altLang="en-US" sz="1100" kern="0" dirty="0">
                  <a:solidFill>
                    <a:prstClr val="black"/>
                  </a:solidFill>
                  <a:latin typeface="Arial" charset="0"/>
                  <a:cs typeface="Arial" charset="0"/>
                </a:rPr>
                <a:t>We do not have a clear, consistent way to ensure that job requirements are communicated to recruiters and hiring managers to inform decisions.</a:t>
              </a:r>
              <a:endParaRPr kumimoji="0" lang="en-US" altLang="en-US" sz="1100" b="0" i="0" u="none" strike="noStrike" kern="0" cap="none" spc="0" normalizeH="0" baseline="0" noProof="0" dirty="0">
                <a:ln>
                  <a:noFill/>
                </a:ln>
                <a:solidFill>
                  <a:prstClr val="black"/>
                </a:solidFill>
                <a:effectLst/>
                <a:uLnTx/>
                <a:uFillTx/>
                <a:latin typeface="Arial" charset="0"/>
                <a:ea typeface="ＭＳ Ｐゴシック" pitchFamily="34" charset="-128"/>
                <a:cs typeface="Arial" charset="0"/>
              </a:endParaRPr>
            </a:p>
          </p:txBody>
        </p:sp>
        <p:sp>
          <p:nvSpPr>
            <p:cNvPr id="12" name="Content Placeholder 4"/>
            <p:cNvSpPr txBox="1">
              <a:spLocks/>
            </p:cNvSpPr>
            <p:nvPr/>
          </p:nvSpPr>
          <p:spPr bwMode="auto">
            <a:xfrm>
              <a:off x="395288" y="1352550"/>
              <a:ext cx="4065587" cy="1188720"/>
            </a:xfrm>
            <a:prstGeom prst="rect">
              <a:avLst/>
            </a:prstGeom>
            <a:solidFill>
              <a:srgbClr val="D8DBD8"/>
            </a:solidFill>
            <a:ln>
              <a:noFill/>
            </a:ln>
          </p:spPr>
          <p:txBody>
            <a:bodyPr lIns="91440" tIns="91440" rIns="91440" anchor="t"/>
            <a:lstStyle>
              <a:lvl1pPr>
                <a:defRPr sz="2000" b="1">
                  <a:solidFill>
                    <a:schemeClr val="tx1"/>
                  </a:solidFill>
                  <a:latin typeface="Arial" charset="0"/>
                  <a:ea typeface="ＭＳ Ｐゴシック" charset="0"/>
                </a:defRPr>
              </a:lvl1pPr>
              <a:lvl2pPr marL="341313" indent="-169863">
                <a:defRPr sz="2000">
                  <a:solidFill>
                    <a:schemeClr val="tx1"/>
                  </a:solidFill>
                  <a:latin typeface="Arial" charset="0"/>
                  <a:ea typeface="ＭＳ Ｐゴシック" charset="0"/>
                </a:defRPr>
              </a:lvl2pPr>
              <a:lvl3pPr marL="573088" indent="-230188">
                <a:defRPr sz="2000">
                  <a:solidFill>
                    <a:schemeClr val="tx1"/>
                  </a:solidFill>
                  <a:latin typeface="Arial" charset="0"/>
                  <a:ea typeface="ＭＳ Ｐゴシック" charset="0"/>
                </a:defRPr>
              </a:lvl3pPr>
              <a:lvl4pPr marL="744538" indent="-169863">
                <a:defRPr>
                  <a:solidFill>
                    <a:schemeClr val="tx1"/>
                  </a:solidFill>
                  <a:latin typeface="Arial" charset="0"/>
                  <a:ea typeface="ＭＳ Ｐゴシック" charset="0"/>
                </a:defRPr>
              </a:lvl4pPr>
              <a:lvl5pPr marL="904875" indent="-152400">
                <a:defRPr sz="1600">
                  <a:solidFill>
                    <a:schemeClr val="tx1"/>
                  </a:solidFill>
                  <a:latin typeface="Arial" charset="0"/>
                  <a:ea typeface="ＭＳ Ｐゴシック" charset="0"/>
                </a:defRPr>
              </a:lvl5pPr>
              <a:lvl6pPr marL="1362075" indent="-152400" eaLnBrk="0" fontAlgn="base" hangingPunct="0">
                <a:spcAft>
                  <a:spcPct val="0"/>
                </a:spcAft>
                <a:buClr>
                  <a:schemeClr val="accent1"/>
                </a:buClr>
                <a:buSzPct val="100000"/>
                <a:buFont typeface="Arial" charset="0"/>
                <a:buChar char="–"/>
                <a:defRPr sz="1600">
                  <a:solidFill>
                    <a:schemeClr val="tx1"/>
                  </a:solidFill>
                  <a:latin typeface="Arial" charset="0"/>
                  <a:ea typeface="ＭＳ Ｐゴシック" charset="0"/>
                </a:defRPr>
              </a:lvl6pPr>
              <a:lvl7pPr marL="1819275" indent="-152400" eaLnBrk="0" fontAlgn="base" hangingPunct="0">
                <a:spcAft>
                  <a:spcPct val="0"/>
                </a:spcAft>
                <a:buClr>
                  <a:schemeClr val="accent1"/>
                </a:buClr>
                <a:buSzPct val="100000"/>
                <a:buFont typeface="Arial" charset="0"/>
                <a:buChar char="–"/>
                <a:defRPr sz="1600">
                  <a:solidFill>
                    <a:schemeClr val="tx1"/>
                  </a:solidFill>
                  <a:latin typeface="Arial" charset="0"/>
                  <a:ea typeface="ＭＳ Ｐゴシック" charset="0"/>
                </a:defRPr>
              </a:lvl7pPr>
              <a:lvl8pPr marL="2276475" indent="-152400" eaLnBrk="0" fontAlgn="base" hangingPunct="0">
                <a:spcAft>
                  <a:spcPct val="0"/>
                </a:spcAft>
                <a:buClr>
                  <a:schemeClr val="accent1"/>
                </a:buClr>
                <a:buSzPct val="100000"/>
                <a:buFont typeface="Arial" charset="0"/>
                <a:buChar char="–"/>
                <a:defRPr sz="1600">
                  <a:solidFill>
                    <a:schemeClr val="tx1"/>
                  </a:solidFill>
                  <a:latin typeface="Arial" charset="0"/>
                  <a:ea typeface="ＭＳ Ｐゴシック" charset="0"/>
                </a:defRPr>
              </a:lvl8pPr>
              <a:lvl9pPr marL="2733675" indent="-152400" eaLnBrk="0" fontAlgn="base" hangingPunct="0">
                <a:spcAft>
                  <a:spcPct val="0"/>
                </a:spcAft>
                <a:buClr>
                  <a:schemeClr val="accent1"/>
                </a:buClr>
                <a:buSzPct val="100000"/>
                <a:buFont typeface="Arial" charset="0"/>
                <a:buChar char="–"/>
                <a:defRPr sz="1600">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300"/>
                </a:spcBef>
                <a:spcAft>
                  <a:spcPts val="300"/>
                </a:spcAft>
                <a:buClr>
                  <a:srgbClr val="E65032"/>
                </a:buClr>
                <a:buSzPct val="60000"/>
                <a:buFontTx/>
                <a:buNone/>
                <a:tabLst/>
                <a:defRPr/>
              </a:pPr>
              <a:r>
                <a:rPr kumimoji="0" lang="en-US" sz="1200" b="1" i="0" u="none" strike="noStrike" kern="0" cap="none" spc="0" normalizeH="0" baseline="0" noProof="0" dirty="0">
                  <a:ln>
                    <a:noFill/>
                  </a:ln>
                  <a:effectLst/>
                  <a:uLnTx/>
                  <a:uFillTx/>
                  <a:latin typeface="Arial" charset="0"/>
                  <a:ea typeface="ＭＳ Ｐゴシック" pitchFamily="34" charset="-128"/>
                  <a:cs typeface="Arial" charset="0"/>
                </a:rPr>
                <a:t>Culture Matters</a:t>
              </a:r>
            </a:p>
            <a:p>
              <a:pPr marL="0" marR="0" lvl="0" indent="0" defTabSz="914400" eaLnBrk="1" fontAlgn="auto" latinLnBrk="0" hangingPunct="1">
                <a:lnSpc>
                  <a:spcPct val="100000"/>
                </a:lnSpc>
                <a:spcBef>
                  <a:spcPct val="20000"/>
                </a:spcBef>
                <a:spcAft>
                  <a:spcPts val="600"/>
                </a:spcAft>
                <a:buClr>
                  <a:srgbClr val="E65032"/>
                </a:buClr>
                <a:buSzPct val="60000"/>
                <a:buFontTx/>
                <a:buNone/>
                <a:tabLst/>
                <a:defRPr/>
              </a:pPr>
              <a:r>
                <a:rPr kumimoji="0" lang="en-US" sz="1100" b="0" i="0" u="none" strike="noStrike" kern="0" cap="none" spc="0" normalizeH="0" baseline="0" noProof="0" dirty="0">
                  <a:ln>
                    <a:noFill/>
                  </a:ln>
                  <a:effectLst/>
                  <a:uLnTx/>
                  <a:uFillTx/>
                  <a:latin typeface="Arial" charset="0"/>
                  <a:ea typeface="ＭＳ Ｐゴシック" pitchFamily="34" charset="-128"/>
                  <a:cs typeface="Arial" charset="0"/>
                </a:rPr>
                <a:t>We are good at recruiting for technical</a:t>
              </a:r>
              <a:r>
                <a:rPr kumimoji="0" lang="en-US" sz="1100" b="0" i="0" u="none" strike="noStrike" kern="0" cap="none" spc="0" normalizeH="0" noProof="0" dirty="0">
                  <a:ln>
                    <a:noFill/>
                  </a:ln>
                  <a:effectLst/>
                  <a:uLnTx/>
                  <a:uFillTx/>
                  <a:latin typeface="Arial" charset="0"/>
                  <a:ea typeface="ＭＳ Ｐゴシック" pitchFamily="34" charset="-128"/>
                  <a:cs typeface="Arial" charset="0"/>
                </a:rPr>
                <a:t> skills, but need to be better at understanding how folks will ‘show up’ in the office.</a:t>
              </a:r>
              <a:endParaRPr kumimoji="0" lang="en-US" sz="1100" b="0" i="0" u="none" strike="noStrike" kern="0" cap="none" spc="0" normalizeH="0" baseline="0" noProof="0" dirty="0">
                <a:ln>
                  <a:noFill/>
                </a:ln>
                <a:effectLst/>
                <a:uLnTx/>
                <a:uFillTx/>
                <a:latin typeface="Arial" charset="0"/>
                <a:ea typeface="ＭＳ Ｐゴシック" pitchFamily="34" charset="-128"/>
                <a:cs typeface="Arial" charset="0"/>
              </a:endParaRPr>
            </a:p>
          </p:txBody>
        </p:sp>
        <p:sp>
          <p:nvSpPr>
            <p:cNvPr id="13" name="Content Placeholder 4"/>
            <p:cNvSpPr txBox="1">
              <a:spLocks/>
            </p:cNvSpPr>
            <p:nvPr/>
          </p:nvSpPr>
          <p:spPr bwMode="auto">
            <a:xfrm>
              <a:off x="4532192" y="4395788"/>
              <a:ext cx="4038721" cy="1005840"/>
            </a:xfrm>
            <a:prstGeom prst="rect">
              <a:avLst/>
            </a:prstGeom>
            <a:solidFill>
              <a:srgbClr val="EFEEDE"/>
            </a:solidFill>
            <a:ln>
              <a:noFill/>
            </a:ln>
          </p:spPr>
          <p:txBody>
            <a:bodyPr lIns="91440" tIns="91440" rIns="91440" anchor="t"/>
            <a:lstStyle>
              <a:lvl1pPr>
                <a:spcBef>
                  <a:spcPct val="20000"/>
                </a:spcBef>
                <a:defRPr sz="2000" b="1">
                  <a:solidFill>
                    <a:schemeClr val="tx1"/>
                  </a:solidFill>
                  <a:latin typeface="Arial" panose="020B0604020202020204" pitchFamily="34" charset="0"/>
                </a:defRPr>
              </a:lvl1pPr>
              <a:lvl2pPr marL="742950" indent="-285750">
                <a:spcBef>
                  <a:spcPct val="20000"/>
                </a:spcBef>
                <a:defRPr sz="2000">
                  <a:solidFill>
                    <a:schemeClr val="tx1"/>
                  </a:solidFill>
                  <a:latin typeface="Arial" panose="020B0604020202020204" pitchFamily="34" charset="0"/>
                </a:defRPr>
              </a:lvl2pPr>
              <a:lvl3pPr marL="1143000" indent="-22860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
                  <a:srgbClr val="E65032"/>
                </a:buClr>
                <a:buSzPct val="60000"/>
                <a:buFont typeface="Wingdings" panose="05000000000000000000" pitchFamily="2" charset="2"/>
                <a:buNone/>
                <a:tabLst/>
                <a:defRPr/>
              </a:pPr>
              <a:r>
                <a:rPr kumimoji="0" lang="en-US" alt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Hiring for the Future</a:t>
              </a:r>
            </a:p>
            <a:p>
              <a:pPr marL="0" marR="0" lvl="0" indent="0" defTabSz="914400" eaLnBrk="1" fontAlgn="auto" latinLnBrk="0" hangingPunct="1">
                <a:lnSpc>
                  <a:spcPct val="100000"/>
                </a:lnSpc>
                <a:spcBef>
                  <a:spcPct val="20000"/>
                </a:spcBef>
                <a:spcAft>
                  <a:spcPts val="600"/>
                </a:spcAft>
                <a:buClr>
                  <a:srgbClr val="E65032"/>
                </a:buClr>
                <a:buSzPct val="60000"/>
                <a:buFont typeface="Wingdings" panose="05000000000000000000" pitchFamily="2" charset="2"/>
                <a:buNone/>
                <a:tabLst/>
                <a:defRPr/>
              </a:pPr>
              <a:r>
                <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We know that our organization is changing, yet we have not taken</a:t>
              </a:r>
              <a:r>
                <a:rPr kumimoji="0" lang="en-US" altLang="en-US" sz="1100" b="0" i="0" u="none" strike="noStrike" kern="0" cap="none" spc="0" normalizeH="0" noProof="0" dirty="0">
                  <a:ln>
                    <a:noFill/>
                  </a:ln>
                  <a:solidFill>
                    <a:prstClr val="black"/>
                  </a:solidFill>
                  <a:effectLst/>
                  <a:uLnTx/>
                  <a:uFillTx/>
                  <a:latin typeface="Arial" panose="020B0604020202020204" pitchFamily="34" charset="0"/>
                  <a:ea typeface="MS PGothic" panose="020B0600070205080204" pitchFamily="34" charset="-128"/>
                </a:rPr>
                <a:t> into account what this means for how we source and hire candidates.</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4" name="Rectangle 13"/>
            <p:cNvSpPr/>
            <p:nvPr/>
          </p:nvSpPr>
          <p:spPr>
            <a:xfrm>
              <a:off x="2988249" y="2645569"/>
              <a:ext cx="2760662" cy="1645920"/>
            </a:xfrm>
            <a:prstGeom prst="rect">
              <a:avLst/>
            </a:prstGeom>
            <a:solidFill>
              <a:srgbClr val="DDD0CF"/>
            </a:solidFill>
            <a:ln w="25400" cap="flat" cmpd="sng" algn="ctr">
              <a:noFill/>
              <a:prstDash val="solid"/>
            </a:ln>
            <a:effectLst/>
          </p:spPr>
          <p:txBody>
            <a:bodyPr lIns="91440" tIns="91440" rIns="91440" anchor="t"/>
            <a:lstStyle/>
            <a:p>
              <a:pPr marL="0" marR="0" lvl="0" indent="0" defTabSz="914400" eaLnBrk="1" fontAlgn="auto" latinLnBrk="0" hangingPunct="1">
                <a:lnSpc>
                  <a:spcPct val="100000"/>
                </a:lnSpc>
                <a:spcBef>
                  <a:spcPts val="300"/>
                </a:spcBef>
                <a:spcAft>
                  <a:spcPts val="300"/>
                </a:spcAft>
                <a:buClrTx/>
                <a:buSzTx/>
                <a:buFontTx/>
                <a:buNone/>
                <a:tabLst/>
                <a:defRPr/>
              </a:pPr>
              <a:r>
                <a:rPr kumimoji="0" lang="en-CA" sz="1200" b="1" i="0" u="none" strike="noStrike" kern="0" cap="none" spc="0" normalizeH="0" baseline="0" noProof="0" dirty="0">
                  <a:ln>
                    <a:noFill/>
                  </a:ln>
                  <a:effectLst/>
                  <a:uLnTx/>
                  <a:uFillTx/>
                  <a:latin typeface="Arial"/>
                  <a:ea typeface="ＭＳ Ｐゴシック" pitchFamily="34" charset="-128"/>
                  <a:cs typeface="Arial" charset="0"/>
                </a:rPr>
                <a:t>Cumbersome Processes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0" i="0" u="none" strike="noStrike" kern="0" cap="none" spc="0" normalizeH="0" baseline="0" noProof="0" dirty="0">
                  <a:ln>
                    <a:noFill/>
                  </a:ln>
                  <a:effectLst/>
                  <a:uLnTx/>
                  <a:uFillTx/>
                  <a:latin typeface="Arial"/>
                  <a:ea typeface="MS PGothic" pitchFamily="34" charset="-128"/>
                  <a:cs typeface="Arial" pitchFamily="34" charset="0"/>
                </a:rPr>
                <a:t>We get complaints by recruiters and managers that our</a:t>
              </a:r>
              <a:r>
                <a:rPr kumimoji="0" lang="en-US" altLang="en-US" sz="1100" b="0" i="0" u="none" strike="noStrike" kern="0" cap="none" spc="0" normalizeH="0" noProof="0" dirty="0">
                  <a:ln>
                    <a:noFill/>
                  </a:ln>
                  <a:effectLst/>
                  <a:uLnTx/>
                  <a:uFillTx/>
                  <a:latin typeface="Arial"/>
                  <a:ea typeface="MS PGothic" pitchFamily="34" charset="-128"/>
                  <a:cs typeface="Arial" pitchFamily="34" charset="0"/>
                </a:rPr>
                <a:t> hiring process is long-winded, resource heavy, and slow.  There must be a better way.</a:t>
              </a:r>
              <a:endParaRPr kumimoji="0" lang="en-CA" sz="1100" b="0" i="0" u="none" strike="noStrike" kern="0" cap="none" spc="0" normalizeH="0" baseline="0" noProof="0" dirty="0">
                <a:ln>
                  <a:noFill/>
                </a:ln>
                <a:effectLst/>
                <a:uLnTx/>
                <a:uFillTx/>
                <a:latin typeface="Arial"/>
                <a:ea typeface="MS PGothic" pitchFamily="34" charset="-128"/>
                <a:cs typeface="Arial" pitchFamily="34" charset="0"/>
              </a:endParaRPr>
            </a:p>
          </p:txBody>
        </p:sp>
      </p:grpSp>
      <p:sp>
        <p:nvSpPr>
          <p:cNvPr id="15" name="Text Placeholder 2"/>
          <p:cNvSpPr>
            <a:spLocks noGrp="1"/>
          </p:cNvSpPr>
          <p:nvPr>
            <p:ph type="body" sz="quarter" idx="13"/>
          </p:nvPr>
        </p:nvSpPr>
        <p:spPr>
          <a:xfrm>
            <a:off x="457200" y="800239"/>
            <a:ext cx="8288338" cy="276999"/>
          </a:xfrm>
        </p:spPr>
        <p:txBody>
          <a:bodyPr/>
          <a:lstStyle/>
          <a:p>
            <a:r>
              <a:rPr lang="en-US" dirty="0"/>
              <a:t>What We Have Heard</a:t>
            </a:r>
          </a:p>
        </p:txBody>
      </p:sp>
    </p:spTree>
    <p:extLst>
      <p:ext uri="{BB962C8B-B14F-4D97-AF65-F5344CB8AC3E}">
        <p14:creationId xmlns:p14="http://schemas.microsoft.com/office/powerpoint/2010/main" val="2290847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2016 Willis Towers Watson. All rights reserved. Proprietary and Confidential. For Willis Towers Watson and Willis Towers Watson client use only.</a:t>
            </a:r>
            <a:endParaRPr lang="en-US" dirty="0"/>
          </a:p>
        </p:txBody>
      </p:sp>
      <p:sp>
        <p:nvSpPr>
          <p:cNvPr id="4" name="Slide Number Placeholder 3"/>
          <p:cNvSpPr>
            <a:spLocks noGrp="1"/>
          </p:cNvSpPr>
          <p:nvPr>
            <p:ph type="sldNum" sz="quarter" idx="12"/>
          </p:nvPr>
        </p:nvSpPr>
        <p:spPr/>
        <p:txBody>
          <a:bodyPr/>
          <a:lstStyle/>
          <a:p>
            <a:r>
              <a:rPr lang="en-GB" dirty="0"/>
              <a:t>7</a:t>
            </a:r>
          </a:p>
        </p:txBody>
      </p:sp>
      <p:sp>
        <p:nvSpPr>
          <p:cNvPr id="22530" name="Rectangle 2"/>
          <p:cNvSpPr>
            <a:spLocks noChangeArrowheads="1"/>
          </p:cNvSpPr>
          <p:nvPr/>
        </p:nvSpPr>
        <p:spPr bwMode="gray">
          <a:xfrm>
            <a:off x="124575" y="3116863"/>
            <a:ext cx="1670050" cy="430213"/>
          </a:xfrm>
          <a:prstGeom prst="rect">
            <a:avLst/>
          </a:prstGeom>
          <a:solidFill>
            <a:schemeClr val="accent4"/>
          </a:solidFill>
          <a:ln w="25400">
            <a:noFill/>
            <a:miter lim="800000"/>
            <a:headEnd type="none" w="sm" len="sm"/>
            <a:tailEnd type="none" w="sm" len="sm"/>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41026" tIns="41026" rIns="41026" bIns="4102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solidFill>
                <a:effectLst/>
                <a:latin typeface="Arial" pitchFamily="34" charset="0"/>
              </a:rPr>
              <a:t>Low Maturity</a:t>
            </a:r>
            <a:endParaRPr kumimoji="0" lang="en-GB" sz="1800" b="0" i="0" u="none" strike="noStrike" cap="none" normalizeH="0" baseline="0" dirty="0">
              <a:ln>
                <a:noFill/>
              </a:ln>
              <a:solidFill>
                <a:schemeClr val="bg1"/>
              </a:solidFill>
              <a:effectLst/>
              <a:latin typeface="Arial" pitchFamily="34" charset="0"/>
            </a:endParaRPr>
          </a:p>
        </p:txBody>
      </p:sp>
      <p:sp>
        <p:nvSpPr>
          <p:cNvPr id="22531" name="Rectangle 3"/>
          <p:cNvSpPr>
            <a:spLocks noChangeArrowheads="1"/>
          </p:cNvSpPr>
          <p:nvPr/>
        </p:nvSpPr>
        <p:spPr bwMode="gray">
          <a:xfrm>
            <a:off x="2804405" y="2283254"/>
            <a:ext cx="1631952" cy="553648"/>
          </a:xfrm>
          <a:prstGeom prst="rect">
            <a:avLst/>
          </a:prstGeom>
          <a:solidFill>
            <a:schemeClr val="accent3"/>
          </a:solidFill>
          <a:ln w="25400">
            <a:noFill/>
            <a:miter lim="800000"/>
            <a:headEnd type="none" w="sm" len="sm"/>
            <a:tailEnd type="none" w="sm" len="sm"/>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41026" tIns="41026" rIns="41026" bIns="4102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solidFill>
                <a:effectLst/>
                <a:latin typeface="Arial" pitchFamily="34" charset="0"/>
              </a:rPr>
              <a:t>Medium Maturity</a:t>
            </a:r>
            <a:endParaRPr kumimoji="0" lang="en-GB" sz="1800" b="0" i="0" u="none" strike="noStrike" cap="none" normalizeH="0" baseline="0" dirty="0">
              <a:ln>
                <a:noFill/>
              </a:ln>
              <a:solidFill>
                <a:schemeClr val="bg1"/>
              </a:solidFill>
              <a:effectLst/>
              <a:latin typeface="Arial" pitchFamily="34" charset="0"/>
            </a:endParaRPr>
          </a:p>
        </p:txBody>
      </p:sp>
      <p:sp>
        <p:nvSpPr>
          <p:cNvPr id="22532" name="Rectangle 4"/>
          <p:cNvSpPr>
            <a:spLocks noChangeArrowheads="1"/>
          </p:cNvSpPr>
          <p:nvPr/>
        </p:nvSpPr>
        <p:spPr bwMode="gray">
          <a:xfrm>
            <a:off x="5735052" y="1253649"/>
            <a:ext cx="1671638" cy="857250"/>
          </a:xfrm>
          <a:prstGeom prst="rect">
            <a:avLst/>
          </a:prstGeom>
          <a:solidFill>
            <a:schemeClr val="accent5"/>
          </a:solidFill>
          <a:ln w="25400">
            <a:noFill/>
            <a:miter lim="800000"/>
            <a:headEnd type="none" w="sm" len="sm"/>
            <a:tailEnd type="none" w="sm" len="sm"/>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41026" tIns="41026" rIns="41026" bIns="4102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bg1"/>
                </a:solidFill>
                <a:effectLst/>
                <a:latin typeface="Arial" pitchFamily="34" charset="0"/>
              </a:rPr>
              <a:t>High</a:t>
            </a:r>
            <a:r>
              <a:rPr kumimoji="0" lang="en-GB" sz="1400" b="1" i="0" u="none" strike="noStrike" cap="none" normalizeH="0" dirty="0">
                <a:ln>
                  <a:noFill/>
                </a:ln>
                <a:solidFill>
                  <a:schemeClr val="bg1"/>
                </a:solidFill>
                <a:effectLst/>
                <a:latin typeface="Arial" pitchFamily="34" charset="0"/>
              </a:rPr>
              <a:t> Maturity</a:t>
            </a:r>
            <a:endParaRPr kumimoji="0" lang="en-GB" sz="1800" b="0" i="0" u="none" strike="noStrike" cap="none" normalizeH="0" baseline="0" dirty="0">
              <a:ln>
                <a:noFill/>
              </a:ln>
              <a:solidFill>
                <a:schemeClr val="bg1"/>
              </a:solidFill>
              <a:effectLst/>
              <a:latin typeface="Arial" pitchFamily="34" charset="0"/>
            </a:endParaRPr>
          </a:p>
        </p:txBody>
      </p:sp>
      <p:sp>
        <p:nvSpPr>
          <p:cNvPr id="22535" name="Rectangle 22"/>
          <p:cNvSpPr>
            <a:spLocks noChangeArrowheads="1"/>
          </p:cNvSpPr>
          <p:nvPr/>
        </p:nvSpPr>
        <p:spPr bwMode="auto">
          <a:xfrm>
            <a:off x="124575" y="3568031"/>
            <a:ext cx="2552124" cy="2596708"/>
          </a:xfrm>
          <a:prstGeom prst="rect">
            <a:avLst/>
          </a:prstGeom>
          <a:solidFill>
            <a:schemeClr val="accent6">
              <a:lumMod val="20000"/>
              <a:lumOff val="80000"/>
            </a:schemeClr>
          </a:solidFill>
          <a:ln w="25400"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91440" rIns="91440" bIns="91440" numCol="1" anchor="t" anchorCtr="0" compatLnSpc="1">
            <a:prstTxWarp prst="textNoShape">
              <a:avLst/>
            </a:prstTxWarp>
          </a:bodyPr>
          <a:lstStyle/>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Reactive Applicant Sourcing</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Lack of trust in HR</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Ambiguous roles of HR vs line managers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Poor data quality</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Long lead time to recruit</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Little automation</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Line managers lack knowledge</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Inconsistent processes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HR focused on administrative tasks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Unknown costs</a:t>
            </a:r>
          </a:p>
          <a:p>
            <a:pPr lvl="0" fontAlgn="base">
              <a:spcBef>
                <a:spcPct val="0"/>
              </a:spcBef>
              <a:spcAft>
                <a:spcPct val="0"/>
              </a:spcAft>
              <a:buClr>
                <a:schemeClr val="accent1"/>
              </a:buClr>
              <a:buSzPct val="100000"/>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p:txBody>
      </p:sp>
      <p:sp>
        <p:nvSpPr>
          <p:cNvPr id="22536" name="Rectangle 24"/>
          <p:cNvSpPr>
            <a:spLocks noChangeArrowheads="1"/>
          </p:cNvSpPr>
          <p:nvPr/>
        </p:nvSpPr>
        <p:spPr bwMode="auto">
          <a:xfrm>
            <a:off x="2804405" y="2875548"/>
            <a:ext cx="2802941" cy="3289191"/>
          </a:xfrm>
          <a:prstGeom prst="rect">
            <a:avLst/>
          </a:prstGeom>
          <a:solidFill>
            <a:schemeClr val="accent6">
              <a:lumMod val="20000"/>
              <a:lumOff val="80000"/>
            </a:schemeClr>
          </a:solidFill>
          <a:ln w="25400"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91440" rIns="91440" bIns="91440" numCol="1" anchor="t" anchorCtr="0" compatLnSpc="1">
            <a:prstTxWarp prst="textNoShape">
              <a:avLst/>
            </a:prstTxWarp>
          </a:bodyPr>
          <a:lstStyle/>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Some Proactive Applicant Sourcing</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Over-reliance on external candidates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Preferred supplier lists for agencies and head hunters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HR approval required for hiring</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Line managers demonstrate limited knowledge of recruitment practices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Some recruitment specialists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Behavioral competency framework in place to consistently rate candidates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Consistent processes but slow approval</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Medium lead time to recruit</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Costs known and managed corporately</a:t>
            </a: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400" dirty="0">
              <a:latin typeface="Arial" pitchFamily="34" charset="0"/>
            </a:endParaRPr>
          </a:p>
        </p:txBody>
      </p:sp>
      <p:sp>
        <p:nvSpPr>
          <p:cNvPr id="22537" name="Rectangle 25"/>
          <p:cNvSpPr>
            <a:spLocks noChangeArrowheads="1"/>
          </p:cNvSpPr>
          <p:nvPr/>
        </p:nvSpPr>
        <p:spPr bwMode="auto">
          <a:xfrm>
            <a:off x="5735052" y="2158278"/>
            <a:ext cx="3242693" cy="4006461"/>
          </a:xfrm>
          <a:prstGeom prst="rect">
            <a:avLst/>
          </a:prstGeom>
          <a:solidFill>
            <a:schemeClr val="accent6">
              <a:lumMod val="20000"/>
              <a:lumOff val="80000"/>
            </a:schemeClr>
          </a:solidFill>
          <a:ln w="25400"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91440" rIns="91440" bIns="91440" numCol="1" anchor="t" anchorCtr="0" compatLnSpc="1">
            <a:prstTxWarp prst="textNoShape">
              <a:avLst/>
            </a:prstTxWarp>
          </a:bodyPr>
          <a:lstStyle/>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Proactive Applicant Sourcing</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Culture of developing talent from within</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Strategic relationships with suppliers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Shared recruitment service center partnering with the organization</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Business seek out HR for their support</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Clear roles and responsibilities between business and recruitment specialists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Line managers act in accordance with employment law</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HR spend time on added value resource planning activities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Easily accessible and consistent reporting</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Fully automated end to end candidate management process </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Technical skills and competency framework used to consistently rate candidates</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Quick lead time to recruit</a:t>
            </a:r>
          </a:p>
          <a:p>
            <a:pPr marL="171450" lvl="0" indent="-171450" fontAlgn="base">
              <a:spcBef>
                <a:spcPct val="0"/>
              </a:spcBef>
              <a:spcAft>
                <a:spcPct val="0"/>
              </a:spcAft>
              <a:buClr>
                <a:schemeClr val="accent1"/>
              </a:buClr>
              <a:buSzPct val="100000"/>
              <a:buFont typeface="Wingdings" panose="05000000000000000000" pitchFamily="2" charset="2"/>
              <a:buChar char="§"/>
            </a:pPr>
            <a:r>
              <a:rPr lang="en-GB" sz="1200" dirty="0">
                <a:latin typeface="Arial" pitchFamily="34" charset="0"/>
              </a:rPr>
              <a:t>Costs known and managed corporately and by managers</a:t>
            </a: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2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2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200" dirty="0">
              <a:latin typeface="Arial" pitchFamily="34" charset="0"/>
            </a:endParaRPr>
          </a:p>
          <a:p>
            <a:pPr marL="171450" lvl="0" indent="-171450" fontAlgn="base">
              <a:spcBef>
                <a:spcPct val="0"/>
              </a:spcBef>
              <a:spcAft>
                <a:spcPct val="0"/>
              </a:spcAft>
              <a:buClr>
                <a:schemeClr val="accent1"/>
              </a:buClr>
              <a:buSzPct val="100000"/>
              <a:buFont typeface="Wingdings" panose="05000000000000000000" pitchFamily="2" charset="2"/>
              <a:buChar char="§"/>
            </a:pPr>
            <a:endParaRPr lang="en-GB" sz="1200" dirty="0">
              <a:latin typeface="Arial" pitchFamily="34" charset="0"/>
            </a:endParaRPr>
          </a:p>
        </p:txBody>
      </p:sp>
      <p:sp>
        <p:nvSpPr>
          <p:cNvPr id="1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schemeClr val="tx1"/>
              </a:solidFill>
            </a:endParaRPr>
          </a:p>
        </p:txBody>
      </p:sp>
      <p:sp>
        <p:nvSpPr>
          <p:cNvPr id="16" name="Path"/>
          <p:cNvSpPr/>
          <p:nvPr/>
        </p:nvSpPr>
        <p:spPr>
          <a:xfrm>
            <a:off x="449263" y="6569045"/>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700" dirty="0">
              <a:solidFill>
                <a:schemeClr val="tx1"/>
              </a:solidFill>
            </a:endParaRPr>
          </a:p>
        </p:txBody>
      </p:sp>
      <p:sp>
        <p:nvSpPr>
          <p:cNvPr id="11" name="Freeform 10"/>
          <p:cNvSpPr/>
          <p:nvPr/>
        </p:nvSpPr>
        <p:spPr>
          <a:xfrm>
            <a:off x="124575" y="51384"/>
            <a:ext cx="7805766" cy="2659417"/>
          </a:xfrm>
          <a:custGeom>
            <a:avLst/>
            <a:gdLst>
              <a:gd name="connsiteX0" fmla="*/ 0 w 8364822"/>
              <a:gd name="connsiteY0" fmla="*/ 3022805 h 3022805"/>
              <a:gd name="connsiteX1" fmla="*/ 2421228 w 8364822"/>
              <a:gd name="connsiteY1" fmla="*/ 2417498 h 3022805"/>
              <a:gd name="connsiteX2" fmla="*/ 4533363 w 8364822"/>
              <a:gd name="connsiteY2" fmla="*/ 1734918 h 3022805"/>
              <a:gd name="connsiteX3" fmla="*/ 6323526 w 8364822"/>
              <a:gd name="connsiteY3" fmla="*/ 1039459 h 3022805"/>
              <a:gd name="connsiteX4" fmla="*/ 8165205 w 8364822"/>
              <a:gd name="connsiteY4" fmla="*/ 99301 h 3022805"/>
              <a:gd name="connsiteX5" fmla="*/ 8229600 w 8364822"/>
              <a:gd name="connsiteY5" fmla="*/ 73543 h 302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4822" h="3022805">
                <a:moveTo>
                  <a:pt x="0" y="3022805"/>
                </a:moveTo>
                <a:cubicBezTo>
                  <a:pt x="832834" y="2827475"/>
                  <a:pt x="1665668" y="2632146"/>
                  <a:pt x="2421228" y="2417498"/>
                </a:cubicBezTo>
                <a:cubicBezTo>
                  <a:pt x="3176789" y="2202850"/>
                  <a:pt x="3882980" y="1964591"/>
                  <a:pt x="4533363" y="1734918"/>
                </a:cubicBezTo>
                <a:cubicBezTo>
                  <a:pt x="5183746" y="1505245"/>
                  <a:pt x="5718219" y="1312062"/>
                  <a:pt x="6323526" y="1039459"/>
                </a:cubicBezTo>
                <a:cubicBezTo>
                  <a:pt x="6928833" y="766856"/>
                  <a:pt x="7847526" y="260287"/>
                  <a:pt x="8165205" y="99301"/>
                </a:cubicBezTo>
                <a:cubicBezTo>
                  <a:pt x="8482884" y="-61685"/>
                  <a:pt x="8356242" y="5929"/>
                  <a:pt x="8229600" y="73543"/>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 name="Title 2"/>
          <p:cNvSpPr>
            <a:spLocks noGrp="1"/>
          </p:cNvSpPr>
          <p:nvPr>
            <p:ph type="title"/>
          </p:nvPr>
        </p:nvSpPr>
        <p:spPr/>
        <p:txBody>
          <a:bodyPr/>
          <a:lstStyle/>
          <a:p>
            <a:r>
              <a:rPr lang="en-US" dirty="0"/>
              <a:t>Companies Vary in their Maturity</a:t>
            </a:r>
          </a:p>
        </p:txBody>
      </p:sp>
      <p:sp>
        <p:nvSpPr>
          <p:cNvPr id="15" name="Text Placeholder 2"/>
          <p:cNvSpPr>
            <a:spLocks noGrp="1"/>
          </p:cNvSpPr>
          <p:nvPr>
            <p:ph type="body" sz="quarter" idx="13"/>
          </p:nvPr>
        </p:nvSpPr>
        <p:spPr>
          <a:xfrm>
            <a:off x="457200" y="800239"/>
            <a:ext cx="8288338" cy="276999"/>
          </a:xfrm>
        </p:spPr>
        <p:txBody>
          <a:bodyPr/>
          <a:lstStyle/>
          <a:p>
            <a:r>
              <a:rPr lang="en-US" dirty="0"/>
              <a:t>There is Scope for Improvement</a:t>
            </a:r>
          </a:p>
        </p:txBody>
      </p:sp>
    </p:spTree>
    <p:custDataLst>
      <p:tags r:id="rId1"/>
    </p:custDataLst>
    <p:extLst>
      <p:ext uri="{BB962C8B-B14F-4D97-AF65-F5344CB8AC3E}">
        <p14:creationId xmlns:p14="http://schemas.microsoft.com/office/powerpoint/2010/main" val="3852598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Harness Technology</a:t>
            </a:r>
          </a:p>
        </p:txBody>
      </p:sp>
      <p:sp>
        <p:nvSpPr>
          <p:cNvPr id="3" name="Footer Placeholder 2"/>
          <p:cNvSpPr>
            <a:spLocks noGrp="1"/>
          </p:cNvSpPr>
          <p:nvPr>
            <p:ph type="ftr" sz="quarter" idx="11"/>
          </p:nvPr>
        </p:nvSpPr>
        <p:spPr/>
        <p:txBody>
          <a:bodyPr/>
          <a:lstStyle/>
          <a:p>
            <a:r>
              <a:rPr lang="en-US"/>
              <a:t>© 2016 Willis Towers Watson. All rights reserved. Proprietary and Confidential. For Willis Towers Watson and Willis Towers Watson client use only.</a:t>
            </a:r>
          </a:p>
        </p:txBody>
      </p:sp>
      <p:sp>
        <p:nvSpPr>
          <p:cNvPr id="4" name="Slide Number Placeholder 3"/>
          <p:cNvSpPr>
            <a:spLocks noGrp="1"/>
          </p:cNvSpPr>
          <p:nvPr>
            <p:ph type="sldNum" sz="quarter" idx="12"/>
          </p:nvPr>
        </p:nvSpPr>
        <p:spPr/>
        <p:txBody>
          <a:bodyPr/>
          <a:lstStyle/>
          <a:p>
            <a:r>
              <a:rPr lang="en-US" dirty="0"/>
              <a:t>8</a:t>
            </a:r>
          </a:p>
        </p:txBody>
      </p:sp>
      <p:sp>
        <p:nvSpPr>
          <p:cNvPr id="5" name="Text Placeholder 4"/>
          <p:cNvSpPr>
            <a:spLocks noGrp="1"/>
          </p:cNvSpPr>
          <p:nvPr>
            <p:ph type="body" sz="quarter" idx="13"/>
          </p:nvPr>
        </p:nvSpPr>
        <p:spPr/>
        <p:txBody>
          <a:bodyPr/>
          <a:lstStyle/>
          <a:p>
            <a:r>
              <a:rPr lang="en-US" dirty="0"/>
              <a:t>Begin with the End in Mind</a:t>
            </a:r>
          </a:p>
        </p:txBody>
      </p:sp>
      <p:sp>
        <p:nvSpPr>
          <p:cNvPr id="6" name="Rectangle 5"/>
          <p:cNvSpPr/>
          <p:nvPr/>
        </p:nvSpPr>
        <p:spPr>
          <a:xfrm>
            <a:off x="0" y="1189783"/>
            <a:ext cx="9144000" cy="511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472241" y="2095075"/>
            <a:ext cx="4625788" cy="1671477"/>
          </a:xfrm>
          <a:prstGeom prst="rect">
            <a:avLst/>
          </a:prstGeom>
        </p:spPr>
      </p:pic>
      <p:pic>
        <p:nvPicPr>
          <p:cNvPr id="10" name="Picture 9"/>
          <p:cNvPicPr>
            <a:picLocks noChangeAspect="1"/>
          </p:cNvPicPr>
          <p:nvPr/>
        </p:nvPicPr>
        <p:blipFill>
          <a:blip r:embed="rId3"/>
          <a:stretch>
            <a:fillRect/>
          </a:stretch>
        </p:blipFill>
        <p:spPr>
          <a:xfrm>
            <a:off x="0" y="1245710"/>
            <a:ext cx="4472241" cy="2666620"/>
          </a:xfrm>
          <a:prstGeom prst="rect">
            <a:avLst/>
          </a:prstGeom>
        </p:spPr>
      </p:pic>
      <p:sp>
        <p:nvSpPr>
          <p:cNvPr id="12" name="TextBox 11"/>
          <p:cNvSpPr txBox="1"/>
          <p:nvPr/>
        </p:nvSpPr>
        <p:spPr>
          <a:xfrm>
            <a:off x="4435808" y="4145125"/>
            <a:ext cx="4698653" cy="584775"/>
          </a:xfrm>
          <a:prstGeom prst="rect">
            <a:avLst/>
          </a:prstGeom>
          <a:noFill/>
        </p:spPr>
        <p:txBody>
          <a:bodyPr wrap="square" rtlCol="0">
            <a:spAutoFit/>
          </a:bodyPr>
          <a:lstStyle/>
          <a:p>
            <a:pPr algn="ctr"/>
            <a:r>
              <a:rPr lang="en-US" sz="1600" b="1" dirty="0">
                <a:solidFill>
                  <a:schemeClr val="accent1"/>
                </a:solidFill>
              </a:rPr>
              <a:t>Use Validated Assessments for</a:t>
            </a:r>
          </a:p>
          <a:p>
            <a:pPr algn="ctr"/>
            <a:r>
              <a:rPr lang="en-US" sz="1600" b="1" dirty="0">
                <a:solidFill>
                  <a:schemeClr val="accent1"/>
                </a:solidFill>
              </a:rPr>
              <a:t>Screening and Selection</a:t>
            </a:r>
          </a:p>
        </p:txBody>
      </p:sp>
      <p:sp>
        <p:nvSpPr>
          <p:cNvPr id="15" name="Rectangle 14"/>
          <p:cNvSpPr/>
          <p:nvPr/>
        </p:nvSpPr>
        <p:spPr>
          <a:xfrm>
            <a:off x="143379" y="4213496"/>
            <a:ext cx="2129174" cy="1985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26% of companies now use automated pre-screening tools (SHRM, 2016), including word use or biodata.  The rise of the algorithm is here, yet to what end…</a:t>
            </a:r>
          </a:p>
        </p:txBody>
      </p:sp>
      <p:cxnSp>
        <p:nvCxnSpPr>
          <p:cNvPr id="17" name="Straight Connector 16"/>
          <p:cNvCxnSpPr/>
          <p:nvPr/>
        </p:nvCxnSpPr>
        <p:spPr>
          <a:xfrm>
            <a:off x="0" y="3990024"/>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15933" y="4218063"/>
            <a:ext cx="2226638" cy="1985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For example, a University of Cambridge Study of 58,000 people found a very high correlation between ability and liking a Facebook page on Curly Fries</a:t>
            </a:r>
          </a:p>
        </p:txBody>
      </p:sp>
      <p:sp>
        <p:nvSpPr>
          <p:cNvPr id="20" name="TextBox 19"/>
          <p:cNvSpPr txBox="1"/>
          <p:nvPr/>
        </p:nvSpPr>
        <p:spPr>
          <a:xfrm>
            <a:off x="4255941" y="1321954"/>
            <a:ext cx="4698653" cy="584775"/>
          </a:xfrm>
          <a:prstGeom prst="rect">
            <a:avLst/>
          </a:prstGeom>
          <a:noFill/>
        </p:spPr>
        <p:txBody>
          <a:bodyPr wrap="square" rtlCol="0">
            <a:spAutoFit/>
          </a:bodyPr>
          <a:lstStyle/>
          <a:p>
            <a:pPr algn="ctr"/>
            <a:r>
              <a:rPr lang="en-US" sz="1600" b="1" dirty="0">
                <a:solidFill>
                  <a:schemeClr val="accent1"/>
                </a:solidFill>
              </a:rPr>
              <a:t>Harness Technology to Identify</a:t>
            </a:r>
          </a:p>
          <a:p>
            <a:pPr algn="ctr"/>
            <a:r>
              <a:rPr lang="en-US" sz="1600" b="1" dirty="0">
                <a:solidFill>
                  <a:schemeClr val="accent1"/>
                </a:solidFill>
              </a:rPr>
              <a:t> Targeted Talent Pools</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122" y="4825843"/>
            <a:ext cx="1125431" cy="1373250"/>
          </a:xfrm>
          <a:prstGeom prst="rect">
            <a:avLst/>
          </a:prstGeom>
        </p:spPr>
      </p:pic>
      <p:pic>
        <p:nvPicPr>
          <p:cNvPr id="26" name="Picture 25"/>
          <p:cNvPicPr>
            <a:picLocks noChangeAspect="1"/>
          </p:cNvPicPr>
          <p:nvPr/>
        </p:nvPicPr>
        <p:blipFill>
          <a:blip r:embed="rId5"/>
          <a:stretch>
            <a:fillRect/>
          </a:stretch>
        </p:blipFill>
        <p:spPr>
          <a:xfrm>
            <a:off x="5355284" y="4824029"/>
            <a:ext cx="1703220" cy="1333200"/>
          </a:xfrm>
          <a:prstGeom prst="rect">
            <a:avLst/>
          </a:prstGeom>
        </p:spPr>
      </p:pic>
    </p:spTree>
    <p:extLst>
      <p:ext uri="{BB962C8B-B14F-4D97-AF65-F5344CB8AC3E}">
        <p14:creationId xmlns:p14="http://schemas.microsoft.com/office/powerpoint/2010/main" val="636088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a Strong Employer Brand</a:t>
            </a:r>
          </a:p>
        </p:txBody>
      </p:sp>
      <p:sp>
        <p:nvSpPr>
          <p:cNvPr id="3" name="Footer Placeholder 2"/>
          <p:cNvSpPr>
            <a:spLocks noGrp="1"/>
          </p:cNvSpPr>
          <p:nvPr>
            <p:ph type="ftr" sz="quarter" idx="11"/>
          </p:nvPr>
        </p:nvSpPr>
        <p:spPr/>
        <p:txBody>
          <a:bodyPr/>
          <a:lstStyle/>
          <a:p>
            <a:r>
              <a:rPr lang="en-US"/>
              <a:t>© 2016 Willis Towers Watson. All rights reserved. Proprietary and Confidential. For Willis Towers Watson and Willis Towers Watson client use only.</a:t>
            </a:r>
          </a:p>
        </p:txBody>
      </p:sp>
      <p:sp>
        <p:nvSpPr>
          <p:cNvPr id="4" name="Slide Number Placeholder 3"/>
          <p:cNvSpPr>
            <a:spLocks noGrp="1"/>
          </p:cNvSpPr>
          <p:nvPr>
            <p:ph type="sldNum" sz="quarter" idx="12"/>
          </p:nvPr>
        </p:nvSpPr>
        <p:spPr/>
        <p:txBody>
          <a:bodyPr/>
          <a:lstStyle/>
          <a:p>
            <a:fld id="{2083E393-C0BF-4ED8-8545-7E4C90AFF831}" type="slidenum">
              <a:rPr lang="en-US" smtClean="0"/>
              <a:pPr/>
              <a:t>13</a:t>
            </a:fld>
            <a:endParaRPr lang="en-US"/>
          </a:p>
        </p:txBody>
      </p:sp>
      <p:sp>
        <p:nvSpPr>
          <p:cNvPr id="5" name="Text Placeholder 4"/>
          <p:cNvSpPr>
            <a:spLocks noGrp="1"/>
          </p:cNvSpPr>
          <p:nvPr>
            <p:ph type="body" sz="quarter" idx="13"/>
          </p:nvPr>
        </p:nvSpPr>
        <p:spPr/>
        <p:txBody>
          <a:bodyPr/>
          <a:lstStyle/>
          <a:p>
            <a:r>
              <a:rPr lang="en-US" dirty="0"/>
              <a:t>Know What is on Offer and Be Transparent</a:t>
            </a:r>
          </a:p>
        </p:txBody>
      </p:sp>
      <p:sp>
        <p:nvSpPr>
          <p:cNvPr id="6" name="Rectangle 5"/>
          <p:cNvSpPr/>
          <p:nvPr/>
        </p:nvSpPr>
        <p:spPr>
          <a:xfrm>
            <a:off x="0" y="1233368"/>
            <a:ext cx="9144000" cy="50598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evron 30"/>
          <p:cNvSpPr/>
          <p:nvPr/>
        </p:nvSpPr>
        <p:spPr>
          <a:xfrm flipH="1">
            <a:off x="2589090" y="2155230"/>
            <a:ext cx="283113" cy="65890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p:cNvSpPr/>
          <p:nvPr/>
        </p:nvSpPr>
        <p:spPr>
          <a:xfrm>
            <a:off x="2589089" y="4519205"/>
            <a:ext cx="283113" cy="65890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p:cNvSpPr txBox="1"/>
          <p:nvPr/>
        </p:nvSpPr>
        <p:spPr>
          <a:xfrm>
            <a:off x="239675" y="1899907"/>
            <a:ext cx="2261382" cy="1169551"/>
          </a:xfrm>
          <a:prstGeom prst="rect">
            <a:avLst/>
          </a:prstGeom>
          <a:noFill/>
        </p:spPr>
        <p:txBody>
          <a:bodyPr wrap="square" rtlCol="0">
            <a:spAutoFit/>
          </a:bodyPr>
          <a:lstStyle/>
          <a:p>
            <a:r>
              <a:rPr lang="en-US" sz="1400" dirty="0"/>
              <a:t>Top Attraction Drivers are compared to a Reality Check of the workplace to create an Employee Value Proposition (EVP) </a:t>
            </a:r>
          </a:p>
        </p:txBody>
      </p:sp>
      <p:pic>
        <p:nvPicPr>
          <p:cNvPr id="35" name="Picture 34"/>
          <p:cNvPicPr>
            <a:picLocks noChangeAspect="1"/>
          </p:cNvPicPr>
          <p:nvPr/>
        </p:nvPicPr>
        <p:blipFill>
          <a:blip r:embed="rId2"/>
          <a:stretch>
            <a:fillRect/>
          </a:stretch>
        </p:blipFill>
        <p:spPr>
          <a:xfrm>
            <a:off x="3120113" y="1189781"/>
            <a:ext cx="5935854" cy="2306453"/>
          </a:xfrm>
          <a:prstGeom prst="rect">
            <a:avLst/>
          </a:prstGeom>
        </p:spPr>
      </p:pic>
      <p:pic>
        <p:nvPicPr>
          <p:cNvPr id="37" name="Picture 36"/>
          <p:cNvPicPr>
            <a:picLocks noChangeAspect="1"/>
          </p:cNvPicPr>
          <p:nvPr/>
        </p:nvPicPr>
        <p:blipFill>
          <a:blip r:embed="rId3"/>
          <a:stretch>
            <a:fillRect/>
          </a:stretch>
        </p:blipFill>
        <p:spPr>
          <a:xfrm>
            <a:off x="325013" y="3341424"/>
            <a:ext cx="2088555" cy="2059614"/>
          </a:xfrm>
          <a:prstGeom prst="rect">
            <a:avLst/>
          </a:prstGeom>
        </p:spPr>
      </p:pic>
      <p:sp>
        <p:nvSpPr>
          <p:cNvPr id="39" name="TextBox 38"/>
          <p:cNvSpPr txBox="1"/>
          <p:nvPr/>
        </p:nvSpPr>
        <p:spPr>
          <a:xfrm>
            <a:off x="3120112" y="4263883"/>
            <a:ext cx="2614939" cy="1600438"/>
          </a:xfrm>
          <a:prstGeom prst="rect">
            <a:avLst/>
          </a:prstGeom>
          <a:noFill/>
        </p:spPr>
        <p:txBody>
          <a:bodyPr wrap="square" rtlCol="0">
            <a:spAutoFit/>
          </a:bodyPr>
          <a:lstStyle/>
          <a:p>
            <a:r>
              <a:rPr lang="en-US" sz="1400" dirty="0"/>
              <a:t>An Employer Brand embodies the EVP and is managed across campaigns and channels, ensuring that it is complementary to other forms of branding (i.e. product, social, or goodwill)</a:t>
            </a:r>
          </a:p>
        </p:txBody>
      </p:sp>
      <p:pic>
        <p:nvPicPr>
          <p:cNvPr id="40" name="Picture 39"/>
          <p:cNvPicPr>
            <a:picLocks noChangeAspect="1"/>
          </p:cNvPicPr>
          <p:nvPr/>
        </p:nvPicPr>
        <p:blipFill>
          <a:blip r:embed="rId4"/>
          <a:stretch>
            <a:fillRect/>
          </a:stretch>
        </p:blipFill>
        <p:spPr>
          <a:xfrm>
            <a:off x="6088040" y="3563998"/>
            <a:ext cx="2833851" cy="2569320"/>
          </a:xfrm>
          <a:prstGeom prst="rect">
            <a:avLst/>
          </a:prstGeom>
        </p:spPr>
      </p:pic>
    </p:spTree>
    <p:extLst>
      <p:ext uri="{BB962C8B-B14F-4D97-AF65-F5344CB8AC3E}">
        <p14:creationId xmlns:p14="http://schemas.microsoft.com/office/powerpoint/2010/main" val="17529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89783"/>
            <a:ext cx="9144000" cy="511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Focus on the Candidate Experience</a:t>
            </a:r>
          </a:p>
        </p:txBody>
      </p:sp>
      <p:sp>
        <p:nvSpPr>
          <p:cNvPr id="3" name="Footer Placeholder 2"/>
          <p:cNvSpPr>
            <a:spLocks noGrp="1"/>
          </p:cNvSpPr>
          <p:nvPr>
            <p:ph type="ftr" sz="quarter" idx="11"/>
          </p:nvPr>
        </p:nvSpPr>
        <p:spPr/>
        <p:txBody>
          <a:bodyPr/>
          <a:lstStyle/>
          <a:p>
            <a:r>
              <a:rPr lang="en-US"/>
              <a:t>© 2016 Willis Towers Watson. All rights reserved. Proprietary and Confidential. For Willis Towers Watson and Willis Towers Watson client use only.</a:t>
            </a:r>
          </a:p>
        </p:txBody>
      </p:sp>
      <p:sp>
        <p:nvSpPr>
          <p:cNvPr id="4" name="Slide Number Placeholder 3"/>
          <p:cNvSpPr>
            <a:spLocks noGrp="1"/>
          </p:cNvSpPr>
          <p:nvPr>
            <p:ph type="sldNum" sz="quarter" idx="12"/>
          </p:nvPr>
        </p:nvSpPr>
        <p:spPr/>
        <p:txBody>
          <a:bodyPr/>
          <a:lstStyle/>
          <a:p>
            <a:fld id="{2083E393-C0BF-4ED8-8545-7E4C90AFF831}" type="slidenum">
              <a:rPr lang="en-US" smtClean="0"/>
              <a:pPr/>
              <a:t>14</a:t>
            </a:fld>
            <a:endParaRPr lang="en-US"/>
          </a:p>
        </p:txBody>
      </p:sp>
      <p:sp>
        <p:nvSpPr>
          <p:cNvPr id="5" name="Text Placeholder 4"/>
          <p:cNvSpPr>
            <a:spLocks noGrp="1"/>
          </p:cNvSpPr>
          <p:nvPr>
            <p:ph type="body" sz="quarter" idx="13"/>
          </p:nvPr>
        </p:nvSpPr>
        <p:spPr/>
        <p:txBody>
          <a:bodyPr/>
          <a:lstStyle/>
          <a:p>
            <a:r>
              <a:rPr lang="en-US" dirty="0"/>
              <a:t>Communicate to Candidates like Customers</a:t>
            </a:r>
          </a:p>
        </p:txBody>
      </p:sp>
      <p:pic>
        <p:nvPicPr>
          <p:cNvPr id="6" name="Picture 5"/>
          <p:cNvPicPr>
            <a:picLocks noChangeAspect="1"/>
          </p:cNvPicPr>
          <p:nvPr/>
        </p:nvPicPr>
        <p:blipFill>
          <a:blip r:embed="rId2"/>
          <a:stretch>
            <a:fillRect/>
          </a:stretch>
        </p:blipFill>
        <p:spPr>
          <a:xfrm>
            <a:off x="124409" y="1301739"/>
            <a:ext cx="4555168" cy="2466194"/>
          </a:xfrm>
          <a:prstGeom prst="rect">
            <a:avLst/>
          </a:prstGeom>
        </p:spPr>
      </p:pic>
      <p:sp>
        <p:nvSpPr>
          <p:cNvPr id="13" name="TextBox 12"/>
          <p:cNvSpPr txBox="1"/>
          <p:nvPr/>
        </p:nvSpPr>
        <p:spPr>
          <a:xfrm>
            <a:off x="591670" y="4178347"/>
            <a:ext cx="7960660" cy="584775"/>
          </a:xfrm>
          <a:prstGeom prst="rect">
            <a:avLst/>
          </a:prstGeom>
          <a:noFill/>
        </p:spPr>
        <p:txBody>
          <a:bodyPr wrap="square" rtlCol="0">
            <a:spAutoFit/>
          </a:bodyPr>
          <a:lstStyle/>
          <a:p>
            <a:pPr algn="ctr"/>
            <a:r>
              <a:rPr lang="en-GB" sz="1600" b="1" dirty="0">
                <a:solidFill>
                  <a:schemeClr val="accent3"/>
                </a:solidFill>
              </a:rPr>
              <a:t>The technology, branding, messaging, assessment and candidate management shapes the perception that applicants have of an organization</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3928926"/>
            <a:ext cx="4873276" cy="534856"/>
          </a:xfrm>
          <a:prstGeom prst="rect">
            <a:avLst/>
          </a:prstGeom>
          <a:ln>
            <a:noFill/>
          </a:ln>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489" y="4463782"/>
            <a:ext cx="4873276" cy="486898"/>
          </a:xfrm>
          <a:prstGeom prst="rect">
            <a:avLst/>
          </a:prstGeom>
          <a:ln>
            <a:noFill/>
          </a:ln>
          <a:effectLst/>
        </p:spPr>
      </p:pic>
      <p:pic>
        <p:nvPicPr>
          <p:cNvPr id="19" name="Picture 18"/>
          <p:cNvPicPr>
            <a:picLocks noChangeAspect="1"/>
          </p:cNvPicPr>
          <p:nvPr/>
        </p:nvPicPr>
        <p:blipFill>
          <a:blip r:embed="rId4"/>
          <a:stretch>
            <a:fillRect/>
          </a:stretch>
        </p:blipFill>
        <p:spPr>
          <a:xfrm>
            <a:off x="5607281" y="1266746"/>
            <a:ext cx="2802714" cy="2759329"/>
          </a:xfrm>
          <a:prstGeom prst="rect">
            <a:avLst/>
          </a:prstGeom>
        </p:spPr>
      </p:pic>
      <p:sp>
        <p:nvSpPr>
          <p:cNvPr id="20" name="Chevron 19"/>
          <p:cNvSpPr/>
          <p:nvPr/>
        </p:nvSpPr>
        <p:spPr>
          <a:xfrm>
            <a:off x="350428" y="5382499"/>
            <a:ext cx="283113" cy="65890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983969" y="5140770"/>
            <a:ext cx="8092796" cy="1169551"/>
          </a:xfrm>
          <a:prstGeom prst="rect">
            <a:avLst/>
          </a:prstGeom>
          <a:noFill/>
        </p:spPr>
        <p:txBody>
          <a:bodyPr wrap="square" rtlCol="0">
            <a:spAutoFit/>
          </a:bodyPr>
          <a:lstStyle/>
          <a:p>
            <a:r>
              <a:rPr lang="en-US" sz="1400" b="1" dirty="0"/>
              <a:t>The role of Talent Acquisition needs to change:</a:t>
            </a:r>
          </a:p>
          <a:p>
            <a:pPr marL="739775" indent="-285750">
              <a:buFont typeface="Arial" panose="020B0604020202020204" pitchFamily="34" charset="0"/>
              <a:buChar char="•"/>
            </a:pPr>
            <a:r>
              <a:rPr lang="en-US" sz="1400" dirty="0"/>
              <a:t>Understand and advise the business on talent trends and focus areas</a:t>
            </a:r>
          </a:p>
          <a:p>
            <a:pPr marL="739775" indent="-285750">
              <a:buFont typeface="Arial" panose="020B0604020202020204" pitchFamily="34" charset="0"/>
              <a:buChar char="•"/>
            </a:pPr>
            <a:r>
              <a:rPr lang="en-US" sz="1400" dirty="0"/>
              <a:t>Be the face of the organization, balancing technology and personal contact</a:t>
            </a:r>
          </a:p>
          <a:p>
            <a:pPr marL="739775" indent="-285750">
              <a:buFont typeface="Arial" panose="020B0604020202020204" pitchFamily="34" charset="0"/>
              <a:buChar char="•"/>
            </a:pPr>
            <a:r>
              <a:rPr lang="en-US" sz="1400" dirty="0"/>
              <a:t>Provide an appropriate amount of feedback and closure on the experience</a:t>
            </a:r>
          </a:p>
          <a:p>
            <a:pPr marL="739775" indent="-285750">
              <a:buFont typeface="Arial" panose="020B0604020202020204" pitchFamily="34" charset="0"/>
              <a:buChar char="•"/>
            </a:pPr>
            <a:r>
              <a:rPr lang="en-US" sz="1400" dirty="0"/>
              <a:t>Get involved in the internal marketplace for talent</a:t>
            </a:r>
          </a:p>
        </p:txBody>
      </p:sp>
    </p:spTree>
    <p:extLst>
      <p:ext uri="{BB962C8B-B14F-4D97-AF65-F5344CB8AC3E}">
        <p14:creationId xmlns:p14="http://schemas.microsoft.com/office/powerpoint/2010/main" val="4171925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2"/>
            </p:custDataLst>
          </p:nvPr>
        </p:nvSpPr>
        <p:spPr>
          <a:xfrm>
            <a:off x="486801" y="474231"/>
            <a:ext cx="8229600" cy="307777"/>
          </a:xfrm>
        </p:spPr>
        <p:txBody>
          <a:bodyPr>
            <a:normAutofit/>
          </a:bodyPr>
          <a:lstStyle/>
          <a:p>
            <a:r>
              <a:rPr lang="en-GB" dirty="0">
                <a:solidFill>
                  <a:schemeClr val="accent1"/>
                </a:solidFill>
              </a:rPr>
              <a:t>Willis Towers Watson Approach</a:t>
            </a:r>
          </a:p>
        </p:txBody>
      </p:sp>
      <p:sp>
        <p:nvSpPr>
          <p:cNvPr id="4" name="Slide Number Placeholder 3"/>
          <p:cNvSpPr>
            <a:spLocks noGrp="1"/>
          </p:cNvSpPr>
          <p:nvPr>
            <p:ph type="sldNum" sz="quarter" idx="12"/>
          </p:nvPr>
        </p:nvSpPr>
        <p:spPr/>
        <p:txBody>
          <a:bodyPr/>
          <a:lstStyle/>
          <a:p>
            <a:fld id="{830D4EF1-2FB9-4CDA-AD22-D945B346B2F0}" type="slidenum">
              <a:rPr lang="en-GB" smtClean="0"/>
              <a:pPr/>
              <a:t>15</a:t>
            </a:fld>
            <a:endParaRPr lang="en-GB"/>
          </a:p>
        </p:txBody>
      </p:sp>
      <p:sp>
        <p:nvSpPr>
          <p:cNvPr id="14338" name="AutoShape 2"/>
          <p:cNvSpPr>
            <a:spLocks noChangeArrowheads="1"/>
          </p:cNvSpPr>
          <p:nvPr/>
        </p:nvSpPr>
        <p:spPr bwMode="auto">
          <a:xfrm>
            <a:off x="7234525" y="3053859"/>
            <a:ext cx="1104900" cy="1016000"/>
          </a:xfrm>
          <a:prstGeom prst="homePlate">
            <a:avLst>
              <a:gd name="adj" fmla="val 25000"/>
            </a:avLst>
          </a:prstGeom>
          <a:solidFill>
            <a:schemeClr val="accent2"/>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39" name="Rectangle 3"/>
          <p:cNvSpPr>
            <a:spLocks noChangeArrowheads="1"/>
          </p:cNvSpPr>
          <p:nvPr/>
        </p:nvSpPr>
        <p:spPr bwMode="auto">
          <a:xfrm>
            <a:off x="5583525" y="3053859"/>
            <a:ext cx="1955800" cy="1016000"/>
          </a:xfrm>
          <a:prstGeom prst="rect">
            <a:avLst/>
          </a:prstGeom>
          <a:solidFill>
            <a:schemeClr val="accent2"/>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40" name="AutoShape 4"/>
          <p:cNvSpPr>
            <a:spLocks noChangeArrowheads="1"/>
          </p:cNvSpPr>
          <p:nvPr/>
        </p:nvSpPr>
        <p:spPr bwMode="auto">
          <a:xfrm>
            <a:off x="4961225" y="3053859"/>
            <a:ext cx="990600" cy="1016000"/>
          </a:xfrm>
          <a:prstGeom prst="homePlate">
            <a:avLst>
              <a:gd name="adj" fmla="val 25000"/>
            </a:avLst>
          </a:prstGeom>
          <a:solidFill>
            <a:schemeClr val="accent3"/>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41" name="Rectangle 5"/>
          <p:cNvSpPr>
            <a:spLocks noChangeArrowheads="1"/>
          </p:cNvSpPr>
          <p:nvPr/>
        </p:nvSpPr>
        <p:spPr bwMode="auto">
          <a:xfrm>
            <a:off x="3310225" y="3053859"/>
            <a:ext cx="1955800" cy="1016000"/>
          </a:xfrm>
          <a:prstGeom prst="rect">
            <a:avLst/>
          </a:prstGeom>
          <a:solidFill>
            <a:schemeClr val="accent3"/>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42" name="AutoShape 6"/>
          <p:cNvSpPr>
            <a:spLocks noChangeArrowheads="1"/>
          </p:cNvSpPr>
          <p:nvPr/>
        </p:nvSpPr>
        <p:spPr bwMode="auto">
          <a:xfrm>
            <a:off x="2611725" y="3053859"/>
            <a:ext cx="990600" cy="1016000"/>
          </a:xfrm>
          <a:prstGeom prst="homePlate">
            <a:avLst>
              <a:gd name="adj" fmla="val 25000"/>
            </a:avLst>
          </a:prstGeom>
          <a:solidFill>
            <a:schemeClr val="accent5"/>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43" name="Rectangle 7"/>
          <p:cNvSpPr>
            <a:spLocks noChangeArrowheads="1"/>
          </p:cNvSpPr>
          <p:nvPr/>
        </p:nvSpPr>
        <p:spPr bwMode="auto">
          <a:xfrm>
            <a:off x="960725" y="3053859"/>
            <a:ext cx="1955800" cy="1016000"/>
          </a:xfrm>
          <a:prstGeom prst="rect">
            <a:avLst/>
          </a:prstGeom>
          <a:solidFill>
            <a:schemeClr val="accent5"/>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45" name="Rectangle 9"/>
          <p:cNvSpPr>
            <a:spLocks noChangeArrowheads="1"/>
          </p:cNvSpPr>
          <p:nvPr/>
        </p:nvSpPr>
        <p:spPr bwMode="auto">
          <a:xfrm>
            <a:off x="1155988" y="3369772"/>
            <a:ext cx="2386012" cy="369332"/>
          </a:xfrm>
          <a:prstGeom prst="rect">
            <a:avLst/>
          </a:prstGeom>
          <a:noFill/>
          <a:ln w="9525">
            <a:noFill/>
            <a:miter lim="800000"/>
            <a:headEnd/>
            <a:tailEnd/>
          </a:ln>
        </p:spPr>
        <p:txBody>
          <a:bodyPr vert="horz" wrap="square" lIns="45720" tIns="0" rIns="4572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Arial" pitchFamily="34" charset="0"/>
              </a:rPr>
              <a:t>Discovery</a:t>
            </a:r>
            <a:endParaRPr kumimoji="0" lang="en-GB" sz="1800" b="0" i="0" u="none" strike="noStrike" cap="none" normalizeH="0" baseline="0" dirty="0">
              <a:ln>
                <a:noFill/>
              </a:ln>
              <a:solidFill>
                <a:schemeClr val="bg1"/>
              </a:solidFill>
              <a:effectLst/>
              <a:latin typeface="Arial" pitchFamily="34" charset="0"/>
            </a:endParaRPr>
          </a:p>
        </p:txBody>
      </p:sp>
      <p:sp>
        <p:nvSpPr>
          <p:cNvPr id="14346" name="Rectangle 10"/>
          <p:cNvSpPr>
            <a:spLocks noChangeArrowheads="1"/>
          </p:cNvSpPr>
          <p:nvPr/>
        </p:nvSpPr>
        <p:spPr bwMode="auto">
          <a:xfrm>
            <a:off x="3689638" y="3369772"/>
            <a:ext cx="2027237" cy="369332"/>
          </a:xfrm>
          <a:prstGeom prst="rect">
            <a:avLst/>
          </a:prstGeom>
          <a:noFill/>
          <a:ln w="9525">
            <a:noFill/>
            <a:miter lim="800000"/>
            <a:headEnd/>
            <a:tailEnd/>
          </a:ln>
        </p:spPr>
        <p:txBody>
          <a:bodyPr vert="horz" wrap="square" lIns="45720" tIns="0" rIns="4572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Arial" pitchFamily="34" charset="0"/>
              </a:rPr>
              <a:t>Strategy</a:t>
            </a:r>
            <a:endParaRPr kumimoji="0" lang="en-GB" sz="1800" b="0" i="0" u="none" strike="noStrike" cap="none" normalizeH="0" baseline="0" dirty="0">
              <a:ln>
                <a:noFill/>
              </a:ln>
              <a:solidFill>
                <a:schemeClr val="bg1"/>
              </a:solidFill>
              <a:effectLst/>
              <a:latin typeface="Arial" pitchFamily="34" charset="0"/>
            </a:endParaRPr>
          </a:p>
        </p:txBody>
      </p:sp>
      <p:sp>
        <p:nvSpPr>
          <p:cNvPr id="14347" name="Rectangle 11"/>
          <p:cNvSpPr>
            <a:spLocks noChangeArrowheads="1"/>
          </p:cNvSpPr>
          <p:nvPr/>
        </p:nvSpPr>
        <p:spPr bwMode="auto">
          <a:xfrm>
            <a:off x="5980176" y="3369772"/>
            <a:ext cx="2384649" cy="369332"/>
          </a:xfrm>
          <a:prstGeom prst="rect">
            <a:avLst/>
          </a:prstGeom>
          <a:noFill/>
          <a:ln w="9525">
            <a:noFill/>
            <a:miter lim="800000"/>
            <a:headEnd/>
            <a:tailEnd/>
          </a:ln>
        </p:spPr>
        <p:txBody>
          <a:bodyPr vert="horz" wrap="square" lIns="45720" tIns="0" rIns="4572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Arial" pitchFamily="34" charset="0"/>
              </a:rPr>
              <a:t>Implementation</a:t>
            </a:r>
            <a:endParaRPr kumimoji="0" lang="en-GB" sz="1800" b="0" i="0" u="none" strike="noStrike" cap="none" normalizeH="0" baseline="0" dirty="0">
              <a:ln>
                <a:noFill/>
              </a:ln>
              <a:solidFill>
                <a:schemeClr val="bg1"/>
              </a:solidFill>
              <a:effectLst/>
              <a:latin typeface="Arial" pitchFamily="34" charset="0"/>
            </a:endParaRPr>
          </a:p>
        </p:txBody>
      </p:sp>
      <p:sp>
        <p:nvSpPr>
          <p:cNvPr id="14348" name="Rectangle 18"/>
          <p:cNvSpPr>
            <a:spLocks noChangeArrowheads="1"/>
          </p:cNvSpPr>
          <p:nvPr/>
        </p:nvSpPr>
        <p:spPr bwMode="auto">
          <a:xfrm>
            <a:off x="161336" y="5261689"/>
            <a:ext cx="3033670" cy="835025"/>
          </a:xfrm>
          <a:prstGeom prst="rect">
            <a:avLst/>
          </a:prstGeom>
          <a:noFill/>
          <a:ln w="9525">
            <a:noFill/>
            <a:miter lim="800000"/>
            <a:headEnd/>
            <a:tailEnd/>
          </a:ln>
        </p:spPr>
        <p:txBody>
          <a:bodyPr vert="horz" wrap="square" lIns="91440" tIns="64008" rIns="91440" bIns="64008"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accent5"/>
                </a:solidFill>
                <a:effectLst/>
                <a:latin typeface="Arial" pitchFamily="34" charset="0"/>
              </a:rPr>
              <a:t>Candidate</a:t>
            </a:r>
            <a:r>
              <a:rPr kumimoji="0" lang="en-GB" sz="1500" b="1" i="0" u="none" strike="noStrike" cap="none" normalizeH="0" dirty="0">
                <a:ln>
                  <a:noFill/>
                </a:ln>
                <a:solidFill>
                  <a:schemeClr val="accent5"/>
                </a:solidFill>
                <a:effectLst/>
                <a:latin typeface="Arial" pitchFamily="34" charset="0"/>
              </a:rPr>
              <a:t> Value Proposition</a:t>
            </a:r>
            <a:endParaRPr kumimoji="0" lang="en-GB" sz="1500" b="1" i="0" u="none" strike="noStrike" cap="none" normalizeH="0" baseline="0" dirty="0">
              <a:ln>
                <a:noFill/>
              </a:ln>
              <a:solidFill>
                <a:schemeClr val="accent5"/>
              </a:solidFill>
              <a:effectLst/>
              <a:latin typeface="Arial" pitchFamily="34" charset="0"/>
            </a:endParaRPr>
          </a:p>
          <a:p>
            <a:r>
              <a:rPr lang="en-US" sz="1200" dirty="0"/>
              <a:t>Turning a formally articulated, well executed, segmented Employee Value Proposition (EVP) into an effective CVP.  Without understanding what an employee will experience on the job, candidates cannot be attracted effectively to the organization</a:t>
            </a:r>
          </a:p>
        </p:txBody>
      </p:sp>
      <p:sp>
        <p:nvSpPr>
          <p:cNvPr id="14349" name="AutoShape 19"/>
          <p:cNvSpPr>
            <a:spLocks noChangeArrowheads="1"/>
          </p:cNvSpPr>
          <p:nvPr/>
        </p:nvSpPr>
        <p:spPr bwMode="auto">
          <a:xfrm>
            <a:off x="1090429" y="2779896"/>
            <a:ext cx="252413" cy="150813"/>
          </a:xfrm>
          <a:prstGeom prst="triangle">
            <a:avLst>
              <a:gd name="adj" fmla="val 50000"/>
            </a:avLst>
          </a:prstGeom>
          <a:solidFill>
            <a:schemeClr val="accent1"/>
          </a:solidFill>
          <a:ln w="9525">
            <a:noFill/>
            <a:miter lim="800000"/>
            <a:headEnd/>
            <a:tailEnd/>
          </a:ln>
        </p:spPr>
        <p:txBody>
          <a:bodyPr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51" name="AutoShape 19"/>
          <p:cNvSpPr>
            <a:spLocks noChangeArrowheads="1"/>
          </p:cNvSpPr>
          <p:nvPr/>
        </p:nvSpPr>
        <p:spPr bwMode="auto">
          <a:xfrm rot="10800000">
            <a:off x="6920087" y="4162690"/>
            <a:ext cx="252413" cy="150813"/>
          </a:xfrm>
          <a:prstGeom prst="triangle">
            <a:avLst>
              <a:gd name="adj" fmla="val 50000"/>
            </a:avLst>
          </a:prstGeom>
          <a:solidFill>
            <a:schemeClr val="accent1"/>
          </a:solidFill>
          <a:ln w="9525">
            <a:noFill/>
            <a:miter lim="800000"/>
            <a:headEnd/>
            <a:tailEnd/>
          </a:ln>
        </p:spPr>
        <p:txBody>
          <a:bodyPr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53" name="AutoShape 19"/>
          <p:cNvSpPr>
            <a:spLocks noChangeArrowheads="1"/>
          </p:cNvSpPr>
          <p:nvPr/>
        </p:nvSpPr>
        <p:spPr bwMode="auto">
          <a:xfrm rot="10800000">
            <a:off x="4337338" y="4152409"/>
            <a:ext cx="252412" cy="150813"/>
          </a:xfrm>
          <a:prstGeom prst="triangle">
            <a:avLst>
              <a:gd name="adj" fmla="val 50000"/>
            </a:avLst>
          </a:prstGeom>
          <a:solidFill>
            <a:schemeClr val="accent1"/>
          </a:solidFill>
          <a:ln w="9525">
            <a:noFill/>
            <a:miter lim="800000"/>
            <a:headEnd/>
            <a:tailEnd/>
          </a:ln>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54" name="AutoShape 19"/>
          <p:cNvSpPr>
            <a:spLocks noChangeArrowheads="1"/>
          </p:cNvSpPr>
          <p:nvPr/>
        </p:nvSpPr>
        <p:spPr bwMode="auto">
          <a:xfrm rot="10800000">
            <a:off x="2000538" y="4152409"/>
            <a:ext cx="252412" cy="150813"/>
          </a:xfrm>
          <a:prstGeom prst="triangle">
            <a:avLst>
              <a:gd name="adj" fmla="val 50000"/>
            </a:avLst>
          </a:prstGeom>
          <a:solidFill>
            <a:schemeClr val="accent1"/>
          </a:solidFill>
          <a:ln w="9525">
            <a:noFill/>
            <a:miter lim="800000"/>
            <a:headEnd/>
            <a:tailEnd/>
          </a:ln>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355" name="Rectangle 18"/>
          <p:cNvSpPr>
            <a:spLocks noChangeArrowheads="1"/>
          </p:cNvSpPr>
          <p:nvPr/>
        </p:nvSpPr>
        <p:spPr bwMode="auto">
          <a:xfrm>
            <a:off x="139208" y="1194235"/>
            <a:ext cx="2171700" cy="835025"/>
          </a:xfrm>
          <a:prstGeom prst="rect">
            <a:avLst/>
          </a:prstGeom>
          <a:noFill/>
          <a:ln w="9525">
            <a:noFill/>
            <a:miter lim="800000"/>
            <a:headEnd/>
            <a:tailEnd/>
          </a:ln>
        </p:spPr>
        <p:txBody>
          <a:bodyPr vert="horz" wrap="square" lIns="91440" tIns="64008" rIns="91440" bIns="640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accent5"/>
                </a:solidFill>
                <a:effectLst/>
                <a:latin typeface="Arial" pitchFamily="34" charset="0"/>
              </a:rPr>
              <a:t>Workforce</a:t>
            </a:r>
            <a:r>
              <a:rPr kumimoji="0" lang="en-GB" sz="1500" b="1" i="0" u="none" strike="noStrike" cap="none" normalizeH="0" dirty="0">
                <a:ln>
                  <a:noFill/>
                </a:ln>
                <a:solidFill>
                  <a:schemeClr val="accent5"/>
                </a:solidFill>
                <a:effectLst/>
                <a:latin typeface="Arial" pitchFamily="34" charset="0"/>
              </a:rPr>
              <a:t> Planning</a:t>
            </a:r>
            <a:endParaRPr kumimoji="0" lang="en-GB" sz="1500" b="1" i="0" u="none" strike="noStrike" cap="none" normalizeH="0" baseline="0" dirty="0">
              <a:ln>
                <a:noFill/>
              </a:ln>
              <a:solidFill>
                <a:schemeClr val="accent5"/>
              </a:solidFill>
              <a:effectLst/>
              <a:latin typeface="Arial" pitchFamily="34" charset="0"/>
            </a:endParaRPr>
          </a:p>
          <a:p>
            <a:r>
              <a:rPr lang="en-US" sz="1200" dirty="0"/>
              <a:t>Helping organizations understand the internal and external factors that can influence Talent </a:t>
            </a:r>
            <a:br>
              <a:rPr lang="en-US" sz="1200" dirty="0"/>
            </a:br>
            <a:r>
              <a:rPr lang="en-US" sz="1200" dirty="0"/>
              <a:t>Acquisition strategies</a:t>
            </a:r>
          </a:p>
        </p:txBody>
      </p:sp>
      <p:sp>
        <p:nvSpPr>
          <p:cNvPr id="14358" name="Rectangle 18"/>
          <p:cNvSpPr>
            <a:spLocks noChangeArrowheads="1"/>
          </p:cNvSpPr>
          <p:nvPr/>
        </p:nvSpPr>
        <p:spPr bwMode="auto">
          <a:xfrm>
            <a:off x="4737889" y="1019752"/>
            <a:ext cx="2312783" cy="835025"/>
          </a:xfrm>
          <a:prstGeom prst="rect">
            <a:avLst/>
          </a:prstGeom>
          <a:noFill/>
          <a:ln w="9525">
            <a:noFill/>
            <a:miter lim="800000"/>
            <a:headEnd/>
            <a:tailEnd/>
          </a:ln>
        </p:spPr>
        <p:txBody>
          <a:bodyPr vert="horz" wrap="square" lIns="91440" tIns="64008" rIns="91440" bIns="64008"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accent2"/>
                </a:solidFill>
                <a:effectLst/>
                <a:latin typeface="Arial" pitchFamily="34" charset="0"/>
              </a:rPr>
              <a:t>Attraction</a:t>
            </a:r>
          </a:p>
          <a:p>
            <a:r>
              <a:rPr lang="en-US" sz="1200" dirty="0"/>
              <a:t>Bringing the CVP to life in order to attract candidates with the greatest potential fit</a:t>
            </a:r>
          </a:p>
        </p:txBody>
      </p:sp>
      <p:sp>
        <p:nvSpPr>
          <p:cNvPr id="31"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schemeClr val="tx1"/>
              </a:solidFill>
            </a:endParaRPr>
          </a:p>
        </p:txBody>
      </p:sp>
      <p:sp>
        <p:nvSpPr>
          <p:cNvPr id="28" name="Path"/>
          <p:cNvSpPr/>
          <p:nvPr/>
        </p:nvSpPr>
        <p:spPr>
          <a:xfrm>
            <a:off x="449263" y="6569045"/>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700" dirty="0">
              <a:solidFill>
                <a:schemeClr val="tx1"/>
              </a:solidFill>
            </a:endParaRPr>
          </a:p>
        </p:txBody>
      </p:sp>
      <p:sp>
        <p:nvSpPr>
          <p:cNvPr id="30" name="Rectangle 18"/>
          <p:cNvSpPr>
            <a:spLocks noChangeArrowheads="1"/>
          </p:cNvSpPr>
          <p:nvPr/>
        </p:nvSpPr>
        <p:spPr bwMode="auto">
          <a:xfrm>
            <a:off x="2126743" y="1548389"/>
            <a:ext cx="2669270" cy="770734"/>
          </a:xfrm>
          <a:prstGeom prst="rect">
            <a:avLst/>
          </a:prstGeom>
          <a:noFill/>
          <a:ln w="9525">
            <a:noFill/>
            <a:miter lim="800000"/>
            <a:headEnd/>
            <a:tailEnd/>
          </a:ln>
        </p:spPr>
        <p:txBody>
          <a:bodyPr vert="horz" wrap="square" lIns="91440" tIns="64008" rIns="91440" bIns="640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accent5"/>
                </a:solidFill>
                <a:effectLst/>
                <a:latin typeface="Arial" pitchFamily="34" charset="0"/>
              </a:rPr>
              <a:t>Talent Acquisition Baseline</a:t>
            </a:r>
          </a:p>
          <a:p>
            <a:r>
              <a:rPr lang="en-US" sz="1200" dirty="0"/>
              <a:t>Capturing firm, objective data about the effectiveness and efficiency of existing Talent Acquisition </a:t>
            </a:r>
            <a:br>
              <a:rPr lang="en-US" sz="1200" dirty="0"/>
            </a:br>
            <a:r>
              <a:rPr lang="en-US" sz="1200" dirty="0"/>
              <a:t>practices to identify what needs to change</a:t>
            </a:r>
          </a:p>
        </p:txBody>
      </p:sp>
      <p:sp>
        <p:nvSpPr>
          <p:cNvPr id="32" name="AutoShape 19"/>
          <p:cNvSpPr>
            <a:spLocks noChangeArrowheads="1"/>
          </p:cNvSpPr>
          <p:nvPr/>
        </p:nvSpPr>
        <p:spPr bwMode="auto">
          <a:xfrm>
            <a:off x="2654672" y="2766065"/>
            <a:ext cx="261853" cy="164644"/>
          </a:xfrm>
          <a:prstGeom prst="triangle">
            <a:avLst>
              <a:gd name="adj" fmla="val 50000"/>
            </a:avLst>
          </a:prstGeom>
          <a:solidFill>
            <a:schemeClr val="accent1"/>
          </a:solidFill>
          <a:ln w="9525">
            <a:noFill/>
            <a:miter lim="800000"/>
            <a:headEnd/>
            <a:tailEnd/>
          </a:ln>
        </p:spPr>
        <p:txBody>
          <a:bodyPr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33" name="Rectangle 18"/>
          <p:cNvSpPr>
            <a:spLocks noChangeArrowheads="1"/>
          </p:cNvSpPr>
          <p:nvPr/>
        </p:nvSpPr>
        <p:spPr bwMode="auto">
          <a:xfrm>
            <a:off x="3207333" y="4465550"/>
            <a:ext cx="2882479" cy="831799"/>
          </a:xfrm>
          <a:prstGeom prst="rect">
            <a:avLst/>
          </a:prstGeom>
          <a:noFill/>
          <a:ln w="9525">
            <a:noFill/>
            <a:miter lim="800000"/>
            <a:headEnd/>
            <a:tailEnd/>
          </a:ln>
        </p:spPr>
        <p:txBody>
          <a:bodyPr vert="horz" wrap="square" lIns="91440" tIns="64008" rIns="91440" bIns="640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accent3"/>
                </a:solidFill>
                <a:effectLst/>
                <a:latin typeface="Arial" pitchFamily="34" charset="0"/>
              </a:rPr>
              <a:t>Talent Acquisition Strategy Development</a:t>
            </a:r>
          </a:p>
          <a:p>
            <a:r>
              <a:rPr lang="en-US" sz="1200" dirty="0"/>
              <a:t>Determining the future state of Talent Acquisition practices and making firm decisions around sourcing strategy, segmentation and approach</a:t>
            </a:r>
          </a:p>
        </p:txBody>
      </p:sp>
      <p:sp>
        <p:nvSpPr>
          <p:cNvPr id="34" name="Rectangle 18"/>
          <p:cNvSpPr>
            <a:spLocks noChangeArrowheads="1"/>
          </p:cNvSpPr>
          <p:nvPr/>
        </p:nvSpPr>
        <p:spPr bwMode="auto">
          <a:xfrm>
            <a:off x="6821198" y="2075484"/>
            <a:ext cx="2404776" cy="824144"/>
          </a:xfrm>
          <a:prstGeom prst="rect">
            <a:avLst/>
          </a:prstGeom>
          <a:noFill/>
          <a:ln w="9525">
            <a:noFill/>
            <a:miter lim="800000"/>
            <a:headEnd/>
            <a:tailEnd/>
          </a:ln>
        </p:spPr>
        <p:txBody>
          <a:bodyPr vert="horz" wrap="square" lIns="91440" tIns="64008" rIns="91440" bIns="64008"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accent2"/>
                </a:solidFill>
                <a:effectLst/>
                <a:latin typeface="Arial" pitchFamily="34" charset="0"/>
              </a:rPr>
              <a:t>Screening and</a:t>
            </a:r>
            <a:r>
              <a:rPr kumimoji="0" lang="en-GB" sz="1500" b="1" i="0" u="none" strike="noStrike" cap="none" normalizeH="0" dirty="0">
                <a:ln>
                  <a:noFill/>
                </a:ln>
                <a:solidFill>
                  <a:schemeClr val="accent2"/>
                </a:solidFill>
                <a:effectLst/>
                <a:latin typeface="Arial" pitchFamily="34" charset="0"/>
              </a:rPr>
              <a:t> Selection</a:t>
            </a:r>
            <a:endParaRPr kumimoji="0" lang="en-GB" sz="1500" b="1" i="0" u="none" strike="noStrike" cap="none" normalizeH="0" baseline="0" dirty="0">
              <a:ln>
                <a:noFill/>
              </a:ln>
              <a:solidFill>
                <a:schemeClr val="accent2"/>
              </a:solidFill>
              <a:effectLst/>
              <a:latin typeface="Arial" pitchFamily="34" charset="0"/>
            </a:endParaRPr>
          </a:p>
          <a:p>
            <a:r>
              <a:rPr lang="en-US" sz="1200" dirty="0"/>
              <a:t>Applying valid, robust approaches and tools to identify the right talent and taking a holistic, data-driven approach to hiring decisions</a:t>
            </a:r>
          </a:p>
          <a:p>
            <a:endParaRPr lang="en-US" sz="1400" dirty="0"/>
          </a:p>
        </p:txBody>
      </p:sp>
      <p:sp>
        <p:nvSpPr>
          <p:cNvPr id="35" name="Rectangle 18"/>
          <p:cNvSpPr>
            <a:spLocks noChangeArrowheads="1"/>
          </p:cNvSpPr>
          <p:nvPr/>
        </p:nvSpPr>
        <p:spPr bwMode="auto">
          <a:xfrm>
            <a:off x="6157719" y="4845771"/>
            <a:ext cx="2478385" cy="835025"/>
          </a:xfrm>
          <a:prstGeom prst="rect">
            <a:avLst/>
          </a:prstGeom>
          <a:noFill/>
          <a:ln w="9525">
            <a:noFill/>
            <a:miter lim="800000"/>
            <a:headEnd/>
            <a:tailEnd/>
          </a:ln>
        </p:spPr>
        <p:txBody>
          <a:bodyPr vert="horz" wrap="square" lIns="91440" tIns="64008" rIns="91440" bIns="64008"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sz="900" dirty="0">
              <a:solidFill>
                <a:schemeClr val="dk1"/>
              </a:solidFill>
              <a:latin typeface="Arial" panose="020B0604020202020204" pitchFamily="34" charset="0"/>
            </a:endParaRPr>
          </a:p>
        </p:txBody>
      </p:sp>
      <p:sp>
        <p:nvSpPr>
          <p:cNvPr id="36" name="AutoShape 19"/>
          <p:cNvSpPr>
            <a:spLocks noChangeArrowheads="1"/>
          </p:cNvSpPr>
          <p:nvPr/>
        </p:nvSpPr>
        <p:spPr bwMode="auto">
          <a:xfrm>
            <a:off x="6901798" y="2743355"/>
            <a:ext cx="252413" cy="150813"/>
          </a:xfrm>
          <a:prstGeom prst="triangle">
            <a:avLst>
              <a:gd name="adj" fmla="val 50000"/>
            </a:avLst>
          </a:prstGeom>
          <a:solidFill>
            <a:schemeClr val="accent1"/>
          </a:solidFill>
          <a:ln w="9525">
            <a:noFill/>
            <a:miter lim="800000"/>
            <a:headEnd/>
            <a:tailEnd/>
          </a:ln>
        </p:spPr>
        <p:txBody>
          <a:bodyPr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39" name="Path"/>
          <p:cNvSpPr/>
          <p:nvPr/>
        </p:nvSpPr>
        <p:spPr>
          <a:xfrm>
            <a:off x="449263" y="6331301"/>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700" dirty="0">
              <a:solidFill>
                <a:schemeClr val="tx1"/>
              </a:solidFill>
            </a:endParaRPr>
          </a:p>
        </p:txBody>
      </p:sp>
      <p:sp>
        <p:nvSpPr>
          <p:cNvPr id="38" name="Footer Placeholder 5"/>
          <p:cNvSpPr>
            <a:spLocks noGrp="1"/>
          </p:cNvSpPr>
          <p:nvPr>
            <p:ph type="ftr" sz="quarter" idx="4294967295"/>
          </p:nvPr>
        </p:nvSpPr>
        <p:spPr>
          <a:xfrm>
            <a:off x="457199" y="6400800"/>
            <a:ext cx="5277853" cy="92333"/>
          </a:xfrm>
          <a:prstGeom prst="rect">
            <a:avLst/>
          </a:prstGeom>
        </p:spPr>
        <p:txBody>
          <a:bodyPr/>
          <a:lstStyle/>
          <a:p>
            <a:r>
              <a:rPr lang="en-GB" sz="600" dirty="0"/>
              <a:t>© 2016 Willis Towers Watson. All rights reserved. Proprietary and Confidential. For Willis Towers Watson and Willis Towers Watson client use only.</a:t>
            </a:r>
            <a:endParaRPr lang="en-US" sz="600" dirty="0"/>
          </a:p>
        </p:txBody>
      </p:sp>
      <p:sp>
        <p:nvSpPr>
          <p:cNvPr id="40" name="Rectangle 18"/>
          <p:cNvSpPr>
            <a:spLocks noChangeArrowheads="1"/>
          </p:cNvSpPr>
          <p:nvPr/>
        </p:nvSpPr>
        <p:spPr bwMode="auto">
          <a:xfrm>
            <a:off x="6323321" y="4535616"/>
            <a:ext cx="2312783" cy="835025"/>
          </a:xfrm>
          <a:prstGeom prst="rect">
            <a:avLst/>
          </a:prstGeom>
          <a:noFill/>
          <a:ln w="9525">
            <a:noFill/>
            <a:miter lim="800000"/>
            <a:headEnd/>
            <a:tailEnd/>
          </a:ln>
        </p:spPr>
        <p:txBody>
          <a:bodyPr vert="horz" wrap="square" lIns="91440" tIns="64008" rIns="91440" bIns="64008"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accent2"/>
                </a:solidFill>
                <a:effectLst/>
                <a:latin typeface="Arial" pitchFamily="34" charset="0"/>
              </a:rPr>
              <a:t>On-boarding</a:t>
            </a:r>
          </a:p>
          <a:p>
            <a:r>
              <a:rPr lang="en-US" sz="1200" dirty="0"/>
              <a:t>Effectively transitioning candidates into fully engaged and productive employees</a:t>
            </a:r>
          </a:p>
        </p:txBody>
      </p:sp>
      <p:sp>
        <p:nvSpPr>
          <p:cNvPr id="41" name="AutoShape 19"/>
          <p:cNvSpPr>
            <a:spLocks noChangeArrowheads="1"/>
          </p:cNvSpPr>
          <p:nvPr/>
        </p:nvSpPr>
        <p:spPr bwMode="auto">
          <a:xfrm>
            <a:off x="5799488" y="2740708"/>
            <a:ext cx="252413" cy="150813"/>
          </a:xfrm>
          <a:prstGeom prst="triangle">
            <a:avLst>
              <a:gd name="adj" fmla="val 50000"/>
            </a:avLst>
          </a:prstGeom>
          <a:solidFill>
            <a:schemeClr val="accent1"/>
          </a:solidFill>
          <a:ln w="9525">
            <a:noFill/>
            <a:miter lim="800000"/>
            <a:headEnd/>
            <a:tailEnd/>
          </a:ln>
        </p:spPr>
        <p:txBody>
          <a:bodyPr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37" name="Text Placeholder 4"/>
          <p:cNvSpPr>
            <a:spLocks noGrp="1"/>
          </p:cNvSpPr>
          <p:nvPr>
            <p:ph type="body" sz="quarter" idx="13"/>
          </p:nvPr>
        </p:nvSpPr>
        <p:spPr>
          <a:xfrm>
            <a:off x="457200" y="800239"/>
            <a:ext cx="8229600" cy="276999"/>
          </a:xfrm>
        </p:spPr>
        <p:txBody>
          <a:bodyPr/>
          <a:lstStyle/>
          <a:p>
            <a:r>
              <a:rPr lang="en-US" dirty="0"/>
              <a:t>To Strategic Talent Acquisition</a:t>
            </a:r>
          </a:p>
        </p:txBody>
      </p:sp>
    </p:spTree>
    <p:custDataLst>
      <p:tags r:id="rId1"/>
    </p:custDataLst>
    <p:extLst>
      <p:ext uri="{BB962C8B-B14F-4D97-AF65-F5344CB8AC3E}">
        <p14:creationId xmlns:p14="http://schemas.microsoft.com/office/powerpoint/2010/main" val="410704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 Drives the Practice Further</a:t>
            </a:r>
          </a:p>
        </p:txBody>
      </p:sp>
      <p:sp>
        <p:nvSpPr>
          <p:cNvPr id="4" name="Slide Number Placeholder 3"/>
          <p:cNvSpPr>
            <a:spLocks noGrp="1"/>
          </p:cNvSpPr>
          <p:nvPr>
            <p:ph type="sldNum" sz="quarter" idx="12"/>
          </p:nvPr>
        </p:nvSpPr>
        <p:spPr/>
        <p:txBody>
          <a:bodyPr/>
          <a:lstStyle/>
          <a:p>
            <a:fld id="{2083E393-C0BF-4ED8-8545-7E4C90AFF831}" type="slidenum">
              <a:rPr lang="en-US" smtClean="0">
                <a:solidFill>
                  <a:prstClr val="black"/>
                </a:solidFill>
              </a:rPr>
              <a:pPr/>
              <a:t>16</a:t>
            </a:fld>
            <a:endParaRPr lang="en-US" dirty="0">
              <a:solidFill>
                <a:prstClr val="black"/>
              </a:solidFill>
            </a:endParaRPr>
          </a:p>
        </p:txBody>
      </p:sp>
      <p:grpSp>
        <p:nvGrpSpPr>
          <p:cNvPr id="33" name="Group 32"/>
          <p:cNvGrpSpPr/>
          <p:nvPr/>
        </p:nvGrpSpPr>
        <p:grpSpPr>
          <a:xfrm>
            <a:off x="317500" y="1253089"/>
            <a:ext cx="8509000" cy="3873500"/>
            <a:chOff x="373063" y="1473200"/>
            <a:chExt cx="8509000" cy="3873500"/>
          </a:xfrm>
        </p:grpSpPr>
        <p:grpSp>
          <p:nvGrpSpPr>
            <p:cNvPr id="34" name="Group 22"/>
            <p:cNvGrpSpPr>
              <a:grpSpLocks/>
            </p:cNvGrpSpPr>
            <p:nvPr/>
          </p:nvGrpSpPr>
          <p:grpSpPr bwMode="auto">
            <a:xfrm>
              <a:off x="373063" y="1473200"/>
              <a:ext cx="8509000" cy="593725"/>
              <a:chOff x="250" y="965"/>
              <a:chExt cx="5360" cy="374"/>
            </a:xfrm>
          </p:grpSpPr>
          <p:sp>
            <p:nvSpPr>
              <p:cNvPr id="50" name="Text Box 5"/>
              <p:cNvSpPr txBox="1">
                <a:spLocks noChangeArrowheads="1"/>
              </p:cNvSpPr>
              <p:nvPr/>
            </p:nvSpPr>
            <p:spPr bwMode="auto">
              <a:xfrm>
                <a:off x="1142" y="965"/>
                <a:ext cx="4468" cy="374"/>
              </a:xfrm>
              <a:prstGeom prst="rect">
                <a:avLst/>
              </a:prstGeom>
              <a:solidFill>
                <a:srgbClr val="D8D7D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Taking a strategic view of the architecture underlying sourcing and selection allows for a cleaner design</a:t>
                </a:r>
              </a:p>
            </p:txBody>
          </p:sp>
          <p:sp>
            <p:nvSpPr>
              <p:cNvPr id="51" name="AutoShape 3"/>
              <p:cNvSpPr>
                <a:spLocks noChangeArrowheads="1"/>
              </p:cNvSpPr>
              <p:nvPr/>
            </p:nvSpPr>
            <p:spPr bwMode="auto">
              <a:xfrm>
                <a:off x="250" y="965"/>
                <a:ext cx="1018" cy="374"/>
              </a:xfrm>
              <a:prstGeom prst="homePlate">
                <a:avLst>
                  <a:gd name="adj" fmla="val 29034"/>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000" b="1">
                    <a:solidFill>
                      <a:schemeClr val="tx1"/>
                    </a:solidFill>
                    <a:latin typeface="Arial" panose="020B0604020202020204" pitchFamily="34" charset="0"/>
                  </a:defRPr>
                </a:lvl1pPr>
                <a:lvl2pPr marL="742950" indent="-285750" eaLnBrk="0" hangingPunct="0">
                  <a:spcBef>
                    <a:spcPct val="20000"/>
                  </a:spcBef>
                  <a:defRPr sz="2000">
                    <a:solidFill>
                      <a:schemeClr val="tx1"/>
                    </a:solidFill>
                    <a:latin typeface="Arial" panose="020B0604020202020204" pitchFamily="34" charset="0"/>
                  </a:defRPr>
                </a:lvl2pPr>
                <a:lvl3pPr marL="1143000" indent="-228600" eaLnBrk="0" hangingPunct="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350" b="0" i="0" u="none" strike="noStrike" kern="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Too many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350" b="0" i="0" u="none" strike="noStrike" kern="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assessment designs</a:t>
                </a:r>
              </a:p>
            </p:txBody>
          </p:sp>
        </p:grpSp>
        <p:grpSp>
          <p:nvGrpSpPr>
            <p:cNvPr id="35" name="Group 23"/>
            <p:cNvGrpSpPr>
              <a:grpSpLocks/>
            </p:cNvGrpSpPr>
            <p:nvPr/>
          </p:nvGrpSpPr>
          <p:grpSpPr bwMode="auto">
            <a:xfrm>
              <a:off x="373063" y="2127250"/>
              <a:ext cx="8509000" cy="593725"/>
              <a:chOff x="250" y="1377"/>
              <a:chExt cx="5360" cy="374"/>
            </a:xfrm>
          </p:grpSpPr>
          <p:sp>
            <p:nvSpPr>
              <p:cNvPr id="48" name="Text Box 13"/>
              <p:cNvSpPr txBox="1">
                <a:spLocks noChangeArrowheads="1"/>
              </p:cNvSpPr>
              <p:nvPr/>
            </p:nvSpPr>
            <p:spPr bwMode="auto">
              <a:xfrm>
                <a:off x="1142" y="1377"/>
                <a:ext cx="4468" cy="374"/>
              </a:xfrm>
              <a:prstGeom prst="rect">
                <a:avLst/>
              </a:prstGeom>
              <a:solidFill>
                <a:srgbClr val="C8D7D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Using reliable technology, valid tools and agreed workflows underlies an effective enterprise strategy </a:t>
                </a:r>
              </a:p>
            </p:txBody>
          </p:sp>
          <p:sp>
            <p:nvSpPr>
              <p:cNvPr id="49" name="AutoShape 7"/>
              <p:cNvSpPr>
                <a:spLocks noChangeArrowheads="1"/>
              </p:cNvSpPr>
              <p:nvPr/>
            </p:nvSpPr>
            <p:spPr bwMode="auto">
              <a:xfrm>
                <a:off x="250" y="1377"/>
                <a:ext cx="1018" cy="374"/>
              </a:xfrm>
              <a:prstGeom prst="homePlate">
                <a:avLst>
                  <a:gd name="adj" fmla="val 29034"/>
                </a:avLst>
              </a:prstGeom>
              <a:solidFill>
                <a:schemeClr val="accent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000" b="1">
                    <a:solidFill>
                      <a:schemeClr val="tx1"/>
                    </a:solidFill>
                    <a:latin typeface="Arial" panose="020B0604020202020204" pitchFamily="34" charset="0"/>
                  </a:defRPr>
                </a:lvl1pPr>
                <a:lvl2pPr marL="742950" indent="-285750" eaLnBrk="0" hangingPunct="0">
                  <a:spcBef>
                    <a:spcPct val="20000"/>
                  </a:spcBef>
                  <a:defRPr sz="2000">
                    <a:solidFill>
                      <a:schemeClr val="tx1"/>
                    </a:solidFill>
                    <a:latin typeface="Arial" panose="020B0604020202020204" pitchFamily="34" charset="0"/>
                  </a:defRPr>
                </a:lvl2pPr>
                <a:lvl3pPr marL="1143000" indent="-228600" eaLnBrk="0" hangingPunct="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Inconsistent </a:t>
                </a:r>
              </a:p>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practices</a:t>
                </a:r>
              </a:p>
            </p:txBody>
          </p:sp>
        </p:grpSp>
        <p:grpSp>
          <p:nvGrpSpPr>
            <p:cNvPr id="36" name="Group 24"/>
            <p:cNvGrpSpPr>
              <a:grpSpLocks/>
            </p:cNvGrpSpPr>
            <p:nvPr/>
          </p:nvGrpSpPr>
          <p:grpSpPr bwMode="auto">
            <a:xfrm>
              <a:off x="373063" y="2787650"/>
              <a:ext cx="8509000" cy="593725"/>
              <a:chOff x="250" y="1793"/>
              <a:chExt cx="5360" cy="374"/>
            </a:xfrm>
          </p:grpSpPr>
          <p:sp>
            <p:nvSpPr>
              <p:cNvPr id="46" name="Text Box 14"/>
              <p:cNvSpPr txBox="1">
                <a:spLocks noChangeArrowheads="1"/>
              </p:cNvSpPr>
              <p:nvPr/>
            </p:nvSpPr>
            <p:spPr bwMode="auto">
              <a:xfrm>
                <a:off x="1142" y="1793"/>
                <a:ext cx="4468" cy="374"/>
              </a:xfrm>
              <a:prstGeom prst="rect">
                <a:avLst/>
              </a:prstGeom>
              <a:solidFill>
                <a:srgbClr val="EFEEDE"/>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Segmenting the criticality of talent pools allows for resources to be invested in the right places</a:t>
                </a:r>
              </a:p>
            </p:txBody>
          </p:sp>
          <p:sp>
            <p:nvSpPr>
              <p:cNvPr id="47" name="AutoShape 8"/>
              <p:cNvSpPr>
                <a:spLocks noChangeArrowheads="1"/>
              </p:cNvSpPr>
              <p:nvPr/>
            </p:nvSpPr>
            <p:spPr bwMode="auto">
              <a:xfrm>
                <a:off x="250" y="1793"/>
                <a:ext cx="1018" cy="374"/>
              </a:xfrm>
              <a:prstGeom prst="homePlate">
                <a:avLst>
                  <a:gd name="adj" fmla="val 27736"/>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000" b="1">
                    <a:solidFill>
                      <a:schemeClr val="tx1"/>
                    </a:solidFill>
                    <a:latin typeface="Arial" panose="020B0604020202020204" pitchFamily="34" charset="0"/>
                  </a:defRPr>
                </a:lvl1pPr>
                <a:lvl2pPr marL="742950" indent="-285750" eaLnBrk="0" hangingPunct="0">
                  <a:spcBef>
                    <a:spcPct val="20000"/>
                  </a:spcBef>
                  <a:defRPr sz="2000">
                    <a:solidFill>
                      <a:schemeClr val="tx1"/>
                    </a:solidFill>
                    <a:latin typeface="Arial" panose="020B0604020202020204" pitchFamily="34" charset="0"/>
                  </a:defRPr>
                </a:lvl2pPr>
                <a:lvl3pPr marL="1143000" indent="-228600" eaLnBrk="0" hangingPunct="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Treating all</a:t>
                </a:r>
              </a:p>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requisitions the same</a:t>
                </a:r>
              </a:p>
            </p:txBody>
          </p:sp>
        </p:grpSp>
        <p:grpSp>
          <p:nvGrpSpPr>
            <p:cNvPr id="37" name="Group 25"/>
            <p:cNvGrpSpPr>
              <a:grpSpLocks/>
            </p:cNvGrpSpPr>
            <p:nvPr/>
          </p:nvGrpSpPr>
          <p:grpSpPr bwMode="auto">
            <a:xfrm>
              <a:off x="373063" y="3443288"/>
              <a:ext cx="8509000" cy="593725"/>
              <a:chOff x="250" y="2206"/>
              <a:chExt cx="5360" cy="374"/>
            </a:xfrm>
          </p:grpSpPr>
          <p:sp>
            <p:nvSpPr>
              <p:cNvPr id="44" name="Text Box 15"/>
              <p:cNvSpPr txBox="1">
                <a:spLocks noChangeArrowheads="1"/>
              </p:cNvSpPr>
              <p:nvPr/>
            </p:nvSpPr>
            <p:spPr bwMode="auto">
              <a:xfrm>
                <a:off x="1142" y="2206"/>
                <a:ext cx="4468" cy="374"/>
              </a:xfrm>
              <a:prstGeom prst="rect">
                <a:avLst/>
              </a:prstGeom>
              <a:solidFill>
                <a:srgbClr val="D9E6D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anchor="ctr"/>
              <a:lstStyle>
                <a:lvl1pPr eaLnBrk="0" hangingPunct="0">
                  <a:spcBef>
                    <a:spcPct val="20000"/>
                  </a:spcBef>
                  <a:defRPr sz="2000" b="1">
                    <a:solidFill>
                      <a:schemeClr val="tx1"/>
                    </a:solidFill>
                    <a:latin typeface="Arial" panose="020B0604020202020204" pitchFamily="34" charset="0"/>
                  </a:defRPr>
                </a:lvl1pPr>
                <a:lvl2pPr marL="742950" indent="-285750" eaLnBrk="0" hangingPunct="0">
                  <a:spcBef>
                    <a:spcPct val="20000"/>
                  </a:spcBef>
                  <a:defRPr sz="2000">
                    <a:solidFill>
                      <a:schemeClr val="tx1"/>
                    </a:solidFill>
                    <a:latin typeface="Arial" panose="020B0604020202020204" pitchFamily="34" charset="0"/>
                  </a:defRPr>
                </a:lvl2pPr>
                <a:lvl3pPr marL="1143000" indent="-228600" eaLnBrk="0" hangingPunct="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Considering the candidate value proposition (CVP) and embedding it delivers on promises</a:t>
                </a:r>
              </a:p>
            </p:txBody>
          </p:sp>
          <p:sp>
            <p:nvSpPr>
              <p:cNvPr id="45" name="AutoShape 9"/>
              <p:cNvSpPr>
                <a:spLocks noChangeArrowheads="1"/>
              </p:cNvSpPr>
              <p:nvPr/>
            </p:nvSpPr>
            <p:spPr bwMode="auto">
              <a:xfrm>
                <a:off x="250" y="2206"/>
                <a:ext cx="1018" cy="374"/>
              </a:xfrm>
              <a:prstGeom prst="homePlate">
                <a:avLst>
                  <a:gd name="adj" fmla="val 30773"/>
                </a:avLst>
              </a:prstGeom>
              <a:solidFill>
                <a:schemeClr val="accent5"/>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altLang="en-US" sz="1350" kern="0" dirty="0">
                    <a:solidFill>
                      <a:schemeClr val="bg1"/>
                    </a:solidFill>
                    <a:latin typeface="Arial Narrow" panose="020B0606020202030204" pitchFamily="34" charset="0"/>
                    <a:cs typeface="Arial" panose="020B0604020202020204" pitchFamily="34" charset="0"/>
                  </a:rPr>
                  <a:t>Promises don’t</a:t>
                </a:r>
              </a:p>
              <a:p>
                <a:pPr fontAlgn="base">
                  <a:spcBef>
                    <a:spcPct val="0"/>
                  </a:spcBef>
                  <a:spcAft>
                    <a:spcPct val="0"/>
                  </a:spcAft>
                </a:pPr>
                <a:r>
                  <a:rPr lang="en-US" altLang="en-US" sz="1350" kern="0" dirty="0">
                    <a:solidFill>
                      <a:schemeClr val="bg1"/>
                    </a:solidFill>
                    <a:latin typeface="Arial Narrow" panose="020B0606020202030204" pitchFamily="34" charset="0"/>
                    <a:cs typeface="Arial" panose="020B0604020202020204" pitchFamily="34" charset="0"/>
                  </a:rPr>
                  <a:t>match reality</a:t>
                </a:r>
              </a:p>
            </p:txBody>
          </p:sp>
        </p:grpSp>
        <p:grpSp>
          <p:nvGrpSpPr>
            <p:cNvPr id="38" name="Group 26"/>
            <p:cNvGrpSpPr>
              <a:grpSpLocks/>
            </p:cNvGrpSpPr>
            <p:nvPr/>
          </p:nvGrpSpPr>
          <p:grpSpPr bwMode="auto">
            <a:xfrm>
              <a:off x="373063" y="4097338"/>
              <a:ext cx="8509000" cy="593725"/>
              <a:chOff x="250" y="2618"/>
              <a:chExt cx="5360" cy="374"/>
            </a:xfrm>
          </p:grpSpPr>
          <p:sp>
            <p:nvSpPr>
              <p:cNvPr id="42" name="Text Box 16"/>
              <p:cNvSpPr txBox="1">
                <a:spLocks noChangeArrowheads="1"/>
              </p:cNvSpPr>
              <p:nvPr/>
            </p:nvSpPr>
            <p:spPr bwMode="auto">
              <a:xfrm>
                <a:off x="1142" y="2618"/>
                <a:ext cx="4468" cy="374"/>
              </a:xfrm>
              <a:prstGeom prst="rect">
                <a:avLst/>
              </a:prstGeom>
              <a:solidFill>
                <a:srgbClr val="D8DBD8"/>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Ensuring reliability and validity is built into every design allows for quality hires and legal defensibility</a:t>
                </a:r>
              </a:p>
            </p:txBody>
          </p:sp>
          <p:sp>
            <p:nvSpPr>
              <p:cNvPr id="43" name="AutoShape 10"/>
              <p:cNvSpPr>
                <a:spLocks noChangeArrowheads="1"/>
              </p:cNvSpPr>
              <p:nvPr/>
            </p:nvSpPr>
            <p:spPr bwMode="auto">
              <a:xfrm>
                <a:off x="250" y="2618"/>
                <a:ext cx="1018" cy="374"/>
              </a:xfrm>
              <a:prstGeom prst="homePlate">
                <a:avLst>
                  <a:gd name="adj" fmla="val 31642"/>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000" b="1">
                    <a:solidFill>
                      <a:schemeClr val="tx1"/>
                    </a:solidFill>
                    <a:latin typeface="Arial" panose="020B0604020202020204" pitchFamily="34" charset="0"/>
                  </a:defRPr>
                </a:lvl1pPr>
                <a:lvl2pPr marL="742950" indent="-285750" eaLnBrk="0" hangingPunct="0">
                  <a:spcBef>
                    <a:spcPct val="20000"/>
                  </a:spcBef>
                  <a:defRPr sz="2000">
                    <a:solidFill>
                      <a:schemeClr val="tx1"/>
                    </a:solidFill>
                    <a:latin typeface="Arial" panose="020B0604020202020204" pitchFamily="34" charset="0"/>
                  </a:defRPr>
                </a:lvl2pPr>
                <a:lvl3pPr marL="1143000" indent="-228600" eaLnBrk="0" hangingPunct="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Decisions made on </a:t>
                </a:r>
              </a:p>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gut feeling</a:t>
                </a:r>
              </a:p>
            </p:txBody>
          </p:sp>
        </p:grpSp>
        <p:grpSp>
          <p:nvGrpSpPr>
            <p:cNvPr id="39" name="Group 27"/>
            <p:cNvGrpSpPr>
              <a:grpSpLocks/>
            </p:cNvGrpSpPr>
            <p:nvPr/>
          </p:nvGrpSpPr>
          <p:grpSpPr bwMode="auto">
            <a:xfrm>
              <a:off x="373063" y="4752975"/>
              <a:ext cx="8509000" cy="593725"/>
              <a:chOff x="250" y="3031"/>
              <a:chExt cx="5360" cy="374"/>
            </a:xfrm>
          </p:grpSpPr>
          <p:sp>
            <p:nvSpPr>
              <p:cNvPr id="40" name="Text Box 17"/>
              <p:cNvSpPr txBox="1">
                <a:spLocks noChangeArrowheads="1"/>
              </p:cNvSpPr>
              <p:nvPr/>
            </p:nvSpPr>
            <p:spPr bwMode="auto">
              <a:xfrm>
                <a:off x="1142" y="3031"/>
                <a:ext cx="4468" cy="374"/>
              </a:xfrm>
              <a:prstGeom prst="rect">
                <a:avLst/>
              </a:prstGeom>
              <a:solidFill>
                <a:srgbClr val="DDD0C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Building in clean handovers between recruiters and managers ensures a strong candidate experience</a:t>
                </a:r>
              </a:p>
            </p:txBody>
          </p:sp>
          <p:sp>
            <p:nvSpPr>
              <p:cNvPr id="41" name="AutoShape 11"/>
              <p:cNvSpPr>
                <a:spLocks noChangeArrowheads="1"/>
              </p:cNvSpPr>
              <p:nvPr/>
            </p:nvSpPr>
            <p:spPr bwMode="auto">
              <a:xfrm>
                <a:off x="250" y="3031"/>
                <a:ext cx="1018" cy="374"/>
              </a:xfrm>
              <a:prstGeom prst="homePlate">
                <a:avLst>
                  <a:gd name="adj" fmla="val 29034"/>
                </a:avLst>
              </a:prstGeom>
              <a:solidFill>
                <a:schemeClr val="accent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000" b="1">
                    <a:solidFill>
                      <a:schemeClr val="tx1"/>
                    </a:solidFill>
                    <a:latin typeface="Arial" panose="020B0604020202020204" pitchFamily="34" charset="0"/>
                  </a:defRPr>
                </a:lvl1pPr>
                <a:lvl2pPr marL="742950" indent="-285750" eaLnBrk="0" hangingPunct="0">
                  <a:spcBef>
                    <a:spcPct val="20000"/>
                  </a:spcBef>
                  <a:defRPr sz="2000">
                    <a:solidFill>
                      <a:schemeClr val="tx1"/>
                    </a:solidFill>
                    <a:latin typeface="Arial" panose="020B0604020202020204" pitchFamily="34" charset="0"/>
                  </a:defRPr>
                </a:lvl2pPr>
                <a:lvl3pPr marL="1143000" indent="-228600" eaLnBrk="0" hangingPunct="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Candidates get lost</a:t>
                </a:r>
              </a:p>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in the system</a:t>
                </a:r>
              </a:p>
            </p:txBody>
          </p:sp>
        </p:grpSp>
      </p:grpSp>
      <p:sp>
        <p:nvSpPr>
          <p:cNvPr id="23" name="Text Box 17"/>
          <p:cNvSpPr txBox="1">
            <a:spLocks noChangeArrowheads="1"/>
          </p:cNvSpPr>
          <p:nvPr/>
        </p:nvSpPr>
        <p:spPr bwMode="auto">
          <a:xfrm>
            <a:off x="1724586" y="5196250"/>
            <a:ext cx="7092950" cy="593725"/>
          </a:xfrm>
          <a:prstGeom prst="rect">
            <a:avLst/>
          </a:prstGeom>
          <a:solidFill>
            <a:schemeClr val="bg2"/>
          </a:solidFill>
          <a:ln>
            <a:noFill/>
          </a:ln>
          <a:effectLst/>
        </p:spPr>
        <p:txBody>
          <a:bodyPr lIns="27432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Following through</a:t>
            </a:r>
            <a:r>
              <a:rPr kumimoji="0" lang="en-US" sz="1400" b="0" i="0" u="none" strike="noStrike" kern="0" cap="none" spc="0" normalizeH="0" noProof="0" dirty="0">
                <a:ln>
                  <a:noFill/>
                </a:ln>
                <a:solidFill>
                  <a:prstClr val="black"/>
                </a:solidFill>
                <a:effectLst/>
                <a:uLnTx/>
                <a:uFillTx/>
                <a:latin typeface="Arial Narrow" panose="020B0606020202030204" pitchFamily="34" charset="0"/>
                <a:cs typeface="Arial" panose="020B0604020202020204" pitchFamily="34" charset="0"/>
              </a:rPr>
              <a:t> with a robust, structured onboarding experience fosters long-term engagement</a:t>
            </a:r>
            <a:endParaRPr kumimoji="0" lang="en-US" sz="1400" b="0"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endParaRPr>
          </a:p>
        </p:txBody>
      </p:sp>
      <p:sp>
        <p:nvSpPr>
          <p:cNvPr id="24" name="AutoShape 11"/>
          <p:cNvSpPr>
            <a:spLocks noChangeArrowheads="1"/>
          </p:cNvSpPr>
          <p:nvPr/>
        </p:nvSpPr>
        <p:spPr bwMode="auto">
          <a:xfrm>
            <a:off x="308536" y="5196250"/>
            <a:ext cx="1616075" cy="593725"/>
          </a:xfrm>
          <a:prstGeom prst="homePlate">
            <a:avLst>
              <a:gd name="adj" fmla="val 29034"/>
            </a:avLst>
          </a:prstGeom>
          <a:solidFill>
            <a:schemeClr val="bg2">
              <a:lumMod val="50000"/>
            </a:schemeClr>
          </a:solidFill>
          <a:ln>
            <a:noFill/>
          </a:ln>
          <a:effectLst/>
        </p:spPr>
        <p:txBody>
          <a:bodyPr wrap="none" anchor="ctr"/>
          <a:lstStyle>
            <a:lvl1pPr eaLnBrk="0" hangingPunct="0">
              <a:spcBef>
                <a:spcPct val="20000"/>
              </a:spcBef>
              <a:defRPr sz="2000" b="1">
                <a:solidFill>
                  <a:schemeClr val="tx1"/>
                </a:solidFill>
                <a:latin typeface="Arial" panose="020B0604020202020204" pitchFamily="34" charset="0"/>
              </a:defRPr>
            </a:lvl1pPr>
            <a:lvl2pPr marL="742950" indent="-285750" eaLnBrk="0" hangingPunct="0">
              <a:spcBef>
                <a:spcPct val="20000"/>
              </a:spcBef>
              <a:defRPr sz="2000">
                <a:solidFill>
                  <a:schemeClr val="tx1"/>
                </a:solidFill>
                <a:latin typeface="Arial" panose="020B0604020202020204" pitchFamily="34" charset="0"/>
              </a:defRPr>
            </a:lvl2pPr>
            <a:lvl3pPr marL="1143000" indent="-228600" eaLnBrk="0" hangingPunct="0">
              <a:spcBef>
                <a:spcPct val="20000"/>
              </a:spcBef>
              <a:buClr>
                <a:schemeClr val="bg2"/>
              </a:buClr>
              <a:buSzPct val="60000"/>
              <a:buFont typeface="Wingdings" panose="05000000000000000000" pitchFamily="2" charset="2"/>
              <a:buChar char=""/>
              <a:defRPr sz="2000">
                <a:solidFill>
                  <a:schemeClr val="tx1"/>
                </a:solidFill>
                <a:latin typeface="Arial" panose="020B0604020202020204" pitchFamily="34" charset="0"/>
              </a:defRPr>
            </a:lvl3pPr>
            <a:lvl4pPr marL="1600200" indent="-228600" eaLnBrk="0" hangingPunct="0">
              <a:spcBef>
                <a:spcPct val="20000"/>
              </a:spcBef>
              <a:buClr>
                <a:schemeClr val="tx2"/>
              </a:buClr>
              <a:buSzPct val="60000"/>
              <a:buFont typeface="Wingdings" panose="05000000000000000000" pitchFamily="2" charset="2"/>
              <a:buChar char=""/>
              <a:defRPr>
                <a:solidFill>
                  <a:schemeClr val="tx1"/>
                </a:solidFill>
                <a:latin typeface="Arial" panose="020B0604020202020204" pitchFamily="34" charset="0"/>
              </a:defRPr>
            </a:lvl4pPr>
            <a:lvl5pPr marL="2057400" indent="-228600" eaLnBrk="0" hangingPunct="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New hires lose their</a:t>
            </a:r>
          </a:p>
          <a:p>
            <a:pPr eaLnBrk="1" fontAlgn="base" hangingPunct="1">
              <a:spcBef>
                <a:spcPct val="0"/>
              </a:spcBef>
              <a:spcAft>
                <a:spcPct val="0"/>
              </a:spcAft>
            </a:pPr>
            <a:r>
              <a:rPr lang="en-US" altLang="en-US" sz="1350" b="0" kern="0" dirty="0">
                <a:solidFill>
                  <a:schemeClr val="bg1"/>
                </a:solidFill>
                <a:latin typeface="Arial Narrow" panose="020B0606020202030204" pitchFamily="34" charset="0"/>
                <a:cs typeface="Arial" panose="020B0604020202020204" pitchFamily="34" charset="0"/>
              </a:rPr>
              <a:t>engagement</a:t>
            </a:r>
          </a:p>
        </p:txBody>
      </p:sp>
      <p:sp>
        <p:nvSpPr>
          <p:cNvPr id="25" name="Text Placeholder 4"/>
          <p:cNvSpPr>
            <a:spLocks noGrp="1"/>
          </p:cNvSpPr>
          <p:nvPr>
            <p:ph type="body" sz="quarter" idx="13"/>
          </p:nvPr>
        </p:nvSpPr>
        <p:spPr>
          <a:xfrm>
            <a:off x="457200" y="800239"/>
            <a:ext cx="8229600" cy="276999"/>
          </a:xfrm>
        </p:spPr>
        <p:txBody>
          <a:bodyPr/>
          <a:lstStyle/>
          <a:p>
            <a:r>
              <a:rPr lang="en-US" dirty="0"/>
              <a:t>Integrating Talent Acquisition with Broader Talent Management</a:t>
            </a:r>
          </a:p>
        </p:txBody>
      </p:sp>
      <p:sp>
        <p:nvSpPr>
          <p:cNvPr id="26" name="Footer Placeholder 5"/>
          <p:cNvSpPr>
            <a:spLocks noGrp="1"/>
          </p:cNvSpPr>
          <p:nvPr>
            <p:ph type="ftr" sz="quarter" idx="4294967295"/>
          </p:nvPr>
        </p:nvSpPr>
        <p:spPr>
          <a:xfrm>
            <a:off x="457199" y="6400800"/>
            <a:ext cx="5277853" cy="92333"/>
          </a:xfrm>
          <a:prstGeom prst="rect">
            <a:avLst/>
          </a:prstGeom>
        </p:spPr>
        <p:txBody>
          <a:bodyPr/>
          <a:lstStyle/>
          <a:p>
            <a:r>
              <a:rPr lang="en-GB" sz="600" dirty="0"/>
              <a:t>© 2016 Willis Towers Watson. All rights reserved. Proprietary and Confidential. For Willis Towers Watson and Willis Towers Watson client use only.</a:t>
            </a:r>
            <a:endParaRPr lang="en-US" sz="600" dirty="0"/>
          </a:p>
        </p:txBody>
      </p:sp>
    </p:spTree>
    <p:extLst>
      <p:ext uri="{BB962C8B-B14F-4D97-AF65-F5344CB8AC3E}">
        <p14:creationId xmlns:p14="http://schemas.microsoft.com/office/powerpoint/2010/main" val="958834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GB"/>
              <a:t>© 2016 Saville Consulting, Willis Towers Watson. All rights reserved.</a:t>
            </a:r>
            <a:endParaRPr lang="en-US" dirty="0"/>
          </a:p>
        </p:txBody>
      </p:sp>
      <p:sp>
        <p:nvSpPr>
          <p:cNvPr id="7" name="Title 6"/>
          <p:cNvSpPr>
            <a:spLocks noGrp="1"/>
          </p:cNvSpPr>
          <p:nvPr>
            <p:ph type="title"/>
          </p:nvPr>
        </p:nvSpPr>
        <p:spPr>
          <a:xfrm>
            <a:off x="705481" y="4383362"/>
            <a:ext cx="3732295" cy="307777"/>
          </a:xfrm>
        </p:spPr>
        <p:txBody>
          <a:bodyPr/>
          <a:lstStyle/>
          <a:p>
            <a:r>
              <a:rPr lang="en-GB" dirty="0"/>
              <a:t>The Future of Work</a:t>
            </a:r>
          </a:p>
        </p:txBody>
      </p:sp>
      <p:sp>
        <p:nvSpPr>
          <p:cNvPr id="8" name="Content Placeholder 7"/>
          <p:cNvSpPr>
            <a:spLocks noGrp="1"/>
          </p:cNvSpPr>
          <p:nvPr>
            <p:ph idx="1"/>
          </p:nvPr>
        </p:nvSpPr>
        <p:spPr/>
        <p:txBody>
          <a:bodyPr/>
          <a:lstStyle/>
          <a:p>
            <a:r>
              <a:rPr lang="en-GB" dirty="0"/>
              <a:t>Julie </a:t>
            </a:r>
            <a:r>
              <a:rPr lang="en-GB" dirty="0" err="1"/>
              <a:t>Gebauer</a:t>
            </a:r>
            <a:r>
              <a:rPr lang="en-GB" dirty="0"/>
              <a:t> – Willis Towers Watson</a:t>
            </a:r>
          </a:p>
        </p:txBody>
      </p:sp>
      <p:sp>
        <p:nvSpPr>
          <p:cNvPr id="3" name="Slide Number Placeholder 2"/>
          <p:cNvSpPr>
            <a:spLocks noGrp="1"/>
          </p:cNvSpPr>
          <p:nvPr>
            <p:ph type="sldNum" sz="quarter" idx="4294967295"/>
          </p:nvPr>
        </p:nvSpPr>
        <p:spPr>
          <a:xfrm>
            <a:off x="8763000" y="6400800"/>
            <a:ext cx="381000" cy="138113"/>
          </a:xfrm>
        </p:spPr>
        <p:txBody>
          <a:bodyPr/>
          <a:lstStyle/>
          <a:p>
            <a:fld id="{2083E393-C0BF-4ED8-8545-7E4C90AFF831}" type="slidenum">
              <a:rPr lang="en-US" smtClean="0"/>
              <a:pPr/>
              <a:t>17</a:t>
            </a:fld>
            <a:endParaRPr lang="en-US" dirty="0"/>
          </a:p>
        </p:txBody>
      </p:sp>
    </p:spTree>
    <p:extLst>
      <p:ext uri="{BB962C8B-B14F-4D97-AF65-F5344CB8AC3E}">
        <p14:creationId xmlns:p14="http://schemas.microsoft.com/office/powerpoint/2010/main" val="2238067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1800" dirty="0"/>
              <a:t>Help Wanted </a:t>
            </a:r>
          </a:p>
        </p:txBody>
      </p:sp>
      <p:sp>
        <p:nvSpPr>
          <p:cNvPr id="3" name="Slide Number Placeholder 2"/>
          <p:cNvSpPr>
            <a:spLocks noGrp="1"/>
          </p:cNvSpPr>
          <p:nvPr>
            <p:ph type="sldNum" sz="quarter" idx="12"/>
          </p:nvPr>
        </p:nvSpPr>
        <p:spPr/>
        <p:txBody>
          <a:bodyPr/>
          <a:lstStyle/>
          <a:p>
            <a:fld id="{2083E393-C0BF-4ED8-8545-7E4C90AFF831}" type="slidenum">
              <a:rPr lang="en-US" smtClean="0"/>
              <a:pPr/>
              <a:t>18</a:t>
            </a:fld>
            <a:endParaRPr lang="en-US" dirty="0"/>
          </a:p>
        </p:txBody>
      </p:sp>
      <p:sp>
        <p:nvSpPr>
          <p:cNvPr id="6" name="Footer Placeholder 5"/>
          <p:cNvSpPr>
            <a:spLocks noGrp="1"/>
          </p:cNvSpPr>
          <p:nvPr>
            <p:ph type="ftr" sz="quarter" idx="3"/>
          </p:nvPr>
        </p:nvSpPr>
        <p:spPr/>
        <p:txBody>
          <a:bodyPr/>
          <a:lstStyle/>
          <a:p>
            <a:r>
              <a:rPr lang="en-GB"/>
              <a:t>© 2016 Willis Towers Watson. All rights reserved. Proprietary and Confidential. For Willis Towers Watson and Willis Towers Watson client use only.</a:t>
            </a:r>
            <a:endParaRPr lang="en-US" dirty="0"/>
          </a:p>
        </p:txBody>
      </p:sp>
      <p:sp>
        <p:nvSpPr>
          <p:cNvPr id="2" name="Rectangle 1"/>
          <p:cNvSpPr/>
          <p:nvPr/>
        </p:nvSpPr>
        <p:spPr>
          <a:xfrm>
            <a:off x="2528888" y="2814586"/>
            <a:ext cx="4511279" cy="81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8580" rtlCol="0" anchor="t" anchorCtr="0"/>
          <a:lstStyle/>
          <a:p>
            <a:r>
              <a:rPr lang="en-US" sz="2400" b="1" dirty="0">
                <a:solidFill>
                  <a:schemeClr val="accent1"/>
                </a:solidFill>
                <a:latin typeface="Arial Narrow" panose="020B0606020202030204" pitchFamily="34" charset="0"/>
              </a:rPr>
              <a:t>Permanent Secretary</a:t>
            </a:r>
          </a:p>
          <a:p>
            <a:r>
              <a:rPr lang="en-US" sz="2100" dirty="0">
                <a:solidFill>
                  <a:schemeClr val="tx1">
                    <a:lumMod val="50000"/>
                    <a:lumOff val="50000"/>
                  </a:schemeClr>
                </a:solidFill>
                <a:latin typeface="Arial Narrow" panose="020B0606020202030204" pitchFamily="34" charset="0"/>
              </a:rPr>
              <a:t>Department for International Trade</a:t>
            </a:r>
          </a:p>
        </p:txBody>
      </p:sp>
      <p:sp>
        <p:nvSpPr>
          <p:cNvPr id="11" name="Rectangle 10"/>
          <p:cNvSpPr/>
          <p:nvPr/>
        </p:nvSpPr>
        <p:spPr>
          <a:xfrm>
            <a:off x="2528888" y="1939430"/>
            <a:ext cx="4511279" cy="81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8580" rtlCol="0" anchor="t" anchorCtr="0"/>
          <a:lstStyle/>
          <a:p>
            <a:r>
              <a:rPr lang="en-US" sz="2400" b="1" dirty="0">
                <a:solidFill>
                  <a:schemeClr val="accent1"/>
                </a:solidFill>
                <a:latin typeface="Arial Narrow" panose="020B0606020202030204" pitchFamily="34" charset="0"/>
              </a:rPr>
              <a:t>4D Designer / </a:t>
            </a:r>
            <a:r>
              <a:rPr lang="en-US" sz="2400" b="1" dirty="0" err="1">
                <a:solidFill>
                  <a:schemeClr val="accent1"/>
                </a:solidFill>
                <a:latin typeface="Arial Narrow" panose="020B0606020202030204" pitchFamily="34" charset="0"/>
              </a:rPr>
              <a:t>Visualiser</a:t>
            </a:r>
            <a:endParaRPr lang="en-US" sz="2400" b="1" dirty="0">
              <a:solidFill>
                <a:schemeClr val="accent1"/>
              </a:solidFill>
              <a:latin typeface="Arial Narrow" panose="020B0606020202030204" pitchFamily="34" charset="0"/>
            </a:endParaRPr>
          </a:p>
          <a:p>
            <a:r>
              <a:rPr lang="en-US" sz="2100" dirty="0">
                <a:solidFill>
                  <a:schemeClr val="tx1">
                    <a:lumMod val="50000"/>
                    <a:lumOff val="50000"/>
                  </a:schemeClr>
                </a:solidFill>
                <a:latin typeface="Arial Narrow" panose="020B0606020202030204" pitchFamily="34" charset="0"/>
              </a:rPr>
              <a:t>Freelance</a:t>
            </a:r>
          </a:p>
        </p:txBody>
      </p:sp>
      <p:sp>
        <p:nvSpPr>
          <p:cNvPr id="12" name="Rectangle 11"/>
          <p:cNvSpPr/>
          <p:nvPr/>
        </p:nvSpPr>
        <p:spPr>
          <a:xfrm>
            <a:off x="2528888" y="1064274"/>
            <a:ext cx="4511279" cy="81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8580" rtlCol="0" anchor="t" anchorCtr="0"/>
          <a:lstStyle/>
          <a:p>
            <a:r>
              <a:rPr lang="en-US" sz="2400" b="1" dirty="0">
                <a:solidFill>
                  <a:schemeClr val="accent1"/>
                </a:solidFill>
                <a:latin typeface="Arial Narrow" panose="020B0606020202030204" pitchFamily="34" charset="0"/>
              </a:rPr>
              <a:t>Frontend UI/UX</a:t>
            </a:r>
          </a:p>
          <a:p>
            <a:r>
              <a:rPr lang="en-US" sz="2100" dirty="0">
                <a:solidFill>
                  <a:schemeClr val="tx1">
                    <a:lumMod val="50000"/>
                    <a:lumOff val="50000"/>
                  </a:schemeClr>
                </a:solidFill>
                <a:latin typeface="Arial Narrow" panose="020B0606020202030204" pitchFamily="34" charset="0"/>
              </a:rPr>
              <a:t>London tech firm</a:t>
            </a:r>
          </a:p>
        </p:txBody>
      </p:sp>
      <p:sp>
        <p:nvSpPr>
          <p:cNvPr id="13" name="Rectangle 12"/>
          <p:cNvSpPr/>
          <p:nvPr/>
        </p:nvSpPr>
        <p:spPr>
          <a:xfrm>
            <a:off x="2528888" y="3689742"/>
            <a:ext cx="4511279" cy="81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8580" rtlCol="0" anchor="t" anchorCtr="0"/>
          <a:lstStyle/>
          <a:p>
            <a:r>
              <a:rPr lang="en-US" sz="2400" b="1" dirty="0">
                <a:solidFill>
                  <a:schemeClr val="accent1"/>
                </a:solidFill>
                <a:latin typeface="Arial Narrow" panose="020B0606020202030204" pitchFamily="34" charset="0"/>
              </a:rPr>
              <a:t>Brand, Ethical &amp; Compliance Officer</a:t>
            </a:r>
          </a:p>
          <a:p>
            <a:r>
              <a:rPr lang="en-US" sz="2100" dirty="0">
                <a:solidFill>
                  <a:schemeClr val="tx1">
                    <a:lumMod val="50000"/>
                    <a:lumOff val="50000"/>
                  </a:schemeClr>
                </a:solidFill>
                <a:latin typeface="Arial Narrow" panose="020B0606020202030204" pitchFamily="34" charset="0"/>
              </a:rPr>
              <a:t>Retailer </a:t>
            </a:r>
          </a:p>
        </p:txBody>
      </p:sp>
      <p:sp>
        <p:nvSpPr>
          <p:cNvPr id="15" name="Rectangle 14"/>
          <p:cNvSpPr/>
          <p:nvPr/>
        </p:nvSpPr>
        <p:spPr>
          <a:xfrm>
            <a:off x="2528888" y="4564899"/>
            <a:ext cx="4511279" cy="817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8580" rtlCol="0" anchor="t" anchorCtr="0"/>
          <a:lstStyle/>
          <a:p>
            <a:r>
              <a:rPr lang="en-US" sz="2400" b="1" dirty="0">
                <a:solidFill>
                  <a:schemeClr val="accent1"/>
                </a:solidFill>
                <a:latin typeface="Arial Narrow" panose="020B0606020202030204" pitchFamily="34" charset="0"/>
              </a:rPr>
              <a:t>Scrum Master</a:t>
            </a:r>
          </a:p>
          <a:p>
            <a:r>
              <a:rPr lang="en-US" sz="2100" dirty="0">
                <a:solidFill>
                  <a:schemeClr val="tx1">
                    <a:lumMod val="50000"/>
                    <a:lumOff val="50000"/>
                  </a:schemeClr>
                </a:solidFill>
                <a:latin typeface="Arial Narrow" panose="020B0606020202030204" pitchFamily="34" charset="0"/>
              </a:rPr>
              <a:t>Multiple industries</a:t>
            </a:r>
          </a:p>
        </p:txBody>
      </p:sp>
    </p:spTree>
    <p:extLst>
      <p:ext uri="{BB962C8B-B14F-4D97-AF65-F5344CB8AC3E}">
        <p14:creationId xmlns:p14="http://schemas.microsoft.com/office/powerpoint/2010/main" val="429153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1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600"/>
                            </p:stCondLst>
                            <p:childTnLst>
                              <p:par>
                                <p:cTn id="11" presetID="1" presetClass="entr" presetSubtype="0" fill="hold" grpId="0" nodeType="afterEffect">
                                  <p:stCondLst>
                                    <p:cond delay="9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11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3600"/>
                            </p:stCondLst>
                            <p:childTnLst>
                              <p:par>
                                <p:cTn id="17" presetID="1" presetClass="entr" presetSubtype="0" fill="hold" grpId="0" nodeType="afterEffect">
                                  <p:stCondLst>
                                    <p:cond delay="80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83E393-C0BF-4ED8-8545-7E4C90AFF831}" type="slidenum">
              <a:rPr lang="en-US" smtClean="0"/>
              <a:pPr/>
              <a:t>19</a:t>
            </a:fld>
            <a:endParaRPr lang="en-US" dirty="0"/>
          </a:p>
        </p:txBody>
      </p:sp>
      <p:sp>
        <p:nvSpPr>
          <p:cNvPr id="6" name="Footer Placeholder 5"/>
          <p:cNvSpPr>
            <a:spLocks noGrp="1"/>
          </p:cNvSpPr>
          <p:nvPr>
            <p:ph type="ftr" sz="quarter" idx="3"/>
          </p:nvPr>
        </p:nvSpPr>
        <p:spPr/>
        <p:txBody>
          <a:bodyPr/>
          <a:lstStyle/>
          <a:p>
            <a:r>
              <a:rPr lang="en-GB"/>
              <a:t>© 2016 Willis Towers Watson. All rights reserved. Proprietary and Confidential. For Willis Towers Watson and Willis Towers Watson client use only.</a:t>
            </a:r>
            <a:endParaRPr lang="en-US" dirty="0"/>
          </a:p>
        </p:txBody>
      </p:sp>
      <p:sp>
        <p:nvSpPr>
          <p:cNvPr id="7" name="Rectangle 6"/>
          <p:cNvSpPr/>
          <p:nvPr/>
        </p:nvSpPr>
        <p:spPr>
          <a:xfrm>
            <a:off x="1125142" y="1725216"/>
            <a:ext cx="7125890" cy="2453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rPr>
              <a:t>Fourth Industrial Revolution</a:t>
            </a:r>
          </a:p>
        </p:txBody>
      </p:sp>
      <p:sp>
        <p:nvSpPr>
          <p:cNvPr id="8" name="Rectangle 7"/>
          <p:cNvSpPr/>
          <p:nvPr/>
        </p:nvSpPr>
        <p:spPr>
          <a:xfrm>
            <a:off x="342901" y="1357312"/>
            <a:ext cx="7125890" cy="689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chemeClr val="tx1">
                    <a:lumMod val="50000"/>
                    <a:lumOff val="50000"/>
                  </a:schemeClr>
                </a:solidFill>
              </a:rPr>
              <a:t>Enter the</a:t>
            </a:r>
          </a:p>
        </p:txBody>
      </p:sp>
      <p:sp>
        <p:nvSpPr>
          <p:cNvPr id="9" name="Rectangle 8"/>
          <p:cNvSpPr/>
          <p:nvPr/>
        </p:nvSpPr>
        <p:spPr>
          <a:xfrm>
            <a:off x="1656160" y="4179094"/>
            <a:ext cx="7125890" cy="689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000" i="1" dirty="0">
                <a:solidFill>
                  <a:schemeClr val="tx1">
                    <a:lumMod val="50000"/>
                    <a:lumOff val="50000"/>
                  </a:schemeClr>
                </a:solidFill>
              </a:rPr>
              <a:t>as disruptive as its predecessors</a:t>
            </a:r>
          </a:p>
        </p:txBody>
      </p:sp>
    </p:spTree>
    <p:extLst>
      <p:ext uri="{BB962C8B-B14F-4D97-AF65-F5344CB8AC3E}">
        <p14:creationId xmlns:p14="http://schemas.microsoft.com/office/powerpoint/2010/main" val="325276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Talent Assessment 2020</a:t>
            </a:r>
          </a:p>
        </p:txBody>
      </p:sp>
      <p:sp>
        <p:nvSpPr>
          <p:cNvPr id="7" name="Text Placeholder 6"/>
          <p:cNvSpPr>
            <a:spLocks noGrp="1"/>
          </p:cNvSpPr>
          <p:nvPr>
            <p:ph type="body" sz="quarter" idx="13"/>
          </p:nvPr>
        </p:nvSpPr>
        <p:spPr/>
        <p:txBody>
          <a:bodyPr/>
          <a:lstStyle/>
          <a:p>
            <a:r>
              <a:rPr lang="en-GB" dirty="0"/>
              <a:t>Agenda</a:t>
            </a:r>
          </a:p>
        </p:txBody>
      </p:sp>
      <p:sp>
        <p:nvSpPr>
          <p:cNvPr id="2" name="Footer Placeholder 1"/>
          <p:cNvSpPr>
            <a:spLocks noGrp="1"/>
          </p:cNvSpPr>
          <p:nvPr>
            <p:ph type="ftr" sz="quarter" idx="3"/>
          </p:nvPr>
        </p:nvSpPr>
        <p:spPr/>
        <p:txBody>
          <a:bodyPr/>
          <a:lstStyle/>
          <a:p>
            <a:r>
              <a:rPr lang="en-GB"/>
              <a:t>© 2016 Saville Consulting, Willis Towers Watson. All rights reserved.</a:t>
            </a:r>
            <a:endParaRPr lang="en-US" dirty="0"/>
          </a:p>
        </p:txBody>
      </p:sp>
      <p:pic>
        <p:nvPicPr>
          <p:cNvPr id="10" name="Content Placeholder 9"/>
          <p:cNvPicPr>
            <a:picLocks noGrp="1" noChangeAspect="1"/>
          </p:cNvPicPr>
          <p:nvPr>
            <p:ph idx="1"/>
          </p:nvPr>
        </p:nvPicPr>
        <p:blipFill>
          <a:blip r:embed="rId2"/>
          <a:stretch>
            <a:fillRect/>
          </a:stretch>
        </p:blipFill>
        <p:spPr>
          <a:xfrm>
            <a:off x="607546" y="1464141"/>
            <a:ext cx="7043431" cy="4450098"/>
          </a:xfrm>
          <a:prstGeom prst="rect">
            <a:avLst/>
          </a:prstGeom>
        </p:spPr>
      </p:pic>
    </p:spTree>
    <p:extLst>
      <p:ext uri="{BB962C8B-B14F-4D97-AF65-F5344CB8AC3E}">
        <p14:creationId xmlns:p14="http://schemas.microsoft.com/office/powerpoint/2010/main" val="4030180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83E393-C0BF-4ED8-8545-7E4C90AFF831}" type="slidenum">
              <a:rPr lang="en-US" smtClean="0"/>
              <a:pPr/>
              <a:t>20</a:t>
            </a:fld>
            <a:endParaRPr lang="en-US" dirty="0"/>
          </a:p>
        </p:txBody>
      </p:sp>
      <p:sp>
        <p:nvSpPr>
          <p:cNvPr id="6" name="Footer Placeholder 5"/>
          <p:cNvSpPr>
            <a:spLocks noGrp="1"/>
          </p:cNvSpPr>
          <p:nvPr>
            <p:ph type="ftr" sz="quarter" idx="3"/>
          </p:nvPr>
        </p:nvSpPr>
        <p:spPr/>
        <p:txBody>
          <a:bodyPr/>
          <a:lstStyle/>
          <a:p>
            <a:r>
              <a:rPr lang="en-GB"/>
              <a:t>© 2016 Willis Towers Watson. All rights reserved. Proprietary and Confidential. For Willis Towers Watson and Willis Towers Watson client use only.</a:t>
            </a:r>
            <a:endParaRPr lang="en-US" dirty="0"/>
          </a:p>
        </p:txBody>
      </p:sp>
      <p:sp>
        <p:nvSpPr>
          <p:cNvPr id="15" name="Rectangle 14"/>
          <p:cNvSpPr/>
          <p:nvPr/>
        </p:nvSpPr>
        <p:spPr>
          <a:xfrm>
            <a:off x="922855" y="3484357"/>
            <a:ext cx="2241239" cy="1987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9069" indent="-169069">
              <a:spcBef>
                <a:spcPts val="450"/>
              </a:spcBef>
              <a:spcAft>
                <a:spcPts val="450"/>
              </a:spcAft>
              <a:buClr>
                <a:srgbClr val="702082"/>
              </a:buClr>
              <a:buFont typeface="Wingdings" charset="2"/>
              <a:buChar char="§"/>
              <a:defRPr/>
            </a:pPr>
            <a:r>
              <a:rPr lang="en-US" sz="1350" dirty="0">
                <a:solidFill>
                  <a:schemeClr val="tx1"/>
                </a:solidFill>
              </a:rPr>
              <a:t>Digital revolution</a:t>
            </a:r>
          </a:p>
          <a:p>
            <a:pPr marL="169069" indent="-169069">
              <a:spcBef>
                <a:spcPts val="450"/>
              </a:spcBef>
              <a:spcAft>
                <a:spcPts val="450"/>
              </a:spcAft>
              <a:buClr>
                <a:srgbClr val="702082"/>
              </a:buClr>
              <a:buFont typeface="Wingdings" charset="2"/>
              <a:buChar char="§"/>
              <a:defRPr/>
            </a:pPr>
            <a:r>
              <a:rPr lang="en-US" sz="1350" dirty="0">
                <a:solidFill>
                  <a:schemeClr val="tx1"/>
                </a:solidFill>
              </a:rPr>
              <a:t>Fusion of technologies blurring lines of physical, digital, biological  </a:t>
            </a:r>
          </a:p>
          <a:p>
            <a:pPr marL="169069" indent="-169069">
              <a:spcBef>
                <a:spcPts val="450"/>
              </a:spcBef>
              <a:spcAft>
                <a:spcPts val="450"/>
              </a:spcAft>
              <a:buClr>
                <a:srgbClr val="702082"/>
              </a:buClr>
              <a:buFont typeface="Wingdings" charset="2"/>
              <a:buChar char="§"/>
              <a:defRPr/>
            </a:pPr>
            <a:r>
              <a:rPr lang="en-US" sz="1350" dirty="0">
                <a:solidFill>
                  <a:schemeClr val="tx1"/>
                </a:solidFill>
              </a:rPr>
              <a:t>Tech breakthroughs: artificial intelligence, robotics, the ‘Internet of Things’</a:t>
            </a:r>
          </a:p>
        </p:txBody>
      </p:sp>
      <p:grpSp>
        <p:nvGrpSpPr>
          <p:cNvPr id="4" name="Group 3"/>
          <p:cNvGrpSpPr/>
          <p:nvPr/>
        </p:nvGrpSpPr>
        <p:grpSpPr>
          <a:xfrm>
            <a:off x="1249642" y="2175006"/>
            <a:ext cx="1247099" cy="1219023"/>
            <a:chOff x="1890419" y="1156746"/>
            <a:chExt cx="1413880" cy="1460253"/>
          </a:xfrm>
        </p:grpSpPr>
        <p:sp>
          <p:nvSpPr>
            <p:cNvPr id="7" name="Rectangle 6"/>
            <p:cNvSpPr/>
            <p:nvPr/>
          </p:nvSpPr>
          <p:spPr>
            <a:xfrm>
              <a:off x="1890419" y="1156746"/>
              <a:ext cx="1413880" cy="14602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b="1" dirty="0">
                <a:solidFill>
                  <a:schemeClr val="bg1"/>
                </a:solidFill>
              </a:endParaRPr>
            </a:p>
          </p:txBody>
        </p:sp>
        <p:pic>
          <p:nvPicPr>
            <p:cNvPr id="25" name="Picture 35"/>
            <p:cNvPicPr>
              <a:picLocks noChangeAspect="1"/>
            </p:cNvPicPr>
            <p:nvPr/>
          </p:nvPicPr>
          <p:blipFill>
            <a:blip r:embed="rId3" cstate="print">
              <a:lum bright="100000"/>
              <a:extLst>
                <a:ext uri="{28A0092B-C50C-407E-A947-70E740481C1C}">
                  <a14:useLocalDpi xmlns:a14="http://schemas.microsoft.com/office/drawing/2010/main" val="0"/>
                </a:ext>
              </a:extLst>
            </a:blip>
            <a:srcRect/>
            <a:stretch>
              <a:fillRect/>
            </a:stretch>
          </p:blipFill>
          <p:spPr bwMode="auto">
            <a:xfrm>
              <a:off x="2271847" y="1595292"/>
              <a:ext cx="606425" cy="596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sp>
        <p:nvSpPr>
          <p:cNvPr id="17" name="Rectangle 16"/>
          <p:cNvSpPr/>
          <p:nvPr/>
        </p:nvSpPr>
        <p:spPr>
          <a:xfrm>
            <a:off x="6396444" y="3484357"/>
            <a:ext cx="2514198" cy="1987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9069" indent="-169069">
              <a:spcBef>
                <a:spcPts val="450"/>
              </a:spcBef>
              <a:spcAft>
                <a:spcPts val="450"/>
              </a:spcAft>
              <a:buClr>
                <a:srgbClr val="702082"/>
              </a:buClr>
              <a:buFont typeface="Wingdings" charset="2"/>
              <a:buChar char="§"/>
            </a:pPr>
            <a:r>
              <a:rPr lang="en-US" sz="1350" dirty="0">
                <a:solidFill>
                  <a:schemeClr val="tx1"/>
                </a:solidFill>
              </a:rPr>
              <a:t>The </a:t>
            </a:r>
            <a:r>
              <a:rPr lang="en-US" sz="1350" b="1" dirty="0">
                <a:solidFill>
                  <a:schemeClr val="accent1"/>
                </a:solidFill>
              </a:rPr>
              <a:t>most in-demand </a:t>
            </a:r>
            <a:r>
              <a:rPr lang="en-US" sz="1350" dirty="0">
                <a:solidFill>
                  <a:schemeClr val="tx1"/>
                </a:solidFill>
              </a:rPr>
              <a:t>occupations or specialties did not exist 10 years ago</a:t>
            </a:r>
          </a:p>
          <a:p>
            <a:pPr marL="169069" indent="-169069">
              <a:spcBef>
                <a:spcPts val="450"/>
              </a:spcBef>
              <a:spcAft>
                <a:spcPts val="450"/>
              </a:spcAft>
              <a:buClr>
                <a:srgbClr val="702082"/>
              </a:buClr>
              <a:buFont typeface="Wingdings" charset="2"/>
              <a:buChar char="§"/>
            </a:pPr>
            <a:r>
              <a:rPr lang="en-US" sz="1350" b="1" dirty="0">
                <a:solidFill>
                  <a:schemeClr val="accent1"/>
                </a:solidFill>
              </a:rPr>
              <a:t>65% of children </a:t>
            </a:r>
            <a:r>
              <a:rPr lang="en-US" sz="1350" dirty="0">
                <a:solidFill>
                  <a:schemeClr val="tx1"/>
                </a:solidFill>
              </a:rPr>
              <a:t>entering primary school today will ultimately end up working in  </a:t>
            </a:r>
            <a:r>
              <a:rPr lang="en-US" sz="1350" b="1" dirty="0">
                <a:solidFill>
                  <a:schemeClr val="accent1"/>
                </a:solidFill>
              </a:rPr>
              <a:t>jobs that do </a:t>
            </a:r>
            <a:r>
              <a:rPr lang="en-US" sz="1350" b="1" u="sng" dirty="0">
                <a:solidFill>
                  <a:schemeClr val="accent1"/>
                </a:solidFill>
              </a:rPr>
              <a:t>not</a:t>
            </a:r>
            <a:r>
              <a:rPr lang="en-US" sz="1350" b="1" dirty="0">
                <a:solidFill>
                  <a:schemeClr val="accent1"/>
                </a:solidFill>
              </a:rPr>
              <a:t> yet exist</a:t>
            </a:r>
          </a:p>
        </p:txBody>
      </p:sp>
      <p:grpSp>
        <p:nvGrpSpPr>
          <p:cNvPr id="11" name="Group 10"/>
          <p:cNvGrpSpPr/>
          <p:nvPr/>
        </p:nvGrpSpPr>
        <p:grpSpPr>
          <a:xfrm>
            <a:off x="4225908" y="2175007"/>
            <a:ext cx="1246837" cy="1218866"/>
            <a:chOff x="8931258" y="1223051"/>
            <a:chExt cx="1413880" cy="1460253"/>
          </a:xfrm>
        </p:grpSpPr>
        <p:sp>
          <p:nvSpPr>
            <p:cNvPr id="24" name="Rectangle 23"/>
            <p:cNvSpPr/>
            <p:nvPr/>
          </p:nvSpPr>
          <p:spPr>
            <a:xfrm>
              <a:off x="8931258" y="1223051"/>
              <a:ext cx="1413880" cy="14602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b="1" dirty="0">
                <a:solidFill>
                  <a:schemeClr val="bg1"/>
                </a:solidFill>
              </a:endParaRPr>
            </a:p>
          </p:txBody>
        </p:sp>
        <p:pic>
          <p:nvPicPr>
            <p:cNvPr id="26" name="Picture 58"/>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276160" y="1597410"/>
              <a:ext cx="724075" cy="7115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sp>
        <p:nvSpPr>
          <p:cNvPr id="16" name="Rectangle 15"/>
          <p:cNvSpPr/>
          <p:nvPr/>
        </p:nvSpPr>
        <p:spPr>
          <a:xfrm>
            <a:off x="3681604" y="3484357"/>
            <a:ext cx="2746145" cy="1987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9069" indent="-169069">
              <a:spcBef>
                <a:spcPts val="450"/>
              </a:spcBef>
              <a:spcAft>
                <a:spcPts val="450"/>
              </a:spcAft>
              <a:buClr>
                <a:srgbClr val="702082"/>
              </a:buClr>
              <a:buFont typeface="Wingdings" charset="2"/>
              <a:buChar char="§"/>
              <a:defRPr/>
            </a:pPr>
            <a:r>
              <a:rPr lang="en-US" sz="1350" dirty="0">
                <a:solidFill>
                  <a:schemeClr val="tx1"/>
                </a:solidFill>
              </a:rPr>
              <a:t>Disrupting most industries </a:t>
            </a:r>
          </a:p>
          <a:p>
            <a:pPr marL="169069" indent="-169069">
              <a:spcBef>
                <a:spcPts val="450"/>
              </a:spcBef>
              <a:spcAft>
                <a:spcPts val="450"/>
              </a:spcAft>
              <a:buClr>
                <a:srgbClr val="702082"/>
              </a:buClr>
              <a:buFont typeface="Wingdings" charset="2"/>
              <a:buChar char="§"/>
              <a:defRPr/>
            </a:pPr>
            <a:r>
              <a:rPr lang="en-US" sz="1350" dirty="0">
                <a:solidFill>
                  <a:schemeClr val="tx1"/>
                </a:solidFill>
              </a:rPr>
              <a:t>Disrupting most countries</a:t>
            </a:r>
          </a:p>
          <a:p>
            <a:pPr marL="169069" indent="-169069">
              <a:spcBef>
                <a:spcPts val="450"/>
              </a:spcBef>
              <a:spcAft>
                <a:spcPts val="450"/>
              </a:spcAft>
              <a:buClr>
                <a:srgbClr val="702082"/>
              </a:buClr>
              <a:buFont typeface="Wingdings" charset="2"/>
              <a:buChar char="§"/>
              <a:defRPr/>
            </a:pPr>
            <a:r>
              <a:rPr lang="en-US" sz="1350" dirty="0">
                <a:solidFill>
                  <a:schemeClr val="tx1"/>
                </a:solidFill>
              </a:rPr>
              <a:t>Huge impact on work and jobs</a:t>
            </a:r>
          </a:p>
          <a:p>
            <a:pPr marL="169069" lvl="2" indent="-169069">
              <a:spcBef>
                <a:spcPts val="450"/>
              </a:spcBef>
              <a:spcAft>
                <a:spcPts val="450"/>
              </a:spcAft>
              <a:buClr>
                <a:srgbClr val="702082"/>
              </a:buClr>
              <a:buFont typeface="Wingdings" charset="2"/>
              <a:buChar char="§"/>
              <a:defRPr/>
            </a:pPr>
            <a:r>
              <a:rPr lang="en-US" sz="1350" dirty="0">
                <a:solidFill>
                  <a:schemeClr val="tx1"/>
                </a:solidFill>
              </a:rPr>
              <a:t>Job creation and displacement</a:t>
            </a:r>
          </a:p>
          <a:p>
            <a:pPr marL="169069" lvl="2" indent="-169069">
              <a:spcBef>
                <a:spcPts val="450"/>
              </a:spcBef>
              <a:spcAft>
                <a:spcPts val="450"/>
              </a:spcAft>
              <a:buClr>
                <a:srgbClr val="702082"/>
              </a:buClr>
              <a:buFont typeface="Wingdings" charset="2"/>
              <a:buChar char="§"/>
              <a:defRPr/>
            </a:pPr>
            <a:r>
              <a:rPr lang="en-US" sz="1350" dirty="0">
                <a:solidFill>
                  <a:schemeClr val="tx1"/>
                </a:solidFill>
              </a:rPr>
              <a:t>Heightened labor productivity</a:t>
            </a:r>
          </a:p>
          <a:p>
            <a:pPr marL="169069" lvl="2" indent="-169069">
              <a:spcBef>
                <a:spcPts val="450"/>
              </a:spcBef>
              <a:spcAft>
                <a:spcPts val="450"/>
              </a:spcAft>
              <a:buClr>
                <a:srgbClr val="702082"/>
              </a:buClr>
              <a:buFont typeface="Wingdings" charset="2"/>
              <a:buChar char="§"/>
              <a:defRPr/>
            </a:pPr>
            <a:r>
              <a:rPr lang="en-US" sz="1350" dirty="0">
                <a:solidFill>
                  <a:schemeClr val="tx1"/>
                </a:solidFill>
              </a:rPr>
              <a:t>Widening skills gaps</a:t>
            </a:r>
          </a:p>
        </p:txBody>
      </p:sp>
      <p:grpSp>
        <p:nvGrpSpPr>
          <p:cNvPr id="5" name="Group 4"/>
          <p:cNvGrpSpPr/>
          <p:nvPr/>
        </p:nvGrpSpPr>
        <p:grpSpPr>
          <a:xfrm>
            <a:off x="6798456" y="2175006"/>
            <a:ext cx="1199024" cy="1214484"/>
            <a:chOff x="5282538" y="1190766"/>
            <a:chExt cx="1413880" cy="1460253"/>
          </a:xfrm>
        </p:grpSpPr>
        <p:sp>
          <p:nvSpPr>
            <p:cNvPr id="23" name="Rectangle 22"/>
            <p:cNvSpPr/>
            <p:nvPr/>
          </p:nvSpPr>
          <p:spPr>
            <a:xfrm>
              <a:off x="5282538" y="1190766"/>
              <a:ext cx="1413880" cy="1460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b="1" dirty="0">
                <a:solidFill>
                  <a:schemeClr val="bg1"/>
                </a:solidFill>
              </a:endParaRPr>
            </a:p>
          </p:txBody>
        </p:sp>
        <p:grpSp>
          <p:nvGrpSpPr>
            <p:cNvPr id="27" name="Group 26"/>
            <p:cNvGrpSpPr/>
            <p:nvPr/>
          </p:nvGrpSpPr>
          <p:grpSpPr>
            <a:xfrm>
              <a:off x="5662333" y="1524000"/>
              <a:ext cx="674889" cy="803672"/>
              <a:chOff x="-3198813" y="2938463"/>
              <a:chExt cx="2901951" cy="2925763"/>
            </a:xfrm>
            <a:solidFill>
              <a:srgbClr val="FFFFFF"/>
            </a:solidFill>
          </p:grpSpPr>
          <p:sp>
            <p:nvSpPr>
              <p:cNvPr id="28" name="Freeform 30"/>
              <p:cNvSpPr>
                <a:spLocks/>
              </p:cNvSpPr>
              <p:nvPr/>
            </p:nvSpPr>
            <p:spPr bwMode="auto">
              <a:xfrm>
                <a:off x="-1158875" y="3427413"/>
                <a:ext cx="862013" cy="1952625"/>
              </a:xfrm>
              <a:custGeom>
                <a:avLst/>
                <a:gdLst>
                  <a:gd name="T0" fmla="*/ 29 w 230"/>
                  <a:gd name="T1" fmla="*/ 108 h 521"/>
                  <a:gd name="T2" fmla="*/ 29 w 230"/>
                  <a:gd name="T3" fmla="*/ 109 h 521"/>
                  <a:gd name="T4" fmla="*/ 29 w 230"/>
                  <a:gd name="T5" fmla="*/ 291 h 521"/>
                  <a:gd name="T6" fmla="*/ 26 w 230"/>
                  <a:gd name="T7" fmla="*/ 310 h 521"/>
                  <a:gd name="T8" fmla="*/ 26 w 230"/>
                  <a:gd name="T9" fmla="*/ 490 h 521"/>
                  <a:gd name="T10" fmla="*/ 57 w 230"/>
                  <a:gd name="T11" fmla="*/ 521 h 521"/>
                  <a:gd name="T12" fmla="*/ 89 w 230"/>
                  <a:gd name="T13" fmla="*/ 490 h 521"/>
                  <a:gd name="T14" fmla="*/ 89 w 230"/>
                  <a:gd name="T15" fmla="*/ 252 h 521"/>
                  <a:gd name="T16" fmla="*/ 119 w 230"/>
                  <a:gd name="T17" fmla="*/ 252 h 521"/>
                  <a:gd name="T18" fmla="*/ 119 w 230"/>
                  <a:gd name="T19" fmla="*/ 490 h 521"/>
                  <a:gd name="T20" fmla="*/ 150 w 230"/>
                  <a:gd name="T21" fmla="*/ 521 h 521"/>
                  <a:gd name="T22" fmla="*/ 182 w 230"/>
                  <a:gd name="T23" fmla="*/ 490 h 521"/>
                  <a:gd name="T24" fmla="*/ 182 w 230"/>
                  <a:gd name="T25" fmla="*/ 253 h 521"/>
                  <a:gd name="T26" fmla="*/ 182 w 230"/>
                  <a:gd name="T27" fmla="*/ 252 h 521"/>
                  <a:gd name="T28" fmla="*/ 182 w 230"/>
                  <a:gd name="T29" fmla="*/ 252 h 521"/>
                  <a:gd name="T30" fmla="*/ 207 w 230"/>
                  <a:gd name="T31" fmla="*/ 252 h 521"/>
                  <a:gd name="T32" fmla="*/ 230 w 230"/>
                  <a:gd name="T33" fmla="*/ 229 h 521"/>
                  <a:gd name="T34" fmla="*/ 230 w 230"/>
                  <a:gd name="T35" fmla="*/ 81 h 521"/>
                  <a:gd name="T36" fmla="*/ 230 w 230"/>
                  <a:gd name="T37" fmla="*/ 79 h 521"/>
                  <a:gd name="T38" fmla="*/ 230 w 230"/>
                  <a:gd name="T39" fmla="*/ 79 h 521"/>
                  <a:gd name="T40" fmla="*/ 174 w 230"/>
                  <a:gd name="T41" fmla="*/ 0 h 521"/>
                  <a:gd name="T42" fmla="*/ 129 w 230"/>
                  <a:gd name="T43" fmla="*/ 0 h 521"/>
                  <a:gd name="T44" fmla="*/ 104 w 230"/>
                  <a:gd name="T45" fmla="*/ 23 h 521"/>
                  <a:gd name="T46" fmla="*/ 79 w 230"/>
                  <a:gd name="T47" fmla="*/ 0 h 521"/>
                  <a:gd name="T48" fmla="*/ 33 w 230"/>
                  <a:gd name="T49" fmla="*/ 0 h 521"/>
                  <a:gd name="T50" fmla="*/ 0 w 230"/>
                  <a:gd name="T51" fmla="*/ 17 h 521"/>
                  <a:gd name="T52" fmla="*/ 29 w 230"/>
                  <a:gd name="T53" fmla="*/ 107 h 521"/>
                  <a:gd name="T54" fmla="*/ 29 w 230"/>
                  <a:gd name="T55" fmla="*/ 10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0" h="521">
                    <a:moveTo>
                      <a:pt x="29" y="108"/>
                    </a:moveTo>
                    <a:cubicBezTo>
                      <a:pt x="29" y="109"/>
                      <a:pt x="29" y="109"/>
                      <a:pt x="29" y="109"/>
                    </a:cubicBezTo>
                    <a:cubicBezTo>
                      <a:pt x="29" y="291"/>
                      <a:pt x="29" y="291"/>
                      <a:pt x="29" y="291"/>
                    </a:cubicBezTo>
                    <a:cubicBezTo>
                      <a:pt x="29" y="297"/>
                      <a:pt x="28" y="304"/>
                      <a:pt x="26" y="310"/>
                    </a:cubicBezTo>
                    <a:cubicBezTo>
                      <a:pt x="26" y="490"/>
                      <a:pt x="26" y="490"/>
                      <a:pt x="26" y="490"/>
                    </a:cubicBezTo>
                    <a:cubicBezTo>
                      <a:pt x="26" y="507"/>
                      <a:pt x="40" y="521"/>
                      <a:pt x="57" y="521"/>
                    </a:cubicBezTo>
                    <a:cubicBezTo>
                      <a:pt x="75" y="521"/>
                      <a:pt x="89" y="507"/>
                      <a:pt x="89" y="490"/>
                    </a:cubicBezTo>
                    <a:cubicBezTo>
                      <a:pt x="89" y="490"/>
                      <a:pt x="89" y="252"/>
                      <a:pt x="89" y="252"/>
                    </a:cubicBezTo>
                    <a:cubicBezTo>
                      <a:pt x="119" y="252"/>
                      <a:pt x="119" y="252"/>
                      <a:pt x="119" y="252"/>
                    </a:cubicBezTo>
                    <a:cubicBezTo>
                      <a:pt x="119" y="252"/>
                      <a:pt x="119" y="490"/>
                      <a:pt x="119" y="490"/>
                    </a:cubicBezTo>
                    <a:cubicBezTo>
                      <a:pt x="119" y="507"/>
                      <a:pt x="133" y="521"/>
                      <a:pt x="150" y="521"/>
                    </a:cubicBezTo>
                    <a:cubicBezTo>
                      <a:pt x="168" y="521"/>
                      <a:pt x="182" y="507"/>
                      <a:pt x="182" y="490"/>
                    </a:cubicBezTo>
                    <a:cubicBezTo>
                      <a:pt x="182" y="253"/>
                      <a:pt x="182" y="253"/>
                      <a:pt x="182" y="253"/>
                    </a:cubicBezTo>
                    <a:cubicBezTo>
                      <a:pt x="182" y="253"/>
                      <a:pt x="182" y="252"/>
                      <a:pt x="182" y="252"/>
                    </a:cubicBezTo>
                    <a:cubicBezTo>
                      <a:pt x="182" y="252"/>
                      <a:pt x="182" y="252"/>
                      <a:pt x="182" y="252"/>
                    </a:cubicBezTo>
                    <a:cubicBezTo>
                      <a:pt x="182" y="252"/>
                      <a:pt x="194" y="252"/>
                      <a:pt x="207" y="252"/>
                    </a:cubicBezTo>
                    <a:cubicBezTo>
                      <a:pt x="219" y="252"/>
                      <a:pt x="230" y="242"/>
                      <a:pt x="230" y="229"/>
                    </a:cubicBezTo>
                    <a:cubicBezTo>
                      <a:pt x="230" y="81"/>
                      <a:pt x="230" y="81"/>
                      <a:pt x="230" y="81"/>
                    </a:cubicBezTo>
                    <a:cubicBezTo>
                      <a:pt x="230" y="80"/>
                      <a:pt x="230" y="80"/>
                      <a:pt x="230" y="79"/>
                    </a:cubicBezTo>
                    <a:cubicBezTo>
                      <a:pt x="230" y="79"/>
                      <a:pt x="230" y="79"/>
                      <a:pt x="230" y="79"/>
                    </a:cubicBezTo>
                    <a:cubicBezTo>
                      <a:pt x="230" y="30"/>
                      <a:pt x="199" y="0"/>
                      <a:pt x="174" y="0"/>
                    </a:cubicBezTo>
                    <a:cubicBezTo>
                      <a:pt x="129" y="0"/>
                      <a:pt x="129" y="0"/>
                      <a:pt x="129" y="0"/>
                    </a:cubicBezTo>
                    <a:cubicBezTo>
                      <a:pt x="104" y="23"/>
                      <a:pt x="104" y="23"/>
                      <a:pt x="104" y="23"/>
                    </a:cubicBezTo>
                    <a:cubicBezTo>
                      <a:pt x="79" y="0"/>
                      <a:pt x="79" y="0"/>
                      <a:pt x="79" y="0"/>
                    </a:cubicBezTo>
                    <a:cubicBezTo>
                      <a:pt x="33" y="0"/>
                      <a:pt x="33" y="0"/>
                      <a:pt x="33" y="0"/>
                    </a:cubicBezTo>
                    <a:cubicBezTo>
                      <a:pt x="22" y="0"/>
                      <a:pt x="10" y="6"/>
                      <a:pt x="0" y="17"/>
                    </a:cubicBezTo>
                    <a:cubicBezTo>
                      <a:pt x="19" y="41"/>
                      <a:pt x="29" y="72"/>
                      <a:pt x="29" y="107"/>
                    </a:cubicBezTo>
                    <a:lnTo>
                      <a:pt x="29" y="108"/>
                    </a:lnTo>
                    <a:close/>
                  </a:path>
                </a:pathLst>
              </a:cu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29" name="Oval 31"/>
              <p:cNvSpPr>
                <a:spLocks noChangeArrowheads="1"/>
              </p:cNvSpPr>
              <p:nvPr/>
            </p:nvSpPr>
            <p:spPr bwMode="auto">
              <a:xfrm>
                <a:off x="-960438" y="2998788"/>
                <a:ext cx="382588" cy="382588"/>
              </a:xfrm>
              <a:prstGeom prst="ellipse">
                <a:avLst/>
              </a:pr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0" name="Freeform 32"/>
              <p:cNvSpPr>
                <a:spLocks/>
              </p:cNvSpPr>
              <p:nvPr/>
            </p:nvSpPr>
            <p:spPr bwMode="auto">
              <a:xfrm>
                <a:off x="-3198813" y="3427413"/>
                <a:ext cx="858838" cy="1952625"/>
              </a:xfrm>
              <a:custGeom>
                <a:avLst/>
                <a:gdLst>
                  <a:gd name="T0" fmla="*/ 23 w 229"/>
                  <a:gd name="T1" fmla="*/ 252 h 521"/>
                  <a:gd name="T2" fmla="*/ 48 w 229"/>
                  <a:gd name="T3" fmla="*/ 252 h 521"/>
                  <a:gd name="T4" fmla="*/ 48 w 229"/>
                  <a:gd name="T5" fmla="*/ 252 h 521"/>
                  <a:gd name="T6" fmla="*/ 48 w 229"/>
                  <a:gd name="T7" fmla="*/ 253 h 521"/>
                  <a:gd name="T8" fmla="*/ 48 w 229"/>
                  <a:gd name="T9" fmla="*/ 490 h 521"/>
                  <a:gd name="T10" fmla="*/ 79 w 229"/>
                  <a:gd name="T11" fmla="*/ 521 h 521"/>
                  <a:gd name="T12" fmla="*/ 111 w 229"/>
                  <a:gd name="T13" fmla="*/ 490 h 521"/>
                  <a:gd name="T14" fmla="*/ 111 w 229"/>
                  <a:gd name="T15" fmla="*/ 252 h 521"/>
                  <a:gd name="T16" fmla="*/ 141 w 229"/>
                  <a:gd name="T17" fmla="*/ 252 h 521"/>
                  <a:gd name="T18" fmla="*/ 141 w 229"/>
                  <a:gd name="T19" fmla="*/ 490 h 521"/>
                  <a:gd name="T20" fmla="*/ 172 w 229"/>
                  <a:gd name="T21" fmla="*/ 521 h 521"/>
                  <a:gd name="T22" fmla="*/ 204 w 229"/>
                  <a:gd name="T23" fmla="*/ 490 h 521"/>
                  <a:gd name="T24" fmla="*/ 204 w 229"/>
                  <a:gd name="T25" fmla="*/ 312 h 521"/>
                  <a:gd name="T26" fmla="*/ 200 w 229"/>
                  <a:gd name="T27" fmla="*/ 291 h 521"/>
                  <a:gd name="T28" fmla="*/ 200 w 229"/>
                  <a:gd name="T29" fmla="*/ 139 h 521"/>
                  <a:gd name="T30" fmla="*/ 200 w 229"/>
                  <a:gd name="T31" fmla="*/ 107 h 521"/>
                  <a:gd name="T32" fmla="*/ 229 w 229"/>
                  <a:gd name="T33" fmla="*/ 16 h 521"/>
                  <a:gd name="T34" fmla="*/ 196 w 229"/>
                  <a:gd name="T35" fmla="*/ 0 h 521"/>
                  <a:gd name="T36" fmla="*/ 151 w 229"/>
                  <a:gd name="T37" fmla="*/ 0 h 521"/>
                  <a:gd name="T38" fmla="*/ 126 w 229"/>
                  <a:gd name="T39" fmla="*/ 23 h 521"/>
                  <a:gd name="T40" fmla="*/ 101 w 229"/>
                  <a:gd name="T41" fmla="*/ 0 h 521"/>
                  <a:gd name="T42" fmla="*/ 55 w 229"/>
                  <a:gd name="T43" fmla="*/ 0 h 521"/>
                  <a:gd name="T44" fmla="*/ 0 w 229"/>
                  <a:gd name="T45" fmla="*/ 79 h 521"/>
                  <a:gd name="T46" fmla="*/ 0 w 229"/>
                  <a:gd name="T47" fmla="*/ 79 h 521"/>
                  <a:gd name="T48" fmla="*/ 0 w 229"/>
                  <a:gd name="T49" fmla="*/ 81 h 521"/>
                  <a:gd name="T50" fmla="*/ 0 w 229"/>
                  <a:gd name="T51" fmla="*/ 229 h 521"/>
                  <a:gd name="T52" fmla="*/ 23 w 229"/>
                  <a:gd name="T53" fmla="*/ 252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9" h="521">
                    <a:moveTo>
                      <a:pt x="23" y="252"/>
                    </a:moveTo>
                    <a:cubicBezTo>
                      <a:pt x="36" y="252"/>
                      <a:pt x="48" y="252"/>
                      <a:pt x="48" y="252"/>
                    </a:cubicBezTo>
                    <a:cubicBezTo>
                      <a:pt x="48" y="252"/>
                      <a:pt x="48" y="252"/>
                      <a:pt x="48" y="252"/>
                    </a:cubicBezTo>
                    <a:cubicBezTo>
                      <a:pt x="48" y="252"/>
                      <a:pt x="48" y="253"/>
                      <a:pt x="48" y="253"/>
                    </a:cubicBezTo>
                    <a:cubicBezTo>
                      <a:pt x="48" y="490"/>
                      <a:pt x="48" y="490"/>
                      <a:pt x="48" y="490"/>
                    </a:cubicBezTo>
                    <a:cubicBezTo>
                      <a:pt x="48" y="507"/>
                      <a:pt x="62" y="521"/>
                      <a:pt x="79" y="521"/>
                    </a:cubicBezTo>
                    <a:cubicBezTo>
                      <a:pt x="97" y="521"/>
                      <a:pt x="111" y="507"/>
                      <a:pt x="111" y="490"/>
                    </a:cubicBezTo>
                    <a:cubicBezTo>
                      <a:pt x="111" y="490"/>
                      <a:pt x="111" y="252"/>
                      <a:pt x="111" y="252"/>
                    </a:cubicBezTo>
                    <a:cubicBezTo>
                      <a:pt x="141" y="252"/>
                      <a:pt x="141" y="252"/>
                      <a:pt x="141" y="252"/>
                    </a:cubicBezTo>
                    <a:cubicBezTo>
                      <a:pt x="141" y="252"/>
                      <a:pt x="141" y="490"/>
                      <a:pt x="141" y="490"/>
                    </a:cubicBezTo>
                    <a:cubicBezTo>
                      <a:pt x="141" y="507"/>
                      <a:pt x="155" y="521"/>
                      <a:pt x="172" y="521"/>
                    </a:cubicBezTo>
                    <a:cubicBezTo>
                      <a:pt x="190" y="521"/>
                      <a:pt x="204" y="507"/>
                      <a:pt x="204" y="490"/>
                    </a:cubicBezTo>
                    <a:cubicBezTo>
                      <a:pt x="204" y="312"/>
                      <a:pt x="204" y="312"/>
                      <a:pt x="204" y="312"/>
                    </a:cubicBezTo>
                    <a:cubicBezTo>
                      <a:pt x="201" y="305"/>
                      <a:pt x="200" y="298"/>
                      <a:pt x="200" y="291"/>
                    </a:cubicBezTo>
                    <a:cubicBezTo>
                      <a:pt x="200" y="139"/>
                      <a:pt x="200" y="139"/>
                      <a:pt x="200" y="139"/>
                    </a:cubicBezTo>
                    <a:cubicBezTo>
                      <a:pt x="200" y="107"/>
                      <a:pt x="200" y="107"/>
                      <a:pt x="200" y="107"/>
                    </a:cubicBezTo>
                    <a:cubicBezTo>
                      <a:pt x="200" y="72"/>
                      <a:pt x="210" y="40"/>
                      <a:pt x="229" y="16"/>
                    </a:cubicBezTo>
                    <a:cubicBezTo>
                      <a:pt x="219" y="6"/>
                      <a:pt x="207" y="0"/>
                      <a:pt x="196" y="0"/>
                    </a:cubicBezTo>
                    <a:cubicBezTo>
                      <a:pt x="151" y="0"/>
                      <a:pt x="151" y="0"/>
                      <a:pt x="151" y="0"/>
                    </a:cubicBezTo>
                    <a:cubicBezTo>
                      <a:pt x="126" y="23"/>
                      <a:pt x="126" y="23"/>
                      <a:pt x="126" y="23"/>
                    </a:cubicBezTo>
                    <a:cubicBezTo>
                      <a:pt x="101" y="0"/>
                      <a:pt x="101" y="0"/>
                      <a:pt x="101" y="0"/>
                    </a:cubicBezTo>
                    <a:cubicBezTo>
                      <a:pt x="55" y="0"/>
                      <a:pt x="55" y="0"/>
                      <a:pt x="55" y="0"/>
                    </a:cubicBezTo>
                    <a:cubicBezTo>
                      <a:pt x="31" y="0"/>
                      <a:pt x="0" y="30"/>
                      <a:pt x="0" y="79"/>
                    </a:cubicBezTo>
                    <a:cubicBezTo>
                      <a:pt x="0" y="79"/>
                      <a:pt x="0" y="79"/>
                      <a:pt x="0" y="79"/>
                    </a:cubicBezTo>
                    <a:cubicBezTo>
                      <a:pt x="0" y="80"/>
                      <a:pt x="0" y="80"/>
                      <a:pt x="0" y="81"/>
                    </a:cubicBezTo>
                    <a:cubicBezTo>
                      <a:pt x="0" y="229"/>
                      <a:pt x="0" y="229"/>
                      <a:pt x="0" y="229"/>
                    </a:cubicBezTo>
                    <a:cubicBezTo>
                      <a:pt x="0" y="242"/>
                      <a:pt x="10" y="252"/>
                      <a:pt x="23" y="252"/>
                    </a:cubicBezTo>
                    <a:close/>
                  </a:path>
                </a:pathLst>
              </a:cu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1" name="Oval 33"/>
              <p:cNvSpPr>
                <a:spLocks noChangeArrowheads="1"/>
              </p:cNvSpPr>
              <p:nvPr/>
            </p:nvSpPr>
            <p:spPr bwMode="auto">
              <a:xfrm>
                <a:off x="-2917825" y="2998788"/>
                <a:ext cx="382588" cy="382588"/>
              </a:xfrm>
              <a:prstGeom prst="ellipse">
                <a:avLst/>
              </a:pr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2" name="Freeform 34"/>
              <p:cNvSpPr>
                <a:spLocks/>
              </p:cNvSpPr>
              <p:nvPr/>
            </p:nvSpPr>
            <p:spPr bwMode="auto">
              <a:xfrm>
                <a:off x="-2328863" y="3463926"/>
                <a:ext cx="1158875" cy="2400300"/>
              </a:xfrm>
              <a:custGeom>
                <a:avLst/>
                <a:gdLst>
                  <a:gd name="T0" fmla="*/ 0 w 309"/>
                  <a:gd name="T1" fmla="*/ 97 h 640"/>
                  <a:gd name="T2" fmla="*/ 0 w 309"/>
                  <a:gd name="T3" fmla="*/ 97 h 640"/>
                  <a:gd name="T4" fmla="*/ 0 w 309"/>
                  <a:gd name="T5" fmla="*/ 99 h 640"/>
                  <a:gd name="T6" fmla="*/ 0 w 309"/>
                  <a:gd name="T7" fmla="*/ 281 h 640"/>
                  <a:gd name="T8" fmla="*/ 28 w 309"/>
                  <a:gd name="T9" fmla="*/ 309 h 640"/>
                  <a:gd name="T10" fmla="*/ 64 w 309"/>
                  <a:gd name="T11" fmla="*/ 309 h 640"/>
                  <a:gd name="T12" fmla="*/ 64 w 309"/>
                  <a:gd name="T13" fmla="*/ 309 h 640"/>
                  <a:gd name="T14" fmla="*/ 64 w 309"/>
                  <a:gd name="T15" fmla="*/ 310 h 640"/>
                  <a:gd name="T16" fmla="*/ 64 w 309"/>
                  <a:gd name="T17" fmla="*/ 601 h 640"/>
                  <a:gd name="T18" fmla="*/ 102 w 309"/>
                  <a:gd name="T19" fmla="*/ 640 h 640"/>
                  <a:gd name="T20" fmla="*/ 141 w 309"/>
                  <a:gd name="T21" fmla="*/ 601 h 640"/>
                  <a:gd name="T22" fmla="*/ 141 w 309"/>
                  <a:gd name="T23" fmla="*/ 309 h 640"/>
                  <a:gd name="T24" fmla="*/ 168 w 309"/>
                  <a:gd name="T25" fmla="*/ 309 h 640"/>
                  <a:gd name="T26" fmla="*/ 168 w 309"/>
                  <a:gd name="T27" fmla="*/ 601 h 640"/>
                  <a:gd name="T28" fmla="*/ 207 w 309"/>
                  <a:gd name="T29" fmla="*/ 640 h 640"/>
                  <a:gd name="T30" fmla="*/ 245 w 309"/>
                  <a:gd name="T31" fmla="*/ 601 h 640"/>
                  <a:gd name="T32" fmla="*/ 245 w 309"/>
                  <a:gd name="T33" fmla="*/ 310 h 640"/>
                  <a:gd name="T34" fmla="*/ 245 w 309"/>
                  <a:gd name="T35" fmla="*/ 309 h 640"/>
                  <a:gd name="T36" fmla="*/ 245 w 309"/>
                  <a:gd name="T37" fmla="*/ 309 h 640"/>
                  <a:gd name="T38" fmla="*/ 281 w 309"/>
                  <a:gd name="T39" fmla="*/ 309 h 640"/>
                  <a:gd name="T40" fmla="*/ 309 w 309"/>
                  <a:gd name="T41" fmla="*/ 281 h 640"/>
                  <a:gd name="T42" fmla="*/ 309 w 309"/>
                  <a:gd name="T43" fmla="*/ 99 h 640"/>
                  <a:gd name="T44" fmla="*/ 309 w 309"/>
                  <a:gd name="T45" fmla="*/ 97 h 640"/>
                  <a:gd name="T46" fmla="*/ 309 w 309"/>
                  <a:gd name="T47" fmla="*/ 97 h 640"/>
                  <a:gd name="T48" fmla="*/ 241 w 309"/>
                  <a:gd name="T49" fmla="*/ 0 h 640"/>
                  <a:gd name="T50" fmla="*/ 185 w 309"/>
                  <a:gd name="T51" fmla="*/ 0 h 640"/>
                  <a:gd name="T52" fmla="*/ 154 w 309"/>
                  <a:gd name="T53" fmla="*/ 28 h 640"/>
                  <a:gd name="T54" fmla="*/ 123 w 309"/>
                  <a:gd name="T55" fmla="*/ 0 h 640"/>
                  <a:gd name="T56" fmla="*/ 68 w 309"/>
                  <a:gd name="T57" fmla="*/ 0 h 640"/>
                  <a:gd name="T58" fmla="*/ 0 w 309"/>
                  <a:gd name="T59" fmla="*/ 9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640">
                    <a:moveTo>
                      <a:pt x="0" y="97"/>
                    </a:moveTo>
                    <a:cubicBezTo>
                      <a:pt x="0" y="97"/>
                      <a:pt x="0" y="97"/>
                      <a:pt x="0" y="97"/>
                    </a:cubicBezTo>
                    <a:cubicBezTo>
                      <a:pt x="0" y="97"/>
                      <a:pt x="0" y="98"/>
                      <a:pt x="0" y="99"/>
                    </a:cubicBezTo>
                    <a:cubicBezTo>
                      <a:pt x="0" y="281"/>
                      <a:pt x="0" y="281"/>
                      <a:pt x="0" y="281"/>
                    </a:cubicBezTo>
                    <a:cubicBezTo>
                      <a:pt x="0" y="296"/>
                      <a:pt x="12" y="309"/>
                      <a:pt x="28" y="309"/>
                    </a:cubicBezTo>
                    <a:cubicBezTo>
                      <a:pt x="44" y="309"/>
                      <a:pt x="64" y="309"/>
                      <a:pt x="64" y="309"/>
                    </a:cubicBezTo>
                    <a:cubicBezTo>
                      <a:pt x="64" y="309"/>
                      <a:pt x="64" y="309"/>
                      <a:pt x="64" y="309"/>
                    </a:cubicBezTo>
                    <a:cubicBezTo>
                      <a:pt x="64" y="309"/>
                      <a:pt x="64" y="310"/>
                      <a:pt x="64" y="310"/>
                    </a:cubicBezTo>
                    <a:cubicBezTo>
                      <a:pt x="64" y="601"/>
                      <a:pt x="64" y="601"/>
                      <a:pt x="64" y="601"/>
                    </a:cubicBezTo>
                    <a:cubicBezTo>
                      <a:pt x="64" y="623"/>
                      <a:pt x="81" y="640"/>
                      <a:pt x="102" y="640"/>
                    </a:cubicBezTo>
                    <a:cubicBezTo>
                      <a:pt x="124" y="640"/>
                      <a:pt x="141" y="623"/>
                      <a:pt x="141" y="601"/>
                    </a:cubicBezTo>
                    <a:cubicBezTo>
                      <a:pt x="141" y="601"/>
                      <a:pt x="141" y="309"/>
                      <a:pt x="141" y="309"/>
                    </a:cubicBezTo>
                    <a:cubicBezTo>
                      <a:pt x="168" y="309"/>
                      <a:pt x="168" y="309"/>
                      <a:pt x="168" y="309"/>
                    </a:cubicBezTo>
                    <a:cubicBezTo>
                      <a:pt x="168" y="309"/>
                      <a:pt x="168" y="601"/>
                      <a:pt x="168" y="601"/>
                    </a:cubicBezTo>
                    <a:cubicBezTo>
                      <a:pt x="168" y="623"/>
                      <a:pt x="185" y="640"/>
                      <a:pt x="207" y="640"/>
                    </a:cubicBezTo>
                    <a:cubicBezTo>
                      <a:pt x="228" y="640"/>
                      <a:pt x="245" y="623"/>
                      <a:pt x="245" y="601"/>
                    </a:cubicBezTo>
                    <a:cubicBezTo>
                      <a:pt x="245" y="310"/>
                      <a:pt x="245" y="310"/>
                      <a:pt x="245" y="310"/>
                    </a:cubicBezTo>
                    <a:cubicBezTo>
                      <a:pt x="245" y="310"/>
                      <a:pt x="245" y="309"/>
                      <a:pt x="245" y="309"/>
                    </a:cubicBezTo>
                    <a:cubicBezTo>
                      <a:pt x="245" y="309"/>
                      <a:pt x="245" y="309"/>
                      <a:pt x="245" y="309"/>
                    </a:cubicBezTo>
                    <a:cubicBezTo>
                      <a:pt x="245" y="309"/>
                      <a:pt x="265" y="309"/>
                      <a:pt x="281" y="309"/>
                    </a:cubicBezTo>
                    <a:cubicBezTo>
                      <a:pt x="296" y="309"/>
                      <a:pt x="309" y="296"/>
                      <a:pt x="309" y="281"/>
                    </a:cubicBezTo>
                    <a:cubicBezTo>
                      <a:pt x="309" y="99"/>
                      <a:pt x="309" y="99"/>
                      <a:pt x="309" y="99"/>
                    </a:cubicBezTo>
                    <a:cubicBezTo>
                      <a:pt x="309" y="98"/>
                      <a:pt x="309" y="97"/>
                      <a:pt x="309" y="97"/>
                    </a:cubicBezTo>
                    <a:cubicBezTo>
                      <a:pt x="309" y="97"/>
                      <a:pt x="309" y="97"/>
                      <a:pt x="309" y="97"/>
                    </a:cubicBezTo>
                    <a:cubicBezTo>
                      <a:pt x="309" y="36"/>
                      <a:pt x="271" y="0"/>
                      <a:pt x="241" y="0"/>
                    </a:cubicBezTo>
                    <a:cubicBezTo>
                      <a:pt x="185" y="0"/>
                      <a:pt x="185" y="0"/>
                      <a:pt x="185" y="0"/>
                    </a:cubicBezTo>
                    <a:cubicBezTo>
                      <a:pt x="154" y="28"/>
                      <a:pt x="154" y="28"/>
                      <a:pt x="154" y="28"/>
                    </a:cubicBezTo>
                    <a:cubicBezTo>
                      <a:pt x="123" y="0"/>
                      <a:pt x="123" y="0"/>
                      <a:pt x="123" y="0"/>
                    </a:cubicBezTo>
                    <a:cubicBezTo>
                      <a:pt x="68" y="0"/>
                      <a:pt x="68" y="0"/>
                      <a:pt x="68" y="0"/>
                    </a:cubicBezTo>
                    <a:cubicBezTo>
                      <a:pt x="38" y="0"/>
                      <a:pt x="0" y="36"/>
                      <a:pt x="0" y="97"/>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3" name="Freeform 35"/>
              <p:cNvSpPr>
                <a:spLocks/>
              </p:cNvSpPr>
              <p:nvPr/>
            </p:nvSpPr>
            <p:spPr bwMode="auto">
              <a:xfrm>
                <a:off x="-1984375" y="2938463"/>
                <a:ext cx="469900" cy="469900"/>
              </a:xfrm>
              <a:custGeom>
                <a:avLst/>
                <a:gdLst>
                  <a:gd name="T0" fmla="*/ 62 w 125"/>
                  <a:gd name="T1" fmla="*/ 125 h 125"/>
                  <a:gd name="T2" fmla="*/ 105 w 125"/>
                  <a:gd name="T3" fmla="*/ 108 h 125"/>
                  <a:gd name="T4" fmla="*/ 125 w 125"/>
                  <a:gd name="T5" fmla="*/ 62 h 125"/>
                  <a:gd name="T6" fmla="*/ 62 w 125"/>
                  <a:gd name="T7" fmla="*/ 0 h 125"/>
                  <a:gd name="T8" fmla="*/ 0 w 125"/>
                  <a:gd name="T9" fmla="*/ 62 h 125"/>
                  <a:gd name="T10" fmla="*/ 20 w 125"/>
                  <a:gd name="T11" fmla="*/ 108 h 125"/>
                  <a:gd name="T12" fmla="*/ 62 w 125"/>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5" h="125">
                    <a:moveTo>
                      <a:pt x="62" y="125"/>
                    </a:moveTo>
                    <a:cubicBezTo>
                      <a:pt x="79" y="125"/>
                      <a:pt x="94" y="118"/>
                      <a:pt x="105" y="108"/>
                    </a:cubicBezTo>
                    <a:cubicBezTo>
                      <a:pt x="117" y="96"/>
                      <a:pt x="125" y="80"/>
                      <a:pt x="125" y="62"/>
                    </a:cubicBezTo>
                    <a:cubicBezTo>
                      <a:pt x="125" y="28"/>
                      <a:pt x="97" y="0"/>
                      <a:pt x="62" y="0"/>
                    </a:cubicBezTo>
                    <a:cubicBezTo>
                      <a:pt x="28" y="0"/>
                      <a:pt x="0" y="28"/>
                      <a:pt x="0" y="62"/>
                    </a:cubicBezTo>
                    <a:cubicBezTo>
                      <a:pt x="0" y="80"/>
                      <a:pt x="7" y="96"/>
                      <a:pt x="20" y="108"/>
                    </a:cubicBezTo>
                    <a:cubicBezTo>
                      <a:pt x="31" y="118"/>
                      <a:pt x="46" y="125"/>
                      <a:pt x="62" y="125"/>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grpSp>
      </p:grpSp>
      <p:sp>
        <p:nvSpPr>
          <p:cNvPr id="8" name="Rectangle 7"/>
          <p:cNvSpPr/>
          <p:nvPr/>
        </p:nvSpPr>
        <p:spPr>
          <a:xfrm>
            <a:off x="3635565" y="1597597"/>
            <a:ext cx="2289409" cy="553998"/>
          </a:xfrm>
          <a:prstGeom prst="rect">
            <a:avLst/>
          </a:prstGeom>
        </p:spPr>
        <p:txBody>
          <a:bodyPr wrap="none">
            <a:spAutoFit/>
          </a:bodyPr>
          <a:lstStyle/>
          <a:p>
            <a:pPr algn="ctr">
              <a:spcAft>
                <a:spcPts val="450"/>
              </a:spcAft>
              <a:defRPr/>
            </a:pPr>
            <a:r>
              <a:rPr lang="en-US" sz="1500" b="1" dirty="0">
                <a:solidFill>
                  <a:schemeClr val="tx2"/>
                </a:solidFill>
              </a:rPr>
              <a:t>Compared to Previous </a:t>
            </a:r>
            <a:br>
              <a:rPr lang="en-US" sz="1500" b="1" dirty="0">
                <a:solidFill>
                  <a:schemeClr val="tx2"/>
                </a:solidFill>
              </a:rPr>
            </a:br>
            <a:r>
              <a:rPr lang="en-US" sz="1500" b="1" dirty="0">
                <a:solidFill>
                  <a:schemeClr val="tx2"/>
                </a:solidFill>
              </a:rPr>
              <a:t>Industrial Revolutions</a:t>
            </a:r>
          </a:p>
        </p:txBody>
      </p:sp>
      <p:sp>
        <p:nvSpPr>
          <p:cNvPr id="10" name="Rectangle 9"/>
          <p:cNvSpPr/>
          <p:nvPr/>
        </p:nvSpPr>
        <p:spPr>
          <a:xfrm>
            <a:off x="1302512" y="1597597"/>
            <a:ext cx="1176925" cy="553998"/>
          </a:xfrm>
          <a:prstGeom prst="rect">
            <a:avLst/>
          </a:prstGeom>
        </p:spPr>
        <p:txBody>
          <a:bodyPr wrap="none">
            <a:spAutoFit/>
          </a:bodyPr>
          <a:lstStyle/>
          <a:p>
            <a:pPr algn="ctr"/>
            <a:r>
              <a:rPr lang="en-US" sz="1500" b="1" dirty="0">
                <a:solidFill>
                  <a:schemeClr val="tx2"/>
                </a:solidFill>
              </a:rPr>
              <a:t>Digital </a:t>
            </a:r>
            <a:br>
              <a:rPr lang="en-US" sz="1500" b="1" dirty="0">
                <a:solidFill>
                  <a:schemeClr val="tx2"/>
                </a:solidFill>
              </a:rPr>
            </a:br>
            <a:r>
              <a:rPr lang="en-US" sz="1500" b="1" dirty="0">
                <a:solidFill>
                  <a:schemeClr val="tx2"/>
                </a:solidFill>
              </a:rPr>
              <a:t>Revolution</a:t>
            </a:r>
          </a:p>
        </p:txBody>
      </p:sp>
      <p:sp>
        <p:nvSpPr>
          <p:cNvPr id="12" name="Rectangle 11"/>
          <p:cNvSpPr/>
          <p:nvPr/>
        </p:nvSpPr>
        <p:spPr>
          <a:xfrm>
            <a:off x="6473061" y="1597597"/>
            <a:ext cx="1849814" cy="553998"/>
          </a:xfrm>
          <a:prstGeom prst="rect">
            <a:avLst/>
          </a:prstGeom>
        </p:spPr>
        <p:txBody>
          <a:bodyPr wrap="square">
            <a:spAutoFit/>
          </a:bodyPr>
          <a:lstStyle/>
          <a:p>
            <a:pPr algn="ctr">
              <a:spcAft>
                <a:spcPts val="263"/>
              </a:spcAft>
              <a:buClr>
                <a:srgbClr val="702082"/>
              </a:buClr>
              <a:defRPr/>
            </a:pPr>
            <a:r>
              <a:rPr lang="en-US" sz="1500" b="1" dirty="0">
                <a:solidFill>
                  <a:schemeClr val="tx2"/>
                </a:solidFill>
              </a:rPr>
              <a:t>The Reshaping  </a:t>
            </a:r>
            <a:br>
              <a:rPr lang="en-US" sz="1500" b="1" dirty="0">
                <a:solidFill>
                  <a:schemeClr val="tx2"/>
                </a:solidFill>
              </a:rPr>
            </a:br>
            <a:r>
              <a:rPr lang="en-US" sz="1500" b="1" dirty="0">
                <a:solidFill>
                  <a:schemeClr val="tx2"/>
                </a:solidFill>
              </a:rPr>
              <a:t>of Jobs</a:t>
            </a:r>
          </a:p>
        </p:txBody>
      </p:sp>
      <p:sp>
        <p:nvSpPr>
          <p:cNvPr id="2" name="Rectangle 1"/>
          <p:cNvSpPr/>
          <p:nvPr/>
        </p:nvSpPr>
        <p:spPr>
          <a:xfrm>
            <a:off x="369245" y="974200"/>
            <a:ext cx="3749744" cy="369332"/>
          </a:xfrm>
          <a:prstGeom prst="rect">
            <a:avLst/>
          </a:prstGeom>
        </p:spPr>
        <p:txBody>
          <a:bodyPr wrap="none">
            <a:spAutoFit/>
          </a:bodyPr>
          <a:lstStyle/>
          <a:p>
            <a:pPr algn="ctr"/>
            <a:r>
              <a:rPr lang="en-US" b="1" dirty="0">
                <a:solidFill>
                  <a:schemeClr val="accent1"/>
                </a:solidFill>
              </a:rPr>
              <a:t>The Fourth Industrial Revolution</a:t>
            </a:r>
          </a:p>
        </p:txBody>
      </p:sp>
    </p:spTree>
    <p:extLst>
      <p:ext uri="{BB962C8B-B14F-4D97-AF65-F5344CB8AC3E}">
        <p14:creationId xmlns:p14="http://schemas.microsoft.com/office/powerpoint/2010/main" val="421316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grpId="0" nodeType="after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83E393-C0BF-4ED8-8545-7E4C90AFF831}" type="slidenum">
              <a:rPr lang="en-US" smtClean="0"/>
              <a:pPr/>
              <a:t>21</a:t>
            </a:fld>
            <a:endParaRPr lang="en-US" dirty="0"/>
          </a:p>
        </p:txBody>
      </p:sp>
      <p:sp>
        <p:nvSpPr>
          <p:cNvPr id="6" name="Footer Placeholder 5"/>
          <p:cNvSpPr>
            <a:spLocks noGrp="1"/>
          </p:cNvSpPr>
          <p:nvPr>
            <p:ph type="ftr" sz="quarter" idx="3"/>
          </p:nvPr>
        </p:nvSpPr>
        <p:spPr/>
        <p:txBody>
          <a:bodyPr/>
          <a:lstStyle/>
          <a:p>
            <a:r>
              <a:rPr lang="en-GB"/>
              <a:t>© 2016 Willis Towers Watson. All rights reserved. Proprietary and Confidential. For Willis Towers Watson and Willis Towers Watson client use only.</a:t>
            </a:r>
            <a:endParaRPr lang="en-US" dirty="0"/>
          </a:p>
        </p:txBody>
      </p:sp>
      <p:sp>
        <p:nvSpPr>
          <p:cNvPr id="17" name="Rectangle 16"/>
          <p:cNvSpPr/>
          <p:nvPr/>
        </p:nvSpPr>
        <p:spPr>
          <a:xfrm>
            <a:off x="342900" y="973942"/>
            <a:ext cx="4294968" cy="369332"/>
          </a:xfrm>
          <a:prstGeom prst="rect">
            <a:avLst/>
          </a:prstGeom>
        </p:spPr>
        <p:txBody>
          <a:bodyPr wrap="square">
            <a:spAutoFit/>
          </a:bodyPr>
          <a:lstStyle/>
          <a:p>
            <a:pPr>
              <a:spcAft>
                <a:spcPts val="263"/>
              </a:spcAft>
              <a:buClr>
                <a:srgbClr val="702082"/>
              </a:buClr>
              <a:defRPr/>
            </a:pPr>
            <a:r>
              <a:rPr lang="en-US" b="1" dirty="0">
                <a:solidFill>
                  <a:schemeClr val="accent1"/>
                </a:solidFill>
              </a:rPr>
              <a:t>The Reshaping of Jobs</a:t>
            </a:r>
          </a:p>
        </p:txBody>
      </p:sp>
      <p:pic>
        <p:nvPicPr>
          <p:cNvPr id="59" name="Picture 58"/>
          <p:cNvPicPr>
            <a:picLocks noChangeAspect="1"/>
          </p:cNvPicPr>
          <p:nvPr/>
        </p:nvPicPr>
        <p:blipFill>
          <a:blip r:embed="rId3"/>
          <a:stretch>
            <a:fillRect/>
          </a:stretch>
        </p:blipFill>
        <p:spPr>
          <a:xfrm>
            <a:off x="0" y="1577921"/>
            <a:ext cx="8751880" cy="3545238"/>
          </a:xfrm>
          <a:prstGeom prst="rect">
            <a:avLst/>
          </a:prstGeom>
        </p:spPr>
      </p:pic>
    </p:spTree>
    <p:extLst>
      <p:ext uri="{BB962C8B-B14F-4D97-AF65-F5344CB8AC3E}">
        <p14:creationId xmlns:p14="http://schemas.microsoft.com/office/powerpoint/2010/main" val="4015559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rot="5400000">
            <a:off x="6549632" y="1028570"/>
            <a:ext cx="1462464" cy="3726272"/>
          </a:xfrm>
          <a:prstGeom prst="rect">
            <a:avLst/>
          </a:prstGeom>
          <a:solidFill>
            <a:srgbClr val="EAC7F1">
              <a:alpha val="50196"/>
            </a:srgbClr>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23" name="Rectangle 22"/>
          <p:cNvSpPr/>
          <p:nvPr/>
        </p:nvSpPr>
        <p:spPr bwMode="auto">
          <a:xfrm rot="5400000">
            <a:off x="6538716" y="2853525"/>
            <a:ext cx="1484297" cy="3726272"/>
          </a:xfrm>
          <a:prstGeom prst="rect">
            <a:avLst/>
          </a:prstGeom>
          <a:solidFill>
            <a:srgbClr val="EAC7F1">
              <a:alpha val="50196"/>
            </a:srgbClr>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14" name="Isosceles Triangle 13"/>
          <p:cNvSpPr/>
          <p:nvPr/>
        </p:nvSpPr>
        <p:spPr>
          <a:xfrm rot="5400000">
            <a:off x="4301893" y="3328098"/>
            <a:ext cx="1443259" cy="559617"/>
          </a:xfrm>
          <a:prstGeom prst="triangle">
            <a:avLst>
              <a:gd name="adj" fmla="val 51292"/>
            </a:avLst>
          </a:prstGeom>
          <a:solidFill>
            <a:schemeClr val="accent1">
              <a:lumMod val="20000"/>
              <a:lumOff val="80000"/>
              <a:alpha val="8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custDataLst>
              <p:tags r:id="rId2"/>
            </p:custDataLst>
          </p:nvPr>
        </p:nvSpPr>
        <p:spPr>
          <a:xfrm>
            <a:off x="689675" y="1535313"/>
            <a:ext cx="8435340" cy="230833"/>
          </a:xfrm>
        </p:spPr>
        <p:txBody>
          <a:bodyPr>
            <a:noAutofit/>
          </a:bodyPr>
          <a:lstStyle/>
          <a:p>
            <a:r>
              <a:rPr lang="en-US" b="0" dirty="0">
                <a:solidFill>
                  <a:schemeClr val="tx1"/>
                </a:solidFill>
              </a:rPr>
              <a:t>Are leading to democratization of work and technological empowerment</a:t>
            </a:r>
          </a:p>
        </p:txBody>
      </p:sp>
      <p:sp>
        <p:nvSpPr>
          <p:cNvPr id="4" name="Slide Number Placeholder 3"/>
          <p:cNvSpPr>
            <a:spLocks noGrp="1"/>
          </p:cNvSpPr>
          <p:nvPr>
            <p:ph type="sldNum" sz="quarter" idx="12"/>
          </p:nvPr>
        </p:nvSpPr>
        <p:spPr/>
        <p:txBody>
          <a:bodyPr/>
          <a:lstStyle/>
          <a:p>
            <a:fld id="{2083E393-C0BF-4ED8-8545-7E4C90AFF831}" type="slidenum">
              <a:rPr lang="en-GB" smtClean="0"/>
              <a:pPr/>
              <a:t>22</a:t>
            </a:fld>
            <a:endParaRPr lang="en-GB" dirty="0"/>
          </a:p>
        </p:txBody>
      </p:sp>
      <p:sp>
        <p:nvSpPr>
          <p:cNvPr id="3" name="Footer Placeholder 2"/>
          <p:cNvSpPr>
            <a:spLocks noGrp="1"/>
          </p:cNvSpPr>
          <p:nvPr>
            <p:ph type="ftr" sz="quarter" idx="3"/>
          </p:nvPr>
        </p:nvSpPr>
        <p:spPr>
          <a:xfrm>
            <a:off x="342900" y="5657851"/>
            <a:ext cx="5278041" cy="92333"/>
          </a:xfrm>
        </p:spPr>
        <p:txBody>
          <a:bodyPr/>
          <a:lstStyle/>
          <a:p>
            <a:r>
              <a:rPr lang="en-US"/>
              <a:t>© 2016 Willis Towers Watson. All rights reserved. Proprietary and Confidential. For Willis Towers Watson and Willis Towers Watson client use only.</a:t>
            </a:r>
            <a:endParaRPr lang="en-GB" dirty="0"/>
          </a:p>
        </p:txBody>
      </p:sp>
      <p:sp>
        <p:nvSpPr>
          <p:cNvPr id="7" name="Path"/>
          <p:cNvSpPr/>
          <p:nvPr/>
        </p:nvSpPr>
        <p:spPr>
          <a:xfrm>
            <a:off x="449263" y="5784034"/>
            <a:ext cx="557044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525" dirty="0">
              <a:solidFill>
                <a:schemeClr val="tx1"/>
              </a:solidFill>
            </a:endParaRPr>
          </a:p>
        </p:txBody>
      </p:sp>
      <p:sp>
        <p:nvSpPr>
          <p:cNvPr id="191" name="Rectangle 190"/>
          <p:cNvSpPr/>
          <p:nvPr/>
        </p:nvSpPr>
        <p:spPr>
          <a:xfrm>
            <a:off x="5417729" y="3963071"/>
            <a:ext cx="3137336" cy="1374735"/>
          </a:xfrm>
          <a:prstGeom prst="rect">
            <a:avLst/>
          </a:prstGeom>
        </p:spPr>
        <p:txBody>
          <a:bodyPr wrap="square">
            <a:spAutoFit/>
          </a:bodyPr>
          <a:lstStyle/>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rPr>
              <a:t>Individual empowerment through:</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rPr>
              <a:t>Machine learning</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rPr>
              <a:t>3D printing</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rPr>
              <a:t>Wearables</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rPr>
              <a:t>Algorithmic analytics</a:t>
            </a:r>
          </a:p>
        </p:txBody>
      </p:sp>
      <p:sp>
        <p:nvSpPr>
          <p:cNvPr id="187" name="TextBox 186"/>
          <p:cNvSpPr txBox="1"/>
          <p:nvPr/>
        </p:nvSpPr>
        <p:spPr>
          <a:xfrm>
            <a:off x="5419699" y="2197217"/>
            <a:ext cx="3362351" cy="1374735"/>
          </a:xfrm>
          <a:prstGeom prst="rect">
            <a:avLst/>
          </a:prstGeom>
          <a:noFill/>
        </p:spPr>
        <p:txBody>
          <a:bodyPr wrap="square" rtlCol="0">
            <a:spAutoFit/>
          </a:bodyPr>
          <a:lstStyle/>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latin typeface="Arial"/>
                <a:cs typeface="Arial"/>
              </a:rPr>
              <a:t>New “employment” relationships </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latin typeface="Arial"/>
                <a:cs typeface="Arial"/>
              </a:rPr>
              <a:t>Shorter in duration</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latin typeface="Arial"/>
                <a:cs typeface="Arial"/>
              </a:rPr>
              <a:t>More company—individual balanced</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latin typeface="Arial"/>
                <a:cs typeface="Arial"/>
              </a:rPr>
              <a:t>More agile, responsive view of work</a:t>
            </a:r>
          </a:p>
          <a:p>
            <a:pPr marL="214313" indent="-214313">
              <a:spcBef>
                <a:spcPts val="450"/>
              </a:spcBef>
              <a:spcAft>
                <a:spcPts val="225"/>
              </a:spcAft>
              <a:buClr>
                <a:schemeClr val="accent1"/>
              </a:buClr>
              <a:buFont typeface="Wingdings" panose="05000000000000000000" pitchFamily="2" charset="2"/>
              <a:buChar char="§"/>
            </a:pPr>
            <a:r>
              <a:rPr lang="en-US" sz="1200" dirty="0">
                <a:solidFill>
                  <a:srgbClr val="000000"/>
                </a:solidFill>
                <a:latin typeface="Arial"/>
                <a:cs typeface="Arial"/>
              </a:rPr>
              <a:t>Purpose-built networks</a:t>
            </a:r>
            <a:endParaRPr lang="en-US" sz="1200" b="1" dirty="0">
              <a:solidFill>
                <a:srgbClr val="000000"/>
              </a:solidFill>
              <a:latin typeface="Arial"/>
              <a:cs typeface="Arial"/>
            </a:endParaRPr>
          </a:p>
        </p:txBody>
      </p:sp>
      <p:sp>
        <p:nvSpPr>
          <p:cNvPr id="189" name="Rectangle 188"/>
          <p:cNvSpPr/>
          <p:nvPr/>
        </p:nvSpPr>
        <p:spPr>
          <a:xfrm>
            <a:off x="5385238" y="1886490"/>
            <a:ext cx="2750451" cy="300082"/>
          </a:xfrm>
          <a:prstGeom prst="rect">
            <a:avLst/>
          </a:prstGeom>
        </p:spPr>
        <p:txBody>
          <a:bodyPr wrap="square">
            <a:spAutoFit/>
          </a:bodyPr>
          <a:lstStyle/>
          <a:p>
            <a:pPr lvl="0"/>
            <a:r>
              <a:rPr lang="en-US" sz="1350" b="1" dirty="0">
                <a:solidFill>
                  <a:schemeClr val="accent1"/>
                </a:solidFill>
              </a:rPr>
              <a:t>Democratization of Work</a:t>
            </a:r>
          </a:p>
        </p:txBody>
      </p:sp>
      <p:sp>
        <p:nvSpPr>
          <p:cNvPr id="190" name="Rectangle 189"/>
          <p:cNvSpPr/>
          <p:nvPr/>
        </p:nvSpPr>
        <p:spPr>
          <a:xfrm>
            <a:off x="5385238" y="3716527"/>
            <a:ext cx="3333584" cy="300082"/>
          </a:xfrm>
          <a:prstGeom prst="rect">
            <a:avLst/>
          </a:prstGeom>
        </p:spPr>
        <p:txBody>
          <a:bodyPr wrap="square">
            <a:spAutoFit/>
          </a:bodyPr>
          <a:lstStyle/>
          <a:p>
            <a:r>
              <a:rPr lang="en-US" sz="1350" b="1" dirty="0">
                <a:solidFill>
                  <a:schemeClr val="accent1"/>
                </a:solidFill>
              </a:rPr>
              <a:t>Technological Empowerment</a:t>
            </a:r>
          </a:p>
        </p:txBody>
      </p:sp>
      <p:cxnSp>
        <p:nvCxnSpPr>
          <p:cNvPr id="203" name="Straight Connector 202"/>
          <p:cNvCxnSpPr/>
          <p:nvPr/>
        </p:nvCxnSpPr>
        <p:spPr>
          <a:xfrm>
            <a:off x="4208017" y="5458807"/>
            <a:ext cx="191111" cy="0"/>
          </a:xfrm>
          <a:prstGeom prst="line">
            <a:avLst/>
          </a:prstGeom>
          <a:ln w="22225">
            <a:solidFill>
              <a:schemeClr val="bg1">
                <a:alpha val="72000"/>
              </a:schemeClr>
            </a:solidFill>
          </a:ln>
        </p:spPr>
        <p:style>
          <a:lnRef idx="1">
            <a:schemeClr val="accent1"/>
          </a:lnRef>
          <a:fillRef idx="0">
            <a:schemeClr val="accent1"/>
          </a:fillRef>
          <a:effectRef idx="0">
            <a:schemeClr val="accent1"/>
          </a:effectRef>
          <a:fontRef idx="minor">
            <a:schemeClr val="tx1"/>
          </a:fontRef>
        </p:style>
      </p:cxnSp>
      <p:sp>
        <p:nvSpPr>
          <p:cNvPr id="45" name="Content Placeholder 3"/>
          <p:cNvSpPr txBox="1">
            <a:spLocks/>
          </p:cNvSpPr>
          <p:nvPr/>
        </p:nvSpPr>
        <p:spPr>
          <a:xfrm>
            <a:off x="773484" y="2641704"/>
            <a:ext cx="4238107" cy="2546376"/>
          </a:xfrm>
          <a:prstGeom prst="rect">
            <a:avLst/>
          </a:prstGeom>
          <a:noFill/>
        </p:spPr>
        <p:txBody>
          <a:bodyPr anchor="t">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lvl="1" indent="-257175">
              <a:spcBef>
                <a:spcPts val="450"/>
              </a:spcBef>
              <a:spcAft>
                <a:spcPts val="900"/>
              </a:spcAft>
              <a:buClr>
                <a:srgbClr val="702082"/>
              </a:buClr>
              <a:buSzPct val="125000"/>
              <a:buFont typeface="+mj-lt"/>
              <a:buAutoNum type="arabicPeriod"/>
            </a:pPr>
            <a:r>
              <a:rPr lang="en-US" sz="1500" dirty="0"/>
              <a:t>Social and organizational reconfiguration</a:t>
            </a:r>
          </a:p>
          <a:p>
            <a:pPr marL="257175" lvl="1" indent="-257175">
              <a:spcBef>
                <a:spcPts val="450"/>
              </a:spcBef>
              <a:spcAft>
                <a:spcPts val="900"/>
              </a:spcAft>
              <a:buClr>
                <a:srgbClr val="702082"/>
              </a:buClr>
              <a:buSzPct val="125000"/>
              <a:buFont typeface="+mj-lt"/>
              <a:buAutoNum type="arabicPeriod"/>
            </a:pPr>
            <a:r>
              <a:rPr lang="en-US" sz="1500" dirty="0"/>
              <a:t>All inclusive, global talent market</a:t>
            </a:r>
          </a:p>
          <a:p>
            <a:pPr marL="257175" lvl="1" indent="-257175">
              <a:spcBef>
                <a:spcPts val="450"/>
              </a:spcBef>
              <a:spcAft>
                <a:spcPts val="900"/>
              </a:spcAft>
              <a:buClr>
                <a:srgbClr val="702082"/>
              </a:buClr>
              <a:buSzPct val="125000"/>
              <a:buFont typeface="+mj-lt"/>
              <a:buAutoNum type="arabicPeriod"/>
            </a:pPr>
            <a:r>
              <a:rPr lang="en-US" sz="1500" dirty="0"/>
              <a:t>A truly connected world</a:t>
            </a:r>
            <a:endParaRPr lang="en-US" sz="1800" dirty="0"/>
          </a:p>
          <a:p>
            <a:pPr marL="257175" lvl="1" indent="-257175">
              <a:spcBef>
                <a:spcPts val="450"/>
              </a:spcBef>
              <a:spcAft>
                <a:spcPts val="900"/>
              </a:spcAft>
              <a:buClr>
                <a:srgbClr val="702082"/>
              </a:buClr>
              <a:buSzPct val="125000"/>
              <a:buFont typeface="+mj-lt"/>
              <a:buAutoNum type="arabicPeriod"/>
            </a:pPr>
            <a:r>
              <a:rPr lang="en-US" sz="1500" dirty="0"/>
              <a:t>Exponential technology change</a:t>
            </a:r>
          </a:p>
          <a:p>
            <a:pPr marL="257175" lvl="1" indent="-257175">
              <a:spcBef>
                <a:spcPts val="450"/>
              </a:spcBef>
              <a:spcAft>
                <a:spcPts val="900"/>
              </a:spcAft>
              <a:buClr>
                <a:srgbClr val="702082"/>
              </a:buClr>
              <a:buSzPct val="125000"/>
              <a:buFont typeface="+mj-lt"/>
              <a:buAutoNum type="arabicPeriod"/>
            </a:pPr>
            <a:r>
              <a:rPr lang="en-US" sz="1500" dirty="0"/>
              <a:t>Human-machine collaboration</a:t>
            </a:r>
          </a:p>
        </p:txBody>
      </p:sp>
      <p:sp>
        <p:nvSpPr>
          <p:cNvPr id="16" name="Title 1"/>
          <p:cNvSpPr txBox="1">
            <a:spLocks/>
          </p:cNvSpPr>
          <p:nvPr>
            <p:custDataLst>
              <p:tags r:id="rId3"/>
            </p:custDataLst>
          </p:nvPr>
        </p:nvSpPr>
        <p:spPr>
          <a:xfrm>
            <a:off x="689675" y="1219447"/>
            <a:ext cx="843534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a:t>Five “Forces of Change”</a:t>
            </a:r>
            <a:endParaRPr lang="en-US" sz="1800" dirty="0"/>
          </a:p>
        </p:txBody>
      </p:sp>
      <p:sp>
        <p:nvSpPr>
          <p:cNvPr id="21" name="Isosceles Triangle 20"/>
          <p:cNvSpPr/>
          <p:nvPr/>
        </p:nvSpPr>
        <p:spPr>
          <a:xfrm rot="5400000">
            <a:off x="4435832" y="3387802"/>
            <a:ext cx="1443259" cy="559617"/>
          </a:xfrm>
          <a:prstGeom prst="triangle">
            <a:avLst>
              <a:gd name="adj" fmla="val 51292"/>
            </a:avLst>
          </a:prstGeom>
          <a:solidFill>
            <a:schemeClr val="accent1">
              <a:alpha val="8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p:cNvCxnSpPr/>
          <p:nvPr/>
        </p:nvCxnSpPr>
        <p:spPr>
          <a:xfrm>
            <a:off x="0" y="2344549"/>
            <a:ext cx="4743715" cy="0"/>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 y="4763111"/>
            <a:ext cx="4743715" cy="0"/>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742041" y="1929075"/>
            <a:ext cx="634173" cy="410214"/>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42041" y="4761717"/>
            <a:ext cx="643197" cy="670936"/>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46774" y="5367470"/>
            <a:ext cx="1325615" cy="176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lumMod val="50000"/>
                    <a:lumOff val="50000"/>
                  </a:schemeClr>
                </a:solidFill>
                <a:latin typeface="Arial" panose="020B0604020202020204" pitchFamily="34" charset="0"/>
                <a:cs typeface="Arial" panose="020B0604020202020204" pitchFamily="34" charset="0"/>
              </a:rPr>
              <a:t>Source: CHREATE Consortium</a:t>
            </a:r>
          </a:p>
        </p:txBody>
      </p:sp>
    </p:spTree>
    <p:custDataLst>
      <p:tags r:id="rId1"/>
    </p:custDataLst>
    <p:extLst>
      <p:ext uri="{BB962C8B-B14F-4D97-AF65-F5344CB8AC3E}">
        <p14:creationId xmlns:p14="http://schemas.microsoft.com/office/powerpoint/2010/main" val="3142251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bwMode="auto">
          <a:xfrm>
            <a:off x="320220" y="1704157"/>
            <a:ext cx="356290" cy="3496492"/>
          </a:xfrm>
          <a:prstGeom prst="rect">
            <a:avLst/>
          </a:prstGeom>
          <a:solidFill>
            <a:schemeClr val="tx1"/>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2" name="Title 1"/>
          <p:cNvSpPr>
            <a:spLocks noGrp="1"/>
          </p:cNvSpPr>
          <p:nvPr>
            <p:ph type="title"/>
          </p:nvPr>
        </p:nvSpPr>
        <p:spPr>
          <a:xfrm>
            <a:off x="289234" y="1043445"/>
            <a:ext cx="8435340" cy="230833"/>
          </a:xfrm>
        </p:spPr>
        <p:txBody>
          <a:bodyPr>
            <a:noAutofit/>
          </a:bodyPr>
          <a:lstStyle/>
          <a:p>
            <a:pPr lvl="0"/>
            <a:r>
              <a:rPr lang="en-US" b="0" cap="all" dirty="0">
                <a:solidFill>
                  <a:schemeClr val="tx1">
                    <a:lumMod val="50000"/>
                    <a:lumOff val="50000"/>
                  </a:schemeClr>
                </a:solidFill>
                <a:latin typeface="Arial Narrow" panose="020B0606020202030204" pitchFamily="34" charset="0"/>
              </a:rPr>
              <a:t>Democratization of Work</a:t>
            </a:r>
            <a:br>
              <a:rPr lang="en-US" sz="1800" dirty="0"/>
            </a:br>
            <a:r>
              <a:rPr lang="en-US" sz="1800" dirty="0"/>
              <a:t>The emerging “Robo-gig” economy</a:t>
            </a:r>
          </a:p>
        </p:txBody>
      </p:sp>
      <p:sp>
        <p:nvSpPr>
          <p:cNvPr id="3" name="Slide Number Placeholder 2"/>
          <p:cNvSpPr>
            <a:spLocks noGrp="1"/>
          </p:cNvSpPr>
          <p:nvPr>
            <p:ph type="sldNum" sz="quarter" idx="12"/>
          </p:nvPr>
        </p:nvSpPr>
        <p:spPr/>
        <p:txBody>
          <a:bodyPr/>
          <a:lstStyle/>
          <a:p>
            <a:fld id="{2083E393-C0BF-4ED8-8545-7E4C90AFF831}" type="slidenum">
              <a:rPr lang="en-US" smtClean="0"/>
              <a:pPr/>
              <a:t>23</a:t>
            </a:fld>
            <a:endParaRPr lang="en-US" dirty="0"/>
          </a:p>
        </p:txBody>
      </p:sp>
      <p:sp>
        <p:nvSpPr>
          <p:cNvPr id="9" name="TextBox 8"/>
          <p:cNvSpPr txBox="1"/>
          <p:nvPr/>
        </p:nvSpPr>
        <p:spPr>
          <a:xfrm>
            <a:off x="277394" y="5342688"/>
            <a:ext cx="6080511" cy="196208"/>
          </a:xfrm>
          <a:prstGeom prst="rect">
            <a:avLst/>
          </a:prstGeom>
          <a:noFill/>
        </p:spPr>
        <p:txBody>
          <a:bodyPr wrap="none" rtlCol="0">
            <a:spAutoFit/>
          </a:bodyPr>
          <a:lstStyle/>
          <a:p>
            <a:r>
              <a:rPr lang="en-US" sz="675" dirty="0"/>
              <a:t>Sources: Digital Media &amp; Society, World Economic Forum in collaboration with Towers Watson; Towers Watson Research; also reference McKinsey &amp; Co </a:t>
            </a:r>
          </a:p>
        </p:txBody>
      </p:sp>
      <p:sp>
        <p:nvSpPr>
          <p:cNvPr id="59" name="TextBox 58"/>
          <p:cNvSpPr txBox="1"/>
          <p:nvPr/>
        </p:nvSpPr>
        <p:spPr>
          <a:xfrm rot="16200000">
            <a:off x="-1176715" y="3329980"/>
            <a:ext cx="3347391" cy="230832"/>
          </a:xfrm>
          <a:prstGeom prst="rect">
            <a:avLst/>
          </a:prstGeom>
          <a:noFill/>
        </p:spPr>
        <p:txBody>
          <a:bodyPr wrap="none" rtlCol="0">
            <a:spAutoFit/>
          </a:bodyPr>
          <a:lstStyle/>
          <a:p>
            <a:pPr algn="ctr"/>
            <a:r>
              <a:rPr lang="en-US" sz="900" dirty="0">
                <a:solidFill>
                  <a:schemeClr val="bg1"/>
                </a:solidFill>
              </a:rPr>
              <a:t>Human &amp; machine collaboration     •    A truly connected world</a:t>
            </a:r>
          </a:p>
        </p:txBody>
      </p:sp>
      <p:sp>
        <p:nvSpPr>
          <p:cNvPr id="22" name="Footer Placeholder 2"/>
          <p:cNvSpPr>
            <a:spLocks noGrp="1"/>
          </p:cNvSpPr>
          <p:nvPr>
            <p:ph type="ftr" sz="quarter" idx="3"/>
          </p:nvPr>
        </p:nvSpPr>
        <p:spPr>
          <a:xfrm>
            <a:off x="342900" y="5657851"/>
            <a:ext cx="5277853" cy="92333"/>
          </a:xfrm>
          <a:prstGeom prst="rect">
            <a:avLst/>
          </a:prstGeom>
        </p:spPr>
        <p:txBody>
          <a:bodyPr/>
          <a:lstStyle/>
          <a:p>
            <a:r>
              <a:rPr lang="en-US" dirty="0"/>
              <a:t>© 2016 Willis Towers Watson. All rights reserved. Proprietary and Confidential. For Willis Towers Watson and Willis Towers Watson client use only.</a:t>
            </a:r>
            <a:endParaRPr lang="en-GB" dirty="0"/>
          </a:p>
        </p:txBody>
      </p:sp>
      <p:grpSp>
        <p:nvGrpSpPr>
          <p:cNvPr id="26" name="Group 25"/>
          <p:cNvGrpSpPr/>
          <p:nvPr/>
        </p:nvGrpSpPr>
        <p:grpSpPr>
          <a:xfrm>
            <a:off x="5269639" y="3900868"/>
            <a:ext cx="2848460" cy="1292265"/>
            <a:chOff x="5779999" y="3037975"/>
            <a:chExt cx="3797946" cy="1496436"/>
          </a:xfrm>
        </p:grpSpPr>
        <p:sp>
          <p:nvSpPr>
            <p:cNvPr id="23" name="Rectangle 22"/>
            <p:cNvSpPr/>
            <p:nvPr/>
          </p:nvSpPr>
          <p:spPr bwMode="auto">
            <a:xfrm>
              <a:off x="5779999" y="3037975"/>
              <a:ext cx="3797946" cy="1496436"/>
            </a:xfrm>
            <a:prstGeom prst="rect">
              <a:avLst/>
            </a:prstGeom>
            <a:solidFill>
              <a:schemeClr val="accent6"/>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24" name="Title 1"/>
            <p:cNvSpPr txBox="1">
              <a:spLocks/>
            </p:cNvSpPr>
            <p:nvPr/>
          </p:nvSpPr>
          <p:spPr>
            <a:xfrm>
              <a:off x="7469640" y="3161691"/>
              <a:ext cx="1965882" cy="307777"/>
            </a:xfrm>
            <a:prstGeom prst="rect">
              <a:avLst/>
            </a:prstGeom>
          </p:spPr>
          <p:txBody>
            <a:bodyPr vert="horz" lIns="0" tIns="0" rIns="0" bIns="0" rtlCol="0" anchor="t" anchorCtr="0">
              <a:noAutofit/>
            </a:bodyPr>
            <a:lstStyle/>
            <a:p>
              <a:pPr defTabSz="685800">
                <a:spcBef>
                  <a:spcPct val="0"/>
                </a:spcBef>
                <a:defRPr/>
              </a:pPr>
              <a:r>
                <a:rPr lang="en-US" sz="1200" dirty="0">
                  <a:solidFill>
                    <a:schemeClr val="bg1"/>
                  </a:solidFill>
                  <a:latin typeface="+mj-lt"/>
                  <a:ea typeface="+mj-ea"/>
                  <a:cs typeface="+mj-cs"/>
                </a:rPr>
                <a:t>of organizations list missing skills as the single biggest impediment to digital transformation</a:t>
              </a:r>
            </a:p>
          </p:txBody>
        </p:sp>
        <p:sp>
          <p:nvSpPr>
            <p:cNvPr id="25" name="Title 1"/>
            <p:cNvSpPr txBox="1">
              <a:spLocks/>
            </p:cNvSpPr>
            <p:nvPr/>
          </p:nvSpPr>
          <p:spPr>
            <a:xfrm>
              <a:off x="5920409" y="3300483"/>
              <a:ext cx="1611717" cy="959176"/>
            </a:xfrm>
            <a:prstGeom prst="rect">
              <a:avLst/>
            </a:prstGeom>
          </p:spPr>
          <p:txBody>
            <a:bodyPr vert="horz" lIns="0" tIns="0" rIns="0" bIns="0" rtlCol="0" anchor="t" anchorCtr="0">
              <a:noAutofit/>
            </a:bodyPr>
            <a:lstStyle/>
            <a:p>
              <a:pPr defTabSz="685800">
                <a:spcBef>
                  <a:spcPct val="0"/>
                </a:spcBef>
                <a:defRPr/>
              </a:pPr>
              <a:r>
                <a:rPr lang="en-US" sz="4050" dirty="0">
                  <a:solidFill>
                    <a:schemeClr val="bg1"/>
                  </a:solidFill>
                  <a:latin typeface="+mj-lt"/>
                  <a:ea typeface="+mj-ea"/>
                  <a:cs typeface="+mj-cs"/>
                </a:rPr>
                <a:t>77%</a:t>
              </a:r>
            </a:p>
          </p:txBody>
        </p:sp>
      </p:grpSp>
      <p:grpSp>
        <p:nvGrpSpPr>
          <p:cNvPr id="27" name="Group 26"/>
          <p:cNvGrpSpPr/>
          <p:nvPr/>
        </p:nvGrpSpPr>
        <p:grpSpPr>
          <a:xfrm>
            <a:off x="3133307" y="1691710"/>
            <a:ext cx="4984803" cy="856385"/>
            <a:chOff x="3938969" y="3037975"/>
            <a:chExt cx="5053810" cy="1141846"/>
          </a:xfrm>
        </p:grpSpPr>
        <p:sp>
          <p:nvSpPr>
            <p:cNvPr id="28" name="Rectangle 27"/>
            <p:cNvSpPr/>
            <p:nvPr/>
          </p:nvSpPr>
          <p:spPr bwMode="auto">
            <a:xfrm>
              <a:off x="3938969" y="3037975"/>
              <a:ext cx="5053810" cy="1141846"/>
            </a:xfrm>
            <a:prstGeom prst="rect">
              <a:avLst/>
            </a:prstGeom>
            <a:solidFill>
              <a:schemeClr val="accent1"/>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500" b="1" dirty="0">
                <a:solidFill>
                  <a:schemeClr val="bg1"/>
                </a:solidFill>
              </a:endParaRPr>
            </a:p>
          </p:txBody>
        </p:sp>
        <p:sp>
          <p:nvSpPr>
            <p:cNvPr id="29" name="Title 1"/>
            <p:cNvSpPr txBox="1">
              <a:spLocks/>
            </p:cNvSpPr>
            <p:nvPr/>
          </p:nvSpPr>
          <p:spPr>
            <a:xfrm>
              <a:off x="4363126" y="3144984"/>
              <a:ext cx="1507119" cy="307777"/>
            </a:xfrm>
            <a:prstGeom prst="rect">
              <a:avLst/>
            </a:prstGeom>
          </p:spPr>
          <p:txBody>
            <a:bodyPr vert="horz" lIns="0" tIns="0" rIns="0" bIns="0" rtlCol="0" anchor="t" anchorCtr="0">
              <a:noAutofit/>
            </a:bodyPr>
            <a:lstStyle/>
            <a:p>
              <a:pPr algn="r" defTabSz="685800">
                <a:spcBef>
                  <a:spcPct val="0"/>
                </a:spcBef>
                <a:defRPr/>
              </a:pPr>
              <a:r>
                <a:rPr lang="en-US" sz="1500" b="1" dirty="0">
                  <a:solidFill>
                    <a:schemeClr val="bg1"/>
                  </a:solidFill>
                  <a:latin typeface="+mj-lt"/>
                  <a:ea typeface="+mj-ea"/>
                  <a:cs typeface="+mj-cs"/>
                </a:rPr>
                <a:t>38–40 million </a:t>
              </a:r>
              <a:r>
                <a:rPr lang="en-US" sz="1500" dirty="0">
                  <a:solidFill>
                    <a:schemeClr val="bg1"/>
                  </a:solidFill>
                  <a:latin typeface="+mj-lt"/>
                  <a:ea typeface="+mj-ea"/>
                  <a:cs typeface="+mj-cs"/>
                </a:rPr>
                <a:t>skilled worker deficit</a:t>
              </a:r>
            </a:p>
          </p:txBody>
        </p:sp>
      </p:grpSp>
      <p:sp>
        <p:nvSpPr>
          <p:cNvPr id="31" name="Title 1"/>
          <p:cNvSpPr txBox="1">
            <a:spLocks/>
          </p:cNvSpPr>
          <p:nvPr/>
        </p:nvSpPr>
        <p:spPr>
          <a:xfrm>
            <a:off x="6188708" y="1771968"/>
            <a:ext cx="1787763" cy="230833"/>
          </a:xfrm>
          <a:prstGeom prst="rect">
            <a:avLst/>
          </a:prstGeom>
        </p:spPr>
        <p:txBody>
          <a:bodyPr vert="horz" lIns="0" tIns="0" rIns="0" bIns="0" rtlCol="0" anchor="t" anchorCtr="0">
            <a:noAutofit/>
          </a:bodyPr>
          <a:lstStyle/>
          <a:p>
            <a:pPr defTabSz="685800">
              <a:spcBef>
                <a:spcPct val="0"/>
              </a:spcBef>
              <a:defRPr/>
            </a:pPr>
            <a:r>
              <a:rPr lang="en-US" sz="1500" b="1" dirty="0">
                <a:solidFill>
                  <a:schemeClr val="bg1"/>
                </a:solidFill>
                <a:latin typeface="+mj-lt"/>
                <a:ea typeface="+mj-ea"/>
                <a:cs typeface="+mj-cs"/>
              </a:rPr>
              <a:t>90–95 million </a:t>
            </a:r>
            <a:br>
              <a:rPr lang="en-US" sz="1500" dirty="0">
                <a:solidFill>
                  <a:schemeClr val="bg1"/>
                </a:solidFill>
                <a:latin typeface="+mj-lt"/>
                <a:ea typeface="+mj-ea"/>
                <a:cs typeface="+mj-cs"/>
              </a:rPr>
            </a:br>
            <a:r>
              <a:rPr lang="en-US" sz="1500" dirty="0">
                <a:solidFill>
                  <a:schemeClr val="bg1"/>
                </a:solidFill>
                <a:latin typeface="+mj-lt"/>
                <a:ea typeface="+mj-ea"/>
                <a:cs typeface="+mj-cs"/>
              </a:rPr>
              <a:t>low-skilled worker surplus</a:t>
            </a:r>
          </a:p>
        </p:txBody>
      </p:sp>
      <p:grpSp>
        <p:nvGrpSpPr>
          <p:cNvPr id="32" name="Group 31"/>
          <p:cNvGrpSpPr/>
          <p:nvPr/>
        </p:nvGrpSpPr>
        <p:grpSpPr>
          <a:xfrm>
            <a:off x="5257563" y="1764076"/>
            <a:ext cx="637016" cy="758573"/>
            <a:chOff x="-3198813" y="2938463"/>
            <a:chExt cx="2901951" cy="2925762"/>
          </a:xfrm>
          <a:solidFill>
            <a:srgbClr val="FFFFFF"/>
          </a:solidFill>
        </p:grpSpPr>
        <p:sp>
          <p:nvSpPr>
            <p:cNvPr id="33" name="Freeform 30"/>
            <p:cNvSpPr>
              <a:spLocks/>
            </p:cNvSpPr>
            <p:nvPr/>
          </p:nvSpPr>
          <p:spPr bwMode="auto">
            <a:xfrm>
              <a:off x="-1158875" y="3427413"/>
              <a:ext cx="862013" cy="1952625"/>
            </a:xfrm>
            <a:custGeom>
              <a:avLst/>
              <a:gdLst>
                <a:gd name="T0" fmla="*/ 29 w 230"/>
                <a:gd name="T1" fmla="*/ 108 h 521"/>
                <a:gd name="T2" fmla="*/ 29 w 230"/>
                <a:gd name="T3" fmla="*/ 109 h 521"/>
                <a:gd name="T4" fmla="*/ 29 w 230"/>
                <a:gd name="T5" fmla="*/ 291 h 521"/>
                <a:gd name="T6" fmla="*/ 26 w 230"/>
                <a:gd name="T7" fmla="*/ 310 h 521"/>
                <a:gd name="T8" fmla="*/ 26 w 230"/>
                <a:gd name="T9" fmla="*/ 490 h 521"/>
                <a:gd name="T10" fmla="*/ 57 w 230"/>
                <a:gd name="T11" fmla="*/ 521 h 521"/>
                <a:gd name="T12" fmla="*/ 89 w 230"/>
                <a:gd name="T13" fmla="*/ 490 h 521"/>
                <a:gd name="T14" fmla="*/ 89 w 230"/>
                <a:gd name="T15" fmla="*/ 252 h 521"/>
                <a:gd name="T16" fmla="*/ 119 w 230"/>
                <a:gd name="T17" fmla="*/ 252 h 521"/>
                <a:gd name="T18" fmla="*/ 119 w 230"/>
                <a:gd name="T19" fmla="*/ 490 h 521"/>
                <a:gd name="T20" fmla="*/ 150 w 230"/>
                <a:gd name="T21" fmla="*/ 521 h 521"/>
                <a:gd name="T22" fmla="*/ 182 w 230"/>
                <a:gd name="T23" fmla="*/ 490 h 521"/>
                <a:gd name="T24" fmla="*/ 182 w 230"/>
                <a:gd name="T25" fmla="*/ 253 h 521"/>
                <a:gd name="T26" fmla="*/ 182 w 230"/>
                <a:gd name="T27" fmla="*/ 252 h 521"/>
                <a:gd name="T28" fmla="*/ 182 w 230"/>
                <a:gd name="T29" fmla="*/ 252 h 521"/>
                <a:gd name="T30" fmla="*/ 207 w 230"/>
                <a:gd name="T31" fmla="*/ 252 h 521"/>
                <a:gd name="T32" fmla="*/ 230 w 230"/>
                <a:gd name="T33" fmla="*/ 229 h 521"/>
                <a:gd name="T34" fmla="*/ 230 w 230"/>
                <a:gd name="T35" fmla="*/ 81 h 521"/>
                <a:gd name="T36" fmla="*/ 230 w 230"/>
                <a:gd name="T37" fmla="*/ 79 h 521"/>
                <a:gd name="T38" fmla="*/ 230 w 230"/>
                <a:gd name="T39" fmla="*/ 79 h 521"/>
                <a:gd name="T40" fmla="*/ 174 w 230"/>
                <a:gd name="T41" fmla="*/ 0 h 521"/>
                <a:gd name="T42" fmla="*/ 129 w 230"/>
                <a:gd name="T43" fmla="*/ 0 h 521"/>
                <a:gd name="T44" fmla="*/ 104 w 230"/>
                <a:gd name="T45" fmla="*/ 23 h 521"/>
                <a:gd name="T46" fmla="*/ 79 w 230"/>
                <a:gd name="T47" fmla="*/ 0 h 521"/>
                <a:gd name="T48" fmla="*/ 33 w 230"/>
                <a:gd name="T49" fmla="*/ 0 h 521"/>
                <a:gd name="T50" fmla="*/ 0 w 230"/>
                <a:gd name="T51" fmla="*/ 17 h 521"/>
                <a:gd name="T52" fmla="*/ 29 w 230"/>
                <a:gd name="T53" fmla="*/ 107 h 521"/>
                <a:gd name="T54" fmla="*/ 29 w 230"/>
                <a:gd name="T55" fmla="*/ 10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0" h="521">
                  <a:moveTo>
                    <a:pt x="29" y="108"/>
                  </a:moveTo>
                  <a:cubicBezTo>
                    <a:pt x="29" y="109"/>
                    <a:pt x="29" y="109"/>
                    <a:pt x="29" y="109"/>
                  </a:cubicBezTo>
                  <a:cubicBezTo>
                    <a:pt x="29" y="291"/>
                    <a:pt x="29" y="291"/>
                    <a:pt x="29" y="291"/>
                  </a:cubicBezTo>
                  <a:cubicBezTo>
                    <a:pt x="29" y="297"/>
                    <a:pt x="28" y="304"/>
                    <a:pt x="26" y="310"/>
                  </a:cubicBezTo>
                  <a:cubicBezTo>
                    <a:pt x="26" y="490"/>
                    <a:pt x="26" y="490"/>
                    <a:pt x="26" y="490"/>
                  </a:cubicBezTo>
                  <a:cubicBezTo>
                    <a:pt x="26" y="507"/>
                    <a:pt x="40" y="521"/>
                    <a:pt x="57" y="521"/>
                  </a:cubicBezTo>
                  <a:cubicBezTo>
                    <a:pt x="75" y="521"/>
                    <a:pt x="89" y="507"/>
                    <a:pt x="89" y="490"/>
                  </a:cubicBezTo>
                  <a:cubicBezTo>
                    <a:pt x="89" y="490"/>
                    <a:pt x="89" y="252"/>
                    <a:pt x="89" y="252"/>
                  </a:cubicBezTo>
                  <a:cubicBezTo>
                    <a:pt x="119" y="252"/>
                    <a:pt x="119" y="252"/>
                    <a:pt x="119" y="252"/>
                  </a:cubicBezTo>
                  <a:cubicBezTo>
                    <a:pt x="119" y="252"/>
                    <a:pt x="119" y="490"/>
                    <a:pt x="119" y="490"/>
                  </a:cubicBezTo>
                  <a:cubicBezTo>
                    <a:pt x="119" y="507"/>
                    <a:pt x="133" y="521"/>
                    <a:pt x="150" y="521"/>
                  </a:cubicBezTo>
                  <a:cubicBezTo>
                    <a:pt x="168" y="521"/>
                    <a:pt x="182" y="507"/>
                    <a:pt x="182" y="490"/>
                  </a:cubicBezTo>
                  <a:cubicBezTo>
                    <a:pt x="182" y="253"/>
                    <a:pt x="182" y="253"/>
                    <a:pt x="182" y="253"/>
                  </a:cubicBezTo>
                  <a:cubicBezTo>
                    <a:pt x="182" y="253"/>
                    <a:pt x="182" y="252"/>
                    <a:pt x="182" y="252"/>
                  </a:cubicBezTo>
                  <a:cubicBezTo>
                    <a:pt x="182" y="252"/>
                    <a:pt x="182" y="252"/>
                    <a:pt x="182" y="252"/>
                  </a:cubicBezTo>
                  <a:cubicBezTo>
                    <a:pt x="182" y="252"/>
                    <a:pt x="194" y="252"/>
                    <a:pt x="207" y="252"/>
                  </a:cubicBezTo>
                  <a:cubicBezTo>
                    <a:pt x="219" y="252"/>
                    <a:pt x="230" y="242"/>
                    <a:pt x="230" y="229"/>
                  </a:cubicBezTo>
                  <a:cubicBezTo>
                    <a:pt x="230" y="81"/>
                    <a:pt x="230" y="81"/>
                    <a:pt x="230" y="81"/>
                  </a:cubicBezTo>
                  <a:cubicBezTo>
                    <a:pt x="230" y="80"/>
                    <a:pt x="230" y="80"/>
                    <a:pt x="230" y="79"/>
                  </a:cubicBezTo>
                  <a:cubicBezTo>
                    <a:pt x="230" y="79"/>
                    <a:pt x="230" y="79"/>
                    <a:pt x="230" y="79"/>
                  </a:cubicBezTo>
                  <a:cubicBezTo>
                    <a:pt x="230" y="30"/>
                    <a:pt x="199" y="0"/>
                    <a:pt x="174" y="0"/>
                  </a:cubicBezTo>
                  <a:cubicBezTo>
                    <a:pt x="129" y="0"/>
                    <a:pt x="129" y="0"/>
                    <a:pt x="129" y="0"/>
                  </a:cubicBezTo>
                  <a:cubicBezTo>
                    <a:pt x="104" y="23"/>
                    <a:pt x="104" y="23"/>
                    <a:pt x="104" y="23"/>
                  </a:cubicBezTo>
                  <a:cubicBezTo>
                    <a:pt x="79" y="0"/>
                    <a:pt x="79" y="0"/>
                    <a:pt x="79" y="0"/>
                  </a:cubicBezTo>
                  <a:cubicBezTo>
                    <a:pt x="33" y="0"/>
                    <a:pt x="33" y="0"/>
                    <a:pt x="33" y="0"/>
                  </a:cubicBezTo>
                  <a:cubicBezTo>
                    <a:pt x="22" y="0"/>
                    <a:pt x="10" y="6"/>
                    <a:pt x="0" y="17"/>
                  </a:cubicBezTo>
                  <a:cubicBezTo>
                    <a:pt x="19" y="41"/>
                    <a:pt x="29" y="72"/>
                    <a:pt x="29" y="107"/>
                  </a:cubicBezTo>
                  <a:lnTo>
                    <a:pt x="29" y="108"/>
                  </a:lnTo>
                  <a:close/>
                </a:path>
              </a:pathLst>
            </a:cu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4" name="Oval 31"/>
            <p:cNvSpPr>
              <a:spLocks noChangeArrowheads="1"/>
            </p:cNvSpPr>
            <p:nvPr/>
          </p:nvSpPr>
          <p:spPr bwMode="auto">
            <a:xfrm>
              <a:off x="-960438" y="2998788"/>
              <a:ext cx="382588" cy="382588"/>
            </a:xfrm>
            <a:prstGeom prst="ellipse">
              <a:avLst/>
            </a:pr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5" name="Freeform 32"/>
            <p:cNvSpPr>
              <a:spLocks/>
            </p:cNvSpPr>
            <p:nvPr/>
          </p:nvSpPr>
          <p:spPr bwMode="auto">
            <a:xfrm>
              <a:off x="-3198813" y="3427413"/>
              <a:ext cx="858838" cy="1952625"/>
            </a:xfrm>
            <a:custGeom>
              <a:avLst/>
              <a:gdLst>
                <a:gd name="T0" fmla="*/ 23 w 229"/>
                <a:gd name="T1" fmla="*/ 252 h 521"/>
                <a:gd name="T2" fmla="*/ 48 w 229"/>
                <a:gd name="T3" fmla="*/ 252 h 521"/>
                <a:gd name="T4" fmla="*/ 48 w 229"/>
                <a:gd name="T5" fmla="*/ 252 h 521"/>
                <a:gd name="T6" fmla="*/ 48 w 229"/>
                <a:gd name="T7" fmla="*/ 253 h 521"/>
                <a:gd name="T8" fmla="*/ 48 w 229"/>
                <a:gd name="T9" fmla="*/ 490 h 521"/>
                <a:gd name="T10" fmla="*/ 79 w 229"/>
                <a:gd name="T11" fmla="*/ 521 h 521"/>
                <a:gd name="T12" fmla="*/ 111 w 229"/>
                <a:gd name="T13" fmla="*/ 490 h 521"/>
                <a:gd name="T14" fmla="*/ 111 w 229"/>
                <a:gd name="T15" fmla="*/ 252 h 521"/>
                <a:gd name="T16" fmla="*/ 141 w 229"/>
                <a:gd name="T17" fmla="*/ 252 h 521"/>
                <a:gd name="T18" fmla="*/ 141 w 229"/>
                <a:gd name="T19" fmla="*/ 490 h 521"/>
                <a:gd name="T20" fmla="*/ 172 w 229"/>
                <a:gd name="T21" fmla="*/ 521 h 521"/>
                <a:gd name="T22" fmla="*/ 204 w 229"/>
                <a:gd name="T23" fmla="*/ 490 h 521"/>
                <a:gd name="T24" fmla="*/ 204 w 229"/>
                <a:gd name="T25" fmla="*/ 312 h 521"/>
                <a:gd name="T26" fmla="*/ 200 w 229"/>
                <a:gd name="T27" fmla="*/ 291 h 521"/>
                <a:gd name="T28" fmla="*/ 200 w 229"/>
                <a:gd name="T29" fmla="*/ 139 h 521"/>
                <a:gd name="T30" fmla="*/ 200 w 229"/>
                <a:gd name="T31" fmla="*/ 107 h 521"/>
                <a:gd name="T32" fmla="*/ 229 w 229"/>
                <a:gd name="T33" fmla="*/ 16 h 521"/>
                <a:gd name="T34" fmla="*/ 196 w 229"/>
                <a:gd name="T35" fmla="*/ 0 h 521"/>
                <a:gd name="T36" fmla="*/ 151 w 229"/>
                <a:gd name="T37" fmla="*/ 0 h 521"/>
                <a:gd name="T38" fmla="*/ 126 w 229"/>
                <a:gd name="T39" fmla="*/ 23 h 521"/>
                <a:gd name="T40" fmla="*/ 101 w 229"/>
                <a:gd name="T41" fmla="*/ 0 h 521"/>
                <a:gd name="T42" fmla="*/ 55 w 229"/>
                <a:gd name="T43" fmla="*/ 0 h 521"/>
                <a:gd name="T44" fmla="*/ 0 w 229"/>
                <a:gd name="T45" fmla="*/ 79 h 521"/>
                <a:gd name="T46" fmla="*/ 0 w 229"/>
                <a:gd name="T47" fmla="*/ 79 h 521"/>
                <a:gd name="T48" fmla="*/ 0 w 229"/>
                <a:gd name="T49" fmla="*/ 81 h 521"/>
                <a:gd name="T50" fmla="*/ 0 w 229"/>
                <a:gd name="T51" fmla="*/ 229 h 521"/>
                <a:gd name="T52" fmla="*/ 23 w 229"/>
                <a:gd name="T53" fmla="*/ 252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9" h="521">
                  <a:moveTo>
                    <a:pt x="23" y="252"/>
                  </a:moveTo>
                  <a:cubicBezTo>
                    <a:pt x="36" y="252"/>
                    <a:pt x="48" y="252"/>
                    <a:pt x="48" y="252"/>
                  </a:cubicBezTo>
                  <a:cubicBezTo>
                    <a:pt x="48" y="252"/>
                    <a:pt x="48" y="252"/>
                    <a:pt x="48" y="252"/>
                  </a:cubicBezTo>
                  <a:cubicBezTo>
                    <a:pt x="48" y="252"/>
                    <a:pt x="48" y="253"/>
                    <a:pt x="48" y="253"/>
                  </a:cubicBezTo>
                  <a:cubicBezTo>
                    <a:pt x="48" y="490"/>
                    <a:pt x="48" y="490"/>
                    <a:pt x="48" y="490"/>
                  </a:cubicBezTo>
                  <a:cubicBezTo>
                    <a:pt x="48" y="507"/>
                    <a:pt x="62" y="521"/>
                    <a:pt x="79" y="521"/>
                  </a:cubicBezTo>
                  <a:cubicBezTo>
                    <a:pt x="97" y="521"/>
                    <a:pt x="111" y="507"/>
                    <a:pt x="111" y="490"/>
                  </a:cubicBezTo>
                  <a:cubicBezTo>
                    <a:pt x="111" y="490"/>
                    <a:pt x="111" y="252"/>
                    <a:pt x="111" y="252"/>
                  </a:cubicBezTo>
                  <a:cubicBezTo>
                    <a:pt x="141" y="252"/>
                    <a:pt x="141" y="252"/>
                    <a:pt x="141" y="252"/>
                  </a:cubicBezTo>
                  <a:cubicBezTo>
                    <a:pt x="141" y="252"/>
                    <a:pt x="141" y="490"/>
                    <a:pt x="141" y="490"/>
                  </a:cubicBezTo>
                  <a:cubicBezTo>
                    <a:pt x="141" y="507"/>
                    <a:pt x="155" y="521"/>
                    <a:pt x="172" y="521"/>
                  </a:cubicBezTo>
                  <a:cubicBezTo>
                    <a:pt x="190" y="521"/>
                    <a:pt x="204" y="507"/>
                    <a:pt x="204" y="490"/>
                  </a:cubicBezTo>
                  <a:cubicBezTo>
                    <a:pt x="204" y="312"/>
                    <a:pt x="204" y="312"/>
                    <a:pt x="204" y="312"/>
                  </a:cubicBezTo>
                  <a:cubicBezTo>
                    <a:pt x="201" y="305"/>
                    <a:pt x="200" y="298"/>
                    <a:pt x="200" y="291"/>
                  </a:cubicBezTo>
                  <a:cubicBezTo>
                    <a:pt x="200" y="139"/>
                    <a:pt x="200" y="139"/>
                    <a:pt x="200" y="139"/>
                  </a:cubicBezTo>
                  <a:cubicBezTo>
                    <a:pt x="200" y="107"/>
                    <a:pt x="200" y="107"/>
                    <a:pt x="200" y="107"/>
                  </a:cubicBezTo>
                  <a:cubicBezTo>
                    <a:pt x="200" y="72"/>
                    <a:pt x="210" y="40"/>
                    <a:pt x="229" y="16"/>
                  </a:cubicBezTo>
                  <a:cubicBezTo>
                    <a:pt x="219" y="6"/>
                    <a:pt x="207" y="0"/>
                    <a:pt x="196" y="0"/>
                  </a:cubicBezTo>
                  <a:cubicBezTo>
                    <a:pt x="151" y="0"/>
                    <a:pt x="151" y="0"/>
                    <a:pt x="151" y="0"/>
                  </a:cubicBezTo>
                  <a:cubicBezTo>
                    <a:pt x="126" y="23"/>
                    <a:pt x="126" y="23"/>
                    <a:pt x="126" y="23"/>
                  </a:cubicBezTo>
                  <a:cubicBezTo>
                    <a:pt x="101" y="0"/>
                    <a:pt x="101" y="0"/>
                    <a:pt x="101" y="0"/>
                  </a:cubicBezTo>
                  <a:cubicBezTo>
                    <a:pt x="55" y="0"/>
                    <a:pt x="55" y="0"/>
                    <a:pt x="55" y="0"/>
                  </a:cubicBezTo>
                  <a:cubicBezTo>
                    <a:pt x="31" y="0"/>
                    <a:pt x="0" y="30"/>
                    <a:pt x="0" y="79"/>
                  </a:cubicBezTo>
                  <a:cubicBezTo>
                    <a:pt x="0" y="79"/>
                    <a:pt x="0" y="79"/>
                    <a:pt x="0" y="79"/>
                  </a:cubicBezTo>
                  <a:cubicBezTo>
                    <a:pt x="0" y="80"/>
                    <a:pt x="0" y="80"/>
                    <a:pt x="0" y="81"/>
                  </a:cubicBezTo>
                  <a:cubicBezTo>
                    <a:pt x="0" y="229"/>
                    <a:pt x="0" y="229"/>
                    <a:pt x="0" y="229"/>
                  </a:cubicBezTo>
                  <a:cubicBezTo>
                    <a:pt x="0" y="242"/>
                    <a:pt x="10" y="252"/>
                    <a:pt x="23" y="252"/>
                  </a:cubicBezTo>
                  <a:close/>
                </a:path>
              </a:pathLst>
            </a:cu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6" name="Oval 33"/>
            <p:cNvSpPr>
              <a:spLocks noChangeArrowheads="1"/>
            </p:cNvSpPr>
            <p:nvPr/>
          </p:nvSpPr>
          <p:spPr bwMode="auto">
            <a:xfrm>
              <a:off x="-2917825" y="2998788"/>
              <a:ext cx="382588" cy="382588"/>
            </a:xfrm>
            <a:prstGeom prst="ellipse">
              <a:avLst/>
            </a:prstGeom>
            <a:grpFill/>
            <a:ln w="9525">
              <a:noFill/>
              <a:round/>
              <a:headEnd/>
              <a:tailEnd/>
            </a:ln>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7" name="Freeform 34"/>
            <p:cNvSpPr>
              <a:spLocks/>
            </p:cNvSpPr>
            <p:nvPr/>
          </p:nvSpPr>
          <p:spPr bwMode="auto">
            <a:xfrm>
              <a:off x="-2328863" y="3463924"/>
              <a:ext cx="1158873" cy="2400301"/>
            </a:xfrm>
            <a:custGeom>
              <a:avLst/>
              <a:gdLst>
                <a:gd name="T0" fmla="*/ 0 w 309"/>
                <a:gd name="T1" fmla="*/ 97 h 640"/>
                <a:gd name="T2" fmla="*/ 0 w 309"/>
                <a:gd name="T3" fmla="*/ 97 h 640"/>
                <a:gd name="T4" fmla="*/ 0 w 309"/>
                <a:gd name="T5" fmla="*/ 99 h 640"/>
                <a:gd name="T6" fmla="*/ 0 w 309"/>
                <a:gd name="T7" fmla="*/ 281 h 640"/>
                <a:gd name="T8" fmla="*/ 28 w 309"/>
                <a:gd name="T9" fmla="*/ 309 h 640"/>
                <a:gd name="T10" fmla="*/ 64 w 309"/>
                <a:gd name="T11" fmla="*/ 309 h 640"/>
                <a:gd name="T12" fmla="*/ 64 w 309"/>
                <a:gd name="T13" fmla="*/ 309 h 640"/>
                <a:gd name="T14" fmla="*/ 64 w 309"/>
                <a:gd name="T15" fmla="*/ 310 h 640"/>
                <a:gd name="T16" fmla="*/ 64 w 309"/>
                <a:gd name="T17" fmla="*/ 601 h 640"/>
                <a:gd name="T18" fmla="*/ 102 w 309"/>
                <a:gd name="T19" fmla="*/ 640 h 640"/>
                <a:gd name="T20" fmla="*/ 141 w 309"/>
                <a:gd name="T21" fmla="*/ 601 h 640"/>
                <a:gd name="T22" fmla="*/ 141 w 309"/>
                <a:gd name="T23" fmla="*/ 309 h 640"/>
                <a:gd name="T24" fmla="*/ 168 w 309"/>
                <a:gd name="T25" fmla="*/ 309 h 640"/>
                <a:gd name="T26" fmla="*/ 168 w 309"/>
                <a:gd name="T27" fmla="*/ 601 h 640"/>
                <a:gd name="T28" fmla="*/ 207 w 309"/>
                <a:gd name="T29" fmla="*/ 640 h 640"/>
                <a:gd name="T30" fmla="*/ 245 w 309"/>
                <a:gd name="T31" fmla="*/ 601 h 640"/>
                <a:gd name="T32" fmla="*/ 245 w 309"/>
                <a:gd name="T33" fmla="*/ 310 h 640"/>
                <a:gd name="T34" fmla="*/ 245 w 309"/>
                <a:gd name="T35" fmla="*/ 309 h 640"/>
                <a:gd name="T36" fmla="*/ 245 w 309"/>
                <a:gd name="T37" fmla="*/ 309 h 640"/>
                <a:gd name="T38" fmla="*/ 281 w 309"/>
                <a:gd name="T39" fmla="*/ 309 h 640"/>
                <a:gd name="T40" fmla="*/ 309 w 309"/>
                <a:gd name="T41" fmla="*/ 281 h 640"/>
                <a:gd name="T42" fmla="*/ 309 w 309"/>
                <a:gd name="T43" fmla="*/ 99 h 640"/>
                <a:gd name="T44" fmla="*/ 309 w 309"/>
                <a:gd name="T45" fmla="*/ 97 h 640"/>
                <a:gd name="T46" fmla="*/ 309 w 309"/>
                <a:gd name="T47" fmla="*/ 97 h 640"/>
                <a:gd name="T48" fmla="*/ 241 w 309"/>
                <a:gd name="T49" fmla="*/ 0 h 640"/>
                <a:gd name="T50" fmla="*/ 185 w 309"/>
                <a:gd name="T51" fmla="*/ 0 h 640"/>
                <a:gd name="T52" fmla="*/ 154 w 309"/>
                <a:gd name="T53" fmla="*/ 28 h 640"/>
                <a:gd name="T54" fmla="*/ 123 w 309"/>
                <a:gd name="T55" fmla="*/ 0 h 640"/>
                <a:gd name="T56" fmla="*/ 68 w 309"/>
                <a:gd name="T57" fmla="*/ 0 h 640"/>
                <a:gd name="T58" fmla="*/ 0 w 309"/>
                <a:gd name="T59" fmla="*/ 9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640">
                  <a:moveTo>
                    <a:pt x="0" y="97"/>
                  </a:moveTo>
                  <a:cubicBezTo>
                    <a:pt x="0" y="97"/>
                    <a:pt x="0" y="97"/>
                    <a:pt x="0" y="97"/>
                  </a:cubicBezTo>
                  <a:cubicBezTo>
                    <a:pt x="0" y="97"/>
                    <a:pt x="0" y="98"/>
                    <a:pt x="0" y="99"/>
                  </a:cubicBezTo>
                  <a:cubicBezTo>
                    <a:pt x="0" y="281"/>
                    <a:pt x="0" y="281"/>
                    <a:pt x="0" y="281"/>
                  </a:cubicBezTo>
                  <a:cubicBezTo>
                    <a:pt x="0" y="296"/>
                    <a:pt x="12" y="309"/>
                    <a:pt x="28" y="309"/>
                  </a:cubicBezTo>
                  <a:cubicBezTo>
                    <a:pt x="44" y="309"/>
                    <a:pt x="64" y="309"/>
                    <a:pt x="64" y="309"/>
                  </a:cubicBezTo>
                  <a:cubicBezTo>
                    <a:pt x="64" y="309"/>
                    <a:pt x="64" y="309"/>
                    <a:pt x="64" y="309"/>
                  </a:cubicBezTo>
                  <a:cubicBezTo>
                    <a:pt x="64" y="309"/>
                    <a:pt x="64" y="310"/>
                    <a:pt x="64" y="310"/>
                  </a:cubicBezTo>
                  <a:cubicBezTo>
                    <a:pt x="64" y="601"/>
                    <a:pt x="64" y="601"/>
                    <a:pt x="64" y="601"/>
                  </a:cubicBezTo>
                  <a:cubicBezTo>
                    <a:pt x="64" y="623"/>
                    <a:pt x="81" y="640"/>
                    <a:pt x="102" y="640"/>
                  </a:cubicBezTo>
                  <a:cubicBezTo>
                    <a:pt x="124" y="640"/>
                    <a:pt x="141" y="623"/>
                    <a:pt x="141" y="601"/>
                  </a:cubicBezTo>
                  <a:cubicBezTo>
                    <a:pt x="141" y="601"/>
                    <a:pt x="141" y="309"/>
                    <a:pt x="141" y="309"/>
                  </a:cubicBezTo>
                  <a:cubicBezTo>
                    <a:pt x="168" y="309"/>
                    <a:pt x="168" y="309"/>
                    <a:pt x="168" y="309"/>
                  </a:cubicBezTo>
                  <a:cubicBezTo>
                    <a:pt x="168" y="309"/>
                    <a:pt x="168" y="601"/>
                    <a:pt x="168" y="601"/>
                  </a:cubicBezTo>
                  <a:cubicBezTo>
                    <a:pt x="168" y="623"/>
                    <a:pt x="185" y="640"/>
                    <a:pt x="207" y="640"/>
                  </a:cubicBezTo>
                  <a:cubicBezTo>
                    <a:pt x="228" y="640"/>
                    <a:pt x="245" y="623"/>
                    <a:pt x="245" y="601"/>
                  </a:cubicBezTo>
                  <a:cubicBezTo>
                    <a:pt x="245" y="310"/>
                    <a:pt x="245" y="310"/>
                    <a:pt x="245" y="310"/>
                  </a:cubicBezTo>
                  <a:cubicBezTo>
                    <a:pt x="245" y="310"/>
                    <a:pt x="245" y="309"/>
                    <a:pt x="245" y="309"/>
                  </a:cubicBezTo>
                  <a:cubicBezTo>
                    <a:pt x="245" y="309"/>
                    <a:pt x="245" y="309"/>
                    <a:pt x="245" y="309"/>
                  </a:cubicBezTo>
                  <a:cubicBezTo>
                    <a:pt x="245" y="309"/>
                    <a:pt x="265" y="309"/>
                    <a:pt x="281" y="309"/>
                  </a:cubicBezTo>
                  <a:cubicBezTo>
                    <a:pt x="296" y="309"/>
                    <a:pt x="309" y="296"/>
                    <a:pt x="309" y="281"/>
                  </a:cubicBezTo>
                  <a:cubicBezTo>
                    <a:pt x="309" y="99"/>
                    <a:pt x="309" y="99"/>
                    <a:pt x="309" y="99"/>
                  </a:cubicBezTo>
                  <a:cubicBezTo>
                    <a:pt x="309" y="98"/>
                    <a:pt x="309" y="97"/>
                    <a:pt x="309" y="97"/>
                  </a:cubicBezTo>
                  <a:cubicBezTo>
                    <a:pt x="309" y="97"/>
                    <a:pt x="309" y="97"/>
                    <a:pt x="309" y="97"/>
                  </a:cubicBezTo>
                  <a:cubicBezTo>
                    <a:pt x="309" y="36"/>
                    <a:pt x="271" y="0"/>
                    <a:pt x="241" y="0"/>
                  </a:cubicBezTo>
                  <a:cubicBezTo>
                    <a:pt x="185" y="0"/>
                    <a:pt x="185" y="0"/>
                    <a:pt x="185" y="0"/>
                  </a:cubicBezTo>
                  <a:cubicBezTo>
                    <a:pt x="154" y="28"/>
                    <a:pt x="154" y="28"/>
                    <a:pt x="154" y="28"/>
                  </a:cubicBezTo>
                  <a:cubicBezTo>
                    <a:pt x="123" y="0"/>
                    <a:pt x="123" y="0"/>
                    <a:pt x="123" y="0"/>
                  </a:cubicBezTo>
                  <a:cubicBezTo>
                    <a:pt x="68" y="0"/>
                    <a:pt x="68" y="0"/>
                    <a:pt x="68" y="0"/>
                  </a:cubicBezTo>
                  <a:cubicBezTo>
                    <a:pt x="38" y="0"/>
                    <a:pt x="0" y="36"/>
                    <a:pt x="0" y="97"/>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sp>
          <p:nvSpPr>
            <p:cNvPr id="38" name="Freeform 35"/>
            <p:cNvSpPr>
              <a:spLocks/>
            </p:cNvSpPr>
            <p:nvPr/>
          </p:nvSpPr>
          <p:spPr bwMode="auto">
            <a:xfrm>
              <a:off x="-1984375" y="2938463"/>
              <a:ext cx="469900" cy="469900"/>
            </a:xfrm>
            <a:custGeom>
              <a:avLst/>
              <a:gdLst>
                <a:gd name="T0" fmla="*/ 62 w 125"/>
                <a:gd name="T1" fmla="*/ 125 h 125"/>
                <a:gd name="T2" fmla="*/ 105 w 125"/>
                <a:gd name="T3" fmla="*/ 108 h 125"/>
                <a:gd name="T4" fmla="*/ 125 w 125"/>
                <a:gd name="T5" fmla="*/ 62 h 125"/>
                <a:gd name="T6" fmla="*/ 62 w 125"/>
                <a:gd name="T7" fmla="*/ 0 h 125"/>
                <a:gd name="T8" fmla="*/ 0 w 125"/>
                <a:gd name="T9" fmla="*/ 62 h 125"/>
                <a:gd name="T10" fmla="*/ 20 w 125"/>
                <a:gd name="T11" fmla="*/ 108 h 125"/>
                <a:gd name="T12" fmla="*/ 62 w 125"/>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5" h="125">
                  <a:moveTo>
                    <a:pt x="62" y="125"/>
                  </a:moveTo>
                  <a:cubicBezTo>
                    <a:pt x="79" y="125"/>
                    <a:pt x="94" y="118"/>
                    <a:pt x="105" y="108"/>
                  </a:cubicBezTo>
                  <a:cubicBezTo>
                    <a:pt x="117" y="96"/>
                    <a:pt x="125" y="80"/>
                    <a:pt x="125" y="62"/>
                  </a:cubicBezTo>
                  <a:cubicBezTo>
                    <a:pt x="125" y="28"/>
                    <a:pt x="97" y="0"/>
                    <a:pt x="62" y="0"/>
                  </a:cubicBezTo>
                  <a:cubicBezTo>
                    <a:pt x="28" y="0"/>
                    <a:pt x="0" y="28"/>
                    <a:pt x="0" y="62"/>
                  </a:cubicBezTo>
                  <a:cubicBezTo>
                    <a:pt x="0" y="80"/>
                    <a:pt x="7" y="96"/>
                    <a:pt x="20" y="108"/>
                  </a:cubicBezTo>
                  <a:cubicBezTo>
                    <a:pt x="31" y="118"/>
                    <a:pt x="46" y="125"/>
                    <a:pt x="62" y="125"/>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64442" tIns="32222" rIns="64442" bIns="32222" numCol="1" anchor="t" anchorCtr="0" compatLnSpc="1">
              <a:prstTxWarp prst="textNoShape">
                <a:avLst/>
              </a:prstTxWarp>
            </a:bodyPr>
            <a:lstStyle/>
            <a:p>
              <a:endParaRPr lang="en-US" sz="1022">
                <a:solidFill>
                  <a:srgbClr val="000000"/>
                </a:solidFill>
              </a:endParaRPr>
            </a:p>
          </p:txBody>
        </p:sp>
      </p:grpSp>
      <p:grpSp>
        <p:nvGrpSpPr>
          <p:cNvPr id="45" name="Group 44"/>
          <p:cNvGrpSpPr/>
          <p:nvPr/>
        </p:nvGrpSpPr>
        <p:grpSpPr>
          <a:xfrm>
            <a:off x="6069364" y="2720910"/>
            <a:ext cx="2048760" cy="1122327"/>
            <a:chOff x="5410181" y="3938593"/>
            <a:chExt cx="2731680" cy="1496436"/>
          </a:xfrm>
        </p:grpSpPr>
        <p:sp>
          <p:nvSpPr>
            <p:cNvPr id="42" name="Rectangle 41"/>
            <p:cNvSpPr/>
            <p:nvPr/>
          </p:nvSpPr>
          <p:spPr bwMode="auto">
            <a:xfrm>
              <a:off x="5410181" y="3938593"/>
              <a:ext cx="2731680" cy="1496436"/>
            </a:xfrm>
            <a:prstGeom prst="rect">
              <a:avLst/>
            </a:prstGeom>
            <a:solidFill>
              <a:schemeClr val="accent2"/>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43" name="Title 1"/>
            <p:cNvSpPr txBox="1">
              <a:spLocks/>
            </p:cNvSpPr>
            <p:nvPr/>
          </p:nvSpPr>
          <p:spPr>
            <a:xfrm>
              <a:off x="5592512" y="4822000"/>
              <a:ext cx="1457425" cy="307777"/>
            </a:xfrm>
            <a:prstGeom prst="rect">
              <a:avLst/>
            </a:prstGeom>
          </p:spPr>
          <p:txBody>
            <a:bodyPr vert="horz" lIns="0" tIns="0" rIns="0" bIns="0" rtlCol="0" anchor="t" anchorCtr="0">
              <a:noAutofit/>
            </a:bodyPr>
            <a:lstStyle/>
            <a:p>
              <a:pPr defTabSz="685800">
                <a:spcBef>
                  <a:spcPct val="0"/>
                </a:spcBef>
                <a:defRPr/>
              </a:pPr>
              <a:r>
                <a:rPr lang="en-US" sz="1200" dirty="0">
                  <a:solidFill>
                    <a:schemeClr val="bg1"/>
                  </a:solidFill>
                  <a:latin typeface="+mj-lt"/>
                  <a:ea typeface="+mj-ea"/>
                  <a:cs typeface="+mj-cs"/>
                </a:rPr>
                <a:t>Use of digital media for work</a:t>
              </a:r>
            </a:p>
          </p:txBody>
        </p:sp>
        <p:sp>
          <p:nvSpPr>
            <p:cNvPr id="44" name="Title 1"/>
            <p:cNvSpPr txBox="1">
              <a:spLocks/>
            </p:cNvSpPr>
            <p:nvPr/>
          </p:nvSpPr>
          <p:spPr>
            <a:xfrm>
              <a:off x="5543148" y="3965434"/>
              <a:ext cx="1611717" cy="959176"/>
            </a:xfrm>
            <a:prstGeom prst="rect">
              <a:avLst/>
            </a:prstGeom>
          </p:spPr>
          <p:txBody>
            <a:bodyPr vert="horz" lIns="0" tIns="0" rIns="0" bIns="0" rtlCol="0" anchor="t" anchorCtr="0">
              <a:noAutofit/>
            </a:bodyPr>
            <a:lstStyle/>
            <a:p>
              <a:pPr defTabSz="685800">
                <a:spcBef>
                  <a:spcPct val="0"/>
                </a:spcBef>
                <a:defRPr/>
              </a:pPr>
              <a:r>
                <a:rPr lang="en-US" sz="4050" dirty="0">
                  <a:solidFill>
                    <a:schemeClr val="bg1"/>
                  </a:solidFill>
                  <a:latin typeface="+mj-lt"/>
                  <a:ea typeface="+mj-ea"/>
                  <a:cs typeface="+mj-cs"/>
                </a:rPr>
                <a:t>69%</a:t>
              </a:r>
            </a:p>
          </p:txBody>
        </p:sp>
      </p:grpSp>
      <p:grpSp>
        <p:nvGrpSpPr>
          <p:cNvPr id="51" name="Group 50"/>
          <p:cNvGrpSpPr/>
          <p:nvPr/>
        </p:nvGrpSpPr>
        <p:grpSpPr>
          <a:xfrm>
            <a:off x="3131890" y="2719475"/>
            <a:ext cx="2848460" cy="1122327"/>
            <a:chOff x="3487471" y="3428175"/>
            <a:chExt cx="3797946" cy="1496436"/>
          </a:xfrm>
        </p:grpSpPr>
        <p:grpSp>
          <p:nvGrpSpPr>
            <p:cNvPr id="46" name="Group 45"/>
            <p:cNvGrpSpPr/>
            <p:nvPr/>
          </p:nvGrpSpPr>
          <p:grpSpPr>
            <a:xfrm>
              <a:off x="3487471" y="3428175"/>
              <a:ext cx="3797946" cy="1496436"/>
              <a:chOff x="5779999" y="3037975"/>
              <a:chExt cx="3797946" cy="1496436"/>
            </a:xfrm>
          </p:grpSpPr>
          <p:sp>
            <p:nvSpPr>
              <p:cNvPr id="47" name="Rectangle 46"/>
              <p:cNvSpPr/>
              <p:nvPr/>
            </p:nvSpPr>
            <p:spPr bwMode="auto">
              <a:xfrm>
                <a:off x="5779999" y="3037975"/>
                <a:ext cx="3797946" cy="1496436"/>
              </a:xfrm>
              <a:prstGeom prst="rect">
                <a:avLst/>
              </a:prstGeom>
              <a:solidFill>
                <a:schemeClr val="accent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48" name="Title 1"/>
              <p:cNvSpPr txBox="1">
                <a:spLocks/>
              </p:cNvSpPr>
              <p:nvPr/>
            </p:nvSpPr>
            <p:spPr>
              <a:xfrm>
                <a:off x="7671406" y="3161691"/>
                <a:ext cx="1706665" cy="1208054"/>
              </a:xfrm>
              <a:prstGeom prst="rect">
                <a:avLst/>
              </a:prstGeom>
            </p:spPr>
            <p:txBody>
              <a:bodyPr vert="horz" lIns="0" tIns="0" rIns="0" bIns="0" rtlCol="0" anchor="t" anchorCtr="0">
                <a:noAutofit/>
              </a:bodyPr>
              <a:lstStyle/>
              <a:p>
                <a:pPr defTabSz="685800">
                  <a:spcBef>
                    <a:spcPct val="0"/>
                  </a:spcBef>
                  <a:defRPr/>
                </a:pPr>
                <a:r>
                  <a:rPr lang="en-US" sz="2100" dirty="0">
                    <a:solidFill>
                      <a:schemeClr val="bg1"/>
                    </a:solidFill>
                    <a:latin typeface="+mj-lt"/>
                    <a:ea typeface="+mj-ea"/>
                    <a:cs typeface="+mj-cs"/>
                  </a:rPr>
                  <a:t>850,000</a:t>
                </a:r>
                <a:br>
                  <a:rPr lang="en-US" sz="1200" dirty="0">
                    <a:solidFill>
                      <a:schemeClr val="bg1"/>
                    </a:solidFill>
                    <a:latin typeface="+mj-lt"/>
                    <a:ea typeface="+mj-ea"/>
                    <a:cs typeface="+mj-cs"/>
                  </a:rPr>
                </a:br>
                <a:r>
                  <a:rPr lang="en-US" sz="1200" dirty="0">
                    <a:solidFill>
                      <a:schemeClr val="bg1"/>
                    </a:solidFill>
                    <a:latin typeface="+mj-lt"/>
                    <a:ea typeface="+mj-ea"/>
                    <a:cs typeface="+mj-cs"/>
                  </a:rPr>
                  <a:t>Technologists on </a:t>
                </a:r>
                <a:br>
                  <a:rPr lang="en-US" sz="1200" dirty="0">
                    <a:solidFill>
                      <a:schemeClr val="bg1"/>
                    </a:solidFill>
                    <a:latin typeface="+mj-lt"/>
                    <a:ea typeface="+mj-ea"/>
                    <a:cs typeface="+mj-cs"/>
                  </a:rPr>
                </a:br>
                <a:r>
                  <a:rPr lang="en-US" sz="1200" dirty="0" err="1">
                    <a:solidFill>
                      <a:schemeClr val="bg1"/>
                    </a:solidFill>
                    <a:latin typeface="+mj-lt"/>
                    <a:ea typeface="+mj-ea"/>
                    <a:cs typeface="+mj-cs"/>
                  </a:rPr>
                  <a:t>TopCoder.com</a:t>
                </a:r>
                <a:endParaRPr lang="en-US" sz="1200" dirty="0">
                  <a:solidFill>
                    <a:schemeClr val="bg1"/>
                  </a:solidFill>
                  <a:latin typeface="+mj-lt"/>
                  <a:ea typeface="+mj-ea"/>
                  <a:cs typeface="+mj-cs"/>
                </a:endParaRPr>
              </a:p>
              <a:p>
                <a:pPr defTabSz="685800">
                  <a:spcBef>
                    <a:spcPct val="0"/>
                  </a:spcBef>
                  <a:defRPr/>
                </a:pPr>
                <a:r>
                  <a:rPr lang="en-US" sz="825" dirty="0">
                    <a:solidFill>
                      <a:schemeClr val="bg1"/>
                    </a:solidFill>
                    <a:latin typeface="+mj-lt"/>
                    <a:ea typeface="+mj-ea"/>
                    <a:cs typeface="+mj-cs"/>
                  </a:rPr>
                  <a:t>(from 6k 10 years ago)</a:t>
                </a:r>
              </a:p>
            </p:txBody>
          </p:sp>
        </p:grpSp>
        <p:pic>
          <p:nvPicPr>
            <p:cNvPr id="50" name="Picture 5" descr="Greenlaptop.png"/>
            <p:cNvPicPr>
              <a:picLocks noChangeAspect="1"/>
            </p:cNvPicPr>
            <p:nvPr/>
          </p:nvPicPr>
          <p:blipFill>
            <a:blip r:embed="rId3" cstate="print">
              <a:lum bright="100000" contrast="100000"/>
              <a:extLst>
                <a:ext uri="{28A0092B-C50C-407E-A947-70E740481C1C}">
                  <a14:useLocalDpi xmlns:a14="http://schemas.microsoft.com/office/drawing/2010/main" val="0"/>
                </a:ext>
              </a:extLst>
            </a:blip>
            <a:srcRect/>
            <a:stretch>
              <a:fillRect/>
            </a:stretch>
          </p:blipFill>
          <p:spPr bwMode="auto">
            <a:xfrm>
              <a:off x="3604265" y="3436508"/>
              <a:ext cx="1740283" cy="137091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68" name="Group 67"/>
          <p:cNvGrpSpPr/>
          <p:nvPr/>
        </p:nvGrpSpPr>
        <p:grpSpPr>
          <a:xfrm>
            <a:off x="792229" y="1695851"/>
            <a:ext cx="2260964" cy="870428"/>
            <a:chOff x="1447967" y="831707"/>
            <a:chExt cx="3014619" cy="1160571"/>
          </a:xfrm>
        </p:grpSpPr>
        <p:sp>
          <p:nvSpPr>
            <p:cNvPr id="52" name="Rectangle 51"/>
            <p:cNvSpPr/>
            <p:nvPr/>
          </p:nvSpPr>
          <p:spPr bwMode="auto">
            <a:xfrm>
              <a:off x="1447967" y="850432"/>
              <a:ext cx="3014619" cy="1141846"/>
            </a:xfrm>
            <a:prstGeom prst="rect">
              <a:avLst/>
            </a:prstGeom>
            <a:solidFill>
              <a:schemeClr val="accent6"/>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60" name="Title 1"/>
            <p:cNvSpPr txBox="1">
              <a:spLocks/>
            </p:cNvSpPr>
            <p:nvPr/>
          </p:nvSpPr>
          <p:spPr>
            <a:xfrm>
              <a:off x="1794569" y="1617052"/>
              <a:ext cx="1965882" cy="307777"/>
            </a:xfrm>
            <a:prstGeom prst="rect">
              <a:avLst/>
            </a:prstGeom>
          </p:spPr>
          <p:txBody>
            <a:bodyPr vert="horz" lIns="0" tIns="0" rIns="0" bIns="0" rtlCol="0" anchor="t" anchorCtr="0">
              <a:noAutofit/>
            </a:bodyPr>
            <a:lstStyle/>
            <a:p>
              <a:pPr defTabSz="685800">
                <a:spcBef>
                  <a:spcPct val="0"/>
                </a:spcBef>
                <a:defRPr/>
              </a:pPr>
              <a:r>
                <a:rPr lang="en-US" sz="1200" dirty="0">
                  <a:solidFill>
                    <a:schemeClr val="bg1"/>
                  </a:solidFill>
                  <a:latin typeface="+mj-lt"/>
                  <a:ea typeface="+mj-ea"/>
                  <a:cs typeface="+mj-cs"/>
                </a:rPr>
                <a:t>Mobile Users</a:t>
              </a:r>
            </a:p>
          </p:txBody>
        </p:sp>
        <p:sp>
          <p:nvSpPr>
            <p:cNvPr id="66" name="Title 1"/>
            <p:cNvSpPr txBox="1">
              <a:spLocks/>
            </p:cNvSpPr>
            <p:nvPr/>
          </p:nvSpPr>
          <p:spPr>
            <a:xfrm>
              <a:off x="1768420" y="831707"/>
              <a:ext cx="2146325" cy="959176"/>
            </a:xfrm>
            <a:prstGeom prst="rect">
              <a:avLst/>
            </a:prstGeom>
          </p:spPr>
          <p:txBody>
            <a:bodyPr vert="horz" lIns="0" tIns="0" rIns="0" bIns="0" rtlCol="0" anchor="t" anchorCtr="0">
              <a:noAutofit/>
            </a:bodyPr>
            <a:lstStyle/>
            <a:p>
              <a:pPr defTabSz="685800">
                <a:spcBef>
                  <a:spcPct val="0"/>
                </a:spcBef>
                <a:defRPr/>
              </a:pPr>
              <a:r>
                <a:rPr lang="en-US" sz="4050" dirty="0">
                  <a:solidFill>
                    <a:schemeClr val="bg1"/>
                  </a:solidFill>
                  <a:latin typeface="+mj-lt"/>
                  <a:ea typeface="+mj-ea"/>
                  <a:cs typeface="+mj-cs"/>
                </a:rPr>
                <a:t>3.6BN</a:t>
              </a:r>
            </a:p>
          </p:txBody>
        </p:sp>
        <p:pic>
          <p:nvPicPr>
            <p:cNvPr id="67" name="Picture 4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016" y="1020690"/>
              <a:ext cx="642795" cy="80731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82" name="Group 81"/>
          <p:cNvGrpSpPr/>
          <p:nvPr/>
        </p:nvGrpSpPr>
        <p:grpSpPr>
          <a:xfrm>
            <a:off x="3139372" y="3900868"/>
            <a:ext cx="2050169" cy="1290831"/>
            <a:chOff x="3758556" y="5659770"/>
            <a:chExt cx="2733558" cy="1496436"/>
          </a:xfrm>
        </p:grpSpPr>
        <p:grpSp>
          <p:nvGrpSpPr>
            <p:cNvPr id="69" name="Group 68"/>
            <p:cNvGrpSpPr/>
            <p:nvPr/>
          </p:nvGrpSpPr>
          <p:grpSpPr>
            <a:xfrm>
              <a:off x="3758556" y="5659770"/>
              <a:ext cx="2733558" cy="1496436"/>
              <a:chOff x="5410181" y="3938593"/>
              <a:chExt cx="2733558" cy="1496436"/>
            </a:xfrm>
          </p:grpSpPr>
          <p:sp>
            <p:nvSpPr>
              <p:cNvPr id="70" name="Rectangle 69"/>
              <p:cNvSpPr/>
              <p:nvPr/>
            </p:nvSpPr>
            <p:spPr bwMode="auto">
              <a:xfrm>
                <a:off x="5410181" y="3938593"/>
                <a:ext cx="2733558" cy="1496436"/>
              </a:xfrm>
              <a:prstGeom prst="rect">
                <a:avLst/>
              </a:prstGeom>
              <a:solidFill>
                <a:schemeClr val="accent5"/>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71" name="Title 1"/>
              <p:cNvSpPr txBox="1">
                <a:spLocks/>
              </p:cNvSpPr>
              <p:nvPr/>
            </p:nvSpPr>
            <p:spPr>
              <a:xfrm>
                <a:off x="5592512" y="4769696"/>
                <a:ext cx="1993404" cy="307777"/>
              </a:xfrm>
              <a:prstGeom prst="rect">
                <a:avLst/>
              </a:prstGeom>
            </p:spPr>
            <p:txBody>
              <a:bodyPr vert="horz" lIns="0" tIns="0" rIns="0" bIns="0" rtlCol="0" anchor="t" anchorCtr="0">
                <a:noAutofit/>
              </a:bodyPr>
              <a:lstStyle/>
              <a:p>
                <a:pPr defTabSz="685800">
                  <a:spcBef>
                    <a:spcPct val="0"/>
                  </a:spcBef>
                  <a:defRPr/>
                </a:pPr>
                <a:r>
                  <a:rPr lang="en-US" sz="1200" dirty="0">
                    <a:solidFill>
                      <a:schemeClr val="bg1"/>
                    </a:solidFill>
                    <a:latin typeface="+mj-lt"/>
                    <a:ea typeface="+mj-ea"/>
                    <a:cs typeface="+mj-cs"/>
                  </a:rPr>
                  <a:t>of companies have contingent employees</a:t>
                </a:r>
              </a:p>
            </p:txBody>
          </p:sp>
          <p:sp>
            <p:nvSpPr>
              <p:cNvPr id="72" name="Title 1"/>
              <p:cNvSpPr txBox="1">
                <a:spLocks/>
              </p:cNvSpPr>
              <p:nvPr/>
            </p:nvSpPr>
            <p:spPr>
              <a:xfrm>
                <a:off x="5586251" y="4086682"/>
                <a:ext cx="1611717" cy="959176"/>
              </a:xfrm>
              <a:prstGeom prst="rect">
                <a:avLst/>
              </a:prstGeom>
            </p:spPr>
            <p:txBody>
              <a:bodyPr vert="horz" lIns="0" tIns="0" rIns="0" bIns="0" rtlCol="0" anchor="t" anchorCtr="0">
                <a:noAutofit/>
              </a:bodyPr>
              <a:lstStyle/>
              <a:p>
                <a:pPr defTabSz="685800">
                  <a:spcBef>
                    <a:spcPct val="0"/>
                  </a:spcBef>
                  <a:defRPr/>
                </a:pPr>
                <a:r>
                  <a:rPr lang="en-US" sz="4050" dirty="0">
                    <a:solidFill>
                      <a:schemeClr val="bg1"/>
                    </a:solidFill>
                    <a:latin typeface="+mj-lt"/>
                    <a:ea typeface="+mj-ea"/>
                    <a:cs typeface="+mj-cs"/>
                  </a:rPr>
                  <a:t>41%</a:t>
                </a:r>
              </a:p>
            </p:txBody>
          </p:sp>
        </p:grpSp>
        <p:grpSp>
          <p:nvGrpSpPr>
            <p:cNvPr id="73" name="Group 21"/>
            <p:cNvGrpSpPr>
              <a:grpSpLocks/>
            </p:cNvGrpSpPr>
            <p:nvPr/>
          </p:nvGrpSpPr>
          <p:grpSpPr bwMode="auto">
            <a:xfrm>
              <a:off x="5628255" y="5875997"/>
              <a:ext cx="669925" cy="669925"/>
              <a:chOff x="2362200" y="1295400"/>
              <a:chExt cx="3200400" cy="3200400"/>
            </a:xfrm>
          </p:grpSpPr>
          <p:sp>
            <p:nvSpPr>
              <p:cNvPr id="74" name="Oval 73"/>
              <p:cNvSpPr/>
              <p:nvPr/>
            </p:nvSpPr>
            <p:spPr>
              <a:xfrm>
                <a:off x="2362200" y="1295400"/>
                <a:ext cx="3200400" cy="3200400"/>
              </a:xfrm>
              <a:prstGeom prst="ellipse">
                <a:avLst/>
              </a:prstGeom>
              <a:noFill/>
              <a:ln w="3492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FFFFFF"/>
                  </a:solidFill>
                </a:endParaRPr>
              </a:p>
            </p:txBody>
          </p:sp>
          <p:sp>
            <p:nvSpPr>
              <p:cNvPr id="75" name="Oval 74"/>
              <p:cNvSpPr/>
              <p:nvPr/>
            </p:nvSpPr>
            <p:spPr>
              <a:xfrm>
                <a:off x="2817233" y="1295400"/>
                <a:ext cx="2290334" cy="3200400"/>
              </a:xfrm>
              <a:prstGeom prst="ellipse">
                <a:avLst/>
              </a:prstGeom>
              <a:noFill/>
              <a:ln w="3492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FFFFFF"/>
                  </a:solidFill>
                </a:endParaRPr>
              </a:p>
            </p:txBody>
          </p:sp>
          <p:sp>
            <p:nvSpPr>
              <p:cNvPr id="76" name="Oval 75"/>
              <p:cNvSpPr/>
              <p:nvPr/>
            </p:nvSpPr>
            <p:spPr>
              <a:xfrm>
                <a:off x="3507369" y="1295400"/>
                <a:ext cx="985905" cy="3200400"/>
              </a:xfrm>
              <a:prstGeom prst="ellipse">
                <a:avLst/>
              </a:prstGeom>
              <a:noFill/>
              <a:ln w="3492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FFFFFF"/>
                  </a:solidFill>
                </a:endParaRPr>
              </a:p>
            </p:txBody>
          </p:sp>
          <p:cxnSp>
            <p:nvCxnSpPr>
              <p:cNvPr id="77" name="Straight Connector 76"/>
              <p:cNvCxnSpPr>
                <a:stCxn id="74" idx="2"/>
                <a:endCxn id="74" idx="6"/>
              </p:cNvCxnSpPr>
              <p:nvPr/>
            </p:nvCxnSpPr>
            <p:spPr>
              <a:xfrm rot="10800000" flipH="1">
                <a:off x="2362200" y="2895602"/>
                <a:ext cx="3200400" cy="0"/>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10800000" flipH="1">
                <a:off x="2468374" y="2296473"/>
                <a:ext cx="2980470" cy="7586"/>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10800000" flipH="1">
                <a:off x="2839987" y="1758019"/>
                <a:ext cx="2259998" cy="7581"/>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0800000" flipH="1">
                <a:off x="2468374" y="3494727"/>
                <a:ext cx="2980470" cy="0"/>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0800000" flipH="1">
                <a:off x="2832401" y="4025599"/>
                <a:ext cx="2252417" cy="0"/>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pSp>
        <p:nvGrpSpPr>
          <p:cNvPr id="89" name="Group 88"/>
          <p:cNvGrpSpPr/>
          <p:nvPr/>
        </p:nvGrpSpPr>
        <p:grpSpPr>
          <a:xfrm>
            <a:off x="792229" y="3900868"/>
            <a:ext cx="2258130" cy="1289397"/>
            <a:chOff x="2717901" y="4506449"/>
            <a:chExt cx="3010840" cy="1496436"/>
          </a:xfrm>
        </p:grpSpPr>
        <p:grpSp>
          <p:nvGrpSpPr>
            <p:cNvPr id="84" name="Group 45"/>
            <p:cNvGrpSpPr/>
            <p:nvPr/>
          </p:nvGrpSpPr>
          <p:grpSpPr>
            <a:xfrm>
              <a:off x="2717901" y="4506449"/>
              <a:ext cx="3010840" cy="1496436"/>
              <a:chOff x="6567105" y="3037975"/>
              <a:chExt cx="3010840" cy="1496436"/>
            </a:xfrm>
          </p:grpSpPr>
          <p:sp>
            <p:nvSpPr>
              <p:cNvPr id="86" name="Rectangle 85"/>
              <p:cNvSpPr/>
              <p:nvPr/>
            </p:nvSpPr>
            <p:spPr bwMode="auto">
              <a:xfrm>
                <a:off x="6567105" y="3037975"/>
                <a:ext cx="3010840" cy="1496436"/>
              </a:xfrm>
              <a:prstGeom prst="rect">
                <a:avLst/>
              </a:prstGeom>
              <a:solidFill>
                <a:schemeClr val="accent1"/>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87" name="Title 1"/>
              <p:cNvSpPr txBox="1">
                <a:spLocks/>
              </p:cNvSpPr>
              <p:nvPr/>
            </p:nvSpPr>
            <p:spPr>
              <a:xfrm>
                <a:off x="7671406" y="3161691"/>
                <a:ext cx="1706665" cy="1208054"/>
              </a:xfrm>
              <a:prstGeom prst="rect">
                <a:avLst/>
              </a:prstGeom>
            </p:spPr>
            <p:txBody>
              <a:bodyPr vert="horz" lIns="0" tIns="0" rIns="0" bIns="0" rtlCol="0" anchor="t" anchorCtr="0">
                <a:noAutofit/>
              </a:bodyPr>
              <a:lstStyle/>
              <a:p>
                <a:pPr defTabSz="685800">
                  <a:spcBef>
                    <a:spcPct val="0"/>
                  </a:spcBef>
                  <a:defRPr/>
                </a:pPr>
                <a:r>
                  <a:rPr lang="en-US" sz="2100" dirty="0">
                    <a:solidFill>
                      <a:schemeClr val="bg1"/>
                    </a:solidFill>
                    <a:latin typeface="+mj-lt"/>
                    <a:ea typeface="+mj-ea"/>
                    <a:cs typeface="+mj-cs"/>
                  </a:rPr>
                  <a:t>$2.7BN</a:t>
                </a:r>
                <a:br>
                  <a:rPr lang="en-US" sz="1200" dirty="0">
                    <a:solidFill>
                      <a:schemeClr val="bg1"/>
                    </a:solidFill>
                    <a:latin typeface="+mj-lt"/>
                    <a:ea typeface="+mj-ea"/>
                    <a:cs typeface="+mj-cs"/>
                  </a:rPr>
                </a:br>
                <a:r>
                  <a:rPr lang="en-US" sz="1200" dirty="0">
                    <a:solidFill>
                      <a:schemeClr val="bg1"/>
                    </a:solidFill>
                    <a:latin typeface="+mj-lt"/>
                    <a:ea typeface="+mj-ea"/>
                    <a:cs typeface="+mj-cs"/>
                  </a:rPr>
                  <a:t>GDP boost by talent platforms </a:t>
                </a:r>
                <a:br>
                  <a:rPr lang="en-US" sz="1200" dirty="0">
                    <a:solidFill>
                      <a:schemeClr val="bg1"/>
                    </a:solidFill>
                    <a:latin typeface="+mj-lt"/>
                    <a:ea typeface="+mj-ea"/>
                    <a:cs typeface="+mj-cs"/>
                  </a:rPr>
                </a:br>
                <a:r>
                  <a:rPr lang="en-US" sz="1200" dirty="0">
                    <a:solidFill>
                      <a:schemeClr val="bg1"/>
                    </a:solidFill>
                    <a:latin typeface="+mj-lt"/>
                    <a:ea typeface="+mj-ea"/>
                    <a:cs typeface="+mj-cs"/>
                  </a:rPr>
                  <a:t>in &lt;10 years</a:t>
                </a:r>
              </a:p>
            </p:txBody>
          </p:sp>
        </p:grpSp>
        <p:pic>
          <p:nvPicPr>
            <p:cNvPr id="88" name="Picture 16"/>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2927836" y="4668910"/>
              <a:ext cx="739749" cy="10881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96" name="Group 95"/>
          <p:cNvGrpSpPr/>
          <p:nvPr/>
        </p:nvGrpSpPr>
        <p:grpSpPr>
          <a:xfrm>
            <a:off x="790813" y="2716606"/>
            <a:ext cx="2249225" cy="1122327"/>
            <a:chOff x="3226362" y="2083018"/>
            <a:chExt cx="2998967" cy="1496436"/>
          </a:xfrm>
        </p:grpSpPr>
        <p:grpSp>
          <p:nvGrpSpPr>
            <p:cNvPr id="91" name="Group 45"/>
            <p:cNvGrpSpPr/>
            <p:nvPr/>
          </p:nvGrpSpPr>
          <p:grpSpPr>
            <a:xfrm>
              <a:off x="3226362" y="2083018"/>
              <a:ext cx="2998967" cy="1496436"/>
              <a:chOff x="6578977" y="3037975"/>
              <a:chExt cx="2998967" cy="1496436"/>
            </a:xfrm>
          </p:grpSpPr>
          <p:sp>
            <p:nvSpPr>
              <p:cNvPr id="93" name="Rectangle 92"/>
              <p:cNvSpPr/>
              <p:nvPr/>
            </p:nvSpPr>
            <p:spPr bwMode="auto">
              <a:xfrm>
                <a:off x="6578977" y="3037975"/>
                <a:ext cx="2998967" cy="1496436"/>
              </a:xfrm>
              <a:prstGeom prst="rect">
                <a:avLst/>
              </a:prstGeom>
              <a:solidFill>
                <a:schemeClr val="accent3"/>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94" name="Title 1"/>
              <p:cNvSpPr txBox="1">
                <a:spLocks/>
              </p:cNvSpPr>
              <p:nvPr/>
            </p:nvSpPr>
            <p:spPr>
              <a:xfrm>
                <a:off x="6687687" y="3197302"/>
                <a:ext cx="1883321" cy="1208054"/>
              </a:xfrm>
              <a:prstGeom prst="rect">
                <a:avLst/>
              </a:prstGeom>
            </p:spPr>
            <p:txBody>
              <a:bodyPr vert="horz" lIns="0" tIns="0" rIns="0" bIns="0" rtlCol="0" anchor="t" anchorCtr="0">
                <a:noAutofit/>
              </a:bodyPr>
              <a:lstStyle/>
              <a:p>
                <a:pPr algn="r" defTabSz="685800">
                  <a:spcBef>
                    <a:spcPct val="0"/>
                  </a:spcBef>
                  <a:defRPr/>
                </a:pPr>
                <a:r>
                  <a:rPr lang="en-US" sz="1500" b="1" dirty="0">
                    <a:solidFill>
                      <a:schemeClr val="bg1"/>
                    </a:solidFill>
                    <a:latin typeface="+mj-lt"/>
                    <a:ea typeface="+mj-ea"/>
                    <a:cs typeface="+mj-cs"/>
                  </a:rPr>
                  <a:t>Rapid increase </a:t>
                </a:r>
                <a:r>
                  <a:rPr lang="en-US" sz="1200" dirty="0">
                    <a:solidFill>
                      <a:schemeClr val="bg1"/>
                    </a:solidFill>
                    <a:latin typeface="+mj-lt"/>
                    <a:ea typeface="+mj-ea"/>
                    <a:cs typeface="+mj-cs"/>
                  </a:rPr>
                  <a:t>digital robots and virtual personal assistants</a:t>
                </a:r>
              </a:p>
            </p:txBody>
          </p:sp>
        </p:grpSp>
        <p:pic>
          <p:nvPicPr>
            <p:cNvPr id="95" name="Picture 35"/>
            <p:cNvPicPr>
              <a:picLocks noChangeAspect="1"/>
            </p:cNvPicPr>
            <p:nvPr/>
          </p:nvPicPr>
          <p:blipFill>
            <a:blip r:embed="rId6" cstate="print">
              <a:lum bright="100000"/>
              <a:extLst>
                <a:ext uri="{28A0092B-C50C-407E-A947-70E740481C1C}">
                  <a14:useLocalDpi xmlns:a14="http://schemas.microsoft.com/office/drawing/2010/main" val="0"/>
                </a:ext>
              </a:extLst>
            </a:blip>
            <a:srcRect/>
            <a:stretch>
              <a:fillRect/>
            </a:stretch>
          </p:blipFill>
          <p:spPr bwMode="auto">
            <a:xfrm>
              <a:off x="5393384" y="2511028"/>
              <a:ext cx="606425" cy="596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sp>
        <p:nvSpPr>
          <p:cNvPr id="97" name="Cloud 96"/>
          <p:cNvSpPr/>
          <p:nvPr/>
        </p:nvSpPr>
        <p:spPr>
          <a:xfrm>
            <a:off x="7264546" y="2991636"/>
            <a:ext cx="717703" cy="509822"/>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01" name="Group 100"/>
          <p:cNvGrpSpPr/>
          <p:nvPr/>
        </p:nvGrpSpPr>
        <p:grpSpPr>
          <a:xfrm rot="10800000">
            <a:off x="8193852" y="1655483"/>
            <a:ext cx="320335" cy="3579827"/>
            <a:chOff x="827003" y="1496145"/>
            <a:chExt cx="227409" cy="4502101"/>
          </a:xfrm>
        </p:grpSpPr>
        <p:sp>
          <p:nvSpPr>
            <p:cNvPr id="99" name="Rectangle 98"/>
            <p:cNvSpPr/>
            <p:nvPr/>
          </p:nvSpPr>
          <p:spPr bwMode="auto">
            <a:xfrm>
              <a:off x="827003" y="1553082"/>
              <a:ext cx="227409" cy="4378583"/>
            </a:xfrm>
            <a:prstGeom prst="rect">
              <a:avLst/>
            </a:prstGeom>
            <a:solidFill>
              <a:schemeClr val="tx1"/>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350" b="1" dirty="0">
                <a:solidFill>
                  <a:schemeClr val="bg1"/>
                </a:solidFill>
              </a:endParaRPr>
            </a:p>
          </p:txBody>
        </p:sp>
        <p:sp>
          <p:nvSpPr>
            <p:cNvPr id="100" name="TextBox 99"/>
            <p:cNvSpPr txBox="1"/>
            <p:nvPr/>
          </p:nvSpPr>
          <p:spPr>
            <a:xfrm rot="16200000">
              <a:off x="-1319227" y="3669357"/>
              <a:ext cx="4502101" cy="155677"/>
            </a:xfrm>
            <a:prstGeom prst="rect">
              <a:avLst/>
            </a:prstGeom>
            <a:noFill/>
          </p:spPr>
          <p:txBody>
            <a:bodyPr wrap="none" rtlCol="0" anchor="ctr" anchorCtr="0">
              <a:spAutoFit/>
            </a:bodyPr>
            <a:lstStyle/>
            <a:p>
              <a:pPr algn="ctr"/>
              <a:r>
                <a:rPr lang="en-US" sz="825" dirty="0">
                  <a:solidFill>
                    <a:schemeClr val="bg1"/>
                  </a:solidFill>
                </a:rPr>
                <a:t>Social &amp; organization reconfiguration  •  All inclusive global talent market</a:t>
              </a:r>
            </a:p>
          </p:txBody>
        </p:sp>
      </p:grpSp>
    </p:spTree>
    <p:extLst>
      <p:ext uri="{BB962C8B-B14F-4D97-AF65-F5344CB8AC3E}">
        <p14:creationId xmlns:p14="http://schemas.microsoft.com/office/powerpoint/2010/main" val="1864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54330" y="1003651"/>
            <a:ext cx="8435340" cy="230833"/>
          </a:xfrm>
        </p:spPr>
        <p:txBody>
          <a:bodyPr>
            <a:noAutofit/>
          </a:bodyPr>
          <a:lstStyle/>
          <a:p>
            <a:r>
              <a:rPr lang="en-US" b="0" cap="all" dirty="0">
                <a:solidFill>
                  <a:schemeClr val="tx1">
                    <a:lumMod val="50000"/>
                    <a:lumOff val="50000"/>
                  </a:schemeClr>
                </a:solidFill>
                <a:latin typeface="Arial Narrow" panose="020B0606020202030204" pitchFamily="34" charset="0"/>
              </a:rPr>
              <a:t>Democratization of Work</a:t>
            </a:r>
            <a:br>
              <a:rPr lang="en-US" sz="1800" kern="0" dirty="0"/>
            </a:br>
            <a:r>
              <a:rPr lang="en-US" sz="1800" kern="0" dirty="0"/>
              <a:t>T</a:t>
            </a:r>
            <a:r>
              <a:rPr lang="en-US" sz="1800" dirty="0"/>
              <a:t>he transformative impact of talent platforms</a:t>
            </a:r>
            <a:br>
              <a:rPr lang="en-US" sz="1800" dirty="0">
                <a:latin typeface="Calibri Light" panose="020F0302020204030204" pitchFamily="34" charset="0"/>
              </a:rPr>
            </a:br>
            <a:endParaRPr lang="en-US" sz="1800" dirty="0"/>
          </a:p>
        </p:txBody>
      </p:sp>
      <p:sp>
        <p:nvSpPr>
          <p:cNvPr id="4" name="Slide Number Placeholder 3"/>
          <p:cNvSpPr>
            <a:spLocks noGrp="1"/>
          </p:cNvSpPr>
          <p:nvPr>
            <p:ph type="sldNum" sz="quarter" idx="12"/>
          </p:nvPr>
        </p:nvSpPr>
        <p:spPr/>
        <p:txBody>
          <a:bodyPr/>
          <a:lstStyle/>
          <a:p>
            <a:fld id="{2083E393-C0BF-4ED8-8545-7E4C90AFF831}" type="slidenum">
              <a:rPr lang="en-GB" smtClean="0"/>
              <a:pPr/>
              <a:t>24</a:t>
            </a:fld>
            <a:endParaRPr lang="en-GB" dirty="0"/>
          </a:p>
        </p:txBody>
      </p:sp>
      <p:sp>
        <p:nvSpPr>
          <p:cNvPr id="3" name="Footer Placeholder 2"/>
          <p:cNvSpPr>
            <a:spLocks noGrp="1"/>
          </p:cNvSpPr>
          <p:nvPr>
            <p:ph type="ftr" sz="quarter" idx="3"/>
          </p:nvPr>
        </p:nvSpPr>
        <p:spPr>
          <a:prstGeom prst="rect">
            <a:avLst/>
          </a:prstGeom>
        </p:spPr>
        <p:txBody>
          <a:bodyPr/>
          <a:lstStyle/>
          <a:p>
            <a:r>
              <a:rPr lang="en-US"/>
              <a:t>© 2016 Willis Towers Watson. All rights reserved. Proprietary and Confidential. For Willis Towers Watson and Willis Towers Watson client use only.</a:t>
            </a:r>
            <a:endParaRPr lang="en-GB" dirty="0"/>
          </a:p>
        </p:txBody>
      </p:sp>
      <p:sp>
        <p:nvSpPr>
          <p:cNvPr id="7" name="Path"/>
          <p:cNvSpPr/>
          <p:nvPr/>
        </p:nvSpPr>
        <p:spPr>
          <a:xfrm>
            <a:off x="449263" y="5784034"/>
            <a:ext cx="557044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525" dirty="0">
              <a:solidFill>
                <a:schemeClr val="tx1"/>
              </a:solidFill>
            </a:endParaRPr>
          </a:p>
        </p:txBody>
      </p:sp>
      <p:sp>
        <p:nvSpPr>
          <p:cNvPr id="40" name="TextBox 17"/>
          <p:cNvSpPr txBox="1">
            <a:spLocks noChangeArrowheads="1"/>
          </p:cNvSpPr>
          <p:nvPr/>
        </p:nvSpPr>
        <p:spPr bwMode="auto">
          <a:xfrm>
            <a:off x="499865" y="4606100"/>
            <a:ext cx="6614664" cy="939069"/>
          </a:xfrm>
          <a:prstGeom prst="rect">
            <a:avLst/>
          </a:prstGeom>
          <a:noFill/>
          <a:ln w="9525">
            <a:noFill/>
            <a:miter lim="800000"/>
            <a:headEnd/>
            <a:tailEnd/>
          </a:ln>
        </p:spPr>
        <p:txBody>
          <a:bodyPr vert="horz" wrap="square" lIns="68580" tIns="137160" rIns="68580" bIns="0" numCol="1" anchor="b" anchorCtr="0" compatLnSpc="1">
            <a:prstTxWarp prst="textNoShape">
              <a:avLst/>
            </a:prstTxWarp>
          </a:bodyPr>
          <a:lstStyle/>
          <a:p>
            <a:pPr defTabSz="685800" fontAlgn="base">
              <a:lnSpc>
                <a:spcPct val="90000"/>
              </a:lnSpc>
              <a:spcBef>
                <a:spcPct val="0"/>
              </a:spcBef>
              <a:spcAft>
                <a:spcPct val="0"/>
              </a:spcAft>
            </a:pPr>
            <a:r>
              <a:rPr lang="en-US" sz="6000" dirty="0">
                <a:solidFill>
                  <a:schemeClr val="bg1"/>
                </a:solidFill>
                <a:latin typeface="Arial" pitchFamily="34" charset="0"/>
              </a:rPr>
              <a:t> 22%</a:t>
            </a:r>
            <a:endParaRPr lang="en-US" sz="4950" dirty="0">
              <a:solidFill>
                <a:schemeClr val="bg1"/>
              </a:solidFill>
              <a:latin typeface="Arial" pitchFamily="34" charset="0"/>
            </a:endParaRPr>
          </a:p>
        </p:txBody>
      </p:sp>
      <p:sp>
        <p:nvSpPr>
          <p:cNvPr id="17" name="Rectangle 16"/>
          <p:cNvSpPr/>
          <p:nvPr/>
        </p:nvSpPr>
        <p:spPr bwMode="auto">
          <a:xfrm>
            <a:off x="0" y="1801178"/>
            <a:ext cx="9144000" cy="445898"/>
          </a:xfrm>
          <a:prstGeom prst="rect">
            <a:avLst/>
          </a:prstGeom>
          <a:solidFill>
            <a:schemeClr val="accent6"/>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80000"/>
              </a:lnSpc>
              <a:spcBef>
                <a:spcPct val="20000"/>
              </a:spcBef>
              <a:spcAft>
                <a:spcPts val="150"/>
              </a:spcAft>
              <a:buClr>
                <a:schemeClr val="accent2"/>
              </a:buClr>
              <a:buSzPct val="100000"/>
            </a:pPr>
            <a:r>
              <a:rPr lang="en-US" altLang="en-US" sz="1500" dirty="0">
                <a:solidFill>
                  <a:schemeClr val="bg1"/>
                </a:solidFill>
                <a:ea typeface="MS PGothic" panose="020B0600070205080204" pitchFamily="34" charset="-128"/>
              </a:rPr>
              <a:t>By 2025, online talent platforms could boost global GDP by $2.7 trillion</a:t>
            </a:r>
          </a:p>
        </p:txBody>
      </p:sp>
      <p:sp>
        <p:nvSpPr>
          <p:cNvPr id="18" name="Rectangle 3"/>
          <p:cNvSpPr>
            <a:spLocks noChangeArrowheads="1"/>
          </p:cNvSpPr>
          <p:nvPr/>
        </p:nvSpPr>
        <p:spPr bwMode="auto">
          <a:xfrm>
            <a:off x="340067" y="5253151"/>
            <a:ext cx="1974021"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146447" indent="-146447" defTabSz="142875" eaLnBrk="0" hangingPunct="0">
              <a:tabLst>
                <a:tab pos="138113" algn="r"/>
              </a:tabLst>
            </a:pPr>
            <a:r>
              <a:rPr lang="en-US" sz="525" dirty="0">
                <a:solidFill>
                  <a:schemeClr val="tx1">
                    <a:lumMod val="50000"/>
                    <a:lumOff val="50000"/>
                  </a:schemeClr>
                </a:solidFill>
              </a:rPr>
              <a:t>	Source:</a:t>
            </a:r>
            <a:r>
              <a:rPr lang="en-US" sz="525" i="1" dirty="0">
                <a:solidFill>
                  <a:schemeClr val="tx1">
                    <a:lumMod val="50000"/>
                    <a:lumOff val="50000"/>
                  </a:schemeClr>
                </a:solidFill>
              </a:rPr>
              <a:t> </a:t>
            </a:r>
            <a:r>
              <a:rPr lang="en-US" sz="525" dirty="0">
                <a:solidFill>
                  <a:schemeClr val="tx1">
                    <a:lumMod val="50000"/>
                    <a:lumOff val="50000"/>
                  </a:schemeClr>
                </a:solidFill>
              </a:rPr>
              <a:t>McKinsey &amp; Company</a:t>
            </a:r>
          </a:p>
          <a:p>
            <a:pPr marL="86916" indent="-86916" defTabSz="142875" eaLnBrk="0" hangingPunct="0">
              <a:buAutoNum type="arabicPeriod"/>
            </a:pPr>
            <a:r>
              <a:rPr lang="en-US" sz="525" dirty="0">
                <a:solidFill>
                  <a:schemeClr val="tx1">
                    <a:lumMod val="50000"/>
                    <a:lumOff val="50000"/>
                  </a:schemeClr>
                </a:solidFill>
              </a:rPr>
              <a:t>Figures do not sum to total, because of rounding.</a:t>
            </a:r>
          </a:p>
          <a:p>
            <a:pPr marL="86916" indent="-86916" defTabSz="142875" eaLnBrk="0" hangingPunct="0">
              <a:buAutoNum type="arabicPeriod"/>
            </a:pPr>
            <a:r>
              <a:rPr lang="en-US" sz="525" dirty="0">
                <a:solidFill>
                  <a:schemeClr val="tx1">
                    <a:lumMod val="50000"/>
                    <a:lumOff val="50000"/>
                  </a:schemeClr>
                </a:solidFill>
              </a:rPr>
              <a:t>Full-time equivalent</a:t>
            </a:r>
          </a:p>
        </p:txBody>
      </p:sp>
      <p:pic>
        <p:nvPicPr>
          <p:cNvPr id="6" name="Picture 5"/>
          <p:cNvPicPr>
            <a:picLocks noChangeAspect="1"/>
          </p:cNvPicPr>
          <p:nvPr/>
        </p:nvPicPr>
        <p:blipFill>
          <a:blip r:embed="rId5"/>
          <a:stretch>
            <a:fillRect/>
          </a:stretch>
        </p:blipFill>
        <p:spPr>
          <a:xfrm>
            <a:off x="1056241" y="2247077"/>
            <a:ext cx="7439120" cy="2933817"/>
          </a:xfrm>
          <a:prstGeom prst="rect">
            <a:avLst/>
          </a:prstGeom>
        </p:spPr>
      </p:pic>
    </p:spTree>
    <p:custDataLst>
      <p:tags r:id="rId1"/>
    </p:custDataLst>
    <p:extLst>
      <p:ext uri="{BB962C8B-B14F-4D97-AF65-F5344CB8AC3E}">
        <p14:creationId xmlns:p14="http://schemas.microsoft.com/office/powerpoint/2010/main" val="229415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noAutofit/>
          </a:bodyPr>
          <a:lstStyle/>
          <a:p>
            <a:r>
              <a:rPr lang="en-US" b="0" cap="all" dirty="0">
                <a:solidFill>
                  <a:schemeClr val="tx1">
                    <a:lumMod val="50000"/>
                    <a:lumOff val="50000"/>
                  </a:schemeClr>
                </a:solidFill>
                <a:latin typeface="Arial Narrow" panose="020B0606020202030204" pitchFamily="34" charset="0"/>
              </a:rPr>
              <a:t>Technological EMPOWERMENT</a:t>
            </a:r>
            <a:br>
              <a:rPr lang="en-US" sz="1800" dirty="0"/>
            </a:br>
            <a:r>
              <a:rPr lang="en-US" sz="1800" dirty="0"/>
              <a:t>Robotics and other technology: A disruptive fusion</a:t>
            </a:r>
          </a:p>
        </p:txBody>
      </p:sp>
      <p:sp>
        <p:nvSpPr>
          <p:cNvPr id="2" name="Slide Number Placeholder 1"/>
          <p:cNvSpPr>
            <a:spLocks noGrp="1"/>
          </p:cNvSpPr>
          <p:nvPr>
            <p:ph type="sldNum" sz="quarter" idx="12"/>
          </p:nvPr>
        </p:nvSpPr>
        <p:spPr/>
        <p:txBody>
          <a:bodyPr/>
          <a:lstStyle/>
          <a:p>
            <a:fld id="{2083E393-C0BF-4ED8-8545-7E4C90AFF831}" type="slidenum">
              <a:rPr lang="en-US" smtClean="0"/>
              <a:pPr/>
              <a:t>25</a:t>
            </a:fld>
            <a:endParaRPr lang="en-US" dirty="0"/>
          </a:p>
        </p:txBody>
      </p:sp>
      <p:sp>
        <p:nvSpPr>
          <p:cNvPr id="16" name="Footer Placeholder 5"/>
          <p:cNvSpPr>
            <a:spLocks noGrp="1"/>
          </p:cNvSpPr>
          <p:nvPr>
            <p:ph type="ftr" sz="quarter" idx="3"/>
          </p:nvPr>
        </p:nvSpPr>
        <p:spPr/>
        <p:txBody>
          <a:bodyPr/>
          <a:lstStyle/>
          <a:p>
            <a:r>
              <a:rPr lang="en-GB" dirty="0"/>
              <a:t>© 2016 Willis Towers Watson. All rights reserved. Proprietary and Confidential. For Willis Towers Watson and Willis Towers Watson client use only.</a:t>
            </a:r>
            <a:endParaRPr lang="en-US" dirty="0"/>
          </a:p>
        </p:txBody>
      </p:sp>
      <p:sp>
        <p:nvSpPr>
          <p:cNvPr id="8" name="TextBox 7"/>
          <p:cNvSpPr txBox="1"/>
          <p:nvPr/>
        </p:nvSpPr>
        <p:spPr>
          <a:xfrm>
            <a:off x="208670" y="5348458"/>
            <a:ext cx="2576347" cy="184666"/>
          </a:xfrm>
          <a:prstGeom prst="rect">
            <a:avLst/>
          </a:prstGeom>
          <a:noFill/>
        </p:spPr>
        <p:txBody>
          <a:bodyPr wrap="none" rtlCol="0">
            <a:spAutoFit/>
          </a:bodyPr>
          <a:lstStyle/>
          <a:p>
            <a:pPr algn="r"/>
            <a:r>
              <a:rPr lang="en-GB" sz="600" dirty="0">
                <a:solidFill>
                  <a:schemeClr val="tx1">
                    <a:lumMod val="50000"/>
                    <a:lumOff val="50000"/>
                  </a:schemeClr>
                </a:solidFill>
              </a:rPr>
              <a:t>Main source: Rodney Brooks, Panasonic Professor of Robotics at MIT</a:t>
            </a:r>
          </a:p>
        </p:txBody>
      </p:sp>
      <p:grpSp>
        <p:nvGrpSpPr>
          <p:cNvPr id="3" name="Group 2"/>
          <p:cNvGrpSpPr/>
          <p:nvPr/>
        </p:nvGrpSpPr>
        <p:grpSpPr>
          <a:xfrm>
            <a:off x="2981826" y="2091602"/>
            <a:ext cx="1445753" cy="1514230"/>
            <a:chOff x="7753207" y="1668864"/>
            <a:chExt cx="1225600" cy="1225016"/>
          </a:xfrm>
        </p:grpSpPr>
        <p:sp>
          <p:nvSpPr>
            <p:cNvPr id="21" name="Rectangle 20"/>
            <p:cNvSpPr/>
            <p:nvPr/>
          </p:nvSpPr>
          <p:spPr bwMode="auto">
            <a:xfrm>
              <a:off x="7753207" y="1668864"/>
              <a:ext cx="1225600" cy="1225016"/>
            </a:xfrm>
            <a:prstGeom prst="rect">
              <a:avLst/>
            </a:prstGeom>
            <a:solidFill>
              <a:srgbClr val="702082"/>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988294" y="1890443"/>
              <a:ext cx="814205" cy="778251"/>
            </a:xfrm>
            <a:prstGeom prst="rect">
              <a:avLst/>
            </a:prstGeom>
          </p:spPr>
        </p:pic>
      </p:grpSp>
      <p:grpSp>
        <p:nvGrpSpPr>
          <p:cNvPr id="4" name="Group 3"/>
          <p:cNvGrpSpPr/>
          <p:nvPr/>
        </p:nvGrpSpPr>
        <p:grpSpPr>
          <a:xfrm>
            <a:off x="4617559" y="2091602"/>
            <a:ext cx="1446773" cy="1508990"/>
            <a:chOff x="9030082" y="1663777"/>
            <a:chExt cx="1225600" cy="1225016"/>
          </a:xfrm>
        </p:grpSpPr>
        <p:sp>
          <p:nvSpPr>
            <p:cNvPr id="18" name="Rectangle 17"/>
            <p:cNvSpPr/>
            <p:nvPr/>
          </p:nvSpPr>
          <p:spPr bwMode="auto">
            <a:xfrm>
              <a:off x="9030082" y="1663777"/>
              <a:ext cx="1225600" cy="1225016"/>
            </a:xfrm>
            <a:prstGeom prst="rect">
              <a:avLst/>
            </a:prstGeom>
            <a:solidFill>
              <a:schemeClr val="accent3"/>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24" name="Cloud 23"/>
            <p:cNvSpPr/>
            <p:nvPr/>
          </p:nvSpPr>
          <p:spPr>
            <a:xfrm>
              <a:off x="9140087" y="1935267"/>
              <a:ext cx="956937" cy="679763"/>
            </a:xfrm>
            <a:prstGeom prst="clou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6" name="Group 5"/>
          <p:cNvGrpSpPr/>
          <p:nvPr/>
        </p:nvGrpSpPr>
        <p:grpSpPr>
          <a:xfrm>
            <a:off x="2975483" y="3763642"/>
            <a:ext cx="1445054" cy="1597631"/>
            <a:chOff x="7752489" y="2940249"/>
            <a:chExt cx="1225600" cy="1225016"/>
          </a:xfrm>
        </p:grpSpPr>
        <p:sp>
          <p:nvSpPr>
            <p:cNvPr id="19" name="Rectangle 18"/>
            <p:cNvSpPr/>
            <p:nvPr/>
          </p:nvSpPr>
          <p:spPr bwMode="auto">
            <a:xfrm>
              <a:off x="7752489" y="2940249"/>
              <a:ext cx="1225600" cy="1225016"/>
            </a:xfrm>
            <a:prstGeom prst="rect">
              <a:avLst/>
            </a:prstGeom>
            <a:solidFill>
              <a:schemeClr val="accent2"/>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pic>
          <p:nvPicPr>
            <p:cNvPr id="25" name="Picture 2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845845" y="3217002"/>
              <a:ext cx="1043830" cy="660193"/>
            </a:xfrm>
            <a:prstGeom prst="rect">
              <a:avLst/>
            </a:prstGeom>
          </p:spPr>
        </p:pic>
      </p:grpSp>
      <p:grpSp>
        <p:nvGrpSpPr>
          <p:cNvPr id="5" name="Group 4"/>
          <p:cNvGrpSpPr/>
          <p:nvPr/>
        </p:nvGrpSpPr>
        <p:grpSpPr>
          <a:xfrm>
            <a:off x="4619517" y="3759112"/>
            <a:ext cx="1444816" cy="1602161"/>
            <a:chOff x="9032092" y="2935850"/>
            <a:chExt cx="1225600" cy="1225016"/>
          </a:xfrm>
        </p:grpSpPr>
        <p:sp>
          <p:nvSpPr>
            <p:cNvPr id="22" name="Rectangle 21"/>
            <p:cNvSpPr/>
            <p:nvPr/>
          </p:nvSpPr>
          <p:spPr bwMode="auto">
            <a:xfrm>
              <a:off x="9032092" y="2935850"/>
              <a:ext cx="1225600" cy="1225016"/>
            </a:xfrm>
            <a:prstGeom prst="rect">
              <a:avLst/>
            </a:prstGeom>
            <a:solidFill>
              <a:schemeClr val="accent4"/>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pic>
          <p:nvPicPr>
            <p:cNvPr id="26" name="Picture 4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4801" y="3078846"/>
              <a:ext cx="727414" cy="9135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sp>
        <p:nvSpPr>
          <p:cNvPr id="7" name="Rectangle 6"/>
          <p:cNvSpPr/>
          <p:nvPr/>
        </p:nvSpPr>
        <p:spPr>
          <a:xfrm>
            <a:off x="6263311" y="4190816"/>
            <a:ext cx="2416325" cy="715581"/>
          </a:xfrm>
          <a:prstGeom prst="rect">
            <a:avLst/>
          </a:prstGeom>
          <a:ln>
            <a:noFill/>
          </a:ln>
        </p:spPr>
        <p:txBody>
          <a:bodyPr wrap="square">
            <a:spAutoFit/>
          </a:bodyPr>
          <a:lstStyle/>
          <a:p>
            <a:pPr>
              <a:spcBef>
                <a:spcPts val="263"/>
              </a:spcBef>
              <a:spcAft>
                <a:spcPts val="450"/>
              </a:spcAft>
              <a:buClr>
                <a:srgbClr val="702082"/>
              </a:buClr>
            </a:pPr>
            <a:r>
              <a:rPr lang="en-GB" sz="1350" dirty="0">
                <a:solidFill>
                  <a:schemeClr val="tx1">
                    <a:lumMod val="75000"/>
                    <a:lumOff val="25000"/>
                  </a:schemeClr>
                </a:solidFill>
              </a:rPr>
              <a:t>Smartphones could serve as “supercomputers” that program household robots</a:t>
            </a:r>
          </a:p>
        </p:txBody>
      </p:sp>
      <p:sp>
        <p:nvSpPr>
          <p:cNvPr id="10" name="Rectangle 9"/>
          <p:cNvSpPr/>
          <p:nvPr/>
        </p:nvSpPr>
        <p:spPr>
          <a:xfrm>
            <a:off x="6194189" y="2472309"/>
            <a:ext cx="2484027" cy="715581"/>
          </a:xfrm>
          <a:prstGeom prst="rect">
            <a:avLst/>
          </a:prstGeom>
          <a:ln>
            <a:noFill/>
          </a:ln>
        </p:spPr>
        <p:txBody>
          <a:bodyPr wrap="square">
            <a:spAutoFit/>
          </a:bodyPr>
          <a:lstStyle/>
          <a:p>
            <a:pPr>
              <a:spcBef>
                <a:spcPts val="263"/>
              </a:spcBef>
              <a:spcAft>
                <a:spcPts val="450"/>
              </a:spcAft>
              <a:buClr>
                <a:srgbClr val="702082"/>
              </a:buClr>
            </a:pPr>
            <a:r>
              <a:rPr lang="en-GB" sz="1350" dirty="0">
                <a:solidFill>
                  <a:schemeClr val="tx1">
                    <a:lumMod val="75000"/>
                    <a:lumOff val="25000"/>
                  </a:schemeClr>
                </a:solidFill>
              </a:rPr>
              <a:t>Shared learning in the cloud may accelerate robot effectiveness and adaptability</a:t>
            </a:r>
          </a:p>
        </p:txBody>
      </p:sp>
      <p:sp>
        <p:nvSpPr>
          <p:cNvPr id="11" name="Rectangle 10"/>
          <p:cNvSpPr/>
          <p:nvPr/>
        </p:nvSpPr>
        <p:spPr>
          <a:xfrm>
            <a:off x="261249" y="4190816"/>
            <a:ext cx="2416325" cy="507831"/>
          </a:xfrm>
          <a:prstGeom prst="rect">
            <a:avLst/>
          </a:prstGeom>
          <a:ln>
            <a:noFill/>
          </a:ln>
        </p:spPr>
        <p:txBody>
          <a:bodyPr wrap="square">
            <a:spAutoFit/>
          </a:bodyPr>
          <a:lstStyle/>
          <a:p>
            <a:pPr algn="r">
              <a:spcBef>
                <a:spcPts val="263"/>
              </a:spcBef>
              <a:spcAft>
                <a:spcPts val="450"/>
              </a:spcAft>
              <a:buClr>
                <a:srgbClr val="702082"/>
              </a:buClr>
            </a:pPr>
            <a:r>
              <a:rPr lang="en-GB" sz="1350" dirty="0">
                <a:solidFill>
                  <a:schemeClr val="tx1">
                    <a:lumMod val="75000"/>
                    <a:lumOff val="25000"/>
                  </a:schemeClr>
                </a:solidFill>
              </a:rPr>
              <a:t>Collaborative robots could work alongside humans</a:t>
            </a:r>
          </a:p>
        </p:txBody>
      </p:sp>
      <p:sp>
        <p:nvSpPr>
          <p:cNvPr id="12" name="Rectangle 11"/>
          <p:cNvSpPr/>
          <p:nvPr/>
        </p:nvSpPr>
        <p:spPr>
          <a:xfrm>
            <a:off x="544152" y="2472309"/>
            <a:ext cx="2133422" cy="923330"/>
          </a:xfrm>
          <a:prstGeom prst="rect">
            <a:avLst/>
          </a:prstGeom>
          <a:ln>
            <a:noFill/>
          </a:ln>
        </p:spPr>
        <p:txBody>
          <a:bodyPr wrap="square">
            <a:spAutoFit/>
          </a:bodyPr>
          <a:lstStyle/>
          <a:p>
            <a:pPr algn="r">
              <a:spcBef>
                <a:spcPts val="263"/>
              </a:spcBef>
              <a:spcAft>
                <a:spcPts val="450"/>
              </a:spcAft>
              <a:buClr>
                <a:srgbClr val="702082"/>
              </a:buClr>
            </a:pPr>
            <a:r>
              <a:rPr lang="en-GB" sz="1350" dirty="0">
                <a:solidFill>
                  <a:schemeClr val="tx1">
                    <a:lumMod val="75000"/>
                    <a:lumOff val="25000"/>
                  </a:schemeClr>
                </a:solidFill>
              </a:rPr>
              <a:t>Robots for dangerous </a:t>
            </a:r>
            <a:br>
              <a:rPr lang="en-GB" sz="1350" dirty="0">
                <a:solidFill>
                  <a:schemeClr val="tx1">
                    <a:lumMod val="75000"/>
                    <a:lumOff val="25000"/>
                  </a:schemeClr>
                </a:solidFill>
              </a:rPr>
            </a:br>
            <a:r>
              <a:rPr lang="en-GB" sz="1350" dirty="0">
                <a:solidFill>
                  <a:schemeClr val="tx1">
                    <a:lumMod val="75000"/>
                    <a:lumOff val="25000"/>
                  </a:schemeClr>
                </a:solidFill>
              </a:rPr>
              <a:t>and dirty work and accurate and patient work</a:t>
            </a:r>
          </a:p>
        </p:txBody>
      </p:sp>
    </p:spTree>
    <p:extLst>
      <p:ext uri="{BB962C8B-B14F-4D97-AF65-F5344CB8AC3E}">
        <p14:creationId xmlns:p14="http://schemas.microsoft.com/office/powerpoint/2010/main" val="191257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nodeType="afterEffect">
                                  <p:stCondLst>
                                    <p:cond delay="5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83E393-C0BF-4ED8-8545-7E4C90AFF831}" type="slidenum">
              <a:rPr lang="en-US" smtClean="0"/>
              <a:pPr/>
              <a:t>26</a:t>
            </a:fld>
            <a:endParaRPr lang="en-US" dirty="0"/>
          </a:p>
        </p:txBody>
      </p:sp>
      <p:sp>
        <p:nvSpPr>
          <p:cNvPr id="6" name="Footer Placeholder 5"/>
          <p:cNvSpPr>
            <a:spLocks noGrp="1"/>
          </p:cNvSpPr>
          <p:nvPr>
            <p:ph type="ftr" sz="quarter" idx="3"/>
          </p:nvPr>
        </p:nvSpPr>
        <p:spPr/>
        <p:txBody>
          <a:bodyPr/>
          <a:lstStyle/>
          <a:p>
            <a:r>
              <a:rPr lang="en-GB"/>
              <a:t>© 2016 Willis Towers Watson. All rights reserved. Proprietary and Confidential. For Willis Towers Watson and Willis Towers Watson client use only.</a:t>
            </a:r>
            <a:endParaRPr lang="en-US" dirty="0"/>
          </a:p>
        </p:txBody>
      </p:sp>
      <p:sp>
        <p:nvSpPr>
          <p:cNvPr id="9" name="Rectangle 8"/>
          <p:cNvSpPr/>
          <p:nvPr/>
        </p:nvSpPr>
        <p:spPr>
          <a:xfrm>
            <a:off x="334927" y="1719510"/>
            <a:ext cx="3353990" cy="234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tx1">
                    <a:lumMod val="50000"/>
                    <a:lumOff val="50000"/>
                  </a:schemeClr>
                </a:solidFill>
                <a:latin typeface="Arial Narrow" panose="020B0606020202030204" pitchFamily="34" charset="0"/>
              </a:rPr>
              <a:t>The Configurable Lunch…</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537" t="1714" r="29120" b="22225"/>
          <a:stretch/>
        </p:blipFill>
        <p:spPr>
          <a:xfrm>
            <a:off x="4809140" y="2029283"/>
            <a:ext cx="3305307" cy="2842115"/>
          </a:xfrm>
          <a:prstGeom prst="rect">
            <a:avLst/>
          </a:prstGeom>
        </p:spPr>
      </p:pic>
      <p:sp>
        <p:nvSpPr>
          <p:cNvPr id="14" name="Rectangle 13"/>
          <p:cNvSpPr/>
          <p:nvPr/>
        </p:nvSpPr>
        <p:spPr>
          <a:xfrm>
            <a:off x="4727543" y="1688090"/>
            <a:ext cx="2212775" cy="29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tx1">
                    <a:lumMod val="50000"/>
                    <a:lumOff val="50000"/>
                  </a:schemeClr>
                </a:solidFill>
                <a:latin typeface="Arial Narrow" panose="020B0606020202030204" pitchFamily="34" charset="0"/>
              </a:rPr>
              <a:t>…and Self-Serve Dessert</a:t>
            </a:r>
          </a:p>
        </p:txBody>
      </p:sp>
      <p:grpSp>
        <p:nvGrpSpPr>
          <p:cNvPr id="22" name="Group 21"/>
          <p:cNvGrpSpPr/>
          <p:nvPr/>
        </p:nvGrpSpPr>
        <p:grpSpPr>
          <a:xfrm>
            <a:off x="420078" y="2029283"/>
            <a:ext cx="3981326" cy="3015380"/>
            <a:chOff x="660117" y="1074605"/>
            <a:chExt cx="5308434" cy="4020507"/>
          </a:xfrm>
        </p:grpSpPr>
        <p:sp>
          <p:nvSpPr>
            <p:cNvPr id="8" name="Rectangle 7"/>
            <p:cNvSpPr/>
            <p:nvPr/>
          </p:nvSpPr>
          <p:spPr>
            <a:xfrm>
              <a:off x="4236538" y="4633072"/>
              <a:ext cx="1732013" cy="462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600" dirty="0">
                  <a:solidFill>
                    <a:schemeClr val="tx1">
                      <a:lumMod val="50000"/>
                      <a:lumOff val="50000"/>
                    </a:schemeClr>
                  </a:solidFill>
                </a:rPr>
                <a:t>Photo: SF Chronicle</a:t>
              </a:r>
            </a:p>
          </p:txBody>
        </p:sp>
        <p:pic>
          <p:nvPicPr>
            <p:cNvPr id="20" name="Picture 19"/>
            <p:cNvPicPr>
              <a:picLocks noChangeAspect="1"/>
            </p:cNvPicPr>
            <p:nvPr/>
          </p:nvPicPr>
          <p:blipFill rotWithShape="1">
            <a:blip r:embed="rId4"/>
            <a:srcRect r="3485"/>
            <a:stretch/>
          </p:blipFill>
          <p:spPr>
            <a:xfrm>
              <a:off x="660117" y="1074605"/>
              <a:ext cx="5308434" cy="3664739"/>
            </a:xfrm>
            <a:prstGeom prst="rect">
              <a:avLst/>
            </a:prstGeom>
          </p:spPr>
        </p:pic>
      </p:grpSp>
      <p:sp>
        <p:nvSpPr>
          <p:cNvPr id="21" name="Title 1"/>
          <p:cNvSpPr>
            <a:spLocks noGrp="1"/>
          </p:cNvSpPr>
          <p:nvPr>
            <p:ph type="title"/>
          </p:nvPr>
        </p:nvSpPr>
        <p:spPr>
          <a:xfrm>
            <a:off x="342900" y="1200151"/>
            <a:ext cx="8435340" cy="230833"/>
          </a:xfrm>
        </p:spPr>
        <p:txBody>
          <a:bodyPr>
            <a:noAutofit/>
          </a:bodyPr>
          <a:lstStyle/>
          <a:p>
            <a:r>
              <a:rPr lang="en-US" sz="1800" dirty="0"/>
              <a:t>Are we approaching “peak human”?</a:t>
            </a:r>
          </a:p>
        </p:txBody>
      </p:sp>
    </p:spTree>
    <p:extLst>
      <p:ext uri="{BB962C8B-B14F-4D97-AF65-F5344CB8AC3E}">
        <p14:creationId xmlns:p14="http://schemas.microsoft.com/office/powerpoint/2010/main" val="4061575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2339426" y="4260241"/>
            <a:ext cx="5537942" cy="1174194"/>
          </a:xfrm>
          <a:prstGeom prst="rect">
            <a:avLst/>
          </a:prstGeom>
          <a:solidFill>
            <a:srgbClr val="CCECF6"/>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29" name="Rectangle 28"/>
          <p:cNvSpPr/>
          <p:nvPr/>
        </p:nvSpPr>
        <p:spPr bwMode="auto">
          <a:xfrm>
            <a:off x="2193912" y="3061061"/>
            <a:ext cx="5650688" cy="1158325"/>
          </a:xfrm>
          <a:prstGeom prst="rect">
            <a:avLst/>
          </a:prstGeom>
          <a:solidFill>
            <a:srgbClr val="FFEABB"/>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27" name="Rectangle 26"/>
          <p:cNvSpPr/>
          <p:nvPr/>
        </p:nvSpPr>
        <p:spPr bwMode="auto">
          <a:xfrm>
            <a:off x="2346243" y="1837316"/>
            <a:ext cx="5531125" cy="1157721"/>
          </a:xfrm>
          <a:prstGeom prst="rect">
            <a:avLst/>
          </a:prstGeom>
          <a:solidFill>
            <a:srgbClr val="E2D2E6"/>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endParaRPr lang="en-US" sz="1200" b="1" dirty="0">
              <a:solidFill>
                <a:schemeClr val="bg1"/>
              </a:solidFill>
            </a:endParaRPr>
          </a:p>
        </p:txBody>
      </p:sp>
      <p:sp>
        <p:nvSpPr>
          <p:cNvPr id="13" name="Title 1"/>
          <p:cNvSpPr>
            <a:spLocks noGrp="1"/>
          </p:cNvSpPr>
          <p:nvPr>
            <p:ph type="title"/>
          </p:nvPr>
        </p:nvSpPr>
        <p:spPr/>
        <p:txBody>
          <a:bodyPr>
            <a:noAutofit/>
          </a:bodyPr>
          <a:lstStyle/>
          <a:p>
            <a:r>
              <a:rPr lang="en-US" sz="1800" dirty="0"/>
              <a:t>Are we approaching “peak human”?</a:t>
            </a:r>
          </a:p>
        </p:txBody>
      </p:sp>
      <p:sp>
        <p:nvSpPr>
          <p:cNvPr id="2" name="Slide Number Placeholder 1"/>
          <p:cNvSpPr>
            <a:spLocks noGrp="1"/>
          </p:cNvSpPr>
          <p:nvPr>
            <p:ph type="sldNum" sz="quarter" idx="12"/>
          </p:nvPr>
        </p:nvSpPr>
        <p:spPr/>
        <p:txBody>
          <a:bodyPr/>
          <a:lstStyle/>
          <a:p>
            <a:fld id="{2083E393-C0BF-4ED8-8545-7E4C90AFF831}" type="slidenum">
              <a:rPr lang="en-US" smtClean="0"/>
              <a:pPr/>
              <a:t>27</a:t>
            </a:fld>
            <a:endParaRPr lang="en-US" dirty="0"/>
          </a:p>
        </p:txBody>
      </p:sp>
      <p:sp>
        <p:nvSpPr>
          <p:cNvPr id="21" name="Text Placeholder 20"/>
          <p:cNvSpPr>
            <a:spLocks noGrp="1"/>
          </p:cNvSpPr>
          <p:nvPr>
            <p:ph type="body" sz="quarter" idx="13"/>
          </p:nvPr>
        </p:nvSpPr>
        <p:spPr/>
        <p:txBody>
          <a:bodyPr/>
          <a:lstStyle/>
          <a:p>
            <a:r>
              <a:rPr lang="en-US" sz="1500" dirty="0"/>
              <a:t>Machine Learning and AI have come of age, and scale, thanks to the cloud</a:t>
            </a:r>
          </a:p>
          <a:p>
            <a:endParaRPr lang="en-US" sz="1500" dirty="0"/>
          </a:p>
        </p:txBody>
      </p:sp>
      <p:sp>
        <p:nvSpPr>
          <p:cNvPr id="16" name="Footer Placeholder 5"/>
          <p:cNvSpPr>
            <a:spLocks noGrp="1"/>
          </p:cNvSpPr>
          <p:nvPr>
            <p:ph type="ftr" sz="quarter" idx="3"/>
          </p:nvPr>
        </p:nvSpPr>
        <p:spPr/>
        <p:txBody>
          <a:bodyPr/>
          <a:lstStyle/>
          <a:p>
            <a:r>
              <a:rPr lang="en-GB" dirty="0"/>
              <a:t>© 2016 Willis Towers Watson. All rights reserved. Proprietary and Confidential. For Willis Towers Watson and Willis Towers Watson client use only.</a:t>
            </a:r>
            <a:endParaRPr lang="en-US" dirty="0"/>
          </a:p>
        </p:txBody>
      </p:sp>
      <p:sp>
        <p:nvSpPr>
          <p:cNvPr id="4" name="TextBox 3"/>
          <p:cNvSpPr txBox="1"/>
          <p:nvPr/>
        </p:nvSpPr>
        <p:spPr>
          <a:xfrm>
            <a:off x="2657432" y="2313919"/>
            <a:ext cx="4909404" cy="507831"/>
          </a:xfrm>
          <a:prstGeom prst="rect">
            <a:avLst/>
          </a:prstGeom>
          <a:noFill/>
        </p:spPr>
        <p:txBody>
          <a:bodyPr wrap="square" rtlCol="0">
            <a:spAutoFit/>
          </a:bodyPr>
          <a:lstStyle/>
          <a:p>
            <a:r>
              <a:rPr lang="en-GB" sz="1350" dirty="0"/>
              <a:t>IBM Watson successful diagnosis rate for lung cancer is 90% compared to 50% for human doctors</a:t>
            </a:r>
          </a:p>
        </p:txBody>
      </p:sp>
      <p:sp>
        <p:nvSpPr>
          <p:cNvPr id="5" name="TextBox 4"/>
          <p:cNvSpPr txBox="1"/>
          <p:nvPr/>
        </p:nvSpPr>
        <p:spPr>
          <a:xfrm>
            <a:off x="2657433" y="2036919"/>
            <a:ext cx="4809698" cy="553998"/>
          </a:xfrm>
          <a:prstGeom prst="rect">
            <a:avLst/>
          </a:prstGeom>
          <a:noFill/>
        </p:spPr>
        <p:txBody>
          <a:bodyPr wrap="square" rtlCol="0">
            <a:spAutoFit/>
          </a:bodyPr>
          <a:lstStyle/>
          <a:p>
            <a:r>
              <a:rPr lang="en-GB" sz="1500" b="1" dirty="0"/>
              <a:t>More affordable and better care, but fewer doctors?</a:t>
            </a:r>
          </a:p>
        </p:txBody>
      </p:sp>
      <p:sp>
        <p:nvSpPr>
          <p:cNvPr id="10" name="TextBox 9"/>
          <p:cNvSpPr txBox="1"/>
          <p:nvPr/>
        </p:nvSpPr>
        <p:spPr>
          <a:xfrm>
            <a:off x="2657433" y="3511221"/>
            <a:ext cx="4942172" cy="507831"/>
          </a:xfrm>
          <a:prstGeom prst="rect">
            <a:avLst/>
          </a:prstGeom>
          <a:noFill/>
        </p:spPr>
        <p:txBody>
          <a:bodyPr wrap="square" rtlCol="0">
            <a:spAutoFit/>
          </a:bodyPr>
          <a:lstStyle/>
          <a:p>
            <a:r>
              <a:rPr lang="en-GB" sz="1350" dirty="0"/>
              <a:t>RBS announces the shedding of 550 jobs, to be replaced by </a:t>
            </a:r>
            <a:br>
              <a:rPr lang="en-GB" sz="1350" dirty="0"/>
            </a:br>
            <a:r>
              <a:rPr lang="en-GB" sz="1350" dirty="0" err="1"/>
              <a:t>robo</a:t>
            </a:r>
            <a:r>
              <a:rPr lang="en-GB" sz="1350" dirty="0"/>
              <a:t>-advisers in order to cut costs</a:t>
            </a:r>
          </a:p>
        </p:txBody>
      </p:sp>
      <p:sp>
        <p:nvSpPr>
          <p:cNvPr id="11" name="TextBox 10"/>
          <p:cNvSpPr txBox="1"/>
          <p:nvPr/>
        </p:nvSpPr>
        <p:spPr>
          <a:xfrm>
            <a:off x="2657432" y="3244390"/>
            <a:ext cx="4033112" cy="323165"/>
          </a:xfrm>
          <a:prstGeom prst="rect">
            <a:avLst/>
          </a:prstGeom>
          <a:noFill/>
        </p:spPr>
        <p:txBody>
          <a:bodyPr wrap="square" rtlCol="0">
            <a:spAutoFit/>
          </a:bodyPr>
          <a:lstStyle/>
          <a:p>
            <a:r>
              <a:rPr lang="en-GB" sz="1500" b="1" dirty="0" err="1"/>
              <a:t>Robo</a:t>
            </a:r>
            <a:r>
              <a:rPr lang="en-GB" sz="1500" b="1" dirty="0"/>
              <a:t>-advisers replace humans in banking</a:t>
            </a:r>
          </a:p>
        </p:txBody>
      </p:sp>
      <p:sp>
        <p:nvSpPr>
          <p:cNvPr id="14" name="TextBox 13"/>
          <p:cNvSpPr txBox="1"/>
          <p:nvPr/>
        </p:nvSpPr>
        <p:spPr>
          <a:xfrm>
            <a:off x="2590690" y="4678884"/>
            <a:ext cx="4726498" cy="715581"/>
          </a:xfrm>
          <a:prstGeom prst="rect">
            <a:avLst/>
          </a:prstGeom>
          <a:noFill/>
        </p:spPr>
        <p:txBody>
          <a:bodyPr wrap="square" rtlCol="0">
            <a:spAutoFit/>
          </a:bodyPr>
          <a:lstStyle/>
          <a:p>
            <a:r>
              <a:rPr lang="en-GB" sz="1350" dirty="0"/>
              <a:t>Self-learning algorithms improve performance over time, and can be applied to complex cognitive problems (e.g. language translation)</a:t>
            </a:r>
          </a:p>
        </p:txBody>
      </p:sp>
      <p:sp>
        <p:nvSpPr>
          <p:cNvPr id="15" name="TextBox 14"/>
          <p:cNvSpPr txBox="1"/>
          <p:nvPr/>
        </p:nvSpPr>
        <p:spPr>
          <a:xfrm>
            <a:off x="2590690" y="4367049"/>
            <a:ext cx="4610210" cy="323165"/>
          </a:xfrm>
          <a:prstGeom prst="rect">
            <a:avLst/>
          </a:prstGeom>
          <a:noFill/>
        </p:spPr>
        <p:txBody>
          <a:bodyPr wrap="square" rtlCol="0">
            <a:spAutoFit/>
          </a:bodyPr>
          <a:lstStyle/>
          <a:p>
            <a:r>
              <a:rPr lang="en-GB" sz="1500" b="1" dirty="0" err="1"/>
              <a:t>AlphaGo</a:t>
            </a:r>
            <a:r>
              <a:rPr lang="en-GB" sz="1500" b="1" dirty="0"/>
              <a:t> beats world champion Go player </a:t>
            </a:r>
          </a:p>
        </p:txBody>
      </p:sp>
      <p:pic>
        <p:nvPicPr>
          <p:cNvPr id="6" name="Picture 5"/>
          <p:cNvPicPr>
            <a:picLocks noChangeAspect="1"/>
          </p:cNvPicPr>
          <p:nvPr/>
        </p:nvPicPr>
        <p:blipFill>
          <a:blip r:embed="rId3"/>
          <a:stretch>
            <a:fillRect/>
          </a:stretch>
        </p:blipFill>
        <p:spPr>
          <a:xfrm>
            <a:off x="1198578" y="1837316"/>
            <a:ext cx="1148324" cy="1157721"/>
          </a:xfrm>
          <a:prstGeom prst="rect">
            <a:avLst/>
          </a:prstGeom>
        </p:spPr>
      </p:pic>
      <p:pic>
        <p:nvPicPr>
          <p:cNvPr id="8" name="Picture 7"/>
          <p:cNvPicPr>
            <a:picLocks noChangeAspect="1"/>
          </p:cNvPicPr>
          <p:nvPr/>
        </p:nvPicPr>
        <p:blipFill>
          <a:blip r:embed="rId4"/>
          <a:stretch>
            <a:fillRect/>
          </a:stretch>
        </p:blipFill>
        <p:spPr>
          <a:xfrm>
            <a:off x="1188522" y="3061061"/>
            <a:ext cx="1157721" cy="1157721"/>
          </a:xfrm>
          <a:prstGeom prst="rect">
            <a:avLst/>
          </a:prstGeom>
        </p:spPr>
      </p:pic>
      <p:pic>
        <p:nvPicPr>
          <p:cNvPr id="12" name="Picture 11"/>
          <p:cNvPicPr>
            <a:picLocks noChangeAspect="1"/>
          </p:cNvPicPr>
          <p:nvPr/>
        </p:nvPicPr>
        <p:blipFill>
          <a:blip r:embed="rId5"/>
          <a:stretch>
            <a:fillRect/>
          </a:stretch>
        </p:blipFill>
        <p:spPr>
          <a:xfrm>
            <a:off x="1188521" y="4260240"/>
            <a:ext cx="1176515" cy="1176515"/>
          </a:xfrm>
          <a:prstGeom prst="rect">
            <a:avLst/>
          </a:prstGeom>
        </p:spPr>
      </p:pic>
    </p:spTree>
    <p:extLst>
      <p:ext uri="{BB962C8B-B14F-4D97-AF65-F5344CB8AC3E}">
        <p14:creationId xmlns:p14="http://schemas.microsoft.com/office/powerpoint/2010/main" val="208410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n-US" sz="1800" dirty="0"/>
              <a:t>The transformative impact of technology</a:t>
            </a:r>
          </a:p>
        </p:txBody>
      </p:sp>
      <p:sp>
        <p:nvSpPr>
          <p:cNvPr id="4" name="Slide Number Placeholder 3"/>
          <p:cNvSpPr>
            <a:spLocks noGrp="1"/>
          </p:cNvSpPr>
          <p:nvPr>
            <p:ph type="sldNum" sz="quarter" idx="12"/>
          </p:nvPr>
        </p:nvSpPr>
        <p:spPr/>
        <p:txBody>
          <a:bodyPr/>
          <a:lstStyle/>
          <a:p>
            <a:fld id="{2083E393-C0BF-4ED8-8545-7E4C90AFF831}" type="slidenum">
              <a:rPr lang="en-GB" smtClean="0"/>
              <a:pPr/>
              <a:t>28</a:t>
            </a:fld>
            <a:endParaRPr lang="en-GB" dirty="0"/>
          </a:p>
        </p:txBody>
      </p:sp>
      <p:sp>
        <p:nvSpPr>
          <p:cNvPr id="3" name="Footer Placeholder 2"/>
          <p:cNvSpPr>
            <a:spLocks noGrp="1"/>
          </p:cNvSpPr>
          <p:nvPr>
            <p:ph type="ftr" sz="quarter" idx="3"/>
          </p:nvPr>
        </p:nvSpPr>
        <p:spPr>
          <a:prstGeom prst="rect">
            <a:avLst/>
          </a:prstGeom>
        </p:spPr>
        <p:txBody>
          <a:bodyPr/>
          <a:lstStyle/>
          <a:p>
            <a:r>
              <a:rPr lang="en-US"/>
              <a:t>© 2016 Willis Towers Watson. All rights reserved. Proprietary and Confidential. For Willis Towers Watson and Willis Towers Watson client use only.</a:t>
            </a:r>
            <a:endParaRPr lang="en-GB" dirty="0"/>
          </a:p>
        </p:txBody>
      </p:sp>
      <p:sp>
        <p:nvSpPr>
          <p:cNvPr id="7" name="Path"/>
          <p:cNvSpPr/>
          <p:nvPr/>
        </p:nvSpPr>
        <p:spPr>
          <a:xfrm>
            <a:off x="449263" y="5784034"/>
            <a:ext cx="557044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525" dirty="0">
              <a:solidFill>
                <a:schemeClr val="tx1"/>
              </a:solidFill>
            </a:endParaRPr>
          </a:p>
        </p:txBody>
      </p:sp>
      <p:sp>
        <p:nvSpPr>
          <p:cNvPr id="9" name="TextBox 8"/>
          <p:cNvSpPr txBox="1"/>
          <p:nvPr/>
        </p:nvSpPr>
        <p:spPr>
          <a:xfrm>
            <a:off x="4295775" y="5246795"/>
            <a:ext cx="4497899" cy="323165"/>
          </a:xfrm>
          <a:prstGeom prst="rect">
            <a:avLst/>
          </a:prstGeom>
          <a:noFill/>
          <a:ln>
            <a:noFill/>
          </a:ln>
        </p:spPr>
        <p:txBody>
          <a:bodyPr wrap="square" rtlCol="0">
            <a:spAutoFit/>
          </a:bodyPr>
          <a:lstStyle/>
          <a:p>
            <a:pPr algn="r"/>
            <a:r>
              <a:rPr lang="en-US" sz="750" dirty="0">
                <a:solidFill>
                  <a:schemeClr val="tx1">
                    <a:lumMod val="50000"/>
                    <a:lumOff val="50000"/>
                  </a:schemeClr>
                </a:solidFill>
              </a:rPr>
              <a:t>Source</a:t>
            </a:r>
            <a:r>
              <a:rPr lang="en-US" sz="750" i="1" dirty="0">
                <a:solidFill>
                  <a:schemeClr val="tx1">
                    <a:lumMod val="50000"/>
                    <a:lumOff val="50000"/>
                  </a:schemeClr>
                </a:solidFill>
              </a:rPr>
              <a:t>: </a:t>
            </a:r>
            <a:r>
              <a:rPr lang="en-US" sz="750" dirty="0">
                <a:solidFill>
                  <a:schemeClr val="tx1">
                    <a:lumMod val="50000"/>
                    <a:lumOff val="50000"/>
                  </a:schemeClr>
                </a:solidFill>
              </a:rPr>
              <a:t>Frey, C.B. and M.A. Osborne, “The Future of Employment: How Susceptible Are Jobs to </a:t>
            </a:r>
            <a:r>
              <a:rPr lang="en-US" sz="750" dirty="0" err="1">
                <a:solidFill>
                  <a:schemeClr val="tx1">
                    <a:lumMod val="50000"/>
                    <a:lumOff val="50000"/>
                  </a:schemeClr>
                </a:solidFill>
              </a:rPr>
              <a:t>Computerisation</a:t>
            </a:r>
            <a:r>
              <a:rPr lang="en-US" sz="750" dirty="0">
                <a:solidFill>
                  <a:schemeClr val="tx1">
                    <a:lumMod val="50000"/>
                    <a:lumOff val="50000"/>
                  </a:schemeClr>
                </a:solidFill>
              </a:rPr>
              <a:t>?”, 17 September 2013</a:t>
            </a:r>
          </a:p>
        </p:txBody>
      </p:sp>
      <p:sp>
        <p:nvSpPr>
          <p:cNvPr id="17" name="Title 1"/>
          <p:cNvSpPr txBox="1">
            <a:spLocks/>
          </p:cNvSpPr>
          <p:nvPr>
            <p:custDataLst>
              <p:tags r:id="rId3"/>
            </p:custDataLst>
          </p:nvPr>
        </p:nvSpPr>
        <p:spPr>
          <a:xfrm rot="16200000">
            <a:off x="-1073147" y="3250437"/>
            <a:ext cx="3647790" cy="230833"/>
          </a:xfrm>
          <a:prstGeom prst="rect">
            <a:avLst/>
          </a:prstGeom>
          <a:solidFill>
            <a:srgbClr val="FFFFFF"/>
          </a:solidFill>
        </p:spPr>
        <p:txBody>
          <a:bodyPr vert="horz" lIns="0" tIns="0" rIns="0" bIns="0" rtlCol="0" anchor="t" anchorCtr="0">
            <a:normAutofit/>
          </a:bodyPr>
          <a:lstStyle/>
          <a:p>
            <a:pPr algn="ctr" defTabSz="685800">
              <a:spcBef>
                <a:spcPct val="0"/>
              </a:spcBef>
              <a:defRPr/>
            </a:pPr>
            <a:r>
              <a:rPr lang="en-US" sz="900" b="1" dirty="0">
                <a:solidFill>
                  <a:srgbClr val="000000"/>
                </a:solidFill>
                <a:latin typeface="+mj-lt"/>
                <a:ea typeface="+mj-ea"/>
                <a:cs typeface="+mj-cs"/>
              </a:rPr>
              <a:t>Employment</a:t>
            </a:r>
          </a:p>
        </p:txBody>
      </p:sp>
      <p:sp>
        <p:nvSpPr>
          <p:cNvPr id="23" name="TextBox 22"/>
          <p:cNvSpPr txBox="1"/>
          <p:nvPr/>
        </p:nvSpPr>
        <p:spPr>
          <a:xfrm>
            <a:off x="845829" y="2080421"/>
            <a:ext cx="456383" cy="4593565"/>
          </a:xfrm>
          <a:prstGeom prst="rect">
            <a:avLst/>
          </a:prstGeom>
          <a:solidFill>
            <a:srgbClr val="FFFFFF"/>
          </a:solidFill>
        </p:spPr>
        <p:txBody>
          <a:bodyPr wrap="square" rtlCol="0">
            <a:spAutoFit/>
          </a:bodyPr>
          <a:lstStyle/>
          <a:p>
            <a:pPr algn="r">
              <a:lnSpc>
                <a:spcPts val="3930"/>
              </a:lnSpc>
              <a:buClr>
                <a:srgbClr val="702082"/>
              </a:buClr>
            </a:pPr>
            <a:r>
              <a:rPr lang="en-GB" sz="900" dirty="0"/>
              <a:t>400M</a:t>
            </a:r>
          </a:p>
          <a:p>
            <a:pPr algn="r">
              <a:lnSpc>
                <a:spcPts val="3930"/>
              </a:lnSpc>
              <a:buClr>
                <a:srgbClr val="702082"/>
              </a:buClr>
            </a:pPr>
            <a:r>
              <a:rPr lang="en-GB" sz="900" dirty="0"/>
              <a:t>300M</a:t>
            </a:r>
          </a:p>
          <a:p>
            <a:pPr algn="r">
              <a:lnSpc>
                <a:spcPts val="3930"/>
              </a:lnSpc>
              <a:buClr>
                <a:srgbClr val="702082"/>
              </a:buClr>
            </a:pPr>
            <a:r>
              <a:rPr lang="en-GB" sz="900" dirty="0"/>
              <a:t>200M</a:t>
            </a:r>
          </a:p>
          <a:p>
            <a:pPr algn="r">
              <a:lnSpc>
                <a:spcPts val="3930"/>
              </a:lnSpc>
              <a:buClr>
                <a:srgbClr val="702082"/>
              </a:buClr>
            </a:pPr>
            <a:r>
              <a:rPr lang="en-GB" sz="900" dirty="0"/>
              <a:t>100M</a:t>
            </a:r>
          </a:p>
          <a:p>
            <a:pPr algn="r">
              <a:lnSpc>
                <a:spcPts val="3930"/>
              </a:lnSpc>
              <a:buClr>
                <a:srgbClr val="702082"/>
              </a:buClr>
            </a:pPr>
            <a:r>
              <a:rPr lang="en-GB" sz="900" dirty="0"/>
              <a:t>0M</a:t>
            </a:r>
          </a:p>
        </p:txBody>
      </p:sp>
      <p:grpSp>
        <p:nvGrpSpPr>
          <p:cNvPr id="12" name="Group 11"/>
          <p:cNvGrpSpPr/>
          <p:nvPr/>
        </p:nvGrpSpPr>
        <p:grpSpPr>
          <a:xfrm>
            <a:off x="449263" y="2115148"/>
            <a:ext cx="8694737" cy="2894490"/>
            <a:chOff x="654050" y="1484205"/>
            <a:chExt cx="11212721" cy="3431250"/>
          </a:xfrm>
        </p:grpSpPr>
        <p:sp>
          <p:nvSpPr>
            <p:cNvPr id="14" name="TextBox 13"/>
            <p:cNvSpPr txBox="1"/>
            <p:nvPr/>
          </p:nvSpPr>
          <p:spPr>
            <a:xfrm>
              <a:off x="7986593" y="1882775"/>
              <a:ext cx="3880178" cy="2246876"/>
            </a:xfrm>
            <a:prstGeom prst="rect">
              <a:avLst/>
            </a:prstGeom>
            <a:noFill/>
          </p:spPr>
          <p:txBody>
            <a:bodyPr wrap="square" rtlCol="0">
              <a:spAutoFit/>
            </a:bodyPr>
            <a:lstStyle/>
            <a:p>
              <a:pPr>
                <a:spcAft>
                  <a:spcPts val="113"/>
                </a:spcAft>
                <a:buClr>
                  <a:srgbClr val="702082"/>
                </a:buClr>
              </a:pPr>
              <a:r>
                <a:rPr lang="en-GB" sz="900" dirty="0"/>
                <a:t>Management, Business and Financial</a:t>
              </a:r>
            </a:p>
            <a:p>
              <a:pPr>
                <a:spcAft>
                  <a:spcPts val="113"/>
                </a:spcAft>
                <a:buClr>
                  <a:srgbClr val="702082"/>
                </a:buClr>
              </a:pPr>
              <a:r>
                <a:rPr lang="en-GB" sz="900" dirty="0"/>
                <a:t>Computer, Engineering and Science</a:t>
              </a:r>
            </a:p>
            <a:p>
              <a:pPr>
                <a:spcAft>
                  <a:spcPts val="113"/>
                </a:spcAft>
                <a:buClr>
                  <a:srgbClr val="702082"/>
                </a:buClr>
              </a:pPr>
              <a:r>
                <a:rPr lang="en-GB" sz="900" dirty="0"/>
                <a:t>Education, Legal, Community Service, Arts and Media</a:t>
              </a:r>
            </a:p>
            <a:p>
              <a:pPr>
                <a:spcAft>
                  <a:spcPts val="113"/>
                </a:spcAft>
                <a:buClr>
                  <a:srgbClr val="702082"/>
                </a:buClr>
              </a:pPr>
              <a:r>
                <a:rPr lang="en-GB" sz="900" dirty="0"/>
                <a:t>Healthcare Practitioners and Technical</a:t>
              </a:r>
            </a:p>
            <a:p>
              <a:pPr>
                <a:spcAft>
                  <a:spcPts val="113"/>
                </a:spcAft>
                <a:buClr>
                  <a:srgbClr val="702082"/>
                </a:buClr>
              </a:pPr>
              <a:r>
                <a:rPr lang="en-GB" sz="900" dirty="0"/>
                <a:t>Service</a:t>
              </a:r>
            </a:p>
            <a:p>
              <a:pPr>
                <a:spcAft>
                  <a:spcPts val="113"/>
                </a:spcAft>
                <a:buClr>
                  <a:srgbClr val="702082"/>
                </a:buClr>
              </a:pPr>
              <a:r>
                <a:rPr lang="en-GB" sz="900" dirty="0"/>
                <a:t>Sales and Related</a:t>
              </a:r>
            </a:p>
            <a:p>
              <a:pPr>
                <a:spcAft>
                  <a:spcPts val="113"/>
                </a:spcAft>
                <a:buClr>
                  <a:srgbClr val="702082"/>
                </a:buClr>
              </a:pPr>
              <a:r>
                <a:rPr lang="en-GB" sz="900" dirty="0"/>
                <a:t>Office and Administrative Support</a:t>
              </a:r>
            </a:p>
            <a:p>
              <a:pPr>
                <a:spcAft>
                  <a:spcPts val="113"/>
                </a:spcAft>
                <a:buClr>
                  <a:srgbClr val="702082"/>
                </a:buClr>
              </a:pPr>
              <a:r>
                <a:rPr lang="en-GB" sz="900" dirty="0"/>
                <a:t>Farming, Fishing and Forestry</a:t>
              </a:r>
            </a:p>
            <a:p>
              <a:pPr>
                <a:spcAft>
                  <a:spcPts val="113"/>
                </a:spcAft>
                <a:buClr>
                  <a:srgbClr val="702082"/>
                </a:buClr>
              </a:pPr>
              <a:r>
                <a:rPr lang="en-GB" sz="900" dirty="0"/>
                <a:t>Construction and Extraction</a:t>
              </a:r>
            </a:p>
            <a:p>
              <a:pPr>
                <a:spcAft>
                  <a:spcPts val="113"/>
                </a:spcAft>
                <a:buClr>
                  <a:srgbClr val="702082"/>
                </a:buClr>
              </a:pPr>
              <a:r>
                <a:rPr lang="en-GB" sz="900" dirty="0"/>
                <a:t>Installation, Maintenance and Repair</a:t>
              </a:r>
            </a:p>
            <a:p>
              <a:pPr>
                <a:spcAft>
                  <a:spcPts val="113"/>
                </a:spcAft>
                <a:buClr>
                  <a:srgbClr val="702082"/>
                </a:buClr>
              </a:pPr>
              <a:r>
                <a:rPr lang="en-GB" sz="900" dirty="0"/>
                <a:t>Production</a:t>
              </a:r>
            </a:p>
            <a:p>
              <a:pPr>
                <a:spcAft>
                  <a:spcPts val="113"/>
                </a:spcAft>
                <a:buClr>
                  <a:srgbClr val="702082"/>
                </a:buClr>
              </a:pPr>
              <a:r>
                <a:rPr lang="en-GB" sz="900" dirty="0"/>
                <a:t>Transportation and Material Moving</a:t>
              </a:r>
            </a:p>
          </p:txBody>
        </p:sp>
        <p:pic>
          <p:nvPicPr>
            <p:cNvPr id="15" name="Picture 14"/>
            <p:cNvPicPr>
              <a:picLocks noChangeAspect="1"/>
            </p:cNvPicPr>
            <p:nvPr/>
          </p:nvPicPr>
          <p:blipFill>
            <a:blip r:embed="rId7"/>
            <a:srcRect l="58993" t="11544" r="36443" b="19469"/>
            <a:stretch>
              <a:fillRect/>
            </a:stretch>
          </p:blipFill>
          <p:spPr>
            <a:xfrm>
              <a:off x="7548173" y="1923007"/>
              <a:ext cx="500827" cy="2262893"/>
            </a:xfrm>
            <a:prstGeom prst="rect">
              <a:avLst/>
            </a:prstGeom>
          </p:spPr>
        </p:pic>
        <p:sp>
          <p:nvSpPr>
            <p:cNvPr id="16" name="Title 1"/>
            <p:cNvSpPr txBox="1">
              <a:spLocks/>
            </p:cNvSpPr>
            <p:nvPr>
              <p:custDataLst>
                <p:tags r:id="rId4"/>
              </p:custDataLst>
            </p:nvPr>
          </p:nvSpPr>
          <p:spPr>
            <a:xfrm>
              <a:off x="1861667" y="4607678"/>
              <a:ext cx="4863720" cy="307777"/>
            </a:xfrm>
            <a:prstGeom prst="rect">
              <a:avLst/>
            </a:prstGeom>
            <a:solidFill>
              <a:srgbClr val="FFFFFF"/>
            </a:solidFill>
          </p:spPr>
          <p:txBody>
            <a:bodyPr vert="horz" lIns="0" tIns="0" rIns="0" bIns="0" rtlCol="0" anchor="t" anchorCtr="0">
              <a:normAutofit/>
            </a:bodyPr>
            <a:lstStyle/>
            <a:p>
              <a:pPr algn="ctr" defTabSz="685800">
                <a:spcBef>
                  <a:spcPct val="0"/>
                </a:spcBef>
                <a:defRPr/>
              </a:pPr>
              <a:r>
                <a:rPr lang="en-US" sz="900" b="1" dirty="0">
                  <a:solidFill>
                    <a:srgbClr val="000000"/>
                  </a:solidFill>
                  <a:latin typeface="+mj-lt"/>
                  <a:ea typeface="+mj-ea"/>
                  <a:cs typeface="+mj-cs"/>
                </a:rPr>
                <a:t>Probability of </a:t>
              </a:r>
              <a:r>
                <a:rPr lang="en-US" sz="900" b="1" dirty="0" err="1">
                  <a:solidFill>
                    <a:srgbClr val="000000"/>
                  </a:solidFill>
                  <a:latin typeface="+mj-lt"/>
                  <a:ea typeface="+mj-ea"/>
                  <a:cs typeface="+mj-cs"/>
                </a:rPr>
                <a:t>Computerisation</a:t>
              </a:r>
              <a:endParaRPr lang="en-US" sz="900" b="1" dirty="0">
                <a:solidFill>
                  <a:srgbClr val="000000"/>
                </a:solidFill>
                <a:latin typeface="+mj-lt"/>
                <a:ea typeface="+mj-ea"/>
                <a:cs typeface="+mj-cs"/>
              </a:endParaRPr>
            </a:p>
          </p:txBody>
        </p:sp>
        <p:sp>
          <p:nvSpPr>
            <p:cNvPr id="21" name="TextBox 20"/>
            <p:cNvSpPr txBox="1"/>
            <p:nvPr/>
          </p:nvSpPr>
          <p:spPr>
            <a:xfrm>
              <a:off x="1411701" y="4332061"/>
              <a:ext cx="6682015" cy="273638"/>
            </a:xfrm>
            <a:prstGeom prst="rect">
              <a:avLst/>
            </a:prstGeom>
            <a:solidFill>
              <a:srgbClr val="FFFFFF"/>
            </a:solidFill>
          </p:spPr>
          <p:txBody>
            <a:bodyPr wrap="square" rtlCol="0">
              <a:spAutoFit/>
            </a:bodyPr>
            <a:lstStyle/>
            <a:p>
              <a:pPr>
                <a:buClr>
                  <a:srgbClr val="702082"/>
                </a:buClr>
                <a:tabLst>
                  <a:tab pos="771525" algn="l"/>
                  <a:tab pos="1583531" algn="l"/>
                  <a:tab pos="2401491" algn="l"/>
                  <a:tab pos="3213497" algn="l"/>
                  <a:tab pos="4031456" algn="l"/>
                </a:tabLst>
              </a:pPr>
              <a:r>
                <a:rPr lang="en-GB" sz="900" dirty="0"/>
                <a:t>0	0.2	0.4	0.6	0.8	1</a:t>
              </a:r>
            </a:p>
          </p:txBody>
        </p:sp>
        <p:sp>
          <p:nvSpPr>
            <p:cNvPr id="6" name="AutoShape 3"/>
            <p:cNvSpPr>
              <a:spLocks noChangeAspect="1" noChangeArrowheads="1" noTextEdit="1"/>
            </p:cNvSpPr>
            <p:nvPr/>
          </p:nvSpPr>
          <p:spPr bwMode="auto">
            <a:xfrm>
              <a:off x="654050" y="1497013"/>
              <a:ext cx="6437313"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nvGrpSpPr>
            <p:cNvPr id="11" name="Group 10"/>
            <p:cNvGrpSpPr/>
            <p:nvPr/>
          </p:nvGrpSpPr>
          <p:grpSpPr>
            <a:xfrm>
              <a:off x="1754108" y="1484205"/>
              <a:ext cx="5514975" cy="2789378"/>
              <a:chOff x="1754108" y="1484205"/>
              <a:chExt cx="5514975" cy="2789378"/>
            </a:xfrm>
          </p:grpSpPr>
          <p:pic>
            <p:nvPicPr>
              <p:cNvPr id="10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8351" t="-194" r="41453" b="14816"/>
              <a:stretch/>
            </p:blipFill>
            <p:spPr bwMode="auto">
              <a:xfrm>
                <a:off x="1754108" y="1484205"/>
                <a:ext cx="5514975" cy="278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904319" y="1764988"/>
                <a:ext cx="1379707" cy="602004"/>
              </a:xfrm>
              <a:prstGeom prst="rect">
                <a:avLst/>
              </a:prstGeom>
              <a:solidFill>
                <a:srgbClr val="FFFFFF"/>
              </a:solidFill>
            </p:spPr>
            <p:txBody>
              <a:bodyPr wrap="square" rtlCol="0">
                <a:spAutoFit/>
              </a:bodyPr>
              <a:lstStyle/>
              <a:p>
                <a:pPr algn="ctr">
                  <a:buClr>
                    <a:srgbClr val="702082"/>
                  </a:buClr>
                </a:pPr>
                <a:r>
                  <a:rPr lang="en-GB" sz="900" b="1" dirty="0"/>
                  <a:t>Low</a:t>
                </a:r>
                <a:br>
                  <a:rPr lang="en-GB" sz="900" dirty="0"/>
                </a:br>
                <a:r>
                  <a:rPr lang="en-GB" sz="900" dirty="0"/>
                  <a:t>33% Employment</a:t>
                </a:r>
              </a:p>
            </p:txBody>
          </p:sp>
          <p:sp>
            <p:nvSpPr>
              <p:cNvPr id="19" name="TextBox 18"/>
              <p:cNvSpPr txBox="1"/>
              <p:nvPr/>
            </p:nvSpPr>
            <p:spPr>
              <a:xfrm>
                <a:off x="3553681" y="1764988"/>
                <a:ext cx="1788241" cy="437822"/>
              </a:xfrm>
              <a:prstGeom prst="rect">
                <a:avLst/>
              </a:prstGeom>
              <a:solidFill>
                <a:schemeClr val="bg1"/>
              </a:solidFill>
            </p:spPr>
            <p:txBody>
              <a:bodyPr wrap="square" rtlCol="0">
                <a:spAutoFit/>
              </a:bodyPr>
              <a:lstStyle/>
              <a:p>
                <a:pPr algn="ctr">
                  <a:buClr>
                    <a:srgbClr val="702082"/>
                  </a:buClr>
                </a:pPr>
                <a:r>
                  <a:rPr lang="en-GB" sz="900" b="1" dirty="0"/>
                  <a:t>Medium</a:t>
                </a:r>
                <a:br>
                  <a:rPr lang="en-GB" sz="900" dirty="0"/>
                </a:br>
                <a:r>
                  <a:rPr lang="en-GB" sz="900" dirty="0"/>
                  <a:t>19% Employment</a:t>
                </a:r>
              </a:p>
            </p:txBody>
          </p:sp>
          <p:sp>
            <p:nvSpPr>
              <p:cNvPr id="20" name="TextBox 19"/>
              <p:cNvSpPr txBox="1"/>
              <p:nvPr/>
            </p:nvSpPr>
            <p:spPr>
              <a:xfrm>
                <a:off x="5611577" y="1764988"/>
                <a:ext cx="1407618" cy="437822"/>
              </a:xfrm>
              <a:prstGeom prst="rect">
                <a:avLst/>
              </a:prstGeom>
              <a:solidFill>
                <a:schemeClr val="bg1"/>
              </a:solidFill>
            </p:spPr>
            <p:txBody>
              <a:bodyPr wrap="square" rtlCol="0">
                <a:spAutoFit/>
              </a:bodyPr>
              <a:lstStyle/>
              <a:p>
                <a:pPr algn="ctr">
                  <a:buClr>
                    <a:srgbClr val="702082"/>
                  </a:buClr>
                </a:pPr>
                <a:r>
                  <a:rPr lang="en-GB" sz="900" b="1" dirty="0"/>
                  <a:t>High</a:t>
                </a:r>
                <a:br>
                  <a:rPr lang="en-GB" sz="900" dirty="0"/>
                </a:br>
                <a:r>
                  <a:rPr lang="en-GB" sz="900" dirty="0"/>
                  <a:t>47% Employment</a:t>
                </a:r>
              </a:p>
            </p:txBody>
          </p:sp>
        </p:grpSp>
      </p:grpSp>
    </p:spTree>
    <p:custDataLst>
      <p:tags r:id="rId1"/>
    </p:custDataLst>
    <p:extLst>
      <p:ext uri="{BB962C8B-B14F-4D97-AF65-F5344CB8AC3E}">
        <p14:creationId xmlns:p14="http://schemas.microsoft.com/office/powerpoint/2010/main" val="329137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83E393-C0BF-4ED8-8545-7E4C90AFF831}" type="slidenum">
              <a:rPr lang="en-US" smtClean="0"/>
              <a:pPr/>
              <a:t>29</a:t>
            </a:fld>
            <a:endParaRPr lang="en-US"/>
          </a:p>
        </p:txBody>
      </p:sp>
      <p:sp>
        <p:nvSpPr>
          <p:cNvPr id="5" name="Title 4"/>
          <p:cNvSpPr>
            <a:spLocks noGrp="1"/>
          </p:cNvSpPr>
          <p:nvPr>
            <p:ph type="title"/>
          </p:nvPr>
        </p:nvSpPr>
        <p:spPr/>
        <p:txBody>
          <a:bodyPr/>
          <a:lstStyle/>
          <a:p>
            <a:r>
              <a:rPr lang="en-US" sz="1800" dirty="0">
                <a:solidFill>
                  <a:schemeClr val="accent1"/>
                </a:solidFill>
              </a:rPr>
              <a:t>What does this mean </a:t>
            </a:r>
            <a:br>
              <a:rPr lang="en-US" sz="1800" dirty="0">
                <a:solidFill>
                  <a:schemeClr val="accent1"/>
                </a:solidFill>
              </a:rPr>
            </a:br>
            <a:r>
              <a:rPr lang="en-US" sz="1800" dirty="0">
                <a:solidFill>
                  <a:schemeClr val="accent1"/>
                </a:solidFill>
              </a:rPr>
              <a:t>for the Future of Work?</a:t>
            </a:r>
          </a:p>
        </p:txBody>
      </p:sp>
      <p:sp>
        <p:nvSpPr>
          <p:cNvPr id="2" name="Footer Placeholder 1"/>
          <p:cNvSpPr>
            <a:spLocks noGrp="1"/>
          </p:cNvSpPr>
          <p:nvPr>
            <p:ph type="ftr" sz="quarter" idx="3"/>
          </p:nvPr>
        </p:nvSpPr>
        <p:spPr>
          <a:prstGeom prst="rect">
            <a:avLst/>
          </a:prstGeom>
        </p:spPr>
        <p:txBody>
          <a:bodyPr/>
          <a:lstStyle/>
          <a:p>
            <a:r>
              <a:rPr lang="en-GB" dirty="0"/>
              <a:t>© 2016 Willis Towers Watson. All rights reserved. Proprietary and Confidential. For Willis Towers Watson and Willis Towers Watson client use only.</a:t>
            </a:r>
            <a:endParaRPr lang="en-US" dirty="0"/>
          </a:p>
        </p:txBody>
      </p:sp>
    </p:spTree>
    <p:extLst>
      <p:ext uri="{BB962C8B-B14F-4D97-AF65-F5344CB8AC3E}">
        <p14:creationId xmlns:p14="http://schemas.microsoft.com/office/powerpoint/2010/main" val="1207767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Day: Agenda</a:t>
            </a:r>
          </a:p>
        </p:txBody>
      </p:sp>
      <p:sp>
        <p:nvSpPr>
          <p:cNvPr id="3" name="Slide Number Placeholder 2"/>
          <p:cNvSpPr>
            <a:spLocks noGrp="1"/>
          </p:cNvSpPr>
          <p:nvPr>
            <p:ph type="sldNum" sz="quarter" idx="12"/>
          </p:nvPr>
        </p:nvSpPr>
        <p:spPr/>
        <p:txBody>
          <a:bodyPr/>
          <a:lstStyle/>
          <a:p>
            <a:fld id="{2083E393-C0BF-4ED8-8545-7E4C90AFF831}" type="slidenum">
              <a:rPr lang="en-US" smtClean="0"/>
              <a:pPr/>
              <a:t>3</a:t>
            </a:fld>
            <a:endParaRPr lang="en-US" dirty="0"/>
          </a:p>
        </p:txBody>
      </p:sp>
      <p:sp>
        <p:nvSpPr>
          <p:cNvPr id="4" name="Text Placeholder 3"/>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r>
              <a:rPr lang="en-GB"/>
              <a:t>© 2016 Saville Consulting, Willis Towers Watson. All rights reserved.</a:t>
            </a:r>
            <a:endParaRPr lang="en-US" dirty="0"/>
          </a:p>
        </p:txBody>
      </p:sp>
      <p:sp>
        <p:nvSpPr>
          <p:cNvPr id="8" name="Content Placeholder 7"/>
          <p:cNvSpPr>
            <a:spLocks noGrp="1"/>
          </p:cNvSpPr>
          <p:nvPr>
            <p:ph idx="1"/>
          </p:nvPr>
        </p:nvSpPr>
        <p:spPr>
          <a:xfrm>
            <a:off x="457199" y="1257947"/>
            <a:ext cx="8229600" cy="4876801"/>
          </a:xfrm>
        </p:spPr>
        <p:txBody>
          <a:bodyPr/>
          <a:lstStyle/>
          <a:p>
            <a:pPr algn="ctr"/>
            <a:r>
              <a:rPr lang="en-GB" dirty="0">
                <a:solidFill>
                  <a:srgbClr val="00B0F0"/>
                </a:solidFill>
              </a:rPr>
              <a:t>10.30-11.10: The Future of Work</a:t>
            </a:r>
            <a:br>
              <a:rPr lang="en-GB" dirty="0"/>
            </a:br>
            <a:r>
              <a:rPr lang="en-GB" b="0" dirty="0"/>
              <a:t>Julie </a:t>
            </a:r>
            <a:r>
              <a:rPr lang="en-GB" b="0" dirty="0" err="1"/>
              <a:t>Gebauer</a:t>
            </a:r>
            <a:r>
              <a:rPr lang="en-GB" b="0" dirty="0"/>
              <a:t>, Head of Human Capital and Benefits – Willis Towers Watson</a:t>
            </a:r>
          </a:p>
          <a:p>
            <a:pPr algn="ctr"/>
            <a:endParaRPr lang="en-GB" dirty="0"/>
          </a:p>
          <a:p>
            <a:pPr algn="ctr"/>
            <a:r>
              <a:rPr lang="en-GB" dirty="0"/>
              <a:t>11.10-11.30: Networking Break</a:t>
            </a:r>
          </a:p>
          <a:p>
            <a:pPr algn="ctr"/>
            <a:endParaRPr lang="en-GB" dirty="0"/>
          </a:p>
          <a:p>
            <a:pPr algn="ctr"/>
            <a:r>
              <a:rPr lang="en-GB" dirty="0">
                <a:solidFill>
                  <a:srgbClr val="66FF66"/>
                </a:solidFill>
              </a:rPr>
              <a:t>11.30-12.30: The Future of HR</a:t>
            </a:r>
            <a:br>
              <a:rPr lang="en-GB" dirty="0"/>
            </a:br>
            <a:r>
              <a:rPr lang="en-GB" b="0" dirty="0"/>
              <a:t>Lucy Adams, Founder of Disruptive HR</a:t>
            </a:r>
          </a:p>
          <a:p>
            <a:pPr algn="ctr"/>
            <a:endParaRPr lang="en-GB" dirty="0"/>
          </a:p>
          <a:p>
            <a:pPr algn="ctr"/>
            <a:r>
              <a:rPr lang="en-GB" dirty="0">
                <a:solidFill>
                  <a:srgbClr val="7030A0"/>
                </a:solidFill>
              </a:rPr>
              <a:t>12.30-1.30: Networking Lunch</a:t>
            </a:r>
          </a:p>
          <a:p>
            <a:pPr algn="ctr"/>
            <a:endParaRPr lang="en-GB" dirty="0"/>
          </a:p>
          <a:p>
            <a:pPr algn="ctr"/>
            <a:r>
              <a:rPr lang="en-GB" dirty="0">
                <a:solidFill>
                  <a:srgbClr val="FFC000"/>
                </a:solidFill>
              </a:rPr>
              <a:t>1.30-2.15: The Future of Assessment</a:t>
            </a:r>
            <a:br>
              <a:rPr lang="en-GB" dirty="0"/>
            </a:br>
            <a:r>
              <a:rPr lang="en-GB" b="0" dirty="0"/>
              <a:t>Mieke Nan, International Programme Manager – ING</a:t>
            </a:r>
          </a:p>
          <a:p>
            <a:pPr algn="ctr"/>
            <a:endParaRPr lang="en-GB" dirty="0"/>
          </a:p>
          <a:p>
            <a:pPr algn="ctr"/>
            <a:r>
              <a:rPr lang="en-GB" dirty="0">
                <a:solidFill>
                  <a:srgbClr val="7030A0"/>
                </a:solidFill>
              </a:rPr>
              <a:t>2.15-2.30: Networking Break</a:t>
            </a:r>
          </a:p>
          <a:p>
            <a:pPr algn="ctr"/>
            <a:endParaRPr lang="en-GB" dirty="0"/>
          </a:p>
          <a:p>
            <a:pPr algn="ctr"/>
            <a:r>
              <a:rPr lang="en-GB" dirty="0">
                <a:solidFill>
                  <a:schemeClr val="accent4">
                    <a:lumMod val="60000"/>
                    <a:lumOff val="40000"/>
                  </a:schemeClr>
                </a:solidFill>
              </a:rPr>
              <a:t>2.30-3.15: The Future of Diversity &amp; Inclusion</a:t>
            </a:r>
            <a:br>
              <a:rPr lang="en-GB" dirty="0"/>
            </a:br>
            <a:r>
              <a:rPr lang="en-GB" b="0" dirty="0"/>
              <a:t>Liz Bingham OBE, Managing Partner – EY</a:t>
            </a:r>
          </a:p>
          <a:p>
            <a:pPr algn="ctr"/>
            <a:endParaRPr lang="en-GB" dirty="0">
              <a:solidFill>
                <a:srgbClr val="7030A0"/>
              </a:solidFill>
            </a:endParaRPr>
          </a:p>
          <a:p>
            <a:pPr algn="ctr"/>
            <a:r>
              <a:rPr lang="en-GB" dirty="0">
                <a:solidFill>
                  <a:srgbClr val="7030A0"/>
                </a:solidFill>
              </a:rPr>
              <a:t>3.15-3.30: Plenary &amp; Close </a:t>
            </a:r>
          </a:p>
          <a:p>
            <a:endParaRPr lang="en-GB" dirty="0"/>
          </a:p>
        </p:txBody>
      </p:sp>
    </p:spTree>
    <p:extLst>
      <p:ext uri="{BB962C8B-B14F-4D97-AF65-F5344CB8AC3E}">
        <p14:creationId xmlns:p14="http://schemas.microsoft.com/office/powerpoint/2010/main" val="2872204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1816768" y="1969308"/>
            <a:ext cx="5251418" cy="2485384"/>
          </a:xfrm>
          <a:prstGeom prst="wedgeRect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42900" y="1188120"/>
            <a:ext cx="8435340" cy="230833"/>
          </a:xfrm>
        </p:spPr>
        <p:txBody>
          <a:bodyPr>
            <a:noAutofit/>
          </a:bodyPr>
          <a:lstStyle/>
          <a:p>
            <a:r>
              <a:rPr lang="en-US" sz="1800" dirty="0"/>
              <a:t>A </a:t>
            </a:r>
            <a:r>
              <a:rPr lang="en-GB" sz="1800" kern="0" dirty="0"/>
              <a:t>challenge to our core beliefs about the organization</a:t>
            </a:r>
            <a:endParaRPr lang="en-US" sz="1800"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30</a:t>
            </a:fld>
            <a:endParaRPr lang="en-US" dirty="0"/>
          </a:p>
        </p:txBody>
      </p:sp>
      <p:sp>
        <p:nvSpPr>
          <p:cNvPr id="5" name="Footer Placeholder 4"/>
          <p:cNvSpPr>
            <a:spLocks noGrp="1"/>
          </p:cNvSpPr>
          <p:nvPr>
            <p:ph type="ftr" sz="quarter" idx="3"/>
          </p:nvPr>
        </p:nvSpPr>
        <p:spPr/>
        <p:txBody>
          <a:bodyPr/>
          <a:lstStyle/>
          <a:p>
            <a:r>
              <a:rPr lang="en-GB"/>
              <a:t>© 2016 Willis Towers Watson. All rights reserved. Proprietary and Confidential. For Willis Towers Watson and Willis Towers Watson client use only.</a:t>
            </a:r>
            <a:endParaRPr lang="en-US" dirty="0"/>
          </a:p>
        </p:txBody>
      </p:sp>
      <p:sp>
        <p:nvSpPr>
          <p:cNvPr id="6" name="Rectangle 5"/>
          <p:cNvSpPr/>
          <p:nvPr/>
        </p:nvSpPr>
        <p:spPr>
          <a:xfrm>
            <a:off x="1931695" y="2182225"/>
            <a:ext cx="5021564" cy="2031325"/>
          </a:xfrm>
          <a:prstGeom prst="rect">
            <a:avLst/>
          </a:prstGeom>
        </p:spPr>
        <p:txBody>
          <a:bodyPr wrap="square">
            <a:spAutoFit/>
          </a:bodyPr>
          <a:lstStyle/>
          <a:p>
            <a:pPr>
              <a:spcAft>
                <a:spcPts val="263"/>
              </a:spcAft>
              <a:defRPr/>
            </a:pPr>
            <a:r>
              <a:rPr lang="en-US" dirty="0">
                <a:solidFill>
                  <a:schemeClr val="bg1"/>
                </a:solidFill>
                <a:latin typeface="Arial Narrow" panose="020B0606020202030204" pitchFamily="34" charset="0"/>
                <a:cs typeface="Times New Roman" panose="02020603050405020304" pitchFamily="18" charset="0"/>
              </a:rPr>
              <a:t>“Outside the firm, price movements direct production, which is </a:t>
            </a:r>
            <a:r>
              <a:rPr lang="en-US" dirty="0" err="1">
                <a:solidFill>
                  <a:schemeClr val="bg1"/>
                </a:solidFill>
                <a:latin typeface="Arial Narrow" panose="020B0606020202030204" pitchFamily="34" charset="0"/>
                <a:cs typeface="Times New Roman" panose="02020603050405020304" pitchFamily="18" charset="0"/>
              </a:rPr>
              <a:t>co-ordinated</a:t>
            </a:r>
            <a:r>
              <a:rPr lang="en-US" dirty="0">
                <a:solidFill>
                  <a:schemeClr val="bg1"/>
                </a:solidFill>
                <a:latin typeface="Arial Narrow" panose="020B0606020202030204" pitchFamily="34" charset="0"/>
                <a:cs typeface="Times New Roman" panose="02020603050405020304" pitchFamily="18" charset="0"/>
              </a:rPr>
              <a:t> through a series of exchange transactions in the market … Within a firm, these market transactions are eliminated and, in place of the complicated market structure with exchange transactions, is substituted the entrepreneur </a:t>
            </a:r>
            <a:r>
              <a:rPr lang="en-US" dirty="0" err="1">
                <a:solidFill>
                  <a:schemeClr val="bg1"/>
                </a:solidFill>
                <a:latin typeface="Arial Narrow" panose="020B0606020202030204" pitchFamily="34" charset="0"/>
                <a:cs typeface="Times New Roman" panose="02020603050405020304" pitchFamily="18" charset="0"/>
              </a:rPr>
              <a:t>co-ordinator</a:t>
            </a:r>
            <a:r>
              <a:rPr lang="en-US" dirty="0">
                <a:solidFill>
                  <a:schemeClr val="bg1"/>
                </a:solidFill>
                <a:latin typeface="Arial Narrow" panose="020B0606020202030204" pitchFamily="34" charset="0"/>
                <a:cs typeface="Times New Roman" panose="02020603050405020304" pitchFamily="18" charset="0"/>
              </a:rPr>
              <a:t>, who directs production.” </a:t>
            </a:r>
          </a:p>
        </p:txBody>
      </p:sp>
      <p:sp>
        <p:nvSpPr>
          <p:cNvPr id="8" name="Rectangle 7"/>
          <p:cNvSpPr/>
          <p:nvPr/>
        </p:nvSpPr>
        <p:spPr>
          <a:xfrm>
            <a:off x="3508514" y="4525357"/>
            <a:ext cx="4572000" cy="553998"/>
          </a:xfrm>
          <a:prstGeom prst="rect">
            <a:avLst/>
          </a:prstGeom>
        </p:spPr>
        <p:txBody>
          <a:bodyPr>
            <a:spAutoFit/>
          </a:bodyPr>
          <a:lstStyle/>
          <a:p>
            <a:pPr>
              <a:spcAft>
                <a:spcPts val="263"/>
              </a:spcAft>
              <a:defRPr/>
            </a:pPr>
            <a:br>
              <a:rPr lang="en-US" sz="1500" dirty="0">
                <a:solidFill>
                  <a:schemeClr val="tx1">
                    <a:lumMod val="50000"/>
                    <a:lumOff val="50000"/>
                  </a:schemeClr>
                </a:solidFill>
                <a:latin typeface="Arial Narrow" panose="020B0606020202030204" pitchFamily="34" charset="0"/>
                <a:cs typeface="Times New Roman" panose="02020603050405020304" pitchFamily="18" charset="0"/>
              </a:rPr>
            </a:br>
            <a:r>
              <a:rPr lang="en-US" sz="1500" dirty="0">
                <a:solidFill>
                  <a:schemeClr val="tx1">
                    <a:lumMod val="50000"/>
                    <a:lumOff val="50000"/>
                  </a:schemeClr>
                </a:solidFill>
                <a:latin typeface="Arial Narrow" panose="020B0606020202030204" pitchFamily="34" charset="0"/>
                <a:cs typeface="Times New Roman" panose="02020603050405020304" pitchFamily="18" charset="0"/>
              </a:rPr>
              <a:t>Ronald Coase, </a:t>
            </a:r>
            <a:r>
              <a:rPr lang="en-US" sz="1500" i="1" dirty="0">
                <a:solidFill>
                  <a:schemeClr val="tx1">
                    <a:lumMod val="50000"/>
                    <a:lumOff val="50000"/>
                  </a:schemeClr>
                </a:solidFill>
                <a:latin typeface="Arial Narrow" panose="020B0606020202030204" pitchFamily="34" charset="0"/>
                <a:cs typeface="Times New Roman" panose="02020603050405020304" pitchFamily="18" charset="0"/>
              </a:rPr>
              <a:t>The Nature of The Firm, 1937</a:t>
            </a:r>
            <a:endParaRPr lang="en-US" sz="1500" dirty="0">
              <a:solidFill>
                <a:schemeClr val="tx1">
                  <a:lumMod val="50000"/>
                  <a:lumOff val="50000"/>
                </a:schemeClr>
              </a:solidFill>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1973113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8260" y="1437992"/>
            <a:ext cx="8219256" cy="546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 name="Title 1"/>
          <p:cNvSpPr>
            <a:spLocks noGrp="1"/>
          </p:cNvSpPr>
          <p:nvPr>
            <p:ph type="title"/>
            <p:custDataLst>
              <p:tags r:id="rId2"/>
            </p:custDataLst>
          </p:nvPr>
        </p:nvSpPr>
        <p:spPr>
          <a:xfrm>
            <a:off x="342900" y="1114516"/>
            <a:ext cx="8435340" cy="230833"/>
          </a:xfrm>
        </p:spPr>
        <p:txBody>
          <a:bodyPr>
            <a:noAutofit/>
          </a:bodyPr>
          <a:lstStyle/>
          <a:p>
            <a:r>
              <a:rPr lang="en-US" sz="1800" dirty="0"/>
              <a:t>Shifting paradigm: How work and businesses are organized</a:t>
            </a:r>
            <a:endParaRPr lang="en-US" sz="1800" dirty="0">
              <a:solidFill>
                <a:schemeClr val="accent1"/>
              </a:solidFill>
            </a:endParaRPr>
          </a:p>
        </p:txBody>
      </p:sp>
      <p:sp>
        <p:nvSpPr>
          <p:cNvPr id="4" name="Slide Number Placeholder 3"/>
          <p:cNvSpPr>
            <a:spLocks noGrp="1"/>
          </p:cNvSpPr>
          <p:nvPr>
            <p:ph type="sldNum" sz="quarter" idx="12"/>
          </p:nvPr>
        </p:nvSpPr>
        <p:spPr/>
        <p:txBody>
          <a:bodyPr/>
          <a:lstStyle/>
          <a:p>
            <a:fld id="{2083E393-C0BF-4ED8-8545-7E4C90AFF831}" type="slidenum">
              <a:rPr lang="en-GB" smtClean="0"/>
              <a:pPr/>
              <a:t>31</a:t>
            </a:fld>
            <a:endParaRPr lang="en-GB" dirty="0"/>
          </a:p>
        </p:txBody>
      </p:sp>
      <p:sp>
        <p:nvSpPr>
          <p:cNvPr id="3" name="Footer Placeholder 2"/>
          <p:cNvSpPr>
            <a:spLocks noGrp="1"/>
          </p:cNvSpPr>
          <p:nvPr>
            <p:ph type="ftr" sz="quarter" idx="3"/>
          </p:nvPr>
        </p:nvSpPr>
        <p:spPr>
          <a:prstGeom prst="rect">
            <a:avLst/>
          </a:prstGeom>
        </p:spPr>
        <p:txBody>
          <a:bodyPr/>
          <a:lstStyle/>
          <a:p>
            <a:r>
              <a:rPr lang="en-US"/>
              <a:t>© 2016 Willis Towers Watson. All rights reserved. Proprietary and Confidential. For Willis Towers Watson and Willis Towers Watson client use only.</a:t>
            </a:r>
            <a:endParaRPr lang="en-GB" dirty="0"/>
          </a:p>
        </p:txBody>
      </p:sp>
      <p:sp>
        <p:nvSpPr>
          <p:cNvPr id="7" name="Path"/>
          <p:cNvSpPr/>
          <p:nvPr/>
        </p:nvSpPr>
        <p:spPr>
          <a:xfrm>
            <a:off x="449263" y="5784034"/>
            <a:ext cx="557044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525" dirty="0">
              <a:solidFill>
                <a:schemeClr val="tx1"/>
              </a:solidFill>
            </a:endParaRPr>
          </a:p>
        </p:txBody>
      </p:sp>
      <p:sp>
        <p:nvSpPr>
          <p:cNvPr id="13" name="Rectangle 12"/>
          <p:cNvSpPr/>
          <p:nvPr/>
        </p:nvSpPr>
        <p:spPr>
          <a:xfrm>
            <a:off x="467544" y="2023565"/>
            <a:ext cx="3888432" cy="3498269"/>
          </a:xfrm>
          <a:prstGeom prst="rect">
            <a:avLst/>
          </a:prstGeom>
          <a:noFill/>
          <a:ln w="12700" cap="flat" cmpd="sng" algn="ctr">
            <a:solidFill>
              <a:srgbClr val="D8DBD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4723895" y="2023566"/>
            <a:ext cx="3898776" cy="3485927"/>
          </a:xfrm>
          <a:prstGeom prst="rect">
            <a:avLst/>
          </a:prstGeom>
          <a:noFill/>
          <a:ln w="12700" cap="flat" cmpd="sng" algn="ctr">
            <a:solidFill>
              <a:srgbClr val="D8DBD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554738" y="2131578"/>
            <a:ext cx="3888432" cy="461665"/>
          </a:xfrm>
          <a:prstGeom prst="rect">
            <a:avLst/>
          </a:prstGeom>
          <a:noFill/>
        </p:spPr>
        <p:txBody>
          <a:bodyPr wrap="square" rtlCol="0">
            <a:spAutoFit/>
          </a:bodyPr>
          <a:lstStyle/>
          <a:p>
            <a:pPr algn="ctr"/>
            <a:r>
              <a:rPr lang="en-US" sz="1200" dirty="0"/>
              <a:t>Our organization is a </a:t>
            </a:r>
            <a:br>
              <a:rPr lang="en-US" sz="1200" dirty="0"/>
            </a:br>
            <a:r>
              <a:rPr lang="en-US" sz="1200" b="1" dirty="0">
                <a:solidFill>
                  <a:schemeClr val="accent1"/>
                </a:solidFill>
              </a:rPr>
              <a:t>place containing employees doing work.</a:t>
            </a:r>
            <a:endParaRPr lang="en-US" sz="1200" dirty="0"/>
          </a:p>
        </p:txBody>
      </p:sp>
      <p:grpSp>
        <p:nvGrpSpPr>
          <p:cNvPr id="5" name="Group 15"/>
          <p:cNvGrpSpPr/>
          <p:nvPr/>
        </p:nvGrpSpPr>
        <p:grpSpPr>
          <a:xfrm>
            <a:off x="1401101" y="2706532"/>
            <a:ext cx="1296144" cy="667940"/>
            <a:chOff x="1331640" y="2132856"/>
            <a:chExt cx="1296144" cy="890587"/>
          </a:xfrm>
        </p:grpSpPr>
        <p:sp>
          <p:nvSpPr>
            <p:cNvPr id="19" name="Rectangle 18"/>
            <p:cNvSpPr/>
            <p:nvPr/>
          </p:nvSpPr>
          <p:spPr>
            <a:xfrm>
              <a:off x="1547664" y="2852936"/>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1331640" y="2132856"/>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1547664" y="2326121"/>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1766392" y="2523134"/>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1988096" y="2708920"/>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2231740" y="2915431"/>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2087724" y="2188679"/>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2339752" y="2380127"/>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TextBox 26"/>
          <p:cNvSpPr txBox="1"/>
          <p:nvPr/>
        </p:nvSpPr>
        <p:spPr>
          <a:xfrm>
            <a:off x="568153" y="3866479"/>
            <a:ext cx="3888432" cy="276999"/>
          </a:xfrm>
          <a:prstGeom prst="rect">
            <a:avLst/>
          </a:prstGeom>
          <a:noFill/>
        </p:spPr>
        <p:txBody>
          <a:bodyPr wrap="square" rtlCol="0">
            <a:spAutoFit/>
          </a:bodyPr>
          <a:lstStyle/>
          <a:p>
            <a:pPr algn="ctr"/>
            <a:r>
              <a:rPr lang="en-US" sz="1200" dirty="0"/>
              <a:t>Our organization </a:t>
            </a:r>
            <a:r>
              <a:rPr lang="en-US" sz="1200" b="1" dirty="0">
                <a:solidFill>
                  <a:schemeClr val="accent1"/>
                </a:solidFill>
              </a:rPr>
              <a:t>organizes work and talent.</a:t>
            </a:r>
            <a:endParaRPr lang="en-US" sz="1200" dirty="0"/>
          </a:p>
        </p:txBody>
      </p:sp>
      <p:grpSp>
        <p:nvGrpSpPr>
          <p:cNvPr id="6" name="Group 27"/>
          <p:cNvGrpSpPr/>
          <p:nvPr/>
        </p:nvGrpSpPr>
        <p:grpSpPr>
          <a:xfrm>
            <a:off x="683569" y="4216380"/>
            <a:ext cx="3312368" cy="1242138"/>
            <a:chOff x="683568" y="4293096"/>
            <a:chExt cx="3312368" cy="1656184"/>
          </a:xfrm>
        </p:grpSpPr>
        <p:sp>
          <p:nvSpPr>
            <p:cNvPr id="29" name="Cloud 28"/>
            <p:cNvSpPr/>
            <p:nvPr/>
          </p:nvSpPr>
          <p:spPr>
            <a:xfrm>
              <a:off x="683568" y="4293096"/>
              <a:ext cx="3312368" cy="1656184"/>
            </a:xfrm>
            <a:prstGeom prst="cloud">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1767125" y="4607619"/>
              <a:ext cx="1442708" cy="936104"/>
            </a:xfrm>
            <a:prstGeom prst="rect">
              <a:avLst/>
            </a:prstGeom>
            <a:solidFill>
              <a:srgbClr val="EFEEDE"/>
            </a:solidFill>
            <a:ln w="15875" cap="flat" cmpd="sng" algn="ctr">
              <a:solidFill>
                <a:schemeClr val="accent6"/>
              </a:solidFill>
              <a:prstDash val="sys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185076" y="4640141"/>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3563888" y="5119104"/>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3594559" y="4943151"/>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2488479" y="5338109"/>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1113068" y="5074931"/>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p:cNvSpPr/>
            <p:nvPr/>
          </p:nvSpPr>
          <p:spPr>
            <a:xfrm>
              <a:off x="2159732" y="5633732"/>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p:cNvSpPr/>
            <p:nvPr/>
          </p:nvSpPr>
          <p:spPr>
            <a:xfrm>
              <a:off x="2159732" y="4714595"/>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p:cNvSpPr/>
            <p:nvPr/>
          </p:nvSpPr>
          <p:spPr>
            <a:xfrm>
              <a:off x="2256151" y="4900407"/>
              <a:ext cx="288032" cy="108012"/>
            </a:xfrm>
            <a:prstGeom prst="rect">
              <a:avLst/>
            </a:prstGeom>
            <a:solidFill>
              <a:srgbClr val="00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1" name="Isosceles Triangle 40"/>
          <p:cNvSpPr/>
          <p:nvPr/>
        </p:nvSpPr>
        <p:spPr>
          <a:xfrm rot="10800000">
            <a:off x="1977164" y="3589739"/>
            <a:ext cx="648072" cy="2160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p:cNvSpPr txBox="1"/>
          <p:nvPr/>
        </p:nvSpPr>
        <p:spPr>
          <a:xfrm>
            <a:off x="4860033" y="2131578"/>
            <a:ext cx="3826768" cy="461665"/>
          </a:xfrm>
          <a:prstGeom prst="rect">
            <a:avLst/>
          </a:prstGeom>
          <a:noFill/>
        </p:spPr>
        <p:txBody>
          <a:bodyPr wrap="square" rtlCol="0">
            <a:spAutoFit/>
          </a:bodyPr>
          <a:lstStyle/>
          <a:p>
            <a:pPr algn="ctr"/>
            <a:r>
              <a:rPr lang="en-US" sz="1200" dirty="0"/>
              <a:t>Our organization is a </a:t>
            </a:r>
            <a:r>
              <a:rPr lang="en-US" sz="1200" b="1" dirty="0">
                <a:solidFill>
                  <a:schemeClr val="accent1"/>
                </a:solidFill>
              </a:rPr>
              <a:t>fixed set of functions </a:t>
            </a:r>
            <a:br>
              <a:rPr lang="en-US" sz="1200" b="1" dirty="0">
                <a:solidFill>
                  <a:schemeClr val="accent1"/>
                </a:solidFill>
              </a:rPr>
            </a:br>
            <a:r>
              <a:rPr lang="en-US" sz="1200" dirty="0"/>
              <a:t>that work together to create value.</a:t>
            </a:r>
          </a:p>
        </p:txBody>
      </p:sp>
      <p:sp>
        <p:nvSpPr>
          <p:cNvPr id="43" name="Rectangle 42"/>
          <p:cNvSpPr/>
          <p:nvPr/>
        </p:nvSpPr>
        <p:spPr>
          <a:xfrm>
            <a:off x="5364088" y="2615288"/>
            <a:ext cx="2808312" cy="58056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44" name="Table 43"/>
          <p:cNvGraphicFramePr>
            <a:graphicFrameLocks noGrp="1"/>
          </p:cNvGraphicFramePr>
          <p:nvPr/>
        </p:nvGraphicFramePr>
        <p:xfrm>
          <a:off x="5508104" y="2677291"/>
          <a:ext cx="2520280" cy="459282"/>
        </p:xfrm>
        <a:graphic>
          <a:graphicData uri="http://schemas.openxmlformats.org/drawingml/2006/table">
            <a:tbl>
              <a:tblPr firstRow="1" bandRow="1">
                <a:tableStyleId>{5C22544A-7EE6-4342-B048-85BDC9FD1C3A}</a:tableStyleId>
              </a:tblPr>
              <a:tblGrid>
                <a:gridCol w="1260140">
                  <a:extLst>
                    <a:ext uri="{9D8B030D-6E8A-4147-A177-3AD203B41FA5}">
                      <a16:colId xmlns:a16="http://schemas.microsoft.com/office/drawing/2014/main" val="20000"/>
                    </a:ext>
                  </a:extLst>
                </a:gridCol>
                <a:gridCol w="1260140">
                  <a:extLst>
                    <a:ext uri="{9D8B030D-6E8A-4147-A177-3AD203B41FA5}">
                      <a16:colId xmlns:a16="http://schemas.microsoft.com/office/drawing/2014/main" val="20001"/>
                    </a:ext>
                  </a:extLst>
                </a:gridCol>
              </a:tblGrid>
              <a:tr h="153094">
                <a:tc>
                  <a:txBody>
                    <a:bodyPr/>
                    <a:lstStyle/>
                    <a:p>
                      <a:pPr algn="ctr"/>
                      <a:r>
                        <a:rPr lang="en-US" sz="800" b="0" dirty="0">
                          <a:solidFill>
                            <a:schemeClr val="bg1"/>
                          </a:solidFill>
                        </a:rPr>
                        <a:t>Supply chain</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0D2"/>
                    </a:solidFill>
                  </a:tcPr>
                </a:tc>
                <a:tc>
                  <a:txBody>
                    <a:bodyPr/>
                    <a:lstStyle/>
                    <a:p>
                      <a:pPr algn="ctr"/>
                      <a:r>
                        <a:rPr lang="en-US" sz="800" b="0" dirty="0">
                          <a:solidFill>
                            <a:schemeClr val="bg1"/>
                          </a:solidFill>
                        </a:rPr>
                        <a:t>Manufacturing</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C389"/>
                    </a:solidFill>
                  </a:tcPr>
                </a:tc>
                <a:extLst>
                  <a:ext uri="{0D108BD9-81ED-4DB2-BD59-A6C34878D82A}">
                    <a16:rowId xmlns:a16="http://schemas.microsoft.com/office/drawing/2014/main" val="10000"/>
                  </a:ext>
                </a:extLst>
              </a:tr>
              <a:tr h="153094">
                <a:tc>
                  <a:txBody>
                    <a:bodyPr/>
                    <a:lstStyle/>
                    <a:p>
                      <a:pPr algn="ctr"/>
                      <a:r>
                        <a:rPr lang="en-US" sz="800" b="0" dirty="0">
                          <a:solidFill>
                            <a:schemeClr val="bg1"/>
                          </a:solidFill>
                        </a:rPr>
                        <a:t>Retail stores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800" b="0" dirty="0">
                          <a:solidFill>
                            <a:schemeClr val="bg1"/>
                          </a:solidFill>
                        </a:rPr>
                        <a:t>Marketing</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1"/>
                  </a:ext>
                </a:extLst>
              </a:tr>
              <a:tr h="153094">
                <a:tc>
                  <a:txBody>
                    <a:bodyPr/>
                    <a:lstStyle/>
                    <a:p>
                      <a:pPr algn="ctr"/>
                      <a:r>
                        <a:rPr lang="en-US" sz="800" b="0" dirty="0">
                          <a:solidFill>
                            <a:schemeClr val="bg1"/>
                          </a:solidFill>
                        </a:rPr>
                        <a:t>IT </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800" b="0" dirty="0">
                          <a:solidFill>
                            <a:schemeClr val="bg1"/>
                          </a:solidFill>
                        </a:rPr>
                        <a:t>R&amp;D</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bl>
          </a:graphicData>
        </a:graphic>
      </p:graphicFrame>
      <p:sp>
        <p:nvSpPr>
          <p:cNvPr id="45" name="TextBox 44"/>
          <p:cNvSpPr txBox="1"/>
          <p:nvPr/>
        </p:nvSpPr>
        <p:spPr>
          <a:xfrm>
            <a:off x="4860033" y="3467791"/>
            <a:ext cx="3826768" cy="646331"/>
          </a:xfrm>
          <a:prstGeom prst="rect">
            <a:avLst/>
          </a:prstGeom>
          <a:noFill/>
        </p:spPr>
        <p:txBody>
          <a:bodyPr wrap="square" rtlCol="0">
            <a:spAutoFit/>
          </a:bodyPr>
          <a:lstStyle/>
          <a:p>
            <a:pPr algn="ctr"/>
            <a:r>
              <a:rPr lang="en-US" sz="1200" dirty="0"/>
              <a:t>Our organization is a </a:t>
            </a:r>
            <a:r>
              <a:rPr lang="en-US" sz="1200" b="1" dirty="0">
                <a:solidFill>
                  <a:schemeClr val="accent1"/>
                </a:solidFill>
              </a:rPr>
              <a:t>malleable set of functions </a:t>
            </a:r>
            <a:r>
              <a:rPr lang="en-US" sz="1200" dirty="0"/>
              <a:t>and deciding which ones get done inside </a:t>
            </a:r>
            <a:br>
              <a:rPr lang="en-US" sz="1200" dirty="0"/>
            </a:br>
            <a:r>
              <a:rPr lang="en-US" sz="1200" dirty="0"/>
              <a:t>the organization is a big part of strategy.</a:t>
            </a:r>
          </a:p>
        </p:txBody>
      </p:sp>
      <p:sp>
        <p:nvSpPr>
          <p:cNvPr id="46" name="Cloud 45"/>
          <p:cNvSpPr/>
          <p:nvPr/>
        </p:nvSpPr>
        <p:spPr>
          <a:xfrm>
            <a:off x="5112060" y="4129560"/>
            <a:ext cx="3312368" cy="1242138"/>
          </a:xfrm>
          <a:prstGeom prst="cloud">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47" name="Table 46"/>
          <p:cNvGraphicFramePr>
            <a:graphicFrameLocks noGrp="1"/>
          </p:cNvGraphicFramePr>
          <p:nvPr/>
        </p:nvGraphicFramePr>
        <p:xfrm>
          <a:off x="5700427" y="4356416"/>
          <a:ext cx="2232248" cy="145056"/>
        </p:xfrm>
        <a:graphic>
          <a:graphicData uri="http://schemas.openxmlformats.org/drawingml/2006/table">
            <a:tbl>
              <a:tblPr firstRow="1" bandRow="1">
                <a:tableStyleId>{5C22544A-7EE6-4342-B048-85BDC9FD1C3A}</a:tableStyleId>
              </a:tblPr>
              <a:tblGrid>
                <a:gridCol w="1116124">
                  <a:extLst>
                    <a:ext uri="{9D8B030D-6E8A-4147-A177-3AD203B41FA5}">
                      <a16:colId xmlns:a16="http://schemas.microsoft.com/office/drawing/2014/main" val="20000"/>
                    </a:ext>
                  </a:extLst>
                </a:gridCol>
                <a:gridCol w="1116124">
                  <a:extLst>
                    <a:ext uri="{9D8B030D-6E8A-4147-A177-3AD203B41FA5}">
                      <a16:colId xmlns:a16="http://schemas.microsoft.com/office/drawing/2014/main" val="20001"/>
                    </a:ext>
                  </a:extLst>
                </a:gridCol>
              </a:tblGrid>
              <a:tr h="145056">
                <a:tc>
                  <a:txBody>
                    <a:bodyPr/>
                    <a:lstStyle/>
                    <a:p>
                      <a:pPr algn="ctr"/>
                      <a:r>
                        <a:rPr lang="en-US" sz="800" b="0" dirty="0">
                          <a:solidFill>
                            <a:schemeClr val="bg1"/>
                          </a:solidFill>
                        </a:rPr>
                        <a:t>Supply chain</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0D2"/>
                    </a:solidFill>
                  </a:tcPr>
                </a:tc>
                <a:tc>
                  <a:txBody>
                    <a:bodyPr/>
                    <a:lstStyle/>
                    <a:p>
                      <a:pPr algn="ctr"/>
                      <a:r>
                        <a:rPr lang="en-US" sz="800" b="0" dirty="0">
                          <a:solidFill>
                            <a:schemeClr val="bg1"/>
                          </a:solidFill>
                        </a:rPr>
                        <a:t>Manufacturing</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C389"/>
                    </a:solidFill>
                  </a:tcPr>
                </a:tc>
                <a:extLst>
                  <a:ext uri="{0D108BD9-81ED-4DB2-BD59-A6C34878D82A}">
                    <a16:rowId xmlns:a16="http://schemas.microsoft.com/office/drawing/2014/main" val="10000"/>
                  </a:ext>
                </a:extLst>
              </a:tr>
            </a:tbl>
          </a:graphicData>
        </a:graphic>
      </p:graphicFrame>
      <p:sp>
        <p:nvSpPr>
          <p:cNvPr id="48" name="Rectangle 47"/>
          <p:cNvSpPr/>
          <p:nvPr/>
        </p:nvSpPr>
        <p:spPr>
          <a:xfrm>
            <a:off x="5688395" y="4580429"/>
            <a:ext cx="2160240" cy="368781"/>
          </a:xfrm>
          <a:prstGeom prst="rect">
            <a:avLst/>
          </a:prstGeom>
          <a:solidFill>
            <a:srgbClr val="EFEEDE"/>
          </a:solidFill>
          <a:ln w="15875" cap="flat" cmpd="sng" algn="ctr">
            <a:solidFill>
              <a:schemeClr val="accent6"/>
            </a:solidFill>
            <a:prstDash val="sys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49" name="Table 48"/>
          <p:cNvGraphicFramePr>
            <a:graphicFrameLocks noGrp="1"/>
          </p:cNvGraphicFramePr>
          <p:nvPr/>
        </p:nvGraphicFramePr>
        <p:xfrm>
          <a:off x="5772435" y="4632965"/>
          <a:ext cx="1944216" cy="270030"/>
        </p:xfrm>
        <a:graphic>
          <a:graphicData uri="http://schemas.openxmlformats.org/drawingml/2006/table">
            <a:tbl>
              <a:tblPr firstRow="1" bandRow="1">
                <a:tableStyleId>{5C22544A-7EE6-4342-B048-85BDC9FD1C3A}</a:tableStyleId>
              </a:tblPr>
              <a:tblGrid>
                <a:gridCol w="972108">
                  <a:extLst>
                    <a:ext uri="{9D8B030D-6E8A-4147-A177-3AD203B41FA5}">
                      <a16:colId xmlns:a16="http://schemas.microsoft.com/office/drawing/2014/main" val="20000"/>
                    </a:ext>
                  </a:extLst>
                </a:gridCol>
                <a:gridCol w="486054">
                  <a:extLst>
                    <a:ext uri="{9D8B030D-6E8A-4147-A177-3AD203B41FA5}">
                      <a16:colId xmlns:a16="http://schemas.microsoft.com/office/drawing/2014/main" val="20001"/>
                    </a:ext>
                  </a:extLst>
                </a:gridCol>
                <a:gridCol w="486054">
                  <a:extLst>
                    <a:ext uri="{9D8B030D-6E8A-4147-A177-3AD203B41FA5}">
                      <a16:colId xmlns:a16="http://schemas.microsoft.com/office/drawing/2014/main" val="20002"/>
                    </a:ext>
                  </a:extLst>
                </a:gridCol>
              </a:tblGrid>
              <a:tr h="135015">
                <a:tc>
                  <a:txBody>
                    <a:bodyPr/>
                    <a:lstStyle/>
                    <a:p>
                      <a:pPr algn="ctr"/>
                      <a:r>
                        <a:rPr lang="en-US" sz="800" b="0" dirty="0">
                          <a:solidFill>
                            <a:schemeClr val="bg1"/>
                          </a:solidFill>
                        </a:rPr>
                        <a:t>Retail stores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r>
                        <a:rPr lang="en-US" sz="800" b="0" dirty="0">
                          <a:solidFill>
                            <a:schemeClr val="bg1"/>
                          </a:solidFill>
                        </a:rPr>
                        <a:t>Marketing</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n-US"/>
                    </a:p>
                  </a:txBody>
                  <a:tcPr/>
                </a:tc>
                <a:extLst>
                  <a:ext uri="{0D108BD9-81ED-4DB2-BD59-A6C34878D82A}">
                    <a16:rowId xmlns:a16="http://schemas.microsoft.com/office/drawing/2014/main" val="10000"/>
                  </a:ext>
                </a:extLst>
              </a:tr>
              <a:tr h="135015">
                <a:tc>
                  <a:txBody>
                    <a:bodyPr/>
                    <a:lstStyle/>
                    <a:p>
                      <a:pPr algn="ctr"/>
                      <a:r>
                        <a:rPr lang="en-US" sz="800" b="0" dirty="0">
                          <a:solidFill>
                            <a:schemeClr val="bg1"/>
                          </a:solidFill>
                        </a:rPr>
                        <a:t>IT </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800" b="0" dirty="0">
                          <a:solidFill>
                            <a:schemeClr val="bg1"/>
                          </a:solidFill>
                        </a:rPr>
                        <a:t>R&amp;D</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800" b="0" dirty="0">
                        <a:solidFill>
                          <a:schemeClr val="bg1"/>
                        </a:solidFill>
                      </a:endParaRPr>
                    </a:p>
                  </a:txBody>
                  <a:tcPr marL="0" marR="0" marT="0"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50" name="Table 49"/>
          <p:cNvGraphicFramePr>
            <a:graphicFrameLocks noGrp="1"/>
          </p:cNvGraphicFramePr>
          <p:nvPr/>
        </p:nvGraphicFramePr>
        <p:xfrm>
          <a:off x="7428619" y="5041853"/>
          <a:ext cx="486054" cy="135015"/>
        </p:xfrm>
        <a:graphic>
          <a:graphicData uri="http://schemas.openxmlformats.org/drawingml/2006/table">
            <a:tbl>
              <a:tblPr firstRow="1" bandRow="1">
                <a:tableStyleId>{5C22544A-7EE6-4342-B048-85BDC9FD1C3A}</a:tableStyleId>
              </a:tblPr>
              <a:tblGrid>
                <a:gridCol w="486054">
                  <a:extLst>
                    <a:ext uri="{9D8B030D-6E8A-4147-A177-3AD203B41FA5}">
                      <a16:colId xmlns:a16="http://schemas.microsoft.com/office/drawing/2014/main" val="20000"/>
                    </a:ext>
                  </a:extLst>
                </a:gridCol>
              </a:tblGrid>
              <a:tr h="135015">
                <a:tc>
                  <a:txBody>
                    <a:bodyPr/>
                    <a:lstStyle/>
                    <a:p>
                      <a:pPr algn="ctr"/>
                      <a:r>
                        <a:rPr lang="en-US" sz="800" b="0" dirty="0">
                          <a:solidFill>
                            <a:schemeClr val="bg1"/>
                          </a:solidFill>
                        </a:rPr>
                        <a:t>R&amp;D</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51" name="Table 50"/>
          <p:cNvGraphicFramePr>
            <a:graphicFrameLocks noGrp="1"/>
          </p:cNvGraphicFramePr>
          <p:nvPr/>
        </p:nvGraphicFramePr>
        <p:xfrm>
          <a:off x="5916452" y="5054952"/>
          <a:ext cx="792088" cy="141680"/>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0000"/>
                    </a:ext>
                  </a:extLst>
                </a:gridCol>
              </a:tblGrid>
              <a:tr h="141680">
                <a:tc>
                  <a:txBody>
                    <a:bodyPr/>
                    <a:lstStyle/>
                    <a:p>
                      <a:pPr algn="ctr"/>
                      <a:r>
                        <a:rPr lang="en-US" sz="800" b="0" dirty="0">
                          <a:solidFill>
                            <a:schemeClr val="bg1"/>
                          </a:solidFill>
                        </a:rPr>
                        <a:t>Retail stores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bl>
          </a:graphicData>
        </a:graphic>
      </p:graphicFrame>
      <p:cxnSp>
        <p:nvCxnSpPr>
          <p:cNvPr id="52" name="Straight Arrow Connector 51"/>
          <p:cNvCxnSpPr>
            <a:endCxn id="50" idx="1"/>
          </p:cNvCxnSpPr>
          <p:nvPr/>
        </p:nvCxnSpPr>
        <p:spPr>
          <a:xfrm>
            <a:off x="7140588" y="4920738"/>
            <a:ext cx="288032" cy="188624"/>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204483" y="4493606"/>
            <a:ext cx="0" cy="139359"/>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54" name="Isosceles Triangle 53"/>
          <p:cNvSpPr/>
          <p:nvPr/>
        </p:nvSpPr>
        <p:spPr>
          <a:xfrm rot="10800000">
            <a:off x="6573350" y="3191365"/>
            <a:ext cx="435988" cy="187905"/>
          </a:xfrm>
          <a:prstGeom prst="triangle">
            <a:avLst/>
          </a:prstGeom>
          <a:solidFill>
            <a:srgbClr val="D8D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6" name="Group 65"/>
          <p:cNvGrpSpPr/>
          <p:nvPr/>
        </p:nvGrpSpPr>
        <p:grpSpPr>
          <a:xfrm>
            <a:off x="2773247" y="2588226"/>
            <a:ext cx="932346" cy="864834"/>
            <a:chOff x="3697662" y="2093649"/>
            <a:chExt cx="1243128" cy="1153112"/>
          </a:xfrm>
        </p:grpSpPr>
        <p:pic>
          <p:nvPicPr>
            <p:cNvPr id="58"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269695" y="2629608"/>
              <a:ext cx="271634" cy="61715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9"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3697662" y="2406002"/>
              <a:ext cx="319442" cy="61715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0"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672509" y="2558402"/>
              <a:ext cx="177000"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2"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4350889" y="2209577"/>
              <a:ext cx="208152"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3"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055783" y="2138370"/>
              <a:ext cx="120755" cy="2743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4"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3725219" y="2093649"/>
              <a:ext cx="142008" cy="274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5"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4798782" y="2281826"/>
              <a:ext cx="142008" cy="274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67" name="Group 66"/>
          <p:cNvGrpSpPr/>
          <p:nvPr/>
        </p:nvGrpSpPr>
        <p:grpSpPr>
          <a:xfrm>
            <a:off x="2585709" y="4252116"/>
            <a:ext cx="932346" cy="864834"/>
            <a:chOff x="3697662" y="2093649"/>
            <a:chExt cx="1243128" cy="1153112"/>
          </a:xfrm>
        </p:grpSpPr>
        <p:pic>
          <p:nvPicPr>
            <p:cNvPr id="68"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269695" y="2629608"/>
              <a:ext cx="271634" cy="61715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9"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3697662" y="2406002"/>
              <a:ext cx="319442" cy="61715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0"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672509" y="2558402"/>
              <a:ext cx="177000"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1"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4350889" y="2209577"/>
              <a:ext cx="208152"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2"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055783" y="2138370"/>
              <a:ext cx="120755" cy="2743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3"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3725219" y="2093649"/>
              <a:ext cx="142008" cy="274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4"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4798782" y="2281826"/>
              <a:ext cx="142008" cy="274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75" name="Group 74"/>
          <p:cNvGrpSpPr/>
          <p:nvPr/>
        </p:nvGrpSpPr>
        <p:grpSpPr>
          <a:xfrm>
            <a:off x="888729" y="2655830"/>
            <a:ext cx="545535" cy="743826"/>
            <a:chOff x="3813949" y="2317603"/>
            <a:chExt cx="727380" cy="991768"/>
          </a:xfrm>
        </p:grpSpPr>
        <p:pic>
          <p:nvPicPr>
            <p:cNvPr id="76"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269695" y="2629608"/>
              <a:ext cx="271634" cy="61715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8"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3813949" y="2907227"/>
              <a:ext cx="177000"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9"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3850062" y="2468960"/>
              <a:ext cx="208152"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2"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4208522" y="2317603"/>
              <a:ext cx="142008" cy="274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grpSp>
        <p:nvGrpSpPr>
          <p:cNvPr id="83" name="Group 82"/>
          <p:cNvGrpSpPr/>
          <p:nvPr/>
        </p:nvGrpSpPr>
        <p:grpSpPr>
          <a:xfrm>
            <a:off x="1519508" y="4353261"/>
            <a:ext cx="545535" cy="743826"/>
            <a:chOff x="3813949" y="2317603"/>
            <a:chExt cx="727380" cy="991768"/>
          </a:xfrm>
        </p:grpSpPr>
        <p:pic>
          <p:nvPicPr>
            <p:cNvPr id="84"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4269695" y="2629608"/>
              <a:ext cx="271634" cy="61715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5"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t="50000" r="55153"/>
            <a:stretch>
              <a:fillRect/>
            </a:stretch>
          </p:blipFill>
          <p:spPr bwMode="auto">
            <a:xfrm>
              <a:off x="3813949" y="2907227"/>
              <a:ext cx="177000"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6"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3850062" y="2468960"/>
              <a:ext cx="208152" cy="4021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7" name="Picture 33" descr="bathroom_People.eps"/>
            <p:cNvPicPr>
              <a:picLocks noChangeAspect="1"/>
            </p:cNvPicPr>
            <p:nvPr/>
          </p:nvPicPr>
          <p:blipFill>
            <a:blip r:embed="rId6" cstate="print">
              <a:lum bright="-100000"/>
              <a:extLst>
                <a:ext uri="{28A0092B-C50C-407E-A947-70E740481C1C}">
                  <a14:useLocalDpi xmlns:a14="http://schemas.microsoft.com/office/drawing/2010/main" val="0"/>
                </a:ext>
              </a:extLst>
            </a:blip>
            <a:srcRect l="44847" t="50000" r="2563"/>
            <a:stretch>
              <a:fillRect/>
            </a:stretch>
          </p:blipFill>
          <p:spPr bwMode="auto">
            <a:xfrm>
              <a:off x="4208522" y="2317603"/>
              <a:ext cx="142008" cy="274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sp>
        <p:nvSpPr>
          <p:cNvPr id="77" name="Title 1"/>
          <p:cNvSpPr txBox="1">
            <a:spLocks/>
          </p:cNvSpPr>
          <p:nvPr>
            <p:custDataLst>
              <p:tags r:id="rId3"/>
            </p:custDataLst>
          </p:nvPr>
        </p:nvSpPr>
        <p:spPr>
          <a:xfrm>
            <a:off x="1981834" y="1547069"/>
            <a:ext cx="5027504" cy="297440"/>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b="0" dirty="0">
                <a:solidFill>
                  <a:schemeClr val="bg1"/>
                </a:solidFill>
              </a:rPr>
              <a:t>Assembly line  </a:t>
            </a:r>
            <a:r>
              <a:rPr lang="en-US" sz="1800" b="0" dirty="0">
                <a:solidFill>
                  <a:schemeClr val="bg1"/>
                </a:solidFill>
                <a:sym typeface="Wingdings" panose="05000000000000000000" pitchFamily="2" charset="2"/>
              </a:rPr>
              <a:t> </a:t>
            </a:r>
            <a:r>
              <a:rPr lang="en-US" sz="1800" b="0" dirty="0">
                <a:solidFill>
                  <a:schemeClr val="bg1"/>
                </a:solidFill>
              </a:rPr>
              <a:t> </a:t>
            </a:r>
            <a:r>
              <a:rPr lang="en-US" sz="1800" b="0" dirty="0" err="1">
                <a:solidFill>
                  <a:schemeClr val="bg1"/>
                </a:solidFill>
              </a:rPr>
              <a:t>Nikefication</a:t>
            </a:r>
            <a:r>
              <a:rPr lang="en-US" sz="1800" b="0" dirty="0">
                <a:solidFill>
                  <a:schemeClr val="bg1"/>
                </a:solidFill>
              </a:rPr>
              <a:t> </a:t>
            </a:r>
            <a:r>
              <a:rPr lang="en-US" sz="1800" b="0" dirty="0">
                <a:solidFill>
                  <a:schemeClr val="bg1"/>
                </a:solidFill>
                <a:sym typeface="Wingdings" panose="05000000000000000000" pitchFamily="2" charset="2"/>
              </a:rPr>
              <a:t>  </a:t>
            </a:r>
            <a:r>
              <a:rPr lang="en-US" sz="1800" b="0" dirty="0" err="1">
                <a:solidFill>
                  <a:schemeClr val="bg1"/>
                </a:solidFill>
              </a:rPr>
              <a:t>Uberization</a:t>
            </a:r>
            <a:r>
              <a:rPr lang="en-US" sz="1800" b="0" dirty="0">
                <a:solidFill>
                  <a:schemeClr val="bg1"/>
                </a:solidFill>
              </a:rPr>
              <a:t> </a:t>
            </a:r>
          </a:p>
        </p:txBody>
      </p:sp>
    </p:spTree>
    <p:custDataLst>
      <p:tags r:id="rId1"/>
    </p:custDataLst>
    <p:extLst>
      <p:ext uri="{BB962C8B-B14F-4D97-AF65-F5344CB8AC3E}">
        <p14:creationId xmlns:p14="http://schemas.microsoft.com/office/powerpoint/2010/main" val="1655206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Autofit/>
          </a:bodyPr>
          <a:lstStyle/>
          <a:p>
            <a:r>
              <a:rPr lang="en-US" sz="1800" dirty="0"/>
              <a:t>New work: Horrible or wonderful?</a:t>
            </a:r>
          </a:p>
        </p:txBody>
      </p:sp>
      <p:sp>
        <p:nvSpPr>
          <p:cNvPr id="4" name="Slide Number Placeholder 3"/>
          <p:cNvSpPr>
            <a:spLocks noGrp="1"/>
          </p:cNvSpPr>
          <p:nvPr>
            <p:ph type="sldNum" sz="quarter" idx="12"/>
          </p:nvPr>
        </p:nvSpPr>
        <p:spPr/>
        <p:txBody>
          <a:bodyPr/>
          <a:lstStyle/>
          <a:p>
            <a:fld id="{2083E393-C0BF-4ED8-8545-7E4C90AFF831}" type="slidenum">
              <a:rPr lang="en-GB" smtClean="0"/>
              <a:pPr/>
              <a:t>32</a:t>
            </a:fld>
            <a:endParaRPr lang="en-GB" dirty="0"/>
          </a:p>
        </p:txBody>
      </p:sp>
      <p:sp>
        <p:nvSpPr>
          <p:cNvPr id="3" name="Footer Placeholder 2"/>
          <p:cNvSpPr>
            <a:spLocks noGrp="1"/>
          </p:cNvSpPr>
          <p:nvPr>
            <p:ph type="ftr" sz="quarter" idx="3"/>
          </p:nvPr>
        </p:nvSpPr>
        <p:spPr/>
        <p:txBody>
          <a:bodyPr/>
          <a:lstStyle/>
          <a:p>
            <a:r>
              <a:rPr lang="en-US"/>
              <a:t>© 2016 Willis Towers Watson. All rights reserved. Proprietary and Confidential. For Willis Towers Watson and Willis Towers Watson client use only.</a:t>
            </a:r>
            <a:endParaRPr lang="en-GB" dirty="0"/>
          </a:p>
        </p:txBody>
      </p:sp>
      <p:sp>
        <p:nvSpPr>
          <p:cNvPr id="7" name="Path"/>
          <p:cNvSpPr/>
          <p:nvPr/>
        </p:nvSpPr>
        <p:spPr>
          <a:xfrm>
            <a:off x="449263" y="5784034"/>
            <a:ext cx="557044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525" dirty="0">
              <a:solidFill>
                <a:schemeClr val="tx1"/>
              </a:solidFill>
            </a:endParaRPr>
          </a:p>
        </p:txBody>
      </p:sp>
      <p:sp>
        <p:nvSpPr>
          <p:cNvPr id="21" name="Rectangle 20"/>
          <p:cNvSpPr/>
          <p:nvPr/>
        </p:nvSpPr>
        <p:spPr bwMode="auto">
          <a:xfrm>
            <a:off x="1852827" y="1680117"/>
            <a:ext cx="6062449" cy="1985305"/>
          </a:xfrm>
          <a:prstGeom prst="rect">
            <a:avLst/>
          </a:pr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257175" indent="-257175" algn="ctr">
              <a:buClr>
                <a:schemeClr val="accent2"/>
              </a:buClr>
              <a:buFont typeface="Wingdings" panose="05000000000000000000" pitchFamily="2" charset="2"/>
              <a:buChar char="§"/>
            </a:pPr>
            <a:endParaRPr lang="en-US" sz="1500" b="1" dirty="0">
              <a:solidFill>
                <a:srgbClr val="D8DBD8"/>
              </a:solidFill>
            </a:endParaRPr>
          </a:p>
        </p:txBody>
      </p:sp>
      <p:sp>
        <p:nvSpPr>
          <p:cNvPr id="19" name="Content Placeholder 3"/>
          <p:cNvSpPr txBox="1">
            <a:spLocks/>
          </p:cNvSpPr>
          <p:nvPr/>
        </p:nvSpPr>
        <p:spPr>
          <a:xfrm>
            <a:off x="2123457" y="1861260"/>
            <a:ext cx="2179939" cy="2013115"/>
          </a:xfrm>
          <a:prstGeom prst="rect">
            <a:avLst/>
          </a:prstGeom>
          <a:noFill/>
        </p:spPr>
        <p:txBody>
          <a:bodyPr anchor="t">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13" lvl="1" indent="-214313">
              <a:buClr>
                <a:schemeClr val="accent2"/>
              </a:buClr>
              <a:buFont typeface="Wingdings" panose="05000000000000000000" pitchFamily="2" charset="2"/>
              <a:buChar char="§"/>
            </a:pPr>
            <a:r>
              <a:rPr lang="en-US" sz="1350" dirty="0"/>
              <a:t>Risk shifted to workers</a:t>
            </a:r>
          </a:p>
          <a:p>
            <a:pPr marL="214313" lvl="1" indent="-214313">
              <a:buClr>
                <a:schemeClr val="accent2"/>
              </a:buClr>
              <a:buFont typeface="Wingdings" panose="05000000000000000000" pitchFamily="2" charset="2"/>
              <a:buChar char="§"/>
            </a:pPr>
            <a:r>
              <a:rPr lang="en-US" sz="1350" dirty="0"/>
              <a:t>Employers stop training</a:t>
            </a:r>
          </a:p>
          <a:p>
            <a:pPr marL="214313" lvl="1" indent="-214313">
              <a:buClr>
                <a:schemeClr val="accent2"/>
              </a:buClr>
              <a:buFont typeface="Wingdings" panose="05000000000000000000" pitchFamily="2" charset="2"/>
              <a:buChar char="§"/>
            </a:pPr>
            <a:r>
              <a:rPr lang="en-US" sz="1350" dirty="0"/>
              <a:t>Death of the Career</a:t>
            </a:r>
          </a:p>
          <a:p>
            <a:pPr marL="214313" lvl="1" indent="-214313">
              <a:buClr>
                <a:schemeClr val="accent2"/>
              </a:buClr>
              <a:buFont typeface="Wingdings" panose="05000000000000000000" pitchFamily="2" charset="2"/>
              <a:buChar char="§"/>
            </a:pPr>
            <a:r>
              <a:rPr lang="en-US" sz="1350" dirty="0"/>
              <a:t>Commoditization</a:t>
            </a:r>
          </a:p>
          <a:p>
            <a:pPr marL="214313" lvl="1" indent="-214313">
              <a:buClr>
                <a:schemeClr val="accent2"/>
              </a:buClr>
              <a:buFont typeface="Wingdings" panose="05000000000000000000" pitchFamily="2" charset="2"/>
              <a:buChar char="§"/>
            </a:pPr>
            <a:r>
              <a:rPr lang="en-US" sz="1350" dirty="0"/>
              <a:t>Rush to lowest cost</a:t>
            </a:r>
          </a:p>
          <a:p>
            <a:pPr marL="214313" lvl="1" indent="-214313">
              <a:buClr>
                <a:schemeClr val="accent2"/>
              </a:buClr>
              <a:buFont typeface="Wingdings" panose="05000000000000000000" pitchFamily="2" charset="2"/>
              <a:buChar char="§"/>
            </a:pPr>
            <a:r>
              <a:rPr lang="en-US" sz="1350" dirty="0"/>
              <a:t>Worker exploitation</a:t>
            </a:r>
          </a:p>
        </p:txBody>
      </p:sp>
      <p:sp>
        <p:nvSpPr>
          <p:cNvPr id="22" name="Rectangle 21"/>
          <p:cNvSpPr/>
          <p:nvPr/>
        </p:nvSpPr>
        <p:spPr bwMode="auto">
          <a:xfrm>
            <a:off x="3430367" y="3423414"/>
            <a:ext cx="5652952" cy="2072312"/>
          </a:xfrm>
          <a:prstGeom prst="rect">
            <a:avLst/>
          </a:prstGeom>
          <a:solidFill>
            <a:schemeClr val="accent1">
              <a:lumMod val="20000"/>
              <a:lumOff val="80000"/>
              <a:alpha val="40000"/>
            </a:schemeClr>
          </a:solid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257175" indent="-257175" algn="ctr">
              <a:buFont typeface="Wingdings" panose="05000000000000000000" pitchFamily="2" charset="2"/>
              <a:buChar char="§"/>
            </a:pPr>
            <a:endParaRPr lang="en-US" sz="1500" b="1" dirty="0">
              <a:solidFill>
                <a:srgbClr val="D8DBD8"/>
              </a:solidFill>
            </a:endParaRPr>
          </a:p>
        </p:txBody>
      </p:sp>
      <p:sp>
        <p:nvSpPr>
          <p:cNvPr id="56" name="Content Placeholder 3"/>
          <p:cNvSpPr txBox="1">
            <a:spLocks/>
          </p:cNvSpPr>
          <p:nvPr/>
        </p:nvSpPr>
        <p:spPr>
          <a:xfrm>
            <a:off x="3776931" y="3754825"/>
            <a:ext cx="5001309" cy="1838330"/>
          </a:xfrm>
          <a:prstGeom prst="rect">
            <a:avLst/>
          </a:prstGeom>
          <a:noFill/>
        </p:spPr>
        <p:txBody>
          <a:bodyPr>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13" lvl="1" indent="-214313">
              <a:buClr>
                <a:schemeClr val="accent1"/>
              </a:buClr>
              <a:buFont typeface="Wingdings" panose="05000000000000000000" pitchFamily="2" charset="2"/>
              <a:buChar char="§"/>
            </a:pPr>
            <a:r>
              <a:rPr lang="en-US" sz="1350" kern="0" dirty="0"/>
              <a:t>Transportability</a:t>
            </a:r>
          </a:p>
          <a:p>
            <a:pPr marL="214313" lvl="1" indent="-214313">
              <a:buClr>
                <a:schemeClr val="accent1"/>
              </a:buClr>
              <a:buFont typeface="Wingdings" panose="05000000000000000000" pitchFamily="2" charset="2"/>
              <a:buChar char="§"/>
            </a:pPr>
            <a:r>
              <a:rPr lang="en-US" sz="1350" kern="0" dirty="0"/>
              <a:t>On-demand training</a:t>
            </a:r>
          </a:p>
          <a:p>
            <a:pPr marL="214313" lvl="1" indent="-214313">
              <a:buClr>
                <a:schemeClr val="accent1"/>
              </a:buClr>
              <a:buFont typeface="Wingdings" panose="05000000000000000000" pitchFamily="2" charset="2"/>
              <a:buChar char="§"/>
            </a:pPr>
            <a:r>
              <a:rPr lang="en-US" sz="1350" kern="0" dirty="0"/>
              <a:t>Boundary-less careers</a:t>
            </a:r>
            <a:endParaRPr lang="en-US" sz="1350" kern="0" dirty="0">
              <a:noFill/>
            </a:endParaRPr>
          </a:p>
          <a:p>
            <a:pPr marL="214313" lvl="1" indent="-214313">
              <a:buClr>
                <a:schemeClr val="accent1"/>
              </a:buClr>
              <a:buFont typeface="Wingdings" panose="05000000000000000000" pitchFamily="2" charset="2"/>
              <a:buChar char="§"/>
            </a:pPr>
            <a:r>
              <a:rPr lang="en-US" sz="1350" kern="0" dirty="0"/>
              <a:t>Precise work-worker matching</a:t>
            </a:r>
          </a:p>
          <a:p>
            <a:pPr marL="214313" lvl="1" indent="-214313">
              <a:buClr>
                <a:schemeClr val="accent1"/>
              </a:buClr>
              <a:buFont typeface="Wingdings" panose="05000000000000000000" pitchFamily="2" charset="2"/>
              <a:buChar char="§"/>
            </a:pPr>
            <a:r>
              <a:rPr lang="en-US" sz="1350" kern="0" dirty="0"/>
              <a:t>Rewards segmented to match needs</a:t>
            </a:r>
          </a:p>
          <a:p>
            <a:pPr marL="214313" lvl="1" indent="-214313">
              <a:buClr>
                <a:schemeClr val="accent1"/>
              </a:buClr>
              <a:buFont typeface="Wingdings" panose="05000000000000000000" pitchFamily="2" charset="2"/>
              <a:buChar char="§"/>
            </a:pPr>
            <a:r>
              <a:rPr lang="en-US" sz="1350" kern="0" dirty="0"/>
              <a:t>Worker Empowerment</a:t>
            </a:r>
          </a:p>
        </p:txBody>
      </p:sp>
      <p:sp>
        <p:nvSpPr>
          <p:cNvPr id="57" name="Rectangle 56"/>
          <p:cNvSpPr/>
          <p:nvPr/>
        </p:nvSpPr>
        <p:spPr bwMode="auto">
          <a:xfrm>
            <a:off x="-213481" y="2375890"/>
            <a:ext cx="2938132" cy="593756"/>
          </a:xfrm>
          <a:prstGeom prst="rect">
            <a:avLst/>
          </a:prstGeom>
          <a:no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r>
              <a:rPr lang="en-US" sz="2700" b="1" dirty="0">
                <a:solidFill>
                  <a:schemeClr val="accent2"/>
                </a:solidFill>
                <a:latin typeface="Segoe Script" panose="020B0504020000000003" pitchFamily="34" charset="0"/>
              </a:rPr>
              <a:t>Horrible?</a:t>
            </a:r>
          </a:p>
        </p:txBody>
      </p:sp>
      <p:sp>
        <p:nvSpPr>
          <p:cNvPr id="58" name="Rectangle 57"/>
          <p:cNvSpPr/>
          <p:nvPr/>
        </p:nvSpPr>
        <p:spPr bwMode="auto">
          <a:xfrm>
            <a:off x="1165311" y="4172356"/>
            <a:ext cx="2934756" cy="593756"/>
          </a:xfrm>
          <a:prstGeom prst="rect">
            <a:avLst/>
          </a:prstGeom>
          <a:noFill/>
          <a:ln w="127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r>
              <a:rPr lang="en-US" sz="2700" b="1" dirty="0">
                <a:solidFill>
                  <a:schemeClr val="accent1"/>
                </a:solidFill>
                <a:latin typeface="Segoe Script" panose="020B0504020000000003" pitchFamily="34" charset="0"/>
              </a:rPr>
              <a:t>Wonderful?</a:t>
            </a:r>
          </a:p>
        </p:txBody>
      </p:sp>
    </p:spTree>
    <p:custDataLst>
      <p:tags r:id="rId1"/>
    </p:custDataLst>
    <p:extLst>
      <p:ext uri="{BB962C8B-B14F-4D97-AF65-F5344CB8AC3E}">
        <p14:creationId xmlns:p14="http://schemas.microsoft.com/office/powerpoint/2010/main" val="1124951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46710" y="1042592"/>
            <a:ext cx="8435340" cy="230833"/>
          </a:xfrm>
        </p:spPr>
        <p:txBody>
          <a:bodyPr>
            <a:noAutofit/>
          </a:bodyPr>
          <a:lstStyle/>
          <a:p>
            <a:r>
              <a:rPr lang="en-US" sz="1800" i="1" dirty="0"/>
              <a:t>Lead the Work </a:t>
            </a:r>
            <a:r>
              <a:rPr lang="en-US" sz="1800" dirty="0"/>
              <a:t>map</a:t>
            </a:r>
          </a:p>
        </p:txBody>
      </p:sp>
      <p:sp>
        <p:nvSpPr>
          <p:cNvPr id="4" name="Slide Number Placeholder 3"/>
          <p:cNvSpPr>
            <a:spLocks noGrp="1"/>
          </p:cNvSpPr>
          <p:nvPr>
            <p:ph type="sldNum" sz="quarter" idx="12"/>
          </p:nvPr>
        </p:nvSpPr>
        <p:spPr/>
        <p:txBody>
          <a:bodyPr/>
          <a:lstStyle/>
          <a:p>
            <a:fld id="{2083E393-C0BF-4ED8-8545-7E4C90AFF831}" type="slidenum">
              <a:rPr lang="en-GB" smtClean="0"/>
              <a:pPr/>
              <a:t>33</a:t>
            </a:fld>
            <a:endParaRPr lang="en-GB" dirty="0"/>
          </a:p>
        </p:txBody>
      </p:sp>
      <p:sp>
        <p:nvSpPr>
          <p:cNvPr id="3" name="Footer Placeholder 2"/>
          <p:cNvSpPr>
            <a:spLocks noGrp="1"/>
          </p:cNvSpPr>
          <p:nvPr>
            <p:ph type="ftr" sz="quarter" idx="3"/>
          </p:nvPr>
        </p:nvSpPr>
        <p:spPr>
          <a:xfrm>
            <a:off x="342900" y="5657851"/>
            <a:ext cx="5278041" cy="92333"/>
          </a:xfrm>
        </p:spPr>
        <p:txBody>
          <a:bodyPr/>
          <a:lstStyle/>
          <a:p>
            <a:r>
              <a:rPr lang="en-US"/>
              <a:t>© 2016 Willis Towers Watson. All rights reserved. Proprietary and Confidential. For Willis Towers Watson and Willis Towers Watson client use only.</a:t>
            </a:r>
            <a:endParaRPr lang="en-GB" dirty="0"/>
          </a:p>
        </p:txBody>
      </p:sp>
      <p:sp>
        <p:nvSpPr>
          <p:cNvPr id="7" name="Path"/>
          <p:cNvSpPr/>
          <p:nvPr/>
        </p:nvSpPr>
        <p:spPr>
          <a:xfrm>
            <a:off x="449263" y="5784034"/>
            <a:ext cx="557044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endParaRPr lang="en-GB" sz="525" dirty="0">
              <a:solidFill>
                <a:schemeClr val="tx1"/>
              </a:solidFill>
            </a:endParaRPr>
          </a:p>
        </p:txBody>
      </p:sp>
      <p:sp>
        <p:nvSpPr>
          <p:cNvPr id="11" name="Left-Right Arrow 10"/>
          <p:cNvSpPr/>
          <p:nvPr/>
        </p:nvSpPr>
        <p:spPr>
          <a:xfrm>
            <a:off x="2418042" y="2404106"/>
            <a:ext cx="5518975" cy="255476"/>
          </a:xfrm>
          <a:prstGeom prst="leftRightArrow">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942912" y="2513937"/>
            <a:ext cx="1408928" cy="276999"/>
          </a:xfrm>
          <a:prstGeom prst="rect">
            <a:avLst/>
          </a:prstGeom>
          <a:noFill/>
        </p:spPr>
        <p:txBody>
          <a:bodyPr wrap="square" rtlCol="0">
            <a:spAutoFit/>
          </a:bodyPr>
          <a:lstStyle/>
          <a:p>
            <a:r>
              <a:rPr lang="en-US" sz="1200" b="1" dirty="0"/>
              <a:t>The Assignment</a:t>
            </a:r>
          </a:p>
        </p:txBody>
      </p:sp>
      <p:sp>
        <p:nvSpPr>
          <p:cNvPr id="15" name="TextBox 14"/>
          <p:cNvSpPr txBox="1"/>
          <p:nvPr/>
        </p:nvSpPr>
        <p:spPr>
          <a:xfrm>
            <a:off x="859573" y="3739214"/>
            <a:ext cx="1575608" cy="276999"/>
          </a:xfrm>
          <a:prstGeom prst="rect">
            <a:avLst/>
          </a:prstGeom>
          <a:noFill/>
        </p:spPr>
        <p:txBody>
          <a:bodyPr wrap="square" rtlCol="0">
            <a:spAutoFit/>
          </a:bodyPr>
          <a:lstStyle/>
          <a:p>
            <a:pPr algn="ctr"/>
            <a:r>
              <a:rPr lang="en-US" sz="1200" b="1" dirty="0"/>
              <a:t>The Organization</a:t>
            </a:r>
          </a:p>
        </p:txBody>
      </p:sp>
      <p:sp>
        <p:nvSpPr>
          <p:cNvPr id="16" name="TextBox 15"/>
          <p:cNvSpPr txBox="1"/>
          <p:nvPr/>
        </p:nvSpPr>
        <p:spPr>
          <a:xfrm>
            <a:off x="874837" y="4907602"/>
            <a:ext cx="1545079" cy="276999"/>
          </a:xfrm>
          <a:prstGeom prst="rect">
            <a:avLst/>
          </a:prstGeom>
          <a:noFill/>
        </p:spPr>
        <p:txBody>
          <a:bodyPr wrap="square" rtlCol="0">
            <a:spAutoFit/>
          </a:bodyPr>
          <a:lstStyle/>
          <a:p>
            <a:pPr algn="ctr"/>
            <a:r>
              <a:rPr lang="en-US" sz="1200" b="1" dirty="0"/>
              <a:t>The Rewards</a:t>
            </a:r>
          </a:p>
        </p:txBody>
      </p:sp>
      <p:sp>
        <p:nvSpPr>
          <p:cNvPr id="20" name="TextBox 19"/>
          <p:cNvSpPr txBox="1"/>
          <p:nvPr/>
        </p:nvSpPr>
        <p:spPr>
          <a:xfrm>
            <a:off x="207216" y="5334617"/>
            <a:ext cx="2642070" cy="196208"/>
          </a:xfrm>
          <a:prstGeom prst="rect">
            <a:avLst/>
          </a:prstGeom>
          <a:noFill/>
          <a:ln>
            <a:noFill/>
          </a:ln>
        </p:spPr>
        <p:txBody>
          <a:bodyPr wrap="none" rtlCol="0">
            <a:spAutoFit/>
          </a:bodyPr>
          <a:lstStyle/>
          <a:p>
            <a:pPr algn="r"/>
            <a:r>
              <a:rPr lang="en-US" sz="675" dirty="0">
                <a:solidFill>
                  <a:schemeClr val="tx1">
                    <a:lumMod val="50000"/>
                    <a:lumOff val="50000"/>
                  </a:schemeClr>
                </a:solidFill>
              </a:rPr>
              <a:t>Source: John Boudreau, Ravin Jesuthasan and David Creelman</a:t>
            </a:r>
          </a:p>
        </p:txBody>
      </p:sp>
      <p:sp>
        <p:nvSpPr>
          <p:cNvPr id="30" name="Left-Right Arrow 29"/>
          <p:cNvSpPr/>
          <p:nvPr/>
        </p:nvSpPr>
        <p:spPr>
          <a:xfrm>
            <a:off x="2418042" y="3704775"/>
            <a:ext cx="5518975" cy="255476"/>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lumOff val="50000"/>
                </a:schemeClr>
              </a:solidFill>
            </a:endParaRPr>
          </a:p>
        </p:txBody>
      </p:sp>
      <p:sp>
        <p:nvSpPr>
          <p:cNvPr id="33" name="Left-Right Arrow 32"/>
          <p:cNvSpPr/>
          <p:nvPr/>
        </p:nvSpPr>
        <p:spPr>
          <a:xfrm>
            <a:off x="2418042" y="4870096"/>
            <a:ext cx="5518975" cy="255476"/>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8" name="Group 17"/>
          <p:cNvGrpSpPr/>
          <p:nvPr/>
        </p:nvGrpSpPr>
        <p:grpSpPr>
          <a:xfrm>
            <a:off x="1248992" y="2903228"/>
            <a:ext cx="796769" cy="822902"/>
            <a:chOff x="1020232" y="2664387"/>
            <a:chExt cx="1062359" cy="1097203"/>
          </a:xfrm>
        </p:grpSpPr>
        <p:sp>
          <p:nvSpPr>
            <p:cNvPr id="28" name="Rectangle 27"/>
            <p:cNvSpPr/>
            <p:nvPr/>
          </p:nvSpPr>
          <p:spPr>
            <a:xfrm>
              <a:off x="1020232" y="2664387"/>
              <a:ext cx="1062359" cy="1097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b="1" dirty="0">
                <a:solidFill>
                  <a:schemeClr val="bg1"/>
                </a:solidFill>
              </a:endParaRPr>
            </a:p>
          </p:txBody>
        </p:sp>
        <p:grpSp>
          <p:nvGrpSpPr>
            <p:cNvPr id="35" name="Group 87"/>
            <p:cNvGrpSpPr>
              <a:grpSpLocks/>
            </p:cNvGrpSpPr>
            <p:nvPr/>
          </p:nvGrpSpPr>
          <p:grpSpPr bwMode="auto">
            <a:xfrm>
              <a:off x="1156503" y="2789778"/>
              <a:ext cx="789817" cy="820898"/>
              <a:chOff x="9910861" y="956742"/>
              <a:chExt cx="1989313" cy="2067566"/>
            </a:xfrm>
            <a:solidFill>
              <a:srgbClr val="A42779"/>
            </a:solidFill>
          </p:grpSpPr>
          <p:sp>
            <p:nvSpPr>
              <p:cNvPr id="36" name="Rectangle 5"/>
              <p:cNvSpPr>
                <a:spLocks noChangeArrowheads="1"/>
              </p:cNvSpPr>
              <p:nvPr/>
            </p:nvSpPr>
            <p:spPr bwMode="auto">
              <a:xfrm>
                <a:off x="11713704" y="1476051"/>
                <a:ext cx="144417" cy="159196"/>
              </a:xfrm>
              <a:prstGeom prst="rect">
                <a:avLst/>
              </a:prstGeom>
              <a:solidFill>
                <a:srgbClr val="FFFFFF"/>
              </a:solidFill>
              <a:ln w="9525">
                <a:noFill/>
                <a:miter lim="800000"/>
                <a:headEnd/>
                <a:tailEnd/>
              </a:ln>
            </p:spPr>
            <p:txBody>
              <a:bodyPr anchor="ctr"/>
              <a:lstStyle/>
              <a:p>
                <a:pPr algn="ctr">
                  <a:defRPr/>
                </a:pPr>
                <a:endParaRPr lang="en-US" sz="1350">
                  <a:solidFill>
                    <a:srgbClr val="FFFFFF"/>
                  </a:solidFill>
                  <a:latin typeface="Franklin Gothic Book" charset="0"/>
                  <a:cs typeface="ＭＳ Ｐゴシック" pitchFamily="34" charset="-128"/>
                </a:endParaRPr>
              </a:p>
            </p:txBody>
          </p:sp>
          <p:sp>
            <p:nvSpPr>
              <p:cNvPr id="37" name="Rectangle 6"/>
              <p:cNvSpPr>
                <a:spLocks noChangeArrowheads="1"/>
              </p:cNvSpPr>
              <p:nvPr/>
            </p:nvSpPr>
            <p:spPr bwMode="auto">
              <a:xfrm>
                <a:off x="11483814" y="1467208"/>
                <a:ext cx="141471" cy="162143"/>
              </a:xfrm>
              <a:prstGeom prst="rect">
                <a:avLst/>
              </a:prstGeom>
              <a:solidFill>
                <a:srgbClr val="FFFFFF"/>
              </a:solidFill>
              <a:ln w="9525">
                <a:noFill/>
                <a:miter lim="800000"/>
                <a:headEnd/>
                <a:tailEnd/>
              </a:ln>
            </p:spPr>
            <p:txBody>
              <a:bodyPr anchor="ctr"/>
              <a:lstStyle/>
              <a:p>
                <a:pPr algn="ctr">
                  <a:defRPr/>
                </a:pPr>
                <a:endParaRPr lang="en-US" sz="1350">
                  <a:solidFill>
                    <a:srgbClr val="FFFFFF"/>
                  </a:solidFill>
                  <a:latin typeface="Franklin Gothic Book" charset="0"/>
                  <a:cs typeface="ＭＳ Ｐゴシック" pitchFamily="34" charset="-128"/>
                </a:endParaRPr>
              </a:p>
            </p:txBody>
          </p:sp>
          <p:sp>
            <p:nvSpPr>
              <p:cNvPr id="38" name="Rectangle 292"/>
              <p:cNvSpPr>
                <a:spLocks/>
              </p:cNvSpPr>
              <p:nvPr/>
            </p:nvSpPr>
            <p:spPr bwMode="auto">
              <a:xfrm>
                <a:off x="11445498" y="1617558"/>
                <a:ext cx="453885" cy="1406228"/>
              </a:xfrm>
              <a:custGeom>
                <a:avLst/>
                <a:gdLst>
                  <a:gd name="T0" fmla="*/ 251823 w 454184"/>
                  <a:gd name="T1" fmla="*/ 1306010 h 1406587"/>
                  <a:gd name="T2" fmla="*/ 325888 w 454184"/>
                  <a:gd name="T3" fmla="*/ 1221793 h 1406587"/>
                  <a:gd name="T4" fmla="*/ 137057 w 454184"/>
                  <a:gd name="T5" fmla="*/ 1221793 h 1406587"/>
                  <a:gd name="T6" fmla="*/ 211123 w 454184"/>
                  <a:gd name="T7" fmla="*/ 1306010 h 1406587"/>
                  <a:gd name="T8" fmla="*/ 137057 w 454184"/>
                  <a:gd name="T9" fmla="*/ 1221793 h 1406587"/>
                  <a:gd name="T10" fmla="*/ 251823 w 454184"/>
                  <a:gd name="T11" fmla="*/ 1176019 h 1406587"/>
                  <a:gd name="T12" fmla="*/ 325888 w 454184"/>
                  <a:gd name="T13" fmla="*/ 1091799 h 1406587"/>
                  <a:gd name="T14" fmla="*/ 137057 w 454184"/>
                  <a:gd name="T15" fmla="*/ 1091799 h 1406587"/>
                  <a:gd name="T16" fmla="*/ 211123 w 454184"/>
                  <a:gd name="T17" fmla="*/ 1176019 h 1406587"/>
                  <a:gd name="T18" fmla="*/ 137057 w 454184"/>
                  <a:gd name="T19" fmla="*/ 1091799 h 1406587"/>
                  <a:gd name="T20" fmla="*/ 251823 w 454184"/>
                  <a:gd name="T21" fmla="*/ 1034223 h 1406587"/>
                  <a:gd name="T22" fmla="*/ 325888 w 454184"/>
                  <a:gd name="T23" fmla="*/ 950001 h 1406587"/>
                  <a:gd name="T24" fmla="*/ 137057 w 454184"/>
                  <a:gd name="T25" fmla="*/ 950001 h 1406587"/>
                  <a:gd name="T26" fmla="*/ 211123 w 454184"/>
                  <a:gd name="T27" fmla="*/ 1034223 h 1406587"/>
                  <a:gd name="T28" fmla="*/ 137057 w 454184"/>
                  <a:gd name="T29" fmla="*/ 950001 h 1406587"/>
                  <a:gd name="T30" fmla="*/ 251823 w 454184"/>
                  <a:gd name="T31" fmla="*/ 890884 h 1406587"/>
                  <a:gd name="T32" fmla="*/ 325888 w 454184"/>
                  <a:gd name="T33" fmla="*/ 806666 h 1406587"/>
                  <a:gd name="T34" fmla="*/ 137057 w 454184"/>
                  <a:gd name="T35" fmla="*/ 806666 h 1406587"/>
                  <a:gd name="T36" fmla="*/ 211123 w 454184"/>
                  <a:gd name="T37" fmla="*/ 890884 h 1406587"/>
                  <a:gd name="T38" fmla="*/ 137057 w 454184"/>
                  <a:gd name="T39" fmla="*/ 806666 h 1406587"/>
                  <a:gd name="T40" fmla="*/ 251823 w 454184"/>
                  <a:gd name="T41" fmla="*/ 749090 h 1406587"/>
                  <a:gd name="T42" fmla="*/ 325888 w 454184"/>
                  <a:gd name="T43" fmla="*/ 664868 h 1406587"/>
                  <a:gd name="T44" fmla="*/ 137057 w 454184"/>
                  <a:gd name="T45" fmla="*/ 664868 h 1406587"/>
                  <a:gd name="T46" fmla="*/ 211123 w 454184"/>
                  <a:gd name="T47" fmla="*/ 749090 h 1406587"/>
                  <a:gd name="T48" fmla="*/ 137057 w 454184"/>
                  <a:gd name="T49" fmla="*/ 664868 h 1406587"/>
                  <a:gd name="T50" fmla="*/ 251823 w 454184"/>
                  <a:gd name="T51" fmla="*/ 619096 h 1406587"/>
                  <a:gd name="T52" fmla="*/ 325888 w 454184"/>
                  <a:gd name="T53" fmla="*/ 534874 h 1406587"/>
                  <a:gd name="T54" fmla="*/ 137057 w 454184"/>
                  <a:gd name="T55" fmla="*/ 534874 h 1406587"/>
                  <a:gd name="T56" fmla="*/ 211123 w 454184"/>
                  <a:gd name="T57" fmla="*/ 619096 h 1406587"/>
                  <a:gd name="T58" fmla="*/ 137057 w 454184"/>
                  <a:gd name="T59" fmla="*/ 534874 h 1406587"/>
                  <a:gd name="T60" fmla="*/ 251823 w 454184"/>
                  <a:gd name="T61" fmla="*/ 477298 h 1406587"/>
                  <a:gd name="T62" fmla="*/ 325888 w 454184"/>
                  <a:gd name="T63" fmla="*/ 393082 h 1406587"/>
                  <a:gd name="T64" fmla="*/ 137057 w 454184"/>
                  <a:gd name="T65" fmla="*/ 393082 h 1406587"/>
                  <a:gd name="T66" fmla="*/ 211123 w 454184"/>
                  <a:gd name="T67" fmla="*/ 477298 h 1406587"/>
                  <a:gd name="T68" fmla="*/ 137057 w 454184"/>
                  <a:gd name="T69" fmla="*/ 393082 h 1406587"/>
                  <a:gd name="T70" fmla="*/ 251823 w 454184"/>
                  <a:gd name="T71" fmla="*/ 335850 h 1406587"/>
                  <a:gd name="T72" fmla="*/ 325888 w 454184"/>
                  <a:gd name="T73" fmla="*/ 251634 h 1406587"/>
                  <a:gd name="T74" fmla="*/ 137057 w 454184"/>
                  <a:gd name="T75" fmla="*/ 251634 h 1406587"/>
                  <a:gd name="T76" fmla="*/ 211123 w 454184"/>
                  <a:gd name="T77" fmla="*/ 335850 h 1406587"/>
                  <a:gd name="T78" fmla="*/ 137057 w 454184"/>
                  <a:gd name="T79" fmla="*/ 251634 h 1406587"/>
                  <a:gd name="T80" fmla="*/ 251823 w 454184"/>
                  <a:gd name="T81" fmla="*/ 194052 h 1406587"/>
                  <a:gd name="T82" fmla="*/ 325888 w 454184"/>
                  <a:gd name="T83" fmla="*/ 109836 h 1406587"/>
                  <a:gd name="T84" fmla="*/ 137057 w 454184"/>
                  <a:gd name="T85" fmla="*/ 109836 h 1406587"/>
                  <a:gd name="T86" fmla="*/ 211123 w 454184"/>
                  <a:gd name="T87" fmla="*/ 194052 h 1406587"/>
                  <a:gd name="T88" fmla="*/ 137057 w 454184"/>
                  <a:gd name="T89" fmla="*/ 109836 h 1406587"/>
                  <a:gd name="T90" fmla="*/ 452393 w 454184"/>
                  <a:gd name="T91" fmla="*/ 0 h 1406587"/>
                  <a:gd name="T92" fmla="*/ 0 w 454184"/>
                  <a:gd name="T93" fmla="*/ 1404433 h 1406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4184"/>
                  <a:gd name="T142" fmla="*/ 0 h 1406587"/>
                  <a:gd name="T143" fmla="*/ 454184 w 454184"/>
                  <a:gd name="T144" fmla="*/ 1406587 h 14065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4184" h="1406587">
                    <a:moveTo>
                      <a:pt x="252819" y="1223665"/>
                    </a:moveTo>
                    <a:lnTo>
                      <a:pt x="252819" y="1308013"/>
                    </a:lnTo>
                    <a:lnTo>
                      <a:pt x="327178" y="1308013"/>
                    </a:lnTo>
                    <a:lnTo>
                      <a:pt x="327178" y="1223665"/>
                    </a:lnTo>
                    <a:lnTo>
                      <a:pt x="252819" y="1223665"/>
                    </a:lnTo>
                    <a:close/>
                    <a:moveTo>
                      <a:pt x="137599" y="1223665"/>
                    </a:moveTo>
                    <a:lnTo>
                      <a:pt x="137599" y="1308013"/>
                    </a:lnTo>
                    <a:lnTo>
                      <a:pt x="211958" y="1308013"/>
                    </a:lnTo>
                    <a:lnTo>
                      <a:pt x="211958" y="1223665"/>
                    </a:lnTo>
                    <a:lnTo>
                      <a:pt x="137599" y="1223665"/>
                    </a:lnTo>
                    <a:close/>
                    <a:moveTo>
                      <a:pt x="252819" y="1093473"/>
                    </a:moveTo>
                    <a:lnTo>
                      <a:pt x="252819" y="1177821"/>
                    </a:lnTo>
                    <a:lnTo>
                      <a:pt x="327178" y="1177821"/>
                    </a:lnTo>
                    <a:lnTo>
                      <a:pt x="327178" y="1093473"/>
                    </a:lnTo>
                    <a:lnTo>
                      <a:pt x="252819" y="1093473"/>
                    </a:lnTo>
                    <a:close/>
                    <a:moveTo>
                      <a:pt x="137599" y="1093473"/>
                    </a:moveTo>
                    <a:lnTo>
                      <a:pt x="137599" y="1177821"/>
                    </a:lnTo>
                    <a:lnTo>
                      <a:pt x="211958" y="1177821"/>
                    </a:lnTo>
                    <a:lnTo>
                      <a:pt x="211958" y="1093473"/>
                    </a:lnTo>
                    <a:lnTo>
                      <a:pt x="137599" y="1093473"/>
                    </a:lnTo>
                    <a:close/>
                    <a:moveTo>
                      <a:pt x="252819" y="951459"/>
                    </a:moveTo>
                    <a:lnTo>
                      <a:pt x="252819" y="1035807"/>
                    </a:lnTo>
                    <a:lnTo>
                      <a:pt x="327178" y="1035807"/>
                    </a:lnTo>
                    <a:lnTo>
                      <a:pt x="327178" y="951459"/>
                    </a:lnTo>
                    <a:lnTo>
                      <a:pt x="252819" y="951459"/>
                    </a:lnTo>
                    <a:close/>
                    <a:moveTo>
                      <a:pt x="137599" y="951459"/>
                    </a:moveTo>
                    <a:lnTo>
                      <a:pt x="137599" y="1035807"/>
                    </a:lnTo>
                    <a:lnTo>
                      <a:pt x="211958" y="1035807"/>
                    </a:lnTo>
                    <a:lnTo>
                      <a:pt x="211958" y="951459"/>
                    </a:lnTo>
                    <a:lnTo>
                      <a:pt x="137599" y="951459"/>
                    </a:lnTo>
                    <a:close/>
                    <a:moveTo>
                      <a:pt x="252819" y="807902"/>
                    </a:moveTo>
                    <a:lnTo>
                      <a:pt x="252819" y="892250"/>
                    </a:lnTo>
                    <a:lnTo>
                      <a:pt x="327178" y="892250"/>
                    </a:lnTo>
                    <a:lnTo>
                      <a:pt x="327178" y="807902"/>
                    </a:lnTo>
                    <a:lnTo>
                      <a:pt x="252819" y="807902"/>
                    </a:lnTo>
                    <a:close/>
                    <a:moveTo>
                      <a:pt x="137599" y="807902"/>
                    </a:moveTo>
                    <a:lnTo>
                      <a:pt x="137599" y="892250"/>
                    </a:lnTo>
                    <a:lnTo>
                      <a:pt x="211958" y="892250"/>
                    </a:lnTo>
                    <a:lnTo>
                      <a:pt x="211958" y="807902"/>
                    </a:lnTo>
                    <a:lnTo>
                      <a:pt x="137599" y="807902"/>
                    </a:lnTo>
                    <a:close/>
                    <a:moveTo>
                      <a:pt x="252819" y="665888"/>
                    </a:moveTo>
                    <a:lnTo>
                      <a:pt x="252819" y="750236"/>
                    </a:lnTo>
                    <a:lnTo>
                      <a:pt x="327178" y="750236"/>
                    </a:lnTo>
                    <a:lnTo>
                      <a:pt x="327178" y="665888"/>
                    </a:lnTo>
                    <a:lnTo>
                      <a:pt x="252819" y="665888"/>
                    </a:lnTo>
                    <a:close/>
                    <a:moveTo>
                      <a:pt x="137599" y="665888"/>
                    </a:moveTo>
                    <a:lnTo>
                      <a:pt x="137599" y="750236"/>
                    </a:lnTo>
                    <a:lnTo>
                      <a:pt x="211958" y="750236"/>
                    </a:lnTo>
                    <a:lnTo>
                      <a:pt x="211958" y="665888"/>
                    </a:lnTo>
                    <a:lnTo>
                      <a:pt x="137599" y="665888"/>
                    </a:lnTo>
                    <a:close/>
                    <a:moveTo>
                      <a:pt x="252819" y="535696"/>
                    </a:moveTo>
                    <a:lnTo>
                      <a:pt x="252819" y="620044"/>
                    </a:lnTo>
                    <a:lnTo>
                      <a:pt x="327178" y="620044"/>
                    </a:lnTo>
                    <a:lnTo>
                      <a:pt x="327178" y="535696"/>
                    </a:lnTo>
                    <a:lnTo>
                      <a:pt x="252819" y="535696"/>
                    </a:lnTo>
                    <a:close/>
                    <a:moveTo>
                      <a:pt x="137599" y="535696"/>
                    </a:moveTo>
                    <a:lnTo>
                      <a:pt x="137599" y="620044"/>
                    </a:lnTo>
                    <a:lnTo>
                      <a:pt x="211958" y="620044"/>
                    </a:lnTo>
                    <a:lnTo>
                      <a:pt x="211958" y="535696"/>
                    </a:lnTo>
                    <a:lnTo>
                      <a:pt x="137599" y="535696"/>
                    </a:lnTo>
                    <a:close/>
                    <a:moveTo>
                      <a:pt x="252819" y="393682"/>
                    </a:moveTo>
                    <a:lnTo>
                      <a:pt x="252819" y="478030"/>
                    </a:lnTo>
                    <a:lnTo>
                      <a:pt x="327178" y="478030"/>
                    </a:lnTo>
                    <a:lnTo>
                      <a:pt x="327178" y="393682"/>
                    </a:lnTo>
                    <a:lnTo>
                      <a:pt x="252819" y="393682"/>
                    </a:lnTo>
                    <a:close/>
                    <a:moveTo>
                      <a:pt x="137599" y="393682"/>
                    </a:moveTo>
                    <a:lnTo>
                      <a:pt x="137599" y="478030"/>
                    </a:lnTo>
                    <a:lnTo>
                      <a:pt x="211958" y="478030"/>
                    </a:lnTo>
                    <a:lnTo>
                      <a:pt x="211958" y="393682"/>
                    </a:lnTo>
                    <a:lnTo>
                      <a:pt x="137599" y="393682"/>
                    </a:lnTo>
                    <a:close/>
                    <a:moveTo>
                      <a:pt x="252819" y="252018"/>
                    </a:moveTo>
                    <a:lnTo>
                      <a:pt x="252819" y="336366"/>
                    </a:lnTo>
                    <a:lnTo>
                      <a:pt x="327178" y="336366"/>
                    </a:lnTo>
                    <a:lnTo>
                      <a:pt x="327178" y="252018"/>
                    </a:lnTo>
                    <a:lnTo>
                      <a:pt x="252819" y="252018"/>
                    </a:lnTo>
                    <a:close/>
                    <a:moveTo>
                      <a:pt x="137599" y="252018"/>
                    </a:moveTo>
                    <a:lnTo>
                      <a:pt x="137599" y="336366"/>
                    </a:lnTo>
                    <a:lnTo>
                      <a:pt x="211958" y="336366"/>
                    </a:lnTo>
                    <a:lnTo>
                      <a:pt x="211958" y="252018"/>
                    </a:lnTo>
                    <a:lnTo>
                      <a:pt x="137599" y="252018"/>
                    </a:lnTo>
                    <a:close/>
                    <a:moveTo>
                      <a:pt x="252819" y="110004"/>
                    </a:moveTo>
                    <a:lnTo>
                      <a:pt x="252819" y="194352"/>
                    </a:lnTo>
                    <a:lnTo>
                      <a:pt x="327178" y="194352"/>
                    </a:lnTo>
                    <a:lnTo>
                      <a:pt x="327178" y="110004"/>
                    </a:lnTo>
                    <a:lnTo>
                      <a:pt x="252819" y="110004"/>
                    </a:lnTo>
                    <a:close/>
                    <a:moveTo>
                      <a:pt x="137599" y="110004"/>
                    </a:moveTo>
                    <a:lnTo>
                      <a:pt x="137599" y="194352"/>
                    </a:lnTo>
                    <a:lnTo>
                      <a:pt x="211958" y="194352"/>
                    </a:lnTo>
                    <a:lnTo>
                      <a:pt x="211958" y="110004"/>
                    </a:lnTo>
                    <a:lnTo>
                      <a:pt x="137599" y="110004"/>
                    </a:lnTo>
                    <a:close/>
                    <a:moveTo>
                      <a:pt x="0" y="0"/>
                    </a:moveTo>
                    <a:lnTo>
                      <a:pt x="454184" y="0"/>
                    </a:lnTo>
                    <a:lnTo>
                      <a:pt x="454184" y="1406587"/>
                    </a:lnTo>
                    <a:lnTo>
                      <a:pt x="0" y="1406587"/>
                    </a:lnTo>
                    <a:lnTo>
                      <a:pt x="0" y="0"/>
                    </a:lnTo>
                    <a:close/>
                  </a:path>
                </a:pathLst>
              </a:custGeom>
              <a:solidFill>
                <a:schemeClr val="bg1"/>
              </a:solidFill>
              <a:ln w="9525">
                <a:noFill/>
                <a:round/>
                <a:headEnd/>
                <a:tailEnd/>
              </a:ln>
            </p:spPr>
            <p:txBody>
              <a:bodyPr anchor="ctr"/>
              <a:lstStyle/>
              <a:p>
                <a:pPr>
                  <a:defRPr/>
                </a:pPr>
                <a:endParaRPr lang="en-US" sz="1350">
                  <a:latin typeface="Arial" charset="0"/>
                  <a:cs typeface="ＭＳ Ｐゴシック" pitchFamily="34" charset="-128"/>
                </a:endParaRPr>
              </a:p>
            </p:txBody>
          </p:sp>
          <p:sp>
            <p:nvSpPr>
              <p:cNvPr id="39" name="Rectangle 293"/>
              <p:cNvSpPr>
                <a:spLocks/>
              </p:cNvSpPr>
              <p:nvPr/>
            </p:nvSpPr>
            <p:spPr bwMode="auto">
              <a:xfrm>
                <a:off x="10923826" y="1340440"/>
                <a:ext cx="418517" cy="1683346"/>
              </a:xfrm>
              <a:custGeom>
                <a:avLst/>
                <a:gdLst>
                  <a:gd name="T0" fmla="*/ 228772 w 417752"/>
                  <a:gd name="T1" fmla="*/ 1587645 h 1682717"/>
                  <a:gd name="T2" fmla="*/ 303955 w 417752"/>
                  <a:gd name="T3" fmla="*/ 1503108 h 1682717"/>
                  <a:gd name="T4" fmla="*/ 112280 w 417752"/>
                  <a:gd name="T5" fmla="*/ 1503108 h 1682717"/>
                  <a:gd name="T6" fmla="*/ 187461 w 417752"/>
                  <a:gd name="T7" fmla="*/ 1587645 h 1682717"/>
                  <a:gd name="T8" fmla="*/ 112280 w 417752"/>
                  <a:gd name="T9" fmla="*/ 1503108 h 1682717"/>
                  <a:gd name="T10" fmla="*/ 228772 w 417752"/>
                  <a:gd name="T11" fmla="*/ 1457160 h 1682717"/>
                  <a:gd name="T12" fmla="*/ 303955 w 417752"/>
                  <a:gd name="T13" fmla="*/ 1372624 h 1682717"/>
                  <a:gd name="T14" fmla="*/ 112280 w 417752"/>
                  <a:gd name="T15" fmla="*/ 1372624 h 1682717"/>
                  <a:gd name="T16" fmla="*/ 187461 w 417752"/>
                  <a:gd name="T17" fmla="*/ 1457160 h 1682717"/>
                  <a:gd name="T18" fmla="*/ 112280 w 417752"/>
                  <a:gd name="T19" fmla="*/ 1372624 h 1682717"/>
                  <a:gd name="T20" fmla="*/ 228772 w 417752"/>
                  <a:gd name="T21" fmla="*/ 1314828 h 1682717"/>
                  <a:gd name="T22" fmla="*/ 303955 w 417752"/>
                  <a:gd name="T23" fmla="*/ 1230291 h 1682717"/>
                  <a:gd name="T24" fmla="*/ 112280 w 417752"/>
                  <a:gd name="T25" fmla="*/ 1230291 h 1682717"/>
                  <a:gd name="T26" fmla="*/ 187461 w 417752"/>
                  <a:gd name="T27" fmla="*/ 1314828 h 1682717"/>
                  <a:gd name="T28" fmla="*/ 112280 w 417752"/>
                  <a:gd name="T29" fmla="*/ 1230291 h 1682717"/>
                  <a:gd name="T30" fmla="*/ 228772 w 417752"/>
                  <a:gd name="T31" fmla="*/ 1170949 h 1682717"/>
                  <a:gd name="T32" fmla="*/ 303955 w 417752"/>
                  <a:gd name="T33" fmla="*/ 1086411 h 1682717"/>
                  <a:gd name="T34" fmla="*/ 112280 w 417752"/>
                  <a:gd name="T35" fmla="*/ 1086411 h 1682717"/>
                  <a:gd name="T36" fmla="*/ 187461 w 417752"/>
                  <a:gd name="T37" fmla="*/ 1170949 h 1682717"/>
                  <a:gd name="T38" fmla="*/ 112280 w 417752"/>
                  <a:gd name="T39" fmla="*/ 1086411 h 1682717"/>
                  <a:gd name="T40" fmla="*/ 228772 w 417752"/>
                  <a:gd name="T41" fmla="*/ 1028616 h 1682717"/>
                  <a:gd name="T42" fmla="*/ 303955 w 417752"/>
                  <a:gd name="T43" fmla="*/ 944079 h 1682717"/>
                  <a:gd name="T44" fmla="*/ 112280 w 417752"/>
                  <a:gd name="T45" fmla="*/ 944079 h 1682717"/>
                  <a:gd name="T46" fmla="*/ 187461 w 417752"/>
                  <a:gd name="T47" fmla="*/ 1028616 h 1682717"/>
                  <a:gd name="T48" fmla="*/ 112280 w 417752"/>
                  <a:gd name="T49" fmla="*/ 944079 h 1682717"/>
                  <a:gd name="T50" fmla="*/ 228772 w 417752"/>
                  <a:gd name="T51" fmla="*/ 898131 h 1682717"/>
                  <a:gd name="T52" fmla="*/ 303955 w 417752"/>
                  <a:gd name="T53" fmla="*/ 813595 h 1682717"/>
                  <a:gd name="T54" fmla="*/ 112280 w 417752"/>
                  <a:gd name="T55" fmla="*/ 813595 h 1682717"/>
                  <a:gd name="T56" fmla="*/ 187461 w 417752"/>
                  <a:gd name="T57" fmla="*/ 898131 h 1682717"/>
                  <a:gd name="T58" fmla="*/ 112280 w 417752"/>
                  <a:gd name="T59" fmla="*/ 813595 h 1682717"/>
                  <a:gd name="T60" fmla="*/ 228772 w 417752"/>
                  <a:gd name="T61" fmla="*/ 755798 h 1682717"/>
                  <a:gd name="T62" fmla="*/ 303955 w 417752"/>
                  <a:gd name="T63" fmla="*/ 671262 h 1682717"/>
                  <a:gd name="T64" fmla="*/ 112280 w 417752"/>
                  <a:gd name="T65" fmla="*/ 671262 h 1682717"/>
                  <a:gd name="T66" fmla="*/ 187461 w 417752"/>
                  <a:gd name="T67" fmla="*/ 755798 h 1682717"/>
                  <a:gd name="T68" fmla="*/ 112280 w 417752"/>
                  <a:gd name="T69" fmla="*/ 671262 h 1682717"/>
                  <a:gd name="T70" fmla="*/ 228772 w 417752"/>
                  <a:gd name="T71" fmla="*/ 613816 h 1682717"/>
                  <a:gd name="T72" fmla="*/ 303955 w 417752"/>
                  <a:gd name="T73" fmla="*/ 529280 h 1682717"/>
                  <a:gd name="T74" fmla="*/ 112280 w 417752"/>
                  <a:gd name="T75" fmla="*/ 529280 h 1682717"/>
                  <a:gd name="T76" fmla="*/ 187461 w 417752"/>
                  <a:gd name="T77" fmla="*/ 613816 h 1682717"/>
                  <a:gd name="T78" fmla="*/ 112280 w 417752"/>
                  <a:gd name="T79" fmla="*/ 529280 h 1682717"/>
                  <a:gd name="T80" fmla="*/ 228772 w 417752"/>
                  <a:gd name="T81" fmla="*/ 471484 h 1682717"/>
                  <a:gd name="T82" fmla="*/ 303955 w 417752"/>
                  <a:gd name="T83" fmla="*/ 386946 h 1682717"/>
                  <a:gd name="T84" fmla="*/ 112280 w 417752"/>
                  <a:gd name="T85" fmla="*/ 386946 h 1682717"/>
                  <a:gd name="T86" fmla="*/ 187461 w 417752"/>
                  <a:gd name="T87" fmla="*/ 471484 h 1682717"/>
                  <a:gd name="T88" fmla="*/ 112280 w 417752"/>
                  <a:gd name="T89" fmla="*/ 386946 h 1682717"/>
                  <a:gd name="T90" fmla="*/ 228772 w 417752"/>
                  <a:gd name="T91" fmla="*/ 340998 h 1682717"/>
                  <a:gd name="T92" fmla="*/ 303955 w 417752"/>
                  <a:gd name="T93" fmla="*/ 256464 h 1682717"/>
                  <a:gd name="T94" fmla="*/ 112280 w 417752"/>
                  <a:gd name="T95" fmla="*/ 256464 h 1682717"/>
                  <a:gd name="T96" fmla="*/ 187461 w 417752"/>
                  <a:gd name="T97" fmla="*/ 340998 h 1682717"/>
                  <a:gd name="T98" fmla="*/ 112280 w 417752"/>
                  <a:gd name="T99" fmla="*/ 256464 h 1682717"/>
                  <a:gd name="T100" fmla="*/ 228772 w 417752"/>
                  <a:gd name="T101" fmla="*/ 198666 h 1682717"/>
                  <a:gd name="T102" fmla="*/ 303955 w 417752"/>
                  <a:gd name="T103" fmla="*/ 114132 h 1682717"/>
                  <a:gd name="T104" fmla="*/ 112280 w 417752"/>
                  <a:gd name="T105" fmla="*/ 114132 h 1682717"/>
                  <a:gd name="T106" fmla="*/ 187461 w 417752"/>
                  <a:gd name="T107" fmla="*/ 198666 h 1682717"/>
                  <a:gd name="T108" fmla="*/ 112280 w 417752"/>
                  <a:gd name="T109" fmla="*/ 114132 h 1682717"/>
                  <a:gd name="T110" fmla="*/ 422363 w 417752"/>
                  <a:gd name="T111" fmla="*/ 0 h 1682717"/>
                  <a:gd name="T112" fmla="*/ 0 w 417752"/>
                  <a:gd name="T113" fmla="*/ 1686494 h 16827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7752"/>
                  <a:gd name="T172" fmla="*/ 0 h 1682717"/>
                  <a:gd name="T173" fmla="*/ 417752 w 417752"/>
                  <a:gd name="T174" fmla="*/ 1682717 h 16827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7752" h="1682717">
                    <a:moveTo>
                      <a:pt x="226275" y="1499741"/>
                    </a:moveTo>
                    <a:lnTo>
                      <a:pt x="226275" y="1584089"/>
                    </a:lnTo>
                    <a:lnTo>
                      <a:pt x="300634" y="1584089"/>
                    </a:lnTo>
                    <a:lnTo>
                      <a:pt x="300634" y="1499741"/>
                    </a:lnTo>
                    <a:lnTo>
                      <a:pt x="226275" y="1499741"/>
                    </a:lnTo>
                    <a:close/>
                    <a:moveTo>
                      <a:pt x="111055" y="1499741"/>
                    </a:moveTo>
                    <a:lnTo>
                      <a:pt x="111055" y="1584089"/>
                    </a:lnTo>
                    <a:lnTo>
                      <a:pt x="185414" y="1584089"/>
                    </a:lnTo>
                    <a:lnTo>
                      <a:pt x="185414" y="1499741"/>
                    </a:lnTo>
                    <a:lnTo>
                      <a:pt x="111055" y="1499741"/>
                    </a:lnTo>
                    <a:close/>
                    <a:moveTo>
                      <a:pt x="226275" y="1369549"/>
                    </a:moveTo>
                    <a:lnTo>
                      <a:pt x="226275" y="1453897"/>
                    </a:lnTo>
                    <a:lnTo>
                      <a:pt x="300634" y="1453897"/>
                    </a:lnTo>
                    <a:lnTo>
                      <a:pt x="300634" y="1369549"/>
                    </a:lnTo>
                    <a:lnTo>
                      <a:pt x="226275" y="1369549"/>
                    </a:lnTo>
                    <a:close/>
                    <a:moveTo>
                      <a:pt x="111055" y="1369549"/>
                    </a:moveTo>
                    <a:lnTo>
                      <a:pt x="111055" y="1453897"/>
                    </a:lnTo>
                    <a:lnTo>
                      <a:pt x="185414" y="1453897"/>
                    </a:lnTo>
                    <a:lnTo>
                      <a:pt x="185414" y="1369549"/>
                    </a:lnTo>
                    <a:lnTo>
                      <a:pt x="111055" y="1369549"/>
                    </a:lnTo>
                    <a:close/>
                    <a:moveTo>
                      <a:pt x="226275" y="1227535"/>
                    </a:moveTo>
                    <a:lnTo>
                      <a:pt x="226275" y="1311883"/>
                    </a:lnTo>
                    <a:lnTo>
                      <a:pt x="300634" y="1311883"/>
                    </a:lnTo>
                    <a:lnTo>
                      <a:pt x="300634" y="1227535"/>
                    </a:lnTo>
                    <a:lnTo>
                      <a:pt x="226275" y="1227535"/>
                    </a:lnTo>
                    <a:close/>
                    <a:moveTo>
                      <a:pt x="111055" y="1227535"/>
                    </a:moveTo>
                    <a:lnTo>
                      <a:pt x="111055" y="1311883"/>
                    </a:lnTo>
                    <a:lnTo>
                      <a:pt x="185414" y="1311883"/>
                    </a:lnTo>
                    <a:lnTo>
                      <a:pt x="185414" y="1227535"/>
                    </a:lnTo>
                    <a:lnTo>
                      <a:pt x="111055" y="1227535"/>
                    </a:lnTo>
                    <a:close/>
                    <a:moveTo>
                      <a:pt x="226275" y="1083978"/>
                    </a:moveTo>
                    <a:lnTo>
                      <a:pt x="226275" y="1168326"/>
                    </a:lnTo>
                    <a:lnTo>
                      <a:pt x="300634" y="1168326"/>
                    </a:lnTo>
                    <a:lnTo>
                      <a:pt x="300634" y="1083978"/>
                    </a:lnTo>
                    <a:lnTo>
                      <a:pt x="226275" y="1083978"/>
                    </a:lnTo>
                    <a:close/>
                    <a:moveTo>
                      <a:pt x="111055" y="1083978"/>
                    </a:moveTo>
                    <a:lnTo>
                      <a:pt x="111055" y="1168326"/>
                    </a:lnTo>
                    <a:lnTo>
                      <a:pt x="185414" y="1168326"/>
                    </a:lnTo>
                    <a:lnTo>
                      <a:pt x="185414" y="1083978"/>
                    </a:lnTo>
                    <a:lnTo>
                      <a:pt x="111055" y="1083978"/>
                    </a:lnTo>
                    <a:close/>
                    <a:moveTo>
                      <a:pt x="226275" y="941964"/>
                    </a:moveTo>
                    <a:lnTo>
                      <a:pt x="226275" y="1026312"/>
                    </a:lnTo>
                    <a:lnTo>
                      <a:pt x="300634" y="1026312"/>
                    </a:lnTo>
                    <a:lnTo>
                      <a:pt x="300634" y="941964"/>
                    </a:lnTo>
                    <a:lnTo>
                      <a:pt x="226275" y="941964"/>
                    </a:lnTo>
                    <a:close/>
                    <a:moveTo>
                      <a:pt x="111055" y="941964"/>
                    </a:moveTo>
                    <a:lnTo>
                      <a:pt x="111055" y="1026312"/>
                    </a:lnTo>
                    <a:lnTo>
                      <a:pt x="185414" y="1026312"/>
                    </a:lnTo>
                    <a:lnTo>
                      <a:pt x="185414" y="941964"/>
                    </a:lnTo>
                    <a:lnTo>
                      <a:pt x="111055" y="941964"/>
                    </a:lnTo>
                    <a:close/>
                    <a:moveTo>
                      <a:pt x="226275" y="811772"/>
                    </a:moveTo>
                    <a:lnTo>
                      <a:pt x="226275" y="896120"/>
                    </a:lnTo>
                    <a:lnTo>
                      <a:pt x="300634" y="896120"/>
                    </a:lnTo>
                    <a:lnTo>
                      <a:pt x="300634" y="811772"/>
                    </a:lnTo>
                    <a:lnTo>
                      <a:pt x="226275" y="811772"/>
                    </a:lnTo>
                    <a:close/>
                    <a:moveTo>
                      <a:pt x="111055" y="811772"/>
                    </a:moveTo>
                    <a:lnTo>
                      <a:pt x="111055" y="896120"/>
                    </a:lnTo>
                    <a:lnTo>
                      <a:pt x="185414" y="896120"/>
                    </a:lnTo>
                    <a:lnTo>
                      <a:pt x="185414" y="811772"/>
                    </a:lnTo>
                    <a:lnTo>
                      <a:pt x="111055" y="811772"/>
                    </a:lnTo>
                    <a:close/>
                    <a:moveTo>
                      <a:pt x="226275" y="669758"/>
                    </a:moveTo>
                    <a:lnTo>
                      <a:pt x="226275" y="754106"/>
                    </a:lnTo>
                    <a:lnTo>
                      <a:pt x="300634" y="754106"/>
                    </a:lnTo>
                    <a:lnTo>
                      <a:pt x="300634" y="669758"/>
                    </a:lnTo>
                    <a:lnTo>
                      <a:pt x="226275" y="669758"/>
                    </a:lnTo>
                    <a:close/>
                    <a:moveTo>
                      <a:pt x="111055" y="669758"/>
                    </a:moveTo>
                    <a:lnTo>
                      <a:pt x="111055" y="754106"/>
                    </a:lnTo>
                    <a:lnTo>
                      <a:pt x="185414" y="754106"/>
                    </a:lnTo>
                    <a:lnTo>
                      <a:pt x="185414" y="669758"/>
                    </a:lnTo>
                    <a:lnTo>
                      <a:pt x="111055" y="669758"/>
                    </a:lnTo>
                    <a:close/>
                    <a:moveTo>
                      <a:pt x="226275" y="528094"/>
                    </a:moveTo>
                    <a:lnTo>
                      <a:pt x="226275" y="612442"/>
                    </a:lnTo>
                    <a:lnTo>
                      <a:pt x="300634" y="612442"/>
                    </a:lnTo>
                    <a:lnTo>
                      <a:pt x="300634" y="528094"/>
                    </a:lnTo>
                    <a:lnTo>
                      <a:pt x="226275" y="528094"/>
                    </a:lnTo>
                    <a:close/>
                    <a:moveTo>
                      <a:pt x="111055" y="528094"/>
                    </a:moveTo>
                    <a:lnTo>
                      <a:pt x="111055" y="612442"/>
                    </a:lnTo>
                    <a:lnTo>
                      <a:pt x="185414" y="612442"/>
                    </a:lnTo>
                    <a:lnTo>
                      <a:pt x="185414" y="528094"/>
                    </a:lnTo>
                    <a:lnTo>
                      <a:pt x="111055" y="528094"/>
                    </a:lnTo>
                    <a:close/>
                    <a:moveTo>
                      <a:pt x="226275" y="386080"/>
                    </a:moveTo>
                    <a:lnTo>
                      <a:pt x="226275" y="470428"/>
                    </a:lnTo>
                    <a:lnTo>
                      <a:pt x="300634" y="470428"/>
                    </a:lnTo>
                    <a:lnTo>
                      <a:pt x="300634" y="386080"/>
                    </a:lnTo>
                    <a:lnTo>
                      <a:pt x="226275" y="386080"/>
                    </a:lnTo>
                    <a:close/>
                    <a:moveTo>
                      <a:pt x="111055" y="386080"/>
                    </a:moveTo>
                    <a:lnTo>
                      <a:pt x="111055" y="470428"/>
                    </a:lnTo>
                    <a:lnTo>
                      <a:pt x="185414" y="470428"/>
                    </a:lnTo>
                    <a:lnTo>
                      <a:pt x="185414" y="386080"/>
                    </a:lnTo>
                    <a:lnTo>
                      <a:pt x="111055" y="386080"/>
                    </a:lnTo>
                    <a:close/>
                    <a:moveTo>
                      <a:pt x="226275" y="255888"/>
                    </a:moveTo>
                    <a:lnTo>
                      <a:pt x="226275" y="340236"/>
                    </a:lnTo>
                    <a:lnTo>
                      <a:pt x="300634" y="340236"/>
                    </a:lnTo>
                    <a:lnTo>
                      <a:pt x="300634" y="255888"/>
                    </a:lnTo>
                    <a:lnTo>
                      <a:pt x="226275" y="255888"/>
                    </a:lnTo>
                    <a:close/>
                    <a:moveTo>
                      <a:pt x="111055" y="255888"/>
                    </a:moveTo>
                    <a:lnTo>
                      <a:pt x="111055" y="340236"/>
                    </a:lnTo>
                    <a:lnTo>
                      <a:pt x="185414" y="340236"/>
                    </a:lnTo>
                    <a:lnTo>
                      <a:pt x="185414" y="255888"/>
                    </a:lnTo>
                    <a:lnTo>
                      <a:pt x="111055" y="255888"/>
                    </a:lnTo>
                    <a:close/>
                    <a:moveTo>
                      <a:pt x="226275" y="113874"/>
                    </a:moveTo>
                    <a:lnTo>
                      <a:pt x="226275" y="198222"/>
                    </a:lnTo>
                    <a:lnTo>
                      <a:pt x="300634" y="198222"/>
                    </a:lnTo>
                    <a:lnTo>
                      <a:pt x="300634" y="113874"/>
                    </a:lnTo>
                    <a:lnTo>
                      <a:pt x="226275" y="113874"/>
                    </a:lnTo>
                    <a:close/>
                    <a:moveTo>
                      <a:pt x="111055" y="113874"/>
                    </a:moveTo>
                    <a:lnTo>
                      <a:pt x="111055" y="198222"/>
                    </a:lnTo>
                    <a:lnTo>
                      <a:pt x="185414" y="198222"/>
                    </a:lnTo>
                    <a:lnTo>
                      <a:pt x="185414" y="113874"/>
                    </a:lnTo>
                    <a:lnTo>
                      <a:pt x="111055" y="113874"/>
                    </a:lnTo>
                    <a:close/>
                    <a:moveTo>
                      <a:pt x="0" y="0"/>
                    </a:moveTo>
                    <a:lnTo>
                      <a:pt x="417752" y="0"/>
                    </a:lnTo>
                    <a:lnTo>
                      <a:pt x="417752" y="1682717"/>
                    </a:lnTo>
                    <a:lnTo>
                      <a:pt x="0" y="1682717"/>
                    </a:lnTo>
                    <a:lnTo>
                      <a:pt x="0" y="0"/>
                    </a:lnTo>
                    <a:close/>
                  </a:path>
                </a:pathLst>
              </a:custGeom>
              <a:solidFill>
                <a:srgbClr val="FFFFFF"/>
              </a:solidFill>
              <a:ln w="9525">
                <a:noFill/>
                <a:round/>
                <a:headEnd/>
                <a:tailEnd/>
              </a:ln>
            </p:spPr>
            <p:txBody>
              <a:bodyPr anchor="ctr"/>
              <a:lstStyle/>
              <a:p>
                <a:pPr>
                  <a:defRPr/>
                </a:pPr>
                <a:endParaRPr lang="en-US" sz="1350">
                  <a:latin typeface="Arial" charset="0"/>
                  <a:cs typeface="ＭＳ Ｐゴシック" pitchFamily="34" charset="-128"/>
                </a:endParaRPr>
              </a:p>
            </p:txBody>
          </p:sp>
          <p:sp>
            <p:nvSpPr>
              <p:cNvPr id="40" name="Rectangle 294"/>
              <p:cNvSpPr>
                <a:spLocks/>
              </p:cNvSpPr>
              <p:nvPr/>
            </p:nvSpPr>
            <p:spPr bwMode="auto">
              <a:xfrm>
                <a:off x="9909953" y="1340440"/>
                <a:ext cx="418517" cy="1683346"/>
              </a:xfrm>
              <a:custGeom>
                <a:avLst/>
                <a:gdLst>
                  <a:gd name="T0" fmla="*/ 227045 w 417752"/>
                  <a:gd name="T1" fmla="*/ 1587699 h 1682717"/>
                  <a:gd name="T2" fmla="*/ 302223 w 417752"/>
                  <a:gd name="T3" fmla="*/ 1503162 h 1682717"/>
                  <a:gd name="T4" fmla="*/ 110554 w 417752"/>
                  <a:gd name="T5" fmla="*/ 1503162 h 1682717"/>
                  <a:gd name="T6" fmla="*/ 185733 w 417752"/>
                  <a:gd name="T7" fmla="*/ 1587699 h 1682717"/>
                  <a:gd name="T8" fmla="*/ 110554 w 417752"/>
                  <a:gd name="T9" fmla="*/ 1503162 h 1682717"/>
                  <a:gd name="T10" fmla="*/ 227045 w 417752"/>
                  <a:gd name="T11" fmla="*/ 1457215 h 1682717"/>
                  <a:gd name="T12" fmla="*/ 302223 w 417752"/>
                  <a:gd name="T13" fmla="*/ 1372678 h 1682717"/>
                  <a:gd name="T14" fmla="*/ 110554 w 417752"/>
                  <a:gd name="T15" fmla="*/ 1372678 h 1682717"/>
                  <a:gd name="T16" fmla="*/ 185733 w 417752"/>
                  <a:gd name="T17" fmla="*/ 1457215 h 1682717"/>
                  <a:gd name="T18" fmla="*/ 110554 w 417752"/>
                  <a:gd name="T19" fmla="*/ 1372678 h 1682717"/>
                  <a:gd name="T20" fmla="*/ 227045 w 417752"/>
                  <a:gd name="T21" fmla="*/ 1314882 h 1682717"/>
                  <a:gd name="T22" fmla="*/ 302223 w 417752"/>
                  <a:gd name="T23" fmla="*/ 1230345 h 1682717"/>
                  <a:gd name="T24" fmla="*/ 110554 w 417752"/>
                  <a:gd name="T25" fmla="*/ 1230345 h 1682717"/>
                  <a:gd name="T26" fmla="*/ 185733 w 417752"/>
                  <a:gd name="T27" fmla="*/ 1314882 h 1682717"/>
                  <a:gd name="T28" fmla="*/ 110554 w 417752"/>
                  <a:gd name="T29" fmla="*/ 1230345 h 1682717"/>
                  <a:gd name="T30" fmla="*/ 227045 w 417752"/>
                  <a:gd name="T31" fmla="*/ 1171003 h 1682717"/>
                  <a:gd name="T32" fmla="*/ 302223 w 417752"/>
                  <a:gd name="T33" fmla="*/ 1086466 h 1682717"/>
                  <a:gd name="T34" fmla="*/ 110554 w 417752"/>
                  <a:gd name="T35" fmla="*/ 1086466 h 1682717"/>
                  <a:gd name="T36" fmla="*/ 185733 w 417752"/>
                  <a:gd name="T37" fmla="*/ 1171003 h 1682717"/>
                  <a:gd name="T38" fmla="*/ 110554 w 417752"/>
                  <a:gd name="T39" fmla="*/ 1086466 h 1682717"/>
                  <a:gd name="T40" fmla="*/ 227045 w 417752"/>
                  <a:gd name="T41" fmla="*/ 1028670 h 1682717"/>
                  <a:gd name="T42" fmla="*/ 302223 w 417752"/>
                  <a:gd name="T43" fmla="*/ 944133 h 1682717"/>
                  <a:gd name="T44" fmla="*/ 110554 w 417752"/>
                  <a:gd name="T45" fmla="*/ 944133 h 1682717"/>
                  <a:gd name="T46" fmla="*/ 185733 w 417752"/>
                  <a:gd name="T47" fmla="*/ 1028670 h 1682717"/>
                  <a:gd name="T48" fmla="*/ 110554 w 417752"/>
                  <a:gd name="T49" fmla="*/ 944133 h 1682717"/>
                  <a:gd name="T50" fmla="*/ 227045 w 417752"/>
                  <a:gd name="T51" fmla="*/ 898185 h 1682717"/>
                  <a:gd name="T52" fmla="*/ 302223 w 417752"/>
                  <a:gd name="T53" fmla="*/ 813649 h 1682717"/>
                  <a:gd name="T54" fmla="*/ 110554 w 417752"/>
                  <a:gd name="T55" fmla="*/ 813649 h 1682717"/>
                  <a:gd name="T56" fmla="*/ 185733 w 417752"/>
                  <a:gd name="T57" fmla="*/ 898185 h 1682717"/>
                  <a:gd name="T58" fmla="*/ 110554 w 417752"/>
                  <a:gd name="T59" fmla="*/ 813649 h 1682717"/>
                  <a:gd name="T60" fmla="*/ 227045 w 417752"/>
                  <a:gd name="T61" fmla="*/ 755852 h 1682717"/>
                  <a:gd name="T62" fmla="*/ 302223 w 417752"/>
                  <a:gd name="T63" fmla="*/ 671316 h 1682717"/>
                  <a:gd name="T64" fmla="*/ 110554 w 417752"/>
                  <a:gd name="T65" fmla="*/ 671316 h 1682717"/>
                  <a:gd name="T66" fmla="*/ 185733 w 417752"/>
                  <a:gd name="T67" fmla="*/ 755852 h 1682717"/>
                  <a:gd name="T68" fmla="*/ 110554 w 417752"/>
                  <a:gd name="T69" fmla="*/ 671316 h 1682717"/>
                  <a:gd name="T70" fmla="*/ 227045 w 417752"/>
                  <a:gd name="T71" fmla="*/ 613870 h 1682717"/>
                  <a:gd name="T72" fmla="*/ 302223 w 417752"/>
                  <a:gd name="T73" fmla="*/ 529334 h 1682717"/>
                  <a:gd name="T74" fmla="*/ 110554 w 417752"/>
                  <a:gd name="T75" fmla="*/ 529334 h 1682717"/>
                  <a:gd name="T76" fmla="*/ 185733 w 417752"/>
                  <a:gd name="T77" fmla="*/ 613870 h 1682717"/>
                  <a:gd name="T78" fmla="*/ 110554 w 417752"/>
                  <a:gd name="T79" fmla="*/ 529334 h 1682717"/>
                  <a:gd name="T80" fmla="*/ 227045 w 417752"/>
                  <a:gd name="T81" fmla="*/ 471538 h 1682717"/>
                  <a:gd name="T82" fmla="*/ 302223 w 417752"/>
                  <a:gd name="T83" fmla="*/ 387000 h 1682717"/>
                  <a:gd name="T84" fmla="*/ 110554 w 417752"/>
                  <a:gd name="T85" fmla="*/ 387000 h 1682717"/>
                  <a:gd name="T86" fmla="*/ 185733 w 417752"/>
                  <a:gd name="T87" fmla="*/ 471538 h 1682717"/>
                  <a:gd name="T88" fmla="*/ 110554 w 417752"/>
                  <a:gd name="T89" fmla="*/ 387000 h 1682717"/>
                  <a:gd name="T90" fmla="*/ 227045 w 417752"/>
                  <a:gd name="T91" fmla="*/ 341052 h 1682717"/>
                  <a:gd name="T92" fmla="*/ 302223 w 417752"/>
                  <a:gd name="T93" fmla="*/ 256518 h 1682717"/>
                  <a:gd name="T94" fmla="*/ 110554 w 417752"/>
                  <a:gd name="T95" fmla="*/ 256518 h 1682717"/>
                  <a:gd name="T96" fmla="*/ 185733 w 417752"/>
                  <a:gd name="T97" fmla="*/ 341052 h 1682717"/>
                  <a:gd name="T98" fmla="*/ 110554 w 417752"/>
                  <a:gd name="T99" fmla="*/ 256518 h 1682717"/>
                  <a:gd name="T100" fmla="*/ 227045 w 417752"/>
                  <a:gd name="T101" fmla="*/ 198720 h 1682717"/>
                  <a:gd name="T102" fmla="*/ 302223 w 417752"/>
                  <a:gd name="T103" fmla="*/ 114186 h 1682717"/>
                  <a:gd name="T104" fmla="*/ 110554 w 417752"/>
                  <a:gd name="T105" fmla="*/ 114186 h 1682717"/>
                  <a:gd name="T106" fmla="*/ 185733 w 417752"/>
                  <a:gd name="T107" fmla="*/ 198720 h 1682717"/>
                  <a:gd name="T108" fmla="*/ 110554 w 417752"/>
                  <a:gd name="T109" fmla="*/ 114186 h 1682717"/>
                  <a:gd name="T110" fmla="*/ 422363 w 417752"/>
                  <a:gd name="T111" fmla="*/ 0 h 1682717"/>
                  <a:gd name="T112" fmla="*/ 0 w 417752"/>
                  <a:gd name="T113" fmla="*/ 1686494 h 16827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7752"/>
                  <a:gd name="T172" fmla="*/ 0 h 1682717"/>
                  <a:gd name="T173" fmla="*/ 417752 w 417752"/>
                  <a:gd name="T174" fmla="*/ 1682717 h 16827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7752" h="1682717">
                    <a:moveTo>
                      <a:pt x="224567" y="1499795"/>
                    </a:moveTo>
                    <a:lnTo>
                      <a:pt x="224567" y="1584143"/>
                    </a:lnTo>
                    <a:lnTo>
                      <a:pt x="298926" y="1584143"/>
                    </a:lnTo>
                    <a:lnTo>
                      <a:pt x="298926" y="1499795"/>
                    </a:lnTo>
                    <a:lnTo>
                      <a:pt x="224567" y="1499795"/>
                    </a:lnTo>
                    <a:close/>
                    <a:moveTo>
                      <a:pt x="109347" y="1499795"/>
                    </a:moveTo>
                    <a:lnTo>
                      <a:pt x="109347" y="1584143"/>
                    </a:lnTo>
                    <a:lnTo>
                      <a:pt x="183706" y="1584143"/>
                    </a:lnTo>
                    <a:lnTo>
                      <a:pt x="183706" y="1499795"/>
                    </a:lnTo>
                    <a:lnTo>
                      <a:pt x="109347" y="1499795"/>
                    </a:lnTo>
                    <a:close/>
                    <a:moveTo>
                      <a:pt x="224567" y="1369603"/>
                    </a:moveTo>
                    <a:lnTo>
                      <a:pt x="224567" y="1453951"/>
                    </a:lnTo>
                    <a:lnTo>
                      <a:pt x="298926" y="1453951"/>
                    </a:lnTo>
                    <a:lnTo>
                      <a:pt x="298926" y="1369603"/>
                    </a:lnTo>
                    <a:lnTo>
                      <a:pt x="224567" y="1369603"/>
                    </a:lnTo>
                    <a:close/>
                    <a:moveTo>
                      <a:pt x="109347" y="1369603"/>
                    </a:moveTo>
                    <a:lnTo>
                      <a:pt x="109347" y="1453951"/>
                    </a:lnTo>
                    <a:lnTo>
                      <a:pt x="183706" y="1453951"/>
                    </a:lnTo>
                    <a:lnTo>
                      <a:pt x="183706" y="1369603"/>
                    </a:lnTo>
                    <a:lnTo>
                      <a:pt x="109347" y="1369603"/>
                    </a:lnTo>
                    <a:close/>
                    <a:moveTo>
                      <a:pt x="224567" y="1227589"/>
                    </a:moveTo>
                    <a:lnTo>
                      <a:pt x="224567" y="1311937"/>
                    </a:lnTo>
                    <a:lnTo>
                      <a:pt x="298926" y="1311937"/>
                    </a:lnTo>
                    <a:lnTo>
                      <a:pt x="298926" y="1227589"/>
                    </a:lnTo>
                    <a:lnTo>
                      <a:pt x="224567" y="1227589"/>
                    </a:lnTo>
                    <a:close/>
                    <a:moveTo>
                      <a:pt x="109347" y="1227589"/>
                    </a:moveTo>
                    <a:lnTo>
                      <a:pt x="109347" y="1311937"/>
                    </a:lnTo>
                    <a:lnTo>
                      <a:pt x="183706" y="1311937"/>
                    </a:lnTo>
                    <a:lnTo>
                      <a:pt x="183706" y="1227589"/>
                    </a:lnTo>
                    <a:lnTo>
                      <a:pt x="109347" y="1227589"/>
                    </a:lnTo>
                    <a:close/>
                    <a:moveTo>
                      <a:pt x="224567" y="1084032"/>
                    </a:moveTo>
                    <a:lnTo>
                      <a:pt x="224567" y="1168380"/>
                    </a:lnTo>
                    <a:lnTo>
                      <a:pt x="298926" y="1168380"/>
                    </a:lnTo>
                    <a:lnTo>
                      <a:pt x="298926" y="1084032"/>
                    </a:lnTo>
                    <a:lnTo>
                      <a:pt x="224567" y="1084032"/>
                    </a:lnTo>
                    <a:close/>
                    <a:moveTo>
                      <a:pt x="109347" y="1084032"/>
                    </a:moveTo>
                    <a:lnTo>
                      <a:pt x="109347" y="1168380"/>
                    </a:lnTo>
                    <a:lnTo>
                      <a:pt x="183706" y="1168380"/>
                    </a:lnTo>
                    <a:lnTo>
                      <a:pt x="183706" y="1084032"/>
                    </a:lnTo>
                    <a:lnTo>
                      <a:pt x="109347" y="1084032"/>
                    </a:lnTo>
                    <a:close/>
                    <a:moveTo>
                      <a:pt x="224567" y="942018"/>
                    </a:moveTo>
                    <a:lnTo>
                      <a:pt x="224567" y="1026366"/>
                    </a:lnTo>
                    <a:lnTo>
                      <a:pt x="298926" y="1026366"/>
                    </a:lnTo>
                    <a:lnTo>
                      <a:pt x="298926" y="942018"/>
                    </a:lnTo>
                    <a:lnTo>
                      <a:pt x="224567" y="942018"/>
                    </a:lnTo>
                    <a:close/>
                    <a:moveTo>
                      <a:pt x="109347" y="942018"/>
                    </a:moveTo>
                    <a:lnTo>
                      <a:pt x="109347" y="1026366"/>
                    </a:lnTo>
                    <a:lnTo>
                      <a:pt x="183706" y="1026366"/>
                    </a:lnTo>
                    <a:lnTo>
                      <a:pt x="183706" y="942018"/>
                    </a:lnTo>
                    <a:lnTo>
                      <a:pt x="109347" y="942018"/>
                    </a:lnTo>
                    <a:close/>
                    <a:moveTo>
                      <a:pt x="224567" y="811826"/>
                    </a:moveTo>
                    <a:lnTo>
                      <a:pt x="224567" y="896174"/>
                    </a:lnTo>
                    <a:lnTo>
                      <a:pt x="298926" y="896174"/>
                    </a:lnTo>
                    <a:lnTo>
                      <a:pt x="298926" y="811826"/>
                    </a:lnTo>
                    <a:lnTo>
                      <a:pt x="224567" y="811826"/>
                    </a:lnTo>
                    <a:close/>
                    <a:moveTo>
                      <a:pt x="109347" y="811826"/>
                    </a:moveTo>
                    <a:lnTo>
                      <a:pt x="109347" y="896174"/>
                    </a:lnTo>
                    <a:lnTo>
                      <a:pt x="183706" y="896174"/>
                    </a:lnTo>
                    <a:lnTo>
                      <a:pt x="183706" y="811826"/>
                    </a:lnTo>
                    <a:lnTo>
                      <a:pt x="109347" y="811826"/>
                    </a:lnTo>
                    <a:close/>
                    <a:moveTo>
                      <a:pt x="224567" y="669812"/>
                    </a:moveTo>
                    <a:lnTo>
                      <a:pt x="224567" y="754160"/>
                    </a:lnTo>
                    <a:lnTo>
                      <a:pt x="298926" y="754160"/>
                    </a:lnTo>
                    <a:lnTo>
                      <a:pt x="298926" y="669812"/>
                    </a:lnTo>
                    <a:lnTo>
                      <a:pt x="224567" y="669812"/>
                    </a:lnTo>
                    <a:close/>
                    <a:moveTo>
                      <a:pt x="109347" y="669812"/>
                    </a:moveTo>
                    <a:lnTo>
                      <a:pt x="109347" y="754160"/>
                    </a:lnTo>
                    <a:lnTo>
                      <a:pt x="183706" y="754160"/>
                    </a:lnTo>
                    <a:lnTo>
                      <a:pt x="183706" y="669812"/>
                    </a:lnTo>
                    <a:lnTo>
                      <a:pt x="109347" y="669812"/>
                    </a:lnTo>
                    <a:close/>
                    <a:moveTo>
                      <a:pt x="224567" y="528148"/>
                    </a:moveTo>
                    <a:lnTo>
                      <a:pt x="224567" y="612496"/>
                    </a:lnTo>
                    <a:lnTo>
                      <a:pt x="298926" y="612496"/>
                    </a:lnTo>
                    <a:lnTo>
                      <a:pt x="298926" y="528148"/>
                    </a:lnTo>
                    <a:lnTo>
                      <a:pt x="224567" y="528148"/>
                    </a:lnTo>
                    <a:close/>
                    <a:moveTo>
                      <a:pt x="109347" y="528148"/>
                    </a:moveTo>
                    <a:lnTo>
                      <a:pt x="109347" y="612496"/>
                    </a:lnTo>
                    <a:lnTo>
                      <a:pt x="183706" y="612496"/>
                    </a:lnTo>
                    <a:lnTo>
                      <a:pt x="183706" y="528148"/>
                    </a:lnTo>
                    <a:lnTo>
                      <a:pt x="109347" y="528148"/>
                    </a:lnTo>
                    <a:close/>
                    <a:moveTo>
                      <a:pt x="224567" y="386134"/>
                    </a:moveTo>
                    <a:lnTo>
                      <a:pt x="224567" y="470482"/>
                    </a:lnTo>
                    <a:lnTo>
                      <a:pt x="298926" y="470482"/>
                    </a:lnTo>
                    <a:lnTo>
                      <a:pt x="298926" y="386134"/>
                    </a:lnTo>
                    <a:lnTo>
                      <a:pt x="224567" y="386134"/>
                    </a:lnTo>
                    <a:close/>
                    <a:moveTo>
                      <a:pt x="109347" y="386134"/>
                    </a:moveTo>
                    <a:lnTo>
                      <a:pt x="109347" y="470482"/>
                    </a:lnTo>
                    <a:lnTo>
                      <a:pt x="183706" y="470482"/>
                    </a:lnTo>
                    <a:lnTo>
                      <a:pt x="183706" y="386134"/>
                    </a:lnTo>
                    <a:lnTo>
                      <a:pt x="109347" y="386134"/>
                    </a:lnTo>
                    <a:close/>
                    <a:moveTo>
                      <a:pt x="224567" y="255942"/>
                    </a:moveTo>
                    <a:lnTo>
                      <a:pt x="224567" y="340290"/>
                    </a:lnTo>
                    <a:lnTo>
                      <a:pt x="298926" y="340290"/>
                    </a:lnTo>
                    <a:lnTo>
                      <a:pt x="298926" y="255942"/>
                    </a:lnTo>
                    <a:lnTo>
                      <a:pt x="224567" y="255942"/>
                    </a:lnTo>
                    <a:close/>
                    <a:moveTo>
                      <a:pt x="109347" y="255942"/>
                    </a:moveTo>
                    <a:lnTo>
                      <a:pt x="109347" y="340290"/>
                    </a:lnTo>
                    <a:lnTo>
                      <a:pt x="183706" y="340290"/>
                    </a:lnTo>
                    <a:lnTo>
                      <a:pt x="183706" y="255942"/>
                    </a:lnTo>
                    <a:lnTo>
                      <a:pt x="109347" y="255942"/>
                    </a:lnTo>
                    <a:close/>
                    <a:moveTo>
                      <a:pt x="224567" y="113928"/>
                    </a:moveTo>
                    <a:lnTo>
                      <a:pt x="224567" y="198276"/>
                    </a:lnTo>
                    <a:lnTo>
                      <a:pt x="298926" y="198276"/>
                    </a:lnTo>
                    <a:lnTo>
                      <a:pt x="298926" y="113928"/>
                    </a:lnTo>
                    <a:lnTo>
                      <a:pt x="224567" y="113928"/>
                    </a:lnTo>
                    <a:close/>
                    <a:moveTo>
                      <a:pt x="109347" y="113928"/>
                    </a:moveTo>
                    <a:lnTo>
                      <a:pt x="109347" y="198276"/>
                    </a:lnTo>
                    <a:lnTo>
                      <a:pt x="183706" y="198276"/>
                    </a:lnTo>
                    <a:lnTo>
                      <a:pt x="183706" y="113928"/>
                    </a:lnTo>
                    <a:lnTo>
                      <a:pt x="109347" y="113928"/>
                    </a:lnTo>
                    <a:close/>
                    <a:moveTo>
                      <a:pt x="0" y="0"/>
                    </a:moveTo>
                    <a:lnTo>
                      <a:pt x="417752" y="0"/>
                    </a:lnTo>
                    <a:lnTo>
                      <a:pt x="417752" y="1682717"/>
                    </a:lnTo>
                    <a:lnTo>
                      <a:pt x="0" y="1682717"/>
                    </a:lnTo>
                    <a:lnTo>
                      <a:pt x="0" y="0"/>
                    </a:lnTo>
                    <a:close/>
                  </a:path>
                </a:pathLst>
              </a:custGeom>
              <a:solidFill>
                <a:srgbClr val="FFFFFF"/>
              </a:solidFill>
              <a:ln w="9525">
                <a:noFill/>
                <a:round/>
                <a:headEnd/>
                <a:tailEnd/>
              </a:ln>
            </p:spPr>
            <p:txBody>
              <a:bodyPr anchor="ctr"/>
              <a:lstStyle/>
              <a:p>
                <a:pPr>
                  <a:defRPr/>
                </a:pPr>
                <a:endParaRPr lang="en-US" sz="1350">
                  <a:latin typeface="Arial" charset="0"/>
                  <a:cs typeface="ＭＳ Ｐゴシック" pitchFamily="34" charset="-128"/>
                </a:endParaRPr>
              </a:p>
            </p:txBody>
          </p:sp>
          <p:sp>
            <p:nvSpPr>
              <p:cNvPr id="41" name="Rectangle 295"/>
              <p:cNvSpPr>
                <a:spLocks/>
              </p:cNvSpPr>
              <p:nvPr/>
            </p:nvSpPr>
            <p:spPr bwMode="auto">
              <a:xfrm>
                <a:off x="10410995" y="1617558"/>
                <a:ext cx="418517" cy="1406228"/>
              </a:xfrm>
              <a:custGeom>
                <a:avLst/>
                <a:gdLst>
                  <a:gd name="T0" fmla="*/ 236789 w 417752"/>
                  <a:gd name="T1" fmla="*/ 1303630 h 1406587"/>
                  <a:gd name="T2" fmla="*/ 311968 w 417752"/>
                  <a:gd name="T3" fmla="*/ 1219411 h 1406587"/>
                  <a:gd name="T4" fmla="*/ 120297 w 417752"/>
                  <a:gd name="T5" fmla="*/ 1219411 h 1406587"/>
                  <a:gd name="T6" fmla="*/ 195477 w 417752"/>
                  <a:gd name="T7" fmla="*/ 1303630 h 1406587"/>
                  <a:gd name="T8" fmla="*/ 120297 w 417752"/>
                  <a:gd name="T9" fmla="*/ 1219411 h 1406587"/>
                  <a:gd name="T10" fmla="*/ 236789 w 417752"/>
                  <a:gd name="T11" fmla="*/ 1173636 h 1406587"/>
                  <a:gd name="T12" fmla="*/ 311968 w 417752"/>
                  <a:gd name="T13" fmla="*/ 1089420 h 1406587"/>
                  <a:gd name="T14" fmla="*/ 120297 w 417752"/>
                  <a:gd name="T15" fmla="*/ 1089420 h 1406587"/>
                  <a:gd name="T16" fmla="*/ 195477 w 417752"/>
                  <a:gd name="T17" fmla="*/ 1173636 h 1406587"/>
                  <a:gd name="T18" fmla="*/ 120297 w 417752"/>
                  <a:gd name="T19" fmla="*/ 1089420 h 1406587"/>
                  <a:gd name="T20" fmla="*/ 236789 w 417752"/>
                  <a:gd name="T21" fmla="*/ 1031840 h 1406587"/>
                  <a:gd name="T22" fmla="*/ 311968 w 417752"/>
                  <a:gd name="T23" fmla="*/ 947622 h 1406587"/>
                  <a:gd name="T24" fmla="*/ 120297 w 417752"/>
                  <a:gd name="T25" fmla="*/ 947622 h 1406587"/>
                  <a:gd name="T26" fmla="*/ 195477 w 417752"/>
                  <a:gd name="T27" fmla="*/ 1031840 h 1406587"/>
                  <a:gd name="T28" fmla="*/ 120297 w 417752"/>
                  <a:gd name="T29" fmla="*/ 947622 h 1406587"/>
                  <a:gd name="T30" fmla="*/ 236789 w 417752"/>
                  <a:gd name="T31" fmla="*/ 888503 h 1406587"/>
                  <a:gd name="T32" fmla="*/ 311968 w 417752"/>
                  <a:gd name="T33" fmla="*/ 804285 h 1406587"/>
                  <a:gd name="T34" fmla="*/ 120297 w 417752"/>
                  <a:gd name="T35" fmla="*/ 804285 h 1406587"/>
                  <a:gd name="T36" fmla="*/ 195477 w 417752"/>
                  <a:gd name="T37" fmla="*/ 888503 h 1406587"/>
                  <a:gd name="T38" fmla="*/ 120297 w 417752"/>
                  <a:gd name="T39" fmla="*/ 804285 h 1406587"/>
                  <a:gd name="T40" fmla="*/ 236789 w 417752"/>
                  <a:gd name="T41" fmla="*/ 746705 h 1406587"/>
                  <a:gd name="T42" fmla="*/ 311968 w 417752"/>
                  <a:gd name="T43" fmla="*/ 662489 h 1406587"/>
                  <a:gd name="T44" fmla="*/ 120297 w 417752"/>
                  <a:gd name="T45" fmla="*/ 662489 h 1406587"/>
                  <a:gd name="T46" fmla="*/ 195477 w 417752"/>
                  <a:gd name="T47" fmla="*/ 746705 h 1406587"/>
                  <a:gd name="T48" fmla="*/ 120297 w 417752"/>
                  <a:gd name="T49" fmla="*/ 662489 h 1406587"/>
                  <a:gd name="T50" fmla="*/ 236789 w 417752"/>
                  <a:gd name="T51" fmla="*/ 616713 h 1406587"/>
                  <a:gd name="T52" fmla="*/ 311968 w 417752"/>
                  <a:gd name="T53" fmla="*/ 532495 h 1406587"/>
                  <a:gd name="T54" fmla="*/ 120297 w 417752"/>
                  <a:gd name="T55" fmla="*/ 532495 h 1406587"/>
                  <a:gd name="T56" fmla="*/ 195477 w 417752"/>
                  <a:gd name="T57" fmla="*/ 616713 h 1406587"/>
                  <a:gd name="T58" fmla="*/ 120297 w 417752"/>
                  <a:gd name="T59" fmla="*/ 532495 h 1406587"/>
                  <a:gd name="T60" fmla="*/ 236789 w 417752"/>
                  <a:gd name="T61" fmla="*/ 474919 h 1406587"/>
                  <a:gd name="T62" fmla="*/ 311968 w 417752"/>
                  <a:gd name="T63" fmla="*/ 390697 h 1406587"/>
                  <a:gd name="T64" fmla="*/ 120297 w 417752"/>
                  <a:gd name="T65" fmla="*/ 390697 h 1406587"/>
                  <a:gd name="T66" fmla="*/ 195477 w 417752"/>
                  <a:gd name="T67" fmla="*/ 474919 h 1406587"/>
                  <a:gd name="T68" fmla="*/ 120297 w 417752"/>
                  <a:gd name="T69" fmla="*/ 390697 h 1406587"/>
                  <a:gd name="T70" fmla="*/ 236789 w 417752"/>
                  <a:gd name="T71" fmla="*/ 333471 h 1406587"/>
                  <a:gd name="T72" fmla="*/ 311968 w 417752"/>
                  <a:gd name="T73" fmla="*/ 249249 h 1406587"/>
                  <a:gd name="T74" fmla="*/ 120297 w 417752"/>
                  <a:gd name="T75" fmla="*/ 249249 h 1406587"/>
                  <a:gd name="T76" fmla="*/ 195477 w 417752"/>
                  <a:gd name="T77" fmla="*/ 333471 h 1406587"/>
                  <a:gd name="T78" fmla="*/ 120297 w 417752"/>
                  <a:gd name="T79" fmla="*/ 249249 h 1406587"/>
                  <a:gd name="T80" fmla="*/ 236789 w 417752"/>
                  <a:gd name="T81" fmla="*/ 191673 h 1406587"/>
                  <a:gd name="T82" fmla="*/ 311968 w 417752"/>
                  <a:gd name="T83" fmla="*/ 107457 h 1406587"/>
                  <a:gd name="T84" fmla="*/ 120297 w 417752"/>
                  <a:gd name="T85" fmla="*/ 107457 h 1406587"/>
                  <a:gd name="T86" fmla="*/ 195477 w 417752"/>
                  <a:gd name="T87" fmla="*/ 191673 h 1406587"/>
                  <a:gd name="T88" fmla="*/ 120297 w 417752"/>
                  <a:gd name="T89" fmla="*/ 107457 h 1406587"/>
                  <a:gd name="T90" fmla="*/ 422363 w 417752"/>
                  <a:gd name="T91" fmla="*/ 0 h 1406587"/>
                  <a:gd name="T92" fmla="*/ 0 w 417752"/>
                  <a:gd name="T93" fmla="*/ 1404433 h 1406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7752"/>
                  <a:gd name="T142" fmla="*/ 0 h 1406587"/>
                  <a:gd name="T143" fmla="*/ 417752 w 417752"/>
                  <a:gd name="T144" fmla="*/ 1406587 h 14065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7752" h="1406587">
                    <a:moveTo>
                      <a:pt x="234204" y="1221280"/>
                    </a:moveTo>
                    <a:lnTo>
                      <a:pt x="234204" y="1305628"/>
                    </a:lnTo>
                    <a:lnTo>
                      <a:pt x="308563" y="1305628"/>
                    </a:lnTo>
                    <a:lnTo>
                      <a:pt x="308563" y="1221280"/>
                    </a:lnTo>
                    <a:lnTo>
                      <a:pt x="234204" y="1221280"/>
                    </a:lnTo>
                    <a:close/>
                    <a:moveTo>
                      <a:pt x="118984" y="1221280"/>
                    </a:moveTo>
                    <a:lnTo>
                      <a:pt x="118984" y="1305628"/>
                    </a:lnTo>
                    <a:lnTo>
                      <a:pt x="193343" y="1305628"/>
                    </a:lnTo>
                    <a:lnTo>
                      <a:pt x="193343" y="1221280"/>
                    </a:lnTo>
                    <a:lnTo>
                      <a:pt x="118984" y="1221280"/>
                    </a:lnTo>
                    <a:close/>
                    <a:moveTo>
                      <a:pt x="234204" y="1091088"/>
                    </a:moveTo>
                    <a:lnTo>
                      <a:pt x="234204" y="1175436"/>
                    </a:lnTo>
                    <a:lnTo>
                      <a:pt x="308563" y="1175436"/>
                    </a:lnTo>
                    <a:lnTo>
                      <a:pt x="308563" y="1091088"/>
                    </a:lnTo>
                    <a:lnTo>
                      <a:pt x="234204" y="1091088"/>
                    </a:lnTo>
                    <a:close/>
                    <a:moveTo>
                      <a:pt x="118984" y="1091088"/>
                    </a:moveTo>
                    <a:lnTo>
                      <a:pt x="118984" y="1175436"/>
                    </a:lnTo>
                    <a:lnTo>
                      <a:pt x="193343" y="1175436"/>
                    </a:lnTo>
                    <a:lnTo>
                      <a:pt x="193343" y="1091088"/>
                    </a:lnTo>
                    <a:lnTo>
                      <a:pt x="118984" y="1091088"/>
                    </a:lnTo>
                    <a:close/>
                    <a:moveTo>
                      <a:pt x="234204" y="949074"/>
                    </a:moveTo>
                    <a:lnTo>
                      <a:pt x="234204" y="1033422"/>
                    </a:lnTo>
                    <a:lnTo>
                      <a:pt x="308563" y="1033422"/>
                    </a:lnTo>
                    <a:lnTo>
                      <a:pt x="308563" y="949074"/>
                    </a:lnTo>
                    <a:lnTo>
                      <a:pt x="234204" y="949074"/>
                    </a:lnTo>
                    <a:close/>
                    <a:moveTo>
                      <a:pt x="118984" y="949074"/>
                    </a:moveTo>
                    <a:lnTo>
                      <a:pt x="118984" y="1033422"/>
                    </a:lnTo>
                    <a:lnTo>
                      <a:pt x="193343" y="1033422"/>
                    </a:lnTo>
                    <a:lnTo>
                      <a:pt x="193343" y="949074"/>
                    </a:lnTo>
                    <a:lnTo>
                      <a:pt x="118984" y="949074"/>
                    </a:lnTo>
                    <a:close/>
                    <a:moveTo>
                      <a:pt x="234204" y="805517"/>
                    </a:moveTo>
                    <a:lnTo>
                      <a:pt x="234204" y="889865"/>
                    </a:lnTo>
                    <a:lnTo>
                      <a:pt x="308563" y="889865"/>
                    </a:lnTo>
                    <a:lnTo>
                      <a:pt x="308563" y="805517"/>
                    </a:lnTo>
                    <a:lnTo>
                      <a:pt x="234204" y="805517"/>
                    </a:lnTo>
                    <a:close/>
                    <a:moveTo>
                      <a:pt x="118984" y="805517"/>
                    </a:moveTo>
                    <a:lnTo>
                      <a:pt x="118984" y="889865"/>
                    </a:lnTo>
                    <a:lnTo>
                      <a:pt x="193343" y="889865"/>
                    </a:lnTo>
                    <a:lnTo>
                      <a:pt x="193343" y="805517"/>
                    </a:lnTo>
                    <a:lnTo>
                      <a:pt x="118984" y="805517"/>
                    </a:lnTo>
                    <a:close/>
                    <a:moveTo>
                      <a:pt x="234204" y="663503"/>
                    </a:moveTo>
                    <a:lnTo>
                      <a:pt x="234204" y="747851"/>
                    </a:lnTo>
                    <a:lnTo>
                      <a:pt x="308563" y="747851"/>
                    </a:lnTo>
                    <a:lnTo>
                      <a:pt x="308563" y="663503"/>
                    </a:lnTo>
                    <a:lnTo>
                      <a:pt x="234204" y="663503"/>
                    </a:lnTo>
                    <a:close/>
                    <a:moveTo>
                      <a:pt x="118984" y="663503"/>
                    </a:moveTo>
                    <a:lnTo>
                      <a:pt x="118984" y="747851"/>
                    </a:lnTo>
                    <a:lnTo>
                      <a:pt x="193343" y="747851"/>
                    </a:lnTo>
                    <a:lnTo>
                      <a:pt x="193343" y="663503"/>
                    </a:lnTo>
                    <a:lnTo>
                      <a:pt x="118984" y="663503"/>
                    </a:lnTo>
                    <a:close/>
                    <a:moveTo>
                      <a:pt x="234204" y="533311"/>
                    </a:moveTo>
                    <a:lnTo>
                      <a:pt x="234204" y="617659"/>
                    </a:lnTo>
                    <a:lnTo>
                      <a:pt x="308563" y="617659"/>
                    </a:lnTo>
                    <a:lnTo>
                      <a:pt x="308563" y="533311"/>
                    </a:lnTo>
                    <a:lnTo>
                      <a:pt x="234204" y="533311"/>
                    </a:lnTo>
                    <a:close/>
                    <a:moveTo>
                      <a:pt x="118984" y="533311"/>
                    </a:moveTo>
                    <a:lnTo>
                      <a:pt x="118984" y="617659"/>
                    </a:lnTo>
                    <a:lnTo>
                      <a:pt x="193343" y="617659"/>
                    </a:lnTo>
                    <a:lnTo>
                      <a:pt x="193343" y="533311"/>
                    </a:lnTo>
                    <a:lnTo>
                      <a:pt x="118984" y="533311"/>
                    </a:lnTo>
                    <a:close/>
                    <a:moveTo>
                      <a:pt x="234204" y="391297"/>
                    </a:moveTo>
                    <a:lnTo>
                      <a:pt x="234204" y="475645"/>
                    </a:lnTo>
                    <a:lnTo>
                      <a:pt x="308563" y="475645"/>
                    </a:lnTo>
                    <a:lnTo>
                      <a:pt x="308563" y="391297"/>
                    </a:lnTo>
                    <a:lnTo>
                      <a:pt x="234204" y="391297"/>
                    </a:lnTo>
                    <a:close/>
                    <a:moveTo>
                      <a:pt x="118984" y="391297"/>
                    </a:moveTo>
                    <a:lnTo>
                      <a:pt x="118984" y="475645"/>
                    </a:lnTo>
                    <a:lnTo>
                      <a:pt x="193343" y="475645"/>
                    </a:lnTo>
                    <a:lnTo>
                      <a:pt x="193343" y="391297"/>
                    </a:lnTo>
                    <a:lnTo>
                      <a:pt x="118984" y="391297"/>
                    </a:lnTo>
                    <a:close/>
                    <a:moveTo>
                      <a:pt x="234204" y="249633"/>
                    </a:moveTo>
                    <a:lnTo>
                      <a:pt x="234204" y="333981"/>
                    </a:lnTo>
                    <a:lnTo>
                      <a:pt x="308563" y="333981"/>
                    </a:lnTo>
                    <a:lnTo>
                      <a:pt x="308563" y="249633"/>
                    </a:lnTo>
                    <a:lnTo>
                      <a:pt x="234204" y="249633"/>
                    </a:lnTo>
                    <a:close/>
                    <a:moveTo>
                      <a:pt x="118984" y="249633"/>
                    </a:moveTo>
                    <a:lnTo>
                      <a:pt x="118984" y="333981"/>
                    </a:lnTo>
                    <a:lnTo>
                      <a:pt x="193343" y="333981"/>
                    </a:lnTo>
                    <a:lnTo>
                      <a:pt x="193343" y="249633"/>
                    </a:lnTo>
                    <a:lnTo>
                      <a:pt x="118984" y="249633"/>
                    </a:lnTo>
                    <a:close/>
                    <a:moveTo>
                      <a:pt x="234204" y="107619"/>
                    </a:moveTo>
                    <a:lnTo>
                      <a:pt x="234204" y="191967"/>
                    </a:lnTo>
                    <a:lnTo>
                      <a:pt x="308563" y="191967"/>
                    </a:lnTo>
                    <a:lnTo>
                      <a:pt x="308563" y="107619"/>
                    </a:lnTo>
                    <a:lnTo>
                      <a:pt x="234204" y="107619"/>
                    </a:lnTo>
                    <a:close/>
                    <a:moveTo>
                      <a:pt x="118984" y="107619"/>
                    </a:moveTo>
                    <a:lnTo>
                      <a:pt x="118984" y="191967"/>
                    </a:lnTo>
                    <a:lnTo>
                      <a:pt x="193343" y="191967"/>
                    </a:lnTo>
                    <a:lnTo>
                      <a:pt x="193343" y="107619"/>
                    </a:lnTo>
                    <a:lnTo>
                      <a:pt x="118984" y="107619"/>
                    </a:lnTo>
                    <a:close/>
                    <a:moveTo>
                      <a:pt x="0" y="0"/>
                    </a:moveTo>
                    <a:lnTo>
                      <a:pt x="417752" y="0"/>
                    </a:lnTo>
                    <a:lnTo>
                      <a:pt x="417752" y="1406587"/>
                    </a:lnTo>
                    <a:lnTo>
                      <a:pt x="0" y="1406587"/>
                    </a:lnTo>
                    <a:lnTo>
                      <a:pt x="0" y="0"/>
                    </a:lnTo>
                    <a:close/>
                  </a:path>
                </a:pathLst>
              </a:custGeom>
              <a:solidFill>
                <a:srgbClr val="FFFFFF"/>
              </a:solidFill>
              <a:ln w="9525">
                <a:noFill/>
                <a:round/>
                <a:headEnd/>
                <a:tailEnd/>
              </a:ln>
            </p:spPr>
            <p:txBody>
              <a:bodyPr anchor="ctr"/>
              <a:lstStyle/>
              <a:p>
                <a:pPr>
                  <a:defRPr/>
                </a:pPr>
                <a:endParaRPr lang="en-US" sz="1350">
                  <a:latin typeface="Arial" charset="0"/>
                  <a:cs typeface="ＭＳ Ｐゴシック" pitchFamily="34" charset="-128"/>
                </a:endParaRPr>
              </a:p>
            </p:txBody>
          </p:sp>
          <p:sp>
            <p:nvSpPr>
              <p:cNvPr id="42" name="Right Triangle 11"/>
              <p:cNvSpPr>
                <a:spLocks noChangeArrowheads="1"/>
              </p:cNvSpPr>
              <p:nvPr/>
            </p:nvSpPr>
            <p:spPr bwMode="auto">
              <a:xfrm>
                <a:off x="10923826" y="957191"/>
                <a:ext cx="418517" cy="389145"/>
              </a:xfrm>
              <a:prstGeom prst="rtTriangle">
                <a:avLst/>
              </a:prstGeom>
              <a:solidFill>
                <a:srgbClr val="FFFFFF"/>
              </a:solidFill>
              <a:ln w="9525">
                <a:noFill/>
                <a:miter lim="800000"/>
                <a:headEnd/>
                <a:tailEnd/>
              </a:ln>
            </p:spPr>
            <p:txBody>
              <a:bodyPr anchor="ctr"/>
              <a:lstStyle/>
              <a:p>
                <a:pPr algn="ctr">
                  <a:defRPr/>
                </a:pPr>
                <a:endParaRPr lang="en-US" sz="1350">
                  <a:solidFill>
                    <a:srgbClr val="FFFFFF"/>
                  </a:solidFill>
                  <a:latin typeface="Franklin Gothic Book" charset="0"/>
                  <a:cs typeface="ＭＳ Ｐゴシック" pitchFamily="34" charset="-128"/>
                </a:endParaRPr>
              </a:p>
            </p:txBody>
          </p:sp>
          <p:sp>
            <p:nvSpPr>
              <p:cNvPr id="43" name="Rectangle 12"/>
              <p:cNvSpPr>
                <a:spLocks noChangeArrowheads="1"/>
              </p:cNvSpPr>
              <p:nvPr/>
            </p:nvSpPr>
            <p:spPr bwMode="auto">
              <a:xfrm flipH="1" flipV="1">
                <a:off x="9980688" y="1160609"/>
                <a:ext cx="271152" cy="250585"/>
              </a:xfrm>
              <a:prstGeom prst="rect">
                <a:avLst/>
              </a:prstGeom>
              <a:solidFill>
                <a:srgbClr val="FFFFFF"/>
              </a:solidFill>
              <a:ln w="9525">
                <a:noFill/>
                <a:miter lim="800000"/>
                <a:headEnd/>
                <a:tailEnd/>
              </a:ln>
            </p:spPr>
            <p:txBody>
              <a:bodyPr rot="10800000" anchor="ctr"/>
              <a:lstStyle/>
              <a:p>
                <a:pPr algn="ctr">
                  <a:defRPr/>
                </a:pPr>
                <a:endParaRPr lang="en-US" sz="1350">
                  <a:solidFill>
                    <a:srgbClr val="FFFFFF"/>
                  </a:solidFill>
                  <a:latin typeface="Franklin Gothic Book" charset="0"/>
                  <a:cs typeface="ＭＳ Ｐゴシック" pitchFamily="34" charset="-128"/>
                </a:endParaRPr>
              </a:p>
            </p:txBody>
          </p:sp>
        </p:grpSp>
      </p:grpSp>
      <p:grpSp>
        <p:nvGrpSpPr>
          <p:cNvPr id="19" name="Group 18"/>
          <p:cNvGrpSpPr/>
          <p:nvPr/>
        </p:nvGrpSpPr>
        <p:grpSpPr>
          <a:xfrm>
            <a:off x="1248992" y="4100824"/>
            <a:ext cx="796769" cy="822902"/>
            <a:chOff x="2234640" y="4520481"/>
            <a:chExt cx="1062359" cy="1097203"/>
          </a:xfrm>
        </p:grpSpPr>
        <p:sp>
          <p:nvSpPr>
            <p:cNvPr id="29" name="Rectangle 28"/>
            <p:cNvSpPr/>
            <p:nvPr/>
          </p:nvSpPr>
          <p:spPr>
            <a:xfrm>
              <a:off x="2234640" y="4520481"/>
              <a:ext cx="1062359" cy="1097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b="1" dirty="0">
                <a:solidFill>
                  <a:schemeClr val="bg1"/>
                </a:solidFill>
              </a:endParaRPr>
            </a:p>
          </p:txBody>
        </p:sp>
        <p:pic>
          <p:nvPicPr>
            <p:cNvPr id="44" name="Picture 43"/>
            <p:cNvPicPr>
              <a:picLocks noChangeAspect="1"/>
            </p:cNvPicPr>
            <p:nvPr/>
          </p:nvPicPr>
          <p:blipFill>
            <a:blip r:embed="rId5" cstate="print">
              <a:lum bright="100000"/>
              <a:extLst>
                <a:ext uri="{28A0092B-C50C-407E-A947-70E740481C1C}">
                  <a14:useLocalDpi xmlns:a14="http://schemas.microsoft.com/office/drawing/2010/main" val="0"/>
                </a:ext>
              </a:extLst>
            </a:blip>
            <a:stretch>
              <a:fillRect/>
            </a:stretch>
          </p:blipFill>
          <p:spPr>
            <a:xfrm>
              <a:off x="2488438" y="4726759"/>
              <a:ext cx="554762" cy="702399"/>
            </a:xfrm>
            <a:prstGeom prst="rect">
              <a:avLst/>
            </a:prstGeom>
          </p:spPr>
        </p:pic>
      </p:grpSp>
      <p:grpSp>
        <p:nvGrpSpPr>
          <p:cNvPr id="13" name="Group 12"/>
          <p:cNvGrpSpPr/>
          <p:nvPr/>
        </p:nvGrpSpPr>
        <p:grpSpPr>
          <a:xfrm>
            <a:off x="1248992" y="1684963"/>
            <a:ext cx="796769" cy="822902"/>
            <a:chOff x="2216027" y="968921"/>
            <a:chExt cx="1062359" cy="1097203"/>
          </a:xfrm>
        </p:grpSpPr>
        <p:sp>
          <p:nvSpPr>
            <p:cNvPr id="27" name="Rectangle 26"/>
            <p:cNvSpPr/>
            <p:nvPr/>
          </p:nvSpPr>
          <p:spPr>
            <a:xfrm>
              <a:off x="2216027" y="968921"/>
              <a:ext cx="1062359" cy="10972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b="1" dirty="0">
                <a:solidFill>
                  <a:schemeClr val="bg1"/>
                </a:solidFill>
              </a:endParaRPr>
            </a:p>
          </p:txBody>
        </p:sp>
        <p:grpSp>
          <p:nvGrpSpPr>
            <p:cNvPr id="47" name="Group 46"/>
            <p:cNvGrpSpPr/>
            <p:nvPr/>
          </p:nvGrpSpPr>
          <p:grpSpPr>
            <a:xfrm>
              <a:off x="2435277" y="1058622"/>
              <a:ext cx="580468" cy="818030"/>
              <a:chOff x="2415549" y="1031859"/>
              <a:chExt cx="580468" cy="818030"/>
            </a:xfrm>
          </p:grpSpPr>
          <p:pic>
            <p:nvPicPr>
              <p:cNvPr id="45" name="Picture 67" descr="microscope_chart_white.eps"/>
              <p:cNvPicPr>
                <a:picLocks noChangeAspect="1"/>
              </p:cNvPicPr>
              <p:nvPr/>
            </p:nvPicPr>
            <p:blipFill>
              <a:blip r:embed="rId6" cstate="print">
                <a:extLst>
                  <a:ext uri="{28A0092B-C50C-407E-A947-70E740481C1C}">
                    <a14:useLocalDpi xmlns:a14="http://schemas.microsoft.com/office/drawing/2010/main" val="0"/>
                  </a:ext>
                </a:extLst>
              </a:blip>
              <a:srcRect l="42628"/>
              <a:stretch>
                <a:fillRect/>
              </a:stretch>
            </p:blipFill>
            <p:spPr bwMode="auto">
              <a:xfrm>
                <a:off x="2415549" y="1031859"/>
                <a:ext cx="580468" cy="8180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46" name="Rectangle 45"/>
              <p:cNvSpPr/>
              <p:nvPr/>
            </p:nvSpPr>
            <p:spPr>
              <a:xfrm>
                <a:off x="2539908" y="1287971"/>
                <a:ext cx="393506" cy="491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b="1" dirty="0">
                  <a:solidFill>
                    <a:schemeClr val="bg1"/>
                  </a:solidFill>
                </a:endParaRPr>
              </a:p>
            </p:txBody>
          </p:sp>
        </p:grpSp>
      </p:grpSp>
      <p:sp>
        <p:nvSpPr>
          <p:cNvPr id="5" name="Rectangle 4"/>
          <p:cNvSpPr/>
          <p:nvPr/>
        </p:nvSpPr>
        <p:spPr>
          <a:xfrm>
            <a:off x="4918911" y="1697055"/>
            <a:ext cx="2730213" cy="715581"/>
          </a:xfrm>
          <a:prstGeom prst="rect">
            <a:avLst/>
          </a:prstGeom>
        </p:spPr>
        <p:txBody>
          <a:bodyPr wrap="square">
            <a:spAutoFit/>
          </a:bodyPr>
          <a:lstStyle/>
          <a:p>
            <a:pPr algn="r"/>
            <a:r>
              <a:rPr lang="en-US" sz="1350" dirty="0">
                <a:solidFill>
                  <a:schemeClr val="tx1">
                    <a:lumMod val="50000"/>
                    <a:lumOff val="50000"/>
                  </a:schemeClr>
                </a:solidFill>
              </a:rPr>
              <a:t>Tasks </a:t>
            </a:r>
          </a:p>
          <a:p>
            <a:pPr algn="r"/>
            <a:r>
              <a:rPr lang="en-US" sz="1350" dirty="0">
                <a:solidFill>
                  <a:schemeClr val="tx1">
                    <a:lumMod val="50000"/>
                    <a:lumOff val="50000"/>
                  </a:schemeClr>
                </a:solidFill>
              </a:rPr>
              <a:t>Dispersed</a:t>
            </a:r>
          </a:p>
          <a:p>
            <a:pPr algn="r"/>
            <a:r>
              <a:rPr lang="en-US" sz="1350" dirty="0">
                <a:solidFill>
                  <a:schemeClr val="tx1">
                    <a:lumMod val="50000"/>
                    <a:lumOff val="50000"/>
                  </a:schemeClr>
                </a:solidFill>
              </a:rPr>
              <a:t>Virtual or Market Relationship</a:t>
            </a:r>
          </a:p>
        </p:txBody>
      </p:sp>
      <p:sp>
        <p:nvSpPr>
          <p:cNvPr id="6" name="Rectangle 5"/>
          <p:cNvSpPr/>
          <p:nvPr/>
        </p:nvSpPr>
        <p:spPr>
          <a:xfrm>
            <a:off x="5915574" y="2828276"/>
            <a:ext cx="1733550" cy="923330"/>
          </a:xfrm>
          <a:prstGeom prst="rect">
            <a:avLst/>
          </a:prstGeom>
        </p:spPr>
        <p:txBody>
          <a:bodyPr wrap="square">
            <a:spAutoFit/>
          </a:bodyPr>
          <a:lstStyle/>
          <a:p>
            <a:pPr algn="r"/>
            <a:r>
              <a:rPr lang="en-US" sz="1350" dirty="0">
                <a:solidFill>
                  <a:schemeClr val="tx1">
                    <a:lumMod val="50000"/>
                    <a:lumOff val="50000"/>
                  </a:schemeClr>
                </a:solidFill>
              </a:rPr>
              <a:t>Permeable</a:t>
            </a:r>
          </a:p>
          <a:p>
            <a:pPr algn="r"/>
            <a:r>
              <a:rPr lang="en-US" sz="1350" dirty="0">
                <a:solidFill>
                  <a:schemeClr val="tx1">
                    <a:lumMod val="50000"/>
                    <a:lumOff val="50000"/>
                  </a:schemeClr>
                </a:solidFill>
              </a:rPr>
              <a:t>Interlinked</a:t>
            </a:r>
          </a:p>
          <a:p>
            <a:pPr algn="r"/>
            <a:r>
              <a:rPr lang="en-US" sz="1350" dirty="0">
                <a:solidFill>
                  <a:schemeClr val="tx1">
                    <a:lumMod val="50000"/>
                    <a:lumOff val="50000"/>
                  </a:schemeClr>
                </a:solidFill>
              </a:rPr>
              <a:t>Collaborative</a:t>
            </a:r>
          </a:p>
          <a:p>
            <a:pPr algn="r"/>
            <a:r>
              <a:rPr lang="en-US" sz="1350" dirty="0">
                <a:solidFill>
                  <a:schemeClr val="tx1">
                    <a:lumMod val="50000"/>
                    <a:lumOff val="50000"/>
                  </a:schemeClr>
                </a:solidFill>
              </a:rPr>
              <a:t>Malleable</a:t>
            </a:r>
          </a:p>
        </p:txBody>
      </p:sp>
      <p:sp>
        <p:nvSpPr>
          <p:cNvPr id="8" name="Rectangle 7"/>
          <p:cNvSpPr/>
          <p:nvPr/>
        </p:nvSpPr>
        <p:spPr>
          <a:xfrm>
            <a:off x="5009797" y="4197858"/>
            <a:ext cx="2639327" cy="715581"/>
          </a:xfrm>
          <a:prstGeom prst="rect">
            <a:avLst/>
          </a:prstGeom>
        </p:spPr>
        <p:txBody>
          <a:bodyPr wrap="square">
            <a:spAutoFit/>
          </a:bodyPr>
          <a:lstStyle/>
          <a:p>
            <a:pPr algn="r"/>
            <a:r>
              <a:rPr lang="en-US" sz="1350" dirty="0">
                <a:solidFill>
                  <a:schemeClr val="tx1">
                    <a:lumMod val="50000"/>
                    <a:lumOff val="50000"/>
                  </a:schemeClr>
                </a:solidFill>
              </a:rPr>
              <a:t>Impermanent</a:t>
            </a:r>
          </a:p>
          <a:p>
            <a:pPr algn="r"/>
            <a:r>
              <a:rPr lang="en-US" sz="1350" dirty="0">
                <a:solidFill>
                  <a:schemeClr val="tx1">
                    <a:lumMod val="50000"/>
                    <a:lumOff val="50000"/>
                  </a:schemeClr>
                </a:solidFill>
              </a:rPr>
              <a:t>Individualized &amp; Differentiated</a:t>
            </a:r>
          </a:p>
          <a:p>
            <a:pPr algn="r"/>
            <a:r>
              <a:rPr lang="en-US" sz="1350" dirty="0">
                <a:solidFill>
                  <a:schemeClr val="tx1">
                    <a:lumMod val="50000"/>
                    <a:lumOff val="50000"/>
                  </a:schemeClr>
                </a:solidFill>
              </a:rPr>
              <a:t>Imaginative</a:t>
            </a:r>
          </a:p>
        </p:txBody>
      </p:sp>
      <p:sp>
        <p:nvSpPr>
          <p:cNvPr id="9" name="Rectangle 8"/>
          <p:cNvSpPr/>
          <p:nvPr/>
        </p:nvSpPr>
        <p:spPr>
          <a:xfrm>
            <a:off x="2656497" y="4197858"/>
            <a:ext cx="2262415" cy="715581"/>
          </a:xfrm>
          <a:prstGeom prst="rect">
            <a:avLst/>
          </a:prstGeom>
        </p:spPr>
        <p:txBody>
          <a:bodyPr wrap="square">
            <a:spAutoFit/>
          </a:bodyPr>
          <a:lstStyle/>
          <a:p>
            <a:r>
              <a:rPr lang="en-US" sz="1350" dirty="0">
                <a:solidFill>
                  <a:schemeClr val="tx1">
                    <a:lumMod val="50000"/>
                    <a:lumOff val="50000"/>
                  </a:schemeClr>
                </a:solidFill>
              </a:rPr>
              <a:t>Permanent</a:t>
            </a:r>
          </a:p>
          <a:p>
            <a:r>
              <a:rPr lang="en-US" sz="1350" dirty="0">
                <a:solidFill>
                  <a:schemeClr val="tx1">
                    <a:lumMod val="50000"/>
                    <a:lumOff val="50000"/>
                  </a:schemeClr>
                </a:solidFill>
              </a:rPr>
              <a:t>Collective and Consistent</a:t>
            </a:r>
          </a:p>
          <a:p>
            <a:r>
              <a:rPr lang="en-US" sz="1350" dirty="0">
                <a:solidFill>
                  <a:schemeClr val="tx1">
                    <a:lumMod val="50000"/>
                    <a:lumOff val="50000"/>
                  </a:schemeClr>
                </a:solidFill>
              </a:rPr>
              <a:t>Traditional</a:t>
            </a:r>
          </a:p>
        </p:txBody>
      </p:sp>
      <p:sp>
        <p:nvSpPr>
          <p:cNvPr id="10" name="Rectangle 9"/>
          <p:cNvSpPr/>
          <p:nvPr/>
        </p:nvSpPr>
        <p:spPr>
          <a:xfrm>
            <a:off x="2656496" y="2828276"/>
            <a:ext cx="1510380" cy="923330"/>
          </a:xfrm>
          <a:prstGeom prst="rect">
            <a:avLst/>
          </a:prstGeom>
        </p:spPr>
        <p:txBody>
          <a:bodyPr wrap="square">
            <a:spAutoFit/>
          </a:bodyPr>
          <a:lstStyle/>
          <a:p>
            <a:r>
              <a:rPr lang="en-US" sz="1350" dirty="0">
                <a:solidFill>
                  <a:schemeClr val="tx1">
                    <a:lumMod val="50000"/>
                    <a:lumOff val="50000"/>
                  </a:schemeClr>
                </a:solidFill>
              </a:rPr>
              <a:t>Self-contained</a:t>
            </a:r>
          </a:p>
          <a:p>
            <a:r>
              <a:rPr lang="en-US" sz="1350" dirty="0">
                <a:solidFill>
                  <a:schemeClr val="tx1">
                    <a:lumMod val="50000"/>
                    <a:lumOff val="50000"/>
                  </a:schemeClr>
                </a:solidFill>
              </a:rPr>
              <a:t>Detached</a:t>
            </a:r>
          </a:p>
          <a:p>
            <a:r>
              <a:rPr lang="en-US" sz="1350" dirty="0">
                <a:solidFill>
                  <a:schemeClr val="tx1">
                    <a:lumMod val="50000"/>
                    <a:lumOff val="50000"/>
                  </a:schemeClr>
                </a:solidFill>
              </a:rPr>
              <a:t>Insular</a:t>
            </a:r>
          </a:p>
          <a:p>
            <a:r>
              <a:rPr lang="en-US" sz="1350" dirty="0">
                <a:solidFill>
                  <a:schemeClr val="tx1">
                    <a:lumMod val="50000"/>
                    <a:lumOff val="50000"/>
                  </a:schemeClr>
                </a:solidFill>
              </a:rPr>
              <a:t>Rigid</a:t>
            </a:r>
          </a:p>
        </p:txBody>
      </p:sp>
      <p:sp>
        <p:nvSpPr>
          <p:cNvPr id="12" name="Rectangle 11"/>
          <p:cNvSpPr/>
          <p:nvPr/>
        </p:nvSpPr>
        <p:spPr>
          <a:xfrm>
            <a:off x="2656497" y="1697055"/>
            <a:ext cx="2112670" cy="923330"/>
          </a:xfrm>
          <a:prstGeom prst="rect">
            <a:avLst/>
          </a:prstGeom>
        </p:spPr>
        <p:txBody>
          <a:bodyPr wrap="square">
            <a:spAutoFit/>
          </a:bodyPr>
          <a:lstStyle/>
          <a:p>
            <a:r>
              <a:rPr lang="en-US" sz="1350" dirty="0">
                <a:solidFill>
                  <a:schemeClr val="tx1">
                    <a:lumMod val="50000"/>
                    <a:lumOff val="50000"/>
                  </a:schemeClr>
                </a:solidFill>
              </a:rPr>
              <a:t>Jobs</a:t>
            </a:r>
          </a:p>
          <a:p>
            <a:r>
              <a:rPr lang="en-US" sz="1350" dirty="0">
                <a:solidFill>
                  <a:schemeClr val="tx1">
                    <a:lumMod val="50000"/>
                    <a:lumOff val="50000"/>
                  </a:schemeClr>
                </a:solidFill>
              </a:rPr>
              <a:t>Collected</a:t>
            </a:r>
          </a:p>
          <a:p>
            <a:r>
              <a:rPr lang="en-US" sz="1350" dirty="0">
                <a:solidFill>
                  <a:schemeClr val="tx1">
                    <a:lumMod val="50000"/>
                    <a:lumOff val="50000"/>
                  </a:schemeClr>
                </a:solidFill>
              </a:rPr>
              <a:t>Employment Relationship</a:t>
            </a:r>
          </a:p>
        </p:txBody>
      </p:sp>
    </p:spTree>
    <p:custDataLst>
      <p:tags r:id="rId1"/>
    </p:custDataLst>
    <p:extLst>
      <p:ext uri="{BB962C8B-B14F-4D97-AF65-F5344CB8AC3E}">
        <p14:creationId xmlns:p14="http://schemas.microsoft.com/office/powerpoint/2010/main" val="1992442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a:t>© 2016 Saville Consulting, Willis Towers Watson. All rights reserved.</a:t>
            </a:r>
            <a:endParaRPr lang="en-US" dirty="0"/>
          </a:p>
        </p:txBody>
      </p:sp>
      <p:sp>
        <p:nvSpPr>
          <p:cNvPr id="5" name="Title 4"/>
          <p:cNvSpPr>
            <a:spLocks noGrp="1"/>
          </p:cNvSpPr>
          <p:nvPr>
            <p:ph type="title"/>
          </p:nvPr>
        </p:nvSpPr>
        <p:spPr/>
        <p:txBody>
          <a:bodyPr/>
          <a:lstStyle/>
          <a:p>
            <a:r>
              <a:rPr lang="en-GB" dirty="0"/>
              <a:t>The Future of HR</a:t>
            </a:r>
          </a:p>
        </p:txBody>
      </p:sp>
      <p:sp>
        <p:nvSpPr>
          <p:cNvPr id="6" name="Content Placeholder 5"/>
          <p:cNvSpPr>
            <a:spLocks noGrp="1"/>
          </p:cNvSpPr>
          <p:nvPr>
            <p:ph idx="1"/>
          </p:nvPr>
        </p:nvSpPr>
        <p:spPr/>
        <p:txBody>
          <a:bodyPr/>
          <a:lstStyle/>
          <a:p>
            <a:r>
              <a:rPr lang="en-GB" dirty="0"/>
              <a:t>Lucy Adams – Disruptive HR</a:t>
            </a:r>
          </a:p>
        </p:txBody>
      </p:sp>
    </p:spTree>
    <p:extLst>
      <p:ext uri="{BB962C8B-B14F-4D97-AF65-F5344CB8AC3E}">
        <p14:creationId xmlns:p14="http://schemas.microsoft.com/office/powerpoint/2010/main" val="948197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Talent Assessment 2020: The Future of HR</a:t>
            </a:r>
          </a:p>
        </p:txBody>
      </p:sp>
      <p:sp>
        <p:nvSpPr>
          <p:cNvPr id="3" name="Slide Number Placeholder 2"/>
          <p:cNvSpPr>
            <a:spLocks noGrp="1"/>
          </p:cNvSpPr>
          <p:nvPr>
            <p:ph type="sldNum" sz="quarter" idx="12"/>
          </p:nvPr>
        </p:nvSpPr>
        <p:spPr/>
        <p:txBody>
          <a:bodyPr/>
          <a:lstStyle/>
          <a:p>
            <a:fld id="{2083E393-C0BF-4ED8-8545-7E4C90AFF831}" type="slidenum">
              <a:rPr lang="en-US" smtClean="0"/>
              <a:pPr/>
              <a:t>35</a:t>
            </a:fld>
            <a:endParaRPr lang="en-US" dirty="0"/>
          </a:p>
        </p:txBody>
      </p:sp>
      <p:sp>
        <p:nvSpPr>
          <p:cNvPr id="4" name="Text Placeholder 3"/>
          <p:cNvSpPr>
            <a:spLocks noGrp="1"/>
          </p:cNvSpPr>
          <p:nvPr>
            <p:ph type="body" sz="quarter" idx="13"/>
          </p:nvPr>
        </p:nvSpPr>
        <p:spPr/>
        <p:txBody>
          <a:bodyPr/>
          <a:lstStyle/>
          <a:p>
            <a:r>
              <a:rPr lang="en-GB" dirty="0"/>
              <a:t>The EACH Model* 			</a:t>
            </a:r>
            <a:r>
              <a:rPr lang="en-GB" sz="1200" dirty="0"/>
              <a:t>*©The Disruptive HR Agency Ltd 2016</a:t>
            </a:r>
          </a:p>
          <a:p>
            <a:endParaRPr lang="en-GB" dirty="0"/>
          </a:p>
        </p:txBody>
      </p:sp>
      <p:sp>
        <p:nvSpPr>
          <p:cNvPr id="6" name="Footer Placeholder 5"/>
          <p:cNvSpPr>
            <a:spLocks noGrp="1"/>
          </p:cNvSpPr>
          <p:nvPr>
            <p:ph type="ftr" sz="quarter" idx="3"/>
          </p:nvPr>
        </p:nvSpPr>
        <p:spPr/>
        <p:txBody>
          <a:bodyPr/>
          <a:lstStyle/>
          <a:p>
            <a:r>
              <a:rPr lang="en-GB"/>
              <a:t>© 2016 Saville Consulting, Willis Towers Watson. All rights reserved.</a:t>
            </a:r>
            <a:endParaRPr lang="en-US" dirty="0"/>
          </a:p>
        </p:txBody>
      </p:sp>
      <p:pic>
        <p:nvPicPr>
          <p:cNvPr id="7" name="Content Placeholder 6" descr="Disruptive-EACH-2.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2809" y="1183430"/>
            <a:ext cx="5058382" cy="4572000"/>
          </a:xfrm>
          <a:prstGeom prst="rect">
            <a:avLst/>
          </a:prstGeom>
        </p:spPr>
      </p:pic>
      <p:sp>
        <p:nvSpPr>
          <p:cNvPr id="8" name="TextBox 7"/>
          <p:cNvSpPr txBox="1"/>
          <p:nvPr/>
        </p:nvSpPr>
        <p:spPr>
          <a:xfrm>
            <a:off x="3724712" y="3007765"/>
            <a:ext cx="1853967" cy="1415772"/>
          </a:xfrm>
          <a:prstGeom prst="rect">
            <a:avLst/>
          </a:prstGeom>
          <a:noFill/>
        </p:spPr>
        <p:txBody>
          <a:bodyPr wrap="square" rtlCol="0">
            <a:spAutoFit/>
          </a:bodyPr>
          <a:lstStyle/>
          <a:p>
            <a:r>
              <a:rPr lang="en-GB" sz="5400" dirty="0">
                <a:latin typeface="Times New Roman" panose="02020603050405020304" pitchFamily="18" charset="0"/>
                <a:cs typeface="Times New Roman" panose="02020603050405020304" pitchFamily="18" charset="0"/>
              </a:rPr>
              <a:t>Each</a:t>
            </a:r>
          </a:p>
          <a:p>
            <a:endParaRPr lang="en-GB" sz="1600" dirty="0">
              <a:latin typeface="+mj-lt"/>
              <a:cs typeface="Times New Roman" panose="02020603050405020304" pitchFamily="18" charset="0"/>
            </a:endParaRPr>
          </a:p>
          <a:p>
            <a:r>
              <a:rPr lang="en-GB" sz="1600" dirty="0">
                <a:latin typeface="+mj-lt"/>
                <a:cs typeface="Times New Roman" panose="02020603050405020304" pitchFamily="18" charset="0"/>
              </a:rPr>
              <a:t>EMPLOYEES AS:</a:t>
            </a:r>
          </a:p>
        </p:txBody>
      </p:sp>
      <p:sp>
        <p:nvSpPr>
          <p:cNvPr id="9" name="TextBox 8"/>
          <p:cNvSpPr txBox="1"/>
          <p:nvPr/>
        </p:nvSpPr>
        <p:spPr>
          <a:xfrm>
            <a:off x="562062" y="5796961"/>
            <a:ext cx="1217000" cy="276999"/>
          </a:xfrm>
          <a:prstGeom prst="rect">
            <a:avLst/>
          </a:prstGeom>
          <a:noFill/>
        </p:spPr>
        <p:txBody>
          <a:bodyPr wrap="none" rtlCol="0">
            <a:spAutoFit/>
          </a:bodyPr>
          <a:lstStyle/>
          <a:p>
            <a:r>
              <a:rPr lang="en-GB" sz="1200" dirty="0"/>
              <a:t>@</a:t>
            </a:r>
            <a:r>
              <a:rPr lang="en-GB" sz="1200" dirty="0" err="1"/>
              <a:t>hr_disruptive</a:t>
            </a:r>
            <a:endParaRPr lang="en-GB" sz="1200" dirty="0"/>
          </a:p>
        </p:txBody>
      </p:sp>
      <p:pic>
        <p:nvPicPr>
          <p:cNvPr id="1026" name="Picture 2" descr="Image result for disruptive h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419" y="5368796"/>
            <a:ext cx="722881" cy="70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637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a:t>© 2016 Saville Consulting, Willis Towers Watson. All rights reserved.</a:t>
            </a:r>
            <a:endParaRPr lang="en-US" dirty="0"/>
          </a:p>
        </p:txBody>
      </p:sp>
      <p:sp>
        <p:nvSpPr>
          <p:cNvPr id="5" name="Title 4"/>
          <p:cNvSpPr>
            <a:spLocks noGrp="1"/>
          </p:cNvSpPr>
          <p:nvPr>
            <p:ph type="title"/>
          </p:nvPr>
        </p:nvSpPr>
        <p:spPr/>
        <p:txBody>
          <a:bodyPr/>
          <a:lstStyle/>
          <a:p>
            <a:r>
              <a:rPr lang="en-GB" dirty="0"/>
              <a:t>The Future of Assessment </a:t>
            </a:r>
          </a:p>
        </p:txBody>
      </p:sp>
      <p:sp>
        <p:nvSpPr>
          <p:cNvPr id="6" name="Content Placeholder 5"/>
          <p:cNvSpPr>
            <a:spLocks noGrp="1"/>
          </p:cNvSpPr>
          <p:nvPr>
            <p:ph idx="1"/>
          </p:nvPr>
        </p:nvSpPr>
        <p:spPr/>
        <p:txBody>
          <a:bodyPr/>
          <a:lstStyle/>
          <a:p>
            <a:r>
              <a:rPr lang="en-GB" dirty="0"/>
              <a:t>Mieke Nan - ING</a:t>
            </a:r>
          </a:p>
        </p:txBody>
      </p:sp>
    </p:spTree>
    <p:extLst>
      <p:ext uri="{BB962C8B-B14F-4D97-AF65-F5344CB8AC3E}">
        <p14:creationId xmlns:p14="http://schemas.microsoft.com/office/powerpoint/2010/main" val="332603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a:t>Future of assessments</a:t>
            </a:r>
          </a:p>
        </p:txBody>
      </p:sp>
      <p:sp>
        <p:nvSpPr>
          <p:cNvPr id="3" name="Subtitle 2"/>
          <p:cNvSpPr>
            <a:spLocks noGrp="1"/>
          </p:cNvSpPr>
          <p:nvPr>
            <p:ph type="subTitle" idx="1"/>
          </p:nvPr>
        </p:nvSpPr>
        <p:spPr/>
        <p:txBody>
          <a:bodyPr/>
          <a:lstStyle/>
          <a:p>
            <a:r>
              <a:rPr lang="en-GB" dirty="0"/>
              <a:t>Mieke Nan</a:t>
            </a:r>
          </a:p>
        </p:txBody>
      </p:sp>
      <p:sp>
        <p:nvSpPr>
          <p:cNvPr id="6" name="Text Placeholder 5"/>
          <p:cNvSpPr>
            <a:spLocks noGrp="1"/>
          </p:cNvSpPr>
          <p:nvPr>
            <p:ph type="body" sz="quarter" idx="14"/>
          </p:nvPr>
        </p:nvSpPr>
        <p:spPr/>
        <p:txBody>
          <a:bodyPr/>
          <a:lstStyle/>
          <a:p>
            <a:r>
              <a:rPr lang="en-GB" dirty="0"/>
              <a:t>6 October 2016</a:t>
            </a:r>
          </a:p>
        </p:txBody>
      </p:sp>
    </p:spTree>
    <p:extLst>
      <p:ext uri="{BB962C8B-B14F-4D97-AF65-F5344CB8AC3E}">
        <p14:creationId xmlns:p14="http://schemas.microsoft.com/office/powerpoint/2010/main" val="985183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Future of Assessment</a:t>
            </a:r>
          </a:p>
        </p:txBody>
      </p:sp>
      <p:sp>
        <p:nvSpPr>
          <p:cNvPr id="8" name="Text Placeholder 7"/>
          <p:cNvSpPr>
            <a:spLocks noGrp="1"/>
          </p:cNvSpPr>
          <p:nvPr>
            <p:ph type="body" sz="quarter" idx="13"/>
          </p:nvPr>
        </p:nvSpPr>
        <p:spPr/>
        <p:txBody>
          <a:bodyPr/>
          <a:lstStyle/>
          <a:p>
            <a:endParaRPr lang="en-GB"/>
          </a:p>
        </p:txBody>
      </p:sp>
      <p:sp>
        <p:nvSpPr>
          <p:cNvPr id="7" name="Content Placeholder 6"/>
          <p:cNvSpPr>
            <a:spLocks noGrp="1"/>
          </p:cNvSpPr>
          <p:nvPr>
            <p:ph idx="1"/>
          </p:nvPr>
        </p:nvSpPr>
        <p:spPr/>
        <p:txBody>
          <a:bodyPr/>
          <a:lstStyle/>
          <a:p>
            <a:r>
              <a:rPr lang="en-GB" dirty="0"/>
              <a:t>Can we do an image here like what was on the invite. Future of Assessment in the middle then coming out of it around it</a:t>
            </a:r>
          </a:p>
          <a:p>
            <a:endParaRPr lang="en-GB" dirty="0"/>
          </a:p>
          <a:p>
            <a:r>
              <a:rPr lang="en-GB" dirty="0"/>
              <a:t>Candidate Value Proposition (CVP)</a:t>
            </a:r>
          </a:p>
          <a:p>
            <a:endParaRPr lang="en-GB" dirty="0"/>
          </a:p>
          <a:p>
            <a:r>
              <a:rPr lang="en-GB" dirty="0"/>
              <a:t>Mobile Devices/Multimedia/Virtual Reality</a:t>
            </a:r>
          </a:p>
          <a:p>
            <a:endParaRPr lang="en-GB" dirty="0"/>
          </a:p>
          <a:p>
            <a:r>
              <a:rPr lang="en-GB" dirty="0"/>
              <a:t>Short Assessment Times</a:t>
            </a:r>
          </a:p>
          <a:p>
            <a:endParaRPr lang="en-GB" dirty="0"/>
          </a:p>
          <a:p>
            <a:r>
              <a:rPr lang="en-GB" dirty="0"/>
              <a:t>Applicants as Customers</a:t>
            </a:r>
          </a:p>
          <a:p>
            <a:endParaRPr lang="en-GB" dirty="0"/>
          </a:p>
          <a:p>
            <a:r>
              <a:rPr lang="en-GB" dirty="0"/>
              <a:t>Better Feedback</a:t>
            </a:r>
          </a:p>
          <a:p>
            <a:endParaRPr lang="en-GB" dirty="0"/>
          </a:p>
        </p:txBody>
      </p:sp>
    </p:spTree>
    <p:extLst>
      <p:ext uri="{BB962C8B-B14F-4D97-AF65-F5344CB8AC3E}">
        <p14:creationId xmlns:p14="http://schemas.microsoft.com/office/powerpoint/2010/main" val="1534597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NG Leadership_Heinz Knapen Speech_0413.jpg"/>
          <p:cNvPicPr>
            <a:picLocks noChangeAspect="1"/>
          </p:cNvPicPr>
          <p:nvPr/>
        </p:nvPicPr>
        <p:blipFill>
          <a:blip r:embed="rId2"/>
          <a:stretch>
            <a:fillRect/>
          </a:stretch>
        </p:blipFill>
        <p:spPr>
          <a:xfrm>
            <a:off x="0" y="857250"/>
            <a:ext cx="9144000" cy="5143500"/>
          </a:xfrm>
          <a:prstGeom prst="rect">
            <a:avLst/>
          </a:prstGeom>
          <a:ln w="12700">
            <a:miter lim="400000"/>
          </a:ln>
        </p:spPr>
      </p:pic>
    </p:spTree>
    <p:extLst>
      <p:ext uri="{BB962C8B-B14F-4D97-AF65-F5344CB8AC3E}">
        <p14:creationId xmlns:p14="http://schemas.microsoft.com/office/powerpoint/2010/main" val="370759357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Saville Consulting, a Willis Towers Watson Company </a:t>
            </a:r>
          </a:p>
        </p:txBody>
      </p:sp>
      <p:sp>
        <p:nvSpPr>
          <p:cNvPr id="3" name="Slide Number Placeholder 2"/>
          <p:cNvSpPr>
            <a:spLocks noGrp="1"/>
          </p:cNvSpPr>
          <p:nvPr>
            <p:ph type="sldNum" sz="quarter" idx="12"/>
          </p:nvPr>
        </p:nvSpPr>
        <p:spPr/>
        <p:txBody>
          <a:bodyPr/>
          <a:lstStyle/>
          <a:p>
            <a:fld id="{2083E393-C0BF-4ED8-8545-7E4C90AFF831}" type="slidenum">
              <a:rPr lang="en-US" smtClean="0"/>
              <a:pPr/>
              <a:t>4</a:t>
            </a:fld>
            <a:endParaRPr lang="en-US" dirty="0"/>
          </a:p>
        </p:txBody>
      </p:sp>
      <p:sp>
        <p:nvSpPr>
          <p:cNvPr id="4" name="Text Placeholder 3"/>
          <p:cNvSpPr>
            <a:spLocks noGrp="1"/>
          </p:cNvSpPr>
          <p:nvPr>
            <p:ph type="body" sz="quarter" idx="13"/>
          </p:nvPr>
        </p:nvSpPr>
        <p:spPr/>
        <p:txBody>
          <a:bodyPr/>
          <a:lstStyle/>
          <a:p>
            <a:r>
              <a:rPr lang="en-GB" dirty="0"/>
              <a:t>Who we are </a:t>
            </a:r>
          </a:p>
        </p:txBody>
      </p:sp>
      <p:sp>
        <p:nvSpPr>
          <p:cNvPr id="6" name="Footer Placeholder 5"/>
          <p:cNvSpPr>
            <a:spLocks noGrp="1"/>
          </p:cNvSpPr>
          <p:nvPr>
            <p:ph type="ftr" sz="quarter" idx="3"/>
          </p:nvPr>
        </p:nvSpPr>
        <p:spPr/>
        <p:txBody>
          <a:bodyPr/>
          <a:lstStyle/>
          <a:p>
            <a:r>
              <a:rPr lang="en-GB"/>
              <a:t>© 2016 Saville Consulting, Willis Towers Watson. All rights reserved.</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024" y="2238685"/>
            <a:ext cx="5968463" cy="3126182"/>
          </a:xfrm>
          <a:prstGeom prst="rect">
            <a:avLst/>
          </a:prstGeom>
        </p:spPr>
      </p:pic>
      <p:sp>
        <p:nvSpPr>
          <p:cNvPr id="9" name="TextBox 8"/>
          <p:cNvSpPr txBox="1"/>
          <p:nvPr/>
        </p:nvSpPr>
        <p:spPr>
          <a:xfrm>
            <a:off x="437828" y="1598906"/>
            <a:ext cx="3550205" cy="646331"/>
          </a:xfrm>
          <a:prstGeom prst="rect">
            <a:avLst/>
          </a:prstGeom>
          <a:noFill/>
        </p:spPr>
        <p:txBody>
          <a:bodyPr wrap="square" rtlCol="0">
            <a:spAutoFit/>
          </a:bodyPr>
          <a:lstStyle/>
          <a:p>
            <a:r>
              <a:rPr lang="en-GB" dirty="0">
                <a:latin typeface="NeueHaasGroteskDisp Std Lt" panose="020B0404020202020204" pitchFamily="34" charset="0"/>
              </a:rPr>
              <a:t>Founded by Professor </a:t>
            </a:r>
          </a:p>
          <a:p>
            <a:r>
              <a:rPr lang="en-GB" dirty="0">
                <a:latin typeface="NeueHaasGroteskDisp Std Lt" panose="020B0404020202020204" pitchFamily="34" charset="0"/>
              </a:rPr>
              <a:t>Peter Saville in 2004</a:t>
            </a:r>
          </a:p>
        </p:txBody>
      </p:sp>
      <p:sp>
        <p:nvSpPr>
          <p:cNvPr id="11" name="TextBox 10"/>
          <p:cNvSpPr txBox="1"/>
          <p:nvPr/>
        </p:nvSpPr>
        <p:spPr>
          <a:xfrm>
            <a:off x="7058188" y="3472613"/>
            <a:ext cx="2085812" cy="369332"/>
          </a:xfrm>
          <a:prstGeom prst="rect">
            <a:avLst/>
          </a:prstGeom>
          <a:noFill/>
        </p:spPr>
        <p:txBody>
          <a:bodyPr wrap="square" rtlCol="0">
            <a:spAutoFit/>
          </a:bodyPr>
          <a:lstStyle/>
          <a:p>
            <a:r>
              <a:rPr lang="en-GB" dirty="0">
                <a:latin typeface="NeueHaasGroteskDisp Std Lt" panose="020B0404020202020204" pitchFamily="34" charset="0"/>
              </a:rPr>
              <a:t>UK HQ in Surrey</a:t>
            </a:r>
          </a:p>
        </p:txBody>
      </p:sp>
      <p:sp>
        <p:nvSpPr>
          <p:cNvPr id="12" name="TextBox 11"/>
          <p:cNvSpPr txBox="1"/>
          <p:nvPr/>
        </p:nvSpPr>
        <p:spPr>
          <a:xfrm>
            <a:off x="5407643" y="1708577"/>
            <a:ext cx="3044870" cy="369332"/>
          </a:xfrm>
          <a:prstGeom prst="rect">
            <a:avLst/>
          </a:prstGeom>
          <a:noFill/>
        </p:spPr>
        <p:txBody>
          <a:bodyPr wrap="square" rtlCol="0">
            <a:spAutoFit/>
          </a:bodyPr>
          <a:lstStyle/>
          <a:p>
            <a:r>
              <a:rPr lang="en-GB" dirty="0">
                <a:latin typeface="NeueHaasGroteskDisp Std Lt" panose="020B0404020202020204" pitchFamily="34" charset="0"/>
              </a:rPr>
              <a:t>Global Presence, Local Focus</a:t>
            </a:r>
          </a:p>
        </p:txBody>
      </p:sp>
      <p:sp>
        <p:nvSpPr>
          <p:cNvPr id="13" name="TextBox 12"/>
          <p:cNvSpPr txBox="1"/>
          <p:nvPr/>
        </p:nvSpPr>
        <p:spPr>
          <a:xfrm>
            <a:off x="477186" y="3890536"/>
            <a:ext cx="1979764" cy="646331"/>
          </a:xfrm>
          <a:prstGeom prst="rect">
            <a:avLst/>
          </a:prstGeom>
          <a:noFill/>
        </p:spPr>
        <p:txBody>
          <a:bodyPr wrap="square" rtlCol="0">
            <a:spAutoFit/>
          </a:bodyPr>
          <a:lstStyle/>
          <a:p>
            <a:r>
              <a:rPr lang="en-GB" dirty="0">
                <a:latin typeface="NeueHaasGroteskDisp Std Lt" panose="020B0404020202020204" pitchFamily="34" charset="0"/>
              </a:rPr>
              <a:t>Assessment tools in over 40 languages</a:t>
            </a:r>
          </a:p>
        </p:txBody>
      </p:sp>
    </p:spTree>
    <p:extLst>
      <p:ext uri="{BB962C8B-B14F-4D97-AF65-F5344CB8AC3E}">
        <p14:creationId xmlns:p14="http://schemas.microsoft.com/office/powerpoint/2010/main" val="559966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NG Leadership_Heinz Knapen Speech_0416.jpg"/>
          <p:cNvPicPr>
            <a:picLocks noChangeAspect="1"/>
          </p:cNvPicPr>
          <p:nvPr/>
        </p:nvPicPr>
        <p:blipFill>
          <a:blip r:embed="rId2"/>
          <a:stretch>
            <a:fillRect/>
          </a:stretch>
        </p:blipFill>
        <p:spPr>
          <a:xfrm>
            <a:off x="0" y="857250"/>
            <a:ext cx="9144000" cy="5143500"/>
          </a:xfrm>
          <a:prstGeom prst="rect">
            <a:avLst/>
          </a:prstGeom>
          <a:ln w="12700">
            <a:miter lim="400000"/>
          </a:ln>
        </p:spPr>
      </p:pic>
    </p:spTree>
    <p:extLst>
      <p:ext uri="{BB962C8B-B14F-4D97-AF65-F5344CB8AC3E}">
        <p14:creationId xmlns:p14="http://schemas.microsoft.com/office/powerpoint/2010/main" val="245105690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NG Leadership_Heinz Knapen Speech_0417.jpg"/>
          <p:cNvPicPr>
            <a:picLocks noChangeAspect="1"/>
          </p:cNvPicPr>
          <p:nvPr/>
        </p:nvPicPr>
        <p:blipFill>
          <a:blip r:embed="rId2"/>
          <a:stretch>
            <a:fillRect/>
          </a:stretch>
        </p:blipFill>
        <p:spPr>
          <a:xfrm>
            <a:off x="0" y="857250"/>
            <a:ext cx="9144000" cy="5143500"/>
          </a:xfrm>
          <a:prstGeom prst="rect">
            <a:avLst/>
          </a:prstGeom>
          <a:ln w="12700">
            <a:miter lim="400000"/>
          </a:ln>
        </p:spPr>
      </p:pic>
    </p:spTree>
    <p:extLst>
      <p:ext uri="{BB962C8B-B14F-4D97-AF65-F5344CB8AC3E}">
        <p14:creationId xmlns:p14="http://schemas.microsoft.com/office/powerpoint/2010/main" val="406696217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NG Leadership_Heinz Knapen Speech_0419.jpg"/>
          <p:cNvPicPr>
            <a:picLocks noChangeAspect="1"/>
          </p:cNvPicPr>
          <p:nvPr/>
        </p:nvPicPr>
        <p:blipFill>
          <a:blip r:embed="rId2"/>
          <a:stretch>
            <a:fillRect/>
          </a:stretch>
        </p:blipFill>
        <p:spPr>
          <a:xfrm>
            <a:off x="0" y="857250"/>
            <a:ext cx="9144000" cy="5143500"/>
          </a:xfrm>
          <a:prstGeom prst="rect">
            <a:avLst/>
          </a:prstGeom>
          <a:ln w="12700">
            <a:miter lim="400000"/>
          </a:ln>
        </p:spPr>
      </p:pic>
    </p:spTree>
    <p:extLst>
      <p:ext uri="{BB962C8B-B14F-4D97-AF65-F5344CB8AC3E}">
        <p14:creationId xmlns:p14="http://schemas.microsoft.com/office/powerpoint/2010/main" val="261760744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yer_ING_Jump on_150x100.jpg"/>
          <p:cNvPicPr>
            <a:picLocks noChangeAspect="1"/>
          </p:cNvPicPr>
          <p:nvPr/>
        </p:nvPicPr>
        <p:blipFill>
          <a:blip r:embed="rId2"/>
          <a:stretch>
            <a:fillRect/>
          </a:stretch>
        </p:blipFill>
        <p:spPr>
          <a:xfrm>
            <a:off x="0" y="857249"/>
            <a:ext cx="9139024" cy="5143502"/>
          </a:xfrm>
          <a:prstGeom prst="rect">
            <a:avLst/>
          </a:prstGeom>
        </p:spPr>
      </p:pic>
    </p:spTree>
    <p:extLst>
      <p:ext uri="{BB962C8B-B14F-4D97-AF65-F5344CB8AC3E}">
        <p14:creationId xmlns:p14="http://schemas.microsoft.com/office/powerpoint/2010/main" val="1514829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637" y="858839"/>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5" imgW="6350000" imgH="6350000" progId="">
                  <p:embed/>
                </p:oleObj>
              </mc:Choice>
              <mc:Fallback>
                <p:oleObj name="think-cell Slide" r:id="rId5" imgW="6350000" imgH="6350000" progId="">
                  <p:embed/>
                  <p:pic>
                    <p:nvPicPr>
                      <p:cNvPr id="2" name="Objec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 y="85883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descr="Introducing Orange Code2.jpg"/>
          <p:cNvPicPr>
            <a:picLocks noChangeAspect="1"/>
          </p:cNvPicPr>
          <p:nvPr/>
        </p:nvPicPr>
        <p:blipFill>
          <a:blip r:embed="rId7"/>
          <a:stretch>
            <a:fillRect/>
          </a:stretch>
        </p:blipFill>
        <p:spPr>
          <a:xfrm>
            <a:off x="-1587" y="857250"/>
            <a:ext cx="9144000" cy="5143500"/>
          </a:xfrm>
          <a:prstGeom prst="rect">
            <a:avLst/>
          </a:prstGeom>
        </p:spPr>
      </p:pic>
    </p:spTree>
    <p:extLst>
      <p:ext uri="{BB962C8B-B14F-4D97-AF65-F5344CB8AC3E}">
        <p14:creationId xmlns:p14="http://schemas.microsoft.com/office/powerpoint/2010/main" val="3515448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520" y="836712"/>
            <a:ext cx="9361040" cy="5400600"/>
            <a:chOff x="-108520" y="-27384"/>
            <a:chExt cx="9361040" cy="720080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456" y="0"/>
              <a:ext cx="2179544" cy="163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148" y="-22415"/>
              <a:ext cx="2577733" cy="208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000" y="-22414"/>
              <a:ext cx="160972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 y="762397"/>
              <a:ext cx="31718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6009" y="1083552"/>
              <a:ext cx="1784023" cy="277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9743" y="3338110"/>
              <a:ext cx="1737833" cy="112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20" y="4803502"/>
              <a:ext cx="6573936" cy="2369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3092" y="5887120"/>
              <a:ext cx="1539428" cy="99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2160" y="4463400"/>
              <a:ext cx="1737314" cy="241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78" t="7285" r="6502" b="16555"/>
            <a:stretch/>
          </p:blipFill>
          <p:spPr bwMode="auto">
            <a:xfrm>
              <a:off x="-108520" y="3632427"/>
              <a:ext cx="2429556" cy="174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7744" y="3329558"/>
              <a:ext cx="2004249" cy="204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8254" y="3356992"/>
              <a:ext cx="181148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12" y="2062459"/>
              <a:ext cx="2212347" cy="165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8344" y="4515470"/>
              <a:ext cx="1454655" cy="142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19110" y="1538789"/>
              <a:ext cx="1724890" cy="1652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07070" y="3192311"/>
              <a:ext cx="1315929" cy="13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112" y="19048"/>
              <a:ext cx="1375540" cy="91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75834" y="2348880"/>
              <a:ext cx="915875" cy="85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11725" y="-27384"/>
              <a:ext cx="1460275" cy="112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rotWithShape="1">
            <a:blip r:embed="rId21">
              <a:extLst>
                <a:ext uri="{28A0092B-C50C-407E-A947-70E740481C1C}">
                  <a14:useLocalDpi xmlns:a14="http://schemas.microsoft.com/office/drawing/2010/main" val="0"/>
                </a:ext>
              </a:extLst>
            </a:blip>
            <a:srcRect l="15727" t="21058" r="15011" b="18989"/>
            <a:stretch/>
          </p:blipFill>
          <p:spPr bwMode="auto">
            <a:xfrm>
              <a:off x="6435670" y="1634658"/>
              <a:ext cx="1084645" cy="167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rotWithShape="1">
            <a:blip r:embed="rId22">
              <a:extLst>
                <a:ext uri="{28A0092B-C50C-407E-A947-70E740481C1C}">
                  <a14:useLocalDpi xmlns:a14="http://schemas.microsoft.com/office/drawing/2010/main" val="0"/>
                </a:ext>
              </a:extLst>
            </a:blip>
            <a:srcRect l="11882" r="21892"/>
            <a:stretch/>
          </p:blipFill>
          <p:spPr bwMode="auto">
            <a:xfrm>
              <a:off x="4860031" y="2062459"/>
              <a:ext cx="1605385" cy="120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03032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897" y="161925"/>
            <a:ext cx="10156796" cy="7181850"/>
          </a:xfrm>
          <a:prstGeom prst="rect">
            <a:avLst/>
          </a:prstGeom>
        </p:spPr>
      </p:pic>
    </p:spTree>
    <p:extLst>
      <p:ext uri="{BB962C8B-B14F-4D97-AF65-F5344CB8AC3E}">
        <p14:creationId xmlns:p14="http://schemas.microsoft.com/office/powerpoint/2010/main" val="1273857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182" y="1830789"/>
            <a:ext cx="7866881" cy="3691793"/>
          </a:xfrm>
        </p:spPr>
        <p:txBody>
          <a:bodyPr/>
          <a:lstStyle/>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p:txBody>
      </p:sp>
      <p:sp>
        <p:nvSpPr>
          <p:cNvPr id="3" name="Title 2"/>
          <p:cNvSpPr>
            <a:spLocks noGrp="1"/>
          </p:cNvSpPr>
          <p:nvPr>
            <p:ph type="title"/>
          </p:nvPr>
        </p:nvSpPr>
        <p:spPr/>
        <p:txBody>
          <a:bodyPr/>
          <a:lstStyle/>
          <a:p>
            <a:r>
              <a:rPr lang="en-GB" dirty="0"/>
              <a:t>Key Improvements</a:t>
            </a:r>
          </a:p>
        </p:txBody>
      </p:sp>
      <p:sp>
        <p:nvSpPr>
          <p:cNvPr id="4" name="Slide Number Placeholder 3"/>
          <p:cNvSpPr>
            <a:spLocks noGrp="1"/>
          </p:cNvSpPr>
          <p:nvPr>
            <p:ph type="sldNum" sz="quarter" idx="11"/>
          </p:nvPr>
        </p:nvSpPr>
        <p:spPr/>
        <p:txBody>
          <a:bodyPr/>
          <a:lstStyle/>
          <a:p>
            <a:fld id="{DDD2A080-DA64-4F5C-9131-47EB793B4410}" type="slidenum">
              <a:rPr lang="en-GB" noProof="0" smtClean="0"/>
              <a:pPr/>
              <a:t>47</a:t>
            </a:fld>
            <a:endParaRPr lang="en-GB" noProof="0" dirty="0"/>
          </a:p>
        </p:txBody>
      </p:sp>
      <p:grpSp>
        <p:nvGrpSpPr>
          <p:cNvPr id="13" name="Groeperen 12"/>
          <p:cNvGrpSpPr/>
          <p:nvPr/>
        </p:nvGrpSpPr>
        <p:grpSpPr>
          <a:xfrm>
            <a:off x="5115842" y="1111308"/>
            <a:ext cx="2329109" cy="1221239"/>
            <a:chOff x="866588" y="1464235"/>
            <a:chExt cx="3137647" cy="1800414"/>
          </a:xfrm>
          <a:solidFill>
            <a:srgbClr val="AB0066"/>
          </a:solidFill>
        </p:grpSpPr>
        <p:sp>
          <p:nvSpPr>
            <p:cNvPr id="11" name="Rechthoek 10"/>
            <p:cNvSpPr/>
            <p:nvPr/>
          </p:nvSpPr>
          <p:spPr>
            <a:xfrm>
              <a:off x="866588" y="1464235"/>
              <a:ext cx="3137647" cy="1613647"/>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12" name="Rechthoek 11"/>
            <p:cNvSpPr/>
            <p:nvPr/>
          </p:nvSpPr>
          <p:spPr>
            <a:xfrm rot="18844879">
              <a:off x="3107765" y="2928472"/>
              <a:ext cx="388470" cy="28388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grpSp>
      <p:grpSp>
        <p:nvGrpSpPr>
          <p:cNvPr id="14" name="Groeperen 13"/>
          <p:cNvGrpSpPr/>
          <p:nvPr/>
        </p:nvGrpSpPr>
        <p:grpSpPr>
          <a:xfrm>
            <a:off x="964548" y="1725861"/>
            <a:ext cx="2353235" cy="1350311"/>
            <a:chOff x="866588" y="1464235"/>
            <a:chExt cx="3137647" cy="1800414"/>
          </a:xfrm>
        </p:grpSpPr>
        <p:sp>
          <p:nvSpPr>
            <p:cNvPr id="15" name="Rechthoek 14"/>
            <p:cNvSpPr/>
            <p:nvPr/>
          </p:nvSpPr>
          <p:spPr>
            <a:xfrm>
              <a:off x="866588" y="1464235"/>
              <a:ext cx="3137647" cy="1613647"/>
            </a:xfrm>
            <a:prstGeom prst="rect">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16" name="Rechthoek 15"/>
            <p:cNvSpPr/>
            <p:nvPr/>
          </p:nvSpPr>
          <p:spPr>
            <a:xfrm rot="18844879">
              <a:off x="3107765" y="2928472"/>
              <a:ext cx="388470" cy="283883"/>
            </a:xfrm>
            <a:prstGeom prst="rect">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grpSp>
      <p:grpSp>
        <p:nvGrpSpPr>
          <p:cNvPr id="17" name="Groeperen 16"/>
          <p:cNvGrpSpPr/>
          <p:nvPr/>
        </p:nvGrpSpPr>
        <p:grpSpPr>
          <a:xfrm>
            <a:off x="661711" y="3317977"/>
            <a:ext cx="2318945" cy="1496576"/>
            <a:chOff x="866588" y="1464235"/>
            <a:chExt cx="3137647" cy="1741424"/>
          </a:xfrm>
          <a:solidFill>
            <a:srgbClr val="60A6DA"/>
          </a:solidFill>
        </p:grpSpPr>
        <p:sp>
          <p:nvSpPr>
            <p:cNvPr id="18" name="Rechthoek 17"/>
            <p:cNvSpPr/>
            <p:nvPr/>
          </p:nvSpPr>
          <p:spPr>
            <a:xfrm>
              <a:off x="866588" y="1464235"/>
              <a:ext cx="3137647" cy="1613647"/>
            </a:xfrm>
            <a:prstGeom prst="rect">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19" name="Rechthoek 18"/>
            <p:cNvSpPr/>
            <p:nvPr/>
          </p:nvSpPr>
          <p:spPr>
            <a:xfrm rot="18844879">
              <a:off x="3107765" y="2869482"/>
              <a:ext cx="388470" cy="28388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grpSp>
      <p:grpSp>
        <p:nvGrpSpPr>
          <p:cNvPr id="20" name="Groeperen 19"/>
          <p:cNvGrpSpPr/>
          <p:nvPr/>
        </p:nvGrpSpPr>
        <p:grpSpPr>
          <a:xfrm>
            <a:off x="3467101" y="3820085"/>
            <a:ext cx="2353235" cy="1350311"/>
            <a:chOff x="866588" y="1464235"/>
            <a:chExt cx="3137647" cy="1800414"/>
          </a:xfrm>
          <a:solidFill>
            <a:srgbClr val="349651"/>
          </a:solidFill>
        </p:grpSpPr>
        <p:sp>
          <p:nvSpPr>
            <p:cNvPr id="21" name="Rechthoek 20"/>
            <p:cNvSpPr/>
            <p:nvPr/>
          </p:nvSpPr>
          <p:spPr>
            <a:xfrm>
              <a:off x="866588" y="1464235"/>
              <a:ext cx="3137647" cy="1613647"/>
            </a:xfrm>
            <a:prstGeom prst="rect">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2" name="Rechthoek 21"/>
            <p:cNvSpPr/>
            <p:nvPr/>
          </p:nvSpPr>
          <p:spPr>
            <a:xfrm rot="18844879">
              <a:off x="3107765" y="2928472"/>
              <a:ext cx="388470" cy="28388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grpSp>
      <p:grpSp>
        <p:nvGrpSpPr>
          <p:cNvPr id="23" name="Groeperen 22"/>
          <p:cNvGrpSpPr/>
          <p:nvPr/>
        </p:nvGrpSpPr>
        <p:grpSpPr>
          <a:xfrm>
            <a:off x="4173753" y="2491281"/>
            <a:ext cx="2353235" cy="1120029"/>
            <a:chOff x="866588" y="1464235"/>
            <a:chExt cx="3137647" cy="1800414"/>
          </a:xfrm>
          <a:solidFill>
            <a:srgbClr val="D0D93C"/>
          </a:solidFill>
        </p:grpSpPr>
        <p:sp>
          <p:nvSpPr>
            <p:cNvPr id="24" name="Rechthoek 23"/>
            <p:cNvSpPr/>
            <p:nvPr/>
          </p:nvSpPr>
          <p:spPr>
            <a:xfrm>
              <a:off x="866588" y="1464235"/>
              <a:ext cx="3137647" cy="1613647"/>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5" name="Rechthoek 24"/>
            <p:cNvSpPr/>
            <p:nvPr/>
          </p:nvSpPr>
          <p:spPr>
            <a:xfrm rot="18844879">
              <a:off x="3107765" y="2928472"/>
              <a:ext cx="388470" cy="28388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grpSp>
      <p:sp>
        <p:nvSpPr>
          <p:cNvPr id="27" name="Tekstvak 26"/>
          <p:cNvSpPr txBox="1"/>
          <p:nvPr/>
        </p:nvSpPr>
        <p:spPr>
          <a:xfrm>
            <a:off x="3675531" y="3961281"/>
            <a:ext cx="1938617" cy="1047107"/>
          </a:xfrm>
          <a:prstGeom prst="rect">
            <a:avLst/>
          </a:prstGeom>
          <a:noFill/>
        </p:spPr>
        <p:txBody>
          <a:bodyPr wrap="square" lIns="27000" tIns="27000" rIns="27000" bIns="27000" rtlCol="0">
            <a:spAutoFit/>
          </a:bodyPr>
          <a:lstStyle/>
          <a:p>
            <a:pPr algn="ctr">
              <a:lnSpc>
                <a:spcPct val="90000"/>
              </a:lnSpc>
            </a:pPr>
            <a:r>
              <a:rPr lang="en-GB" sz="1725" b="1" dirty="0">
                <a:solidFill>
                  <a:srgbClr val="FFFFFF"/>
                </a:solidFill>
              </a:rPr>
              <a:t>Clear &amp; Simple</a:t>
            </a:r>
            <a:br>
              <a:rPr lang="en-GB" sz="1725" b="1" dirty="0">
                <a:solidFill>
                  <a:srgbClr val="FFFFFF"/>
                </a:solidFill>
              </a:rPr>
            </a:br>
            <a:r>
              <a:rPr lang="en-GB" sz="1425" i="1" dirty="0">
                <a:solidFill>
                  <a:srgbClr val="FFFFFF"/>
                </a:solidFill>
              </a:rPr>
              <a:t>Offering a clear &amp; simple assessment process</a:t>
            </a:r>
          </a:p>
          <a:p>
            <a:endParaRPr lang="nl-NL" sz="1050" dirty="0">
              <a:solidFill>
                <a:srgbClr val="FFFFFF"/>
              </a:solidFill>
            </a:endParaRPr>
          </a:p>
        </p:txBody>
      </p:sp>
      <p:sp>
        <p:nvSpPr>
          <p:cNvPr id="28" name="Tekstvak 27"/>
          <p:cNvSpPr txBox="1"/>
          <p:nvPr/>
        </p:nvSpPr>
        <p:spPr>
          <a:xfrm>
            <a:off x="708212" y="3481667"/>
            <a:ext cx="2126876" cy="927074"/>
          </a:xfrm>
          <a:prstGeom prst="rect">
            <a:avLst/>
          </a:prstGeom>
          <a:noFill/>
        </p:spPr>
        <p:txBody>
          <a:bodyPr wrap="square" lIns="27000" tIns="27000" rIns="27000" bIns="27000" rtlCol="0">
            <a:spAutoFit/>
          </a:bodyPr>
          <a:lstStyle/>
          <a:p>
            <a:pPr algn="ctr">
              <a:lnSpc>
                <a:spcPct val="90000"/>
              </a:lnSpc>
            </a:pPr>
            <a:r>
              <a:rPr lang="en-GB" sz="1725" b="1" dirty="0">
                <a:solidFill>
                  <a:srgbClr val="FFFFFF"/>
                </a:solidFill>
              </a:rPr>
              <a:t>Showcases </a:t>
            </a:r>
            <a:br>
              <a:rPr lang="en-GB" sz="1725" b="1" dirty="0">
                <a:solidFill>
                  <a:srgbClr val="FFFFFF"/>
                </a:solidFill>
              </a:rPr>
            </a:br>
            <a:r>
              <a:rPr lang="en-GB" sz="1725" b="1" dirty="0">
                <a:solidFill>
                  <a:srgbClr val="FFFFFF"/>
                </a:solidFill>
              </a:rPr>
              <a:t>ING Brand</a:t>
            </a:r>
          </a:p>
          <a:p>
            <a:pPr algn="ctr">
              <a:lnSpc>
                <a:spcPct val="90000"/>
              </a:lnSpc>
            </a:pPr>
            <a:r>
              <a:rPr lang="en-GB" sz="1425" i="1" dirty="0">
                <a:solidFill>
                  <a:srgbClr val="FFFFFF"/>
                </a:solidFill>
              </a:rPr>
              <a:t>Bringing work at </a:t>
            </a:r>
            <a:br>
              <a:rPr lang="en-GB" sz="1425" i="1" dirty="0">
                <a:solidFill>
                  <a:srgbClr val="FFFFFF"/>
                </a:solidFill>
              </a:rPr>
            </a:br>
            <a:r>
              <a:rPr lang="en-GB" sz="1425" i="1" dirty="0">
                <a:solidFill>
                  <a:srgbClr val="FFFFFF"/>
                </a:solidFill>
              </a:rPr>
              <a:t>ING to life</a:t>
            </a:r>
            <a:endParaRPr lang="nl-NL" sz="1425" i="1" dirty="0">
              <a:solidFill>
                <a:srgbClr val="FFFFFF"/>
              </a:solidFill>
            </a:endParaRPr>
          </a:p>
        </p:txBody>
      </p:sp>
      <p:sp>
        <p:nvSpPr>
          <p:cNvPr id="29" name="Tekstvak 28"/>
          <p:cNvSpPr txBox="1"/>
          <p:nvPr/>
        </p:nvSpPr>
        <p:spPr>
          <a:xfrm>
            <a:off x="5212600" y="1296384"/>
            <a:ext cx="2126876" cy="947849"/>
          </a:xfrm>
          <a:prstGeom prst="rect">
            <a:avLst/>
          </a:prstGeom>
          <a:noFill/>
        </p:spPr>
        <p:txBody>
          <a:bodyPr wrap="square" lIns="27000" tIns="27000" rIns="27000" bIns="27000" rtlCol="0">
            <a:spAutoFit/>
          </a:bodyPr>
          <a:lstStyle/>
          <a:p>
            <a:pPr algn="ctr">
              <a:lnSpc>
                <a:spcPct val="90000"/>
              </a:lnSpc>
            </a:pPr>
            <a:r>
              <a:rPr lang="en-GB" sz="1725" b="1" dirty="0">
                <a:solidFill>
                  <a:srgbClr val="FFFFFF"/>
                </a:solidFill>
              </a:rPr>
              <a:t>Customized</a:t>
            </a:r>
          </a:p>
          <a:p>
            <a:pPr algn="ctr">
              <a:lnSpc>
                <a:spcPct val="90000"/>
              </a:lnSpc>
            </a:pPr>
            <a:r>
              <a:rPr lang="en-GB" sz="1575" i="1" dirty="0">
                <a:solidFill>
                  <a:srgbClr val="FFFFFF"/>
                </a:solidFill>
              </a:rPr>
              <a:t> </a:t>
            </a:r>
            <a:r>
              <a:rPr lang="en-GB" sz="1425" i="1" dirty="0">
                <a:solidFill>
                  <a:srgbClr val="FFFFFF"/>
                </a:solidFill>
              </a:rPr>
              <a:t>Tailored to our</a:t>
            </a:r>
            <a:br>
              <a:rPr lang="en-GB" sz="1425" i="1" dirty="0">
                <a:solidFill>
                  <a:srgbClr val="FFFFFF"/>
                </a:solidFill>
              </a:rPr>
            </a:br>
            <a:r>
              <a:rPr lang="en-GB" sz="1425" i="1" dirty="0">
                <a:solidFill>
                  <a:srgbClr val="FFFFFF"/>
                </a:solidFill>
              </a:rPr>
              <a:t> OC behaviours</a:t>
            </a:r>
          </a:p>
          <a:p>
            <a:pPr algn="ctr">
              <a:lnSpc>
                <a:spcPct val="90000"/>
              </a:lnSpc>
            </a:pPr>
            <a:endParaRPr lang="nl-NL" sz="1725" b="1" dirty="0">
              <a:solidFill>
                <a:srgbClr val="FFFFFF"/>
              </a:solidFill>
            </a:endParaRPr>
          </a:p>
        </p:txBody>
      </p:sp>
      <p:sp>
        <p:nvSpPr>
          <p:cNvPr id="30" name="Tekstvak 29"/>
          <p:cNvSpPr txBox="1"/>
          <p:nvPr/>
        </p:nvSpPr>
        <p:spPr>
          <a:xfrm>
            <a:off x="4398538" y="2680343"/>
            <a:ext cx="1938617" cy="729712"/>
          </a:xfrm>
          <a:prstGeom prst="rect">
            <a:avLst/>
          </a:prstGeom>
          <a:noFill/>
        </p:spPr>
        <p:txBody>
          <a:bodyPr wrap="square" lIns="27000" tIns="27000" rIns="27000" bIns="27000" rtlCol="0">
            <a:spAutoFit/>
          </a:bodyPr>
          <a:lstStyle/>
          <a:p>
            <a:pPr algn="ctr">
              <a:lnSpc>
                <a:spcPct val="90000"/>
              </a:lnSpc>
            </a:pPr>
            <a:r>
              <a:rPr lang="en-GB" sz="1725" b="1" dirty="0">
                <a:solidFill>
                  <a:srgbClr val="FFFFFF"/>
                </a:solidFill>
              </a:rPr>
              <a:t>Standardisation across countries</a:t>
            </a:r>
            <a:br>
              <a:rPr lang="en-GB" sz="1725" b="1" dirty="0">
                <a:solidFill>
                  <a:srgbClr val="FFFFFF"/>
                </a:solidFill>
              </a:rPr>
            </a:br>
            <a:endParaRPr lang="nl-NL" sz="1425" i="1" dirty="0">
              <a:solidFill>
                <a:srgbClr val="FFFFFF"/>
              </a:solidFill>
            </a:endParaRPr>
          </a:p>
        </p:txBody>
      </p:sp>
      <p:grpSp>
        <p:nvGrpSpPr>
          <p:cNvPr id="31" name="Groeperen 30"/>
          <p:cNvGrpSpPr/>
          <p:nvPr/>
        </p:nvGrpSpPr>
        <p:grpSpPr>
          <a:xfrm>
            <a:off x="6337154" y="3901434"/>
            <a:ext cx="2608730" cy="1327899"/>
            <a:chOff x="866588" y="1464235"/>
            <a:chExt cx="3137647" cy="1770532"/>
          </a:xfrm>
          <a:solidFill>
            <a:srgbClr val="525199"/>
          </a:solidFill>
        </p:grpSpPr>
        <p:sp>
          <p:nvSpPr>
            <p:cNvPr id="32" name="Rechthoek 31"/>
            <p:cNvSpPr/>
            <p:nvPr/>
          </p:nvSpPr>
          <p:spPr>
            <a:xfrm>
              <a:off x="866588" y="1464235"/>
              <a:ext cx="3137647" cy="1613647"/>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33" name="Rechthoek 32"/>
            <p:cNvSpPr/>
            <p:nvPr/>
          </p:nvSpPr>
          <p:spPr>
            <a:xfrm rot="18844879">
              <a:off x="3107765" y="2898590"/>
              <a:ext cx="388470" cy="283883"/>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grpSp>
      <p:sp>
        <p:nvSpPr>
          <p:cNvPr id="34" name="Tekstvak 33"/>
          <p:cNvSpPr txBox="1"/>
          <p:nvPr/>
        </p:nvSpPr>
        <p:spPr>
          <a:xfrm>
            <a:off x="6492916" y="4023085"/>
            <a:ext cx="2297206" cy="906299"/>
          </a:xfrm>
          <a:prstGeom prst="rect">
            <a:avLst/>
          </a:prstGeom>
          <a:noFill/>
        </p:spPr>
        <p:txBody>
          <a:bodyPr wrap="square" lIns="27000" tIns="27000" rIns="27000" bIns="27000" rtlCol="0">
            <a:spAutoFit/>
          </a:bodyPr>
          <a:lstStyle/>
          <a:p>
            <a:pPr algn="ctr">
              <a:lnSpc>
                <a:spcPct val="90000"/>
              </a:lnSpc>
            </a:pPr>
            <a:r>
              <a:rPr lang="en-GB" sz="1650" b="1" dirty="0">
                <a:solidFill>
                  <a:srgbClr val="FFFFFF"/>
                </a:solidFill>
              </a:rPr>
              <a:t>An engaging candidate experience</a:t>
            </a:r>
          </a:p>
          <a:p>
            <a:pPr algn="ctr">
              <a:lnSpc>
                <a:spcPct val="90000"/>
              </a:lnSpc>
            </a:pPr>
            <a:r>
              <a:rPr lang="en-GB" sz="1425" i="1" dirty="0">
                <a:solidFill>
                  <a:srgbClr val="FFFFFF"/>
                </a:solidFill>
              </a:rPr>
              <a:t>Market leading </a:t>
            </a:r>
            <a:br>
              <a:rPr lang="en-GB" sz="1425" i="1" dirty="0">
                <a:solidFill>
                  <a:srgbClr val="FFFFFF"/>
                </a:solidFill>
              </a:rPr>
            </a:br>
            <a:r>
              <a:rPr lang="en-GB" sz="1425" i="1" dirty="0">
                <a:solidFill>
                  <a:srgbClr val="FFFFFF"/>
                </a:solidFill>
              </a:rPr>
              <a:t>selection tools</a:t>
            </a:r>
          </a:p>
        </p:txBody>
      </p:sp>
      <p:sp>
        <p:nvSpPr>
          <p:cNvPr id="35" name="Tekstvak 34"/>
          <p:cNvSpPr txBox="1"/>
          <p:nvPr/>
        </p:nvSpPr>
        <p:spPr>
          <a:xfrm>
            <a:off x="1101679" y="1838122"/>
            <a:ext cx="2126876" cy="1145211"/>
          </a:xfrm>
          <a:prstGeom prst="rect">
            <a:avLst/>
          </a:prstGeom>
          <a:noFill/>
        </p:spPr>
        <p:txBody>
          <a:bodyPr wrap="square" lIns="27000" tIns="27000" rIns="27000" bIns="27000" rtlCol="0">
            <a:spAutoFit/>
          </a:bodyPr>
          <a:lstStyle/>
          <a:p>
            <a:pPr algn="ctr">
              <a:lnSpc>
                <a:spcPct val="90000"/>
              </a:lnSpc>
            </a:pPr>
            <a:r>
              <a:rPr lang="en-GB" sz="1725" b="1" dirty="0">
                <a:solidFill>
                  <a:srgbClr val="FFFFFF"/>
                </a:solidFill>
              </a:rPr>
              <a:t>Aligned to</a:t>
            </a:r>
          </a:p>
          <a:p>
            <a:pPr algn="ctr">
              <a:lnSpc>
                <a:spcPct val="90000"/>
              </a:lnSpc>
            </a:pPr>
            <a:r>
              <a:rPr lang="en-GB" sz="1725" b="1" dirty="0">
                <a:solidFill>
                  <a:srgbClr val="FFFFFF"/>
                </a:solidFill>
              </a:rPr>
              <a:t>Orange Code</a:t>
            </a:r>
          </a:p>
          <a:p>
            <a:pPr algn="ctr">
              <a:lnSpc>
                <a:spcPct val="90000"/>
              </a:lnSpc>
            </a:pPr>
            <a:r>
              <a:rPr lang="en-GB" sz="1425" i="1" dirty="0">
                <a:solidFill>
                  <a:srgbClr val="FFFFFF"/>
                </a:solidFill>
              </a:rPr>
              <a:t>Creates a better </a:t>
            </a:r>
            <a:br>
              <a:rPr lang="en-GB" sz="1425" i="1" dirty="0">
                <a:solidFill>
                  <a:srgbClr val="FFFFFF"/>
                </a:solidFill>
              </a:rPr>
            </a:br>
            <a:r>
              <a:rPr lang="en-GB" sz="1425" i="1" dirty="0">
                <a:solidFill>
                  <a:srgbClr val="FFFFFF"/>
                </a:solidFill>
              </a:rPr>
              <a:t>fit with ING</a:t>
            </a:r>
            <a:r>
              <a:rPr lang="en-GB" sz="1425" b="1" i="1" dirty="0">
                <a:solidFill>
                  <a:srgbClr val="FFFFFF"/>
                </a:solidFill>
              </a:rPr>
              <a:t> </a:t>
            </a:r>
            <a:br>
              <a:rPr lang="en-GB" sz="1575" b="1" i="1" dirty="0">
                <a:solidFill>
                  <a:srgbClr val="FFFFFF"/>
                </a:solidFill>
              </a:rPr>
            </a:br>
            <a:endParaRPr lang="nl-NL" sz="1575" b="1" i="1" dirty="0">
              <a:solidFill>
                <a:srgbClr val="FFFFFF"/>
              </a:solidFill>
            </a:endParaRPr>
          </a:p>
        </p:txBody>
      </p:sp>
    </p:spTree>
    <p:extLst>
      <p:ext uri="{BB962C8B-B14F-4D97-AF65-F5344CB8AC3E}">
        <p14:creationId xmlns:p14="http://schemas.microsoft.com/office/powerpoint/2010/main" val="486095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updated IITP Selection Framework</a:t>
            </a:r>
          </a:p>
        </p:txBody>
      </p:sp>
      <p:sp>
        <p:nvSpPr>
          <p:cNvPr id="4" name="Slide Number Placeholder 3"/>
          <p:cNvSpPr>
            <a:spLocks noGrp="1"/>
          </p:cNvSpPr>
          <p:nvPr>
            <p:ph type="sldNum" sz="quarter" idx="11"/>
          </p:nvPr>
        </p:nvSpPr>
        <p:spPr/>
        <p:txBody>
          <a:bodyPr/>
          <a:lstStyle/>
          <a:p>
            <a:fld id="{DDD2A080-DA64-4F5C-9131-47EB793B4410}" type="slidenum">
              <a:rPr lang="en-GB" noProof="0" smtClean="0"/>
              <a:pPr/>
              <a:t>48</a:t>
            </a:fld>
            <a:endParaRPr lang="en-GB" noProof="0" dirty="0"/>
          </a:p>
        </p:txBody>
      </p:sp>
      <p:grpSp>
        <p:nvGrpSpPr>
          <p:cNvPr id="10" name="Groeperen 9"/>
          <p:cNvGrpSpPr/>
          <p:nvPr/>
        </p:nvGrpSpPr>
        <p:grpSpPr>
          <a:xfrm>
            <a:off x="1562101" y="2112806"/>
            <a:ext cx="2981324" cy="482338"/>
            <a:chOff x="1701800" y="2209800"/>
            <a:chExt cx="4232744" cy="443980"/>
          </a:xfrm>
        </p:grpSpPr>
        <p:sp>
          <p:nvSpPr>
            <p:cNvPr id="6" name="Rechthoek 5"/>
            <p:cNvSpPr/>
            <p:nvPr/>
          </p:nvSpPr>
          <p:spPr>
            <a:xfrm>
              <a:off x="1701800" y="2209800"/>
              <a:ext cx="2751698" cy="443980"/>
            </a:xfrm>
            <a:prstGeom prst="rect">
              <a:avLst/>
            </a:prstGeom>
            <a:solidFill>
              <a:srgbClr val="A8A8A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9" name="Tekstvak 8"/>
            <p:cNvSpPr txBox="1"/>
            <p:nvPr/>
          </p:nvSpPr>
          <p:spPr>
            <a:xfrm>
              <a:off x="1895474" y="2273300"/>
              <a:ext cx="4039070" cy="262667"/>
            </a:xfrm>
            <a:prstGeom prst="rect">
              <a:avLst/>
            </a:prstGeom>
            <a:noFill/>
          </p:spPr>
          <p:txBody>
            <a:bodyPr wrap="square" lIns="27000" tIns="27000" rIns="27000" bIns="27000" rtlCol="0">
              <a:spAutoFit/>
            </a:bodyPr>
            <a:lstStyle/>
            <a:p>
              <a:r>
                <a:rPr lang="en-GB" sz="1500" b="1" dirty="0">
                  <a:solidFill>
                    <a:schemeClr val="bg1"/>
                  </a:solidFill>
                  <a:cs typeface="Arial Unicode MS"/>
                </a:rPr>
                <a:t>1. Screening</a:t>
              </a:r>
            </a:p>
          </p:txBody>
        </p:sp>
      </p:grpSp>
      <p:sp>
        <p:nvSpPr>
          <p:cNvPr id="13" name="Pijl links 12"/>
          <p:cNvSpPr/>
          <p:nvPr/>
        </p:nvSpPr>
        <p:spPr>
          <a:xfrm>
            <a:off x="3500253" y="2149917"/>
            <a:ext cx="457200" cy="276225"/>
          </a:xfrm>
          <a:prstGeom prst="rightArrow">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19" name="Rechthoek 18"/>
          <p:cNvSpPr/>
          <p:nvPr/>
        </p:nvSpPr>
        <p:spPr>
          <a:xfrm>
            <a:off x="6003926" y="2752725"/>
            <a:ext cx="3013074" cy="480065"/>
          </a:xfrm>
          <a:prstGeom prst="rect">
            <a:avLst/>
          </a:prstGeom>
          <a:solidFill>
            <a:srgbClr val="A8A8A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0" name="Tekstvak 19"/>
          <p:cNvSpPr txBox="1"/>
          <p:nvPr/>
        </p:nvSpPr>
        <p:spPr>
          <a:xfrm>
            <a:off x="6099176" y="2819401"/>
            <a:ext cx="2752725" cy="549535"/>
          </a:xfrm>
          <a:prstGeom prst="rect">
            <a:avLst/>
          </a:prstGeom>
          <a:noFill/>
        </p:spPr>
        <p:txBody>
          <a:bodyPr wrap="square" lIns="27000" tIns="27000" rIns="27000" bIns="27000" rtlCol="0">
            <a:spAutoFit/>
          </a:bodyPr>
          <a:lstStyle/>
          <a:p>
            <a:pPr>
              <a:lnSpc>
                <a:spcPts val="1275"/>
              </a:lnSpc>
            </a:pPr>
            <a:r>
              <a:rPr lang="en-GB" sz="1500" b="1" dirty="0">
                <a:solidFill>
                  <a:schemeClr val="bg1"/>
                </a:solidFill>
                <a:cs typeface="Arial Unicode MS"/>
              </a:rPr>
              <a:t>3. Swift Executive Aptitude Test and Work Strengths Test</a:t>
            </a:r>
          </a:p>
          <a:p>
            <a:endParaRPr lang="nl-NL" sz="1050" dirty="0"/>
          </a:p>
        </p:txBody>
      </p:sp>
      <p:sp>
        <p:nvSpPr>
          <p:cNvPr id="25" name="Rechthoek 24"/>
          <p:cNvSpPr/>
          <p:nvPr/>
        </p:nvSpPr>
        <p:spPr>
          <a:xfrm>
            <a:off x="3267075" y="2755421"/>
            <a:ext cx="2279651" cy="470538"/>
          </a:xfrm>
          <a:prstGeom prst="rect">
            <a:avLst/>
          </a:prstGeom>
          <a:solidFill>
            <a:srgbClr val="A8A8A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8" name="Tekstvak 27"/>
          <p:cNvSpPr txBox="1"/>
          <p:nvPr/>
        </p:nvSpPr>
        <p:spPr>
          <a:xfrm>
            <a:off x="3419474" y="2850670"/>
            <a:ext cx="2247900" cy="382822"/>
          </a:xfrm>
          <a:prstGeom prst="rect">
            <a:avLst/>
          </a:prstGeom>
          <a:noFill/>
        </p:spPr>
        <p:txBody>
          <a:bodyPr wrap="square" lIns="27000" tIns="27000" rIns="27000" bIns="27000" rtlCol="0">
            <a:spAutoFit/>
          </a:bodyPr>
          <a:lstStyle/>
          <a:p>
            <a:pPr>
              <a:lnSpc>
                <a:spcPts val="1275"/>
              </a:lnSpc>
            </a:pPr>
            <a:r>
              <a:rPr lang="en-GB" sz="1500" b="1" dirty="0">
                <a:solidFill>
                  <a:schemeClr val="bg1"/>
                </a:solidFill>
                <a:cs typeface="Arial Unicode MS"/>
              </a:rPr>
              <a:t>4. HR Interview</a:t>
            </a:r>
          </a:p>
          <a:p>
            <a:endParaRPr lang="nl-NL" sz="1050" dirty="0"/>
          </a:p>
        </p:txBody>
      </p:sp>
      <p:sp>
        <p:nvSpPr>
          <p:cNvPr id="29" name="Rechthoek 28"/>
          <p:cNvSpPr/>
          <p:nvPr/>
        </p:nvSpPr>
        <p:spPr>
          <a:xfrm>
            <a:off x="598343" y="2755421"/>
            <a:ext cx="2238525" cy="470538"/>
          </a:xfrm>
          <a:prstGeom prst="rect">
            <a:avLst/>
          </a:prstGeom>
          <a:solidFill>
            <a:srgbClr val="A8A8A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30" name="Tekstvak 29"/>
          <p:cNvSpPr txBox="1"/>
          <p:nvPr/>
        </p:nvSpPr>
        <p:spPr>
          <a:xfrm>
            <a:off x="771893" y="2856447"/>
            <a:ext cx="2209800" cy="387952"/>
          </a:xfrm>
          <a:prstGeom prst="rect">
            <a:avLst/>
          </a:prstGeom>
          <a:noFill/>
        </p:spPr>
        <p:txBody>
          <a:bodyPr wrap="square" lIns="27000" tIns="27000" rIns="27000" bIns="27000" rtlCol="0">
            <a:spAutoFit/>
          </a:bodyPr>
          <a:lstStyle/>
          <a:p>
            <a:pPr>
              <a:lnSpc>
                <a:spcPts val="1275"/>
              </a:lnSpc>
            </a:pPr>
            <a:r>
              <a:rPr lang="en-GB" sz="1500" b="1" dirty="0">
                <a:solidFill>
                  <a:schemeClr val="bg1"/>
                </a:solidFill>
                <a:cs typeface="Arial Unicode MS"/>
              </a:rPr>
              <a:t>5. Business Panel</a:t>
            </a:r>
            <a:br>
              <a:rPr lang="en-GB" sz="1050" b="1" dirty="0">
                <a:solidFill>
                  <a:schemeClr val="bg1"/>
                </a:solidFill>
                <a:cs typeface="Arial Unicode MS"/>
              </a:rPr>
            </a:br>
            <a:endParaRPr lang="nl-NL" sz="1050" dirty="0"/>
          </a:p>
        </p:txBody>
      </p:sp>
      <p:sp>
        <p:nvSpPr>
          <p:cNvPr id="14" name="Gebogen pijl 13"/>
          <p:cNvSpPr/>
          <p:nvPr/>
        </p:nvSpPr>
        <p:spPr>
          <a:xfrm rot="10800000" flipH="1">
            <a:off x="642938" y="3258026"/>
            <a:ext cx="485775" cy="476250"/>
          </a:xfrm>
          <a:prstGeom prst="bentArrow">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solidFill>
                <a:schemeClr val="tx1"/>
              </a:solidFill>
            </a:endParaRPr>
          </a:p>
        </p:txBody>
      </p:sp>
      <p:sp>
        <p:nvSpPr>
          <p:cNvPr id="33" name="Pijl links 32"/>
          <p:cNvSpPr/>
          <p:nvPr/>
        </p:nvSpPr>
        <p:spPr>
          <a:xfrm rot="10800000">
            <a:off x="5546726" y="2856447"/>
            <a:ext cx="457200" cy="276225"/>
          </a:xfrm>
          <a:prstGeom prst="rightArrow">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35" name="Pijl links 34"/>
          <p:cNvSpPr/>
          <p:nvPr/>
        </p:nvSpPr>
        <p:spPr>
          <a:xfrm rot="10800000">
            <a:off x="2809874" y="2850671"/>
            <a:ext cx="457200" cy="276225"/>
          </a:xfrm>
          <a:prstGeom prst="rightArrow">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39" name="Gebogen pijl 38"/>
          <p:cNvSpPr/>
          <p:nvPr/>
        </p:nvSpPr>
        <p:spPr>
          <a:xfrm rot="5400000">
            <a:off x="6788599" y="2200275"/>
            <a:ext cx="523875" cy="581025"/>
          </a:xfrm>
          <a:prstGeom prst="bentArrow">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solidFill>
                <a:schemeClr val="tx1"/>
              </a:solidFill>
            </a:endParaRPr>
          </a:p>
        </p:txBody>
      </p:sp>
      <p:pic>
        <p:nvPicPr>
          <p:cNvPr id="18" name="Afbeelding 17"/>
          <p:cNvPicPr>
            <a:picLocks noChangeAspect="1"/>
          </p:cNvPicPr>
          <p:nvPr/>
        </p:nvPicPr>
        <p:blipFill>
          <a:blip r:embed="rId3"/>
          <a:stretch>
            <a:fillRect/>
          </a:stretch>
        </p:blipFill>
        <p:spPr>
          <a:xfrm>
            <a:off x="1234812" y="3319939"/>
            <a:ext cx="828675" cy="828675"/>
          </a:xfrm>
          <a:prstGeom prst="rect">
            <a:avLst/>
          </a:prstGeom>
        </p:spPr>
      </p:pic>
      <p:pic>
        <p:nvPicPr>
          <p:cNvPr id="32" name="Afbeelding 31"/>
          <p:cNvPicPr>
            <a:picLocks noChangeAspect="1"/>
          </p:cNvPicPr>
          <p:nvPr/>
        </p:nvPicPr>
        <p:blipFill>
          <a:blip r:embed="rId4"/>
          <a:stretch>
            <a:fillRect/>
          </a:stretch>
        </p:blipFill>
        <p:spPr>
          <a:xfrm>
            <a:off x="314325" y="1786731"/>
            <a:ext cx="657225" cy="785019"/>
          </a:xfrm>
          <a:prstGeom prst="rect">
            <a:avLst/>
          </a:prstGeom>
        </p:spPr>
      </p:pic>
      <p:sp>
        <p:nvSpPr>
          <p:cNvPr id="41" name="Tekstvak 40"/>
          <p:cNvSpPr txBox="1"/>
          <p:nvPr/>
        </p:nvSpPr>
        <p:spPr>
          <a:xfrm>
            <a:off x="226894" y="2475548"/>
            <a:ext cx="1564871" cy="239193"/>
          </a:xfrm>
          <a:prstGeom prst="rect">
            <a:avLst/>
          </a:prstGeom>
          <a:noFill/>
        </p:spPr>
        <p:txBody>
          <a:bodyPr wrap="square" lIns="27000" tIns="27000" rIns="27000" bIns="27000" rtlCol="0">
            <a:spAutoFit/>
          </a:bodyPr>
          <a:lstStyle/>
          <a:p>
            <a:r>
              <a:rPr lang="nl-NL" sz="1200" b="1" dirty="0">
                <a:solidFill>
                  <a:srgbClr val="FF6200"/>
                </a:solidFill>
              </a:rPr>
              <a:t>Application</a:t>
            </a:r>
          </a:p>
        </p:txBody>
      </p:sp>
      <p:sp>
        <p:nvSpPr>
          <p:cNvPr id="42" name="Tekstvak 41"/>
          <p:cNvSpPr txBox="1"/>
          <p:nvPr/>
        </p:nvSpPr>
        <p:spPr>
          <a:xfrm>
            <a:off x="1271997" y="4029018"/>
            <a:ext cx="1564871" cy="239193"/>
          </a:xfrm>
          <a:prstGeom prst="rect">
            <a:avLst/>
          </a:prstGeom>
          <a:noFill/>
        </p:spPr>
        <p:txBody>
          <a:bodyPr wrap="square" lIns="27000" tIns="27000" rIns="27000" bIns="27000" rtlCol="0">
            <a:spAutoFit/>
          </a:bodyPr>
          <a:lstStyle/>
          <a:p>
            <a:r>
              <a:rPr lang="nl-NL" sz="1200" b="1" dirty="0">
                <a:solidFill>
                  <a:srgbClr val="FF6200"/>
                </a:solidFill>
              </a:rPr>
              <a:t>Selection</a:t>
            </a:r>
          </a:p>
        </p:txBody>
      </p:sp>
      <p:sp>
        <p:nvSpPr>
          <p:cNvPr id="43" name="Pijl links 42"/>
          <p:cNvSpPr/>
          <p:nvPr/>
        </p:nvSpPr>
        <p:spPr>
          <a:xfrm>
            <a:off x="1112100" y="2141186"/>
            <a:ext cx="457200" cy="276225"/>
          </a:xfrm>
          <a:prstGeom prst="rightArrow">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grpSp>
        <p:nvGrpSpPr>
          <p:cNvPr id="26" name="Groeperen 9"/>
          <p:cNvGrpSpPr/>
          <p:nvPr/>
        </p:nvGrpSpPr>
        <p:grpSpPr>
          <a:xfrm>
            <a:off x="3965363" y="2084426"/>
            <a:ext cx="2981325" cy="510718"/>
            <a:chOff x="1701799" y="2209800"/>
            <a:chExt cx="4232745" cy="443980"/>
          </a:xfrm>
        </p:grpSpPr>
        <p:sp>
          <p:nvSpPr>
            <p:cNvPr id="27" name="Rechthoek 5"/>
            <p:cNvSpPr/>
            <p:nvPr/>
          </p:nvSpPr>
          <p:spPr>
            <a:xfrm>
              <a:off x="1701799" y="2209800"/>
              <a:ext cx="3967728" cy="443980"/>
            </a:xfrm>
            <a:prstGeom prst="rect">
              <a:avLst/>
            </a:prstGeom>
            <a:solidFill>
              <a:srgbClr val="A8A8A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31" name="Tekstvak 8"/>
            <p:cNvSpPr txBox="1"/>
            <p:nvPr/>
          </p:nvSpPr>
          <p:spPr>
            <a:xfrm>
              <a:off x="1895475" y="2273300"/>
              <a:ext cx="4039069" cy="248071"/>
            </a:xfrm>
            <a:prstGeom prst="rect">
              <a:avLst/>
            </a:prstGeom>
            <a:noFill/>
          </p:spPr>
          <p:txBody>
            <a:bodyPr wrap="square" lIns="27000" tIns="27000" rIns="27000" bIns="27000" rtlCol="0">
              <a:spAutoFit/>
            </a:bodyPr>
            <a:lstStyle/>
            <a:p>
              <a:r>
                <a:rPr lang="en-GB" sz="1500" b="1" dirty="0">
                  <a:solidFill>
                    <a:schemeClr val="bg1"/>
                  </a:solidFill>
                  <a:cs typeface="Arial Unicode MS"/>
                </a:rPr>
                <a:t>2. Situational Judgement Test</a:t>
              </a:r>
            </a:p>
          </p:txBody>
        </p:sp>
      </p:gr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97" y="3863834"/>
            <a:ext cx="5829300" cy="155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2712" y="4001175"/>
            <a:ext cx="942914" cy="1419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271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Situational Judgement Test</a:t>
            </a:r>
          </a:p>
        </p:txBody>
      </p:sp>
      <p:sp>
        <p:nvSpPr>
          <p:cNvPr id="4" name="Slide Number Placeholder 3"/>
          <p:cNvSpPr>
            <a:spLocks noGrp="1"/>
          </p:cNvSpPr>
          <p:nvPr>
            <p:ph type="sldNum" sz="quarter" idx="11"/>
          </p:nvPr>
        </p:nvSpPr>
        <p:spPr/>
        <p:txBody>
          <a:bodyPr/>
          <a:lstStyle/>
          <a:p>
            <a:fld id="{DDD2A080-DA64-4F5C-9131-47EB793B4410}" type="slidenum">
              <a:rPr lang="en-GB" noProof="0" smtClean="0"/>
              <a:pPr/>
              <a:t>49</a:t>
            </a:fld>
            <a:endParaRPr lang="en-GB" noProof="0" dirty="0"/>
          </a:p>
        </p:txBody>
      </p:sp>
      <p:sp>
        <p:nvSpPr>
          <p:cNvPr id="8" name="Rechthoek 7"/>
          <p:cNvSpPr/>
          <p:nvPr/>
        </p:nvSpPr>
        <p:spPr>
          <a:xfrm>
            <a:off x="6936441" y="3199280"/>
            <a:ext cx="1837765" cy="4146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1" name="Rechthoek 20"/>
          <p:cNvSpPr/>
          <p:nvPr/>
        </p:nvSpPr>
        <p:spPr>
          <a:xfrm>
            <a:off x="7050741" y="3313580"/>
            <a:ext cx="1837765" cy="4146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2" name="Rechthoek 21"/>
          <p:cNvSpPr/>
          <p:nvPr/>
        </p:nvSpPr>
        <p:spPr>
          <a:xfrm>
            <a:off x="5159188" y="5552516"/>
            <a:ext cx="1837765" cy="4146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11" name="Tijdelijke aanduiding voor inhoud 10"/>
          <p:cNvSpPr>
            <a:spLocks noGrp="1"/>
          </p:cNvSpPr>
          <p:nvPr>
            <p:ph idx="1"/>
          </p:nvPr>
        </p:nvSpPr>
        <p:spPr>
          <a:xfrm>
            <a:off x="634182" y="1816039"/>
            <a:ext cx="7866881" cy="1784412"/>
          </a:xfrm>
        </p:spPr>
        <p:txBody>
          <a:bodyPr/>
          <a:lstStyle/>
          <a:p>
            <a:pPr marL="0" indent="0">
              <a:buNone/>
            </a:pPr>
            <a:r>
              <a:rPr lang="en-US" dirty="0"/>
              <a:t>The Situational Judgement Test (SJT) is designed to assess a </a:t>
            </a:r>
            <a:br>
              <a:rPr lang="en-US" dirty="0"/>
            </a:br>
            <a:r>
              <a:rPr lang="en-US" dirty="0"/>
              <a:t>IITP candidate’s suitability for a role, based on responses to a </a:t>
            </a:r>
            <a:br>
              <a:rPr lang="en-US" dirty="0"/>
            </a:br>
            <a:r>
              <a:rPr lang="en-US" dirty="0"/>
              <a:t>series of decision-making scenarios IITP Trainees are likely to </a:t>
            </a:r>
            <a:br>
              <a:rPr lang="en-US" dirty="0"/>
            </a:br>
            <a:r>
              <a:rPr lang="en-US" dirty="0"/>
              <a:t>face in the ING workplace. </a:t>
            </a:r>
            <a:r>
              <a:rPr lang="nl-NL" dirty="0"/>
              <a:t>After the IITP candidate completed </a:t>
            </a:r>
            <a:br>
              <a:rPr lang="nl-NL" dirty="0"/>
            </a:br>
            <a:r>
              <a:rPr lang="nl-NL" dirty="0"/>
              <a:t>the SJT, you can view the report in Taleo.</a:t>
            </a:r>
            <a:endParaRPr lang="nl-NL" dirty="0">
              <a:solidFill>
                <a:schemeClr val="tx1">
                  <a:lumMod val="75000"/>
                  <a:lumOff val="25000"/>
                </a:schemeClr>
              </a:solidFill>
            </a:endParaRPr>
          </a:p>
          <a:p>
            <a:pPr>
              <a:lnSpc>
                <a:spcPts val="1200"/>
              </a:lnSpc>
            </a:pPr>
            <a:endParaRPr lang="nl-NL" dirty="0">
              <a:solidFill>
                <a:schemeClr val="tx1">
                  <a:lumMod val="75000"/>
                  <a:lumOff val="25000"/>
                </a:schemeClr>
              </a:solidFill>
            </a:endParaRPr>
          </a:p>
          <a:p>
            <a:pPr marL="0" indent="0">
              <a:lnSpc>
                <a:spcPts val="1200"/>
              </a:lnSpc>
              <a:buNone/>
            </a:pPr>
            <a:endParaRPr lang="nl-NL" dirty="0">
              <a:solidFill>
                <a:schemeClr val="tx1">
                  <a:lumMod val="75000"/>
                  <a:lumOff val="25000"/>
                </a:schemeClr>
              </a:solidFill>
            </a:endParaRPr>
          </a:p>
        </p:txBody>
      </p:sp>
      <p:pic>
        <p:nvPicPr>
          <p:cNvPr id="2" name="Picture 1"/>
          <p:cNvPicPr>
            <a:picLocks noChangeAspect="1"/>
          </p:cNvPicPr>
          <p:nvPr/>
        </p:nvPicPr>
        <p:blipFill>
          <a:blip r:embed="rId2"/>
          <a:stretch>
            <a:fillRect/>
          </a:stretch>
        </p:blipFill>
        <p:spPr>
          <a:xfrm>
            <a:off x="416121" y="3744585"/>
            <a:ext cx="2733191" cy="1532266"/>
          </a:xfrm>
          <a:prstGeom prst="rect">
            <a:avLst/>
          </a:prstGeom>
          <a:noFill/>
          <a:ln>
            <a:noFill/>
          </a:ln>
        </p:spPr>
      </p:pic>
      <p:pic>
        <p:nvPicPr>
          <p:cNvPr id="5" name="Picture 4"/>
          <p:cNvPicPr>
            <a:picLocks noChangeAspect="1"/>
          </p:cNvPicPr>
          <p:nvPr/>
        </p:nvPicPr>
        <p:blipFill>
          <a:blip r:embed="rId3"/>
          <a:stretch>
            <a:fillRect/>
          </a:stretch>
        </p:blipFill>
        <p:spPr>
          <a:xfrm>
            <a:off x="6138036" y="3728595"/>
            <a:ext cx="2750470" cy="1517042"/>
          </a:xfrm>
          <a:prstGeom prst="rect">
            <a:avLst/>
          </a:prstGeom>
          <a:noFill/>
          <a:ln>
            <a:noFill/>
          </a:ln>
        </p:spPr>
      </p:pic>
      <p:pic>
        <p:nvPicPr>
          <p:cNvPr id="6" name="Picture 5"/>
          <p:cNvPicPr>
            <a:picLocks noChangeAspect="1"/>
          </p:cNvPicPr>
          <p:nvPr/>
        </p:nvPicPr>
        <p:blipFill>
          <a:blip r:embed="rId4"/>
          <a:stretch>
            <a:fillRect/>
          </a:stretch>
        </p:blipFill>
        <p:spPr>
          <a:xfrm>
            <a:off x="3277158" y="3100678"/>
            <a:ext cx="2733032" cy="1532266"/>
          </a:xfrm>
          <a:prstGeom prst="rect">
            <a:avLst/>
          </a:prstGeom>
        </p:spPr>
      </p:pic>
      <p:sp>
        <p:nvSpPr>
          <p:cNvPr id="12" name="Oval Callout 11"/>
          <p:cNvSpPr/>
          <p:nvPr/>
        </p:nvSpPr>
        <p:spPr>
          <a:xfrm>
            <a:off x="6221092" y="1379710"/>
            <a:ext cx="2667414" cy="1170332"/>
          </a:xfrm>
          <a:prstGeom prst="wedgeEllipseCallout">
            <a:avLst/>
          </a:prstGeom>
          <a:solidFill>
            <a:srgbClr val="FF6200"/>
          </a:solidFill>
          <a:ln w="6350">
            <a:solidFill>
              <a:srgbClr val="FF6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r>
              <a:rPr lang="nl-NL" sz="1350" b="1" i="1" dirty="0">
                <a:solidFill>
                  <a:schemeClr val="bg1"/>
                </a:solidFill>
              </a:rPr>
              <a:t>How do I approach certain situations encountered in the workplace?</a:t>
            </a:r>
            <a:endParaRPr lang="en-GB" sz="1350" b="1" dirty="0">
              <a:solidFill>
                <a:schemeClr val="bg1"/>
              </a:solidFill>
            </a:endParaRPr>
          </a:p>
        </p:txBody>
      </p:sp>
    </p:spTree>
    <p:extLst>
      <p:ext uri="{BB962C8B-B14F-4D97-AF65-F5344CB8AC3E}">
        <p14:creationId xmlns:p14="http://schemas.microsoft.com/office/powerpoint/2010/main" val="406933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Saville Consulting, a Willis Towers Watson Company </a:t>
            </a:r>
          </a:p>
        </p:txBody>
      </p:sp>
      <p:sp>
        <p:nvSpPr>
          <p:cNvPr id="3" name="Slide Number Placeholder 2"/>
          <p:cNvSpPr>
            <a:spLocks noGrp="1"/>
          </p:cNvSpPr>
          <p:nvPr>
            <p:ph type="sldNum" sz="quarter" idx="12"/>
          </p:nvPr>
        </p:nvSpPr>
        <p:spPr/>
        <p:txBody>
          <a:bodyPr/>
          <a:lstStyle/>
          <a:p>
            <a:fld id="{2083E393-C0BF-4ED8-8545-7E4C90AFF831}" type="slidenum">
              <a:rPr lang="en-US" smtClean="0"/>
              <a:pPr/>
              <a:t>5</a:t>
            </a:fld>
            <a:endParaRPr lang="en-US" dirty="0"/>
          </a:p>
        </p:txBody>
      </p:sp>
      <p:sp>
        <p:nvSpPr>
          <p:cNvPr id="4" name="Text Placeholder 3"/>
          <p:cNvSpPr>
            <a:spLocks noGrp="1"/>
          </p:cNvSpPr>
          <p:nvPr>
            <p:ph type="body" sz="quarter" idx="13"/>
          </p:nvPr>
        </p:nvSpPr>
        <p:spPr/>
        <p:txBody>
          <a:bodyPr/>
          <a:lstStyle/>
          <a:p>
            <a:r>
              <a:rPr lang="en-GB" dirty="0"/>
              <a:t>Our Vision</a:t>
            </a:r>
          </a:p>
        </p:txBody>
      </p:sp>
      <p:sp>
        <p:nvSpPr>
          <p:cNvPr id="5" name="Content Placeholder 4"/>
          <p:cNvSpPr>
            <a:spLocks noGrp="1"/>
          </p:cNvSpPr>
          <p:nvPr>
            <p:ph idx="1"/>
          </p:nvPr>
        </p:nvSpPr>
        <p:spPr/>
        <p:txBody>
          <a:bodyPr/>
          <a:lstStyle/>
          <a:p>
            <a:r>
              <a:rPr lang="en-GB" dirty="0"/>
              <a:t> </a:t>
            </a:r>
          </a:p>
        </p:txBody>
      </p:sp>
      <p:sp>
        <p:nvSpPr>
          <p:cNvPr id="6" name="Footer Placeholder 5"/>
          <p:cNvSpPr>
            <a:spLocks noGrp="1"/>
          </p:cNvSpPr>
          <p:nvPr>
            <p:ph type="ftr" sz="quarter" idx="3"/>
          </p:nvPr>
        </p:nvSpPr>
        <p:spPr/>
        <p:txBody>
          <a:bodyPr/>
          <a:lstStyle/>
          <a:p>
            <a:r>
              <a:rPr lang="en-GB"/>
              <a:t>© 2016 Saville Consulting, Willis Towers Watson. All rights reserved.</a:t>
            </a:r>
            <a:endParaRPr lang="en-US" dirty="0"/>
          </a:p>
        </p:txBody>
      </p:sp>
      <p:sp>
        <p:nvSpPr>
          <p:cNvPr id="8" name="TextBox 7"/>
          <p:cNvSpPr txBox="1"/>
          <p:nvPr/>
        </p:nvSpPr>
        <p:spPr>
          <a:xfrm>
            <a:off x="2429651" y="2042992"/>
            <a:ext cx="4204353" cy="830997"/>
          </a:xfrm>
          <a:prstGeom prst="rect">
            <a:avLst/>
          </a:prstGeom>
          <a:noFill/>
        </p:spPr>
        <p:txBody>
          <a:bodyPr wrap="square" rtlCol="0">
            <a:spAutoFit/>
          </a:bodyPr>
          <a:lstStyle/>
          <a:p>
            <a:pPr algn="ctr"/>
            <a:r>
              <a:rPr lang="en-GB" sz="2400" dirty="0">
                <a:latin typeface="NeueHaasGroteskText Std" panose="020B0504020202020204" pitchFamily="34" charset="0"/>
                <a:cs typeface="Arial" pitchFamily="34" charset="0"/>
              </a:rPr>
              <a:t>To transform assessment across the world</a:t>
            </a:r>
            <a:endParaRPr lang="en-GB" sz="2400" dirty="0"/>
          </a:p>
        </p:txBody>
      </p:sp>
      <p:sp>
        <p:nvSpPr>
          <p:cNvPr id="9" name="TextBox 8"/>
          <p:cNvSpPr txBox="1"/>
          <p:nvPr/>
        </p:nvSpPr>
        <p:spPr>
          <a:xfrm>
            <a:off x="2257815" y="3097834"/>
            <a:ext cx="1802067" cy="553998"/>
          </a:xfrm>
          <a:prstGeom prst="rect">
            <a:avLst/>
          </a:prstGeom>
          <a:noFill/>
        </p:spPr>
        <p:txBody>
          <a:bodyPr wrap="square" rtlCol="0">
            <a:spAutoFit/>
          </a:bodyPr>
          <a:lstStyle/>
          <a:p>
            <a:r>
              <a:rPr lang="en-GB" sz="1200" dirty="0">
                <a:solidFill>
                  <a:srgbClr val="CAC8C8"/>
                </a:solidFill>
                <a:latin typeface="NeueHaasGroteskText Std" panose="020B0504020202020204" pitchFamily="34" charset="0"/>
                <a:cs typeface="Arial" pitchFamily="34" charset="0"/>
              </a:rPr>
              <a:t>Professor Peter Saville</a:t>
            </a:r>
          </a:p>
          <a:p>
            <a:endParaRPr lang="en-GB"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870" y="2541474"/>
            <a:ext cx="4873276" cy="54371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124" y="1819147"/>
            <a:ext cx="5569022" cy="573757"/>
          </a:xfrm>
          <a:prstGeom prst="rect">
            <a:avLst/>
          </a:prstGeom>
        </p:spPr>
      </p:pic>
      <p:sp>
        <p:nvSpPr>
          <p:cNvPr id="12" name="Rectangle 11"/>
          <p:cNvSpPr/>
          <p:nvPr/>
        </p:nvSpPr>
        <p:spPr>
          <a:xfrm>
            <a:off x="707876" y="3725249"/>
            <a:ext cx="3643984" cy="2234458"/>
          </a:xfrm>
          <a:prstGeom prst="rect">
            <a:avLst/>
          </a:prstGeom>
        </p:spPr>
        <p:txBody>
          <a:bodyPr wrap="square">
            <a:spAutoFit/>
          </a:bodyPr>
          <a:lstStyle/>
          <a:p>
            <a:pPr>
              <a:lnSpc>
                <a:spcPct val="120000"/>
              </a:lnSpc>
              <a:spcBef>
                <a:spcPct val="50000"/>
              </a:spcBef>
              <a:buClr>
                <a:schemeClr val="tx2"/>
              </a:buClr>
            </a:pPr>
            <a:r>
              <a:rPr lang="en-GB" sz="1600" dirty="0">
                <a:latin typeface="NeueHaasGroteskText Std" panose="020B0504020202020204" pitchFamily="34" charset="0"/>
              </a:rPr>
              <a:t>Maximise the power of the internet </a:t>
            </a:r>
          </a:p>
          <a:p>
            <a:pPr>
              <a:lnSpc>
                <a:spcPct val="120000"/>
              </a:lnSpc>
              <a:spcBef>
                <a:spcPct val="50000"/>
              </a:spcBef>
              <a:buClr>
                <a:schemeClr val="tx2"/>
              </a:buClr>
            </a:pPr>
            <a:r>
              <a:rPr lang="en-GB" sz="1600" dirty="0">
                <a:latin typeface="NeueHaasGroteskText Std" panose="020B0504020202020204" pitchFamily="34" charset="0"/>
              </a:rPr>
              <a:t>Taking seriously the need for security in testing</a:t>
            </a:r>
          </a:p>
          <a:p>
            <a:pPr>
              <a:lnSpc>
                <a:spcPct val="120000"/>
              </a:lnSpc>
              <a:spcBef>
                <a:spcPct val="50000"/>
              </a:spcBef>
              <a:buClr>
                <a:schemeClr val="tx2"/>
              </a:buClr>
            </a:pPr>
            <a:r>
              <a:rPr lang="en-GB" sz="1600" dirty="0">
                <a:latin typeface="NeueHaasGroteskText Std" panose="020B0504020202020204" pitchFamily="34" charset="0"/>
              </a:rPr>
              <a:t>Tailoring our approaches to fit organisations’ needs</a:t>
            </a:r>
          </a:p>
          <a:p>
            <a:pPr>
              <a:lnSpc>
                <a:spcPct val="120000"/>
              </a:lnSpc>
              <a:spcBef>
                <a:spcPct val="50000"/>
              </a:spcBef>
              <a:buClr>
                <a:schemeClr val="tx2"/>
              </a:buClr>
            </a:pPr>
            <a:endParaRPr lang="en-GB" sz="1600" dirty="0">
              <a:latin typeface="NeueHaasGroteskText Std" panose="020B0504020202020204" pitchFamily="34" charset="0"/>
            </a:endParaRPr>
          </a:p>
        </p:txBody>
      </p:sp>
      <p:sp>
        <p:nvSpPr>
          <p:cNvPr id="13" name="Rectangle 12"/>
          <p:cNvSpPr/>
          <p:nvPr/>
        </p:nvSpPr>
        <p:spPr>
          <a:xfrm>
            <a:off x="4738806" y="3725249"/>
            <a:ext cx="4036979" cy="1938992"/>
          </a:xfrm>
          <a:prstGeom prst="rect">
            <a:avLst/>
          </a:prstGeom>
        </p:spPr>
        <p:txBody>
          <a:bodyPr wrap="square">
            <a:spAutoFit/>
          </a:bodyPr>
          <a:lstStyle/>
          <a:p>
            <a:pPr>
              <a:lnSpc>
                <a:spcPct val="120000"/>
              </a:lnSpc>
              <a:spcBef>
                <a:spcPct val="50000"/>
              </a:spcBef>
              <a:buClr>
                <a:schemeClr val="tx2"/>
              </a:buClr>
            </a:pPr>
            <a:r>
              <a:rPr lang="en-GB" sz="1600" dirty="0">
                <a:latin typeface="NeueHaasGroteskText Std" panose="020B0504020202020204" pitchFamily="34" charset="0"/>
              </a:rPr>
              <a:t>Deliver exceptional customer service</a:t>
            </a:r>
          </a:p>
          <a:p>
            <a:pPr>
              <a:lnSpc>
                <a:spcPct val="120000"/>
              </a:lnSpc>
              <a:spcBef>
                <a:spcPct val="50000"/>
              </a:spcBef>
              <a:buClr>
                <a:schemeClr val="tx2"/>
              </a:buClr>
            </a:pPr>
            <a:r>
              <a:rPr lang="en-GB" sz="1600" dirty="0">
                <a:latin typeface="NeueHaasGroteskText Std" panose="020B0504020202020204" pitchFamily="34" charset="0"/>
              </a:rPr>
              <a:t>Exceptional prediction of work performance</a:t>
            </a:r>
          </a:p>
          <a:p>
            <a:pPr>
              <a:lnSpc>
                <a:spcPct val="120000"/>
              </a:lnSpc>
              <a:spcBef>
                <a:spcPct val="50000"/>
              </a:spcBef>
              <a:buClr>
                <a:schemeClr val="tx2"/>
              </a:buClr>
            </a:pPr>
            <a:r>
              <a:rPr lang="en-GB" sz="1600" dirty="0">
                <a:latin typeface="NeueHaasGroteskText Std" panose="020B0504020202020204" pitchFamily="34" charset="0"/>
              </a:rPr>
              <a:t>Greater insight and richer feedback </a:t>
            </a:r>
          </a:p>
          <a:p>
            <a:pPr>
              <a:lnSpc>
                <a:spcPct val="120000"/>
              </a:lnSpc>
              <a:spcBef>
                <a:spcPct val="50000"/>
              </a:spcBef>
              <a:buClr>
                <a:schemeClr val="tx2"/>
              </a:buClr>
            </a:pPr>
            <a:endParaRPr lang="en-GB" sz="1600" dirty="0">
              <a:latin typeface="NeueHaasGroteskText Std" panose="020B0504020202020204" pitchFamily="34" charset="0"/>
            </a:endParaRPr>
          </a:p>
        </p:txBody>
      </p:sp>
      <p:sp>
        <p:nvSpPr>
          <p:cNvPr id="14" name="Oval 13"/>
          <p:cNvSpPr/>
          <p:nvPr/>
        </p:nvSpPr>
        <p:spPr>
          <a:xfrm>
            <a:off x="610548" y="3884308"/>
            <a:ext cx="84265" cy="84265"/>
          </a:xfrm>
          <a:prstGeom prst="ellipse">
            <a:avLst/>
          </a:prstGeom>
          <a:solidFill>
            <a:srgbClr val="96368B"/>
          </a:solidFill>
          <a:ln>
            <a:solidFill>
              <a:srgbClr val="963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6368B"/>
              </a:solidFill>
            </a:endParaRPr>
          </a:p>
        </p:txBody>
      </p:sp>
      <p:sp>
        <p:nvSpPr>
          <p:cNvPr id="15" name="Oval 14"/>
          <p:cNvSpPr/>
          <p:nvPr/>
        </p:nvSpPr>
        <p:spPr>
          <a:xfrm>
            <a:off x="610548" y="4294458"/>
            <a:ext cx="84265" cy="84265"/>
          </a:xfrm>
          <a:prstGeom prst="ellipse">
            <a:avLst/>
          </a:prstGeom>
          <a:solidFill>
            <a:srgbClr val="96368B"/>
          </a:solidFill>
          <a:ln>
            <a:solidFill>
              <a:srgbClr val="963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6368B"/>
              </a:solidFill>
            </a:endParaRPr>
          </a:p>
        </p:txBody>
      </p:sp>
      <p:sp>
        <p:nvSpPr>
          <p:cNvPr id="16" name="Oval 15"/>
          <p:cNvSpPr/>
          <p:nvPr/>
        </p:nvSpPr>
        <p:spPr>
          <a:xfrm>
            <a:off x="610548" y="5009506"/>
            <a:ext cx="84265" cy="84265"/>
          </a:xfrm>
          <a:prstGeom prst="ellipse">
            <a:avLst/>
          </a:prstGeom>
          <a:solidFill>
            <a:srgbClr val="96368B"/>
          </a:solidFill>
          <a:ln>
            <a:solidFill>
              <a:srgbClr val="963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6368B"/>
              </a:solidFill>
            </a:endParaRPr>
          </a:p>
        </p:txBody>
      </p:sp>
      <p:sp>
        <p:nvSpPr>
          <p:cNvPr id="17" name="Oval 16"/>
          <p:cNvSpPr/>
          <p:nvPr/>
        </p:nvSpPr>
        <p:spPr>
          <a:xfrm>
            <a:off x="4635341" y="3884308"/>
            <a:ext cx="84265" cy="84265"/>
          </a:xfrm>
          <a:prstGeom prst="ellipse">
            <a:avLst/>
          </a:prstGeom>
          <a:solidFill>
            <a:srgbClr val="96368B"/>
          </a:solidFill>
          <a:ln>
            <a:solidFill>
              <a:srgbClr val="963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6368B"/>
              </a:solidFill>
            </a:endParaRPr>
          </a:p>
        </p:txBody>
      </p:sp>
      <p:sp>
        <p:nvSpPr>
          <p:cNvPr id="18" name="Oval 17"/>
          <p:cNvSpPr/>
          <p:nvPr/>
        </p:nvSpPr>
        <p:spPr>
          <a:xfrm>
            <a:off x="4635341" y="4294458"/>
            <a:ext cx="84265" cy="84265"/>
          </a:xfrm>
          <a:prstGeom prst="ellipse">
            <a:avLst/>
          </a:prstGeom>
          <a:solidFill>
            <a:srgbClr val="96368B"/>
          </a:solidFill>
          <a:ln>
            <a:solidFill>
              <a:srgbClr val="963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6368B"/>
              </a:solidFill>
            </a:endParaRPr>
          </a:p>
        </p:txBody>
      </p:sp>
      <p:sp>
        <p:nvSpPr>
          <p:cNvPr id="19" name="Oval 18"/>
          <p:cNvSpPr/>
          <p:nvPr/>
        </p:nvSpPr>
        <p:spPr>
          <a:xfrm>
            <a:off x="4635341" y="5009506"/>
            <a:ext cx="84265" cy="84265"/>
          </a:xfrm>
          <a:prstGeom prst="ellipse">
            <a:avLst/>
          </a:prstGeom>
          <a:solidFill>
            <a:srgbClr val="96368B"/>
          </a:solidFill>
          <a:ln>
            <a:solidFill>
              <a:srgbClr val="963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6368B"/>
              </a:solidFill>
            </a:endParaRPr>
          </a:p>
        </p:txBody>
      </p:sp>
    </p:spTree>
    <p:extLst>
      <p:ext uri="{BB962C8B-B14F-4D97-AF65-F5344CB8AC3E}">
        <p14:creationId xmlns:p14="http://schemas.microsoft.com/office/powerpoint/2010/main" val="1856350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Empowering our applicants</a:t>
            </a:r>
          </a:p>
        </p:txBody>
      </p:sp>
      <p:sp>
        <p:nvSpPr>
          <p:cNvPr id="4" name="Slide Number Placeholder 3"/>
          <p:cNvSpPr>
            <a:spLocks noGrp="1"/>
          </p:cNvSpPr>
          <p:nvPr>
            <p:ph type="sldNum" sz="quarter" idx="11"/>
          </p:nvPr>
        </p:nvSpPr>
        <p:spPr/>
        <p:txBody>
          <a:bodyPr/>
          <a:lstStyle/>
          <a:p>
            <a:fld id="{DDD2A080-DA64-4F5C-9131-47EB793B4410}" type="slidenum">
              <a:rPr lang="en-GB" noProof="0" smtClean="0"/>
              <a:pPr/>
              <a:t>50</a:t>
            </a:fld>
            <a:endParaRPr lang="en-GB" noProof="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63" y="1777820"/>
            <a:ext cx="4774587" cy="306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695" y="1856098"/>
            <a:ext cx="4398305" cy="322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947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HR Interview Guide</a:t>
            </a:r>
          </a:p>
        </p:txBody>
      </p:sp>
      <p:sp>
        <p:nvSpPr>
          <p:cNvPr id="4" name="Slide Number Placeholder 3"/>
          <p:cNvSpPr>
            <a:spLocks noGrp="1"/>
          </p:cNvSpPr>
          <p:nvPr>
            <p:ph type="sldNum" sz="quarter" idx="11"/>
          </p:nvPr>
        </p:nvSpPr>
        <p:spPr/>
        <p:txBody>
          <a:bodyPr/>
          <a:lstStyle/>
          <a:p>
            <a:fld id="{DDD2A080-DA64-4F5C-9131-47EB793B4410}" type="slidenum">
              <a:rPr lang="en-GB" noProof="0" smtClean="0"/>
              <a:pPr/>
              <a:t>51</a:t>
            </a:fld>
            <a:endParaRPr lang="en-GB" noProof="0" dirty="0"/>
          </a:p>
        </p:txBody>
      </p:sp>
      <p:sp>
        <p:nvSpPr>
          <p:cNvPr id="8" name="Rechthoek 7"/>
          <p:cNvSpPr/>
          <p:nvPr/>
        </p:nvSpPr>
        <p:spPr>
          <a:xfrm>
            <a:off x="6936441" y="3199280"/>
            <a:ext cx="1837765" cy="4146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1" name="Rechthoek 20"/>
          <p:cNvSpPr/>
          <p:nvPr/>
        </p:nvSpPr>
        <p:spPr>
          <a:xfrm>
            <a:off x="7050741" y="3313580"/>
            <a:ext cx="1837765" cy="41461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t" anchorCtr="0" forceAA="0" compatLnSpc="1">
            <a:prstTxWarp prst="textNoShape">
              <a:avLst/>
            </a:prstTxWarp>
            <a:noAutofit/>
          </a:bodyPr>
          <a:lstStyle/>
          <a:p>
            <a:pPr algn="ctr">
              <a:lnSpc>
                <a:spcPct val="90000"/>
              </a:lnSpc>
            </a:pPr>
            <a:endParaRPr lang="nl-NL" sz="1200"/>
          </a:p>
        </p:txBody>
      </p:sp>
      <p:sp>
        <p:nvSpPr>
          <p:cNvPr id="23" name="Content Placeholder 1"/>
          <p:cNvSpPr txBox="1">
            <a:spLocks/>
          </p:cNvSpPr>
          <p:nvPr/>
        </p:nvSpPr>
        <p:spPr bwMode="gray">
          <a:xfrm>
            <a:off x="658834" y="1829485"/>
            <a:ext cx="4047637" cy="3691793"/>
          </a:xfrm>
          <a:prstGeom prst="rect">
            <a:avLst/>
          </a:prstGeom>
        </p:spPr>
        <p:txBody>
          <a:bodyPr vert="horz" lIns="0" tIns="0" rIns="0" bIns="0" rtlCol="0">
            <a:noAutofit/>
          </a:bodyPr>
          <a:lstStyle>
            <a:lvl1pPr marL="268288" indent="-268288" algn="l" defTabSz="914400" rtl="0" eaLnBrk="1" latinLnBrk="0" hangingPunct="1">
              <a:lnSpc>
                <a:spcPts val="2400"/>
              </a:lnSpc>
              <a:spcBef>
                <a:spcPts val="0"/>
              </a:spcBef>
              <a:spcAft>
                <a:spcPts val="0"/>
              </a:spcAft>
              <a:buClr>
                <a:schemeClr val="accent1"/>
              </a:buClr>
              <a:buFont typeface="ING Me" pitchFamily="2" charset="0"/>
              <a:buChar char="•"/>
              <a:defRPr sz="2000" b="0" kern="1200" baseline="0">
                <a:solidFill>
                  <a:schemeClr val="tx1"/>
                </a:solidFill>
                <a:latin typeface="+mn-lt"/>
                <a:ea typeface="+mn-ea"/>
                <a:cs typeface="ING Me" pitchFamily="2" charset="0"/>
              </a:defRPr>
            </a:lvl1pPr>
            <a:lvl2pPr marL="538163" indent="-268288" algn="l" defTabSz="914400" rtl="0" eaLnBrk="1" latinLnBrk="0" hangingPunct="1">
              <a:lnSpc>
                <a:spcPts val="2400"/>
              </a:lnSpc>
              <a:spcBef>
                <a:spcPts val="0"/>
              </a:spcBef>
              <a:spcAft>
                <a:spcPts val="0"/>
              </a:spcAft>
              <a:buClr>
                <a:schemeClr val="accent2"/>
              </a:buClr>
              <a:buFont typeface="ING Me" pitchFamily="2" charset="0"/>
              <a:buChar char="•"/>
              <a:defRPr sz="2000" kern="1200" baseline="0">
                <a:solidFill>
                  <a:schemeClr val="tx1"/>
                </a:solidFill>
                <a:latin typeface="+mn-lt"/>
                <a:ea typeface="+mn-ea"/>
                <a:cs typeface="ING Me" pitchFamily="2" charset="0"/>
              </a:defRPr>
            </a:lvl2pPr>
            <a:lvl3pPr marL="804863" indent="-266700" algn="l" defTabSz="914400" rtl="0" eaLnBrk="1" latinLnBrk="0" hangingPunct="1">
              <a:lnSpc>
                <a:spcPts val="2400"/>
              </a:lnSpc>
              <a:spcBef>
                <a:spcPts val="0"/>
              </a:spcBef>
              <a:spcAft>
                <a:spcPts val="0"/>
              </a:spcAft>
              <a:buClr>
                <a:schemeClr val="accent3"/>
              </a:buClr>
              <a:buFont typeface="ING Me" pitchFamily="2" charset="0"/>
              <a:buChar char="•"/>
              <a:defRPr sz="2000" kern="1200" baseline="0">
                <a:solidFill>
                  <a:schemeClr val="tx1"/>
                </a:solidFill>
                <a:latin typeface="+mn-lt"/>
                <a:ea typeface="+mn-ea"/>
                <a:cs typeface="ING Me" pitchFamily="2" charset="0"/>
              </a:defRPr>
            </a:lvl3pPr>
            <a:lvl4pPr marL="1077913" indent="-260350" algn="l" defTabSz="914400" rtl="0" eaLnBrk="1" latinLnBrk="0" hangingPunct="1">
              <a:lnSpc>
                <a:spcPts val="2400"/>
              </a:lnSpc>
              <a:spcBef>
                <a:spcPts val="0"/>
              </a:spcBef>
              <a:spcAft>
                <a:spcPts val="0"/>
              </a:spcAft>
              <a:buClr>
                <a:schemeClr val="accent4"/>
              </a:buClr>
              <a:buFont typeface="ING Me" pitchFamily="2" charset="0"/>
              <a:buChar char="•"/>
              <a:defRPr sz="2000" kern="1200" baseline="0">
                <a:solidFill>
                  <a:schemeClr val="tx1"/>
                </a:solidFill>
                <a:latin typeface="+mn-lt"/>
                <a:ea typeface="+mn-ea"/>
                <a:cs typeface="ING Me" pitchFamily="2" charset="0"/>
              </a:defRPr>
            </a:lvl4pPr>
            <a:lvl5pPr marL="1341438" indent="-252413" algn="l" defTabSz="914400" rtl="0" eaLnBrk="1" latinLnBrk="0" hangingPunct="1">
              <a:lnSpc>
                <a:spcPts val="2400"/>
              </a:lnSpc>
              <a:spcBef>
                <a:spcPts val="0"/>
              </a:spcBef>
              <a:spcAft>
                <a:spcPts val="0"/>
              </a:spcAft>
              <a:buClr>
                <a:schemeClr val="accent5"/>
              </a:buClr>
              <a:buFont typeface="ING Me" pitchFamily="2" charset="0"/>
              <a:buChar char="•"/>
              <a:defRPr sz="2000" kern="1200" baseline="0">
                <a:solidFill>
                  <a:schemeClr val="tx1"/>
                </a:solidFill>
                <a:latin typeface="+mn-lt"/>
                <a:ea typeface="+mn-ea"/>
                <a:cs typeface="ING Me"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500" dirty="0"/>
            </a:br>
            <a:endParaRPr lang="en-US" sz="1500" b="1" dirty="0"/>
          </a:p>
        </p:txBody>
      </p:sp>
      <p:pic>
        <p:nvPicPr>
          <p:cNvPr id="5" name="Picture 4"/>
          <p:cNvPicPr>
            <a:picLocks noChangeAspect="1"/>
          </p:cNvPicPr>
          <p:nvPr/>
        </p:nvPicPr>
        <p:blipFill>
          <a:blip r:embed="rId2"/>
          <a:stretch>
            <a:fillRect/>
          </a:stretch>
        </p:blipFill>
        <p:spPr>
          <a:xfrm>
            <a:off x="388798" y="1667281"/>
            <a:ext cx="2572766" cy="362913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3050356" y="1523977"/>
            <a:ext cx="2733638" cy="3169679"/>
          </a:xfrm>
          <a:prstGeom prst="rect">
            <a:avLst/>
          </a:prstGeom>
        </p:spPr>
      </p:pic>
      <p:pic>
        <p:nvPicPr>
          <p:cNvPr id="9" name="Picture 8"/>
          <p:cNvPicPr>
            <a:picLocks noChangeAspect="1"/>
          </p:cNvPicPr>
          <p:nvPr/>
        </p:nvPicPr>
        <p:blipFill>
          <a:blip r:embed="rId4"/>
          <a:stretch>
            <a:fillRect/>
          </a:stretch>
        </p:blipFill>
        <p:spPr>
          <a:xfrm>
            <a:off x="5821456" y="1463833"/>
            <a:ext cx="3255830" cy="4036029"/>
          </a:xfrm>
          <a:prstGeom prst="rect">
            <a:avLst/>
          </a:prstGeom>
        </p:spPr>
      </p:pic>
    </p:spTree>
    <p:extLst>
      <p:ext uri="{BB962C8B-B14F-4D97-AF65-F5344CB8AC3E}">
        <p14:creationId xmlns:p14="http://schemas.microsoft.com/office/powerpoint/2010/main" val="6457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4" name="Slide Number Placeholder 3"/>
          <p:cNvSpPr>
            <a:spLocks noGrp="1"/>
          </p:cNvSpPr>
          <p:nvPr>
            <p:ph type="sldNum" sz="quarter" idx="11"/>
          </p:nvPr>
        </p:nvSpPr>
        <p:spPr/>
        <p:txBody>
          <a:bodyPr/>
          <a:lstStyle/>
          <a:p>
            <a:fld id="{DDD2A080-DA64-4F5C-9131-47EB793B4410}" type="slidenum">
              <a:rPr lang="en-GB" noProof="0" smtClean="0"/>
              <a:pPr/>
              <a:t>52</a:t>
            </a:fld>
            <a:endParaRPr lang="en-GB" noProof="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91605"/>
            <a:ext cx="9095825" cy="4802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324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4" name="Slide Number Placeholder 3"/>
          <p:cNvSpPr>
            <a:spLocks noGrp="1"/>
          </p:cNvSpPr>
          <p:nvPr>
            <p:ph type="sldNum" sz="quarter" idx="11"/>
          </p:nvPr>
        </p:nvSpPr>
        <p:spPr/>
        <p:txBody>
          <a:bodyPr/>
          <a:lstStyle/>
          <a:p>
            <a:fld id="{DDD2A080-DA64-4F5C-9131-47EB793B4410}" type="slidenum">
              <a:rPr lang="en-GB" noProof="0" smtClean="0"/>
              <a:pPr/>
              <a:t>53</a:t>
            </a:fld>
            <a:endParaRPr lang="en-GB" noProof="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4763"/>
            <a:ext cx="9144000" cy="476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581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93440"/>
            <a:ext cx="9144001" cy="1207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43" y="3601999"/>
            <a:ext cx="9018057" cy="117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87207"/>
            <a:ext cx="9144001" cy="130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62501"/>
            <a:ext cx="9144001" cy="141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711053"/>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a:t>© 2016 Saville Consulting, Willis Towers Watson. All rights reserved.</a:t>
            </a:r>
            <a:endParaRPr lang="en-US" dirty="0"/>
          </a:p>
        </p:txBody>
      </p:sp>
      <p:sp>
        <p:nvSpPr>
          <p:cNvPr id="5" name="Title 4"/>
          <p:cNvSpPr>
            <a:spLocks noGrp="1"/>
          </p:cNvSpPr>
          <p:nvPr>
            <p:ph type="title"/>
          </p:nvPr>
        </p:nvSpPr>
        <p:spPr>
          <a:xfrm>
            <a:off x="495757" y="4299472"/>
            <a:ext cx="6553200" cy="307777"/>
          </a:xfrm>
        </p:spPr>
        <p:txBody>
          <a:bodyPr/>
          <a:lstStyle/>
          <a:p>
            <a:r>
              <a:rPr lang="en-GB" dirty="0"/>
              <a:t>The Future of Diversity &amp; Inclusion</a:t>
            </a:r>
          </a:p>
        </p:txBody>
      </p:sp>
      <p:sp>
        <p:nvSpPr>
          <p:cNvPr id="6" name="Content Placeholder 5"/>
          <p:cNvSpPr>
            <a:spLocks noGrp="1"/>
          </p:cNvSpPr>
          <p:nvPr>
            <p:ph idx="1"/>
          </p:nvPr>
        </p:nvSpPr>
        <p:spPr>
          <a:xfrm>
            <a:off x="495757" y="4814068"/>
            <a:ext cx="6553200" cy="276999"/>
          </a:xfrm>
        </p:spPr>
        <p:txBody>
          <a:bodyPr/>
          <a:lstStyle/>
          <a:p>
            <a:r>
              <a:rPr lang="en-GB" dirty="0"/>
              <a:t>Liz Bingham OBE – EY </a:t>
            </a:r>
          </a:p>
        </p:txBody>
      </p:sp>
    </p:spTree>
    <p:extLst>
      <p:ext uri="{BB962C8B-B14F-4D97-AF65-F5344CB8AC3E}">
        <p14:creationId xmlns:p14="http://schemas.microsoft.com/office/powerpoint/2010/main" val="156524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11662" y="5849333"/>
            <a:ext cx="3996761" cy="285550"/>
            <a:chOff x="960912" y="5774361"/>
            <a:chExt cx="3996761" cy="285550"/>
          </a:xfrm>
        </p:grpSpPr>
        <p:grpSp>
          <p:nvGrpSpPr>
            <p:cNvPr id="23" name="Group 22"/>
            <p:cNvGrpSpPr/>
            <p:nvPr/>
          </p:nvGrpSpPr>
          <p:grpSpPr>
            <a:xfrm>
              <a:off x="960912" y="5798301"/>
              <a:ext cx="2463501" cy="261610"/>
              <a:chOff x="967262" y="5922900"/>
              <a:chExt cx="2463501" cy="261610"/>
            </a:xfrm>
          </p:grpSpPr>
          <p:sp>
            <p:nvSpPr>
              <p:cNvPr id="27" name="Rectangle 26"/>
              <p:cNvSpPr/>
              <p:nvPr/>
            </p:nvSpPr>
            <p:spPr>
              <a:xfrm>
                <a:off x="967262" y="5936133"/>
                <a:ext cx="215153" cy="1915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1182415" y="5922900"/>
                <a:ext cx="2248348" cy="261610"/>
              </a:xfrm>
              <a:prstGeom prst="rect">
                <a:avLst/>
              </a:prstGeom>
              <a:noFill/>
            </p:spPr>
            <p:txBody>
              <a:bodyPr wrap="square" rtlCol="0">
                <a:spAutoFit/>
              </a:bodyPr>
              <a:lstStyle/>
              <a:p>
                <a:r>
                  <a:rPr lang="en-US" sz="1100" b="1" dirty="0">
                    <a:solidFill>
                      <a:prstClr val="black"/>
                    </a:solidFill>
                  </a:rPr>
                  <a:t>Mature Markets</a:t>
                </a:r>
              </a:p>
            </p:txBody>
          </p:sp>
        </p:grpSp>
        <p:grpSp>
          <p:nvGrpSpPr>
            <p:cNvPr id="24" name="Group 23"/>
            <p:cNvGrpSpPr/>
            <p:nvPr/>
          </p:nvGrpSpPr>
          <p:grpSpPr>
            <a:xfrm>
              <a:off x="2494172" y="5774361"/>
              <a:ext cx="2463501" cy="261610"/>
              <a:chOff x="2500522" y="5621961"/>
              <a:chExt cx="2463501" cy="261610"/>
            </a:xfrm>
          </p:grpSpPr>
          <p:sp>
            <p:nvSpPr>
              <p:cNvPr id="25" name="Rectangle 24"/>
              <p:cNvSpPr/>
              <p:nvPr/>
            </p:nvSpPr>
            <p:spPr>
              <a:xfrm>
                <a:off x="2500522" y="5635194"/>
                <a:ext cx="215153" cy="1915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2715675" y="5621961"/>
                <a:ext cx="2248348" cy="261610"/>
              </a:xfrm>
              <a:prstGeom prst="rect">
                <a:avLst/>
              </a:prstGeom>
              <a:noFill/>
            </p:spPr>
            <p:txBody>
              <a:bodyPr wrap="square" rtlCol="0">
                <a:spAutoFit/>
              </a:bodyPr>
              <a:lstStyle/>
              <a:p>
                <a:r>
                  <a:rPr lang="en-US" sz="1100" b="1" dirty="0">
                    <a:solidFill>
                      <a:prstClr val="black"/>
                    </a:solidFill>
                  </a:rPr>
                  <a:t>Emerging Markets</a:t>
                </a:r>
              </a:p>
            </p:txBody>
          </p:sp>
        </p:grpSp>
      </p:grpSp>
      <p:sp>
        <p:nvSpPr>
          <p:cNvPr id="29" name="Footer Placeholder 28"/>
          <p:cNvSpPr>
            <a:spLocks noGrp="1"/>
          </p:cNvSpPr>
          <p:nvPr>
            <p:ph type="ftr" sz="quarter" idx="11"/>
          </p:nvPr>
        </p:nvSpPr>
        <p:spPr/>
        <p:txBody>
          <a:bodyPr/>
          <a:lstStyle/>
          <a:p>
            <a:endParaRPr lang="en-US" dirty="0">
              <a:solidFill>
                <a:prstClr val="black"/>
              </a:solidFill>
            </a:endParaRPr>
          </a:p>
        </p:txBody>
      </p:sp>
      <p:sp>
        <p:nvSpPr>
          <p:cNvPr id="30" name="Slide Number Placeholder 29"/>
          <p:cNvSpPr>
            <a:spLocks noGrp="1"/>
          </p:cNvSpPr>
          <p:nvPr>
            <p:ph type="sldNum" sz="quarter" idx="12"/>
          </p:nvPr>
        </p:nvSpPr>
        <p:spPr/>
        <p:txBody>
          <a:bodyPr/>
          <a:lstStyle/>
          <a:p>
            <a:fld id="{2083E393-C0BF-4ED8-8545-7E4C90AFF831}" type="slidenum">
              <a:rPr lang="en-US" smtClean="0">
                <a:solidFill>
                  <a:prstClr val="black"/>
                </a:solidFill>
              </a:rPr>
              <a:pPr/>
              <a:t>6</a:t>
            </a:fld>
            <a:endParaRPr lang="en-US">
              <a:solidFill>
                <a:prstClr val="black"/>
              </a:solidFill>
            </a:endParaRPr>
          </a:p>
        </p:txBody>
      </p:sp>
      <p:graphicFrame>
        <p:nvGraphicFramePr>
          <p:cNvPr id="15" name="Chart 14"/>
          <p:cNvGraphicFramePr>
            <a:graphicFrameLocks/>
          </p:cNvGraphicFramePr>
          <p:nvPr/>
        </p:nvGraphicFramePr>
        <p:xfrm>
          <a:off x="457200" y="2057400"/>
          <a:ext cx="8229600" cy="379476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6029734" y="1600693"/>
            <a:ext cx="2776330" cy="903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Nearly half (48%)</a:t>
            </a:r>
            <a:r>
              <a:rPr lang="en-US" sz="1600" dirty="0"/>
              <a:t> </a:t>
            </a:r>
          </a:p>
          <a:p>
            <a:pPr algn="ctr"/>
            <a:r>
              <a:rPr lang="en-US" sz="1400" dirty="0"/>
              <a:t>of employers report </a:t>
            </a:r>
          </a:p>
          <a:p>
            <a:pPr algn="ctr"/>
            <a:r>
              <a:rPr lang="en-US" sz="1600" b="1" dirty="0"/>
              <a:t>hiring activity increased</a:t>
            </a:r>
          </a:p>
        </p:txBody>
      </p:sp>
      <p:sp>
        <p:nvSpPr>
          <p:cNvPr id="4" name="Title 3"/>
          <p:cNvSpPr>
            <a:spLocks noGrp="1"/>
          </p:cNvSpPr>
          <p:nvPr>
            <p:ph type="title"/>
          </p:nvPr>
        </p:nvSpPr>
        <p:spPr/>
        <p:txBody>
          <a:bodyPr/>
          <a:lstStyle/>
          <a:p>
            <a:r>
              <a:rPr lang="en-US" dirty="0"/>
              <a:t>Attracting Candidates has Gotten Tougher</a:t>
            </a:r>
          </a:p>
        </p:txBody>
      </p:sp>
      <p:sp>
        <p:nvSpPr>
          <p:cNvPr id="6" name="Text Placeholder 5"/>
          <p:cNvSpPr>
            <a:spLocks noGrp="1"/>
          </p:cNvSpPr>
          <p:nvPr>
            <p:ph type="body" sz="quarter" idx="13"/>
          </p:nvPr>
        </p:nvSpPr>
        <p:spPr/>
        <p:txBody>
          <a:bodyPr/>
          <a:lstStyle/>
          <a:p>
            <a:r>
              <a:rPr lang="en-US" dirty="0"/>
              <a:t>Especially for Key Positions and Emerging Markets</a:t>
            </a:r>
          </a:p>
        </p:txBody>
      </p:sp>
      <p:sp>
        <p:nvSpPr>
          <p:cNvPr id="7" name="TextBox 6"/>
          <p:cNvSpPr txBox="1"/>
          <p:nvPr/>
        </p:nvSpPr>
        <p:spPr>
          <a:xfrm>
            <a:off x="4262951" y="5944026"/>
            <a:ext cx="4423850" cy="246221"/>
          </a:xfrm>
          <a:prstGeom prst="rect">
            <a:avLst/>
          </a:prstGeom>
          <a:noFill/>
        </p:spPr>
        <p:txBody>
          <a:bodyPr wrap="square" rtlCol="0">
            <a:spAutoFit/>
          </a:bodyPr>
          <a:lstStyle/>
          <a:p>
            <a:pPr algn="r"/>
            <a:r>
              <a:rPr lang="en-US" sz="1000" dirty="0"/>
              <a:t>Source: 2016 TM&amp;R and GWS Surveys</a:t>
            </a:r>
          </a:p>
        </p:txBody>
      </p:sp>
    </p:spTree>
    <p:extLst>
      <p:ext uri="{BB962C8B-B14F-4D97-AF65-F5344CB8AC3E}">
        <p14:creationId xmlns:p14="http://schemas.microsoft.com/office/powerpoint/2010/main" val="262382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508929" cy="441702"/>
          </a:xfrm>
        </p:spPr>
        <p:txBody>
          <a:bodyPr>
            <a:noAutofit/>
          </a:bodyPr>
          <a:lstStyle/>
          <a:p>
            <a:r>
              <a:rPr lang="en-US" dirty="0"/>
              <a:t>Keeping Talent has also Intensified</a:t>
            </a:r>
          </a:p>
        </p:txBody>
      </p:sp>
      <p:grpSp>
        <p:nvGrpSpPr>
          <p:cNvPr id="20" name="Group 19"/>
          <p:cNvGrpSpPr/>
          <p:nvPr/>
        </p:nvGrpSpPr>
        <p:grpSpPr>
          <a:xfrm>
            <a:off x="611662" y="5849333"/>
            <a:ext cx="3996761" cy="285550"/>
            <a:chOff x="960912" y="5774361"/>
            <a:chExt cx="3996761" cy="285550"/>
          </a:xfrm>
        </p:grpSpPr>
        <p:grpSp>
          <p:nvGrpSpPr>
            <p:cNvPr id="21" name="Group 20"/>
            <p:cNvGrpSpPr/>
            <p:nvPr/>
          </p:nvGrpSpPr>
          <p:grpSpPr>
            <a:xfrm>
              <a:off x="960912" y="5798301"/>
              <a:ext cx="2463501" cy="261610"/>
              <a:chOff x="967262" y="5922900"/>
              <a:chExt cx="2463501" cy="261610"/>
            </a:xfrm>
          </p:grpSpPr>
          <p:sp>
            <p:nvSpPr>
              <p:cNvPr id="25" name="Rectangle 24"/>
              <p:cNvSpPr/>
              <p:nvPr/>
            </p:nvSpPr>
            <p:spPr>
              <a:xfrm>
                <a:off x="967262" y="5936133"/>
                <a:ext cx="215153" cy="1915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1182415" y="5922900"/>
                <a:ext cx="2248348" cy="261610"/>
              </a:xfrm>
              <a:prstGeom prst="rect">
                <a:avLst/>
              </a:prstGeom>
              <a:noFill/>
            </p:spPr>
            <p:txBody>
              <a:bodyPr wrap="square" rtlCol="0">
                <a:spAutoFit/>
              </a:bodyPr>
              <a:lstStyle/>
              <a:p>
                <a:r>
                  <a:rPr lang="en-US" sz="1100" b="1" dirty="0">
                    <a:solidFill>
                      <a:prstClr val="black"/>
                    </a:solidFill>
                  </a:rPr>
                  <a:t>Mature Markets</a:t>
                </a:r>
              </a:p>
            </p:txBody>
          </p:sp>
        </p:grpSp>
        <p:grpSp>
          <p:nvGrpSpPr>
            <p:cNvPr id="22" name="Group 21"/>
            <p:cNvGrpSpPr/>
            <p:nvPr/>
          </p:nvGrpSpPr>
          <p:grpSpPr>
            <a:xfrm>
              <a:off x="2494172" y="5774361"/>
              <a:ext cx="2463501" cy="261610"/>
              <a:chOff x="2500522" y="5621961"/>
              <a:chExt cx="2463501" cy="261610"/>
            </a:xfrm>
          </p:grpSpPr>
          <p:sp>
            <p:nvSpPr>
              <p:cNvPr id="23" name="Rectangle 22"/>
              <p:cNvSpPr/>
              <p:nvPr/>
            </p:nvSpPr>
            <p:spPr>
              <a:xfrm>
                <a:off x="2500522" y="5635194"/>
                <a:ext cx="215153" cy="1915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2715675" y="5621961"/>
                <a:ext cx="2248348" cy="261610"/>
              </a:xfrm>
              <a:prstGeom prst="rect">
                <a:avLst/>
              </a:prstGeom>
              <a:noFill/>
            </p:spPr>
            <p:txBody>
              <a:bodyPr wrap="square" rtlCol="0">
                <a:spAutoFit/>
              </a:bodyPr>
              <a:lstStyle/>
              <a:p>
                <a:r>
                  <a:rPr lang="en-US" sz="1100" b="1" dirty="0">
                    <a:solidFill>
                      <a:prstClr val="black"/>
                    </a:solidFill>
                  </a:rPr>
                  <a:t>Emerging Markets</a:t>
                </a:r>
              </a:p>
            </p:txBody>
          </p:sp>
        </p:grpSp>
      </p:grpSp>
      <p:sp>
        <p:nvSpPr>
          <p:cNvPr id="27" name="Footer Placeholder 26"/>
          <p:cNvSpPr>
            <a:spLocks noGrp="1"/>
          </p:cNvSpPr>
          <p:nvPr>
            <p:ph type="ftr" sz="quarter" idx="11"/>
          </p:nvPr>
        </p:nvSpPr>
        <p:spPr/>
        <p:txBody>
          <a:bodyPr/>
          <a:lstStyle/>
          <a:p>
            <a:r>
              <a:rPr lang="en-GB">
                <a:solidFill>
                  <a:prstClr val="black"/>
                </a:solidFill>
              </a:rPr>
              <a:t>© 2016 Willis Towers Watson. All rights reserved. Proprietary and Confidential. For Willis Towers Watson and Willis Towers Watson client use only.</a:t>
            </a:r>
            <a:endParaRPr lang="en-US" dirty="0">
              <a:solidFill>
                <a:prstClr val="black"/>
              </a:solidFill>
            </a:endParaRPr>
          </a:p>
        </p:txBody>
      </p:sp>
      <p:sp>
        <p:nvSpPr>
          <p:cNvPr id="28" name="Slide Number Placeholder 27"/>
          <p:cNvSpPr>
            <a:spLocks noGrp="1"/>
          </p:cNvSpPr>
          <p:nvPr>
            <p:ph type="sldNum" sz="quarter" idx="12"/>
          </p:nvPr>
        </p:nvSpPr>
        <p:spPr/>
        <p:txBody>
          <a:bodyPr/>
          <a:lstStyle/>
          <a:p>
            <a:fld id="{2083E393-C0BF-4ED8-8545-7E4C90AFF831}" type="slidenum">
              <a:rPr lang="en-US" smtClean="0">
                <a:solidFill>
                  <a:prstClr val="black"/>
                </a:solidFill>
              </a:rPr>
              <a:pPr/>
              <a:t>7</a:t>
            </a:fld>
            <a:endParaRPr lang="en-US">
              <a:solidFill>
                <a:prstClr val="black"/>
              </a:solidFill>
            </a:endParaRPr>
          </a:p>
        </p:txBody>
      </p:sp>
      <p:graphicFrame>
        <p:nvGraphicFramePr>
          <p:cNvPr id="16" name="Chart 15"/>
          <p:cNvGraphicFramePr>
            <a:graphicFrameLocks/>
          </p:cNvGraphicFramePr>
          <p:nvPr/>
        </p:nvGraphicFramePr>
        <p:xfrm>
          <a:off x="457200" y="2057400"/>
          <a:ext cx="8229600" cy="379476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6029734" y="1587441"/>
            <a:ext cx="2776330" cy="903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One-third (35%) </a:t>
            </a:r>
          </a:p>
          <a:p>
            <a:pPr algn="ctr"/>
            <a:r>
              <a:rPr lang="en-US" sz="1400" dirty="0"/>
              <a:t>of employers report </a:t>
            </a:r>
          </a:p>
          <a:p>
            <a:pPr algn="ctr"/>
            <a:r>
              <a:rPr lang="en-US" sz="1600" b="1" dirty="0"/>
              <a:t>turnover activity increased</a:t>
            </a:r>
          </a:p>
        </p:txBody>
      </p:sp>
      <p:sp>
        <p:nvSpPr>
          <p:cNvPr id="15" name="TextBox 14"/>
          <p:cNvSpPr txBox="1"/>
          <p:nvPr/>
        </p:nvSpPr>
        <p:spPr>
          <a:xfrm>
            <a:off x="4262951" y="5944026"/>
            <a:ext cx="4423850" cy="246221"/>
          </a:xfrm>
          <a:prstGeom prst="rect">
            <a:avLst/>
          </a:prstGeom>
          <a:noFill/>
        </p:spPr>
        <p:txBody>
          <a:bodyPr wrap="square" rtlCol="0">
            <a:spAutoFit/>
          </a:bodyPr>
          <a:lstStyle/>
          <a:p>
            <a:pPr algn="r"/>
            <a:r>
              <a:rPr lang="en-US" sz="1000" dirty="0"/>
              <a:t>Source: 2016 TM&amp;R and GWS Surveys</a:t>
            </a:r>
          </a:p>
        </p:txBody>
      </p:sp>
      <p:sp>
        <p:nvSpPr>
          <p:cNvPr id="3" name="Text Placeholder 2"/>
          <p:cNvSpPr>
            <a:spLocks noGrp="1"/>
          </p:cNvSpPr>
          <p:nvPr>
            <p:ph type="body" sz="quarter" idx="13"/>
          </p:nvPr>
        </p:nvSpPr>
        <p:spPr/>
        <p:txBody>
          <a:bodyPr/>
          <a:lstStyle/>
          <a:p>
            <a:r>
              <a:rPr lang="en-US" dirty="0"/>
              <a:t>Especially for High Demand Roles</a:t>
            </a:r>
          </a:p>
        </p:txBody>
      </p:sp>
    </p:spTree>
    <p:extLst>
      <p:ext uri="{BB962C8B-B14F-4D97-AF65-F5344CB8AC3E}">
        <p14:creationId xmlns:p14="http://schemas.microsoft.com/office/powerpoint/2010/main" val="3628560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Freeform 110"/>
          <p:cNvSpPr>
            <a:spLocks/>
          </p:cNvSpPr>
          <p:nvPr/>
        </p:nvSpPr>
        <p:spPr bwMode="auto">
          <a:xfrm>
            <a:off x="8321818" y="3620091"/>
            <a:ext cx="379068" cy="379068"/>
          </a:xfrm>
          <a:prstGeom prst="diamond">
            <a:avLst/>
          </a:prstGeom>
          <a:solidFill>
            <a:schemeClr val="bg1"/>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621" name="Rectangle 2"/>
          <p:cNvSpPr txBox="1">
            <a:spLocks noChangeArrowheads="1"/>
          </p:cNvSpPr>
          <p:nvPr/>
        </p:nvSpPr>
        <p:spPr>
          <a:xfrm>
            <a:off x="379413" y="419101"/>
            <a:ext cx="8370887" cy="361570"/>
          </a:xfrm>
          <a:prstGeom prst="rect">
            <a:avLst/>
          </a:prstGeom>
        </p:spPr>
        <p:txBody>
          <a:bodyPr vert="horz" lIns="0" tIns="0" rIns="0" bIns="0" rtlCol="0" anchor="t" anchorCtr="0">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altLang="en-US" dirty="0">
              <a:solidFill>
                <a:schemeClr val="accent1"/>
              </a:solidFill>
              <a:ea typeface="+mn-ea"/>
              <a:cs typeface="+mn-cs"/>
            </a:endParaRPr>
          </a:p>
        </p:txBody>
      </p:sp>
      <p:graphicFrame>
        <p:nvGraphicFramePr>
          <p:cNvPr id="311" name="Table 310"/>
          <p:cNvGraphicFramePr>
            <a:graphicFrameLocks noGrp="1"/>
          </p:cNvGraphicFramePr>
          <p:nvPr/>
        </p:nvGraphicFramePr>
        <p:xfrm>
          <a:off x="449264" y="3702945"/>
          <a:ext cx="8286748" cy="2155977"/>
        </p:xfrm>
        <a:graphic>
          <a:graphicData uri="http://schemas.openxmlformats.org/drawingml/2006/table">
            <a:tbl>
              <a:tblPr firstRow="1" bandRow="1">
                <a:tableStyleId>{6E25E649-3F16-4E02-A733-19D2CDBF48F0}</a:tableStyleId>
              </a:tblPr>
              <a:tblGrid>
                <a:gridCol w="2700199">
                  <a:extLst>
                    <a:ext uri="{9D8B030D-6E8A-4147-A177-3AD203B41FA5}">
                      <a16:colId xmlns:a16="http://schemas.microsoft.com/office/drawing/2014/main" val="20000"/>
                    </a:ext>
                  </a:extLst>
                </a:gridCol>
                <a:gridCol w="2502705">
                  <a:extLst>
                    <a:ext uri="{9D8B030D-6E8A-4147-A177-3AD203B41FA5}">
                      <a16:colId xmlns:a16="http://schemas.microsoft.com/office/drawing/2014/main" val="20001"/>
                    </a:ext>
                  </a:extLst>
                </a:gridCol>
                <a:gridCol w="1541922">
                  <a:extLst>
                    <a:ext uri="{9D8B030D-6E8A-4147-A177-3AD203B41FA5}">
                      <a16:colId xmlns:a16="http://schemas.microsoft.com/office/drawing/2014/main" val="20002"/>
                    </a:ext>
                  </a:extLst>
                </a:gridCol>
                <a:gridCol w="1541922">
                  <a:extLst>
                    <a:ext uri="{9D8B030D-6E8A-4147-A177-3AD203B41FA5}">
                      <a16:colId xmlns:a16="http://schemas.microsoft.com/office/drawing/2014/main" val="20003"/>
                    </a:ext>
                  </a:extLst>
                </a:gridCol>
              </a:tblGrid>
              <a:tr h="648179">
                <a:tc>
                  <a:txBody>
                    <a:bodyPr/>
                    <a:lstStyle/>
                    <a:p>
                      <a:pPr algn="ctr"/>
                      <a:r>
                        <a:rPr lang="en-US" sz="1300" b="1" dirty="0">
                          <a:solidFill>
                            <a:schemeClr val="bg1"/>
                          </a:solidFill>
                          <a:latin typeface="+mj-lt"/>
                        </a:rPr>
                        <a:t>Job</a:t>
                      </a:r>
                      <a:r>
                        <a:rPr lang="en-US" sz="1300" b="1" baseline="0" dirty="0">
                          <a:solidFill>
                            <a:schemeClr val="bg1"/>
                          </a:solidFill>
                          <a:latin typeface="+mj-lt"/>
                        </a:rPr>
                        <a:t> Level</a:t>
                      </a:r>
                      <a:endParaRPr lang="en-US" sz="1300" b="1" dirty="0">
                        <a:solidFill>
                          <a:schemeClr val="bg1"/>
                        </a:solidFill>
                        <a:latin typeface="+mj-lt"/>
                      </a:endParaRPr>
                    </a:p>
                  </a:txBody>
                  <a:tcPr anchor="ctr">
                    <a:lnL>
                      <a:noFill/>
                    </a:lnL>
                    <a:lnR w="635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300" b="1" noProof="0" dirty="0">
                          <a:solidFill>
                            <a:schemeClr val="bg1"/>
                          </a:solidFill>
                          <a:latin typeface="+mj-lt"/>
                        </a:rPr>
                        <a:t>Financial</a:t>
                      </a:r>
                      <a:r>
                        <a:rPr lang="en-US" sz="1300" b="1" dirty="0">
                          <a:solidFill>
                            <a:schemeClr val="bg1"/>
                          </a:solidFill>
                          <a:latin typeface="+mj-lt"/>
                        </a:rPr>
                        <a:t> cost of turnover </a:t>
                      </a:r>
                    </a:p>
                    <a:p>
                      <a:pPr algn="ctr"/>
                      <a:r>
                        <a:rPr lang="en-US" sz="1300" b="1" dirty="0">
                          <a:solidFill>
                            <a:schemeClr val="bg1"/>
                          </a:solidFill>
                          <a:latin typeface="+mj-lt"/>
                        </a:rPr>
                        <a:t>(% of annual</a:t>
                      </a:r>
                      <a:r>
                        <a:rPr lang="en-US" sz="1300" b="1" baseline="0" dirty="0">
                          <a:solidFill>
                            <a:schemeClr val="bg1"/>
                          </a:solidFill>
                          <a:latin typeface="+mj-lt"/>
                        </a:rPr>
                        <a:t> compensation)*</a:t>
                      </a:r>
                      <a:endParaRPr lang="en-US" sz="1300" b="1" dirty="0">
                        <a:solidFill>
                          <a:schemeClr val="bg1"/>
                        </a:solidFill>
                        <a:latin typeface="+mj-l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300" b="1" dirty="0">
                          <a:solidFill>
                            <a:schemeClr val="bg1"/>
                          </a:solidFill>
                          <a:latin typeface="+mj-lt"/>
                        </a:rPr>
                        <a:t>% of</a:t>
                      </a:r>
                      <a:r>
                        <a:rPr lang="en-US" sz="1300" b="1" baseline="0" dirty="0">
                          <a:solidFill>
                            <a:schemeClr val="bg1"/>
                          </a:solidFill>
                          <a:latin typeface="+mj-lt"/>
                        </a:rPr>
                        <a:t> ee’s at high</a:t>
                      </a:r>
                      <a:r>
                        <a:rPr lang="en-US" sz="1300" b="1" dirty="0">
                          <a:solidFill>
                            <a:schemeClr val="bg1"/>
                          </a:solidFill>
                          <a:latin typeface="+mj-lt"/>
                        </a:rPr>
                        <a:t> risk of turnover**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300" b="1" dirty="0">
                          <a:solidFill>
                            <a:schemeClr val="bg1"/>
                          </a:solidFill>
                          <a:latin typeface="+mj-lt"/>
                        </a:rPr>
                        <a:t>Financial</a:t>
                      </a:r>
                      <a:r>
                        <a:rPr lang="en-US" sz="1300" b="1" baseline="0" dirty="0">
                          <a:solidFill>
                            <a:schemeClr val="bg1"/>
                          </a:solidFill>
                          <a:latin typeface="+mj-lt"/>
                        </a:rPr>
                        <a:t> cost </a:t>
                      </a:r>
                      <a:br>
                        <a:rPr lang="en-US" sz="1300" b="1" baseline="0" dirty="0">
                          <a:solidFill>
                            <a:schemeClr val="bg1"/>
                          </a:solidFill>
                          <a:latin typeface="+mj-lt"/>
                        </a:rPr>
                      </a:br>
                      <a:r>
                        <a:rPr lang="en-US" sz="1300" b="1" baseline="0" dirty="0">
                          <a:solidFill>
                            <a:schemeClr val="bg1"/>
                          </a:solidFill>
                          <a:latin typeface="+mj-lt"/>
                        </a:rPr>
                        <a:t>at risk***</a:t>
                      </a:r>
                      <a:endParaRPr lang="en-US" sz="1300" b="1" dirty="0">
                        <a:solidFill>
                          <a:schemeClr val="bg1"/>
                        </a:solidFill>
                        <a:latin typeface="+mj-lt"/>
                      </a:endParaRPr>
                    </a:p>
                  </a:txBody>
                  <a:tcPr>
                    <a:lnL w="635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32606">
                <a:tc>
                  <a:txBody>
                    <a:bodyPr/>
                    <a:lstStyle/>
                    <a:p>
                      <a:pPr algn="l" fontAlgn="b"/>
                      <a:r>
                        <a:rPr lang="en-US" sz="1400" u="none" strike="noStrike" dirty="0">
                          <a:effectLst/>
                          <a:latin typeface="+mj-lt"/>
                        </a:rPr>
                        <a:t>Senior Manager/Executive</a:t>
                      </a:r>
                      <a:endParaRPr lang="en-US" sz="1400" b="0" i="0" u="none" strike="noStrike" dirty="0">
                        <a:solidFill>
                          <a:srgbClr val="000000"/>
                        </a:solidFill>
                        <a:effectLst/>
                        <a:latin typeface="+mj-lt"/>
                      </a:endParaRPr>
                    </a:p>
                  </a:txBody>
                  <a:tcPr marL="6350" marR="6350" marT="6350" marB="0" anchor="ctr">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74%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31%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23%</a:t>
                      </a:r>
                    </a:p>
                  </a:txBody>
                  <a:tcPr anchor="ctr">
                    <a:lnL w="635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2606">
                <a:tc>
                  <a:txBody>
                    <a:bodyPr/>
                    <a:lstStyle/>
                    <a:p>
                      <a:pPr algn="l" fontAlgn="b"/>
                      <a:r>
                        <a:rPr lang="en-US" sz="1400" u="none" strike="noStrike" dirty="0">
                          <a:effectLst/>
                          <a:latin typeface="+mj-lt"/>
                        </a:rPr>
                        <a:t>Professional</a:t>
                      </a:r>
                      <a:endParaRPr lang="en-US" sz="1400" b="0" i="0" u="none" strike="noStrike" dirty="0">
                        <a:solidFill>
                          <a:srgbClr val="000000"/>
                        </a:solidFill>
                        <a:effectLst/>
                        <a:latin typeface="+mj-lt"/>
                      </a:endParaRPr>
                    </a:p>
                  </a:txBody>
                  <a:tcPr marL="6350" marR="6350" marT="635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59%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25%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15%</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32606">
                <a:tc>
                  <a:txBody>
                    <a:bodyPr/>
                    <a:lstStyle/>
                    <a:p>
                      <a:pPr algn="l" fontAlgn="b"/>
                      <a:r>
                        <a:rPr lang="en-US" sz="1400" u="none" strike="noStrike" dirty="0">
                          <a:effectLst/>
                          <a:latin typeface="+mj-lt"/>
                        </a:rPr>
                        <a:t>Sales &amp; Customer/Client Management</a:t>
                      </a:r>
                      <a:endParaRPr lang="en-US" sz="1400" b="0" i="0" u="none" strike="noStrike" dirty="0">
                        <a:solidFill>
                          <a:srgbClr val="000000"/>
                        </a:solidFill>
                        <a:effectLst/>
                        <a:latin typeface="+mj-lt"/>
                      </a:endParaRPr>
                    </a:p>
                  </a:txBody>
                  <a:tcPr marL="6350" marR="6350" marT="635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59%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27%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dirty="0">
                          <a:latin typeface="+mj-lt"/>
                        </a:rPr>
                        <a:t>16%</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9516">
                <a:tc>
                  <a:txBody>
                    <a:bodyPr/>
                    <a:lstStyle/>
                    <a:p>
                      <a:pPr algn="l" fontAlgn="b"/>
                      <a:r>
                        <a:rPr lang="en-US" sz="1400" u="none" strike="noStrike" dirty="0">
                          <a:effectLst/>
                          <a:latin typeface="+mj-lt"/>
                        </a:rPr>
                        <a:t>Business Support</a:t>
                      </a:r>
                      <a:endParaRPr lang="en-US" sz="1400" b="0" i="0" u="none" strike="noStrike" dirty="0">
                        <a:solidFill>
                          <a:srgbClr val="000000"/>
                        </a:solidFill>
                        <a:effectLst/>
                        <a:latin typeface="+mj-lt"/>
                      </a:endParaRPr>
                    </a:p>
                  </a:txBody>
                  <a:tcPr marL="6350" marR="6350" marT="635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mpd="sng">
                      <a:noFill/>
                    </a:lnB>
                    <a:noFill/>
                  </a:tcPr>
                </a:tc>
                <a:tc>
                  <a:txBody>
                    <a:bodyPr/>
                    <a:lstStyle/>
                    <a:p>
                      <a:pPr algn="ctr"/>
                      <a:r>
                        <a:rPr lang="en-US" sz="1400" b="1" dirty="0">
                          <a:latin typeface="+mj-lt"/>
                        </a:rPr>
                        <a:t>48%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mpd="sng">
                      <a:noFill/>
                    </a:lnB>
                    <a:noFill/>
                  </a:tcPr>
                </a:tc>
                <a:tc>
                  <a:txBody>
                    <a:bodyPr/>
                    <a:lstStyle/>
                    <a:p>
                      <a:pPr algn="ctr"/>
                      <a:r>
                        <a:rPr lang="en-US" sz="1400" b="1" dirty="0">
                          <a:latin typeface="+mj-lt"/>
                        </a:rPr>
                        <a:t>27%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mpd="sng">
                      <a:noFill/>
                    </a:lnB>
                    <a:noFill/>
                  </a:tcPr>
                </a:tc>
                <a:tc>
                  <a:txBody>
                    <a:bodyPr/>
                    <a:lstStyle/>
                    <a:p>
                      <a:pPr algn="ctr"/>
                      <a:r>
                        <a:rPr lang="en-US" sz="1400" b="1" dirty="0">
                          <a:latin typeface="+mj-lt"/>
                        </a:rPr>
                        <a:t>13%</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25400" cmpd="sng">
                      <a:noFill/>
                    </a:lnB>
                    <a:noFill/>
                  </a:tcPr>
                </a:tc>
                <a:extLst>
                  <a:ext uri="{0D108BD9-81ED-4DB2-BD59-A6C34878D82A}">
                    <a16:rowId xmlns:a16="http://schemas.microsoft.com/office/drawing/2014/main" val="10004"/>
                  </a:ext>
                </a:extLst>
              </a:tr>
            </a:tbl>
          </a:graphicData>
        </a:graphic>
      </p:graphicFrame>
      <p:grpSp>
        <p:nvGrpSpPr>
          <p:cNvPr id="31" name="Group 30"/>
          <p:cNvGrpSpPr/>
          <p:nvPr/>
        </p:nvGrpSpPr>
        <p:grpSpPr>
          <a:xfrm>
            <a:off x="2520885" y="1653016"/>
            <a:ext cx="6093949" cy="1694099"/>
            <a:chOff x="2520885" y="1580946"/>
            <a:chExt cx="6093949" cy="1694099"/>
          </a:xfrm>
        </p:grpSpPr>
        <p:sp>
          <p:nvSpPr>
            <p:cNvPr id="32" name="Freeform 31"/>
            <p:cNvSpPr/>
            <p:nvPr/>
          </p:nvSpPr>
          <p:spPr>
            <a:xfrm>
              <a:off x="2520885" y="1580947"/>
              <a:ext cx="1358800" cy="1694098"/>
            </a:xfrm>
            <a:custGeom>
              <a:avLst/>
              <a:gdLst>
                <a:gd name="connsiteX0" fmla="*/ 0 w 1358800"/>
                <a:gd name="connsiteY0" fmla="*/ 0 h 1358800"/>
                <a:gd name="connsiteX1" fmla="*/ 1358800 w 1358800"/>
                <a:gd name="connsiteY1" fmla="*/ 0 h 1358800"/>
                <a:gd name="connsiteX2" fmla="*/ 1358800 w 1358800"/>
                <a:gd name="connsiteY2" fmla="*/ 1358800 h 1358800"/>
                <a:gd name="connsiteX3" fmla="*/ 0 w 1358800"/>
                <a:gd name="connsiteY3" fmla="*/ 1358800 h 1358800"/>
                <a:gd name="connsiteX4" fmla="*/ 0 w 1358800"/>
                <a:gd name="connsiteY4" fmla="*/ 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0"/>
                  </a:moveTo>
                  <a:lnTo>
                    <a:pt x="1358800" y="0"/>
                  </a:lnTo>
                  <a:lnTo>
                    <a:pt x="1358800" y="1358800"/>
                  </a:lnTo>
                  <a:lnTo>
                    <a:pt x="0" y="1358800"/>
                  </a:lnTo>
                  <a:lnTo>
                    <a:pt x="0" y="0"/>
                  </a:lnTo>
                  <a:close/>
                </a:path>
              </a:pathLst>
            </a:cu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chemeClr val="bg1"/>
                </a:solidFill>
                <a:latin typeface="+mj-lt"/>
              </a:endParaRPr>
            </a:p>
          </p:txBody>
        </p:sp>
        <p:sp>
          <p:nvSpPr>
            <p:cNvPr id="33" name="Freeform 32"/>
            <p:cNvSpPr/>
            <p:nvPr/>
          </p:nvSpPr>
          <p:spPr>
            <a:xfrm rot="2700000">
              <a:off x="4020164" y="1866295"/>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a:solidFill>
              <a:srgbClr val="D8DBD8"/>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4463" tIns="301371" rIns="104463" bIns="301370" numCol="1" spcCol="1270" anchor="ctr" anchorCtr="0">
              <a:noAutofit/>
            </a:bodyPr>
            <a:lstStyle/>
            <a:p>
              <a:pPr lvl="0" algn="ctr" defTabSz="622300">
                <a:lnSpc>
                  <a:spcPct val="90000"/>
                </a:lnSpc>
                <a:spcBef>
                  <a:spcPct val="0"/>
                </a:spcBef>
                <a:spcAft>
                  <a:spcPct val="35000"/>
                </a:spcAft>
              </a:pPr>
              <a:endParaRPr lang="en-US" sz="1400" kern="1200"/>
            </a:p>
          </p:txBody>
        </p:sp>
        <p:sp>
          <p:nvSpPr>
            <p:cNvPr id="34" name="Freeform 33"/>
            <p:cNvSpPr/>
            <p:nvPr/>
          </p:nvSpPr>
          <p:spPr>
            <a:xfrm>
              <a:off x="4888459" y="1580946"/>
              <a:ext cx="1358800" cy="1694099"/>
            </a:xfrm>
            <a:custGeom>
              <a:avLst/>
              <a:gdLst>
                <a:gd name="connsiteX0" fmla="*/ 0 w 1358800"/>
                <a:gd name="connsiteY0" fmla="*/ 0 h 1358800"/>
                <a:gd name="connsiteX1" fmla="*/ 1358800 w 1358800"/>
                <a:gd name="connsiteY1" fmla="*/ 0 h 1358800"/>
                <a:gd name="connsiteX2" fmla="*/ 1358800 w 1358800"/>
                <a:gd name="connsiteY2" fmla="*/ 1358800 h 1358800"/>
                <a:gd name="connsiteX3" fmla="*/ 0 w 1358800"/>
                <a:gd name="connsiteY3" fmla="*/ 1358800 h 1358800"/>
                <a:gd name="connsiteX4" fmla="*/ 0 w 1358800"/>
                <a:gd name="connsiteY4" fmla="*/ 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0"/>
                  </a:moveTo>
                  <a:lnTo>
                    <a:pt x="1358800" y="0"/>
                  </a:lnTo>
                  <a:lnTo>
                    <a:pt x="1358800" y="1358800"/>
                  </a:lnTo>
                  <a:lnTo>
                    <a:pt x="0" y="1358800"/>
                  </a:lnTo>
                  <a:lnTo>
                    <a:pt x="0" y="0"/>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chemeClr val="tx1"/>
                </a:solidFill>
                <a:latin typeface="+mj-lt"/>
                <a:cs typeface="+mn-cs"/>
              </a:endParaRPr>
            </a:p>
          </p:txBody>
        </p:sp>
        <p:sp>
          <p:nvSpPr>
            <p:cNvPr id="35" name="Freeform 34"/>
            <p:cNvSpPr/>
            <p:nvPr/>
          </p:nvSpPr>
          <p:spPr>
            <a:xfrm>
              <a:off x="6377691" y="1846199"/>
              <a:ext cx="788104" cy="788104"/>
            </a:xfrm>
            <a:custGeom>
              <a:avLst/>
              <a:gdLst>
                <a:gd name="connsiteX0" fmla="*/ 104463 w 788104"/>
                <a:gd name="connsiteY0" fmla="*/ 162349 h 788104"/>
                <a:gd name="connsiteX1" fmla="*/ 683641 w 788104"/>
                <a:gd name="connsiteY1" fmla="*/ 162349 h 788104"/>
                <a:gd name="connsiteX2" fmla="*/ 683641 w 788104"/>
                <a:gd name="connsiteY2" fmla="*/ 347711 h 788104"/>
                <a:gd name="connsiteX3" fmla="*/ 104463 w 788104"/>
                <a:gd name="connsiteY3" fmla="*/ 347711 h 788104"/>
                <a:gd name="connsiteX4" fmla="*/ 104463 w 788104"/>
                <a:gd name="connsiteY4" fmla="*/ 162349 h 788104"/>
                <a:gd name="connsiteX5" fmla="*/ 104463 w 788104"/>
                <a:gd name="connsiteY5" fmla="*/ 440393 h 788104"/>
                <a:gd name="connsiteX6" fmla="*/ 683641 w 788104"/>
                <a:gd name="connsiteY6" fmla="*/ 440393 h 788104"/>
                <a:gd name="connsiteX7" fmla="*/ 683641 w 788104"/>
                <a:gd name="connsiteY7" fmla="*/ 625755 h 788104"/>
                <a:gd name="connsiteX8" fmla="*/ 104463 w 788104"/>
                <a:gd name="connsiteY8" fmla="*/ 625755 h 788104"/>
                <a:gd name="connsiteX9" fmla="*/ 104463 w 788104"/>
                <a:gd name="connsiteY9" fmla="*/ 440393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104" h="788104">
                  <a:moveTo>
                    <a:pt x="104463" y="162349"/>
                  </a:moveTo>
                  <a:lnTo>
                    <a:pt x="683641" y="162349"/>
                  </a:lnTo>
                  <a:lnTo>
                    <a:pt x="683641" y="347711"/>
                  </a:lnTo>
                  <a:lnTo>
                    <a:pt x="104463" y="347711"/>
                  </a:lnTo>
                  <a:lnTo>
                    <a:pt x="104463" y="162349"/>
                  </a:lnTo>
                  <a:close/>
                  <a:moveTo>
                    <a:pt x="104463" y="440393"/>
                  </a:moveTo>
                  <a:lnTo>
                    <a:pt x="683641" y="440393"/>
                  </a:lnTo>
                  <a:lnTo>
                    <a:pt x="683641" y="625755"/>
                  </a:lnTo>
                  <a:lnTo>
                    <a:pt x="104463" y="625755"/>
                  </a:lnTo>
                  <a:lnTo>
                    <a:pt x="104463" y="440393"/>
                  </a:lnTo>
                  <a:close/>
                </a:path>
              </a:pathLst>
            </a:custGeom>
            <a:solidFill>
              <a:srgbClr val="D8DBD8"/>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4463" tIns="162349" rIns="104463" bIns="162349" numCol="1" spcCol="1270" anchor="ctr" anchorCtr="0">
              <a:noAutofit/>
            </a:bodyPr>
            <a:lstStyle/>
            <a:p>
              <a:pPr lvl="0" algn="ctr" defTabSz="1555750">
                <a:lnSpc>
                  <a:spcPct val="90000"/>
                </a:lnSpc>
                <a:spcBef>
                  <a:spcPct val="0"/>
                </a:spcBef>
                <a:spcAft>
                  <a:spcPct val="35000"/>
                </a:spcAft>
              </a:pPr>
              <a:endParaRPr lang="en-US" sz="3500" kern="1200"/>
            </a:p>
          </p:txBody>
        </p:sp>
        <p:sp>
          <p:nvSpPr>
            <p:cNvPr id="36" name="Freeform 35"/>
            <p:cNvSpPr/>
            <p:nvPr/>
          </p:nvSpPr>
          <p:spPr>
            <a:xfrm>
              <a:off x="7256034" y="1580947"/>
              <a:ext cx="1358800" cy="1694098"/>
            </a:xfrm>
            <a:custGeom>
              <a:avLst/>
              <a:gdLst>
                <a:gd name="connsiteX0" fmla="*/ 0 w 1358800"/>
                <a:gd name="connsiteY0" fmla="*/ 0 h 1358800"/>
                <a:gd name="connsiteX1" fmla="*/ 1358800 w 1358800"/>
                <a:gd name="connsiteY1" fmla="*/ 0 h 1358800"/>
                <a:gd name="connsiteX2" fmla="*/ 1358800 w 1358800"/>
                <a:gd name="connsiteY2" fmla="*/ 1358800 h 1358800"/>
                <a:gd name="connsiteX3" fmla="*/ 0 w 1358800"/>
                <a:gd name="connsiteY3" fmla="*/ 1358800 h 1358800"/>
                <a:gd name="connsiteX4" fmla="*/ 0 w 1358800"/>
                <a:gd name="connsiteY4" fmla="*/ 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0"/>
                  </a:moveTo>
                  <a:lnTo>
                    <a:pt x="1358800" y="0"/>
                  </a:lnTo>
                  <a:lnTo>
                    <a:pt x="1358800" y="1358800"/>
                  </a:lnTo>
                  <a:lnTo>
                    <a:pt x="0" y="1358800"/>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a:solidFill>
                  <a:schemeClr val="bg1"/>
                </a:solidFill>
                <a:latin typeface="+mj-lt"/>
                <a:cs typeface="+mn-cs"/>
              </a:endParaRPr>
            </a:p>
          </p:txBody>
        </p:sp>
      </p:grpSp>
      <p:graphicFrame>
        <p:nvGraphicFramePr>
          <p:cNvPr id="12" name="Chart 11"/>
          <p:cNvGraphicFramePr/>
          <p:nvPr/>
        </p:nvGraphicFramePr>
        <p:xfrm>
          <a:off x="1336665" y="1629418"/>
          <a:ext cx="1276650" cy="1744299"/>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433304" y="1774186"/>
            <a:ext cx="1250342" cy="184666"/>
          </a:xfrm>
          <a:prstGeom prst="rect">
            <a:avLst/>
          </a:prstGeom>
        </p:spPr>
        <p:txBody>
          <a:bodyPr wrap="none" lIns="0" tIns="0" rIns="0" bIns="0">
            <a:spAutoFit/>
          </a:bodyPr>
          <a:lstStyle/>
          <a:p>
            <a:r>
              <a:rPr lang="en-US" sz="1200" b="1" dirty="0">
                <a:solidFill>
                  <a:schemeClr val="accent1">
                    <a:lumMod val="50000"/>
                  </a:schemeClr>
                </a:solidFill>
                <a:latin typeface="+mj-lt"/>
              </a:rPr>
              <a:t>Lost productivity</a:t>
            </a:r>
            <a:endParaRPr lang="en-US" sz="1200" b="1" dirty="0">
              <a:latin typeface="+mj-lt"/>
            </a:endParaRPr>
          </a:p>
        </p:txBody>
      </p:sp>
      <p:sp>
        <p:nvSpPr>
          <p:cNvPr id="15" name="Rectangle 14"/>
          <p:cNvSpPr/>
          <p:nvPr/>
        </p:nvSpPr>
        <p:spPr>
          <a:xfrm>
            <a:off x="1238011" y="2198075"/>
            <a:ext cx="445635" cy="184666"/>
          </a:xfrm>
          <a:prstGeom prst="rect">
            <a:avLst/>
          </a:prstGeom>
        </p:spPr>
        <p:txBody>
          <a:bodyPr wrap="none" lIns="0" tIns="0" rIns="0" bIns="0">
            <a:spAutoFit/>
          </a:bodyPr>
          <a:lstStyle/>
          <a:p>
            <a:r>
              <a:rPr lang="en-US" sz="1200" b="1" dirty="0">
                <a:solidFill>
                  <a:schemeClr val="accent1">
                    <a:lumMod val="50000"/>
                  </a:schemeClr>
                </a:solidFill>
                <a:latin typeface="+mj-lt"/>
              </a:rPr>
              <a:t>Hiring</a:t>
            </a:r>
          </a:p>
        </p:txBody>
      </p:sp>
      <p:sp>
        <p:nvSpPr>
          <p:cNvPr id="16" name="Rectangle 15"/>
          <p:cNvSpPr/>
          <p:nvPr/>
        </p:nvSpPr>
        <p:spPr>
          <a:xfrm>
            <a:off x="1082969" y="2626788"/>
            <a:ext cx="600677" cy="184666"/>
          </a:xfrm>
          <a:prstGeom prst="rect">
            <a:avLst/>
          </a:prstGeom>
        </p:spPr>
        <p:txBody>
          <a:bodyPr wrap="none" lIns="0" tIns="0" rIns="0" bIns="0">
            <a:spAutoFit/>
          </a:bodyPr>
          <a:lstStyle/>
          <a:p>
            <a:r>
              <a:rPr lang="en-US" sz="1200" b="1" dirty="0">
                <a:solidFill>
                  <a:schemeClr val="accent1">
                    <a:lumMod val="50000"/>
                  </a:schemeClr>
                </a:solidFill>
                <a:latin typeface="+mj-lt"/>
              </a:rPr>
              <a:t>Training</a:t>
            </a:r>
          </a:p>
        </p:txBody>
      </p:sp>
      <p:sp>
        <p:nvSpPr>
          <p:cNvPr id="17" name="Rectangle 16"/>
          <p:cNvSpPr/>
          <p:nvPr/>
        </p:nvSpPr>
        <p:spPr>
          <a:xfrm>
            <a:off x="761919" y="3042092"/>
            <a:ext cx="921727" cy="184666"/>
          </a:xfrm>
          <a:prstGeom prst="rect">
            <a:avLst/>
          </a:prstGeom>
        </p:spPr>
        <p:txBody>
          <a:bodyPr wrap="none" lIns="0" tIns="0" rIns="0" bIns="0">
            <a:spAutoFit/>
          </a:bodyPr>
          <a:lstStyle/>
          <a:p>
            <a:r>
              <a:rPr lang="en-US" sz="1200" b="1" dirty="0">
                <a:solidFill>
                  <a:schemeClr val="accent1">
                    <a:lumMod val="50000"/>
                  </a:schemeClr>
                </a:solidFill>
                <a:latin typeface="+mj-lt"/>
              </a:rPr>
              <a:t>Job vacancy</a:t>
            </a:r>
          </a:p>
        </p:txBody>
      </p:sp>
      <p:sp>
        <p:nvSpPr>
          <p:cNvPr id="42" name="Freeform 5"/>
          <p:cNvSpPr>
            <a:spLocks/>
          </p:cNvSpPr>
          <p:nvPr/>
        </p:nvSpPr>
        <p:spPr bwMode="auto">
          <a:xfrm>
            <a:off x="5436222" y="1547448"/>
            <a:ext cx="299368" cy="672012"/>
          </a:xfrm>
          <a:custGeom>
            <a:avLst/>
            <a:gdLst>
              <a:gd name="T0" fmla="*/ 166 w 180"/>
              <a:gd name="T1" fmla="*/ 194 h 405"/>
              <a:gd name="T2" fmla="*/ 180 w 180"/>
              <a:gd name="T3" fmla="*/ 180 h 405"/>
              <a:gd name="T4" fmla="*/ 180 w 180"/>
              <a:gd name="T5" fmla="*/ 47 h 405"/>
              <a:gd name="T6" fmla="*/ 166 w 180"/>
              <a:gd name="T7" fmla="*/ 14 h 405"/>
              <a:gd name="T8" fmla="*/ 133 w 180"/>
              <a:gd name="T9" fmla="*/ 0 h 405"/>
              <a:gd name="T10" fmla="*/ 47 w 180"/>
              <a:gd name="T11" fmla="*/ 0 h 405"/>
              <a:gd name="T12" fmla="*/ 13 w 180"/>
              <a:gd name="T13" fmla="*/ 14 h 405"/>
              <a:gd name="T14" fmla="*/ 0 w 180"/>
              <a:gd name="T15" fmla="*/ 47 h 405"/>
              <a:gd name="T16" fmla="*/ 0 w 180"/>
              <a:gd name="T17" fmla="*/ 180 h 405"/>
              <a:gd name="T18" fmla="*/ 14 w 180"/>
              <a:gd name="T19" fmla="*/ 194 h 405"/>
              <a:gd name="T20" fmla="*/ 28 w 180"/>
              <a:gd name="T21" fmla="*/ 180 h 405"/>
              <a:gd name="T22" fmla="*/ 28 w 180"/>
              <a:gd name="T23" fmla="*/ 66 h 405"/>
              <a:gd name="T24" fmla="*/ 35 w 180"/>
              <a:gd name="T25" fmla="*/ 59 h 405"/>
              <a:gd name="T26" fmla="*/ 41 w 180"/>
              <a:gd name="T27" fmla="*/ 66 h 405"/>
              <a:gd name="T28" fmla="*/ 41 w 180"/>
              <a:gd name="T29" fmla="*/ 385 h 405"/>
              <a:gd name="T30" fmla="*/ 61 w 180"/>
              <a:gd name="T31" fmla="*/ 405 h 405"/>
              <a:gd name="T32" fmla="*/ 81 w 180"/>
              <a:gd name="T33" fmla="*/ 385 h 405"/>
              <a:gd name="T34" fmla="*/ 81 w 180"/>
              <a:gd name="T35" fmla="*/ 195 h 405"/>
              <a:gd name="T36" fmla="*/ 99 w 180"/>
              <a:gd name="T37" fmla="*/ 195 h 405"/>
              <a:gd name="T38" fmla="*/ 99 w 180"/>
              <a:gd name="T39" fmla="*/ 385 h 405"/>
              <a:gd name="T40" fmla="*/ 119 w 180"/>
              <a:gd name="T41" fmla="*/ 405 h 405"/>
              <a:gd name="T42" fmla="*/ 138 w 180"/>
              <a:gd name="T43" fmla="*/ 385 h 405"/>
              <a:gd name="T44" fmla="*/ 138 w 180"/>
              <a:gd name="T45" fmla="*/ 66 h 405"/>
              <a:gd name="T46" fmla="*/ 145 w 180"/>
              <a:gd name="T47" fmla="*/ 59 h 405"/>
              <a:gd name="T48" fmla="*/ 151 w 180"/>
              <a:gd name="T49" fmla="*/ 66 h 405"/>
              <a:gd name="T50" fmla="*/ 151 w 180"/>
              <a:gd name="T51" fmla="*/ 180 h 405"/>
              <a:gd name="T52" fmla="*/ 166 w 180"/>
              <a:gd name="T53" fmla="*/ 19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405">
                <a:moveTo>
                  <a:pt x="166" y="194"/>
                </a:moveTo>
                <a:cubicBezTo>
                  <a:pt x="174" y="194"/>
                  <a:pt x="180" y="188"/>
                  <a:pt x="180" y="180"/>
                </a:cubicBezTo>
                <a:cubicBezTo>
                  <a:pt x="180" y="47"/>
                  <a:pt x="180" y="47"/>
                  <a:pt x="180" y="47"/>
                </a:cubicBezTo>
                <a:cubicBezTo>
                  <a:pt x="180" y="34"/>
                  <a:pt x="175" y="22"/>
                  <a:pt x="166" y="14"/>
                </a:cubicBezTo>
                <a:cubicBezTo>
                  <a:pt x="158" y="5"/>
                  <a:pt x="146" y="0"/>
                  <a:pt x="133" y="0"/>
                </a:cubicBezTo>
                <a:cubicBezTo>
                  <a:pt x="47" y="0"/>
                  <a:pt x="47" y="0"/>
                  <a:pt x="47" y="0"/>
                </a:cubicBezTo>
                <a:cubicBezTo>
                  <a:pt x="34" y="0"/>
                  <a:pt x="22" y="5"/>
                  <a:pt x="13" y="14"/>
                </a:cubicBezTo>
                <a:cubicBezTo>
                  <a:pt x="5" y="22"/>
                  <a:pt x="0" y="34"/>
                  <a:pt x="0" y="47"/>
                </a:cubicBezTo>
                <a:cubicBezTo>
                  <a:pt x="0" y="180"/>
                  <a:pt x="0" y="180"/>
                  <a:pt x="0" y="180"/>
                </a:cubicBezTo>
                <a:cubicBezTo>
                  <a:pt x="0" y="188"/>
                  <a:pt x="6" y="194"/>
                  <a:pt x="14" y="194"/>
                </a:cubicBezTo>
                <a:cubicBezTo>
                  <a:pt x="22" y="194"/>
                  <a:pt x="28" y="188"/>
                  <a:pt x="28" y="180"/>
                </a:cubicBezTo>
                <a:cubicBezTo>
                  <a:pt x="28" y="66"/>
                  <a:pt x="28" y="66"/>
                  <a:pt x="28" y="66"/>
                </a:cubicBezTo>
                <a:cubicBezTo>
                  <a:pt x="28" y="63"/>
                  <a:pt x="31" y="59"/>
                  <a:pt x="35" y="59"/>
                </a:cubicBezTo>
                <a:cubicBezTo>
                  <a:pt x="39" y="59"/>
                  <a:pt x="41" y="63"/>
                  <a:pt x="41" y="66"/>
                </a:cubicBezTo>
                <a:cubicBezTo>
                  <a:pt x="41" y="385"/>
                  <a:pt x="41" y="385"/>
                  <a:pt x="41" y="385"/>
                </a:cubicBezTo>
                <a:cubicBezTo>
                  <a:pt x="41" y="396"/>
                  <a:pt x="50" y="405"/>
                  <a:pt x="61" y="405"/>
                </a:cubicBezTo>
                <a:cubicBezTo>
                  <a:pt x="72" y="405"/>
                  <a:pt x="81" y="396"/>
                  <a:pt x="81" y="385"/>
                </a:cubicBezTo>
                <a:cubicBezTo>
                  <a:pt x="81" y="195"/>
                  <a:pt x="81" y="195"/>
                  <a:pt x="81" y="195"/>
                </a:cubicBezTo>
                <a:cubicBezTo>
                  <a:pt x="99" y="195"/>
                  <a:pt x="99" y="195"/>
                  <a:pt x="99" y="195"/>
                </a:cubicBezTo>
                <a:cubicBezTo>
                  <a:pt x="99" y="385"/>
                  <a:pt x="99" y="385"/>
                  <a:pt x="99" y="385"/>
                </a:cubicBezTo>
                <a:cubicBezTo>
                  <a:pt x="99" y="396"/>
                  <a:pt x="108" y="405"/>
                  <a:pt x="119" y="405"/>
                </a:cubicBezTo>
                <a:cubicBezTo>
                  <a:pt x="130" y="405"/>
                  <a:pt x="138" y="396"/>
                  <a:pt x="138" y="385"/>
                </a:cubicBezTo>
                <a:cubicBezTo>
                  <a:pt x="138" y="66"/>
                  <a:pt x="138" y="66"/>
                  <a:pt x="138" y="66"/>
                </a:cubicBezTo>
                <a:cubicBezTo>
                  <a:pt x="138" y="63"/>
                  <a:pt x="141" y="59"/>
                  <a:pt x="145" y="59"/>
                </a:cubicBezTo>
                <a:cubicBezTo>
                  <a:pt x="149" y="59"/>
                  <a:pt x="151" y="63"/>
                  <a:pt x="151" y="66"/>
                </a:cubicBezTo>
                <a:cubicBezTo>
                  <a:pt x="151" y="180"/>
                  <a:pt x="151" y="180"/>
                  <a:pt x="151" y="180"/>
                </a:cubicBezTo>
                <a:cubicBezTo>
                  <a:pt x="151" y="188"/>
                  <a:pt x="158" y="194"/>
                  <a:pt x="166" y="194"/>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43" name="Oval 8"/>
          <p:cNvSpPr>
            <a:spLocks noChangeArrowheads="1"/>
          </p:cNvSpPr>
          <p:nvPr/>
        </p:nvSpPr>
        <p:spPr bwMode="auto">
          <a:xfrm>
            <a:off x="5510890" y="1378572"/>
            <a:ext cx="150033" cy="149336"/>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44" name="Freeform 5"/>
          <p:cNvSpPr>
            <a:spLocks/>
          </p:cNvSpPr>
          <p:nvPr/>
        </p:nvSpPr>
        <p:spPr bwMode="auto">
          <a:xfrm>
            <a:off x="5764453" y="1547448"/>
            <a:ext cx="299368" cy="672012"/>
          </a:xfrm>
          <a:custGeom>
            <a:avLst/>
            <a:gdLst>
              <a:gd name="T0" fmla="*/ 166 w 180"/>
              <a:gd name="T1" fmla="*/ 194 h 405"/>
              <a:gd name="T2" fmla="*/ 180 w 180"/>
              <a:gd name="T3" fmla="*/ 180 h 405"/>
              <a:gd name="T4" fmla="*/ 180 w 180"/>
              <a:gd name="T5" fmla="*/ 47 h 405"/>
              <a:gd name="T6" fmla="*/ 166 w 180"/>
              <a:gd name="T7" fmla="*/ 14 h 405"/>
              <a:gd name="T8" fmla="*/ 133 w 180"/>
              <a:gd name="T9" fmla="*/ 0 h 405"/>
              <a:gd name="T10" fmla="*/ 47 w 180"/>
              <a:gd name="T11" fmla="*/ 0 h 405"/>
              <a:gd name="T12" fmla="*/ 13 w 180"/>
              <a:gd name="T13" fmla="*/ 14 h 405"/>
              <a:gd name="T14" fmla="*/ 0 w 180"/>
              <a:gd name="T15" fmla="*/ 47 h 405"/>
              <a:gd name="T16" fmla="*/ 0 w 180"/>
              <a:gd name="T17" fmla="*/ 180 h 405"/>
              <a:gd name="T18" fmla="*/ 14 w 180"/>
              <a:gd name="T19" fmla="*/ 194 h 405"/>
              <a:gd name="T20" fmla="*/ 28 w 180"/>
              <a:gd name="T21" fmla="*/ 180 h 405"/>
              <a:gd name="T22" fmla="*/ 28 w 180"/>
              <a:gd name="T23" fmla="*/ 66 h 405"/>
              <a:gd name="T24" fmla="*/ 35 w 180"/>
              <a:gd name="T25" fmla="*/ 59 h 405"/>
              <a:gd name="T26" fmla="*/ 41 w 180"/>
              <a:gd name="T27" fmla="*/ 66 h 405"/>
              <a:gd name="T28" fmla="*/ 41 w 180"/>
              <a:gd name="T29" fmla="*/ 385 h 405"/>
              <a:gd name="T30" fmla="*/ 61 w 180"/>
              <a:gd name="T31" fmla="*/ 405 h 405"/>
              <a:gd name="T32" fmla="*/ 81 w 180"/>
              <a:gd name="T33" fmla="*/ 385 h 405"/>
              <a:gd name="T34" fmla="*/ 81 w 180"/>
              <a:gd name="T35" fmla="*/ 195 h 405"/>
              <a:gd name="T36" fmla="*/ 99 w 180"/>
              <a:gd name="T37" fmla="*/ 195 h 405"/>
              <a:gd name="T38" fmla="*/ 99 w 180"/>
              <a:gd name="T39" fmla="*/ 385 h 405"/>
              <a:gd name="T40" fmla="*/ 119 w 180"/>
              <a:gd name="T41" fmla="*/ 405 h 405"/>
              <a:gd name="T42" fmla="*/ 138 w 180"/>
              <a:gd name="T43" fmla="*/ 385 h 405"/>
              <a:gd name="T44" fmla="*/ 138 w 180"/>
              <a:gd name="T45" fmla="*/ 66 h 405"/>
              <a:gd name="T46" fmla="*/ 145 w 180"/>
              <a:gd name="T47" fmla="*/ 59 h 405"/>
              <a:gd name="T48" fmla="*/ 151 w 180"/>
              <a:gd name="T49" fmla="*/ 66 h 405"/>
              <a:gd name="T50" fmla="*/ 151 w 180"/>
              <a:gd name="T51" fmla="*/ 180 h 405"/>
              <a:gd name="T52" fmla="*/ 166 w 180"/>
              <a:gd name="T53" fmla="*/ 19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405">
                <a:moveTo>
                  <a:pt x="166" y="194"/>
                </a:moveTo>
                <a:cubicBezTo>
                  <a:pt x="174" y="194"/>
                  <a:pt x="180" y="188"/>
                  <a:pt x="180" y="180"/>
                </a:cubicBezTo>
                <a:cubicBezTo>
                  <a:pt x="180" y="47"/>
                  <a:pt x="180" y="47"/>
                  <a:pt x="180" y="47"/>
                </a:cubicBezTo>
                <a:cubicBezTo>
                  <a:pt x="180" y="34"/>
                  <a:pt x="175" y="22"/>
                  <a:pt x="166" y="14"/>
                </a:cubicBezTo>
                <a:cubicBezTo>
                  <a:pt x="158" y="5"/>
                  <a:pt x="146" y="0"/>
                  <a:pt x="133" y="0"/>
                </a:cubicBezTo>
                <a:cubicBezTo>
                  <a:pt x="47" y="0"/>
                  <a:pt x="47" y="0"/>
                  <a:pt x="47" y="0"/>
                </a:cubicBezTo>
                <a:cubicBezTo>
                  <a:pt x="34" y="0"/>
                  <a:pt x="22" y="5"/>
                  <a:pt x="13" y="14"/>
                </a:cubicBezTo>
                <a:cubicBezTo>
                  <a:pt x="5" y="22"/>
                  <a:pt x="0" y="34"/>
                  <a:pt x="0" y="47"/>
                </a:cubicBezTo>
                <a:cubicBezTo>
                  <a:pt x="0" y="180"/>
                  <a:pt x="0" y="180"/>
                  <a:pt x="0" y="180"/>
                </a:cubicBezTo>
                <a:cubicBezTo>
                  <a:pt x="0" y="188"/>
                  <a:pt x="6" y="194"/>
                  <a:pt x="14" y="194"/>
                </a:cubicBezTo>
                <a:cubicBezTo>
                  <a:pt x="22" y="194"/>
                  <a:pt x="28" y="188"/>
                  <a:pt x="28" y="180"/>
                </a:cubicBezTo>
                <a:cubicBezTo>
                  <a:pt x="28" y="66"/>
                  <a:pt x="28" y="66"/>
                  <a:pt x="28" y="66"/>
                </a:cubicBezTo>
                <a:cubicBezTo>
                  <a:pt x="28" y="63"/>
                  <a:pt x="31" y="59"/>
                  <a:pt x="35" y="59"/>
                </a:cubicBezTo>
                <a:cubicBezTo>
                  <a:pt x="39" y="59"/>
                  <a:pt x="41" y="63"/>
                  <a:pt x="41" y="66"/>
                </a:cubicBezTo>
                <a:cubicBezTo>
                  <a:pt x="41" y="385"/>
                  <a:pt x="41" y="385"/>
                  <a:pt x="41" y="385"/>
                </a:cubicBezTo>
                <a:cubicBezTo>
                  <a:pt x="41" y="396"/>
                  <a:pt x="50" y="405"/>
                  <a:pt x="61" y="405"/>
                </a:cubicBezTo>
                <a:cubicBezTo>
                  <a:pt x="72" y="405"/>
                  <a:pt x="81" y="396"/>
                  <a:pt x="81" y="385"/>
                </a:cubicBezTo>
                <a:cubicBezTo>
                  <a:pt x="81" y="195"/>
                  <a:pt x="81" y="195"/>
                  <a:pt x="81" y="195"/>
                </a:cubicBezTo>
                <a:cubicBezTo>
                  <a:pt x="99" y="195"/>
                  <a:pt x="99" y="195"/>
                  <a:pt x="99" y="195"/>
                </a:cubicBezTo>
                <a:cubicBezTo>
                  <a:pt x="99" y="385"/>
                  <a:pt x="99" y="385"/>
                  <a:pt x="99" y="385"/>
                </a:cubicBezTo>
                <a:cubicBezTo>
                  <a:pt x="99" y="396"/>
                  <a:pt x="108" y="405"/>
                  <a:pt x="119" y="405"/>
                </a:cubicBezTo>
                <a:cubicBezTo>
                  <a:pt x="130" y="405"/>
                  <a:pt x="138" y="396"/>
                  <a:pt x="138" y="385"/>
                </a:cubicBezTo>
                <a:cubicBezTo>
                  <a:pt x="138" y="66"/>
                  <a:pt x="138" y="66"/>
                  <a:pt x="138" y="66"/>
                </a:cubicBezTo>
                <a:cubicBezTo>
                  <a:pt x="138" y="63"/>
                  <a:pt x="141" y="59"/>
                  <a:pt x="145" y="59"/>
                </a:cubicBezTo>
                <a:cubicBezTo>
                  <a:pt x="149" y="59"/>
                  <a:pt x="151" y="63"/>
                  <a:pt x="151" y="66"/>
                </a:cubicBezTo>
                <a:cubicBezTo>
                  <a:pt x="151" y="180"/>
                  <a:pt x="151" y="180"/>
                  <a:pt x="151" y="180"/>
                </a:cubicBezTo>
                <a:cubicBezTo>
                  <a:pt x="151" y="188"/>
                  <a:pt x="158" y="194"/>
                  <a:pt x="166" y="1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45" name="Oval 8"/>
          <p:cNvSpPr>
            <a:spLocks noChangeArrowheads="1"/>
          </p:cNvSpPr>
          <p:nvPr/>
        </p:nvSpPr>
        <p:spPr bwMode="auto">
          <a:xfrm>
            <a:off x="5839121" y="1378572"/>
            <a:ext cx="150033" cy="14933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46" name="Freeform 5"/>
          <p:cNvSpPr>
            <a:spLocks/>
          </p:cNvSpPr>
          <p:nvPr/>
        </p:nvSpPr>
        <p:spPr bwMode="auto">
          <a:xfrm>
            <a:off x="5107992" y="1547448"/>
            <a:ext cx="299368" cy="672012"/>
          </a:xfrm>
          <a:custGeom>
            <a:avLst/>
            <a:gdLst>
              <a:gd name="T0" fmla="*/ 166 w 180"/>
              <a:gd name="T1" fmla="*/ 194 h 405"/>
              <a:gd name="T2" fmla="*/ 180 w 180"/>
              <a:gd name="T3" fmla="*/ 180 h 405"/>
              <a:gd name="T4" fmla="*/ 180 w 180"/>
              <a:gd name="T5" fmla="*/ 47 h 405"/>
              <a:gd name="T6" fmla="*/ 166 w 180"/>
              <a:gd name="T7" fmla="*/ 14 h 405"/>
              <a:gd name="T8" fmla="*/ 133 w 180"/>
              <a:gd name="T9" fmla="*/ 0 h 405"/>
              <a:gd name="T10" fmla="*/ 47 w 180"/>
              <a:gd name="T11" fmla="*/ 0 h 405"/>
              <a:gd name="T12" fmla="*/ 13 w 180"/>
              <a:gd name="T13" fmla="*/ 14 h 405"/>
              <a:gd name="T14" fmla="*/ 0 w 180"/>
              <a:gd name="T15" fmla="*/ 47 h 405"/>
              <a:gd name="T16" fmla="*/ 0 w 180"/>
              <a:gd name="T17" fmla="*/ 180 h 405"/>
              <a:gd name="T18" fmla="*/ 14 w 180"/>
              <a:gd name="T19" fmla="*/ 194 h 405"/>
              <a:gd name="T20" fmla="*/ 28 w 180"/>
              <a:gd name="T21" fmla="*/ 180 h 405"/>
              <a:gd name="T22" fmla="*/ 28 w 180"/>
              <a:gd name="T23" fmla="*/ 66 h 405"/>
              <a:gd name="T24" fmla="*/ 35 w 180"/>
              <a:gd name="T25" fmla="*/ 59 h 405"/>
              <a:gd name="T26" fmla="*/ 41 w 180"/>
              <a:gd name="T27" fmla="*/ 66 h 405"/>
              <a:gd name="T28" fmla="*/ 41 w 180"/>
              <a:gd name="T29" fmla="*/ 385 h 405"/>
              <a:gd name="T30" fmla="*/ 61 w 180"/>
              <a:gd name="T31" fmla="*/ 405 h 405"/>
              <a:gd name="T32" fmla="*/ 81 w 180"/>
              <a:gd name="T33" fmla="*/ 385 h 405"/>
              <a:gd name="T34" fmla="*/ 81 w 180"/>
              <a:gd name="T35" fmla="*/ 195 h 405"/>
              <a:gd name="T36" fmla="*/ 99 w 180"/>
              <a:gd name="T37" fmla="*/ 195 h 405"/>
              <a:gd name="T38" fmla="*/ 99 w 180"/>
              <a:gd name="T39" fmla="*/ 385 h 405"/>
              <a:gd name="T40" fmla="*/ 119 w 180"/>
              <a:gd name="T41" fmla="*/ 405 h 405"/>
              <a:gd name="T42" fmla="*/ 138 w 180"/>
              <a:gd name="T43" fmla="*/ 385 h 405"/>
              <a:gd name="T44" fmla="*/ 138 w 180"/>
              <a:gd name="T45" fmla="*/ 66 h 405"/>
              <a:gd name="T46" fmla="*/ 145 w 180"/>
              <a:gd name="T47" fmla="*/ 59 h 405"/>
              <a:gd name="T48" fmla="*/ 151 w 180"/>
              <a:gd name="T49" fmla="*/ 66 h 405"/>
              <a:gd name="T50" fmla="*/ 151 w 180"/>
              <a:gd name="T51" fmla="*/ 180 h 405"/>
              <a:gd name="T52" fmla="*/ 166 w 180"/>
              <a:gd name="T53" fmla="*/ 19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405">
                <a:moveTo>
                  <a:pt x="166" y="194"/>
                </a:moveTo>
                <a:cubicBezTo>
                  <a:pt x="174" y="194"/>
                  <a:pt x="180" y="188"/>
                  <a:pt x="180" y="180"/>
                </a:cubicBezTo>
                <a:cubicBezTo>
                  <a:pt x="180" y="47"/>
                  <a:pt x="180" y="47"/>
                  <a:pt x="180" y="47"/>
                </a:cubicBezTo>
                <a:cubicBezTo>
                  <a:pt x="180" y="34"/>
                  <a:pt x="175" y="22"/>
                  <a:pt x="166" y="14"/>
                </a:cubicBezTo>
                <a:cubicBezTo>
                  <a:pt x="158" y="5"/>
                  <a:pt x="146" y="0"/>
                  <a:pt x="133" y="0"/>
                </a:cubicBezTo>
                <a:cubicBezTo>
                  <a:pt x="47" y="0"/>
                  <a:pt x="47" y="0"/>
                  <a:pt x="47" y="0"/>
                </a:cubicBezTo>
                <a:cubicBezTo>
                  <a:pt x="34" y="0"/>
                  <a:pt x="22" y="5"/>
                  <a:pt x="13" y="14"/>
                </a:cubicBezTo>
                <a:cubicBezTo>
                  <a:pt x="5" y="22"/>
                  <a:pt x="0" y="34"/>
                  <a:pt x="0" y="47"/>
                </a:cubicBezTo>
                <a:cubicBezTo>
                  <a:pt x="0" y="180"/>
                  <a:pt x="0" y="180"/>
                  <a:pt x="0" y="180"/>
                </a:cubicBezTo>
                <a:cubicBezTo>
                  <a:pt x="0" y="188"/>
                  <a:pt x="6" y="194"/>
                  <a:pt x="14" y="194"/>
                </a:cubicBezTo>
                <a:cubicBezTo>
                  <a:pt x="22" y="194"/>
                  <a:pt x="28" y="188"/>
                  <a:pt x="28" y="180"/>
                </a:cubicBezTo>
                <a:cubicBezTo>
                  <a:pt x="28" y="66"/>
                  <a:pt x="28" y="66"/>
                  <a:pt x="28" y="66"/>
                </a:cubicBezTo>
                <a:cubicBezTo>
                  <a:pt x="28" y="63"/>
                  <a:pt x="31" y="59"/>
                  <a:pt x="35" y="59"/>
                </a:cubicBezTo>
                <a:cubicBezTo>
                  <a:pt x="39" y="59"/>
                  <a:pt x="41" y="63"/>
                  <a:pt x="41" y="66"/>
                </a:cubicBezTo>
                <a:cubicBezTo>
                  <a:pt x="41" y="385"/>
                  <a:pt x="41" y="385"/>
                  <a:pt x="41" y="385"/>
                </a:cubicBezTo>
                <a:cubicBezTo>
                  <a:pt x="41" y="396"/>
                  <a:pt x="50" y="405"/>
                  <a:pt x="61" y="405"/>
                </a:cubicBezTo>
                <a:cubicBezTo>
                  <a:pt x="72" y="405"/>
                  <a:pt x="81" y="396"/>
                  <a:pt x="81" y="385"/>
                </a:cubicBezTo>
                <a:cubicBezTo>
                  <a:pt x="81" y="195"/>
                  <a:pt x="81" y="195"/>
                  <a:pt x="81" y="195"/>
                </a:cubicBezTo>
                <a:cubicBezTo>
                  <a:pt x="99" y="195"/>
                  <a:pt x="99" y="195"/>
                  <a:pt x="99" y="195"/>
                </a:cubicBezTo>
                <a:cubicBezTo>
                  <a:pt x="99" y="385"/>
                  <a:pt x="99" y="385"/>
                  <a:pt x="99" y="385"/>
                </a:cubicBezTo>
                <a:cubicBezTo>
                  <a:pt x="99" y="396"/>
                  <a:pt x="108" y="405"/>
                  <a:pt x="119" y="405"/>
                </a:cubicBezTo>
                <a:cubicBezTo>
                  <a:pt x="130" y="405"/>
                  <a:pt x="138" y="396"/>
                  <a:pt x="138" y="385"/>
                </a:cubicBezTo>
                <a:cubicBezTo>
                  <a:pt x="138" y="66"/>
                  <a:pt x="138" y="66"/>
                  <a:pt x="138" y="66"/>
                </a:cubicBezTo>
                <a:cubicBezTo>
                  <a:pt x="138" y="63"/>
                  <a:pt x="141" y="59"/>
                  <a:pt x="145" y="59"/>
                </a:cubicBezTo>
                <a:cubicBezTo>
                  <a:pt x="149" y="59"/>
                  <a:pt x="151" y="63"/>
                  <a:pt x="151" y="66"/>
                </a:cubicBezTo>
                <a:cubicBezTo>
                  <a:pt x="151" y="180"/>
                  <a:pt x="151" y="180"/>
                  <a:pt x="151" y="180"/>
                </a:cubicBezTo>
                <a:cubicBezTo>
                  <a:pt x="151" y="188"/>
                  <a:pt x="158" y="194"/>
                  <a:pt x="166" y="1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47" name="Oval 8"/>
          <p:cNvSpPr>
            <a:spLocks noChangeArrowheads="1"/>
          </p:cNvSpPr>
          <p:nvPr/>
        </p:nvSpPr>
        <p:spPr bwMode="auto">
          <a:xfrm>
            <a:off x="5182660" y="1378572"/>
            <a:ext cx="150033" cy="14933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38" name="Rectangle 37"/>
          <p:cNvSpPr/>
          <p:nvPr/>
        </p:nvSpPr>
        <p:spPr>
          <a:xfrm>
            <a:off x="4888459" y="2566894"/>
            <a:ext cx="1358800" cy="480131"/>
          </a:xfrm>
          <a:prstGeom prst="rect">
            <a:avLst/>
          </a:prstGeom>
        </p:spPr>
        <p:txBody>
          <a:bodyPr wrap="square">
            <a:spAutoFit/>
          </a:bodyPr>
          <a:lstStyle/>
          <a:p>
            <a:pPr lvl="0" algn="ctr" defTabSz="622300">
              <a:lnSpc>
                <a:spcPct val="90000"/>
              </a:lnSpc>
              <a:spcBef>
                <a:spcPct val="0"/>
              </a:spcBef>
              <a:spcAft>
                <a:spcPct val="35000"/>
              </a:spcAft>
            </a:pPr>
            <a:r>
              <a:rPr lang="en-US" altLang="en-US" sz="1400" b="1" dirty="0"/>
              <a:t>Probability </a:t>
            </a:r>
            <a:br>
              <a:rPr lang="en-US" altLang="en-US" sz="1400" b="1" dirty="0"/>
            </a:br>
            <a:r>
              <a:rPr lang="en-US" altLang="en-US" sz="1400" b="1" dirty="0"/>
              <a:t>of turnover</a:t>
            </a:r>
            <a:endParaRPr lang="en-US" sz="1400" b="1" dirty="0"/>
          </a:p>
        </p:txBody>
      </p:sp>
      <p:sp>
        <p:nvSpPr>
          <p:cNvPr id="50" name="Rectangle 49"/>
          <p:cNvSpPr/>
          <p:nvPr/>
        </p:nvSpPr>
        <p:spPr>
          <a:xfrm>
            <a:off x="7257048" y="2566894"/>
            <a:ext cx="1358800" cy="480131"/>
          </a:xfrm>
          <a:prstGeom prst="rect">
            <a:avLst/>
          </a:prstGeom>
        </p:spPr>
        <p:txBody>
          <a:bodyPr wrap="square">
            <a:spAutoFit/>
          </a:bodyPr>
          <a:lstStyle/>
          <a:p>
            <a:pPr lvl="0" algn="ctr" defTabSz="622300">
              <a:lnSpc>
                <a:spcPct val="90000"/>
              </a:lnSpc>
              <a:spcBef>
                <a:spcPct val="0"/>
              </a:spcBef>
              <a:spcAft>
                <a:spcPct val="35000"/>
              </a:spcAft>
            </a:pPr>
            <a:r>
              <a:rPr lang="en-US" altLang="en-US" sz="1400" b="1" dirty="0">
                <a:solidFill>
                  <a:schemeClr val="bg1"/>
                </a:solidFill>
              </a:rPr>
              <a:t>Financial cost at risk </a:t>
            </a:r>
            <a:endParaRPr lang="en-US" sz="1400" b="1" dirty="0">
              <a:solidFill>
                <a:schemeClr val="bg1"/>
              </a:solidFill>
            </a:endParaRPr>
          </a:p>
        </p:txBody>
      </p:sp>
      <p:sp>
        <p:nvSpPr>
          <p:cNvPr id="51" name="Rectangle 50"/>
          <p:cNvSpPr/>
          <p:nvPr/>
        </p:nvSpPr>
        <p:spPr>
          <a:xfrm>
            <a:off x="2514600" y="2469944"/>
            <a:ext cx="1358800" cy="674031"/>
          </a:xfrm>
          <a:prstGeom prst="rect">
            <a:avLst/>
          </a:prstGeom>
        </p:spPr>
        <p:txBody>
          <a:bodyPr wrap="square">
            <a:spAutoFit/>
          </a:bodyPr>
          <a:lstStyle/>
          <a:p>
            <a:pPr lvl="0" algn="ctr" defTabSz="622300">
              <a:lnSpc>
                <a:spcPct val="90000"/>
              </a:lnSpc>
              <a:spcBef>
                <a:spcPct val="0"/>
              </a:spcBef>
              <a:spcAft>
                <a:spcPct val="35000"/>
              </a:spcAft>
            </a:pPr>
            <a:r>
              <a:rPr lang="en-US" altLang="en-US" sz="1400" b="1" dirty="0">
                <a:solidFill>
                  <a:schemeClr val="bg1"/>
                </a:solidFill>
              </a:rPr>
              <a:t>Financial </a:t>
            </a:r>
            <a:br>
              <a:rPr lang="en-US" altLang="en-US" sz="1400" b="1" dirty="0">
                <a:solidFill>
                  <a:schemeClr val="bg1"/>
                </a:solidFill>
              </a:rPr>
            </a:br>
            <a:r>
              <a:rPr lang="en-US" altLang="en-US" sz="1400" b="1" dirty="0">
                <a:solidFill>
                  <a:schemeClr val="bg1"/>
                </a:solidFill>
              </a:rPr>
              <a:t>cost of </a:t>
            </a:r>
            <a:br>
              <a:rPr lang="en-US" altLang="en-US" sz="1400" b="1" dirty="0">
                <a:solidFill>
                  <a:schemeClr val="bg1"/>
                </a:solidFill>
              </a:rPr>
            </a:br>
            <a:r>
              <a:rPr lang="en-US" altLang="en-US" sz="1400" b="1" dirty="0">
                <a:solidFill>
                  <a:schemeClr val="bg1"/>
                </a:solidFill>
              </a:rPr>
              <a:t>turnover</a:t>
            </a:r>
            <a:endParaRPr lang="en-US" sz="1400" b="1" dirty="0">
              <a:solidFill>
                <a:schemeClr val="bg1"/>
              </a:solidFill>
            </a:endParaRPr>
          </a:p>
        </p:txBody>
      </p:sp>
      <p:sp>
        <p:nvSpPr>
          <p:cNvPr id="49" name="Freeform 5"/>
          <p:cNvSpPr>
            <a:spLocks noEditPoints="1"/>
          </p:cNvSpPr>
          <p:nvPr/>
        </p:nvSpPr>
        <p:spPr bwMode="auto">
          <a:xfrm>
            <a:off x="2665397" y="1382645"/>
            <a:ext cx="1131321" cy="873277"/>
          </a:xfrm>
          <a:custGeom>
            <a:avLst/>
            <a:gdLst>
              <a:gd name="T0" fmla="*/ 1348 w 1658"/>
              <a:gd name="T1" fmla="*/ 143 h 1279"/>
              <a:gd name="T2" fmla="*/ 1244 w 1658"/>
              <a:gd name="T3" fmla="*/ 35 h 1279"/>
              <a:gd name="T4" fmla="*/ 1160 w 1658"/>
              <a:gd name="T5" fmla="*/ 0 h 1279"/>
              <a:gd name="T6" fmla="*/ 665 w 1658"/>
              <a:gd name="T7" fmla="*/ 35 h 1279"/>
              <a:gd name="T8" fmla="*/ 47 w 1658"/>
              <a:gd name="T9" fmla="*/ 823 h 1279"/>
              <a:gd name="T10" fmla="*/ 625 w 1658"/>
              <a:gd name="T11" fmla="*/ 1233 h 1279"/>
              <a:gd name="T12" fmla="*/ 1269 w 1658"/>
              <a:gd name="T13" fmla="*/ 577 h 1279"/>
              <a:gd name="T14" fmla="*/ 1433 w 1658"/>
              <a:gd name="T15" fmla="*/ 601 h 1279"/>
              <a:gd name="T16" fmla="*/ 1648 w 1658"/>
              <a:gd name="T17" fmla="*/ 493 h 1279"/>
              <a:gd name="T18" fmla="*/ 1581 w 1658"/>
              <a:gd name="T19" fmla="*/ 289 h 1279"/>
              <a:gd name="T20" fmla="*/ 733 w 1658"/>
              <a:gd name="T21" fmla="*/ 567 h 1279"/>
              <a:gd name="T22" fmla="*/ 676 w 1658"/>
              <a:gd name="T23" fmla="*/ 660 h 1279"/>
              <a:gd name="T24" fmla="*/ 474 w 1658"/>
              <a:gd name="T25" fmla="*/ 851 h 1279"/>
              <a:gd name="T26" fmla="*/ 368 w 1658"/>
              <a:gd name="T27" fmla="*/ 853 h 1279"/>
              <a:gd name="T28" fmla="*/ 351 w 1658"/>
              <a:gd name="T29" fmla="*/ 690 h 1279"/>
              <a:gd name="T30" fmla="*/ 493 w 1658"/>
              <a:gd name="T31" fmla="*/ 755 h 1279"/>
              <a:gd name="T32" fmla="*/ 566 w 1658"/>
              <a:gd name="T33" fmla="*/ 671 h 1279"/>
              <a:gd name="T34" fmla="*/ 751 w 1658"/>
              <a:gd name="T35" fmla="*/ 475 h 1279"/>
              <a:gd name="T36" fmla="*/ 853 w 1658"/>
              <a:gd name="T37" fmla="*/ 477 h 1279"/>
              <a:gd name="T38" fmla="*/ 866 w 1658"/>
              <a:gd name="T39" fmla="*/ 617 h 1279"/>
              <a:gd name="T40" fmla="*/ 881 w 1658"/>
              <a:gd name="T41" fmla="*/ 258 h 1279"/>
              <a:gd name="T42" fmla="*/ 881 w 1658"/>
              <a:gd name="T43" fmla="*/ 259 h 1279"/>
              <a:gd name="T44" fmla="*/ 1538 w 1658"/>
              <a:gd name="T45" fmla="*/ 451 h 1279"/>
              <a:gd name="T46" fmla="*/ 1433 w 1658"/>
              <a:gd name="T47" fmla="*/ 483 h 1279"/>
              <a:gd name="T48" fmla="*/ 1233 w 1658"/>
              <a:gd name="T49" fmla="*/ 441 h 1279"/>
              <a:gd name="T50" fmla="*/ 1071 w 1658"/>
              <a:gd name="T51" fmla="*/ 352 h 1279"/>
              <a:gd name="T52" fmla="*/ 927 w 1658"/>
              <a:gd name="T53" fmla="*/ 352 h 1279"/>
              <a:gd name="T54" fmla="*/ 927 w 1658"/>
              <a:gd name="T55" fmla="*/ 209 h 1279"/>
              <a:gd name="T56" fmla="*/ 1071 w 1658"/>
              <a:gd name="T57" fmla="*/ 209 h 1279"/>
              <a:gd name="T58" fmla="*/ 1100 w 1658"/>
              <a:gd name="T59" fmla="*/ 275 h 1279"/>
              <a:gd name="T60" fmla="*/ 1279 w 1658"/>
              <a:gd name="T61" fmla="*/ 375 h 1279"/>
              <a:gd name="T62" fmla="*/ 1305 w 1658"/>
              <a:gd name="T63" fmla="*/ 253 h 1279"/>
              <a:gd name="T64" fmla="*/ 1520 w 1658"/>
              <a:gd name="T65" fmla="*/ 399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8" h="1279">
                <a:moveTo>
                  <a:pt x="1581" y="289"/>
                </a:moveTo>
                <a:cubicBezTo>
                  <a:pt x="1525" y="231"/>
                  <a:pt x="1442" y="179"/>
                  <a:pt x="1348" y="143"/>
                </a:cubicBezTo>
                <a:cubicBezTo>
                  <a:pt x="1325" y="134"/>
                  <a:pt x="1302" y="126"/>
                  <a:pt x="1279" y="120"/>
                </a:cubicBezTo>
                <a:cubicBezTo>
                  <a:pt x="1279" y="88"/>
                  <a:pt x="1267" y="58"/>
                  <a:pt x="1244" y="35"/>
                </a:cubicBezTo>
                <a:cubicBezTo>
                  <a:pt x="1244" y="35"/>
                  <a:pt x="1244" y="35"/>
                  <a:pt x="1244" y="35"/>
                </a:cubicBezTo>
                <a:cubicBezTo>
                  <a:pt x="1222" y="13"/>
                  <a:pt x="1192" y="0"/>
                  <a:pt x="1160" y="0"/>
                </a:cubicBezTo>
                <a:cubicBezTo>
                  <a:pt x="749" y="0"/>
                  <a:pt x="749" y="0"/>
                  <a:pt x="749" y="0"/>
                </a:cubicBezTo>
                <a:cubicBezTo>
                  <a:pt x="718" y="0"/>
                  <a:pt x="687" y="13"/>
                  <a:pt x="665" y="35"/>
                </a:cubicBezTo>
                <a:cubicBezTo>
                  <a:pt x="47" y="654"/>
                  <a:pt x="47" y="654"/>
                  <a:pt x="47" y="654"/>
                </a:cubicBezTo>
                <a:cubicBezTo>
                  <a:pt x="0" y="701"/>
                  <a:pt x="0" y="776"/>
                  <a:pt x="47" y="823"/>
                </a:cubicBezTo>
                <a:cubicBezTo>
                  <a:pt x="457" y="1233"/>
                  <a:pt x="457" y="1233"/>
                  <a:pt x="457" y="1233"/>
                </a:cubicBezTo>
                <a:cubicBezTo>
                  <a:pt x="503" y="1279"/>
                  <a:pt x="579" y="1279"/>
                  <a:pt x="625" y="1233"/>
                </a:cubicBezTo>
                <a:cubicBezTo>
                  <a:pt x="1244" y="614"/>
                  <a:pt x="1244" y="614"/>
                  <a:pt x="1244" y="614"/>
                </a:cubicBezTo>
                <a:cubicBezTo>
                  <a:pt x="1255" y="603"/>
                  <a:pt x="1263" y="591"/>
                  <a:pt x="1269" y="577"/>
                </a:cubicBezTo>
                <a:cubicBezTo>
                  <a:pt x="1326" y="593"/>
                  <a:pt x="1382" y="601"/>
                  <a:pt x="1433" y="601"/>
                </a:cubicBezTo>
                <a:cubicBezTo>
                  <a:pt x="1433" y="601"/>
                  <a:pt x="1433" y="601"/>
                  <a:pt x="1433" y="601"/>
                </a:cubicBezTo>
                <a:cubicBezTo>
                  <a:pt x="1507" y="601"/>
                  <a:pt x="1567" y="583"/>
                  <a:pt x="1606" y="551"/>
                </a:cubicBezTo>
                <a:cubicBezTo>
                  <a:pt x="1625" y="535"/>
                  <a:pt x="1640" y="516"/>
                  <a:pt x="1648" y="493"/>
                </a:cubicBezTo>
                <a:cubicBezTo>
                  <a:pt x="1655" y="477"/>
                  <a:pt x="1658" y="460"/>
                  <a:pt x="1657" y="443"/>
                </a:cubicBezTo>
                <a:cubicBezTo>
                  <a:pt x="1657" y="394"/>
                  <a:pt x="1631" y="340"/>
                  <a:pt x="1581" y="289"/>
                </a:cubicBezTo>
                <a:close/>
                <a:moveTo>
                  <a:pt x="790" y="661"/>
                </a:moveTo>
                <a:cubicBezTo>
                  <a:pt x="784" y="642"/>
                  <a:pt x="771" y="605"/>
                  <a:pt x="733" y="567"/>
                </a:cubicBezTo>
                <a:cubicBezTo>
                  <a:pt x="699" y="533"/>
                  <a:pt x="672" y="537"/>
                  <a:pt x="657" y="552"/>
                </a:cubicBezTo>
                <a:cubicBezTo>
                  <a:pt x="641" y="568"/>
                  <a:pt x="647" y="598"/>
                  <a:pt x="676" y="660"/>
                </a:cubicBezTo>
                <a:cubicBezTo>
                  <a:pt x="717" y="745"/>
                  <a:pt x="713" y="799"/>
                  <a:pt x="665" y="847"/>
                </a:cubicBezTo>
                <a:cubicBezTo>
                  <a:pt x="618" y="894"/>
                  <a:pt x="545" y="901"/>
                  <a:pt x="474" y="851"/>
                </a:cubicBezTo>
                <a:cubicBezTo>
                  <a:pt x="420" y="905"/>
                  <a:pt x="420" y="905"/>
                  <a:pt x="420" y="905"/>
                </a:cubicBezTo>
                <a:cubicBezTo>
                  <a:pt x="368" y="853"/>
                  <a:pt x="368" y="853"/>
                  <a:pt x="368" y="853"/>
                </a:cubicBezTo>
                <a:cubicBezTo>
                  <a:pt x="418" y="803"/>
                  <a:pt x="418" y="803"/>
                  <a:pt x="418" y="803"/>
                </a:cubicBezTo>
                <a:cubicBezTo>
                  <a:pt x="384" y="766"/>
                  <a:pt x="360" y="721"/>
                  <a:pt x="351" y="690"/>
                </a:cubicBezTo>
                <a:cubicBezTo>
                  <a:pt x="429" y="644"/>
                  <a:pt x="429" y="644"/>
                  <a:pt x="429" y="644"/>
                </a:cubicBezTo>
                <a:cubicBezTo>
                  <a:pt x="439" y="679"/>
                  <a:pt x="459" y="721"/>
                  <a:pt x="493" y="755"/>
                </a:cubicBezTo>
                <a:cubicBezTo>
                  <a:pt x="523" y="786"/>
                  <a:pt x="556" y="794"/>
                  <a:pt x="577" y="774"/>
                </a:cubicBezTo>
                <a:cubicBezTo>
                  <a:pt x="597" y="754"/>
                  <a:pt x="593" y="724"/>
                  <a:pt x="566" y="671"/>
                </a:cubicBezTo>
                <a:cubicBezTo>
                  <a:pt x="529" y="596"/>
                  <a:pt x="517" y="531"/>
                  <a:pt x="568" y="480"/>
                </a:cubicBezTo>
                <a:cubicBezTo>
                  <a:pt x="615" y="433"/>
                  <a:pt x="684" y="429"/>
                  <a:pt x="751" y="475"/>
                </a:cubicBezTo>
                <a:cubicBezTo>
                  <a:pt x="801" y="425"/>
                  <a:pt x="801" y="425"/>
                  <a:pt x="801" y="425"/>
                </a:cubicBezTo>
                <a:cubicBezTo>
                  <a:pt x="853" y="477"/>
                  <a:pt x="853" y="477"/>
                  <a:pt x="853" y="477"/>
                </a:cubicBezTo>
                <a:cubicBezTo>
                  <a:pt x="806" y="523"/>
                  <a:pt x="806" y="523"/>
                  <a:pt x="806" y="523"/>
                </a:cubicBezTo>
                <a:cubicBezTo>
                  <a:pt x="840" y="559"/>
                  <a:pt x="856" y="591"/>
                  <a:pt x="866" y="617"/>
                </a:cubicBezTo>
                <a:lnTo>
                  <a:pt x="790" y="661"/>
                </a:lnTo>
                <a:close/>
                <a:moveTo>
                  <a:pt x="881" y="258"/>
                </a:moveTo>
                <a:cubicBezTo>
                  <a:pt x="881" y="258"/>
                  <a:pt x="881" y="258"/>
                  <a:pt x="881" y="258"/>
                </a:cubicBezTo>
                <a:cubicBezTo>
                  <a:pt x="881" y="259"/>
                  <a:pt x="881" y="259"/>
                  <a:pt x="881" y="259"/>
                </a:cubicBezTo>
                <a:cubicBezTo>
                  <a:pt x="881" y="259"/>
                  <a:pt x="881" y="259"/>
                  <a:pt x="881" y="258"/>
                </a:cubicBezTo>
                <a:close/>
                <a:moveTo>
                  <a:pt x="1538" y="451"/>
                </a:moveTo>
                <a:cubicBezTo>
                  <a:pt x="1533" y="464"/>
                  <a:pt x="1501" y="483"/>
                  <a:pt x="1433" y="483"/>
                </a:cubicBezTo>
                <a:cubicBezTo>
                  <a:pt x="1433" y="483"/>
                  <a:pt x="1433" y="483"/>
                  <a:pt x="1433" y="483"/>
                </a:cubicBezTo>
                <a:cubicBezTo>
                  <a:pt x="1387" y="483"/>
                  <a:pt x="1333" y="474"/>
                  <a:pt x="1279" y="457"/>
                </a:cubicBezTo>
                <a:cubicBezTo>
                  <a:pt x="1264" y="452"/>
                  <a:pt x="1248" y="447"/>
                  <a:pt x="1233" y="441"/>
                </a:cubicBezTo>
                <a:cubicBezTo>
                  <a:pt x="1171" y="417"/>
                  <a:pt x="1115" y="385"/>
                  <a:pt x="1072" y="351"/>
                </a:cubicBezTo>
                <a:cubicBezTo>
                  <a:pt x="1072" y="351"/>
                  <a:pt x="1071" y="352"/>
                  <a:pt x="1071" y="352"/>
                </a:cubicBezTo>
                <a:cubicBezTo>
                  <a:pt x="1037" y="386"/>
                  <a:pt x="985" y="391"/>
                  <a:pt x="945" y="367"/>
                </a:cubicBezTo>
                <a:cubicBezTo>
                  <a:pt x="939" y="363"/>
                  <a:pt x="933" y="358"/>
                  <a:pt x="927" y="352"/>
                </a:cubicBezTo>
                <a:cubicBezTo>
                  <a:pt x="913" y="338"/>
                  <a:pt x="904" y="322"/>
                  <a:pt x="900" y="304"/>
                </a:cubicBezTo>
                <a:cubicBezTo>
                  <a:pt x="892" y="271"/>
                  <a:pt x="901" y="235"/>
                  <a:pt x="927" y="209"/>
                </a:cubicBezTo>
                <a:cubicBezTo>
                  <a:pt x="942" y="194"/>
                  <a:pt x="960" y="185"/>
                  <a:pt x="978" y="181"/>
                </a:cubicBezTo>
                <a:cubicBezTo>
                  <a:pt x="1011" y="174"/>
                  <a:pt x="1046" y="183"/>
                  <a:pt x="1071" y="209"/>
                </a:cubicBezTo>
                <a:cubicBezTo>
                  <a:pt x="1072" y="210"/>
                  <a:pt x="1073" y="211"/>
                  <a:pt x="1075" y="213"/>
                </a:cubicBezTo>
                <a:cubicBezTo>
                  <a:pt x="1091" y="231"/>
                  <a:pt x="1099" y="253"/>
                  <a:pt x="1100" y="275"/>
                </a:cubicBezTo>
                <a:cubicBezTo>
                  <a:pt x="1142" y="311"/>
                  <a:pt x="1199" y="344"/>
                  <a:pt x="1263" y="369"/>
                </a:cubicBezTo>
                <a:cubicBezTo>
                  <a:pt x="1268" y="371"/>
                  <a:pt x="1274" y="373"/>
                  <a:pt x="1279" y="375"/>
                </a:cubicBezTo>
                <a:cubicBezTo>
                  <a:pt x="1279" y="243"/>
                  <a:pt x="1279" y="243"/>
                  <a:pt x="1279" y="243"/>
                </a:cubicBezTo>
                <a:cubicBezTo>
                  <a:pt x="1288" y="246"/>
                  <a:pt x="1297" y="249"/>
                  <a:pt x="1305" y="253"/>
                </a:cubicBezTo>
                <a:cubicBezTo>
                  <a:pt x="1383" y="283"/>
                  <a:pt x="1453" y="326"/>
                  <a:pt x="1497" y="371"/>
                </a:cubicBezTo>
                <a:cubicBezTo>
                  <a:pt x="1506" y="381"/>
                  <a:pt x="1514" y="390"/>
                  <a:pt x="1520" y="399"/>
                </a:cubicBezTo>
                <a:cubicBezTo>
                  <a:pt x="1537" y="423"/>
                  <a:pt x="1542" y="442"/>
                  <a:pt x="1538" y="45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ooter Placeholder 51"/>
          <p:cNvSpPr>
            <a:spLocks noGrp="1"/>
          </p:cNvSpPr>
          <p:nvPr>
            <p:ph type="ftr" sz="quarter" idx="11"/>
          </p:nvPr>
        </p:nvSpPr>
        <p:spPr/>
        <p:txBody>
          <a:bodyPr/>
          <a:lstStyle/>
          <a:p>
            <a:r>
              <a:rPr lang="en-GB"/>
              <a:t>© 2016 Willis Towers Watson. All rights reserved. Proprietary and Confidential. For Willis Towers Watson and Willis Towers Watson client use only.</a:t>
            </a:r>
            <a:endParaRPr lang="en-US" dirty="0"/>
          </a:p>
        </p:txBody>
      </p:sp>
      <p:sp>
        <p:nvSpPr>
          <p:cNvPr id="53" name="Slide Number Placeholder 52"/>
          <p:cNvSpPr>
            <a:spLocks noGrp="1"/>
          </p:cNvSpPr>
          <p:nvPr>
            <p:ph type="sldNum" sz="quarter" idx="12"/>
          </p:nvPr>
        </p:nvSpPr>
        <p:spPr/>
        <p:txBody>
          <a:bodyPr/>
          <a:lstStyle/>
          <a:p>
            <a:fld id="{2083E393-C0BF-4ED8-8545-7E4C90AFF831}" type="slidenum">
              <a:rPr lang="en-US" smtClean="0"/>
              <a:pPr/>
              <a:t>8</a:t>
            </a:fld>
            <a:endParaRPr lang="en-US"/>
          </a:p>
        </p:txBody>
      </p:sp>
      <p:sp>
        <p:nvSpPr>
          <p:cNvPr id="55" name="AutoShape 7"/>
          <p:cNvSpPr>
            <a:spLocks noChangeAspect="1" noChangeArrowheads="1" noTextEdit="1"/>
          </p:cNvSpPr>
          <p:nvPr/>
        </p:nvSpPr>
        <p:spPr bwMode="auto">
          <a:xfrm>
            <a:off x="7729538" y="1379538"/>
            <a:ext cx="51911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
          <p:cNvSpPr>
            <a:spLocks/>
          </p:cNvSpPr>
          <p:nvPr/>
        </p:nvSpPr>
        <p:spPr bwMode="auto">
          <a:xfrm>
            <a:off x="7729538" y="1381125"/>
            <a:ext cx="520699" cy="1096962"/>
          </a:xfrm>
          <a:custGeom>
            <a:avLst/>
            <a:gdLst>
              <a:gd name="T0" fmla="*/ 328 w 328"/>
              <a:gd name="T1" fmla="*/ 276 h 691"/>
              <a:gd name="T2" fmla="*/ 153 w 328"/>
              <a:gd name="T3" fmla="*/ 276 h 691"/>
              <a:gd name="T4" fmla="*/ 315 w 328"/>
              <a:gd name="T5" fmla="*/ 0 h 691"/>
              <a:gd name="T6" fmla="*/ 153 w 328"/>
              <a:gd name="T7" fmla="*/ 0 h 691"/>
              <a:gd name="T8" fmla="*/ 0 w 328"/>
              <a:gd name="T9" fmla="*/ 343 h 691"/>
              <a:gd name="T10" fmla="*/ 175 w 328"/>
              <a:gd name="T11" fmla="*/ 343 h 691"/>
              <a:gd name="T12" fmla="*/ 13 w 328"/>
              <a:gd name="T13" fmla="*/ 691 h 691"/>
              <a:gd name="T14" fmla="*/ 328 w 328"/>
              <a:gd name="T15" fmla="*/ 276 h 6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691">
                <a:moveTo>
                  <a:pt x="328" y="276"/>
                </a:moveTo>
                <a:lnTo>
                  <a:pt x="153" y="276"/>
                </a:lnTo>
                <a:lnTo>
                  <a:pt x="315" y="0"/>
                </a:lnTo>
                <a:lnTo>
                  <a:pt x="153" y="0"/>
                </a:lnTo>
                <a:lnTo>
                  <a:pt x="0" y="343"/>
                </a:lnTo>
                <a:lnTo>
                  <a:pt x="175" y="343"/>
                </a:lnTo>
                <a:lnTo>
                  <a:pt x="13" y="691"/>
                </a:lnTo>
                <a:lnTo>
                  <a:pt x="328" y="27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79414" y="5865780"/>
            <a:ext cx="4953280" cy="369332"/>
          </a:xfrm>
          <a:prstGeom prst="rect">
            <a:avLst/>
          </a:prstGeom>
        </p:spPr>
        <p:txBody>
          <a:bodyPr wrap="square">
            <a:spAutoFit/>
          </a:bodyPr>
          <a:lstStyle/>
          <a:p>
            <a:r>
              <a:rPr lang="en-US" sz="900" dirty="0"/>
              <a:t>*FCOT measured in our proprietary benchmark database</a:t>
            </a:r>
          </a:p>
          <a:p>
            <a:r>
              <a:rPr lang="en-US" sz="900" dirty="0"/>
              <a:t>**% at risk of turnover from 2016 Global Workforce Study</a:t>
            </a:r>
          </a:p>
        </p:txBody>
      </p:sp>
      <p:sp>
        <p:nvSpPr>
          <p:cNvPr id="3" name="Rectangle 2"/>
          <p:cNvSpPr/>
          <p:nvPr/>
        </p:nvSpPr>
        <p:spPr>
          <a:xfrm>
            <a:off x="3353101" y="6014350"/>
            <a:ext cx="4572000" cy="230832"/>
          </a:xfrm>
          <a:prstGeom prst="rect">
            <a:avLst/>
          </a:prstGeom>
        </p:spPr>
        <p:txBody>
          <a:bodyPr>
            <a:spAutoFit/>
          </a:bodyPr>
          <a:lstStyle/>
          <a:p>
            <a:r>
              <a:rPr lang="en-US" sz="900" dirty="0"/>
              <a:t>***Financial cost at risk=FCOT*% at risk of turnover</a:t>
            </a:r>
          </a:p>
        </p:txBody>
      </p:sp>
      <p:sp>
        <p:nvSpPr>
          <p:cNvPr id="4" name="Title 3"/>
          <p:cNvSpPr>
            <a:spLocks noGrp="1"/>
          </p:cNvSpPr>
          <p:nvPr>
            <p:ph type="title"/>
          </p:nvPr>
        </p:nvSpPr>
        <p:spPr/>
        <p:txBody>
          <a:bodyPr/>
          <a:lstStyle/>
          <a:p>
            <a:r>
              <a:rPr lang="en-US" dirty="0"/>
              <a:t>The Financial Risk of Turnover is Real</a:t>
            </a:r>
          </a:p>
        </p:txBody>
      </p:sp>
      <p:sp>
        <p:nvSpPr>
          <p:cNvPr id="37" name="Text Placeholder 2"/>
          <p:cNvSpPr>
            <a:spLocks noGrp="1"/>
          </p:cNvSpPr>
          <p:nvPr>
            <p:ph type="body" sz="quarter" idx="13"/>
          </p:nvPr>
        </p:nvSpPr>
        <p:spPr>
          <a:xfrm>
            <a:off x="457200" y="800239"/>
            <a:ext cx="8288338" cy="276999"/>
          </a:xfrm>
        </p:spPr>
        <p:txBody>
          <a:bodyPr/>
          <a:lstStyle/>
          <a:p>
            <a:r>
              <a:rPr lang="en-US" dirty="0"/>
              <a:t>A Combination of Cost and Probability</a:t>
            </a:r>
          </a:p>
        </p:txBody>
      </p:sp>
    </p:spTree>
    <p:extLst>
      <p:ext uri="{BB962C8B-B14F-4D97-AF65-F5344CB8AC3E}">
        <p14:creationId xmlns:p14="http://schemas.microsoft.com/office/powerpoint/2010/main" val="895143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p:cNvSpPr>
            <a:spLocks noGrp="1"/>
          </p:cNvSpPr>
          <p:nvPr>
            <p:ph type="ftr" sz="quarter" idx="11"/>
          </p:nvPr>
        </p:nvSpPr>
        <p:spPr/>
        <p:txBody>
          <a:bodyPr/>
          <a:lstStyle/>
          <a:p>
            <a:r>
              <a:rPr lang="en-GB" dirty="0"/>
              <a:t>© 2016 Willis Towers Watson. All rights reserved. Proprietary and Confidential. For Willis Towers Watson and Willis Towers Watson client use only.</a:t>
            </a:r>
            <a:endParaRPr lang="en-US" dirty="0"/>
          </a:p>
        </p:txBody>
      </p:sp>
      <p:sp>
        <p:nvSpPr>
          <p:cNvPr id="13" name="Slide Number Placeholder 2"/>
          <p:cNvSpPr>
            <a:spLocks noGrp="1"/>
          </p:cNvSpPr>
          <p:nvPr>
            <p:ph type="sldNum" sz="quarter" idx="12"/>
          </p:nvPr>
        </p:nvSpPr>
        <p:spPr>
          <a:xfrm>
            <a:off x="8305800" y="6400800"/>
            <a:ext cx="381000" cy="138499"/>
          </a:xfrm>
        </p:spPr>
        <p:txBody>
          <a:bodyPr/>
          <a:lstStyle/>
          <a:p>
            <a:r>
              <a:rPr lang="en-US" dirty="0"/>
              <a:t>5</a:t>
            </a:r>
          </a:p>
        </p:txBody>
      </p:sp>
      <p:graphicFrame>
        <p:nvGraphicFramePr>
          <p:cNvPr id="11" name="Chart 10"/>
          <p:cNvGraphicFramePr/>
          <p:nvPr/>
        </p:nvGraphicFramePr>
        <p:xfrm>
          <a:off x="-115978" y="1698131"/>
          <a:ext cx="481631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5028661" y="5965428"/>
            <a:ext cx="3879588" cy="246221"/>
          </a:xfrm>
          <a:prstGeom prst="rect">
            <a:avLst/>
          </a:prstGeom>
          <a:noFill/>
        </p:spPr>
        <p:txBody>
          <a:bodyPr wrap="none" rtlCol="0">
            <a:spAutoFit/>
          </a:bodyPr>
          <a:lstStyle/>
          <a:p>
            <a:r>
              <a:rPr lang="en-US" sz="1000" dirty="0"/>
              <a:t>Source: Financial Cost of Turnover survey, Towers Watson, 2015</a:t>
            </a:r>
          </a:p>
        </p:txBody>
      </p:sp>
      <p:cxnSp>
        <p:nvCxnSpPr>
          <p:cNvPr id="21" name="Straight Connector 20"/>
          <p:cNvCxnSpPr/>
          <p:nvPr/>
        </p:nvCxnSpPr>
        <p:spPr>
          <a:xfrm>
            <a:off x="5497513" y="3925533"/>
            <a:ext cx="318928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0"/>
          <p:cNvSpPr txBox="1">
            <a:spLocks noChangeArrowheads="1"/>
          </p:cNvSpPr>
          <p:nvPr/>
        </p:nvSpPr>
        <p:spPr bwMode="auto">
          <a:xfrm>
            <a:off x="5512760" y="1744499"/>
            <a:ext cx="3631240" cy="195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2900"/>
              </a:lnSpc>
              <a:spcBef>
                <a:spcPct val="0"/>
              </a:spcBef>
              <a:buFontTx/>
              <a:buNone/>
            </a:pPr>
            <a:r>
              <a:rPr lang="en-US" altLang="en-US" sz="2000" dirty="0">
                <a:latin typeface="Arial" panose="020B0604020202020204" pitchFamily="34" charset="0"/>
                <a:ea typeface="Britannic Bold" panose="020B0903060703020204" pitchFamily="34" charset="0"/>
                <a:cs typeface="Arial" panose="020B0604020202020204" pitchFamily="34" charset="0"/>
              </a:rPr>
              <a:t>It takes </a:t>
            </a:r>
            <a:br>
              <a:rPr lang="en-US" altLang="en-US" sz="2000" dirty="0">
                <a:latin typeface="Arial" panose="020B0604020202020204" pitchFamily="34" charset="0"/>
                <a:ea typeface="Britannic Bold" panose="020B0903060703020204" pitchFamily="34" charset="0"/>
                <a:cs typeface="Arial" panose="020B0604020202020204" pitchFamily="34" charset="0"/>
              </a:rPr>
            </a:br>
            <a:br>
              <a:rPr lang="en-US" altLang="en-US" sz="2000" dirty="0">
                <a:latin typeface="Arial" panose="020B0604020202020204" pitchFamily="34" charset="0"/>
                <a:ea typeface="Britannic Bold" panose="020B0903060703020204" pitchFamily="34" charset="0"/>
                <a:cs typeface="Arial" panose="020B0604020202020204" pitchFamily="34" charset="0"/>
              </a:rPr>
            </a:br>
            <a:r>
              <a:rPr lang="en-US" altLang="en-US" sz="2000" dirty="0">
                <a:latin typeface="Arial" panose="020B0604020202020204" pitchFamily="34" charset="0"/>
                <a:ea typeface="Britannic Bold" panose="020B0903060703020204" pitchFamily="34" charset="0"/>
                <a:cs typeface="Arial" panose="020B0604020202020204" pitchFamily="34" charset="0"/>
              </a:rPr>
              <a:t>on average, for a new employee to become </a:t>
            </a:r>
            <a:br>
              <a:rPr lang="en-US" altLang="en-US" sz="2000" dirty="0">
                <a:latin typeface="Arial" panose="020B0604020202020204" pitchFamily="34" charset="0"/>
                <a:ea typeface="Britannic Bold" panose="020B0903060703020204" pitchFamily="34" charset="0"/>
                <a:cs typeface="Arial" panose="020B0604020202020204" pitchFamily="34" charset="0"/>
              </a:rPr>
            </a:br>
            <a:r>
              <a:rPr lang="en-US" altLang="en-US" sz="2000" dirty="0">
                <a:latin typeface="Arial" panose="020B0604020202020204" pitchFamily="34" charset="0"/>
                <a:ea typeface="Britannic Bold" panose="020B0903060703020204" pitchFamily="34" charset="0"/>
                <a:cs typeface="Arial" panose="020B0604020202020204" pitchFamily="34" charset="0"/>
              </a:rPr>
              <a:t>fully productive. </a:t>
            </a:r>
          </a:p>
        </p:txBody>
      </p:sp>
      <p:sp>
        <p:nvSpPr>
          <p:cNvPr id="25" name="TextBox 20"/>
          <p:cNvSpPr txBox="1">
            <a:spLocks noChangeArrowheads="1"/>
          </p:cNvSpPr>
          <p:nvPr/>
        </p:nvSpPr>
        <p:spPr bwMode="auto">
          <a:xfrm>
            <a:off x="5454037" y="4076875"/>
            <a:ext cx="3276238" cy="157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2900"/>
              </a:lnSpc>
              <a:spcBef>
                <a:spcPct val="0"/>
              </a:spcBef>
              <a:buFontTx/>
              <a:buNone/>
            </a:pPr>
            <a:r>
              <a:rPr lang="en-US" altLang="en-US" sz="2000" dirty="0">
                <a:latin typeface="Arial" panose="020B0604020202020204" pitchFamily="34" charset="0"/>
                <a:ea typeface="Britannic Bold" panose="020B0903060703020204" pitchFamily="34" charset="0"/>
                <a:cs typeface="Arial" panose="020B0604020202020204" pitchFamily="34" charset="0"/>
              </a:rPr>
              <a:t>The cost of this lost</a:t>
            </a:r>
          </a:p>
          <a:p>
            <a:pPr eaLnBrk="1" hangingPunct="1">
              <a:lnSpc>
                <a:spcPts val="2900"/>
              </a:lnSpc>
              <a:spcBef>
                <a:spcPct val="0"/>
              </a:spcBef>
              <a:buFontTx/>
              <a:buNone/>
            </a:pPr>
            <a:r>
              <a:rPr lang="en-US" altLang="en-US" sz="2000" dirty="0">
                <a:latin typeface="Arial" panose="020B0604020202020204" pitchFamily="34" charset="0"/>
                <a:ea typeface="Britannic Bold" panose="020B0903060703020204" pitchFamily="34" charset="0"/>
                <a:cs typeface="Arial" panose="020B0604020202020204" pitchFamily="34" charset="0"/>
              </a:rPr>
              <a:t>productivity averages</a:t>
            </a:r>
          </a:p>
          <a:p>
            <a:pPr eaLnBrk="1" hangingPunct="1">
              <a:lnSpc>
                <a:spcPts val="2900"/>
              </a:lnSpc>
              <a:spcBef>
                <a:spcPct val="0"/>
              </a:spcBef>
              <a:buFontTx/>
              <a:buNone/>
            </a:pPr>
            <a:endParaRPr lang="en-US" altLang="en-US" sz="2000" dirty="0">
              <a:latin typeface="Arial" panose="020B0604020202020204" pitchFamily="34" charset="0"/>
              <a:ea typeface="Britannic Bold" panose="020B0903060703020204" pitchFamily="34" charset="0"/>
              <a:cs typeface="Arial" panose="020B0604020202020204" pitchFamily="34" charset="0"/>
            </a:endParaRPr>
          </a:p>
          <a:p>
            <a:pPr eaLnBrk="1" hangingPunct="1">
              <a:lnSpc>
                <a:spcPts val="2900"/>
              </a:lnSpc>
              <a:spcBef>
                <a:spcPct val="0"/>
              </a:spcBef>
              <a:buFontTx/>
              <a:buNone/>
            </a:pPr>
            <a:r>
              <a:rPr lang="en-US" altLang="en-US" sz="2000" dirty="0">
                <a:latin typeface="Arial" panose="020B0604020202020204" pitchFamily="34" charset="0"/>
                <a:ea typeface="Britannic Bold" panose="020B0903060703020204" pitchFamily="34" charset="0"/>
                <a:cs typeface="Arial" panose="020B0604020202020204" pitchFamily="34" charset="0"/>
              </a:rPr>
              <a:t>per employee</a:t>
            </a:r>
          </a:p>
        </p:txBody>
      </p:sp>
      <p:sp>
        <p:nvSpPr>
          <p:cNvPr id="26" name="TextBox 20"/>
          <p:cNvSpPr txBox="1">
            <a:spLocks noChangeArrowheads="1"/>
          </p:cNvSpPr>
          <p:nvPr/>
        </p:nvSpPr>
        <p:spPr bwMode="auto">
          <a:xfrm>
            <a:off x="5486399" y="1787531"/>
            <a:ext cx="3631240" cy="83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2900"/>
              </a:lnSpc>
              <a:spcBef>
                <a:spcPct val="0"/>
              </a:spcBef>
              <a:buFontTx/>
              <a:buNone/>
            </a:pPr>
            <a:br>
              <a:rPr lang="en-US" altLang="en-US" sz="3600" dirty="0">
                <a:latin typeface="Britannic Bold" panose="020B0903060703020204" pitchFamily="34" charset="0"/>
                <a:ea typeface="Britannic Bold" panose="020B0903060703020204" pitchFamily="34" charset="0"/>
                <a:cs typeface="Britannic Bold" panose="020B0903060703020204" pitchFamily="34" charset="0"/>
              </a:rPr>
            </a:br>
            <a:r>
              <a:rPr lang="en-US" altLang="en-US" sz="2000" dirty="0">
                <a:solidFill>
                  <a:schemeClr val="accent3"/>
                </a:solidFill>
                <a:latin typeface="+mn-lt"/>
                <a:ea typeface="Britannic Bold" panose="020B0903060703020204" pitchFamily="34" charset="0"/>
                <a:cs typeface="Britannic Bold" panose="020B0903060703020204" pitchFamily="34" charset="0"/>
              </a:rPr>
              <a:t>4-12 MONTHS </a:t>
            </a:r>
            <a:endParaRPr lang="en-US" altLang="en-US" sz="2000" dirty="0">
              <a:latin typeface="+mn-lt"/>
              <a:ea typeface="Britannic Bold" panose="020B0903060703020204" pitchFamily="34" charset="0"/>
              <a:cs typeface="Britannic Bold" panose="020B0903060703020204" pitchFamily="34" charset="0"/>
            </a:endParaRPr>
          </a:p>
        </p:txBody>
      </p:sp>
      <p:sp>
        <p:nvSpPr>
          <p:cNvPr id="27" name="TextBox 20"/>
          <p:cNvSpPr txBox="1">
            <a:spLocks noChangeArrowheads="1"/>
          </p:cNvSpPr>
          <p:nvPr/>
        </p:nvSpPr>
        <p:spPr bwMode="auto">
          <a:xfrm>
            <a:off x="5410562" y="4867699"/>
            <a:ext cx="3276238"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3200"/>
              </a:lnSpc>
              <a:spcBef>
                <a:spcPct val="0"/>
              </a:spcBef>
              <a:buFontTx/>
              <a:buNone/>
            </a:pPr>
            <a:r>
              <a:rPr lang="en-US" altLang="en-US" sz="2000" dirty="0">
                <a:solidFill>
                  <a:schemeClr val="accent3"/>
                </a:solidFill>
                <a:latin typeface="+mn-lt"/>
                <a:ea typeface="Britannic Bold" panose="020B0903060703020204" pitchFamily="34" charset="0"/>
                <a:cs typeface="Britannic Bold" panose="020B0903060703020204" pitchFamily="34" charset="0"/>
              </a:rPr>
              <a:t>$20,665 </a:t>
            </a:r>
          </a:p>
        </p:txBody>
      </p:sp>
      <p:sp>
        <p:nvSpPr>
          <p:cNvPr id="3" name="Title 2"/>
          <p:cNvSpPr>
            <a:spLocks noGrp="1"/>
          </p:cNvSpPr>
          <p:nvPr>
            <p:ph type="title"/>
          </p:nvPr>
        </p:nvSpPr>
        <p:spPr/>
        <p:txBody>
          <a:bodyPr/>
          <a:lstStyle/>
          <a:p>
            <a:r>
              <a:rPr lang="en-US" dirty="0"/>
              <a:t>Most Significant Cost is Lost Productivity</a:t>
            </a:r>
          </a:p>
        </p:txBody>
      </p:sp>
      <p:sp>
        <p:nvSpPr>
          <p:cNvPr id="14" name="Text Placeholder 2"/>
          <p:cNvSpPr>
            <a:spLocks noGrp="1"/>
          </p:cNvSpPr>
          <p:nvPr>
            <p:ph type="body" sz="quarter" idx="13"/>
          </p:nvPr>
        </p:nvSpPr>
        <p:spPr>
          <a:xfrm>
            <a:off x="457200" y="800239"/>
            <a:ext cx="8288338" cy="276999"/>
          </a:xfrm>
        </p:spPr>
        <p:txBody>
          <a:bodyPr/>
          <a:lstStyle/>
          <a:p>
            <a:r>
              <a:rPr lang="en-US" dirty="0"/>
              <a:t>Best in Class Companies have Improved Ramp Up by 30 – 50%</a:t>
            </a:r>
          </a:p>
        </p:txBody>
      </p:sp>
    </p:spTree>
    <p:extLst>
      <p:ext uri="{BB962C8B-B14F-4D97-AF65-F5344CB8AC3E}">
        <p14:creationId xmlns:p14="http://schemas.microsoft.com/office/powerpoint/2010/main" val="2400178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WT_FOOTER" val="Watermark"/>
  <p:tag name="TAGPREFIX" val="WT_"/>
  <p:tag name="WT_TEMPLATENAME" val="WTW.pptx"/>
  <p:tag name="WT_CREATEDATE" val="24 December 2015"/>
  <p:tag name="WT_DPI" val=""/>
</p:tagLst>
</file>

<file path=ppt/tags/tag10.xml><?xml version="1.0" encoding="utf-8"?>
<p:tagLst xmlns:a="http://schemas.openxmlformats.org/drawingml/2006/main" xmlns:r="http://schemas.openxmlformats.org/officeDocument/2006/relationships" xmlns:p="http://schemas.openxmlformats.org/presentationml/2006/main">
  <p:tag name="WT_DELETETEXT" val="YES"/>
</p:tagLst>
</file>

<file path=ppt/tags/tag11.xml><?xml version="1.0" encoding="utf-8"?>
<p:tagLst xmlns:a="http://schemas.openxmlformats.org/drawingml/2006/main" xmlns:r="http://schemas.openxmlformats.org/officeDocument/2006/relationships" xmlns:p="http://schemas.openxmlformats.org/presentationml/2006/main">
  <p:tag name="WT_DIALOGNAME" val="One-Column Slide with Basic Bullets"/>
  <p:tag name="WT_SHORTNAME" val="BASIC"/>
  <p:tag name="WT_ASSOCIATEDSLIDES" val=""/>
  <p:tag name="WT_INNEWPRESENTATION" val="YES"/>
  <p:tag name="WT_ONINSERTSLIDEDLG" val="YES"/>
</p:tagLst>
</file>

<file path=ppt/tags/tag12.xml><?xml version="1.0" encoding="utf-8"?>
<p:tagLst xmlns:a="http://schemas.openxmlformats.org/drawingml/2006/main" xmlns:r="http://schemas.openxmlformats.org/officeDocument/2006/relationships" xmlns:p="http://schemas.openxmlformats.org/presentationml/2006/main">
  <p:tag name="WT_DELETETEXT" val="YES"/>
</p:tagLst>
</file>

<file path=ppt/tags/tag13.xml><?xml version="1.0" encoding="utf-8"?>
<p:tagLst xmlns:a="http://schemas.openxmlformats.org/drawingml/2006/main" xmlns:r="http://schemas.openxmlformats.org/officeDocument/2006/relationships" xmlns:p="http://schemas.openxmlformats.org/presentationml/2006/main">
  <p:tag name="WT_DELETETEXT" val="YES"/>
</p:tagLst>
</file>

<file path=ppt/tags/tag14.xml><?xml version="1.0" encoding="utf-8"?>
<p:tagLst xmlns:a="http://schemas.openxmlformats.org/drawingml/2006/main" xmlns:r="http://schemas.openxmlformats.org/officeDocument/2006/relationships" xmlns:p="http://schemas.openxmlformats.org/presentationml/2006/main">
  <p:tag name="WT_DELETETEXT" val="YES"/>
</p:tagLst>
</file>

<file path=ppt/tags/tag15.xml><?xml version="1.0" encoding="utf-8"?>
<p:tagLst xmlns:a="http://schemas.openxmlformats.org/drawingml/2006/main" xmlns:r="http://schemas.openxmlformats.org/officeDocument/2006/relationships" xmlns:p="http://schemas.openxmlformats.org/presentationml/2006/main">
  <p:tag name="WT_DIALOGNAME" val="One-Column Slide with Basic Bullets"/>
  <p:tag name="WT_SHORTNAME" val="BASIC"/>
  <p:tag name="WT_ASSOCIATEDSLIDES" val=""/>
  <p:tag name="WT_INNEWPRESENTATION" val="YES"/>
  <p:tag name="WT_ONINSERTSLIDEDLG" val="YES"/>
</p:tagLst>
</file>

<file path=ppt/tags/tag16.xml><?xml version="1.0" encoding="utf-8"?>
<p:tagLst xmlns:a="http://schemas.openxmlformats.org/drawingml/2006/main" xmlns:r="http://schemas.openxmlformats.org/officeDocument/2006/relationships" xmlns:p="http://schemas.openxmlformats.org/presentationml/2006/main">
  <p:tag name="WT_DELETETEXT" val="YES"/>
</p:tagLst>
</file>

<file path=ppt/tags/tag17.xml><?xml version="1.0" encoding="utf-8"?>
<p:tagLst xmlns:a="http://schemas.openxmlformats.org/drawingml/2006/main" xmlns:r="http://schemas.openxmlformats.org/officeDocument/2006/relationships" xmlns:p="http://schemas.openxmlformats.org/presentationml/2006/main">
  <p:tag name="WT_DELETETEXT" val="YES"/>
</p:tagLst>
</file>

<file path=ppt/tags/tag18.xml><?xml version="1.0" encoding="utf-8"?>
<p:tagLst xmlns:a="http://schemas.openxmlformats.org/drawingml/2006/main" xmlns:r="http://schemas.openxmlformats.org/officeDocument/2006/relationships" xmlns:p="http://schemas.openxmlformats.org/presentationml/2006/main">
  <p:tag name="WT_DIALOGNAME" val="One-Column Slide with Basic Bullets"/>
  <p:tag name="WT_SHORTNAME" val="BASIC"/>
  <p:tag name="WT_ASSOCIATEDSLIDES" val=""/>
  <p:tag name="WT_INNEWPRESENTATION" val="YES"/>
  <p:tag name="WT_ONINSERTSLIDEDLG" val="YES"/>
</p:tagLst>
</file>

<file path=ppt/tags/tag19.xml><?xml version="1.0" encoding="utf-8"?>
<p:tagLst xmlns:a="http://schemas.openxmlformats.org/drawingml/2006/main" xmlns:r="http://schemas.openxmlformats.org/officeDocument/2006/relationships" xmlns:p="http://schemas.openxmlformats.org/presentationml/2006/main">
  <p:tag name="WT_DELETETEXT" val="YES"/>
</p:tagLst>
</file>

<file path=ppt/tags/tag2.xml><?xml version="1.0" encoding="utf-8"?>
<p:tagLst xmlns:a="http://schemas.openxmlformats.org/drawingml/2006/main" xmlns:r="http://schemas.openxmlformats.org/officeDocument/2006/relationships" xmlns:p="http://schemas.openxmlformats.org/presentationml/2006/main">
  <p:tag name="TW_FOOTER" val="Watermark"/>
  <p:tag name="WT_FOOTER" val="Watermark"/>
</p:tagLst>
</file>

<file path=ppt/tags/tag20.xml><?xml version="1.0" encoding="utf-8"?>
<p:tagLst xmlns:a="http://schemas.openxmlformats.org/drawingml/2006/main" xmlns:r="http://schemas.openxmlformats.org/officeDocument/2006/relationships" xmlns:p="http://schemas.openxmlformats.org/presentationml/2006/main">
  <p:tag name="WT_DIALOGNAME" val="One-Column Slide with Basic Bullets"/>
  <p:tag name="WT_SHORTNAME" val="BASIC"/>
  <p:tag name="WT_ASSOCIATEDSLIDES" val=""/>
  <p:tag name="WT_INNEWPRESENTATION" val="YES"/>
  <p:tag name="WT_ONINSERTSLIDEDLG" val="YES"/>
</p:tagLst>
</file>

<file path=ppt/tags/tag21.xml><?xml version="1.0" encoding="utf-8"?>
<p:tagLst xmlns:a="http://schemas.openxmlformats.org/drawingml/2006/main" xmlns:r="http://schemas.openxmlformats.org/officeDocument/2006/relationships" xmlns:p="http://schemas.openxmlformats.org/presentationml/2006/main">
  <p:tag name="WT_DELETETEXT" val="YES"/>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W_DIALOGNAME" val="Stepped ascent process"/>
  <p:tag name="TW_SHORTNAME" val="LINEAR PROCESSES"/>
  <p:tag name="TW_ASSOCIATEDSLIDES" val=""/>
  <p:tag name="TW_INNEWPRESENTATION" val="NO"/>
  <p:tag name="TW_ONINSERTSLIDEDLG" val="YES"/>
  <p:tag name="WT_DIALOGNAME" val="Stepped ascent process"/>
  <p:tag name="WT_SHORTNAME" val="LINEAR PROCESSES"/>
  <p:tag name="WT_ASSOCIATEDSLIDES" val=""/>
  <p:tag name="WT_INNEWPRESENTATION" val="NO"/>
  <p:tag name="WT_ONINSERTSLIDEDLG" val="YES"/>
</p:tagLst>
</file>

<file path=ppt/tags/tag4.xml><?xml version="1.0" encoding="utf-8"?>
<p:tagLst xmlns:a="http://schemas.openxmlformats.org/drawingml/2006/main" xmlns:r="http://schemas.openxmlformats.org/officeDocument/2006/relationships" xmlns:p="http://schemas.openxmlformats.org/presentationml/2006/main">
  <p:tag name="TW_DIALOGNAME" val="Horizontal process with highlights"/>
  <p:tag name="TW_SHORTNAME" val="COMPLEX PROCESSES"/>
  <p:tag name="TW_ASSOCIATEDSLIDES" val=""/>
  <p:tag name="TW_INNEWPRESENTATION" val="NO"/>
  <p:tag name="TW_ONINSERTSLIDEDLG" val="YES"/>
  <p:tag name="WT_DIALOGNAME" val="Horizontal process with highlights"/>
  <p:tag name="WT_SHORTNAME" val="COMPLEX PROCESSES"/>
  <p:tag name="WT_ASSOCIATEDSLIDES" val=""/>
  <p:tag name="WT_INNEWPRESENTATION" val="NO"/>
  <p:tag name="WT_ONINSERTSLIDEDLG" val="YES"/>
</p:tagLst>
</file>

<file path=ppt/tags/tag5.xml><?xml version="1.0" encoding="utf-8"?>
<p:tagLst xmlns:a="http://schemas.openxmlformats.org/drawingml/2006/main" xmlns:r="http://schemas.openxmlformats.org/officeDocument/2006/relationships" xmlns:p="http://schemas.openxmlformats.org/presentationml/2006/main">
  <p:tag name="TW_DELETETEXT" val="YES"/>
</p:tagLst>
</file>

<file path=ppt/tags/tag6.xml><?xml version="1.0" encoding="utf-8"?>
<p:tagLst xmlns:a="http://schemas.openxmlformats.org/drawingml/2006/main" xmlns:r="http://schemas.openxmlformats.org/officeDocument/2006/relationships" xmlns:p="http://schemas.openxmlformats.org/presentationml/2006/main">
  <p:tag name="WT_DIALOGNAME" val="One-Column Slide with Basic Bullets"/>
  <p:tag name="WT_SHORTNAME" val="BASIC"/>
  <p:tag name="WT_ASSOCIATEDSLIDES" val=""/>
  <p:tag name="WT_INNEWPRESENTATION" val="YES"/>
  <p:tag name="WT_ONINSERTSLIDEDLG" val="YES"/>
</p:tagLst>
</file>

<file path=ppt/tags/tag7.xml><?xml version="1.0" encoding="utf-8"?>
<p:tagLst xmlns:a="http://schemas.openxmlformats.org/drawingml/2006/main" xmlns:r="http://schemas.openxmlformats.org/officeDocument/2006/relationships" xmlns:p="http://schemas.openxmlformats.org/presentationml/2006/main">
  <p:tag name="WT_DELETETEXT" val="YES"/>
</p:tagLst>
</file>

<file path=ppt/tags/tag8.xml><?xml version="1.0" encoding="utf-8"?>
<p:tagLst xmlns:a="http://schemas.openxmlformats.org/drawingml/2006/main" xmlns:r="http://schemas.openxmlformats.org/officeDocument/2006/relationships" xmlns:p="http://schemas.openxmlformats.org/presentationml/2006/main">
  <p:tag name="WT_DELETETEXT" val="YES"/>
</p:tagLst>
</file>

<file path=ppt/tags/tag9.xml><?xml version="1.0" encoding="utf-8"?>
<p:tagLst xmlns:a="http://schemas.openxmlformats.org/drawingml/2006/main" xmlns:r="http://schemas.openxmlformats.org/officeDocument/2006/relationships" xmlns:p="http://schemas.openxmlformats.org/presentationml/2006/main">
  <p:tag name="WT_DIALOGNAME" val="One-Column Slide with Basic Bullets"/>
  <p:tag name="WT_SHORTNAME" val="BASIC"/>
  <p:tag name="WT_ASSOCIATEDSLIDES" val=""/>
  <p:tag name="WT_INNEWPRESENTATION" val="YES"/>
  <p:tag name="WT_ONINSERTSLIDEDLG" val="YES"/>
</p:tagLst>
</file>

<file path=ppt/theme/theme1.xml><?xml version="1.0" encoding="utf-8"?>
<a:theme xmlns:a="http://schemas.openxmlformats.org/drawingml/2006/main" name="WTW">
  <a:themeElements>
    <a:clrScheme name="WTW Theme">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illis Towers Wat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WTW Light Gray">
      <a:srgbClr val="D8DBD8"/>
    </a:custClr>
    <a:custClr name="WTW Light Violet">
      <a:srgbClr val="D8D7DF"/>
    </a:custClr>
    <a:custClr name="WTW Pink">
      <a:srgbClr val="DDD0CF"/>
    </a:custClr>
    <a:custClr name="WTW Light Blue">
      <a:srgbClr val="C8D7DF"/>
    </a:custClr>
    <a:custClr name="WTW Light Green">
      <a:srgbClr val="D9E6DC"/>
    </a:custClr>
    <a:custClr name="WTW Light Sand">
      <a:srgbClr val="EFEEDE"/>
    </a:custClr>
  </a:custClrLst>
  <a:extLst>
    <a:ext uri="{05A4C25C-085E-4340-85A3-A5531E510DB2}">
      <thm15:themeFamily xmlns:thm15="http://schemas.microsoft.com/office/thememl/2012/main" name="SCWTW Core Slide Deck.potx" id="{E5103CBB-C25A-473F-BD31-4166BCBB5030}" vid="{8022A344-C27E-4653-B2C5-EDE45EA4B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TW">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T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TW">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T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889E6103750F438878AB45B4DD2222" ma:contentTypeVersion="12" ma:contentTypeDescription="Create a new document." ma:contentTypeScope="" ma:versionID="127aa7874d8fcfed70301dcb57c97c1f">
  <xsd:schema xmlns:xsd="http://www.w3.org/2001/XMLSchema" xmlns:xs="http://www.w3.org/2001/XMLSchema" xmlns:p="http://schemas.microsoft.com/office/2006/metadata/properties" xmlns:ns2="3f3b39d8-0b74-43ac-aa08-f59c1e079f78" xmlns:ns3="9cd31565-5270-412f-9c99-58cb3e64888d" targetNamespace="http://schemas.microsoft.com/office/2006/metadata/properties" ma:root="true" ma:fieldsID="db619a669d83d3c7eb5ce238c267a3d8" ns2:_="" ns3:_="">
    <xsd:import namespace="3f3b39d8-0b74-43ac-aa08-f59c1e079f78"/>
    <xsd:import namespace="9cd31565-5270-412f-9c99-58cb3e6488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b39d8-0b74-43ac-aa08-f59c1e079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d31565-5270-412f-9c99-58cb3e64888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64B262-0ECF-4907-85A5-177DF1997B34}"/>
</file>

<file path=customXml/itemProps2.xml><?xml version="1.0" encoding="utf-8"?>
<ds:datastoreItem xmlns:ds="http://schemas.openxmlformats.org/officeDocument/2006/customXml" ds:itemID="{DB18E9F4-8770-4923-BB2C-47D28852A350}">
  <ds:schemaRefs>
    <ds:schemaRef ds:uri="be3a71f5-428c-4431-9079-3f399b8cb3ec"/>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C6FE00B1-A26D-407E-B8BE-8A8D558BA8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SCWTW Core Slide Deck</Template>
  <TotalTime>2968</TotalTime>
  <Words>6594</Words>
  <Application>Microsoft Office PowerPoint</Application>
  <PresentationFormat>On-screen Show (4:3)</PresentationFormat>
  <Paragraphs>643</Paragraphs>
  <Slides>55</Slides>
  <Notes>24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9" baseType="lpstr">
      <vt:lpstr>Arial</vt:lpstr>
      <vt:lpstr>Arial Narrow</vt:lpstr>
      <vt:lpstr>Britannic Bold</vt:lpstr>
      <vt:lpstr>Calibri</vt:lpstr>
      <vt:lpstr>Calibri Light</vt:lpstr>
      <vt:lpstr>Franklin Gothic Book</vt:lpstr>
      <vt:lpstr>ING Me</vt:lpstr>
      <vt:lpstr>NeueHaasGroteskDisp Std Lt</vt:lpstr>
      <vt:lpstr>NeueHaasGroteskText Std</vt:lpstr>
      <vt:lpstr>Segoe Script</vt:lpstr>
      <vt:lpstr>Times New Roman</vt:lpstr>
      <vt:lpstr>Wingdings</vt:lpstr>
      <vt:lpstr>WTW</vt:lpstr>
      <vt:lpstr>think-cell Slide</vt:lpstr>
      <vt:lpstr>Talent Assessment 2020</vt:lpstr>
      <vt:lpstr>Talent Assessment 2020</vt:lpstr>
      <vt:lpstr>Training Day: Agenda</vt:lpstr>
      <vt:lpstr>About Saville Consulting, a Willis Towers Watson Company </vt:lpstr>
      <vt:lpstr>About Saville Consulting, a Willis Towers Watson Company </vt:lpstr>
      <vt:lpstr>Attracting Candidates has Gotten Tougher</vt:lpstr>
      <vt:lpstr>Keeping Talent has also Intensified</vt:lpstr>
      <vt:lpstr>The Financial Risk of Turnover is Real</vt:lpstr>
      <vt:lpstr>Most Significant Cost is Lost Productivity</vt:lpstr>
      <vt:lpstr>Current Talent Acquisition Practices Falling Short</vt:lpstr>
      <vt:lpstr>Companies Vary in their Maturity</vt:lpstr>
      <vt:lpstr>Harness Technology</vt:lpstr>
      <vt:lpstr>Establish a Strong Employer Brand</vt:lpstr>
      <vt:lpstr>Focus on the Candidate Experience</vt:lpstr>
      <vt:lpstr>Willis Towers Watson Approach</vt:lpstr>
      <vt:lpstr>Our Approach Drives the Practice Further</vt:lpstr>
      <vt:lpstr>The Future of Work</vt:lpstr>
      <vt:lpstr>Help Wanted </vt:lpstr>
      <vt:lpstr>PowerPoint Presentation</vt:lpstr>
      <vt:lpstr>PowerPoint Presentation</vt:lpstr>
      <vt:lpstr>PowerPoint Presentation</vt:lpstr>
      <vt:lpstr>Are leading to democratization of work and technological empowerment</vt:lpstr>
      <vt:lpstr>Democratization of Work The emerging “Robo-gig” economy</vt:lpstr>
      <vt:lpstr>Democratization of Work The transformative impact of talent platforms </vt:lpstr>
      <vt:lpstr>Technological EMPOWERMENT Robotics and other technology: A disruptive fusion</vt:lpstr>
      <vt:lpstr>Are we approaching “peak human”?</vt:lpstr>
      <vt:lpstr>Are we approaching “peak human”?</vt:lpstr>
      <vt:lpstr>The transformative impact of technology</vt:lpstr>
      <vt:lpstr>What does this mean  for the Future of Work?</vt:lpstr>
      <vt:lpstr>A challenge to our core beliefs about the organization</vt:lpstr>
      <vt:lpstr>Shifting paradigm: How work and businesses are organized</vt:lpstr>
      <vt:lpstr>New work: Horrible or wonderful?</vt:lpstr>
      <vt:lpstr>Lead the Work map</vt:lpstr>
      <vt:lpstr>The Future of HR</vt:lpstr>
      <vt:lpstr>Talent Assessment 2020: The Future of HR</vt:lpstr>
      <vt:lpstr>The Future of Assessment </vt:lpstr>
      <vt:lpstr>Future of assessments</vt:lpstr>
      <vt:lpstr>Future of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Improvements</vt:lpstr>
      <vt:lpstr>The updated IITP Selection Framework</vt:lpstr>
      <vt:lpstr>Example Situational Judgement Test</vt:lpstr>
      <vt:lpstr>Empowering our applicants</vt:lpstr>
      <vt:lpstr>Example HR Interview Guide</vt:lpstr>
      <vt:lpstr>PowerPoint Presentation</vt:lpstr>
      <vt:lpstr>PowerPoint Presentation</vt:lpstr>
      <vt:lpstr>PowerPoint Presentation</vt:lpstr>
      <vt:lpstr>The Future of Diversity &amp; Inclusion</vt:lpstr>
    </vt:vector>
  </TitlesOfParts>
  <Company>Willis Towers Watson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Talent Assessment Software</dc:title>
  <dc:creator>James Hollingsworth</dc:creator>
  <cp:lastModifiedBy>James Hollingsworth</cp:lastModifiedBy>
  <cp:revision>31</cp:revision>
  <dcterms:created xsi:type="dcterms:W3CDTF">2016-03-17T13:49:01Z</dcterms:created>
  <dcterms:modified xsi:type="dcterms:W3CDTF">2020-05-27T17:01:30Z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termark">
    <vt:lpwstr/>
  </property>
  <property fmtid="{D5CDD505-2E9C-101B-9397-08002B2CF9AE}" pid="3" name="ContentTypeId">
    <vt:lpwstr>0x010100CB889E6103750F438878AB45B4DD2222</vt:lpwstr>
  </property>
  <property fmtid="{D5CDD505-2E9C-101B-9397-08002B2CF9AE}" pid="4" name="wtwPrimaryIndustries">
    <vt:lpwstr/>
  </property>
  <property fmtid="{D5CDD505-2E9C-101B-9397-08002B2CF9AE}" pid="5" name="wtwLanguages">
    <vt:lpwstr>2;#English|cf11192c-fc4c-48d5-99ef-db7461618cf1</vt:lpwstr>
  </property>
  <property fmtid="{D5CDD505-2E9C-101B-9397-08002B2CF9AE}" pid="6" name="wtwBusinessLines">
    <vt:lpwstr>14;#Corporate Functions|358f88c1-3f1f-4c60-aced-d7ce899be2b7</vt:lpwstr>
  </property>
  <property fmtid="{D5CDD505-2E9C-101B-9397-08002B2CF9AE}" pid="7" name="wtwRegions">
    <vt:lpwstr>1;#Great Britain|661323d5-3131-48f8-b359-cc3556af88ce;#3;#International|3ebc259f-84bb-4695-b3ab-ed859b4b9099;#7;#North America|f4f97094-981d-4a36-b751-b56d94062a44;#9;#Western Europe|14282ae9-2027-496b-a908-e96ecbfc4025</vt:lpwstr>
  </property>
</Properties>
</file>