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617" r:id="rId5"/>
    <p:sldId id="399" r:id="rId6"/>
    <p:sldId id="654" r:id="rId7"/>
    <p:sldId id="655" r:id="rId8"/>
    <p:sldId id="656" r:id="rId9"/>
    <p:sldId id="657" r:id="rId10"/>
    <p:sldId id="658"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83" userDrawn="1">
          <p15:clr>
            <a:srgbClr val="A4A3A4"/>
          </p15:clr>
        </p15:guide>
        <p15:guide id="9" pos="5472">
          <p15:clr>
            <a:srgbClr val="A4A3A4"/>
          </p15:clr>
        </p15:guide>
        <p15:guide id="10" pos="1248">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Herridge" initials="KH" lastIdx="27" clrIdx="0">
    <p:extLst>
      <p:ext uri="{19B8F6BF-5375-455C-9EA6-DF929625EA0E}">
        <p15:presenceInfo xmlns:p15="http://schemas.microsoft.com/office/powerpoint/2012/main" userId="S-1-5-21-3424673304-3802795948-2974315027-1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D7DF"/>
    <a:srgbClr val="EFEEDE"/>
    <a:srgbClr val="00A0D2"/>
    <a:srgbClr val="D8D7DF"/>
    <a:srgbClr val="C110A0"/>
    <a:srgbClr val="DDD0CF"/>
    <a:srgbClr val="FFB81C"/>
    <a:srgbClr val="702082"/>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3" autoAdjust="0"/>
    <p:restoredTop sz="74179" autoAdjust="0"/>
  </p:normalViewPr>
  <p:slideViewPr>
    <p:cSldViewPr snapToGrid="0" showGuides="1">
      <p:cViewPr varScale="1">
        <p:scale>
          <a:sx n="130" d="100"/>
          <a:sy n="130" d="100"/>
        </p:scale>
        <p:origin x="1242" y="126"/>
      </p:cViewPr>
      <p:guideLst>
        <p:guide orient="horz" pos="2160"/>
        <p:guide orient="horz" pos="300"/>
        <p:guide orient="horz" pos="960"/>
        <p:guide orient="horz" pos="4032"/>
        <p:guide orient="horz" pos="3840"/>
        <p:guide pos="3456"/>
        <p:guide pos="283"/>
        <p:guide pos="5472"/>
        <p:guide pos="1248"/>
        <p:guide pos="4416"/>
        <p:guide pos="4512"/>
        <p:guide pos="3360"/>
        <p:guide pos="1344"/>
        <p:guide pos="2290"/>
        <p:guide pos="240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10/23/2018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design to add graphic** </a:t>
            </a:r>
          </a:p>
        </p:txBody>
      </p:sp>
      <p:sp>
        <p:nvSpPr>
          <p:cNvPr id="4" name="Slide Number Placeholder 3"/>
          <p:cNvSpPr>
            <a:spLocks noGrp="1"/>
          </p:cNvSpPr>
          <p:nvPr>
            <p:ph type="sldNum" sz="quarter" idx="5"/>
          </p:nvPr>
        </p:nvSpPr>
        <p:spPr/>
        <p:txBody>
          <a:bodyPr/>
          <a:lstStyle/>
          <a:p>
            <a:fld id="{A499B0F9-5275-4FDD-BFE5-B9E6F2FD770F}" type="slidenum">
              <a:rPr lang="en-US" smtClean="0"/>
              <a:pPr/>
              <a:t>5</a:t>
            </a:fld>
            <a:endParaRPr lang="en-US" dirty="0"/>
          </a:p>
        </p:txBody>
      </p:sp>
    </p:spTree>
    <p:extLst>
      <p:ext uri="{BB962C8B-B14F-4D97-AF65-F5344CB8AC3E}">
        <p14:creationId xmlns:p14="http://schemas.microsoft.com/office/powerpoint/2010/main" val="22062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design to add graphic** </a:t>
            </a:r>
          </a:p>
        </p:txBody>
      </p:sp>
      <p:sp>
        <p:nvSpPr>
          <p:cNvPr id="4" name="Slide Number Placeholder 3"/>
          <p:cNvSpPr>
            <a:spLocks noGrp="1"/>
          </p:cNvSpPr>
          <p:nvPr>
            <p:ph type="sldNum" sz="quarter" idx="5"/>
          </p:nvPr>
        </p:nvSpPr>
        <p:spPr/>
        <p:txBody>
          <a:bodyPr/>
          <a:lstStyle/>
          <a:p>
            <a:fld id="{A499B0F9-5275-4FDD-BFE5-B9E6F2FD770F}" type="slidenum">
              <a:rPr lang="en-US" smtClean="0"/>
              <a:pPr/>
              <a:t>6</a:t>
            </a:fld>
            <a:endParaRPr lang="en-US" dirty="0"/>
          </a:p>
        </p:txBody>
      </p:sp>
    </p:spTree>
    <p:extLst>
      <p:ext uri="{BB962C8B-B14F-4D97-AF65-F5344CB8AC3E}">
        <p14:creationId xmlns:p14="http://schemas.microsoft.com/office/powerpoint/2010/main" val="3165374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1620" y="4337847"/>
            <a:ext cx="3139434" cy="742950"/>
          </a:xfrm>
        </p:spPr>
        <p:txBody>
          <a:bodyPr>
            <a:noAutofit/>
          </a:bodyPr>
          <a:lstStyle/>
          <a:p>
            <a:r>
              <a:rPr lang="en-US"/>
              <a:t>Click to edit Master title style</a:t>
            </a:r>
            <a:endParaRPr lang="en-US" dirty="0"/>
          </a:p>
        </p:txBody>
      </p:sp>
      <p:sp>
        <p:nvSpPr>
          <p:cNvPr id="9" name="Text Placeholder 2"/>
          <p:cNvSpPr>
            <a:spLocks noGrp="1"/>
          </p:cNvSpPr>
          <p:nvPr>
            <p:ph idx="1" hasCustomPrompt="1"/>
          </p:nvPr>
        </p:nvSpPr>
        <p:spPr>
          <a:xfrm>
            <a:off x="5081620" y="5127958"/>
            <a:ext cx="3139434"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sp>
        <p:nvSpPr>
          <p:cNvPr id="13" name="Freeform 7"/>
          <p:cNvSpPr>
            <a:spLocks/>
          </p:cNvSpPr>
          <p:nvPr userDrawn="1"/>
        </p:nvSpPr>
        <p:spPr bwMode="auto">
          <a:xfrm>
            <a:off x="2775839" y="1339617"/>
            <a:ext cx="1074738"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516089" y="457746"/>
            <a:ext cx="1074738"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5404852" y="457746"/>
            <a:ext cx="539750"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1"/>
          <p:cNvSpPr>
            <a:spLocks/>
          </p:cNvSpPr>
          <p:nvPr userDrawn="1"/>
        </p:nvSpPr>
        <p:spPr bwMode="auto">
          <a:xfrm>
            <a:off x="6860579" y="1941755"/>
            <a:ext cx="806450"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6200000">
            <a:off x="5370669" y="2577324"/>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00A0D2"/>
                </a:solidFill>
              </a:rPr>
              <a:t>Hire Talent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870" y="712781"/>
            <a:ext cx="1616383" cy="1616383"/>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sp>
        <p:nvSpPr>
          <p:cNvPr id="18"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20"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a:t>This layout provides specific paragraph formatting to provide hierarchy when users have extensive body copy, and less levels of bullets. Paragraphs have specific formatting so users do not need to use double-returns. </a:t>
            </a:r>
          </a:p>
          <a:p>
            <a:pPr lvl="1"/>
            <a:r>
              <a:rPr lang="en-US" dirty="0"/>
              <a:t>Subheading</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4"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897CFEA-2A07-45F4-9C83-6BF6430DB6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349" y="178749"/>
            <a:ext cx="6337526" cy="1370490"/>
          </a:xfrm>
          <a:prstGeom prst="rect">
            <a:avLst/>
          </a:prstGeom>
        </p:spPr>
      </p:pic>
      <p:sp>
        <p:nvSpPr>
          <p:cNvPr id="2" name="Title 1"/>
          <p:cNvSpPr>
            <a:spLocks noGrp="1"/>
          </p:cNvSpPr>
          <p:nvPr>
            <p:ph type="title"/>
          </p:nvPr>
        </p:nvSpPr>
        <p:spPr>
          <a:xfrm>
            <a:off x="457200" y="527089"/>
            <a:ext cx="8229600" cy="307777"/>
          </a:xfrm>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70128"/>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980228"/>
            <a:ext cx="8229600" cy="4115771"/>
          </a:xfrm>
        </p:spPr>
        <p:txBody>
          <a:bodyPr/>
          <a:lstStyle>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9EDFF457-F539-4143-828A-5336B4468D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1091" y="270268"/>
            <a:ext cx="742950" cy="6858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736170"/>
            <a:ext cx="8229600" cy="4359829"/>
          </a:xfrm>
        </p:spPr>
        <p:txBody>
          <a:bodyPr/>
          <a:lstStyle>
            <a:lvl3pPr marL="233363" indent="-233363">
              <a:buFont typeface="+mj-lt"/>
              <a:buAutoNum type="arabicPeriod"/>
              <a:defRPr/>
            </a:lvl3pPr>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6"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2" name="Graphic 11">
            <a:extLst>
              <a:ext uri="{FF2B5EF4-FFF2-40B4-BE49-F238E27FC236}">
                <a16:creationId xmlns:a16="http://schemas.microsoft.com/office/drawing/2014/main" id="{EE2015F1-7BC5-4911-A699-079B41094B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4" name="Graphic 13">
            <a:extLst>
              <a:ext uri="{FF2B5EF4-FFF2-40B4-BE49-F238E27FC236}">
                <a16:creationId xmlns:a16="http://schemas.microsoft.com/office/drawing/2014/main" id="{D5E24CAE-9F10-4187-B079-31C4468505B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736170"/>
            <a:ext cx="4876800" cy="4359829"/>
          </a:xfrm>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5" name="Straight Connector 1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9"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6" name="Graphic 15">
            <a:extLst>
              <a:ext uri="{FF2B5EF4-FFF2-40B4-BE49-F238E27FC236}">
                <a16:creationId xmlns:a16="http://schemas.microsoft.com/office/drawing/2014/main" id="{622F21B8-F645-4EE3-A28D-6F0003E7E8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20" name="Graphic 19">
            <a:extLst>
              <a:ext uri="{FF2B5EF4-FFF2-40B4-BE49-F238E27FC236}">
                <a16:creationId xmlns:a16="http://schemas.microsoft.com/office/drawing/2014/main" id="{0E7DF7E6-BA19-46EC-A54F-F2EAF28A4A9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pic>
        <p:nvPicPr>
          <p:cNvPr id="14" name="Graphic 13">
            <a:extLst>
              <a:ext uri="{FF2B5EF4-FFF2-40B4-BE49-F238E27FC236}">
                <a16:creationId xmlns:a16="http://schemas.microsoft.com/office/drawing/2014/main" id="{96C1EA81-CBE9-4600-9D5D-CAA987041E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349" y="178749"/>
            <a:ext cx="6337526" cy="1370490"/>
          </a:xfrm>
          <a:prstGeom prst="rect">
            <a:avLst/>
          </a:prstGeom>
        </p:spPr>
      </p:pic>
      <p:pic>
        <p:nvPicPr>
          <p:cNvPr id="17" name="Graphic 16">
            <a:extLst>
              <a:ext uri="{FF2B5EF4-FFF2-40B4-BE49-F238E27FC236}">
                <a16:creationId xmlns:a16="http://schemas.microsoft.com/office/drawing/2014/main" id="{D3F05935-12D1-4D8A-9705-E8F634A15A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1091" y="270268"/>
            <a:ext cx="742950" cy="6858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6" hasCustomPrompt="1"/>
          </p:nvPr>
        </p:nvSpPr>
        <p:spPr>
          <a:xfrm>
            <a:off x="457200" y="1720300"/>
            <a:ext cx="8229600" cy="4375700"/>
          </a:xfrm>
        </p:spPr>
        <p:txBody>
          <a:bodyPr/>
          <a:lstStyle>
            <a:lvl1pPr>
              <a:lnSpc>
                <a:spcPts val="4400"/>
              </a:lnSpc>
              <a:spcBef>
                <a:spcPts val="0"/>
              </a:spcBef>
              <a:spcAft>
                <a:spcPts val="0"/>
              </a:spcAft>
              <a:defRPr sz="3900" b="0" i="0" baseline="0"/>
            </a:lvl1pPr>
          </a:lstStyle>
          <a:p>
            <a:pPr lvl="0"/>
            <a:r>
              <a:rPr lang="en-US" dirty="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5"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1" name="Graphic 10">
            <a:extLst>
              <a:ext uri="{FF2B5EF4-FFF2-40B4-BE49-F238E27FC236}">
                <a16:creationId xmlns:a16="http://schemas.microsoft.com/office/drawing/2014/main" id="{69963F08-200C-4892-8348-D7E43E521C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3" name="Graphic 12">
            <a:extLst>
              <a:ext uri="{FF2B5EF4-FFF2-40B4-BE49-F238E27FC236}">
                <a16:creationId xmlns:a16="http://schemas.microsoft.com/office/drawing/2014/main" id="{A4E0ABED-1F8C-4E0D-9643-B057BF4AF37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7"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9" name="Graphic 8">
            <a:extLst>
              <a:ext uri="{FF2B5EF4-FFF2-40B4-BE49-F238E27FC236}">
                <a16:creationId xmlns:a16="http://schemas.microsoft.com/office/drawing/2014/main" id="{D1B2F670-0676-4CAC-BE1D-0D1F379D7B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0" name="Graphic 9">
            <a:extLst>
              <a:ext uri="{FF2B5EF4-FFF2-40B4-BE49-F238E27FC236}">
                <a16:creationId xmlns:a16="http://schemas.microsoft.com/office/drawing/2014/main" id="{BF7C7A5B-D266-47C8-BE51-DD211985BC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1"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9" name="Graphic 8">
            <a:extLst>
              <a:ext uri="{FF2B5EF4-FFF2-40B4-BE49-F238E27FC236}">
                <a16:creationId xmlns:a16="http://schemas.microsoft.com/office/drawing/2014/main" id="{76E574FF-614C-4C67-97F4-E5A0A34A065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2" name="Graphic 11">
            <a:extLst>
              <a:ext uri="{FF2B5EF4-FFF2-40B4-BE49-F238E27FC236}">
                <a16:creationId xmlns:a16="http://schemas.microsoft.com/office/drawing/2014/main" id="{39FD14E5-51D6-4D50-9C5E-D36E4CB4DE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8850" y="923135"/>
            <a:ext cx="4860299" cy="1010499"/>
          </a:xfrm>
        </p:spPr>
        <p:txBody>
          <a:bodyPr>
            <a:noAutofit/>
          </a:bodyPr>
          <a:lstStyle>
            <a:lvl1pPr>
              <a:defRPr sz="3200"/>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4234" y="1797996"/>
            <a:ext cx="6120881" cy="1692212"/>
          </a:xfrm>
          <a:prstGeom prst="rect">
            <a:avLst/>
          </a:prstGeom>
        </p:spPr>
      </p:pic>
      <p:sp>
        <p:nvSpPr>
          <p:cNvPr id="3" name="TextBox 2"/>
          <p:cNvSpPr txBox="1"/>
          <p:nvPr userDrawn="1"/>
        </p:nvSpPr>
        <p:spPr>
          <a:xfrm>
            <a:off x="2412001" y="3682483"/>
            <a:ext cx="4144309" cy="400110"/>
          </a:xfrm>
          <a:prstGeom prst="rect">
            <a:avLst/>
          </a:prstGeom>
          <a:noFill/>
        </p:spPr>
        <p:txBody>
          <a:bodyPr wrap="square" rtlCol="0">
            <a:spAutoFit/>
          </a:bodyPr>
          <a:lstStyle/>
          <a:p>
            <a:pPr algn="ctr"/>
            <a:r>
              <a:rPr lang="en-US" sz="2000" dirty="0"/>
              <a:t>www.savilleassessment.com</a:t>
            </a:r>
            <a:endParaRPr lang="en-GB" sz="2000" dirty="0"/>
          </a:p>
        </p:txBody>
      </p:sp>
      <p:cxnSp>
        <p:nvCxnSpPr>
          <p:cNvPr id="9" name="Straight Connector 8"/>
          <p:cNvCxnSpPr/>
          <p:nvPr userDrawn="1"/>
        </p:nvCxnSpPr>
        <p:spPr>
          <a:xfrm flipV="1">
            <a:off x="1807026" y="3490208"/>
            <a:ext cx="5455298" cy="24881"/>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3340" y="4249987"/>
            <a:ext cx="359050" cy="34275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16033" y="4249988"/>
            <a:ext cx="359050" cy="342757"/>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99635" y="4249988"/>
            <a:ext cx="359050" cy="342757"/>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942" y="4249987"/>
            <a:ext cx="359050" cy="342757"/>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AF7EDB-0DA1-4D3F-B28A-83CF4294AB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91091" y="270268"/>
            <a:ext cx="742950" cy="685800"/>
          </a:xfrm>
          <a:prstGeom prst="rect">
            <a:avLst/>
          </a:prstGeom>
        </p:spPr>
      </p:pic>
    </p:spTree>
    <p:extLst>
      <p:ext uri="{BB962C8B-B14F-4D97-AF65-F5344CB8AC3E}">
        <p14:creationId xmlns:p14="http://schemas.microsoft.com/office/powerpoint/2010/main" val="37849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bg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grpSp>
        <p:nvGrpSpPr>
          <p:cNvPr id="4" name="Group 3"/>
          <p:cNvGrpSpPr/>
          <p:nvPr userDrawn="1"/>
        </p:nvGrpSpPr>
        <p:grpSpPr>
          <a:xfrm>
            <a:off x="457200" y="452438"/>
            <a:ext cx="8240713"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17111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tx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solidFill>
                  <a:schemeClr val="tx1"/>
                </a:solidFill>
              </a:defRPr>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tx1"/>
                </a:solidFill>
              </a:defRPr>
            </a:lvl1pPr>
          </a:lstStyle>
          <a:p>
            <a:pPr lvl="0"/>
            <a:r>
              <a:rPr lang="en-US"/>
              <a:t>Edit Master text styles</a:t>
            </a:r>
          </a:p>
        </p:txBody>
      </p:sp>
      <p:grpSp>
        <p:nvGrpSpPr>
          <p:cNvPr id="4" name="Group 3"/>
          <p:cNvGrpSpPr/>
          <p:nvPr userDrawn="1"/>
        </p:nvGrpSpPr>
        <p:grpSpPr>
          <a:xfrm>
            <a:off x="457200" y="452438"/>
            <a:ext cx="8240713"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11083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lvl1pPr>
          </a:lstStyle>
          <a:p>
            <a:pPr lvl="0"/>
            <a:r>
              <a:rPr lang="en-US"/>
              <a:t>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2"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bg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327269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grpSp>
        <p:nvGrpSpPr>
          <p:cNvPr id="2" name="Group 1"/>
          <p:cNvGrpSpPr/>
          <p:nvPr userDrawn="1"/>
        </p:nvGrpSpPr>
        <p:grpSpPr>
          <a:xfrm rot="5400000">
            <a:off x="5195731" y="2468071"/>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646" y="671641"/>
            <a:ext cx="1689265" cy="1698667"/>
          </a:xfrm>
          <a:prstGeom prst="rect">
            <a:avLst/>
          </a:prstGeom>
        </p:spPr>
      </p:pic>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FFB81C"/>
                </a:solidFill>
              </a:rPr>
              <a:t>Build Talent</a:t>
            </a:r>
          </a:p>
        </p:txBody>
      </p:sp>
    </p:spTree>
    <p:extLst>
      <p:ext uri="{BB962C8B-B14F-4D97-AF65-F5344CB8AC3E}">
        <p14:creationId xmlns:p14="http://schemas.microsoft.com/office/powerpoint/2010/main" val="2452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0800000">
            <a:off x="5370669" y="2577324"/>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C110A0"/>
                </a:solidFill>
              </a:rPr>
              <a:t>Lead Talent</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236" y="992602"/>
            <a:ext cx="1796127" cy="1056741"/>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2"/>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dirty="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2018 Saville Consulting, Willis Towers Watson. All rights reserved.</a:t>
            </a:r>
            <a:endParaRPr lang="en-US" dirty="0"/>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706" r:id="rId3"/>
    <p:sldLayoutId id="2147483700" r:id="rId4"/>
    <p:sldLayoutId id="2147483701" r:id="rId5"/>
    <p:sldLayoutId id="2147483693" r:id="rId6"/>
    <p:sldLayoutId id="2147483697" r:id="rId7"/>
    <p:sldLayoutId id="2147483703" r:id="rId8"/>
    <p:sldLayoutId id="2147483704" r:id="rId9"/>
    <p:sldLayoutId id="2147483705" r:id="rId10"/>
    <p:sldLayoutId id="2147483687" r:id="rId11"/>
    <p:sldLayoutId id="2147483688" r:id="rId12"/>
    <p:sldLayoutId id="2147483696" r:id="rId13"/>
    <p:sldLayoutId id="2147483695" r:id="rId14"/>
    <p:sldLayoutId id="2147483672" r:id="rId15"/>
    <p:sldLayoutId id="2147483689" r:id="rId16"/>
    <p:sldLayoutId id="2147483666" r:id="rId17"/>
    <p:sldLayoutId id="2147483690" r:id="rId18"/>
    <p:sldLayoutId id="2147483667" r:id="rId19"/>
    <p:sldLayoutId id="2147483698" r:id="rId20"/>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F5BC4F-74A0-4386-9261-B4E71CA5E778}"/>
              </a:ext>
            </a:extLst>
          </p:cNvPr>
          <p:cNvSpPr>
            <a:spLocks noGrp="1"/>
          </p:cNvSpPr>
          <p:nvPr>
            <p:ph type="title"/>
          </p:nvPr>
        </p:nvSpPr>
        <p:spPr>
          <a:xfrm>
            <a:off x="998850" y="702536"/>
            <a:ext cx="6233800" cy="1557014"/>
          </a:xfrm>
        </p:spPr>
        <p:txBody>
          <a:bodyPr/>
          <a:lstStyle/>
          <a:p>
            <a:r>
              <a:rPr lang="en-GB" sz="3000" dirty="0"/>
              <a:t>Using the PS Sales Expert Report to drive performance of SAP key account directors</a:t>
            </a:r>
            <a:endParaRPr lang="en-GB" dirty="0"/>
          </a:p>
        </p:txBody>
      </p:sp>
      <p:sp>
        <p:nvSpPr>
          <p:cNvPr id="4" name="Content Placeholder 2">
            <a:extLst>
              <a:ext uri="{FF2B5EF4-FFF2-40B4-BE49-F238E27FC236}">
                <a16:creationId xmlns:a16="http://schemas.microsoft.com/office/drawing/2014/main" id="{9281B253-0753-4188-B511-14AF34B7CD07}"/>
              </a:ext>
            </a:extLst>
          </p:cNvPr>
          <p:cNvSpPr txBox="1">
            <a:spLocks/>
          </p:cNvSpPr>
          <p:nvPr/>
        </p:nvSpPr>
        <p:spPr>
          <a:xfrm>
            <a:off x="998851" y="3429001"/>
            <a:ext cx="3186287" cy="568666"/>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dirty="0" err="1"/>
              <a:t>Evgeny</a:t>
            </a:r>
            <a:r>
              <a:rPr lang="en-GB" sz="2600" dirty="0"/>
              <a:t> </a:t>
            </a:r>
            <a:r>
              <a:rPr lang="en-GB" sz="2600" dirty="0" err="1"/>
              <a:t>Kupriianov</a:t>
            </a:r>
            <a:endParaRPr lang="en-GB" sz="2600" dirty="0"/>
          </a:p>
        </p:txBody>
      </p:sp>
      <p:pic>
        <p:nvPicPr>
          <p:cNvPr id="5" name="Graphic 4">
            <a:extLst>
              <a:ext uri="{FF2B5EF4-FFF2-40B4-BE49-F238E27FC236}">
                <a16:creationId xmlns:a16="http://schemas.microsoft.com/office/drawing/2014/main" id="{E4DA4E64-62E7-49F4-91E2-AA22F47244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6822" y="2321168"/>
            <a:ext cx="774697" cy="715105"/>
          </a:xfrm>
          <a:prstGeom prst="rect">
            <a:avLst/>
          </a:prstGeom>
        </p:spPr>
      </p:pic>
      <p:pic>
        <p:nvPicPr>
          <p:cNvPr id="6" name="Picture 5">
            <a:extLst>
              <a:ext uri="{FF2B5EF4-FFF2-40B4-BE49-F238E27FC236}">
                <a16:creationId xmlns:a16="http://schemas.microsoft.com/office/drawing/2014/main" id="{6A1C3B17-BF3D-4640-9998-03BA5616F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50" y="6017162"/>
            <a:ext cx="2069123" cy="409137"/>
          </a:xfrm>
          <a:prstGeom prst="rect">
            <a:avLst/>
          </a:prstGeom>
        </p:spPr>
      </p:pic>
      <p:pic>
        <p:nvPicPr>
          <p:cNvPr id="7" name="Picture 6">
            <a:extLst>
              <a:ext uri="{FF2B5EF4-FFF2-40B4-BE49-F238E27FC236}">
                <a16:creationId xmlns:a16="http://schemas.microsoft.com/office/drawing/2014/main" id="{45BEE5CC-D55C-4F4F-9F41-E2B6CEA0D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951" y="4328075"/>
            <a:ext cx="1278793" cy="902677"/>
          </a:xfrm>
          <a:prstGeom prst="rect">
            <a:avLst/>
          </a:prstGeom>
        </p:spPr>
      </p:pic>
    </p:spTree>
    <p:extLst>
      <p:ext uri="{BB962C8B-B14F-4D97-AF65-F5344CB8AC3E}">
        <p14:creationId xmlns:p14="http://schemas.microsoft.com/office/powerpoint/2010/main" val="40713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4125-C171-452E-8AE4-D4DAC89F4A4C}"/>
              </a:ext>
            </a:extLst>
          </p:cNvPr>
          <p:cNvSpPr>
            <a:spLocks noGrp="1"/>
          </p:cNvSpPr>
          <p:nvPr>
            <p:ph type="title"/>
          </p:nvPr>
        </p:nvSpPr>
        <p:spPr/>
        <p:txBody>
          <a:bodyPr/>
          <a:lstStyle/>
          <a:p>
            <a:r>
              <a:rPr lang="en-GB" dirty="0"/>
              <a:t>Background &amp; Request</a:t>
            </a:r>
          </a:p>
        </p:txBody>
      </p:sp>
      <p:sp>
        <p:nvSpPr>
          <p:cNvPr id="3" name="Text Placeholder 2">
            <a:extLst>
              <a:ext uri="{FF2B5EF4-FFF2-40B4-BE49-F238E27FC236}">
                <a16:creationId xmlns:a16="http://schemas.microsoft.com/office/drawing/2014/main" id="{CD8D1F09-41F4-4E05-9A7B-E419C6124A85}"/>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A5901E36-2FE9-4A92-AA08-CC8C2E05C7A7}"/>
              </a:ext>
            </a:extLst>
          </p:cNvPr>
          <p:cNvSpPr>
            <a:spLocks noGrp="1"/>
          </p:cNvSpPr>
          <p:nvPr>
            <p:ph idx="1"/>
          </p:nvPr>
        </p:nvSpPr>
        <p:spPr>
          <a:xfrm>
            <a:off x="457200" y="2094528"/>
            <a:ext cx="8229600" cy="4115771"/>
          </a:xfrm>
        </p:spPr>
        <p:txBody>
          <a:bodyPr/>
          <a:lstStyle/>
          <a:p>
            <a:pPr algn="just" defTabSz="457200">
              <a:defRPr sz="2100">
                <a:solidFill>
                  <a:srgbClr val="803D81"/>
                </a:solidFill>
                <a:latin typeface="Apriori Bold"/>
                <a:ea typeface="Apriori Bold"/>
                <a:cs typeface="Apriori Bold"/>
                <a:sym typeface="Apriori Bold"/>
              </a:defRPr>
            </a:pPr>
            <a:r>
              <a:rPr lang="en-GB" sz="1600" dirty="0">
                <a:latin typeface="+mj-lt"/>
              </a:rPr>
              <a:t>The client</a:t>
            </a:r>
          </a:p>
          <a:p>
            <a:pPr marL="742950" lvl="3" indent="-285750">
              <a:defRPr sz="2100"/>
            </a:pPr>
            <a:r>
              <a:rPr lang="en-GB" sz="1600" dirty="0"/>
              <a:t>SAP - one of biggest IT vendors worldwide</a:t>
            </a:r>
          </a:p>
          <a:p>
            <a:pPr marL="742950" lvl="3" indent="-285750">
              <a:defRPr sz="2100"/>
            </a:pPr>
            <a:r>
              <a:rPr lang="en-GB" sz="1600" dirty="0"/>
              <a:t>Newly appointed General Manager for CIS + a lot of new Sales Managers</a:t>
            </a:r>
          </a:p>
          <a:p>
            <a:pPr marL="183029" indent="-183029" algn="just" defTabSz="457200">
              <a:defRPr sz="2100"/>
            </a:pPr>
            <a:endParaRPr lang="en-GB" sz="1200" dirty="0"/>
          </a:p>
          <a:p>
            <a:pPr algn="just" defTabSz="457200">
              <a:defRPr sz="2100">
                <a:solidFill>
                  <a:srgbClr val="803D81"/>
                </a:solidFill>
                <a:latin typeface="Apriori Bold"/>
                <a:ea typeface="Apriori Bold"/>
                <a:cs typeface="Apriori Bold"/>
                <a:sym typeface="Apriori Bold"/>
              </a:defRPr>
            </a:pPr>
            <a:endParaRPr lang="en-GB" sz="1600" dirty="0">
              <a:solidFill>
                <a:srgbClr val="803D81"/>
              </a:solidFill>
              <a:latin typeface="+mj-lt"/>
            </a:endParaRPr>
          </a:p>
          <a:p>
            <a:pPr algn="just" defTabSz="457200">
              <a:defRPr sz="2100">
                <a:solidFill>
                  <a:srgbClr val="803D81"/>
                </a:solidFill>
                <a:latin typeface="Apriori Bold"/>
                <a:ea typeface="Apriori Bold"/>
                <a:cs typeface="Apriori Bold"/>
                <a:sym typeface="Apriori Bold"/>
              </a:defRPr>
            </a:pPr>
            <a:r>
              <a:rPr lang="en-GB" sz="1600" dirty="0">
                <a:solidFill>
                  <a:srgbClr val="803D81"/>
                </a:solidFill>
                <a:latin typeface="+mj-lt"/>
              </a:rPr>
              <a:t>Who is a Key Account Director?</a:t>
            </a:r>
          </a:p>
          <a:p>
            <a:pPr marL="742950" lvl="3" indent="-285750">
              <a:defRPr sz="2100"/>
            </a:pPr>
            <a:r>
              <a:rPr lang="en-GB" sz="1600" dirty="0"/>
              <a:t>Total revenue EUR 20mln + over the course of 3 years</a:t>
            </a:r>
          </a:p>
          <a:p>
            <a:pPr marL="742950" lvl="3" indent="-285750">
              <a:defRPr sz="2100"/>
            </a:pPr>
            <a:r>
              <a:rPr lang="en-GB" sz="1600" dirty="0"/>
              <a:t>National and international importance of the Account</a:t>
            </a:r>
          </a:p>
          <a:p>
            <a:pPr marL="742950" lvl="3" indent="-285750">
              <a:defRPr sz="2100"/>
            </a:pPr>
            <a:r>
              <a:rPr lang="en-GB" sz="1600" dirty="0"/>
              <a:t>Account’s innovative agenda</a:t>
            </a:r>
          </a:p>
        </p:txBody>
      </p:sp>
    </p:spTree>
    <p:extLst>
      <p:ext uri="{BB962C8B-B14F-4D97-AF65-F5344CB8AC3E}">
        <p14:creationId xmlns:p14="http://schemas.microsoft.com/office/powerpoint/2010/main" val="238218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4125-C171-452E-8AE4-D4DAC89F4A4C}"/>
              </a:ext>
            </a:extLst>
          </p:cNvPr>
          <p:cNvSpPr>
            <a:spLocks noGrp="1"/>
          </p:cNvSpPr>
          <p:nvPr>
            <p:ph type="title"/>
          </p:nvPr>
        </p:nvSpPr>
        <p:spPr/>
        <p:txBody>
          <a:bodyPr/>
          <a:lstStyle/>
          <a:p>
            <a:r>
              <a:rPr lang="en-GB" dirty="0"/>
              <a:t>Background &amp; Request</a:t>
            </a:r>
          </a:p>
        </p:txBody>
      </p:sp>
      <p:sp>
        <p:nvSpPr>
          <p:cNvPr id="3" name="Text Placeholder 2">
            <a:extLst>
              <a:ext uri="{FF2B5EF4-FFF2-40B4-BE49-F238E27FC236}">
                <a16:creationId xmlns:a16="http://schemas.microsoft.com/office/drawing/2014/main" id="{CD8D1F09-41F4-4E05-9A7B-E419C6124A85}"/>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A5901E36-2FE9-4A92-AA08-CC8C2E05C7A7}"/>
              </a:ext>
            </a:extLst>
          </p:cNvPr>
          <p:cNvSpPr>
            <a:spLocks noGrp="1"/>
          </p:cNvSpPr>
          <p:nvPr>
            <p:ph idx="1"/>
          </p:nvPr>
        </p:nvSpPr>
        <p:spPr>
          <a:xfrm>
            <a:off x="457200" y="1738928"/>
            <a:ext cx="8229600" cy="4115771"/>
          </a:xfrm>
        </p:spPr>
        <p:txBody>
          <a:bodyPr/>
          <a:lstStyle/>
          <a:p>
            <a:pPr algn="just" defTabSz="457200">
              <a:defRPr sz="2100">
                <a:solidFill>
                  <a:srgbClr val="803D81"/>
                </a:solidFill>
                <a:latin typeface="Apriori Bold"/>
                <a:ea typeface="Apriori Bold"/>
                <a:cs typeface="Apriori Bold"/>
                <a:sym typeface="Apriori Bold"/>
              </a:defRPr>
            </a:pPr>
            <a:endParaRPr lang="en-GB" sz="1200" dirty="0"/>
          </a:p>
          <a:p>
            <a:pPr algn="just" defTabSz="457200">
              <a:defRPr sz="2100">
                <a:solidFill>
                  <a:srgbClr val="803D81"/>
                </a:solidFill>
                <a:latin typeface="Apriori Bold"/>
                <a:ea typeface="Apriori Bold"/>
                <a:cs typeface="Apriori Bold"/>
                <a:sym typeface="Apriori Bold"/>
              </a:defRPr>
            </a:pPr>
            <a:r>
              <a:rPr lang="en-GB" sz="1600" dirty="0">
                <a:solidFill>
                  <a:srgbClr val="803D81"/>
                </a:solidFill>
                <a:latin typeface="+mj-lt"/>
              </a:rPr>
              <a:t>Goals</a:t>
            </a:r>
          </a:p>
          <a:p>
            <a:pPr marL="742950" lvl="3" indent="-285750">
              <a:defRPr sz="2100"/>
            </a:pPr>
            <a:r>
              <a:rPr lang="en-GB" sz="1600" dirty="0"/>
              <a:t>To develop and implement the process of Key Account Directors’ selection, development and recognition in order to expand the Accounts’ potential</a:t>
            </a:r>
          </a:p>
          <a:p>
            <a:pPr marL="742950" lvl="3" indent="-285750">
              <a:defRPr sz="2100"/>
            </a:pPr>
            <a:r>
              <a:rPr lang="en-GB" sz="1600" dirty="0"/>
              <a:t>To focus employees on end-to-end work with Account: from developing long-term account strategy to expansion of their area of responsibility to all business functions and services</a:t>
            </a:r>
          </a:p>
          <a:p>
            <a:pPr marL="342900" indent="-342900" defTabSz="457200">
              <a:defRPr sz="2100">
                <a:latin typeface="Arial"/>
                <a:ea typeface="Arial"/>
                <a:cs typeface="Arial"/>
                <a:sym typeface="Arial"/>
              </a:defRPr>
            </a:pPr>
            <a:endParaRPr lang="en-GB" sz="1200" dirty="0"/>
          </a:p>
          <a:p>
            <a:pPr algn="just" defTabSz="457200">
              <a:defRPr sz="2100">
                <a:solidFill>
                  <a:srgbClr val="803D81"/>
                </a:solidFill>
                <a:latin typeface="Apriori Bold"/>
                <a:ea typeface="Apriori Bold"/>
                <a:cs typeface="Apriori Bold"/>
                <a:sym typeface="Apriori Bold"/>
              </a:defRPr>
            </a:pPr>
            <a:endParaRPr lang="en-GB" sz="1600" dirty="0">
              <a:solidFill>
                <a:srgbClr val="803D81"/>
              </a:solidFill>
              <a:latin typeface="+mj-lt"/>
            </a:endParaRPr>
          </a:p>
          <a:p>
            <a:pPr algn="just" defTabSz="457200">
              <a:defRPr sz="2100">
                <a:solidFill>
                  <a:srgbClr val="803D81"/>
                </a:solidFill>
                <a:latin typeface="Apriori Bold"/>
                <a:ea typeface="Apriori Bold"/>
                <a:cs typeface="Apriori Bold"/>
                <a:sym typeface="Apriori Bold"/>
              </a:defRPr>
            </a:pPr>
            <a:r>
              <a:rPr lang="en-GB" sz="1600" dirty="0">
                <a:solidFill>
                  <a:srgbClr val="803D81"/>
                </a:solidFill>
                <a:latin typeface="+mj-lt"/>
              </a:rPr>
              <a:t>Questions to be answered</a:t>
            </a:r>
          </a:p>
          <a:p>
            <a:pPr marL="742950" lvl="3" indent="-285750">
              <a:defRPr sz="2100"/>
            </a:pPr>
            <a:r>
              <a:rPr lang="en-GB" sz="1600" dirty="0"/>
              <a:t>Who fits the KAD role in terms of competencies and potential?</a:t>
            </a:r>
          </a:p>
          <a:p>
            <a:pPr marL="742950" lvl="3" indent="-285750">
              <a:defRPr sz="2100"/>
            </a:pPr>
            <a:r>
              <a:rPr lang="en-GB" sz="1600" dirty="0"/>
              <a:t>Which parts of the KAD role will the employee focus on?</a:t>
            </a:r>
          </a:p>
          <a:p>
            <a:pPr marL="742950" lvl="3" indent="-285750">
              <a:defRPr sz="2100"/>
            </a:pPr>
            <a:r>
              <a:rPr lang="en-GB" sz="1600" dirty="0"/>
              <a:t>What kind of support should the company provide in order to boost account performance? </a:t>
            </a:r>
          </a:p>
          <a:p>
            <a:endParaRPr lang="en-GB" sz="1200" dirty="0"/>
          </a:p>
        </p:txBody>
      </p:sp>
    </p:spTree>
    <p:extLst>
      <p:ext uri="{BB962C8B-B14F-4D97-AF65-F5344CB8AC3E}">
        <p14:creationId xmlns:p14="http://schemas.microsoft.com/office/powerpoint/2010/main" val="209742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4125-C171-452E-8AE4-D4DAC89F4A4C}"/>
              </a:ext>
            </a:extLst>
          </p:cNvPr>
          <p:cNvSpPr>
            <a:spLocks noGrp="1"/>
          </p:cNvSpPr>
          <p:nvPr>
            <p:ph type="title"/>
          </p:nvPr>
        </p:nvSpPr>
        <p:spPr/>
        <p:txBody>
          <a:bodyPr/>
          <a:lstStyle/>
          <a:p>
            <a:r>
              <a:rPr lang="en-GB" dirty="0"/>
              <a:t>The Procedure</a:t>
            </a:r>
          </a:p>
        </p:txBody>
      </p:sp>
      <p:sp>
        <p:nvSpPr>
          <p:cNvPr id="3" name="Text Placeholder 2">
            <a:extLst>
              <a:ext uri="{FF2B5EF4-FFF2-40B4-BE49-F238E27FC236}">
                <a16:creationId xmlns:a16="http://schemas.microsoft.com/office/drawing/2014/main" id="{CD8D1F09-41F4-4E05-9A7B-E419C6124A85}"/>
              </a:ext>
            </a:extLst>
          </p:cNvPr>
          <p:cNvSpPr>
            <a:spLocks noGrp="1"/>
          </p:cNvSpPr>
          <p:nvPr>
            <p:ph type="body" sz="quarter" idx="13"/>
          </p:nvPr>
        </p:nvSpPr>
        <p:spPr/>
        <p:txBody>
          <a:bodyPr/>
          <a:lstStyle/>
          <a:p>
            <a:endParaRPr lang="en-GB"/>
          </a:p>
        </p:txBody>
      </p:sp>
      <p:sp>
        <p:nvSpPr>
          <p:cNvPr id="9" name="Content Placeholder 3">
            <a:extLst>
              <a:ext uri="{FF2B5EF4-FFF2-40B4-BE49-F238E27FC236}">
                <a16:creationId xmlns:a16="http://schemas.microsoft.com/office/drawing/2014/main" id="{B17A42DD-2FB7-43EC-B120-6FA5A6715D84}"/>
              </a:ext>
            </a:extLst>
          </p:cNvPr>
          <p:cNvSpPr>
            <a:spLocks noGrp="1"/>
          </p:cNvSpPr>
          <p:nvPr>
            <p:ph idx="1"/>
          </p:nvPr>
        </p:nvSpPr>
        <p:spPr>
          <a:xfrm>
            <a:off x="342900" y="1954828"/>
            <a:ext cx="8229600" cy="4115771"/>
          </a:xfrm>
        </p:spPr>
        <p:txBody>
          <a:bodyPr/>
          <a:lstStyle/>
          <a:p>
            <a:pPr marL="514350" lvl="2" indent="-285750">
              <a:lnSpc>
                <a:spcPct val="150000"/>
              </a:lnSpc>
            </a:pPr>
            <a:r>
              <a:rPr lang="en-GB" sz="2000" dirty="0"/>
              <a:t>Wave Professional Styles / Sales Expert Report</a:t>
            </a:r>
          </a:p>
          <a:p>
            <a:pPr marL="514350" lvl="2" indent="-285750">
              <a:lnSpc>
                <a:spcPct val="150000"/>
              </a:lnSpc>
            </a:pPr>
            <a:r>
              <a:rPr lang="en-GB" sz="2000" dirty="0"/>
              <a:t>360 Degree Survey - Manager + Virtual Account team</a:t>
            </a:r>
          </a:p>
          <a:p>
            <a:pPr marL="514350" lvl="2" indent="-285750">
              <a:lnSpc>
                <a:spcPct val="150000"/>
              </a:lnSpc>
            </a:pPr>
            <a:r>
              <a:rPr lang="en-GB" sz="2000" dirty="0"/>
              <a:t>Competency Based Interview on account management</a:t>
            </a:r>
          </a:p>
          <a:p>
            <a:pPr marL="514350" lvl="2" indent="-285750">
              <a:lnSpc>
                <a:spcPct val="150000"/>
              </a:lnSpc>
            </a:pPr>
            <a:r>
              <a:rPr lang="en-GB" sz="2000" dirty="0"/>
              <a:t>Feedback session - assessor, KAD and their Sales Manager</a:t>
            </a:r>
          </a:p>
          <a:p>
            <a:endParaRPr lang="en-GB" dirty="0"/>
          </a:p>
        </p:txBody>
      </p:sp>
    </p:spTree>
    <p:extLst>
      <p:ext uri="{BB962C8B-B14F-4D97-AF65-F5344CB8AC3E}">
        <p14:creationId xmlns:p14="http://schemas.microsoft.com/office/powerpoint/2010/main" val="310966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4A45-8CC2-479E-A6C2-70B3B7F564BD}"/>
              </a:ext>
            </a:extLst>
          </p:cNvPr>
          <p:cNvSpPr>
            <a:spLocks noGrp="1"/>
          </p:cNvSpPr>
          <p:nvPr>
            <p:ph type="title"/>
          </p:nvPr>
        </p:nvSpPr>
        <p:spPr/>
        <p:txBody>
          <a:bodyPr/>
          <a:lstStyle/>
          <a:p>
            <a:r>
              <a:rPr lang="en-GB" dirty="0"/>
              <a:t>Sales Report</a:t>
            </a:r>
          </a:p>
        </p:txBody>
      </p:sp>
      <p:sp>
        <p:nvSpPr>
          <p:cNvPr id="3" name="Text Placeholder 2">
            <a:extLst>
              <a:ext uri="{FF2B5EF4-FFF2-40B4-BE49-F238E27FC236}">
                <a16:creationId xmlns:a16="http://schemas.microsoft.com/office/drawing/2014/main" id="{5E281114-8BDF-4D84-8330-96C7F01DE066}"/>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EA6E3A6D-04A6-412B-B64B-46C9ACD8D7CC}"/>
              </a:ext>
            </a:extLst>
          </p:cNvPr>
          <p:cNvSpPr>
            <a:spLocks noGrp="1"/>
          </p:cNvSpPr>
          <p:nvPr>
            <p:ph idx="1"/>
          </p:nvPr>
        </p:nvSpPr>
        <p:spPr>
          <a:xfrm>
            <a:off x="100571" y="1720565"/>
            <a:ext cx="8229600" cy="1340135"/>
          </a:xfrm>
        </p:spPr>
        <p:txBody>
          <a:bodyPr/>
          <a:lstStyle/>
          <a:p>
            <a:pPr marL="742950" lvl="3" indent="-285750"/>
            <a:r>
              <a:rPr lang="en-GB" sz="1600" dirty="0"/>
              <a:t>Gave clear understanding of employee’s talents and priorities within KAD role </a:t>
            </a:r>
          </a:p>
          <a:p>
            <a:pPr marL="742950" lvl="3" indent="-285750"/>
            <a:r>
              <a:rPr lang="en-GB" sz="1600" dirty="0"/>
              <a:t>Provided bases for hypothesis which were checked during CBI</a:t>
            </a:r>
          </a:p>
          <a:p>
            <a:pPr marL="742950" lvl="3" indent="-285750"/>
            <a:r>
              <a:rPr lang="en-GB" sz="1600" dirty="0"/>
              <a:t>Helped distinguish between development areas and limitations</a:t>
            </a:r>
          </a:p>
          <a:p>
            <a:pPr marL="742950" lvl="3" indent="-285750"/>
            <a:r>
              <a:rPr lang="en-GB" sz="1600" dirty="0"/>
              <a:t>Gave understanding of go/no go career tracks for employees</a:t>
            </a:r>
          </a:p>
          <a:p>
            <a:pPr marL="742950" lvl="3" indent="-285750"/>
            <a:r>
              <a:rPr lang="en-GB" sz="1600" dirty="0"/>
              <a:t>Provided international benchmark</a:t>
            </a:r>
          </a:p>
        </p:txBody>
      </p:sp>
      <p:pic>
        <p:nvPicPr>
          <p:cNvPr id="5" name="pasted-image.png">
            <a:extLst>
              <a:ext uri="{FF2B5EF4-FFF2-40B4-BE49-F238E27FC236}">
                <a16:creationId xmlns:a16="http://schemas.microsoft.com/office/drawing/2014/main" id="{73847E56-566C-418E-8C57-9F7074A6DA28}"/>
              </a:ext>
            </a:extLst>
          </p:cNvPr>
          <p:cNvPicPr>
            <a:picLocks noChangeAspect="1"/>
          </p:cNvPicPr>
          <p:nvPr/>
        </p:nvPicPr>
        <p:blipFill>
          <a:blip r:embed="rId3">
            <a:extLst/>
          </a:blip>
          <a:stretch>
            <a:fillRect/>
          </a:stretch>
        </p:blipFill>
        <p:spPr>
          <a:xfrm>
            <a:off x="1901686" y="3302000"/>
            <a:ext cx="2319767" cy="3159562"/>
          </a:xfrm>
          <a:prstGeom prst="rect">
            <a:avLst/>
          </a:prstGeom>
          <a:ln w="12700">
            <a:miter lim="400000"/>
          </a:ln>
        </p:spPr>
      </p:pic>
      <p:pic>
        <p:nvPicPr>
          <p:cNvPr id="6" name="pasted-image.png">
            <a:extLst>
              <a:ext uri="{FF2B5EF4-FFF2-40B4-BE49-F238E27FC236}">
                <a16:creationId xmlns:a16="http://schemas.microsoft.com/office/drawing/2014/main" id="{FBDA1ACC-C035-49B7-B5BF-78C348589F5E}"/>
              </a:ext>
            </a:extLst>
          </p:cNvPr>
          <p:cNvPicPr>
            <a:picLocks noChangeAspect="1"/>
          </p:cNvPicPr>
          <p:nvPr/>
        </p:nvPicPr>
        <p:blipFill>
          <a:blip r:embed="rId4">
            <a:extLst/>
          </a:blip>
          <a:stretch>
            <a:fillRect/>
          </a:stretch>
        </p:blipFill>
        <p:spPr>
          <a:xfrm>
            <a:off x="4623185" y="3302000"/>
            <a:ext cx="2340417" cy="3159562"/>
          </a:xfrm>
          <a:prstGeom prst="rect">
            <a:avLst/>
          </a:prstGeom>
          <a:ln w="12700">
            <a:miter lim="400000"/>
          </a:ln>
        </p:spPr>
      </p:pic>
    </p:spTree>
    <p:extLst>
      <p:ext uri="{BB962C8B-B14F-4D97-AF65-F5344CB8AC3E}">
        <p14:creationId xmlns:p14="http://schemas.microsoft.com/office/powerpoint/2010/main" val="51579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4A45-8CC2-479E-A6C2-70B3B7F564BD}"/>
              </a:ext>
            </a:extLst>
          </p:cNvPr>
          <p:cNvSpPr>
            <a:spLocks noGrp="1"/>
          </p:cNvSpPr>
          <p:nvPr>
            <p:ph type="title"/>
          </p:nvPr>
        </p:nvSpPr>
        <p:spPr/>
        <p:txBody>
          <a:bodyPr/>
          <a:lstStyle/>
          <a:p>
            <a:r>
              <a:rPr lang="en-GB" dirty="0"/>
              <a:t>2-Page Assessment Reports</a:t>
            </a:r>
          </a:p>
        </p:txBody>
      </p:sp>
      <p:sp>
        <p:nvSpPr>
          <p:cNvPr id="3" name="Text Placeholder 2">
            <a:extLst>
              <a:ext uri="{FF2B5EF4-FFF2-40B4-BE49-F238E27FC236}">
                <a16:creationId xmlns:a16="http://schemas.microsoft.com/office/drawing/2014/main" id="{5E281114-8BDF-4D84-8330-96C7F01DE066}"/>
              </a:ext>
            </a:extLst>
          </p:cNvPr>
          <p:cNvSpPr>
            <a:spLocks noGrp="1"/>
          </p:cNvSpPr>
          <p:nvPr>
            <p:ph type="body" sz="quarter" idx="13"/>
          </p:nvPr>
        </p:nvSpPr>
        <p:spPr/>
        <p:txBody>
          <a:bodyPr/>
          <a:lstStyle/>
          <a:p>
            <a:endParaRPr lang="en-GB"/>
          </a:p>
        </p:txBody>
      </p:sp>
      <p:pic>
        <p:nvPicPr>
          <p:cNvPr id="9" name="pasted-image.pdf">
            <a:extLst>
              <a:ext uri="{FF2B5EF4-FFF2-40B4-BE49-F238E27FC236}">
                <a16:creationId xmlns:a16="http://schemas.microsoft.com/office/drawing/2014/main" id="{A656D502-6EC5-4643-BDA0-BEC4D9D875F3}"/>
              </a:ext>
            </a:extLst>
          </p:cNvPr>
          <p:cNvPicPr>
            <a:picLocks noChangeAspect="1"/>
          </p:cNvPicPr>
          <p:nvPr/>
        </p:nvPicPr>
        <p:blipFill rotWithShape="1">
          <a:blip r:embed="rId3">
            <a:extLst/>
          </a:blip>
          <a:srcRect t="-9640" b="9640"/>
          <a:stretch/>
        </p:blipFill>
        <p:spPr>
          <a:xfrm>
            <a:off x="63500" y="1209661"/>
            <a:ext cx="4696610" cy="3320835"/>
          </a:xfrm>
          <a:prstGeom prst="rect">
            <a:avLst/>
          </a:prstGeom>
          <a:ln w="12700">
            <a:miter lim="400000"/>
          </a:ln>
        </p:spPr>
      </p:pic>
      <p:pic>
        <p:nvPicPr>
          <p:cNvPr id="10" name="pasted-image.pdf">
            <a:extLst>
              <a:ext uri="{FF2B5EF4-FFF2-40B4-BE49-F238E27FC236}">
                <a16:creationId xmlns:a16="http://schemas.microsoft.com/office/drawing/2014/main" id="{2F6B8606-3E33-4954-A4C8-94C612F4FE3B}"/>
              </a:ext>
            </a:extLst>
          </p:cNvPr>
          <p:cNvPicPr>
            <a:picLocks noChangeAspect="1"/>
          </p:cNvPicPr>
          <p:nvPr/>
        </p:nvPicPr>
        <p:blipFill rotWithShape="1">
          <a:blip r:embed="rId4">
            <a:alphaModFix/>
            <a:extLst/>
          </a:blip>
          <a:srcRect l="7355" t="6422" r="2523" b="25861"/>
          <a:stretch/>
        </p:blipFill>
        <p:spPr>
          <a:xfrm>
            <a:off x="4457678" y="3968750"/>
            <a:ext cx="4229122" cy="2438361"/>
          </a:xfrm>
          <a:prstGeom prst="rect">
            <a:avLst/>
          </a:prstGeom>
          <a:ln w="12700">
            <a:miter lim="400000"/>
          </a:ln>
        </p:spPr>
      </p:pic>
    </p:spTree>
    <p:extLst>
      <p:ext uri="{BB962C8B-B14F-4D97-AF65-F5344CB8AC3E}">
        <p14:creationId xmlns:p14="http://schemas.microsoft.com/office/powerpoint/2010/main" val="372637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4125-C171-452E-8AE4-D4DAC89F4A4C}"/>
              </a:ext>
            </a:extLst>
          </p:cNvPr>
          <p:cNvSpPr>
            <a:spLocks noGrp="1"/>
          </p:cNvSpPr>
          <p:nvPr>
            <p:ph type="title"/>
          </p:nvPr>
        </p:nvSpPr>
        <p:spPr/>
        <p:txBody>
          <a:bodyPr/>
          <a:lstStyle/>
          <a:p>
            <a:r>
              <a:rPr lang="en-GB" dirty="0"/>
              <a:t>Positive Outcomes</a:t>
            </a:r>
          </a:p>
        </p:txBody>
      </p:sp>
      <p:sp>
        <p:nvSpPr>
          <p:cNvPr id="3" name="Text Placeholder 2">
            <a:extLst>
              <a:ext uri="{FF2B5EF4-FFF2-40B4-BE49-F238E27FC236}">
                <a16:creationId xmlns:a16="http://schemas.microsoft.com/office/drawing/2014/main" id="{CD8D1F09-41F4-4E05-9A7B-E419C6124A85}"/>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A5901E36-2FE9-4A92-AA08-CC8C2E05C7A7}"/>
              </a:ext>
            </a:extLst>
          </p:cNvPr>
          <p:cNvSpPr>
            <a:spLocks noGrp="1"/>
          </p:cNvSpPr>
          <p:nvPr>
            <p:ph idx="1"/>
          </p:nvPr>
        </p:nvSpPr>
        <p:spPr>
          <a:xfrm>
            <a:off x="457200" y="1738928"/>
            <a:ext cx="8229600" cy="4960322"/>
          </a:xfrm>
        </p:spPr>
        <p:txBody>
          <a:bodyPr/>
          <a:lstStyle/>
          <a:p>
            <a:pPr algn="just" defTabSz="457200">
              <a:defRPr sz="2100">
                <a:solidFill>
                  <a:srgbClr val="803D81"/>
                </a:solidFill>
                <a:latin typeface="Apriori Bold"/>
                <a:ea typeface="Apriori Bold"/>
                <a:cs typeface="Apriori Bold"/>
                <a:sym typeface="Apriori Bold"/>
              </a:defRPr>
            </a:pPr>
            <a:endParaRPr lang="en-GB" sz="1200" dirty="0"/>
          </a:p>
          <a:p>
            <a:pPr algn="just" defTabSz="457200">
              <a:defRPr sz="2100">
                <a:solidFill>
                  <a:srgbClr val="803D81"/>
                </a:solidFill>
                <a:latin typeface="Apriori Bold"/>
                <a:ea typeface="Apriori Bold"/>
                <a:cs typeface="Apriori Bold"/>
                <a:sym typeface="Apriori Bold"/>
              </a:defRPr>
            </a:pPr>
            <a:r>
              <a:rPr lang="en-GB" sz="1600" dirty="0">
                <a:solidFill>
                  <a:srgbClr val="803D81"/>
                </a:solidFill>
                <a:latin typeface="+mj-lt"/>
              </a:rPr>
              <a:t>For top management</a:t>
            </a:r>
          </a:p>
          <a:p>
            <a:pPr marL="742950" lvl="3" indent="-285750">
              <a:defRPr sz="2100"/>
            </a:pPr>
            <a:r>
              <a:rPr lang="en-GB" sz="1600" dirty="0"/>
              <a:t>Opportunity to discuss with a trusted provider the perspectives of the employees who are responsible for Key Accounts and substantial part of business</a:t>
            </a:r>
          </a:p>
          <a:p>
            <a:pPr marL="742950" lvl="3" indent="-285750">
              <a:defRPr sz="2100"/>
            </a:pPr>
            <a:r>
              <a:rPr lang="en-GB" sz="1600" dirty="0"/>
              <a:t>Vision of strengths and weaknesses in key sales skills and managerial competencies in industrial teams</a:t>
            </a:r>
          </a:p>
          <a:p>
            <a:pPr marL="742950" lvl="3" indent="-285750">
              <a:defRPr sz="2100"/>
            </a:pPr>
            <a:endParaRPr lang="en-GB" sz="1200" dirty="0"/>
          </a:p>
          <a:p>
            <a:pPr algn="just" defTabSz="457200">
              <a:defRPr sz="2100">
                <a:solidFill>
                  <a:srgbClr val="803D81"/>
                </a:solidFill>
                <a:latin typeface="Apriori Bold"/>
                <a:ea typeface="Apriori Bold"/>
                <a:cs typeface="Apriori Bold"/>
                <a:sym typeface="Apriori Bold"/>
              </a:defRPr>
            </a:pPr>
            <a:r>
              <a:rPr lang="en-GB" sz="1600" dirty="0">
                <a:solidFill>
                  <a:srgbClr val="803D81"/>
                </a:solidFill>
                <a:latin typeface="+mj-lt"/>
              </a:rPr>
              <a:t>For sales managers</a:t>
            </a:r>
          </a:p>
          <a:p>
            <a:pPr marL="742950" lvl="3" indent="-285750">
              <a:defRPr sz="2100"/>
            </a:pPr>
            <a:r>
              <a:rPr lang="en-GB" sz="1600" dirty="0"/>
              <a:t>To focus the employee on the importance of specific skills development with impact on business objectives</a:t>
            </a:r>
          </a:p>
          <a:p>
            <a:pPr marL="742950" lvl="3" indent="-285750">
              <a:defRPr sz="2100"/>
            </a:pPr>
            <a:r>
              <a:rPr lang="en-GB" sz="1600" dirty="0"/>
              <a:t>To deliver feedback which was hard to formulate or justify before</a:t>
            </a:r>
          </a:p>
          <a:p>
            <a:pPr marL="742950" lvl="3" indent="-285750">
              <a:defRPr sz="2100"/>
            </a:pPr>
            <a:r>
              <a:rPr lang="en-GB" sz="1600" dirty="0"/>
              <a:t>To understand what kind of support is needed </a:t>
            </a:r>
          </a:p>
          <a:p>
            <a:pPr marL="742950" lvl="3" indent="-285750">
              <a:defRPr sz="2100"/>
            </a:pPr>
            <a:endParaRPr lang="en-GB" sz="1600" dirty="0"/>
          </a:p>
          <a:p>
            <a:pPr algn="just" defTabSz="457200">
              <a:defRPr sz="2100">
                <a:solidFill>
                  <a:srgbClr val="803D81"/>
                </a:solidFill>
                <a:latin typeface="Apriori Bold"/>
                <a:ea typeface="Apriori Bold"/>
                <a:cs typeface="Apriori Bold"/>
                <a:sym typeface="Apriori Bold"/>
              </a:defRPr>
            </a:pPr>
            <a:r>
              <a:rPr lang="en-GB" sz="1600" dirty="0">
                <a:solidFill>
                  <a:srgbClr val="803D81"/>
                </a:solidFill>
                <a:latin typeface="+mj-lt"/>
                <a:ea typeface="Apriori Bold"/>
                <a:cs typeface="Apriori Bold"/>
                <a:sym typeface="Apriori Bold"/>
              </a:rPr>
              <a:t>For the employees</a:t>
            </a:r>
          </a:p>
          <a:p>
            <a:pPr marL="742950" lvl="3" indent="-285750">
              <a:defRPr sz="2100"/>
            </a:pPr>
            <a:r>
              <a:rPr lang="en-GB" sz="1600" dirty="0"/>
              <a:t>Feedback in 3D mode: Sales Report + interview results + manager’s feedback</a:t>
            </a:r>
          </a:p>
          <a:p>
            <a:endParaRPr lang="en-GB" sz="1200" dirty="0"/>
          </a:p>
        </p:txBody>
      </p:sp>
    </p:spTree>
    <p:extLst>
      <p:ext uri="{BB962C8B-B14F-4D97-AF65-F5344CB8AC3E}">
        <p14:creationId xmlns:p14="http://schemas.microsoft.com/office/powerpoint/2010/main" val="1941768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Friday Conference Slides  -  Read-Only" id="{8539A68B-F659-4BA2-81C9-008FC0284F8F}" vid="{A290B226-9F14-461E-8BED-AFD842017A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12" ma:contentTypeDescription="Create a new document." ma:contentTypeScope="" ma:versionID="127aa7874d8fcfed70301dcb57c97c1f">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db619a669d83d3c7eb5ce238c267a3d8"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Rab MacIver</DisplayName>
        <AccountId>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D97BE4-5636-4982-8C19-6E19C38DE2A0}"/>
</file>

<file path=customXml/itemProps2.xml><?xml version="1.0" encoding="utf-8"?>
<ds:datastoreItem xmlns:ds="http://schemas.openxmlformats.org/officeDocument/2006/customXml" ds:itemID="{DB18E9F4-8770-4923-BB2C-47D28852A350}">
  <ds:schemaRef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bf7b792-b6d9-4df4-bbcb-79af6068597a"/>
    <ds:schemaRef ds:uri="http://schemas.microsoft.com/office/2006/documentManagement/types"/>
    <ds:schemaRef ds:uri="ff4846e7-e320-472a-b939-e0ea4896596c"/>
    <ds:schemaRef ds:uri="http://www.w3.org/XML/1998/namespace"/>
    <ds:schemaRef ds:uri="http://purl.org/dc/terms/"/>
  </ds:schemaRefs>
</ds:datastoreItem>
</file>

<file path=customXml/itemProps3.xml><?xml version="1.0" encoding="utf-8"?>
<ds:datastoreItem xmlns:ds="http://schemas.openxmlformats.org/officeDocument/2006/customXml" ds:itemID="{C6FE00B1-A26D-407E-B8BE-8A8D558BA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Friday Conference Slides</Template>
  <TotalTime>3021</TotalTime>
  <Words>359</Words>
  <Application>Microsoft Office PowerPoint</Application>
  <PresentationFormat>On-screen Show (4:3)</PresentationFormat>
  <Paragraphs>52</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Apriori Bold</vt:lpstr>
      <vt:lpstr>Arial</vt:lpstr>
      <vt:lpstr>Calibri</vt:lpstr>
      <vt:lpstr>Wingdings</vt:lpstr>
      <vt:lpstr>WTW</vt:lpstr>
      <vt:lpstr>Using the PS Sales Expert Report to drive performance of SAP key account directors</vt:lpstr>
      <vt:lpstr>Background &amp; Request</vt:lpstr>
      <vt:lpstr>Background &amp; Request</vt:lpstr>
      <vt:lpstr>The Procedure</vt:lpstr>
      <vt:lpstr>Sales Report</vt:lpstr>
      <vt:lpstr>2-Page Assessment Reports</vt:lpstr>
      <vt:lpstr>Positive Outcomes</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Partnerships, Global Growth</dc:title>
  <dc:creator>Katie Herridge</dc:creator>
  <cp:lastModifiedBy>James Hollingsworth</cp:lastModifiedBy>
  <cp:revision>155</cp:revision>
  <dcterms:created xsi:type="dcterms:W3CDTF">2018-09-13T13:09:16Z</dcterms:created>
  <dcterms:modified xsi:type="dcterms:W3CDTF">2018-10-23T07:30:04Z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0x010100CB889E6103750F438878AB45B4DD2222</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ies>
</file>