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8" r:id="rId5"/>
  </p:sldMasterIdLst>
  <p:notesMasterIdLst>
    <p:notesMasterId r:id="rId27"/>
  </p:notesMasterIdLst>
  <p:sldIdLst>
    <p:sldId id="810" r:id="rId6"/>
    <p:sldId id="11888" r:id="rId7"/>
    <p:sldId id="11929" r:id="rId8"/>
    <p:sldId id="11922" r:id="rId9"/>
    <p:sldId id="11930" r:id="rId10"/>
    <p:sldId id="11895" r:id="rId11"/>
    <p:sldId id="11931" r:id="rId12"/>
    <p:sldId id="11932" r:id="rId13"/>
    <p:sldId id="11933" r:id="rId14"/>
    <p:sldId id="11934" r:id="rId15"/>
    <p:sldId id="11935" r:id="rId16"/>
    <p:sldId id="11936" r:id="rId17"/>
    <p:sldId id="11937" r:id="rId18"/>
    <p:sldId id="11938" r:id="rId19"/>
    <p:sldId id="11939" r:id="rId20"/>
    <p:sldId id="11940" r:id="rId21"/>
    <p:sldId id="11941" r:id="rId22"/>
    <p:sldId id="11948" r:id="rId23"/>
    <p:sldId id="11944" r:id="rId24"/>
    <p:sldId id="11945" r:id="rId25"/>
    <p:sldId id="115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11D8DF-2E90-4C68-8B3D-93190FD07883}">
          <p14:sldIdLst>
            <p14:sldId id="810"/>
            <p14:sldId id="11888"/>
            <p14:sldId id="11929"/>
            <p14:sldId id="11922"/>
            <p14:sldId id="11930"/>
            <p14:sldId id="11895"/>
            <p14:sldId id="11931"/>
            <p14:sldId id="11932"/>
            <p14:sldId id="11933"/>
            <p14:sldId id="11934"/>
            <p14:sldId id="11935"/>
            <p14:sldId id="11936"/>
            <p14:sldId id="11937"/>
            <p14:sldId id="11938"/>
            <p14:sldId id="11939"/>
            <p14:sldId id="11940"/>
            <p14:sldId id="11941"/>
            <p14:sldId id="11948"/>
            <p14:sldId id="11944"/>
            <p14:sldId id="11945"/>
            <p14:sldId id="11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  <p15:guide id="7" pos="4608" userDrawn="1">
          <p15:clr>
            <a:srgbClr val="A4A3A4"/>
          </p15:clr>
        </p15:guide>
        <p15:guide id="8" pos="377" userDrawn="1">
          <p15:clr>
            <a:srgbClr val="A4A3A4"/>
          </p15:clr>
        </p15:guide>
        <p15:guide id="9" pos="7296" userDrawn="1">
          <p15:clr>
            <a:srgbClr val="A4A3A4"/>
          </p15:clr>
        </p15:guide>
        <p15:guide id="10" pos="1664" userDrawn="1">
          <p15:clr>
            <a:srgbClr val="A4A3A4"/>
          </p15:clr>
        </p15:guide>
        <p15:guide id="11" pos="5888" userDrawn="1">
          <p15:clr>
            <a:srgbClr val="A4A3A4"/>
          </p15:clr>
        </p15:guide>
        <p15:guide id="12" pos="6016" userDrawn="1">
          <p15:clr>
            <a:srgbClr val="A4A3A4"/>
          </p15:clr>
        </p15:guide>
        <p15:guide id="13" pos="4480" userDrawn="1">
          <p15:clr>
            <a:srgbClr val="A4A3A4"/>
          </p15:clr>
        </p15:guide>
        <p15:guide id="14" pos="1792" userDrawn="1">
          <p15:clr>
            <a:srgbClr val="A4A3A4"/>
          </p15:clr>
        </p15:guide>
        <p15:guide id="15" pos="3053" userDrawn="1">
          <p15:clr>
            <a:srgbClr val="A4A3A4"/>
          </p15:clr>
        </p15:guide>
        <p15:guide id="16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ham Seager" initials="GS" lastIdx="1" clrIdx="0">
    <p:extLst>
      <p:ext uri="{19B8F6BF-5375-455C-9EA6-DF929625EA0E}">
        <p15:presenceInfo xmlns:p15="http://schemas.microsoft.com/office/powerpoint/2012/main" userId="S::graham.seager@savilleassessment.com::10a0be46-fd9d-4f39-ba3a-c77b6ac6e74c" providerId="AD"/>
      </p:ext>
    </p:extLst>
  </p:cmAuthor>
  <p:cmAuthor id="2" name="James Hollingsworth" initials="JH" lastIdx="17" clrIdx="1">
    <p:extLst>
      <p:ext uri="{19B8F6BF-5375-455C-9EA6-DF929625EA0E}">
        <p15:presenceInfo xmlns:p15="http://schemas.microsoft.com/office/powerpoint/2012/main" userId="S::james.hollingsworth@savilleassessment.com::5824f83d-9761-470f-a24b-0c1520028833" providerId="AD"/>
      </p:ext>
    </p:extLst>
  </p:cmAuthor>
  <p:cmAuthor id="3" name="Gajraj Mohan, Mira (Singapore)" initials="GMM(" lastIdx="8" clrIdx="2">
    <p:extLst>
      <p:ext uri="{19B8F6BF-5375-455C-9EA6-DF929625EA0E}">
        <p15:presenceInfo xmlns:p15="http://schemas.microsoft.com/office/powerpoint/2012/main" userId="S::Mira.Gajraj.Mohan@towerswatson.com::75dfdf56-783d-4515-9682-6118ddb81138" providerId="AD"/>
      </p:ext>
    </p:extLst>
  </p:cmAuthor>
  <p:cmAuthor id="4" name="Dominic Goodacre" initials="DG" lastIdx="50" clrIdx="3">
    <p:extLst>
      <p:ext uri="{19B8F6BF-5375-455C-9EA6-DF929625EA0E}">
        <p15:presenceInfo xmlns:p15="http://schemas.microsoft.com/office/powerpoint/2012/main" userId="S::dominic.goodacre@savilleassessment.com::bfbc928c-da10-4cbd-b47c-7a7bf02d918a" providerId="AD"/>
      </p:ext>
    </p:extLst>
  </p:cmAuthor>
  <p:cmAuthor id="5" name="Martin Kavanagh" initials="MK" lastIdx="2" clrIdx="4">
    <p:extLst>
      <p:ext uri="{19B8F6BF-5375-455C-9EA6-DF929625EA0E}">
        <p15:presenceInfo xmlns:p15="http://schemas.microsoft.com/office/powerpoint/2012/main" userId="S::martin.kavanagh@savilleassessment.com::18210a42-b1ca-48dc-8832-a2205d48fd24" providerId="AD"/>
      </p:ext>
    </p:extLst>
  </p:cmAuthor>
  <p:cmAuthor id="6" name="Hannah Mullaney" initials="HM" lastIdx="2" clrIdx="5">
    <p:extLst>
      <p:ext uri="{19B8F6BF-5375-455C-9EA6-DF929625EA0E}">
        <p15:presenceInfo xmlns:p15="http://schemas.microsoft.com/office/powerpoint/2012/main" userId="S::hannah.mullaney@savilleassessment.com::bbb931a2-be2f-4975-8fc8-1b82f68ef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E5"/>
    <a:srgbClr val="D8D7DF"/>
    <a:srgbClr val="FFFFFF"/>
    <a:srgbClr val="F4EB67"/>
    <a:srgbClr val="0E9149"/>
    <a:srgbClr val="8CC442"/>
    <a:srgbClr val="702082"/>
    <a:srgbClr val="34223F"/>
    <a:srgbClr val="F0ECF4"/>
    <a:srgbClr val="062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0A135-3B6E-46BB-88C4-9A4C954DE13D}" v="71" dt="2020-10-06T11:09:28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160"/>
        <p:guide orient="horz" pos="300"/>
        <p:guide orient="horz" pos="960"/>
        <p:guide orient="horz" pos="4032"/>
        <p:guide orient="horz" pos="3840"/>
        <p:guide pos="4608"/>
        <p:guide pos="377"/>
        <p:guide pos="7296"/>
        <p:guide pos="1664"/>
        <p:guide pos="5888"/>
        <p:guide pos="6016"/>
        <p:guide pos="4480"/>
        <p:guide pos="1792"/>
        <p:guide pos="305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DC975-A455-47BB-A68D-520EABF783D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B0F9-5275-4FDD-BFE5-B9E6F2FD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3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942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9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6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83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33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78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57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1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0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7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7728A-95B1-4E61-9273-F88648659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lue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68F3D3C-D32C-4FD6-AD17-DABC18849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463" r="19149" b="18725"/>
          <a:stretch/>
        </p:blipFill>
        <p:spPr>
          <a:xfrm>
            <a:off x="3074128" y="0"/>
            <a:ext cx="9117872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098119" y="3078815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A0D2"/>
                </a:solidFill>
              </a:rPr>
              <a:t>Hire Talent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96" y="2560542"/>
            <a:ext cx="1614536" cy="1540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F3BDD-12E7-44FB-94D4-C006920A7A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4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Blue">
    <p:bg>
      <p:bgPr>
        <a:solidFill>
          <a:srgbClr val="EFE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6A66710-4E65-4F7A-81D2-0C9A0A8C1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687" y="1"/>
            <a:ext cx="9220313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952" y="2653153"/>
            <a:ext cx="1578654" cy="155169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994216" y="3013501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FFB81C"/>
                </a:solidFill>
              </a:rPr>
              <a:t>Build Talent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808D1-E5FC-4F21-8FF8-802471571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Blue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946BDFB-0B56-4698-A4AE-8D743BB82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888" r="23589" b="24763"/>
          <a:stretch/>
        </p:blipFill>
        <p:spPr>
          <a:xfrm>
            <a:off x="2892491" y="0"/>
            <a:ext cx="9299510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051588" y="3013501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110A0"/>
                </a:solidFill>
              </a:rPr>
              <a:t>Lead Talent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220" y="2808297"/>
            <a:ext cx="1766094" cy="1056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D2FFA-5ED1-4137-B35F-B113D32962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2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C8BFF82-781E-4092-9FD2-F6EC00A23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76" t="5643" r="13217"/>
          <a:stretch/>
        </p:blipFill>
        <p:spPr>
          <a:xfrm>
            <a:off x="0" y="-101515"/>
            <a:ext cx="12192000" cy="514821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4EDE5F-DAD2-4AF4-BE7F-5183C74008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5792" y="2653260"/>
            <a:ext cx="6096000" cy="11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2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C8BFF82-781E-4092-9FD2-F6EC00A23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576" t="5643" r="13217"/>
          <a:stretch/>
        </p:blipFill>
        <p:spPr>
          <a:xfrm>
            <a:off x="-6306" y="73956"/>
            <a:ext cx="12192000" cy="514821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4EDE5F-DAD2-4AF4-BE7F-5183C74008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2194" y="2560877"/>
            <a:ext cx="7180348" cy="1324101"/>
          </a:xfrm>
          <a:prstGeom prst="rect">
            <a:avLst/>
          </a:prstGeom>
          <a:effectLst>
            <a:outerShdw blurRad="152400" dist="38100" dir="5400000" algn="ctr" rotWithShape="0">
              <a:schemeClr val="tx1">
                <a:alpha val="48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8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C0FCC-1254-4361-BF4B-158FE47BF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430" r="15163" b="7237"/>
          <a:stretch/>
        </p:blipFill>
        <p:spPr>
          <a:xfrm>
            <a:off x="3769485" y="0"/>
            <a:ext cx="8422515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683F3C-B3A7-4813-9BC2-6618A55B46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2262" y="2700337"/>
            <a:ext cx="64674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C0FCC-1254-4361-BF4B-158FE47BF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430" r="15163" b="7237"/>
          <a:stretch/>
        </p:blipFill>
        <p:spPr>
          <a:xfrm>
            <a:off x="3769485" y="0"/>
            <a:ext cx="842251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7836FC-3F10-4412-8C6A-377FF3B94D29}"/>
              </a:ext>
            </a:extLst>
          </p:cNvPr>
          <p:cNvSpPr/>
          <p:nvPr userDrawn="1"/>
        </p:nvSpPr>
        <p:spPr>
          <a:xfrm>
            <a:off x="1792704" y="1840828"/>
            <a:ext cx="8578516" cy="3119671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  <a:effectLst>
            <a:softEdge rad="863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683F3C-B3A7-4813-9BC2-6618A55B46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1868" y="2604474"/>
            <a:ext cx="6467475" cy="1457325"/>
          </a:xfrm>
          <a:prstGeom prst="rect">
            <a:avLst/>
          </a:prstGeom>
          <a:effectLst>
            <a:outerShdw blurRad="63500" dist="50800" dir="5400000" sx="105000" sy="105000" algn="ctr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89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Blue">
    <p:bg>
      <p:bgPr>
        <a:solidFill>
          <a:srgbClr val="D8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raphic 188">
            <a:extLst>
              <a:ext uri="{FF2B5EF4-FFF2-40B4-BE49-F238E27FC236}">
                <a16:creationId xmlns:a16="http://schemas.microsoft.com/office/drawing/2014/main" id="{F7A0A409-A4FD-403B-A6C0-2576FA718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1" t="14014" r="25676" b="38568"/>
          <a:stretch/>
        </p:blipFill>
        <p:spPr>
          <a:xfrm>
            <a:off x="1816771" y="0"/>
            <a:ext cx="10375230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BA7302-5C1C-40D7-8560-9C4A805E50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5912" y="3140281"/>
            <a:ext cx="5020176" cy="924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62E9F-3B90-479C-819B-71A9175A4383}"/>
              </a:ext>
            </a:extLst>
          </p:cNvPr>
          <p:cNvSpPr txBox="1"/>
          <p:nvPr userDrawn="1"/>
        </p:nvSpPr>
        <p:spPr>
          <a:xfrm>
            <a:off x="4152142" y="1983625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0">
                <a:solidFill>
                  <a:schemeClr val="tx2"/>
                </a:solidFill>
              </a:rPr>
              <a:t>Strengths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1D585-4314-44C2-87BD-7171DAA7EE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73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4C44349-97CE-4F0D-8578-5E88AB9D4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1" t="14014" r="25676" b="38568"/>
          <a:stretch/>
        </p:blipFill>
        <p:spPr>
          <a:xfrm>
            <a:off x="1816771" y="0"/>
            <a:ext cx="1037523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555857-5916-4278-B7A3-737AEDD483F5}"/>
              </a:ext>
            </a:extLst>
          </p:cNvPr>
          <p:cNvSpPr/>
          <p:nvPr userDrawn="1"/>
        </p:nvSpPr>
        <p:spPr>
          <a:xfrm>
            <a:off x="1792704" y="1239253"/>
            <a:ext cx="8578516" cy="4223084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  <a:effectLst>
            <a:softEdge rad="863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BA7302-5C1C-40D7-8560-9C4A805E50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5912" y="3140281"/>
            <a:ext cx="5020176" cy="924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62E9F-3B90-479C-819B-71A9175A4383}"/>
              </a:ext>
            </a:extLst>
          </p:cNvPr>
          <p:cNvSpPr txBox="1"/>
          <p:nvPr userDrawn="1"/>
        </p:nvSpPr>
        <p:spPr>
          <a:xfrm>
            <a:off x="4152142" y="1983625"/>
            <a:ext cx="3887715" cy="830997"/>
          </a:xfrm>
          <a:prstGeom prst="rect">
            <a:avLst/>
          </a:prstGeom>
          <a:noFill/>
          <a:effectLst>
            <a:outerShdw blurRad="88900" dist="25400" dir="5400000" algn="t" rotWithShape="0">
              <a:prstClr val="black">
                <a:alpha val="2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b="0">
                <a:solidFill>
                  <a:schemeClr val="bg1"/>
                </a:solidFill>
              </a:rPr>
              <a:t>Strengths</a:t>
            </a:r>
          </a:p>
        </p:txBody>
      </p:sp>
    </p:spTree>
    <p:extLst>
      <p:ext uri="{BB962C8B-B14F-4D97-AF65-F5344CB8AC3E}">
        <p14:creationId xmlns:p14="http://schemas.microsoft.com/office/powerpoint/2010/main" val="864374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72368"/>
            <a:ext cx="5994400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auto">
          <a:xfrm>
            <a:off x="6932084" y="455613"/>
            <a:ext cx="3845984" cy="1568450"/>
          </a:xfrm>
          <a:custGeom>
            <a:avLst/>
            <a:gdLst>
              <a:gd name="T0" fmla="*/ 0 w 3022"/>
              <a:gd name="T1" fmla="*/ 1641 h 1641"/>
              <a:gd name="T2" fmla="*/ 0 w 3022"/>
              <a:gd name="T3" fmla="*/ 1641 h 1641"/>
              <a:gd name="T4" fmla="*/ 3022 w 3022"/>
              <a:gd name="T5" fmla="*/ 1641 h 1641"/>
              <a:gd name="T6" fmla="*/ 3022 w 3022"/>
              <a:gd name="T7" fmla="*/ 0 h 1641"/>
              <a:gd name="T8" fmla="*/ 0 w 3022"/>
              <a:gd name="T9" fmla="*/ 0 h 1641"/>
              <a:gd name="T10" fmla="*/ 0 w 3022"/>
              <a:gd name="T11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22" h="1641">
                <a:moveTo>
                  <a:pt x="0" y="1641"/>
                </a:moveTo>
                <a:lnTo>
                  <a:pt x="0" y="1641"/>
                </a:lnTo>
                <a:lnTo>
                  <a:pt x="3022" y="1641"/>
                </a:lnTo>
                <a:lnTo>
                  <a:pt x="3022" y="0"/>
                </a:lnTo>
                <a:lnTo>
                  <a:pt x="0" y="0"/>
                </a:lnTo>
                <a:lnTo>
                  <a:pt x="0" y="164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13"/>
          <p:cNvSpPr>
            <a:spLocks/>
          </p:cNvSpPr>
          <p:nvPr userDrawn="1"/>
        </p:nvSpPr>
        <p:spPr bwMode="auto">
          <a:xfrm>
            <a:off x="11108268" y="3179764"/>
            <a:ext cx="486833" cy="2659063"/>
          </a:xfrm>
          <a:custGeom>
            <a:avLst/>
            <a:gdLst>
              <a:gd name="T0" fmla="*/ 0 w 384"/>
              <a:gd name="T1" fmla="*/ 2784 h 2784"/>
              <a:gd name="T2" fmla="*/ 0 w 384"/>
              <a:gd name="T3" fmla="*/ 2784 h 2784"/>
              <a:gd name="T4" fmla="*/ 384 w 384"/>
              <a:gd name="T5" fmla="*/ 2784 h 2784"/>
              <a:gd name="T6" fmla="*/ 384 w 384"/>
              <a:gd name="T7" fmla="*/ 0 h 2784"/>
              <a:gd name="T8" fmla="*/ 0 w 384"/>
              <a:gd name="T9" fmla="*/ 0 h 2784"/>
              <a:gd name="T10" fmla="*/ 0 w 384"/>
              <a:gd name="T11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" h="2784">
                <a:moveTo>
                  <a:pt x="0" y="2784"/>
                </a:moveTo>
                <a:lnTo>
                  <a:pt x="0" y="2784"/>
                </a:lnTo>
                <a:lnTo>
                  <a:pt x="384" y="2784"/>
                </a:lnTo>
                <a:lnTo>
                  <a:pt x="384" y="0"/>
                </a:lnTo>
                <a:lnTo>
                  <a:pt x="0" y="0"/>
                </a:lnTo>
                <a:lnTo>
                  <a:pt x="0" y="278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14"/>
          <p:cNvSpPr>
            <a:spLocks/>
          </p:cNvSpPr>
          <p:nvPr userDrawn="1"/>
        </p:nvSpPr>
        <p:spPr bwMode="auto">
          <a:xfrm>
            <a:off x="8674100" y="2808289"/>
            <a:ext cx="728133" cy="784225"/>
          </a:xfrm>
          <a:custGeom>
            <a:avLst/>
            <a:gdLst>
              <a:gd name="T0" fmla="*/ 0 w 572"/>
              <a:gd name="T1" fmla="*/ 821 h 821"/>
              <a:gd name="T2" fmla="*/ 0 w 572"/>
              <a:gd name="T3" fmla="*/ 821 h 821"/>
              <a:gd name="T4" fmla="*/ 572 w 572"/>
              <a:gd name="T5" fmla="*/ 821 h 821"/>
              <a:gd name="T6" fmla="*/ 572 w 572"/>
              <a:gd name="T7" fmla="*/ 0 h 821"/>
              <a:gd name="T8" fmla="*/ 0 w 572"/>
              <a:gd name="T9" fmla="*/ 0 h 821"/>
              <a:gd name="T10" fmla="*/ 0 w 572"/>
              <a:gd name="T11" fmla="*/ 821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2" h="821">
                <a:moveTo>
                  <a:pt x="0" y="821"/>
                </a:moveTo>
                <a:lnTo>
                  <a:pt x="0" y="821"/>
                </a:lnTo>
                <a:lnTo>
                  <a:pt x="572" y="821"/>
                </a:lnTo>
                <a:lnTo>
                  <a:pt x="572" y="0"/>
                </a:lnTo>
                <a:lnTo>
                  <a:pt x="0" y="0"/>
                </a:lnTo>
                <a:lnTo>
                  <a:pt x="0" y="82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" name="Freeform 15"/>
          <p:cNvSpPr>
            <a:spLocks/>
          </p:cNvSpPr>
          <p:nvPr userDrawn="1"/>
        </p:nvSpPr>
        <p:spPr bwMode="auto">
          <a:xfrm>
            <a:off x="4216401" y="3592513"/>
            <a:ext cx="3754967" cy="782638"/>
          </a:xfrm>
          <a:custGeom>
            <a:avLst/>
            <a:gdLst>
              <a:gd name="T0" fmla="*/ 0 w 2951"/>
              <a:gd name="T1" fmla="*/ 820 h 820"/>
              <a:gd name="T2" fmla="*/ 0 w 2951"/>
              <a:gd name="T3" fmla="*/ 820 h 820"/>
              <a:gd name="T4" fmla="*/ 2951 w 2951"/>
              <a:gd name="T5" fmla="*/ 820 h 820"/>
              <a:gd name="T6" fmla="*/ 2951 w 2951"/>
              <a:gd name="T7" fmla="*/ 0 h 820"/>
              <a:gd name="T8" fmla="*/ 0 w 2951"/>
              <a:gd name="T9" fmla="*/ 0 h 820"/>
              <a:gd name="T10" fmla="*/ 0 w 2951"/>
              <a:gd name="T11" fmla="*/ 82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51" h="820">
                <a:moveTo>
                  <a:pt x="0" y="820"/>
                </a:moveTo>
                <a:lnTo>
                  <a:pt x="0" y="820"/>
                </a:lnTo>
                <a:lnTo>
                  <a:pt x="2951" y="820"/>
                </a:lnTo>
                <a:lnTo>
                  <a:pt x="2951" y="0"/>
                </a:lnTo>
                <a:lnTo>
                  <a:pt x="0" y="0"/>
                </a:lnTo>
                <a:lnTo>
                  <a:pt x="0" y="82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24001"/>
            <a:ext cx="5994400" cy="381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5B205-43EA-4AA1-B3A4-49EED8787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20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7728A-95B1-4E61-9273-F88648659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3pPr marL="233363" indent="-233363">
              <a:buFont typeface="+mj-lt"/>
              <a:buAutoNum type="arabicPeriod"/>
              <a:defRPr/>
            </a:lvl3pPr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A34B2-2F00-4F6C-8A55-AE1DF999A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5720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0" y="1219200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1524000"/>
            <a:ext cx="3454400" cy="34290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1A8085-1A1C-412C-8E45-6EAE9AD5B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 sz="3900" b="0" i="0" baseline="0"/>
            </a:lvl1pPr>
          </a:lstStyle>
          <a:p>
            <a:pPr lvl="0"/>
            <a:r>
              <a:rPr lang="en-US"/>
              <a:t>“Click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EBB7-37DD-4862-900D-8874BFD32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0C9E3-F9C3-4CD9-8A05-7791A0CDD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3F146-AC7D-475B-9748-30908384D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521" y="1739707"/>
            <a:ext cx="6572958" cy="16922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333127" y="3668950"/>
            <a:ext cx="552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www.savilleassessment.com</a:t>
            </a:r>
            <a:endParaRPr lang="en-GB" sz="200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3151001" y="3464965"/>
            <a:ext cx="5889998" cy="4"/>
          </a:xfrm>
          <a:prstGeom prst="line">
            <a:avLst/>
          </a:prstGeom>
          <a:ln w="28575">
            <a:solidFill>
              <a:srgbClr val="D8DB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 Copyright">
            <a:extLst>
              <a:ext uri="{FF2B5EF4-FFF2-40B4-BE49-F238E27FC236}">
                <a16:creationId xmlns:a16="http://schemas.microsoft.com/office/drawing/2014/main" id="{B89421D4-460E-414E-9881-992193F3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9994" y="6260565"/>
            <a:ext cx="7592008" cy="2178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© 2020 Saville Assessment, Willis Towers Watson. All rights reserved.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BB3269-ABCE-415C-9A5F-0585224CB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462" y="4297714"/>
            <a:ext cx="1801073" cy="2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62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8737600" cy="307777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804673"/>
            <a:ext cx="8737600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2683934" y="1522414"/>
            <a:ext cx="5676900" cy="354013"/>
          </a:xfrm>
          <a:custGeom>
            <a:avLst/>
            <a:gdLst>
              <a:gd name="T0" fmla="*/ 0 w 4464"/>
              <a:gd name="T1" fmla="*/ 369 h 369"/>
              <a:gd name="T2" fmla="*/ 0 w 4464"/>
              <a:gd name="T3" fmla="*/ 369 h 369"/>
              <a:gd name="T4" fmla="*/ 4464 w 4464"/>
              <a:gd name="T5" fmla="*/ 369 h 369"/>
              <a:gd name="T6" fmla="*/ 4464 w 4464"/>
              <a:gd name="T7" fmla="*/ 0 h 369"/>
              <a:gd name="T8" fmla="*/ 0 w 4464"/>
              <a:gd name="T9" fmla="*/ 0 h 369"/>
              <a:gd name="T10" fmla="*/ 0 w 4464"/>
              <a:gd name="T11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369">
                <a:moveTo>
                  <a:pt x="0" y="369"/>
                </a:moveTo>
                <a:lnTo>
                  <a:pt x="0" y="369"/>
                </a:lnTo>
                <a:lnTo>
                  <a:pt x="4464" y="369"/>
                </a:lnTo>
                <a:lnTo>
                  <a:pt x="4464" y="0"/>
                </a:lnTo>
                <a:lnTo>
                  <a:pt x="0" y="0"/>
                </a:lnTo>
                <a:lnTo>
                  <a:pt x="0" y="36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609601" y="3013075"/>
            <a:ext cx="2148417" cy="2813050"/>
          </a:xfrm>
          <a:custGeom>
            <a:avLst/>
            <a:gdLst>
              <a:gd name="T0" fmla="*/ 0 w 1689"/>
              <a:gd name="T1" fmla="*/ 2943 h 2943"/>
              <a:gd name="T2" fmla="*/ 0 w 1689"/>
              <a:gd name="T3" fmla="*/ 2943 h 2943"/>
              <a:gd name="T4" fmla="*/ 1689 w 1689"/>
              <a:gd name="T5" fmla="*/ 2943 h 2943"/>
              <a:gd name="T6" fmla="*/ 1689 w 1689"/>
              <a:gd name="T7" fmla="*/ 0 h 2943"/>
              <a:gd name="T8" fmla="*/ 0 w 1689"/>
              <a:gd name="T9" fmla="*/ 0 h 2943"/>
              <a:gd name="T10" fmla="*/ 0 w 1689"/>
              <a:gd name="T11" fmla="*/ 2943 h 2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9" h="2943">
                <a:moveTo>
                  <a:pt x="0" y="2943"/>
                </a:moveTo>
                <a:lnTo>
                  <a:pt x="0" y="2943"/>
                </a:lnTo>
                <a:lnTo>
                  <a:pt x="1689" y="2943"/>
                </a:lnTo>
                <a:lnTo>
                  <a:pt x="1689" y="0"/>
                </a:lnTo>
                <a:lnTo>
                  <a:pt x="0" y="0"/>
                </a:lnTo>
                <a:lnTo>
                  <a:pt x="0" y="2943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089400" y="5522914"/>
            <a:ext cx="1432984" cy="303213"/>
          </a:xfrm>
          <a:custGeom>
            <a:avLst/>
            <a:gdLst>
              <a:gd name="T0" fmla="*/ 0 w 1126"/>
              <a:gd name="T1" fmla="*/ 317 h 317"/>
              <a:gd name="T2" fmla="*/ 0 w 1126"/>
              <a:gd name="T3" fmla="*/ 317 h 317"/>
              <a:gd name="T4" fmla="*/ 1126 w 1126"/>
              <a:gd name="T5" fmla="*/ 317 h 317"/>
              <a:gd name="T6" fmla="*/ 1126 w 1126"/>
              <a:gd name="T7" fmla="*/ 0 h 317"/>
              <a:gd name="T8" fmla="*/ 0 w 1126"/>
              <a:gd name="T9" fmla="*/ 0 h 317"/>
              <a:gd name="T10" fmla="*/ 0 w 1126"/>
              <a:gd name="T11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6" h="317">
                <a:moveTo>
                  <a:pt x="0" y="317"/>
                </a:moveTo>
                <a:lnTo>
                  <a:pt x="0" y="317"/>
                </a:lnTo>
                <a:lnTo>
                  <a:pt x="1126" y="317"/>
                </a:lnTo>
                <a:lnTo>
                  <a:pt x="1126" y="0"/>
                </a:lnTo>
                <a:lnTo>
                  <a:pt x="0" y="0"/>
                </a:lnTo>
                <a:lnTo>
                  <a:pt x="0" y="317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7653867" y="4086225"/>
            <a:ext cx="1432984" cy="1739900"/>
          </a:xfrm>
          <a:custGeom>
            <a:avLst/>
            <a:gdLst>
              <a:gd name="T0" fmla="*/ 0 w 1126"/>
              <a:gd name="T1" fmla="*/ 1820 h 1820"/>
              <a:gd name="T2" fmla="*/ 0 w 1126"/>
              <a:gd name="T3" fmla="*/ 1820 h 1820"/>
              <a:gd name="T4" fmla="*/ 1126 w 1126"/>
              <a:gd name="T5" fmla="*/ 1820 h 1820"/>
              <a:gd name="T6" fmla="*/ 1126 w 1126"/>
              <a:gd name="T7" fmla="*/ 0 h 1820"/>
              <a:gd name="T8" fmla="*/ 0 w 1126"/>
              <a:gd name="T9" fmla="*/ 0 h 1820"/>
              <a:gd name="T10" fmla="*/ 0 w 1126"/>
              <a:gd name="T11" fmla="*/ 1820 h 1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6" h="1820">
                <a:moveTo>
                  <a:pt x="0" y="1820"/>
                </a:moveTo>
                <a:lnTo>
                  <a:pt x="0" y="1820"/>
                </a:lnTo>
                <a:lnTo>
                  <a:pt x="1126" y="1820"/>
                </a:lnTo>
                <a:lnTo>
                  <a:pt x="1126" y="0"/>
                </a:lnTo>
                <a:lnTo>
                  <a:pt x="0" y="0"/>
                </a:lnTo>
                <a:lnTo>
                  <a:pt x="0" y="182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5520267" y="3717926"/>
            <a:ext cx="709084" cy="358775"/>
          </a:xfrm>
          <a:custGeom>
            <a:avLst/>
            <a:gdLst>
              <a:gd name="T0" fmla="*/ 0 w 557"/>
              <a:gd name="T1" fmla="*/ 375 h 375"/>
              <a:gd name="T2" fmla="*/ 0 w 557"/>
              <a:gd name="T3" fmla="*/ 375 h 375"/>
              <a:gd name="T4" fmla="*/ 557 w 557"/>
              <a:gd name="T5" fmla="*/ 375 h 375"/>
              <a:gd name="T6" fmla="*/ 557 w 557"/>
              <a:gd name="T7" fmla="*/ 0 h 375"/>
              <a:gd name="T8" fmla="*/ 0 w 557"/>
              <a:gd name="T9" fmla="*/ 0 h 375"/>
              <a:gd name="T10" fmla="*/ 0 w 557"/>
              <a:gd name="T11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7" h="375">
                <a:moveTo>
                  <a:pt x="0" y="375"/>
                </a:moveTo>
                <a:lnTo>
                  <a:pt x="0" y="375"/>
                </a:lnTo>
                <a:lnTo>
                  <a:pt x="557" y="375"/>
                </a:lnTo>
                <a:lnTo>
                  <a:pt x="557" y="0"/>
                </a:lnTo>
                <a:lnTo>
                  <a:pt x="0" y="0"/>
                </a:lnTo>
                <a:lnTo>
                  <a:pt x="0" y="375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9776884" y="2995613"/>
            <a:ext cx="719667" cy="742950"/>
          </a:xfrm>
          <a:custGeom>
            <a:avLst/>
            <a:gdLst>
              <a:gd name="T0" fmla="*/ 0 w 566"/>
              <a:gd name="T1" fmla="*/ 778 h 778"/>
              <a:gd name="T2" fmla="*/ 0 w 566"/>
              <a:gd name="T3" fmla="*/ 778 h 778"/>
              <a:gd name="T4" fmla="*/ 566 w 566"/>
              <a:gd name="T5" fmla="*/ 778 h 778"/>
              <a:gd name="T6" fmla="*/ 566 w 566"/>
              <a:gd name="T7" fmla="*/ 0 h 778"/>
              <a:gd name="T8" fmla="*/ 0 w 566"/>
              <a:gd name="T9" fmla="*/ 0 h 778"/>
              <a:gd name="T10" fmla="*/ 0 w 566"/>
              <a:gd name="T11" fmla="*/ 778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6" h="778">
                <a:moveTo>
                  <a:pt x="0" y="778"/>
                </a:moveTo>
                <a:lnTo>
                  <a:pt x="0" y="778"/>
                </a:lnTo>
                <a:lnTo>
                  <a:pt x="566" y="778"/>
                </a:lnTo>
                <a:lnTo>
                  <a:pt x="566" y="0"/>
                </a:lnTo>
                <a:lnTo>
                  <a:pt x="0" y="0"/>
                </a:lnTo>
                <a:lnTo>
                  <a:pt x="0" y="778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10521951" y="1522414"/>
            <a:ext cx="1075267" cy="354013"/>
          </a:xfrm>
          <a:custGeom>
            <a:avLst/>
            <a:gdLst>
              <a:gd name="T0" fmla="*/ 0 w 844"/>
              <a:gd name="T1" fmla="*/ 369 h 369"/>
              <a:gd name="T2" fmla="*/ 0 w 844"/>
              <a:gd name="T3" fmla="*/ 369 h 369"/>
              <a:gd name="T4" fmla="*/ 844 w 844"/>
              <a:gd name="T5" fmla="*/ 369 h 369"/>
              <a:gd name="T6" fmla="*/ 844 w 844"/>
              <a:gd name="T7" fmla="*/ 0 h 369"/>
              <a:gd name="T8" fmla="*/ 0 w 844"/>
              <a:gd name="T9" fmla="*/ 0 h 369"/>
              <a:gd name="T10" fmla="*/ 0 w 844"/>
              <a:gd name="T11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369">
                <a:moveTo>
                  <a:pt x="0" y="369"/>
                </a:moveTo>
                <a:lnTo>
                  <a:pt x="0" y="369"/>
                </a:lnTo>
                <a:lnTo>
                  <a:pt x="844" y="369"/>
                </a:lnTo>
                <a:lnTo>
                  <a:pt x="844" y="0"/>
                </a:lnTo>
                <a:lnTo>
                  <a:pt x="0" y="0"/>
                </a:lnTo>
                <a:lnTo>
                  <a:pt x="0" y="36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8B62CC-1DCF-4E25-A093-4E5E0E256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835" y="5947161"/>
            <a:ext cx="2272232" cy="6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36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8737600" cy="307777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804673"/>
            <a:ext cx="8737600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918849" y="3515640"/>
            <a:ext cx="3862993" cy="1940526"/>
          </a:xfrm>
          <a:custGeom>
            <a:avLst/>
            <a:gdLst>
              <a:gd name="T0" fmla="*/ 0 w 3820"/>
              <a:gd name="T1" fmla="*/ 1517 h 1517"/>
              <a:gd name="T2" fmla="*/ 0 w 3820"/>
              <a:gd name="T3" fmla="*/ 1517 h 1517"/>
              <a:gd name="T4" fmla="*/ 3820 w 3820"/>
              <a:gd name="T5" fmla="*/ 1517 h 1517"/>
              <a:gd name="T6" fmla="*/ 3820 w 3820"/>
              <a:gd name="T7" fmla="*/ 0 h 1517"/>
              <a:gd name="T8" fmla="*/ 0 w 3820"/>
              <a:gd name="T9" fmla="*/ 0 h 1517"/>
              <a:gd name="T10" fmla="*/ 0 w 3820"/>
              <a:gd name="T11" fmla="*/ 1517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0" h="1517">
                <a:moveTo>
                  <a:pt x="0" y="1517"/>
                </a:moveTo>
                <a:lnTo>
                  <a:pt x="0" y="1517"/>
                </a:lnTo>
                <a:lnTo>
                  <a:pt x="3820" y="1517"/>
                </a:lnTo>
                <a:lnTo>
                  <a:pt x="382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9291190" y="3515640"/>
            <a:ext cx="365259" cy="1940526"/>
          </a:xfrm>
          <a:custGeom>
            <a:avLst/>
            <a:gdLst>
              <a:gd name="T0" fmla="*/ 0 w 360"/>
              <a:gd name="T1" fmla="*/ 1517 h 1517"/>
              <a:gd name="T2" fmla="*/ 0 w 360"/>
              <a:gd name="T3" fmla="*/ 1517 h 1517"/>
              <a:gd name="T4" fmla="*/ 360 w 360"/>
              <a:gd name="T5" fmla="*/ 1517 h 1517"/>
              <a:gd name="T6" fmla="*/ 360 w 360"/>
              <a:gd name="T7" fmla="*/ 0 h 1517"/>
              <a:gd name="T8" fmla="*/ 0 w 360"/>
              <a:gd name="T9" fmla="*/ 0 h 1517"/>
              <a:gd name="T10" fmla="*/ 0 w 360"/>
              <a:gd name="T11" fmla="*/ 1517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0" h="1517">
                <a:moveTo>
                  <a:pt x="0" y="1517"/>
                </a:moveTo>
                <a:lnTo>
                  <a:pt x="0" y="1517"/>
                </a:lnTo>
                <a:lnTo>
                  <a:pt x="360" y="1517"/>
                </a:lnTo>
                <a:lnTo>
                  <a:pt x="36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5578003" y="3515641"/>
            <a:ext cx="2836228" cy="981952"/>
          </a:xfrm>
          <a:custGeom>
            <a:avLst/>
            <a:gdLst>
              <a:gd name="T0" fmla="*/ 0 w 2804"/>
              <a:gd name="T1" fmla="*/ 768 h 768"/>
              <a:gd name="T2" fmla="*/ 0 w 2804"/>
              <a:gd name="T3" fmla="*/ 768 h 768"/>
              <a:gd name="T4" fmla="*/ 2804 w 2804"/>
              <a:gd name="T5" fmla="*/ 768 h 768"/>
              <a:gd name="T6" fmla="*/ 2804 w 2804"/>
              <a:gd name="T7" fmla="*/ 0 h 768"/>
              <a:gd name="T8" fmla="*/ 0 w 2804"/>
              <a:gd name="T9" fmla="*/ 0 h 768"/>
              <a:gd name="T10" fmla="*/ 0 w 2804"/>
              <a:gd name="T11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4" h="768">
                <a:moveTo>
                  <a:pt x="0" y="768"/>
                </a:moveTo>
                <a:lnTo>
                  <a:pt x="0" y="768"/>
                </a:lnTo>
                <a:lnTo>
                  <a:pt x="2804" y="768"/>
                </a:lnTo>
                <a:lnTo>
                  <a:pt x="2804" y="0"/>
                </a:lnTo>
                <a:lnTo>
                  <a:pt x="0" y="0"/>
                </a:lnTo>
                <a:lnTo>
                  <a:pt x="0" y="7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6141884" y="1621875"/>
            <a:ext cx="1126076" cy="979828"/>
          </a:xfrm>
          <a:custGeom>
            <a:avLst/>
            <a:gdLst>
              <a:gd name="T0" fmla="*/ 0 w 1114"/>
              <a:gd name="T1" fmla="*/ 767 h 767"/>
              <a:gd name="T2" fmla="*/ 0 w 1114"/>
              <a:gd name="T3" fmla="*/ 767 h 767"/>
              <a:gd name="T4" fmla="*/ 1114 w 1114"/>
              <a:gd name="T5" fmla="*/ 767 h 767"/>
              <a:gd name="T6" fmla="*/ 1114 w 1114"/>
              <a:gd name="T7" fmla="*/ 0 h 767"/>
              <a:gd name="T8" fmla="*/ 0 w 1114"/>
              <a:gd name="T9" fmla="*/ 0 h 767"/>
              <a:gd name="T10" fmla="*/ 0 w 1114"/>
              <a:gd name="T11" fmla="*/ 767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4" h="767">
                <a:moveTo>
                  <a:pt x="0" y="767"/>
                </a:moveTo>
                <a:lnTo>
                  <a:pt x="0" y="767"/>
                </a:lnTo>
                <a:lnTo>
                  <a:pt x="1114" y="767"/>
                </a:lnTo>
                <a:lnTo>
                  <a:pt x="1114" y="0"/>
                </a:lnTo>
                <a:lnTo>
                  <a:pt x="0" y="0"/>
                </a:lnTo>
                <a:lnTo>
                  <a:pt x="0" y="7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8234928" y="999936"/>
            <a:ext cx="3048314" cy="467596"/>
          </a:xfrm>
          <a:custGeom>
            <a:avLst/>
            <a:gdLst>
              <a:gd name="T0" fmla="*/ 0 w 3015"/>
              <a:gd name="T1" fmla="*/ 365 h 365"/>
              <a:gd name="T2" fmla="*/ 0 w 3015"/>
              <a:gd name="T3" fmla="*/ 365 h 365"/>
              <a:gd name="T4" fmla="*/ 3015 w 3015"/>
              <a:gd name="T5" fmla="*/ 365 h 365"/>
              <a:gd name="T6" fmla="*/ 3015 w 3015"/>
              <a:gd name="T7" fmla="*/ 0 h 365"/>
              <a:gd name="T8" fmla="*/ 0 w 3015"/>
              <a:gd name="T9" fmla="*/ 0 h 365"/>
              <a:gd name="T10" fmla="*/ 0 w 3015"/>
              <a:gd name="T1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5" h="365">
                <a:moveTo>
                  <a:pt x="0" y="365"/>
                </a:moveTo>
                <a:lnTo>
                  <a:pt x="0" y="365"/>
                </a:lnTo>
                <a:lnTo>
                  <a:pt x="3015" y="365"/>
                </a:lnTo>
                <a:lnTo>
                  <a:pt x="3015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6273175" y="5793661"/>
            <a:ext cx="863493" cy="467596"/>
          </a:xfrm>
          <a:custGeom>
            <a:avLst/>
            <a:gdLst>
              <a:gd name="T0" fmla="*/ 0 w 854"/>
              <a:gd name="T1" fmla="*/ 365 h 365"/>
              <a:gd name="T2" fmla="*/ 0 w 854"/>
              <a:gd name="T3" fmla="*/ 365 h 365"/>
              <a:gd name="T4" fmla="*/ 854 w 854"/>
              <a:gd name="T5" fmla="*/ 365 h 365"/>
              <a:gd name="T6" fmla="*/ 854 w 854"/>
              <a:gd name="T7" fmla="*/ 0 h 365"/>
              <a:gd name="T8" fmla="*/ 0 w 854"/>
              <a:gd name="T9" fmla="*/ 0 h 365"/>
              <a:gd name="T10" fmla="*/ 0 w 854"/>
              <a:gd name="T1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4" h="365">
                <a:moveTo>
                  <a:pt x="0" y="365"/>
                </a:moveTo>
                <a:lnTo>
                  <a:pt x="0" y="365"/>
                </a:lnTo>
                <a:lnTo>
                  <a:pt x="854" y="365"/>
                </a:lnTo>
                <a:lnTo>
                  <a:pt x="854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" name="Freeform 11"/>
          <p:cNvSpPr>
            <a:spLocks/>
          </p:cNvSpPr>
          <p:nvPr userDrawn="1"/>
        </p:nvSpPr>
        <p:spPr bwMode="auto">
          <a:xfrm>
            <a:off x="2452265" y="1621876"/>
            <a:ext cx="1708469" cy="465472"/>
          </a:xfrm>
          <a:custGeom>
            <a:avLst/>
            <a:gdLst>
              <a:gd name="T0" fmla="*/ 0 w 1690"/>
              <a:gd name="T1" fmla="*/ 364 h 364"/>
              <a:gd name="T2" fmla="*/ 0 w 1690"/>
              <a:gd name="T3" fmla="*/ 364 h 364"/>
              <a:gd name="T4" fmla="*/ 1690 w 1690"/>
              <a:gd name="T5" fmla="*/ 364 h 364"/>
              <a:gd name="T6" fmla="*/ 1690 w 1690"/>
              <a:gd name="T7" fmla="*/ 0 h 364"/>
              <a:gd name="T8" fmla="*/ 0 w 1690"/>
              <a:gd name="T9" fmla="*/ 0 h 364"/>
              <a:gd name="T10" fmla="*/ 0 w 1690"/>
              <a:gd name="T11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0" h="364">
                <a:moveTo>
                  <a:pt x="0" y="364"/>
                </a:moveTo>
                <a:lnTo>
                  <a:pt x="0" y="364"/>
                </a:lnTo>
                <a:lnTo>
                  <a:pt x="1690" y="364"/>
                </a:lnTo>
                <a:lnTo>
                  <a:pt x="1690" y="0"/>
                </a:lnTo>
                <a:lnTo>
                  <a:pt x="0" y="0"/>
                </a:lnTo>
                <a:lnTo>
                  <a:pt x="0" y="3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2"/>
          <p:cNvSpPr>
            <a:spLocks/>
          </p:cNvSpPr>
          <p:nvPr userDrawn="1"/>
        </p:nvSpPr>
        <p:spPr bwMode="auto">
          <a:xfrm>
            <a:off x="918849" y="1621876"/>
            <a:ext cx="348428" cy="814043"/>
          </a:xfrm>
          <a:custGeom>
            <a:avLst/>
            <a:gdLst>
              <a:gd name="T0" fmla="*/ 0 w 345"/>
              <a:gd name="T1" fmla="*/ 637 h 637"/>
              <a:gd name="T2" fmla="*/ 0 w 345"/>
              <a:gd name="T3" fmla="*/ 637 h 637"/>
              <a:gd name="T4" fmla="*/ 345 w 345"/>
              <a:gd name="T5" fmla="*/ 637 h 637"/>
              <a:gd name="T6" fmla="*/ 345 w 345"/>
              <a:gd name="T7" fmla="*/ 0 h 637"/>
              <a:gd name="T8" fmla="*/ 0 w 345"/>
              <a:gd name="T9" fmla="*/ 0 h 637"/>
              <a:gd name="T10" fmla="*/ 0 w 345"/>
              <a:gd name="T11" fmla="*/ 637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637">
                <a:moveTo>
                  <a:pt x="0" y="637"/>
                </a:moveTo>
                <a:lnTo>
                  <a:pt x="0" y="637"/>
                </a:lnTo>
                <a:lnTo>
                  <a:pt x="345" y="637"/>
                </a:lnTo>
                <a:lnTo>
                  <a:pt x="345" y="0"/>
                </a:lnTo>
                <a:lnTo>
                  <a:pt x="0" y="0"/>
                </a:lnTo>
                <a:lnTo>
                  <a:pt x="0" y="6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D26C8B-993A-4BCF-9C25-59827759C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835" y="5947161"/>
            <a:ext cx="2272232" cy="6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57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1014411"/>
            <a:ext cx="10987617" cy="5386388"/>
            <a:chOff x="457200" y="452438"/>
            <a:chExt cx="8240713" cy="5386388"/>
          </a:xfrm>
          <a:solidFill>
            <a:schemeClr val="tx1">
              <a:alpha val="2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948488" y="1597025"/>
              <a:ext cx="1023938" cy="333375"/>
            </a:xfrm>
            <a:custGeom>
              <a:avLst/>
              <a:gdLst>
                <a:gd name="T0" fmla="*/ 0 w 1073"/>
                <a:gd name="T1" fmla="*/ 349 h 349"/>
                <a:gd name="T2" fmla="*/ 0 w 1073"/>
                <a:gd name="T3" fmla="*/ 349 h 349"/>
                <a:gd name="T4" fmla="*/ 1073 w 1073"/>
                <a:gd name="T5" fmla="*/ 349 h 349"/>
                <a:gd name="T6" fmla="*/ 1073 w 1073"/>
                <a:gd name="T7" fmla="*/ 0 h 349"/>
                <a:gd name="T8" fmla="*/ 0 w 1073"/>
                <a:gd name="T9" fmla="*/ 0 h 349"/>
                <a:gd name="T10" fmla="*/ 0 w 1073"/>
                <a:gd name="T11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349">
                  <a:moveTo>
                    <a:pt x="0" y="349"/>
                  </a:moveTo>
                  <a:lnTo>
                    <a:pt x="0" y="349"/>
                  </a:lnTo>
                  <a:lnTo>
                    <a:pt x="1073" y="349"/>
                  </a:lnTo>
                  <a:lnTo>
                    <a:pt x="1073" y="0"/>
                  </a:lnTo>
                  <a:lnTo>
                    <a:pt x="0" y="0"/>
                  </a:lnTo>
                  <a:lnTo>
                    <a:pt x="0" y="3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421688" y="452438"/>
              <a:ext cx="276225" cy="622300"/>
            </a:xfrm>
            <a:custGeom>
              <a:avLst/>
              <a:gdLst>
                <a:gd name="T0" fmla="*/ 0 w 289"/>
                <a:gd name="T1" fmla="*/ 651 h 651"/>
                <a:gd name="T2" fmla="*/ 0 w 289"/>
                <a:gd name="T3" fmla="*/ 651 h 651"/>
                <a:gd name="T4" fmla="*/ 289 w 289"/>
                <a:gd name="T5" fmla="*/ 651 h 651"/>
                <a:gd name="T6" fmla="*/ 289 w 289"/>
                <a:gd name="T7" fmla="*/ 0 h 651"/>
                <a:gd name="T8" fmla="*/ 0 w 289"/>
                <a:gd name="T9" fmla="*/ 0 h 651"/>
                <a:gd name="T10" fmla="*/ 0 w 289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651">
                  <a:moveTo>
                    <a:pt x="0" y="651"/>
                  </a:moveTo>
                  <a:lnTo>
                    <a:pt x="0" y="651"/>
                  </a:lnTo>
                  <a:lnTo>
                    <a:pt x="289" y="651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6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434263" y="3097213"/>
              <a:ext cx="1263650" cy="682625"/>
            </a:xfrm>
            <a:custGeom>
              <a:avLst/>
              <a:gdLst>
                <a:gd name="T0" fmla="*/ 0 w 1324"/>
                <a:gd name="T1" fmla="*/ 714 h 714"/>
                <a:gd name="T2" fmla="*/ 0 w 1324"/>
                <a:gd name="T3" fmla="*/ 714 h 714"/>
                <a:gd name="T4" fmla="*/ 1324 w 1324"/>
                <a:gd name="T5" fmla="*/ 714 h 714"/>
                <a:gd name="T6" fmla="*/ 1324 w 1324"/>
                <a:gd name="T7" fmla="*/ 0 h 714"/>
                <a:gd name="T8" fmla="*/ 0 w 1324"/>
                <a:gd name="T9" fmla="*/ 0 h 714"/>
                <a:gd name="T10" fmla="*/ 0 w 132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714">
                  <a:moveTo>
                    <a:pt x="0" y="714"/>
                  </a:moveTo>
                  <a:lnTo>
                    <a:pt x="0" y="714"/>
                  </a:lnTo>
                  <a:lnTo>
                    <a:pt x="1324" y="714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7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434263" y="5494338"/>
              <a:ext cx="1263650" cy="344488"/>
            </a:xfrm>
            <a:custGeom>
              <a:avLst/>
              <a:gdLst>
                <a:gd name="T0" fmla="*/ 0 w 1324"/>
                <a:gd name="T1" fmla="*/ 360 h 360"/>
                <a:gd name="T2" fmla="*/ 0 w 1324"/>
                <a:gd name="T3" fmla="*/ 360 h 360"/>
                <a:gd name="T4" fmla="*/ 1324 w 1324"/>
                <a:gd name="T5" fmla="*/ 360 h 360"/>
                <a:gd name="T6" fmla="*/ 1324 w 1324"/>
                <a:gd name="T7" fmla="*/ 0 h 360"/>
                <a:gd name="T8" fmla="*/ 0 w 1324"/>
                <a:gd name="T9" fmla="*/ 0 h 360"/>
                <a:gd name="T10" fmla="*/ 0 w 1324"/>
                <a:gd name="T1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360">
                  <a:moveTo>
                    <a:pt x="0" y="360"/>
                  </a:moveTo>
                  <a:lnTo>
                    <a:pt x="0" y="360"/>
                  </a:lnTo>
                  <a:lnTo>
                    <a:pt x="1324" y="360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457200" y="3582310"/>
              <a:ext cx="800100" cy="1811338"/>
            </a:xfrm>
            <a:custGeom>
              <a:avLst/>
              <a:gdLst>
                <a:gd name="T0" fmla="*/ 0 w 839"/>
                <a:gd name="T1" fmla="*/ 1896 h 1896"/>
                <a:gd name="T2" fmla="*/ 0 w 839"/>
                <a:gd name="T3" fmla="*/ 1896 h 1896"/>
                <a:gd name="T4" fmla="*/ 839 w 839"/>
                <a:gd name="T5" fmla="*/ 1896 h 1896"/>
                <a:gd name="T6" fmla="*/ 839 w 839"/>
                <a:gd name="T7" fmla="*/ 0 h 1896"/>
                <a:gd name="T8" fmla="*/ 0 w 839"/>
                <a:gd name="T9" fmla="*/ 0 h 1896"/>
                <a:gd name="T10" fmla="*/ 0 w 839"/>
                <a:gd name="T11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1896">
                  <a:moveTo>
                    <a:pt x="0" y="1896"/>
                  </a:moveTo>
                  <a:lnTo>
                    <a:pt x="0" y="1896"/>
                  </a:lnTo>
                  <a:lnTo>
                    <a:pt x="839" y="1896"/>
                  </a:lnTo>
                  <a:lnTo>
                    <a:pt x="839" y="0"/>
                  </a:lnTo>
                  <a:lnTo>
                    <a:pt x="0" y="0"/>
                  </a:lnTo>
                  <a:lnTo>
                    <a:pt x="0" y="1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860925" y="5037138"/>
              <a:ext cx="1031875" cy="338138"/>
            </a:xfrm>
            <a:custGeom>
              <a:avLst/>
              <a:gdLst>
                <a:gd name="T0" fmla="*/ 0 w 1081"/>
                <a:gd name="T1" fmla="*/ 354 h 354"/>
                <a:gd name="T2" fmla="*/ 0 w 1081"/>
                <a:gd name="T3" fmla="*/ 354 h 354"/>
                <a:gd name="T4" fmla="*/ 1081 w 1081"/>
                <a:gd name="T5" fmla="*/ 354 h 354"/>
                <a:gd name="T6" fmla="*/ 1081 w 1081"/>
                <a:gd name="T7" fmla="*/ 0 h 354"/>
                <a:gd name="T8" fmla="*/ 0 w 1081"/>
                <a:gd name="T9" fmla="*/ 0 h 354"/>
                <a:gd name="T10" fmla="*/ 0 w 1081"/>
                <a:gd name="T1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354">
                  <a:moveTo>
                    <a:pt x="0" y="354"/>
                  </a:moveTo>
                  <a:lnTo>
                    <a:pt x="0" y="354"/>
                  </a:lnTo>
                  <a:lnTo>
                    <a:pt x="1081" y="354"/>
                  </a:lnTo>
                  <a:lnTo>
                    <a:pt x="1081" y="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300288" y="3571875"/>
              <a:ext cx="2074863" cy="903288"/>
            </a:xfrm>
            <a:custGeom>
              <a:avLst/>
              <a:gdLst>
                <a:gd name="T0" fmla="*/ 0 w 2175"/>
                <a:gd name="T1" fmla="*/ 945 h 945"/>
                <a:gd name="T2" fmla="*/ 0 w 2175"/>
                <a:gd name="T3" fmla="*/ 945 h 945"/>
                <a:gd name="T4" fmla="*/ 2175 w 2175"/>
                <a:gd name="T5" fmla="*/ 945 h 945"/>
                <a:gd name="T6" fmla="*/ 2175 w 2175"/>
                <a:gd name="T7" fmla="*/ 0 h 945"/>
                <a:gd name="T8" fmla="*/ 0 w 2175"/>
                <a:gd name="T9" fmla="*/ 0 h 945"/>
                <a:gd name="T10" fmla="*/ 0 w 2175"/>
                <a:gd name="T1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5" h="945">
                  <a:moveTo>
                    <a:pt x="0" y="945"/>
                  </a:moveTo>
                  <a:lnTo>
                    <a:pt x="0" y="945"/>
                  </a:lnTo>
                  <a:lnTo>
                    <a:pt x="2175" y="945"/>
                  </a:lnTo>
                  <a:lnTo>
                    <a:pt x="2175" y="0"/>
                  </a:lnTo>
                  <a:lnTo>
                    <a:pt x="0" y="0"/>
                  </a:lnTo>
                  <a:lnTo>
                    <a:pt x="0" y="9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26965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3F146-AC7D-475B-9748-30908384D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946960"/>
            <a:ext cx="10987617" cy="5386388"/>
            <a:chOff x="457200" y="452438"/>
            <a:chExt cx="8240713" cy="5386388"/>
          </a:xfrm>
          <a:solidFill>
            <a:schemeClr val="bg1">
              <a:alpha val="6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948488" y="1597025"/>
              <a:ext cx="1023938" cy="333375"/>
            </a:xfrm>
            <a:custGeom>
              <a:avLst/>
              <a:gdLst>
                <a:gd name="T0" fmla="*/ 0 w 1073"/>
                <a:gd name="T1" fmla="*/ 349 h 349"/>
                <a:gd name="T2" fmla="*/ 0 w 1073"/>
                <a:gd name="T3" fmla="*/ 349 h 349"/>
                <a:gd name="T4" fmla="*/ 1073 w 1073"/>
                <a:gd name="T5" fmla="*/ 349 h 349"/>
                <a:gd name="T6" fmla="*/ 1073 w 1073"/>
                <a:gd name="T7" fmla="*/ 0 h 349"/>
                <a:gd name="T8" fmla="*/ 0 w 1073"/>
                <a:gd name="T9" fmla="*/ 0 h 349"/>
                <a:gd name="T10" fmla="*/ 0 w 1073"/>
                <a:gd name="T11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349">
                  <a:moveTo>
                    <a:pt x="0" y="349"/>
                  </a:moveTo>
                  <a:lnTo>
                    <a:pt x="0" y="349"/>
                  </a:lnTo>
                  <a:lnTo>
                    <a:pt x="1073" y="349"/>
                  </a:lnTo>
                  <a:lnTo>
                    <a:pt x="1073" y="0"/>
                  </a:lnTo>
                  <a:lnTo>
                    <a:pt x="0" y="0"/>
                  </a:lnTo>
                  <a:lnTo>
                    <a:pt x="0" y="3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421688" y="452438"/>
              <a:ext cx="276225" cy="622300"/>
            </a:xfrm>
            <a:custGeom>
              <a:avLst/>
              <a:gdLst>
                <a:gd name="T0" fmla="*/ 0 w 289"/>
                <a:gd name="T1" fmla="*/ 651 h 651"/>
                <a:gd name="T2" fmla="*/ 0 w 289"/>
                <a:gd name="T3" fmla="*/ 651 h 651"/>
                <a:gd name="T4" fmla="*/ 289 w 289"/>
                <a:gd name="T5" fmla="*/ 651 h 651"/>
                <a:gd name="T6" fmla="*/ 289 w 289"/>
                <a:gd name="T7" fmla="*/ 0 h 651"/>
                <a:gd name="T8" fmla="*/ 0 w 289"/>
                <a:gd name="T9" fmla="*/ 0 h 651"/>
                <a:gd name="T10" fmla="*/ 0 w 289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651">
                  <a:moveTo>
                    <a:pt x="0" y="651"/>
                  </a:moveTo>
                  <a:lnTo>
                    <a:pt x="0" y="651"/>
                  </a:lnTo>
                  <a:lnTo>
                    <a:pt x="289" y="651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6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434263" y="3097213"/>
              <a:ext cx="1263650" cy="682625"/>
            </a:xfrm>
            <a:custGeom>
              <a:avLst/>
              <a:gdLst>
                <a:gd name="T0" fmla="*/ 0 w 1324"/>
                <a:gd name="T1" fmla="*/ 714 h 714"/>
                <a:gd name="T2" fmla="*/ 0 w 1324"/>
                <a:gd name="T3" fmla="*/ 714 h 714"/>
                <a:gd name="T4" fmla="*/ 1324 w 1324"/>
                <a:gd name="T5" fmla="*/ 714 h 714"/>
                <a:gd name="T6" fmla="*/ 1324 w 1324"/>
                <a:gd name="T7" fmla="*/ 0 h 714"/>
                <a:gd name="T8" fmla="*/ 0 w 1324"/>
                <a:gd name="T9" fmla="*/ 0 h 714"/>
                <a:gd name="T10" fmla="*/ 0 w 132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714">
                  <a:moveTo>
                    <a:pt x="0" y="714"/>
                  </a:moveTo>
                  <a:lnTo>
                    <a:pt x="0" y="714"/>
                  </a:lnTo>
                  <a:lnTo>
                    <a:pt x="1324" y="714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7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434263" y="5494338"/>
              <a:ext cx="1263650" cy="344488"/>
            </a:xfrm>
            <a:custGeom>
              <a:avLst/>
              <a:gdLst>
                <a:gd name="T0" fmla="*/ 0 w 1324"/>
                <a:gd name="T1" fmla="*/ 360 h 360"/>
                <a:gd name="T2" fmla="*/ 0 w 1324"/>
                <a:gd name="T3" fmla="*/ 360 h 360"/>
                <a:gd name="T4" fmla="*/ 1324 w 1324"/>
                <a:gd name="T5" fmla="*/ 360 h 360"/>
                <a:gd name="T6" fmla="*/ 1324 w 1324"/>
                <a:gd name="T7" fmla="*/ 0 h 360"/>
                <a:gd name="T8" fmla="*/ 0 w 1324"/>
                <a:gd name="T9" fmla="*/ 0 h 360"/>
                <a:gd name="T10" fmla="*/ 0 w 1324"/>
                <a:gd name="T1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360">
                  <a:moveTo>
                    <a:pt x="0" y="360"/>
                  </a:moveTo>
                  <a:lnTo>
                    <a:pt x="0" y="360"/>
                  </a:lnTo>
                  <a:lnTo>
                    <a:pt x="1324" y="360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457200" y="3582325"/>
              <a:ext cx="800100" cy="1811338"/>
            </a:xfrm>
            <a:custGeom>
              <a:avLst/>
              <a:gdLst>
                <a:gd name="T0" fmla="*/ 0 w 839"/>
                <a:gd name="T1" fmla="*/ 1896 h 1896"/>
                <a:gd name="T2" fmla="*/ 0 w 839"/>
                <a:gd name="T3" fmla="*/ 1896 h 1896"/>
                <a:gd name="T4" fmla="*/ 839 w 839"/>
                <a:gd name="T5" fmla="*/ 1896 h 1896"/>
                <a:gd name="T6" fmla="*/ 839 w 839"/>
                <a:gd name="T7" fmla="*/ 0 h 1896"/>
                <a:gd name="T8" fmla="*/ 0 w 839"/>
                <a:gd name="T9" fmla="*/ 0 h 1896"/>
                <a:gd name="T10" fmla="*/ 0 w 839"/>
                <a:gd name="T11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1896">
                  <a:moveTo>
                    <a:pt x="0" y="1896"/>
                  </a:moveTo>
                  <a:lnTo>
                    <a:pt x="0" y="1896"/>
                  </a:lnTo>
                  <a:lnTo>
                    <a:pt x="839" y="1896"/>
                  </a:lnTo>
                  <a:lnTo>
                    <a:pt x="839" y="0"/>
                  </a:lnTo>
                  <a:lnTo>
                    <a:pt x="0" y="0"/>
                  </a:lnTo>
                  <a:lnTo>
                    <a:pt x="0" y="1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860925" y="5037138"/>
              <a:ext cx="1031875" cy="338138"/>
            </a:xfrm>
            <a:custGeom>
              <a:avLst/>
              <a:gdLst>
                <a:gd name="T0" fmla="*/ 0 w 1081"/>
                <a:gd name="T1" fmla="*/ 354 h 354"/>
                <a:gd name="T2" fmla="*/ 0 w 1081"/>
                <a:gd name="T3" fmla="*/ 354 h 354"/>
                <a:gd name="T4" fmla="*/ 1081 w 1081"/>
                <a:gd name="T5" fmla="*/ 354 h 354"/>
                <a:gd name="T6" fmla="*/ 1081 w 1081"/>
                <a:gd name="T7" fmla="*/ 0 h 354"/>
                <a:gd name="T8" fmla="*/ 0 w 1081"/>
                <a:gd name="T9" fmla="*/ 0 h 354"/>
                <a:gd name="T10" fmla="*/ 0 w 1081"/>
                <a:gd name="T1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354">
                  <a:moveTo>
                    <a:pt x="0" y="354"/>
                  </a:moveTo>
                  <a:lnTo>
                    <a:pt x="0" y="354"/>
                  </a:lnTo>
                  <a:lnTo>
                    <a:pt x="1081" y="354"/>
                  </a:lnTo>
                  <a:lnTo>
                    <a:pt x="1081" y="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300288" y="3571875"/>
              <a:ext cx="2074863" cy="903288"/>
            </a:xfrm>
            <a:custGeom>
              <a:avLst/>
              <a:gdLst>
                <a:gd name="T0" fmla="*/ 0 w 2175"/>
                <a:gd name="T1" fmla="*/ 945 h 945"/>
                <a:gd name="T2" fmla="*/ 0 w 2175"/>
                <a:gd name="T3" fmla="*/ 945 h 945"/>
                <a:gd name="T4" fmla="*/ 2175 w 2175"/>
                <a:gd name="T5" fmla="*/ 945 h 945"/>
                <a:gd name="T6" fmla="*/ 2175 w 2175"/>
                <a:gd name="T7" fmla="*/ 0 h 945"/>
                <a:gd name="T8" fmla="*/ 0 w 2175"/>
                <a:gd name="T9" fmla="*/ 0 h 945"/>
                <a:gd name="T10" fmla="*/ 0 w 2175"/>
                <a:gd name="T1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5" h="945">
                  <a:moveTo>
                    <a:pt x="0" y="945"/>
                  </a:moveTo>
                  <a:lnTo>
                    <a:pt x="0" y="945"/>
                  </a:lnTo>
                  <a:lnTo>
                    <a:pt x="2175" y="945"/>
                  </a:lnTo>
                  <a:lnTo>
                    <a:pt x="2175" y="0"/>
                  </a:lnTo>
                  <a:lnTo>
                    <a:pt x="0" y="0"/>
                  </a:lnTo>
                  <a:lnTo>
                    <a:pt x="0" y="9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603362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9264651" y="1597026"/>
            <a:ext cx="1365251" cy="333375"/>
          </a:xfrm>
          <a:custGeom>
            <a:avLst/>
            <a:gdLst>
              <a:gd name="T0" fmla="*/ 0 w 1073"/>
              <a:gd name="T1" fmla="*/ 349 h 349"/>
              <a:gd name="T2" fmla="*/ 0 w 1073"/>
              <a:gd name="T3" fmla="*/ 349 h 349"/>
              <a:gd name="T4" fmla="*/ 1073 w 1073"/>
              <a:gd name="T5" fmla="*/ 349 h 349"/>
              <a:gd name="T6" fmla="*/ 1073 w 1073"/>
              <a:gd name="T7" fmla="*/ 0 h 349"/>
              <a:gd name="T8" fmla="*/ 0 w 1073"/>
              <a:gd name="T9" fmla="*/ 0 h 349"/>
              <a:gd name="T10" fmla="*/ 0 w 1073"/>
              <a:gd name="T11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349">
                <a:moveTo>
                  <a:pt x="0" y="349"/>
                </a:moveTo>
                <a:lnTo>
                  <a:pt x="0" y="349"/>
                </a:lnTo>
                <a:lnTo>
                  <a:pt x="1073" y="349"/>
                </a:lnTo>
                <a:lnTo>
                  <a:pt x="1073" y="0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228918" y="452438"/>
            <a:ext cx="368300" cy="622300"/>
          </a:xfrm>
          <a:custGeom>
            <a:avLst/>
            <a:gdLst>
              <a:gd name="T0" fmla="*/ 0 w 289"/>
              <a:gd name="T1" fmla="*/ 651 h 651"/>
              <a:gd name="T2" fmla="*/ 0 w 289"/>
              <a:gd name="T3" fmla="*/ 651 h 651"/>
              <a:gd name="T4" fmla="*/ 289 w 289"/>
              <a:gd name="T5" fmla="*/ 651 h 651"/>
              <a:gd name="T6" fmla="*/ 289 w 289"/>
              <a:gd name="T7" fmla="*/ 0 h 651"/>
              <a:gd name="T8" fmla="*/ 0 w 289"/>
              <a:gd name="T9" fmla="*/ 0 h 651"/>
              <a:gd name="T10" fmla="*/ 0 w 289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651">
                <a:moveTo>
                  <a:pt x="0" y="651"/>
                </a:moveTo>
                <a:lnTo>
                  <a:pt x="0" y="651"/>
                </a:lnTo>
                <a:lnTo>
                  <a:pt x="289" y="651"/>
                </a:lnTo>
                <a:lnTo>
                  <a:pt x="289" y="0"/>
                </a:lnTo>
                <a:lnTo>
                  <a:pt x="0" y="0"/>
                </a:lnTo>
                <a:lnTo>
                  <a:pt x="0" y="651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912351" y="3097214"/>
            <a:ext cx="1684867" cy="682625"/>
          </a:xfrm>
          <a:custGeom>
            <a:avLst/>
            <a:gdLst>
              <a:gd name="T0" fmla="*/ 0 w 1324"/>
              <a:gd name="T1" fmla="*/ 714 h 714"/>
              <a:gd name="T2" fmla="*/ 0 w 1324"/>
              <a:gd name="T3" fmla="*/ 714 h 714"/>
              <a:gd name="T4" fmla="*/ 1324 w 1324"/>
              <a:gd name="T5" fmla="*/ 714 h 714"/>
              <a:gd name="T6" fmla="*/ 1324 w 1324"/>
              <a:gd name="T7" fmla="*/ 0 h 714"/>
              <a:gd name="T8" fmla="*/ 0 w 1324"/>
              <a:gd name="T9" fmla="*/ 0 h 714"/>
              <a:gd name="T10" fmla="*/ 0 w 1324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714">
                <a:moveTo>
                  <a:pt x="0" y="714"/>
                </a:moveTo>
                <a:lnTo>
                  <a:pt x="0" y="714"/>
                </a:lnTo>
                <a:lnTo>
                  <a:pt x="1324" y="714"/>
                </a:lnTo>
                <a:lnTo>
                  <a:pt x="1324" y="0"/>
                </a:lnTo>
                <a:lnTo>
                  <a:pt x="0" y="0"/>
                </a:lnTo>
                <a:lnTo>
                  <a:pt x="0" y="71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9912351" y="5494338"/>
            <a:ext cx="1684867" cy="344488"/>
          </a:xfrm>
          <a:custGeom>
            <a:avLst/>
            <a:gdLst>
              <a:gd name="T0" fmla="*/ 0 w 1324"/>
              <a:gd name="T1" fmla="*/ 360 h 360"/>
              <a:gd name="T2" fmla="*/ 0 w 1324"/>
              <a:gd name="T3" fmla="*/ 360 h 360"/>
              <a:gd name="T4" fmla="*/ 1324 w 1324"/>
              <a:gd name="T5" fmla="*/ 360 h 360"/>
              <a:gd name="T6" fmla="*/ 1324 w 1324"/>
              <a:gd name="T7" fmla="*/ 0 h 360"/>
              <a:gd name="T8" fmla="*/ 0 w 1324"/>
              <a:gd name="T9" fmla="*/ 0 h 360"/>
              <a:gd name="T10" fmla="*/ 0 w 1324"/>
              <a:gd name="T11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360">
                <a:moveTo>
                  <a:pt x="0" y="360"/>
                </a:moveTo>
                <a:lnTo>
                  <a:pt x="0" y="360"/>
                </a:lnTo>
                <a:lnTo>
                  <a:pt x="1324" y="360"/>
                </a:lnTo>
                <a:lnTo>
                  <a:pt x="1324" y="0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558800" y="3602702"/>
            <a:ext cx="1066800" cy="1811338"/>
          </a:xfrm>
          <a:custGeom>
            <a:avLst/>
            <a:gdLst>
              <a:gd name="T0" fmla="*/ 0 w 839"/>
              <a:gd name="T1" fmla="*/ 1896 h 1896"/>
              <a:gd name="T2" fmla="*/ 0 w 839"/>
              <a:gd name="T3" fmla="*/ 1896 h 1896"/>
              <a:gd name="T4" fmla="*/ 839 w 839"/>
              <a:gd name="T5" fmla="*/ 1896 h 1896"/>
              <a:gd name="T6" fmla="*/ 839 w 839"/>
              <a:gd name="T7" fmla="*/ 0 h 1896"/>
              <a:gd name="T8" fmla="*/ 0 w 839"/>
              <a:gd name="T9" fmla="*/ 0 h 1896"/>
              <a:gd name="T10" fmla="*/ 0 w 839"/>
              <a:gd name="T11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9" h="1896">
                <a:moveTo>
                  <a:pt x="0" y="1896"/>
                </a:moveTo>
                <a:lnTo>
                  <a:pt x="0" y="1896"/>
                </a:lnTo>
                <a:lnTo>
                  <a:pt x="839" y="1896"/>
                </a:lnTo>
                <a:lnTo>
                  <a:pt x="839" y="0"/>
                </a:lnTo>
                <a:lnTo>
                  <a:pt x="0" y="0"/>
                </a:lnTo>
                <a:lnTo>
                  <a:pt x="0" y="1896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6481234" y="5037138"/>
            <a:ext cx="1375833" cy="338138"/>
          </a:xfrm>
          <a:custGeom>
            <a:avLst/>
            <a:gdLst>
              <a:gd name="T0" fmla="*/ 0 w 1081"/>
              <a:gd name="T1" fmla="*/ 354 h 354"/>
              <a:gd name="T2" fmla="*/ 0 w 1081"/>
              <a:gd name="T3" fmla="*/ 354 h 354"/>
              <a:gd name="T4" fmla="*/ 1081 w 1081"/>
              <a:gd name="T5" fmla="*/ 354 h 354"/>
              <a:gd name="T6" fmla="*/ 1081 w 1081"/>
              <a:gd name="T7" fmla="*/ 0 h 354"/>
              <a:gd name="T8" fmla="*/ 0 w 1081"/>
              <a:gd name="T9" fmla="*/ 0 h 354"/>
              <a:gd name="T10" fmla="*/ 0 w 1081"/>
              <a:gd name="T11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354">
                <a:moveTo>
                  <a:pt x="0" y="354"/>
                </a:moveTo>
                <a:lnTo>
                  <a:pt x="0" y="354"/>
                </a:lnTo>
                <a:lnTo>
                  <a:pt x="1081" y="354"/>
                </a:lnTo>
                <a:lnTo>
                  <a:pt x="1081" y="0"/>
                </a:lnTo>
                <a:lnTo>
                  <a:pt x="0" y="0"/>
                </a:lnTo>
                <a:lnTo>
                  <a:pt x="0" y="35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3067051" y="3571875"/>
            <a:ext cx="2766484" cy="903288"/>
          </a:xfrm>
          <a:custGeom>
            <a:avLst/>
            <a:gdLst>
              <a:gd name="T0" fmla="*/ 0 w 2175"/>
              <a:gd name="T1" fmla="*/ 945 h 945"/>
              <a:gd name="T2" fmla="*/ 0 w 2175"/>
              <a:gd name="T3" fmla="*/ 945 h 945"/>
              <a:gd name="T4" fmla="*/ 2175 w 2175"/>
              <a:gd name="T5" fmla="*/ 945 h 945"/>
              <a:gd name="T6" fmla="*/ 2175 w 2175"/>
              <a:gd name="T7" fmla="*/ 0 h 945"/>
              <a:gd name="T8" fmla="*/ 0 w 2175"/>
              <a:gd name="T9" fmla="*/ 0 h 945"/>
              <a:gd name="T10" fmla="*/ 0 w 2175"/>
              <a:gd name="T1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5" h="945">
                <a:moveTo>
                  <a:pt x="0" y="945"/>
                </a:moveTo>
                <a:lnTo>
                  <a:pt x="0" y="945"/>
                </a:lnTo>
                <a:lnTo>
                  <a:pt x="2175" y="945"/>
                </a:lnTo>
                <a:lnTo>
                  <a:pt x="2175" y="0"/>
                </a:lnTo>
                <a:lnTo>
                  <a:pt x="0" y="0"/>
                </a:lnTo>
                <a:lnTo>
                  <a:pt x="0" y="945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29263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9264651" y="1597026"/>
            <a:ext cx="1365251" cy="333375"/>
          </a:xfrm>
          <a:custGeom>
            <a:avLst/>
            <a:gdLst>
              <a:gd name="T0" fmla="*/ 0 w 1073"/>
              <a:gd name="T1" fmla="*/ 349 h 349"/>
              <a:gd name="T2" fmla="*/ 0 w 1073"/>
              <a:gd name="T3" fmla="*/ 349 h 349"/>
              <a:gd name="T4" fmla="*/ 1073 w 1073"/>
              <a:gd name="T5" fmla="*/ 349 h 349"/>
              <a:gd name="T6" fmla="*/ 1073 w 1073"/>
              <a:gd name="T7" fmla="*/ 0 h 349"/>
              <a:gd name="T8" fmla="*/ 0 w 1073"/>
              <a:gd name="T9" fmla="*/ 0 h 349"/>
              <a:gd name="T10" fmla="*/ 0 w 1073"/>
              <a:gd name="T11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349">
                <a:moveTo>
                  <a:pt x="0" y="349"/>
                </a:moveTo>
                <a:lnTo>
                  <a:pt x="0" y="349"/>
                </a:lnTo>
                <a:lnTo>
                  <a:pt x="1073" y="349"/>
                </a:lnTo>
                <a:lnTo>
                  <a:pt x="1073" y="0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228918" y="452438"/>
            <a:ext cx="368300" cy="622300"/>
          </a:xfrm>
          <a:custGeom>
            <a:avLst/>
            <a:gdLst>
              <a:gd name="T0" fmla="*/ 0 w 289"/>
              <a:gd name="T1" fmla="*/ 651 h 651"/>
              <a:gd name="T2" fmla="*/ 0 w 289"/>
              <a:gd name="T3" fmla="*/ 651 h 651"/>
              <a:gd name="T4" fmla="*/ 289 w 289"/>
              <a:gd name="T5" fmla="*/ 651 h 651"/>
              <a:gd name="T6" fmla="*/ 289 w 289"/>
              <a:gd name="T7" fmla="*/ 0 h 651"/>
              <a:gd name="T8" fmla="*/ 0 w 289"/>
              <a:gd name="T9" fmla="*/ 0 h 651"/>
              <a:gd name="T10" fmla="*/ 0 w 289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651">
                <a:moveTo>
                  <a:pt x="0" y="651"/>
                </a:moveTo>
                <a:lnTo>
                  <a:pt x="0" y="651"/>
                </a:lnTo>
                <a:lnTo>
                  <a:pt x="289" y="651"/>
                </a:lnTo>
                <a:lnTo>
                  <a:pt x="289" y="0"/>
                </a:lnTo>
                <a:lnTo>
                  <a:pt x="0" y="0"/>
                </a:lnTo>
                <a:lnTo>
                  <a:pt x="0" y="65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912351" y="3097214"/>
            <a:ext cx="1684867" cy="682625"/>
          </a:xfrm>
          <a:custGeom>
            <a:avLst/>
            <a:gdLst>
              <a:gd name="T0" fmla="*/ 0 w 1324"/>
              <a:gd name="T1" fmla="*/ 714 h 714"/>
              <a:gd name="T2" fmla="*/ 0 w 1324"/>
              <a:gd name="T3" fmla="*/ 714 h 714"/>
              <a:gd name="T4" fmla="*/ 1324 w 1324"/>
              <a:gd name="T5" fmla="*/ 714 h 714"/>
              <a:gd name="T6" fmla="*/ 1324 w 1324"/>
              <a:gd name="T7" fmla="*/ 0 h 714"/>
              <a:gd name="T8" fmla="*/ 0 w 1324"/>
              <a:gd name="T9" fmla="*/ 0 h 714"/>
              <a:gd name="T10" fmla="*/ 0 w 1324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714">
                <a:moveTo>
                  <a:pt x="0" y="714"/>
                </a:moveTo>
                <a:lnTo>
                  <a:pt x="0" y="714"/>
                </a:lnTo>
                <a:lnTo>
                  <a:pt x="1324" y="714"/>
                </a:lnTo>
                <a:lnTo>
                  <a:pt x="1324" y="0"/>
                </a:lnTo>
                <a:lnTo>
                  <a:pt x="0" y="0"/>
                </a:lnTo>
                <a:lnTo>
                  <a:pt x="0" y="71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9912351" y="5494338"/>
            <a:ext cx="1684867" cy="344488"/>
          </a:xfrm>
          <a:custGeom>
            <a:avLst/>
            <a:gdLst>
              <a:gd name="T0" fmla="*/ 0 w 1324"/>
              <a:gd name="T1" fmla="*/ 360 h 360"/>
              <a:gd name="T2" fmla="*/ 0 w 1324"/>
              <a:gd name="T3" fmla="*/ 360 h 360"/>
              <a:gd name="T4" fmla="*/ 1324 w 1324"/>
              <a:gd name="T5" fmla="*/ 360 h 360"/>
              <a:gd name="T6" fmla="*/ 1324 w 1324"/>
              <a:gd name="T7" fmla="*/ 0 h 360"/>
              <a:gd name="T8" fmla="*/ 0 w 1324"/>
              <a:gd name="T9" fmla="*/ 0 h 360"/>
              <a:gd name="T10" fmla="*/ 0 w 1324"/>
              <a:gd name="T11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360">
                <a:moveTo>
                  <a:pt x="0" y="360"/>
                </a:moveTo>
                <a:lnTo>
                  <a:pt x="0" y="360"/>
                </a:lnTo>
                <a:lnTo>
                  <a:pt x="1324" y="360"/>
                </a:lnTo>
                <a:lnTo>
                  <a:pt x="1324" y="0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609600" y="3558258"/>
            <a:ext cx="1066800" cy="1811338"/>
          </a:xfrm>
          <a:custGeom>
            <a:avLst/>
            <a:gdLst>
              <a:gd name="T0" fmla="*/ 0 w 839"/>
              <a:gd name="T1" fmla="*/ 1896 h 1896"/>
              <a:gd name="T2" fmla="*/ 0 w 839"/>
              <a:gd name="T3" fmla="*/ 1896 h 1896"/>
              <a:gd name="T4" fmla="*/ 839 w 839"/>
              <a:gd name="T5" fmla="*/ 1896 h 1896"/>
              <a:gd name="T6" fmla="*/ 839 w 839"/>
              <a:gd name="T7" fmla="*/ 0 h 1896"/>
              <a:gd name="T8" fmla="*/ 0 w 839"/>
              <a:gd name="T9" fmla="*/ 0 h 1896"/>
              <a:gd name="T10" fmla="*/ 0 w 839"/>
              <a:gd name="T11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9" h="1896">
                <a:moveTo>
                  <a:pt x="0" y="1896"/>
                </a:moveTo>
                <a:lnTo>
                  <a:pt x="0" y="1896"/>
                </a:lnTo>
                <a:lnTo>
                  <a:pt x="839" y="1896"/>
                </a:lnTo>
                <a:lnTo>
                  <a:pt x="839" y="0"/>
                </a:lnTo>
                <a:lnTo>
                  <a:pt x="0" y="0"/>
                </a:lnTo>
                <a:lnTo>
                  <a:pt x="0" y="1896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6481234" y="5037138"/>
            <a:ext cx="1375833" cy="338138"/>
          </a:xfrm>
          <a:custGeom>
            <a:avLst/>
            <a:gdLst>
              <a:gd name="T0" fmla="*/ 0 w 1081"/>
              <a:gd name="T1" fmla="*/ 354 h 354"/>
              <a:gd name="T2" fmla="*/ 0 w 1081"/>
              <a:gd name="T3" fmla="*/ 354 h 354"/>
              <a:gd name="T4" fmla="*/ 1081 w 1081"/>
              <a:gd name="T5" fmla="*/ 354 h 354"/>
              <a:gd name="T6" fmla="*/ 1081 w 1081"/>
              <a:gd name="T7" fmla="*/ 0 h 354"/>
              <a:gd name="T8" fmla="*/ 0 w 1081"/>
              <a:gd name="T9" fmla="*/ 0 h 354"/>
              <a:gd name="T10" fmla="*/ 0 w 1081"/>
              <a:gd name="T11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354">
                <a:moveTo>
                  <a:pt x="0" y="354"/>
                </a:moveTo>
                <a:lnTo>
                  <a:pt x="0" y="354"/>
                </a:lnTo>
                <a:lnTo>
                  <a:pt x="1081" y="354"/>
                </a:lnTo>
                <a:lnTo>
                  <a:pt x="1081" y="0"/>
                </a:lnTo>
                <a:lnTo>
                  <a:pt x="0" y="0"/>
                </a:lnTo>
                <a:lnTo>
                  <a:pt x="0" y="35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3067051" y="3571875"/>
            <a:ext cx="2766484" cy="903288"/>
          </a:xfrm>
          <a:custGeom>
            <a:avLst/>
            <a:gdLst>
              <a:gd name="T0" fmla="*/ 0 w 2175"/>
              <a:gd name="T1" fmla="*/ 945 h 945"/>
              <a:gd name="T2" fmla="*/ 0 w 2175"/>
              <a:gd name="T3" fmla="*/ 945 h 945"/>
              <a:gd name="T4" fmla="*/ 2175 w 2175"/>
              <a:gd name="T5" fmla="*/ 945 h 945"/>
              <a:gd name="T6" fmla="*/ 2175 w 2175"/>
              <a:gd name="T7" fmla="*/ 0 h 945"/>
              <a:gd name="T8" fmla="*/ 0 w 2175"/>
              <a:gd name="T9" fmla="*/ 0 h 945"/>
              <a:gd name="T10" fmla="*/ 0 w 2175"/>
              <a:gd name="T1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5" h="945">
                <a:moveTo>
                  <a:pt x="0" y="945"/>
                </a:moveTo>
                <a:lnTo>
                  <a:pt x="0" y="945"/>
                </a:lnTo>
                <a:lnTo>
                  <a:pt x="2175" y="945"/>
                </a:lnTo>
                <a:lnTo>
                  <a:pt x="2175" y="0"/>
                </a:lnTo>
                <a:lnTo>
                  <a:pt x="0" y="0"/>
                </a:lnTo>
                <a:lnTo>
                  <a:pt x="0" y="94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236030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lue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68F3D3C-D32C-4FD6-AD17-DABC18849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463" r="19149" b="18725"/>
          <a:stretch/>
        </p:blipFill>
        <p:spPr>
          <a:xfrm>
            <a:off x="3074128" y="0"/>
            <a:ext cx="9117872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098119" y="3078815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A0D2"/>
                </a:solidFill>
              </a:rPr>
              <a:t>Hire Talent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96" y="2560542"/>
            <a:ext cx="1614536" cy="1540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F3BDD-12E7-44FB-94D4-C006920A7A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84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Blue">
    <p:bg>
      <p:bgPr>
        <a:solidFill>
          <a:srgbClr val="EFE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6A66710-4E65-4F7A-81D2-0C9A0A8C1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687" y="1"/>
            <a:ext cx="9220313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952" y="2653153"/>
            <a:ext cx="1578654" cy="155169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994216" y="3013501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FFB81C"/>
                </a:solidFill>
              </a:rPr>
              <a:t>Build Talent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808D1-E5FC-4F21-8FF8-802471571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46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Blue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946BDFB-0B56-4698-A4AE-8D743BB82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888" r="23589" b="24763"/>
          <a:stretch/>
        </p:blipFill>
        <p:spPr>
          <a:xfrm>
            <a:off x="2892491" y="0"/>
            <a:ext cx="9299510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051588" y="3013501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110A0"/>
                </a:solidFill>
              </a:rPr>
              <a:t>Lead Talent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220" y="2808297"/>
            <a:ext cx="1766094" cy="1056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D2FFA-5ED1-4137-B35F-B113D32962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69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C8BFF82-781E-4092-9FD2-F6EC00A23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76" t="5643" r="13217"/>
          <a:stretch/>
        </p:blipFill>
        <p:spPr>
          <a:xfrm>
            <a:off x="0" y="-101515"/>
            <a:ext cx="12192000" cy="514821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4EDE5F-DAD2-4AF4-BE7F-5183C74008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5792" y="2653260"/>
            <a:ext cx="6096000" cy="11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C8BFF82-781E-4092-9FD2-F6EC00A23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576" t="5643" r="13217"/>
          <a:stretch/>
        </p:blipFill>
        <p:spPr>
          <a:xfrm>
            <a:off x="-6306" y="73956"/>
            <a:ext cx="12192000" cy="514821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4EDE5F-DAD2-4AF4-BE7F-5183C74008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2194" y="2560877"/>
            <a:ext cx="7180348" cy="1324101"/>
          </a:xfrm>
          <a:prstGeom prst="rect">
            <a:avLst/>
          </a:prstGeom>
          <a:effectLst>
            <a:outerShdw blurRad="152400" dist="38100" dir="5400000" algn="ctr" rotWithShape="0">
              <a:schemeClr val="tx1">
                <a:alpha val="48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732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C0FCC-1254-4361-BF4B-158FE47BF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430" r="15163" b="7237"/>
          <a:stretch/>
        </p:blipFill>
        <p:spPr>
          <a:xfrm>
            <a:off x="3769485" y="0"/>
            <a:ext cx="8422515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683F3C-B3A7-4813-9BC2-6618A55B46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2262" y="2700337"/>
            <a:ext cx="64674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C0FCC-1254-4361-BF4B-158FE47BF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430" r="15163" b="7237"/>
          <a:stretch/>
        </p:blipFill>
        <p:spPr>
          <a:xfrm>
            <a:off x="3769485" y="0"/>
            <a:ext cx="842251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7836FC-3F10-4412-8C6A-377FF3B94D29}"/>
              </a:ext>
            </a:extLst>
          </p:cNvPr>
          <p:cNvSpPr/>
          <p:nvPr userDrawn="1"/>
        </p:nvSpPr>
        <p:spPr>
          <a:xfrm>
            <a:off x="1792704" y="1840828"/>
            <a:ext cx="8578516" cy="3119671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  <a:effectLst>
            <a:softEdge rad="863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683F3C-B3A7-4813-9BC2-6618A55B46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1868" y="2604474"/>
            <a:ext cx="6467475" cy="1457325"/>
          </a:xfrm>
          <a:prstGeom prst="rect">
            <a:avLst/>
          </a:prstGeom>
          <a:effectLst>
            <a:outerShdw blurRad="63500" dist="50800" dir="5400000" sx="105000" sy="105000" algn="ctr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87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8737600" cy="307777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804673"/>
            <a:ext cx="8737600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2683934" y="1522414"/>
            <a:ext cx="5676900" cy="354013"/>
          </a:xfrm>
          <a:custGeom>
            <a:avLst/>
            <a:gdLst>
              <a:gd name="T0" fmla="*/ 0 w 4464"/>
              <a:gd name="T1" fmla="*/ 369 h 369"/>
              <a:gd name="T2" fmla="*/ 0 w 4464"/>
              <a:gd name="T3" fmla="*/ 369 h 369"/>
              <a:gd name="T4" fmla="*/ 4464 w 4464"/>
              <a:gd name="T5" fmla="*/ 369 h 369"/>
              <a:gd name="T6" fmla="*/ 4464 w 4464"/>
              <a:gd name="T7" fmla="*/ 0 h 369"/>
              <a:gd name="T8" fmla="*/ 0 w 4464"/>
              <a:gd name="T9" fmla="*/ 0 h 369"/>
              <a:gd name="T10" fmla="*/ 0 w 4464"/>
              <a:gd name="T11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369">
                <a:moveTo>
                  <a:pt x="0" y="369"/>
                </a:moveTo>
                <a:lnTo>
                  <a:pt x="0" y="369"/>
                </a:lnTo>
                <a:lnTo>
                  <a:pt x="4464" y="369"/>
                </a:lnTo>
                <a:lnTo>
                  <a:pt x="4464" y="0"/>
                </a:lnTo>
                <a:lnTo>
                  <a:pt x="0" y="0"/>
                </a:lnTo>
                <a:lnTo>
                  <a:pt x="0" y="36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609601" y="3013075"/>
            <a:ext cx="2148417" cy="2813050"/>
          </a:xfrm>
          <a:custGeom>
            <a:avLst/>
            <a:gdLst>
              <a:gd name="T0" fmla="*/ 0 w 1689"/>
              <a:gd name="T1" fmla="*/ 2943 h 2943"/>
              <a:gd name="T2" fmla="*/ 0 w 1689"/>
              <a:gd name="T3" fmla="*/ 2943 h 2943"/>
              <a:gd name="T4" fmla="*/ 1689 w 1689"/>
              <a:gd name="T5" fmla="*/ 2943 h 2943"/>
              <a:gd name="T6" fmla="*/ 1689 w 1689"/>
              <a:gd name="T7" fmla="*/ 0 h 2943"/>
              <a:gd name="T8" fmla="*/ 0 w 1689"/>
              <a:gd name="T9" fmla="*/ 0 h 2943"/>
              <a:gd name="T10" fmla="*/ 0 w 1689"/>
              <a:gd name="T11" fmla="*/ 2943 h 2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9" h="2943">
                <a:moveTo>
                  <a:pt x="0" y="2943"/>
                </a:moveTo>
                <a:lnTo>
                  <a:pt x="0" y="2943"/>
                </a:lnTo>
                <a:lnTo>
                  <a:pt x="1689" y="2943"/>
                </a:lnTo>
                <a:lnTo>
                  <a:pt x="1689" y="0"/>
                </a:lnTo>
                <a:lnTo>
                  <a:pt x="0" y="0"/>
                </a:lnTo>
                <a:lnTo>
                  <a:pt x="0" y="2943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089400" y="5522914"/>
            <a:ext cx="1432984" cy="303213"/>
          </a:xfrm>
          <a:custGeom>
            <a:avLst/>
            <a:gdLst>
              <a:gd name="T0" fmla="*/ 0 w 1126"/>
              <a:gd name="T1" fmla="*/ 317 h 317"/>
              <a:gd name="T2" fmla="*/ 0 w 1126"/>
              <a:gd name="T3" fmla="*/ 317 h 317"/>
              <a:gd name="T4" fmla="*/ 1126 w 1126"/>
              <a:gd name="T5" fmla="*/ 317 h 317"/>
              <a:gd name="T6" fmla="*/ 1126 w 1126"/>
              <a:gd name="T7" fmla="*/ 0 h 317"/>
              <a:gd name="T8" fmla="*/ 0 w 1126"/>
              <a:gd name="T9" fmla="*/ 0 h 317"/>
              <a:gd name="T10" fmla="*/ 0 w 1126"/>
              <a:gd name="T11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6" h="317">
                <a:moveTo>
                  <a:pt x="0" y="317"/>
                </a:moveTo>
                <a:lnTo>
                  <a:pt x="0" y="317"/>
                </a:lnTo>
                <a:lnTo>
                  <a:pt x="1126" y="317"/>
                </a:lnTo>
                <a:lnTo>
                  <a:pt x="1126" y="0"/>
                </a:lnTo>
                <a:lnTo>
                  <a:pt x="0" y="0"/>
                </a:lnTo>
                <a:lnTo>
                  <a:pt x="0" y="317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7653867" y="4086225"/>
            <a:ext cx="1432984" cy="1739900"/>
          </a:xfrm>
          <a:custGeom>
            <a:avLst/>
            <a:gdLst>
              <a:gd name="T0" fmla="*/ 0 w 1126"/>
              <a:gd name="T1" fmla="*/ 1820 h 1820"/>
              <a:gd name="T2" fmla="*/ 0 w 1126"/>
              <a:gd name="T3" fmla="*/ 1820 h 1820"/>
              <a:gd name="T4" fmla="*/ 1126 w 1126"/>
              <a:gd name="T5" fmla="*/ 1820 h 1820"/>
              <a:gd name="T6" fmla="*/ 1126 w 1126"/>
              <a:gd name="T7" fmla="*/ 0 h 1820"/>
              <a:gd name="T8" fmla="*/ 0 w 1126"/>
              <a:gd name="T9" fmla="*/ 0 h 1820"/>
              <a:gd name="T10" fmla="*/ 0 w 1126"/>
              <a:gd name="T11" fmla="*/ 1820 h 1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6" h="1820">
                <a:moveTo>
                  <a:pt x="0" y="1820"/>
                </a:moveTo>
                <a:lnTo>
                  <a:pt x="0" y="1820"/>
                </a:lnTo>
                <a:lnTo>
                  <a:pt x="1126" y="1820"/>
                </a:lnTo>
                <a:lnTo>
                  <a:pt x="1126" y="0"/>
                </a:lnTo>
                <a:lnTo>
                  <a:pt x="0" y="0"/>
                </a:lnTo>
                <a:lnTo>
                  <a:pt x="0" y="182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5520267" y="3717926"/>
            <a:ext cx="709084" cy="358775"/>
          </a:xfrm>
          <a:custGeom>
            <a:avLst/>
            <a:gdLst>
              <a:gd name="T0" fmla="*/ 0 w 557"/>
              <a:gd name="T1" fmla="*/ 375 h 375"/>
              <a:gd name="T2" fmla="*/ 0 w 557"/>
              <a:gd name="T3" fmla="*/ 375 h 375"/>
              <a:gd name="T4" fmla="*/ 557 w 557"/>
              <a:gd name="T5" fmla="*/ 375 h 375"/>
              <a:gd name="T6" fmla="*/ 557 w 557"/>
              <a:gd name="T7" fmla="*/ 0 h 375"/>
              <a:gd name="T8" fmla="*/ 0 w 557"/>
              <a:gd name="T9" fmla="*/ 0 h 375"/>
              <a:gd name="T10" fmla="*/ 0 w 557"/>
              <a:gd name="T11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7" h="375">
                <a:moveTo>
                  <a:pt x="0" y="375"/>
                </a:moveTo>
                <a:lnTo>
                  <a:pt x="0" y="375"/>
                </a:lnTo>
                <a:lnTo>
                  <a:pt x="557" y="375"/>
                </a:lnTo>
                <a:lnTo>
                  <a:pt x="557" y="0"/>
                </a:lnTo>
                <a:lnTo>
                  <a:pt x="0" y="0"/>
                </a:lnTo>
                <a:lnTo>
                  <a:pt x="0" y="375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9776884" y="2995613"/>
            <a:ext cx="719667" cy="742950"/>
          </a:xfrm>
          <a:custGeom>
            <a:avLst/>
            <a:gdLst>
              <a:gd name="T0" fmla="*/ 0 w 566"/>
              <a:gd name="T1" fmla="*/ 778 h 778"/>
              <a:gd name="T2" fmla="*/ 0 w 566"/>
              <a:gd name="T3" fmla="*/ 778 h 778"/>
              <a:gd name="T4" fmla="*/ 566 w 566"/>
              <a:gd name="T5" fmla="*/ 778 h 778"/>
              <a:gd name="T6" fmla="*/ 566 w 566"/>
              <a:gd name="T7" fmla="*/ 0 h 778"/>
              <a:gd name="T8" fmla="*/ 0 w 566"/>
              <a:gd name="T9" fmla="*/ 0 h 778"/>
              <a:gd name="T10" fmla="*/ 0 w 566"/>
              <a:gd name="T11" fmla="*/ 778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6" h="778">
                <a:moveTo>
                  <a:pt x="0" y="778"/>
                </a:moveTo>
                <a:lnTo>
                  <a:pt x="0" y="778"/>
                </a:lnTo>
                <a:lnTo>
                  <a:pt x="566" y="778"/>
                </a:lnTo>
                <a:lnTo>
                  <a:pt x="566" y="0"/>
                </a:lnTo>
                <a:lnTo>
                  <a:pt x="0" y="0"/>
                </a:lnTo>
                <a:lnTo>
                  <a:pt x="0" y="778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10521951" y="1522414"/>
            <a:ext cx="1075267" cy="354013"/>
          </a:xfrm>
          <a:custGeom>
            <a:avLst/>
            <a:gdLst>
              <a:gd name="T0" fmla="*/ 0 w 844"/>
              <a:gd name="T1" fmla="*/ 369 h 369"/>
              <a:gd name="T2" fmla="*/ 0 w 844"/>
              <a:gd name="T3" fmla="*/ 369 h 369"/>
              <a:gd name="T4" fmla="*/ 844 w 844"/>
              <a:gd name="T5" fmla="*/ 369 h 369"/>
              <a:gd name="T6" fmla="*/ 844 w 844"/>
              <a:gd name="T7" fmla="*/ 0 h 369"/>
              <a:gd name="T8" fmla="*/ 0 w 844"/>
              <a:gd name="T9" fmla="*/ 0 h 369"/>
              <a:gd name="T10" fmla="*/ 0 w 844"/>
              <a:gd name="T11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369">
                <a:moveTo>
                  <a:pt x="0" y="369"/>
                </a:moveTo>
                <a:lnTo>
                  <a:pt x="0" y="369"/>
                </a:lnTo>
                <a:lnTo>
                  <a:pt x="844" y="369"/>
                </a:lnTo>
                <a:lnTo>
                  <a:pt x="844" y="0"/>
                </a:lnTo>
                <a:lnTo>
                  <a:pt x="0" y="0"/>
                </a:lnTo>
                <a:lnTo>
                  <a:pt x="0" y="36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8B62CC-1DCF-4E25-A093-4E5E0E256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835" y="5947161"/>
            <a:ext cx="2272232" cy="628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Blue">
    <p:bg>
      <p:bgPr>
        <a:solidFill>
          <a:srgbClr val="D8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raphic 188">
            <a:extLst>
              <a:ext uri="{FF2B5EF4-FFF2-40B4-BE49-F238E27FC236}">
                <a16:creationId xmlns:a16="http://schemas.microsoft.com/office/drawing/2014/main" id="{F7A0A409-A4FD-403B-A6C0-2576FA718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1" t="14014" r="25676" b="38568"/>
          <a:stretch/>
        </p:blipFill>
        <p:spPr>
          <a:xfrm>
            <a:off x="1816771" y="0"/>
            <a:ext cx="10375230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BA7302-5C1C-40D7-8560-9C4A805E50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5912" y="3140281"/>
            <a:ext cx="5020176" cy="924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62E9F-3B90-479C-819B-71A9175A4383}"/>
              </a:ext>
            </a:extLst>
          </p:cNvPr>
          <p:cNvSpPr txBox="1"/>
          <p:nvPr userDrawn="1"/>
        </p:nvSpPr>
        <p:spPr>
          <a:xfrm>
            <a:off x="4152142" y="1983625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0">
                <a:solidFill>
                  <a:schemeClr val="tx2"/>
                </a:solidFill>
              </a:rPr>
              <a:t>Strengths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1D585-4314-44C2-87BD-7171DAA7EE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4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4C44349-97CE-4F0D-8578-5E88AB9D4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1" t="14014" r="25676" b="38568"/>
          <a:stretch/>
        </p:blipFill>
        <p:spPr>
          <a:xfrm>
            <a:off x="1816771" y="0"/>
            <a:ext cx="1037523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555857-5916-4278-B7A3-737AEDD483F5}"/>
              </a:ext>
            </a:extLst>
          </p:cNvPr>
          <p:cNvSpPr/>
          <p:nvPr userDrawn="1"/>
        </p:nvSpPr>
        <p:spPr>
          <a:xfrm>
            <a:off x="1792704" y="1239253"/>
            <a:ext cx="8578516" cy="4223084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  <a:effectLst>
            <a:softEdge rad="863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BA7302-5C1C-40D7-8560-9C4A805E50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5912" y="3140281"/>
            <a:ext cx="5020176" cy="924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62E9F-3B90-479C-819B-71A9175A4383}"/>
              </a:ext>
            </a:extLst>
          </p:cNvPr>
          <p:cNvSpPr txBox="1"/>
          <p:nvPr userDrawn="1"/>
        </p:nvSpPr>
        <p:spPr>
          <a:xfrm>
            <a:off x="4152142" y="1983625"/>
            <a:ext cx="3887715" cy="830997"/>
          </a:xfrm>
          <a:prstGeom prst="rect">
            <a:avLst/>
          </a:prstGeom>
          <a:noFill/>
          <a:effectLst>
            <a:outerShdw blurRad="88900" dist="25400" dir="5400000" algn="t" rotWithShape="0">
              <a:prstClr val="black">
                <a:alpha val="2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b="0">
                <a:solidFill>
                  <a:schemeClr val="bg1"/>
                </a:solidFill>
              </a:rPr>
              <a:t>Strengths</a:t>
            </a:r>
          </a:p>
        </p:txBody>
      </p:sp>
    </p:spTree>
    <p:extLst>
      <p:ext uri="{BB962C8B-B14F-4D97-AF65-F5344CB8AC3E}">
        <p14:creationId xmlns:p14="http://schemas.microsoft.com/office/powerpoint/2010/main" val="3132663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72368"/>
            <a:ext cx="5994400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auto">
          <a:xfrm>
            <a:off x="6932084" y="455613"/>
            <a:ext cx="3845984" cy="1568450"/>
          </a:xfrm>
          <a:custGeom>
            <a:avLst/>
            <a:gdLst>
              <a:gd name="T0" fmla="*/ 0 w 3022"/>
              <a:gd name="T1" fmla="*/ 1641 h 1641"/>
              <a:gd name="T2" fmla="*/ 0 w 3022"/>
              <a:gd name="T3" fmla="*/ 1641 h 1641"/>
              <a:gd name="T4" fmla="*/ 3022 w 3022"/>
              <a:gd name="T5" fmla="*/ 1641 h 1641"/>
              <a:gd name="T6" fmla="*/ 3022 w 3022"/>
              <a:gd name="T7" fmla="*/ 0 h 1641"/>
              <a:gd name="T8" fmla="*/ 0 w 3022"/>
              <a:gd name="T9" fmla="*/ 0 h 1641"/>
              <a:gd name="T10" fmla="*/ 0 w 3022"/>
              <a:gd name="T11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22" h="1641">
                <a:moveTo>
                  <a:pt x="0" y="1641"/>
                </a:moveTo>
                <a:lnTo>
                  <a:pt x="0" y="1641"/>
                </a:lnTo>
                <a:lnTo>
                  <a:pt x="3022" y="1641"/>
                </a:lnTo>
                <a:lnTo>
                  <a:pt x="3022" y="0"/>
                </a:lnTo>
                <a:lnTo>
                  <a:pt x="0" y="0"/>
                </a:lnTo>
                <a:lnTo>
                  <a:pt x="0" y="164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13"/>
          <p:cNvSpPr>
            <a:spLocks/>
          </p:cNvSpPr>
          <p:nvPr userDrawn="1"/>
        </p:nvSpPr>
        <p:spPr bwMode="auto">
          <a:xfrm>
            <a:off x="11108268" y="3179764"/>
            <a:ext cx="486833" cy="2659063"/>
          </a:xfrm>
          <a:custGeom>
            <a:avLst/>
            <a:gdLst>
              <a:gd name="T0" fmla="*/ 0 w 384"/>
              <a:gd name="T1" fmla="*/ 2784 h 2784"/>
              <a:gd name="T2" fmla="*/ 0 w 384"/>
              <a:gd name="T3" fmla="*/ 2784 h 2784"/>
              <a:gd name="T4" fmla="*/ 384 w 384"/>
              <a:gd name="T5" fmla="*/ 2784 h 2784"/>
              <a:gd name="T6" fmla="*/ 384 w 384"/>
              <a:gd name="T7" fmla="*/ 0 h 2784"/>
              <a:gd name="T8" fmla="*/ 0 w 384"/>
              <a:gd name="T9" fmla="*/ 0 h 2784"/>
              <a:gd name="T10" fmla="*/ 0 w 384"/>
              <a:gd name="T11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" h="2784">
                <a:moveTo>
                  <a:pt x="0" y="2784"/>
                </a:moveTo>
                <a:lnTo>
                  <a:pt x="0" y="2784"/>
                </a:lnTo>
                <a:lnTo>
                  <a:pt x="384" y="2784"/>
                </a:lnTo>
                <a:lnTo>
                  <a:pt x="384" y="0"/>
                </a:lnTo>
                <a:lnTo>
                  <a:pt x="0" y="0"/>
                </a:lnTo>
                <a:lnTo>
                  <a:pt x="0" y="278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14"/>
          <p:cNvSpPr>
            <a:spLocks/>
          </p:cNvSpPr>
          <p:nvPr userDrawn="1"/>
        </p:nvSpPr>
        <p:spPr bwMode="auto">
          <a:xfrm>
            <a:off x="8674100" y="2808289"/>
            <a:ext cx="728133" cy="784225"/>
          </a:xfrm>
          <a:custGeom>
            <a:avLst/>
            <a:gdLst>
              <a:gd name="T0" fmla="*/ 0 w 572"/>
              <a:gd name="T1" fmla="*/ 821 h 821"/>
              <a:gd name="T2" fmla="*/ 0 w 572"/>
              <a:gd name="T3" fmla="*/ 821 h 821"/>
              <a:gd name="T4" fmla="*/ 572 w 572"/>
              <a:gd name="T5" fmla="*/ 821 h 821"/>
              <a:gd name="T6" fmla="*/ 572 w 572"/>
              <a:gd name="T7" fmla="*/ 0 h 821"/>
              <a:gd name="T8" fmla="*/ 0 w 572"/>
              <a:gd name="T9" fmla="*/ 0 h 821"/>
              <a:gd name="T10" fmla="*/ 0 w 572"/>
              <a:gd name="T11" fmla="*/ 821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2" h="821">
                <a:moveTo>
                  <a:pt x="0" y="821"/>
                </a:moveTo>
                <a:lnTo>
                  <a:pt x="0" y="821"/>
                </a:lnTo>
                <a:lnTo>
                  <a:pt x="572" y="821"/>
                </a:lnTo>
                <a:lnTo>
                  <a:pt x="572" y="0"/>
                </a:lnTo>
                <a:lnTo>
                  <a:pt x="0" y="0"/>
                </a:lnTo>
                <a:lnTo>
                  <a:pt x="0" y="82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" name="Freeform 15"/>
          <p:cNvSpPr>
            <a:spLocks/>
          </p:cNvSpPr>
          <p:nvPr userDrawn="1"/>
        </p:nvSpPr>
        <p:spPr bwMode="auto">
          <a:xfrm>
            <a:off x="4216401" y="3592513"/>
            <a:ext cx="3754967" cy="782638"/>
          </a:xfrm>
          <a:custGeom>
            <a:avLst/>
            <a:gdLst>
              <a:gd name="T0" fmla="*/ 0 w 2951"/>
              <a:gd name="T1" fmla="*/ 820 h 820"/>
              <a:gd name="T2" fmla="*/ 0 w 2951"/>
              <a:gd name="T3" fmla="*/ 820 h 820"/>
              <a:gd name="T4" fmla="*/ 2951 w 2951"/>
              <a:gd name="T5" fmla="*/ 820 h 820"/>
              <a:gd name="T6" fmla="*/ 2951 w 2951"/>
              <a:gd name="T7" fmla="*/ 0 h 820"/>
              <a:gd name="T8" fmla="*/ 0 w 2951"/>
              <a:gd name="T9" fmla="*/ 0 h 820"/>
              <a:gd name="T10" fmla="*/ 0 w 2951"/>
              <a:gd name="T11" fmla="*/ 82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51" h="820">
                <a:moveTo>
                  <a:pt x="0" y="820"/>
                </a:moveTo>
                <a:lnTo>
                  <a:pt x="0" y="820"/>
                </a:lnTo>
                <a:lnTo>
                  <a:pt x="2951" y="820"/>
                </a:lnTo>
                <a:lnTo>
                  <a:pt x="2951" y="0"/>
                </a:lnTo>
                <a:lnTo>
                  <a:pt x="0" y="0"/>
                </a:lnTo>
                <a:lnTo>
                  <a:pt x="0" y="82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24001"/>
            <a:ext cx="5994400" cy="381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5B205-43EA-4AA1-B3A4-49EED8787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93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7728A-95B1-4E61-9273-F88648659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0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3pPr marL="233363" indent="-233363">
              <a:buFont typeface="+mj-lt"/>
              <a:buAutoNum type="arabicPeriod"/>
              <a:defRPr/>
            </a:lvl3pPr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A34B2-2F00-4F6C-8A55-AE1DF999A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7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5720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0" y="1219200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1524000"/>
            <a:ext cx="3454400" cy="34290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1A8085-1A1C-412C-8E45-6EAE9AD5B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23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 sz="3900" b="0" i="0" baseline="0"/>
            </a:lvl1pPr>
          </a:lstStyle>
          <a:p>
            <a:pPr lvl="0"/>
            <a:r>
              <a:rPr lang="en-US"/>
              <a:t>“Click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EBB7-37DD-4862-900D-8874BFD32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58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0C9E3-F9C3-4CD9-8A05-7791A0CDD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8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3F146-AC7D-475B-9748-30908384D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98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521" y="1739707"/>
            <a:ext cx="6572958" cy="16922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333127" y="3668950"/>
            <a:ext cx="552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www.savilleassessment.com</a:t>
            </a:r>
            <a:endParaRPr lang="en-GB" sz="200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3151001" y="3464965"/>
            <a:ext cx="5889998" cy="4"/>
          </a:xfrm>
          <a:prstGeom prst="line">
            <a:avLst/>
          </a:prstGeom>
          <a:ln w="28575">
            <a:solidFill>
              <a:srgbClr val="D8DB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 Copyright">
            <a:extLst>
              <a:ext uri="{FF2B5EF4-FFF2-40B4-BE49-F238E27FC236}">
                <a16:creationId xmlns:a16="http://schemas.microsoft.com/office/drawing/2014/main" id="{B89421D4-460E-414E-9881-992193F3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9994" y="6260565"/>
            <a:ext cx="7592008" cy="2178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© 2020 Saville Assessment, Willis Towers Watson. All rights reserved.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BB3269-ABCE-415C-9A5F-0585224CB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462" y="4297714"/>
            <a:ext cx="1801073" cy="2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0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8737600" cy="307777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804673"/>
            <a:ext cx="8737600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918849" y="3515640"/>
            <a:ext cx="3862993" cy="1940526"/>
          </a:xfrm>
          <a:custGeom>
            <a:avLst/>
            <a:gdLst>
              <a:gd name="T0" fmla="*/ 0 w 3820"/>
              <a:gd name="T1" fmla="*/ 1517 h 1517"/>
              <a:gd name="T2" fmla="*/ 0 w 3820"/>
              <a:gd name="T3" fmla="*/ 1517 h 1517"/>
              <a:gd name="T4" fmla="*/ 3820 w 3820"/>
              <a:gd name="T5" fmla="*/ 1517 h 1517"/>
              <a:gd name="T6" fmla="*/ 3820 w 3820"/>
              <a:gd name="T7" fmla="*/ 0 h 1517"/>
              <a:gd name="T8" fmla="*/ 0 w 3820"/>
              <a:gd name="T9" fmla="*/ 0 h 1517"/>
              <a:gd name="T10" fmla="*/ 0 w 3820"/>
              <a:gd name="T11" fmla="*/ 1517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0" h="1517">
                <a:moveTo>
                  <a:pt x="0" y="1517"/>
                </a:moveTo>
                <a:lnTo>
                  <a:pt x="0" y="1517"/>
                </a:lnTo>
                <a:lnTo>
                  <a:pt x="3820" y="1517"/>
                </a:lnTo>
                <a:lnTo>
                  <a:pt x="382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9291190" y="3515640"/>
            <a:ext cx="365259" cy="1940526"/>
          </a:xfrm>
          <a:custGeom>
            <a:avLst/>
            <a:gdLst>
              <a:gd name="T0" fmla="*/ 0 w 360"/>
              <a:gd name="T1" fmla="*/ 1517 h 1517"/>
              <a:gd name="T2" fmla="*/ 0 w 360"/>
              <a:gd name="T3" fmla="*/ 1517 h 1517"/>
              <a:gd name="T4" fmla="*/ 360 w 360"/>
              <a:gd name="T5" fmla="*/ 1517 h 1517"/>
              <a:gd name="T6" fmla="*/ 360 w 360"/>
              <a:gd name="T7" fmla="*/ 0 h 1517"/>
              <a:gd name="T8" fmla="*/ 0 w 360"/>
              <a:gd name="T9" fmla="*/ 0 h 1517"/>
              <a:gd name="T10" fmla="*/ 0 w 360"/>
              <a:gd name="T11" fmla="*/ 1517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0" h="1517">
                <a:moveTo>
                  <a:pt x="0" y="1517"/>
                </a:moveTo>
                <a:lnTo>
                  <a:pt x="0" y="1517"/>
                </a:lnTo>
                <a:lnTo>
                  <a:pt x="360" y="1517"/>
                </a:lnTo>
                <a:lnTo>
                  <a:pt x="36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5578003" y="3515641"/>
            <a:ext cx="2836228" cy="981952"/>
          </a:xfrm>
          <a:custGeom>
            <a:avLst/>
            <a:gdLst>
              <a:gd name="T0" fmla="*/ 0 w 2804"/>
              <a:gd name="T1" fmla="*/ 768 h 768"/>
              <a:gd name="T2" fmla="*/ 0 w 2804"/>
              <a:gd name="T3" fmla="*/ 768 h 768"/>
              <a:gd name="T4" fmla="*/ 2804 w 2804"/>
              <a:gd name="T5" fmla="*/ 768 h 768"/>
              <a:gd name="T6" fmla="*/ 2804 w 2804"/>
              <a:gd name="T7" fmla="*/ 0 h 768"/>
              <a:gd name="T8" fmla="*/ 0 w 2804"/>
              <a:gd name="T9" fmla="*/ 0 h 768"/>
              <a:gd name="T10" fmla="*/ 0 w 2804"/>
              <a:gd name="T11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4" h="768">
                <a:moveTo>
                  <a:pt x="0" y="768"/>
                </a:moveTo>
                <a:lnTo>
                  <a:pt x="0" y="768"/>
                </a:lnTo>
                <a:lnTo>
                  <a:pt x="2804" y="768"/>
                </a:lnTo>
                <a:lnTo>
                  <a:pt x="2804" y="0"/>
                </a:lnTo>
                <a:lnTo>
                  <a:pt x="0" y="0"/>
                </a:lnTo>
                <a:lnTo>
                  <a:pt x="0" y="7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6141884" y="1621875"/>
            <a:ext cx="1126076" cy="979828"/>
          </a:xfrm>
          <a:custGeom>
            <a:avLst/>
            <a:gdLst>
              <a:gd name="T0" fmla="*/ 0 w 1114"/>
              <a:gd name="T1" fmla="*/ 767 h 767"/>
              <a:gd name="T2" fmla="*/ 0 w 1114"/>
              <a:gd name="T3" fmla="*/ 767 h 767"/>
              <a:gd name="T4" fmla="*/ 1114 w 1114"/>
              <a:gd name="T5" fmla="*/ 767 h 767"/>
              <a:gd name="T6" fmla="*/ 1114 w 1114"/>
              <a:gd name="T7" fmla="*/ 0 h 767"/>
              <a:gd name="T8" fmla="*/ 0 w 1114"/>
              <a:gd name="T9" fmla="*/ 0 h 767"/>
              <a:gd name="T10" fmla="*/ 0 w 1114"/>
              <a:gd name="T11" fmla="*/ 767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4" h="767">
                <a:moveTo>
                  <a:pt x="0" y="767"/>
                </a:moveTo>
                <a:lnTo>
                  <a:pt x="0" y="767"/>
                </a:lnTo>
                <a:lnTo>
                  <a:pt x="1114" y="767"/>
                </a:lnTo>
                <a:lnTo>
                  <a:pt x="1114" y="0"/>
                </a:lnTo>
                <a:lnTo>
                  <a:pt x="0" y="0"/>
                </a:lnTo>
                <a:lnTo>
                  <a:pt x="0" y="7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8234928" y="999936"/>
            <a:ext cx="3048314" cy="467596"/>
          </a:xfrm>
          <a:custGeom>
            <a:avLst/>
            <a:gdLst>
              <a:gd name="T0" fmla="*/ 0 w 3015"/>
              <a:gd name="T1" fmla="*/ 365 h 365"/>
              <a:gd name="T2" fmla="*/ 0 w 3015"/>
              <a:gd name="T3" fmla="*/ 365 h 365"/>
              <a:gd name="T4" fmla="*/ 3015 w 3015"/>
              <a:gd name="T5" fmla="*/ 365 h 365"/>
              <a:gd name="T6" fmla="*/ 3015 w 3015"/>
              <a:gd name="T7" fmla="*/ 0 h 365"/>
              <a:gd name="T8" fmla="*/ 0 w 3015"/>
              <a:gd name="T9" fmla="*/ 0 h 365"/>
              <a:gd name="T10" fmla="*/ 0 w 3015"/>
              <a:gd name="T1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5" h="365">
                <a:moveTo>
                  <a:pt x="0" y="365"/>
                </a:moveTo>
                <a:lnTo>
                  <a:pt x="0" y="365"/>
                </a:lnTo>
                <a:lnTo>
                  <a:pt x="3015" y="365"/>
                </a:lnTo>
                <a:lnTo>
                  <a:pt x="3015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6273175" y="5793661"/>
            <a:ext cx="863493" cy="467596"/>
          </a:xfrm>
          <a:custGeom>
            <a:avLst/>
            <a:gdLst>
              <a:gd name="T0" fmla="*/ 0 w 854"/>
              <a:gd name="T1" fmla="*/ 365 h 365"/>
              <a:gd name="T2" fmla="*/ 0 w 854"/>
              <a:gd name="T3" fmla="*/ 365 h 365"/>
              <a:gd name="T4" fmla="*/ 854 w 854"/>
              <a:gd name="T5" fmla="*/ 365 h 365"/>
              <a:gd name="T6" fmla="*/ 854 w 854"/>
              <a:gd name="T7" fmla="*/ 0 h 365"/>
              <a:gd name="T8" fmla="*/ 0 w 854"/>
              <a:gd name="T9" fmla="*/ 0 h 365"/>
              <a:gd name="T10" fmla="*/ 0 w 854"/>
              <a:gd name="T1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4" h="365">
                <a:moveTo>
                  <a:pt x="0" y="365"/>
                </a:moveTo>
                <a:lnTo>
                  <a:pt x="0" y="365"/>
                </a:lnTo>
                <a:lnTo>
                  <a:pt x="854" y="365"/>
                </a:lnTo>
                <a:lnTo>
                  <a:pt x="854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" name="Freeform 11"/>
          <p:cNvSpPr>
            <a:spLocks/>
          </p:cNvSpPr>
          <p:nvPr userDrawn="1"/>
        </p:nvSpPr>
        <p:spPr bwMode="auto">
          <a:xfrm>
            <a:off x="2452265" y="1621876"/>
            <a:ext cx="1708469" cy="465472"/>
          </a:xfrm>
          <a:custGeom>
            <a:avLst/>
            <a:gdLst>
              <a:gd name="T0" fmla="*/ 0 w 1690"/>
              <a:gd name="T1" fmla="*/ 364 h 364"/>
              <a:gd name="T2" fmla="*/ 0 w 1690"/>
              <a:gd name="T3" fmla="*/ 364 h 364"/>
              <a:gd name="T4" fmla="*/ 1690 w 1690"/>
              <a:gd name="T5" fmla="*/ 364 h 364"/>
              <a:gd name="T6" fmla="*/ 1690 w 1690"/>
              <a:gd name="T7" fmla="*/ 0 h 364"/>
              <a:gd name="T8" fmla="*/ 0 w 1690"/>
              <a:gd name="T9" fmla="*/ 0 h 364"/>
              <a:gd name="T10" fmla="*/ 0 w 1690"/>
              <a:gd name="T11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0" h="364">
                <a:moveTo>
                  <a:pt x="0" y="364"/>
                </a:moveTo>
                <a:lnTo>
                  <a:pt x="0" y="364"/>
                </a:lnTo>
                <a:lnTo>
                  <a:pt x="1690" y="364"/>
                </a:lnTo>
                <a:lnTo>
                  <a:pt x="1690" y="0"/>
                </a:lnTo>
                <a:lnTo>
                  <a:pt x="0" y="0"/>
                </a:lnTo>
                <a:lnTo>
                  <a:pt x="0" y="3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2"/>
          <p:cNvSpPr>
            <a:spLocks/>
          </p:cNvSpPr>
          <p:nvPr userDrawn="1"/>
        </p:nvSpPr>
        <p:spPr bwMode="auto">
          <a:xfrm>
            <a:off x="918849" y="1621876"/>
            <a:ext cx="348428" cy="814043"/>
          </a:xfrm>
          <a:custGeom>
            <a:avLst/>
            <a:gdLst>
              <a:gd name="T0" fmla="*/ 0 w 345"/>
              <a:gd name="T1" fmla="*/ 637 h 637"/>
              <a:gd name="T2" fmla="*/ 0 w 345"/>
              <a:gd name="T3" fmla="*/ 637 h 637"/>
              <a:gd name="T4" fmla="*/ 345 w 345"/>
              <a:gd name="T5" fmla="*/ 637 h 637"/>
              <a:gd name="T6" fmla="*/ 345 w 345"/>
              <a:gd name="T7" fmla="*/ 0 h 637"/>
              <a:gd name="T8" fmla="*/ 0 w 345"/>
              <a:gd name="T9" fmla="*/ 0 h 637"/>
              <a:gd name="T10" fmla="*/ 0 w 345"/>
              <a:gd name="T11" fmla="*/ 637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637">
                <a:moveTo>
                  <a:pt x="0" y="637"/>
                </a:moveTo>
                <a:lnTo>
                  <a:pt x="0" y="637"/>
                </a:lnTo>
                <a:lnTo>
                  <a:pt x="345" y="637"/>
                </a:lnTo>
                <a:lnTo>
                  <a:pt x="345" y="0"/>
                </a:lnTo>
                <a:lnTo>
                  <a:pt x="0" y="0"/>
                </a:lnTo>
                <a:lnTo>
                  <a:pt x="0" y="6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D26C8B-993A-4BCF-9C25-59827759C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835" y="5947161"/>
            <a:ext cx="2272232" cy="628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1014411"/>
            <a:ext cx="10987617" cy="5386388"/>
            <a:chOff x="457200" y="452438"/>
            <a:chExt cx="8240713" cy="5386388"/>
          </a:xfrm>
          <a:solidFill>
            <a:schemeClr val="tx1">
              <a:alpha val="2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948488" y="1597025"/>
              <a:ext cx="1023938" cy="333375"/>
            </a:xfrm>
            <a:custGeom>
              <a:avLst/>
              <a:gdLst>
                <a:gd name="T0" fmla="*/ 0 w 1073"/>
                <a:gd name="T1" fmla="*/ 349 h 349"/>
                <a:gd name="T2" fmla="*/ 0 w 1073"/>
                <a:gd name="T3" fmla="*/ 349 h 349"/>
                <a:gd name="T4" fmla="*/ 1073 w 1073"/>
                <a:gd name="T5" fmla="*/ 349 h 349"/>
                <a:gd name="T6" fmla="*/ 1073 w 1073"/>
                <a:gd name="T7" fmla="*/ 0 h 349"/>
                <a:gd name="T8" fmla="*/ 0 w 1073"/>
                <a:gd name="T9" fmla="*/ 0 h 349"/>
                <a:gd name="T10" fmla="*/ 0 w 1073"/>
                <a:gd name="T11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349">
                  <a:moveTo>
                    <a:pt x="0" y="349"/>
                  </a:moveTo>
                  <a:lnTo>
                    <a:pt x="0" y="349"/>
                  </a:lnTo>
                  <a:lnTo>
                    <a:pt x="1073" y="349"/>
                  </a:lnTo>
                  <a:lnTo>
                    <a:pt x="1073" y="0"/>
                  </a:lnTo>
                  <a:lnTo>
                    <a:pt x="0" y="0"/>
                  </a:lnTo>
                  <a:lnTo>
                    <a:pt x="0" y="3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421688" y="452438"/>
              <a:ext cx="276225" cy="622300"/>
            </a:xfrm>
            <a:custGeom>
              <a:avLst/>
              <a:gdLst>
                <a:gd name="T0" fmla="*/ 0 w 289"/>
                <a:gd name="T1" fmla="*/ 651 h 651"/>
                <a:gd name="T2" fmla="*/ 0 w 289"/>
                <a:gd name="T3" fmla="*/ 651 h 651"/>
                <a:gd name="T4" fmla="*/ 289 w 289"/>
                <a:gd name="T5" fmla="*/ 651 h 651"/>
                <a:gd name="T6" fmla="*/ 289 w 289"/>
                <a:gd name="T7" fmla="*/ 0 h 651"/>
                <a:gd name="T8" fmla="*/ 0 w 289"/>
                <a:gd name="T9" fmla="*/ 0 h 651"/>
                <a:gd name="T10" fmla="*/ 0 w 289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651">
                  <a:moveTo>
                    <a:pt x="0" y="651"/>
                  </a:moveTo>
                  <a:lnTo>
                    <a:pt x="0" y="651"/>
                  </a:lnTo>
                  <a:lnTo>
                    <a:pt x="289" y="651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6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434263" y="3097213"/>
              <a:ext cx="1263650" cy="682625"/>
            </a:xfrm>
            <a:custGeom>
              <a:avLst/>
              <a:gdLst>
                <a:gd name="T0" fmla="*/ 0 w 1324"/>
                <a:gd name="T1" fmla="*/ 714 h 714"/>
                <a:gd name="T2" fmla="*/ 0 w 1324"/>
                <a:gd name="T3" fmla="*/ 714 h 714"/>
                <a:gd name="T4" fmla="*/ 1324 w 1324"/>
                <a:gd name="T5" fmla="*/ 714 h 714"/>
                <a:gd name="T6" fmla="*/ 1324 w 1324"/>
                <a:gd name="T7" fmla="*/ 0 h 714"/>
                <a:gd name="T8" fmla="*/ 0 w 1324"/>
                <a:gd name="T9" fmla="*/ 0 h 714"/>
                <a:gd name="T10" fmla="*/ 0 w 132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714">
                  <a:moveTo>
                    <a:pt x="0" y="714"/>
                  </a:moveTo>
                  <a:lnTo>
                    <a:pt x="0" y="714"/>
                  </a:lnTo>
                  <a:lnTo>
                    <a:pt x="1324" y="714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7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434263" y="5494338"/>
              <a:ext cx="1263650" cy="344488"/>
            </a:xfrm>
            <a:custGeom>
              <a:avLst/>
              <a:gdLst>
                <a:gd name="T0" fmla="*/ 0 w 1324"/>
                <a:gd name="T1" fmla="*/ 360 h 360"/>
                <a:gd name="T2" fmla="*/ 0 w 1324"/>
                <a:gd name="T3" fmla="*/ 360 h 360"/>
                <a:gd name="T4" fmla="*/ 1324 w 1324"/>
                <a:gd name="T5" fmla="*/ 360 h 360"/>
                <a:gd name="T6" fmla="*/ 1324 w 1324"/>
                <a:gd name="T7" fmla="*/ 0 h 360"/>
                <a:gd name="T8" fmla="*/ 0 w 1324"/>
                <a:gd name="T9" fmla="*/ 0 h 360"/>
                <a:gd name="T10" fmla="*/ 0 w 1324"/>
                <a:gd name="T1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360">
                  <a:moveTo>
                    <a:pt x="0" y="360"/>
                  </a:moveTo>
                  <a:lnTo>
                    <a:pt x="0" y="360"/>
                  </a:lnTo>
                  <a:lnTo>
                    <a:pt x="1324" y="360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457200" y="3582310"/>
              <a:ext cx="800100" cy="1811338"/>
            </a:xfrm>
            <a:custGeom>
              <a:avLst/>
              <a:gdLst>
                <a:gd name="T0" fmla="*/ 0 w 839"/>
                <a:gd name="T1" fmla="*/ 1896 h 1896"/>
                <a:gd name="T2" fmla="*/ 0 w 839"/>
                <a:gd name="T3" fmla="*/ 1896 h 1896"/>
                <a:gd name="T4" fmla="*/ 839 w 839"/>
                <a:gd name="T5" fmla="*/ 1896 h 1896"/>
                <a:gd name="T6" fmla="*/ 839 w 839"/>
                <a:gd name="T7" fmla="*/ 0 h 1896"/>
                <a:gd name="T8" fmla="*/ 0 w 839"/>
                <a:gd name="T9" fmla="*/ 0 h 1896"/>
                <a:gd name="T10" fmla="*/ 0 w 839"/>
                <a:gd name="T11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1896">
                  <a:moveTo>
                    <a:pt x="0" y="1896"/>
                  </a:moveTo>
                  <a:lnTo>
                    <a:pt x="0" y="1896"/>
                  </a:lnTo>
                  <a:lnTo>
                    <a:pt x="839" y="1896"/>
                  </a:lnTo>
                  <a:lnTo>
                    <a:pt x="839" y="0"/>
                  </a:lnTo>
                  <a:lnTo>
                    <a:pt x="0" y="0"/>
                  </a:lnTo>
                  <a:lnTo>
                    <a:pt x="0" y="1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860925" y="5037138"/>
              <a:ext cx="1031875" cy="338138"/>
            </a:xfrm>
            <a:custGeom>
              <a:avLst/>
              <a:gdLst>
                <a:gd name="T0" fmla="*/ 0 w 1081"/>
                <a:gd name="T1" fmla="*/ 354 h 354"/>
                <a:gd name="T2" fmla="*/ 0 w 1081"/>
                <a:gd name="T3" fmla="*/ 354 h 354"/>
                <a:gd name="T4" fmla="*/ 1081 w 1081"/>
                <a:gd name="T5" fmla="*/ 354 h 354"/>
                <a:gd name="T6" fmla="*/ 1081 w 1081"/>
                <a:gd name="T7" fmla="*/ 0 h 354"/>
                <a:gd name="T8" fmla="*/ 0 w 1081"/>
                <a:gd name="T9" fmla="*/ 0 h 354"/>
                <a:gd name="T10" fmla="*/ 0 w 1081"/>
                <a:gd name="T1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354">
                  <a:moveTo>
                    <a:pt x="0" y="354"/>
                  </a:moveTo>
                  <a:lnTo>
                    <a:pt x="0" y="354"/>
                  </a:lnTo>
                  <a:lnTo>
                    <a:pt x="1081" y="354"/>
                  </a:lnTo>
                  <a:lnTo>
                    <a:pt x="1081" y="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300288" y="3571875"/>
              <a:ext cx="2074863" cy="903288"/>
            </a:xfrm>
            <a:custGeom>
              <a:avLst/>
              <a:gdLst>
                <a:gd name="T0" fmla="*/ 0 w 2175"/>
                <a:gd name="T1" fmla="*/ 945 h 945"/>
                <a:gd name="T2" fmla="*/ 0 w 2175"/>
                <a:gd name="T3" fmla="*/ 945 h 945"/>
                <a:gd name="T4" fmla="*/ 2175 w 2175"/>
                <a:gd name="T5" fmla="*/ 945 h 945"/>
                <a:gd name="T6" fmla="*/ 2175 w 2175"/>
                <a:gd name="T7" fmla="*/ 0 h 945"/>
                <a:gd name="T8" fmla="*/ 0 w 2175"/>
                <a:gd name="T9" fmla="*/ 0 h 945"/>
                <a:gd name="T10" fmla="*/ 0 w 2175"/>
                <a:gd name="T1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5" h="945">
                  <a:moveTo>
                    <a:pt x="0" y="945"/>
                  </a:moveTo>
                  <a:lnTo>
                    <a:pt x="0" y="945"/>
                  </a:lnTo>
                  <a:lnTo>
                    <a:pt x="2175" y="945"/>
                  </a:lnTo>
                  <a:lnTo>
                    <a:pt x="2175" y="0"/>
                  </a:lnTo>
                  <a:lnTo>
                    <a:pt x="0" y="0"/>
                  </a:lnTo>
                  <a:lnTo>
                    <a:pt x="0" y="9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7111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946960"/>
            <a:ext cx="10987617" cy="5386388"/>
            <a:chOff x="457200" y="452438"/>
            <a:chExt cx="8240713" cy="5386388"/>
          </a:xfrm>
          <a:solidFill>
            <a:schemeClr val="bg1">
              <a:alpha val="6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948488" y="1597025"/>
              <a:ext cx="1023938" cy="333375"/>
            </a:xfrm>
            <a:custGeom>
              <a:avLst/>
              <a:gdLst>
                <a:gd name="T0" fmla="*/ 0 w 1073"/>
                <a:gd name="T1" fmla="*/ 349 h 349"/>
                <a:gd name="T2" fmla="*/ 0 w 1073"/>
                <a:gd name="T3" fmla="*/ 349 h 349"/>
                <a:gd name="T4" fmla="*/ 1073 w 1073"/>
                <a:gd name="T5" fmla="*/ 349 h 349"/>
                <a:gd name="T6" fmla="*/ 1073 w 1073"/>
                <a:gd name="T7" fmla="*/ 0 h 349"/>
                <a:gd name="T8" fmla="*/ 0 w 1073"/>
                <a:gd name="T9" fmla="*/ 0 h 349"/>
                <a:gd name="T10" fmla="*/ 0 w 1073"/>
                <a:gd name="T11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349">
                  <a:moveTo>
                    <a:pt x="0" y="349"/>
                  </a:moveTo>
                  <a:lnTo>
                    <a:pt x="0" y="349"/>
                  </a:lnTo>
                  <a:lnTo>
                    <a:pt x="1073" y="349"/>
                  </a:lnTo>
                  <a:lnTo>
                    <a:pt x="1073" y="0"/>
                  </a:lnTo>
                  <a:lnTo>
                    <a:pt x="0" y="0"/>
                  </a:lnTo>
                  <a:lnTo>
                    <a:pt x="0" y="3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421688" y="452438"/>
              <a:ext cx="276225" cy="622300"/>
            </a:xfrm>
            <a:custGeom>
              <a:avLst/>
              <a:gdLst>
                <a:gd name="T0" fmla="*/ 0 w 289"/>
                <a:gd name="T1" fmla="*/ 651 h 651"/>
                <a:gd name="T2" fmla="*/ 0 w 289"/>
                <a:gd name="T3" fmla="*/ 651 h 651"/>
                <a:gd name="T4" fmla="*/ 289 w 289"/>
                <a:gd name="T5" fmla="*/ 651 h 651"/>
                <a:gd name="T6" fmla="*/ 289 w 289"/>
                <a:gd name="T7" fmla="*/ 0 h 651"/>
                <a:gd name="T8" fmla="*/ 0 w 289"/>
                <a:gd name="T9" fmla="*/ 0 h 651"/>
                <a:gd name="T10" fmla="*/ 0 w 289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651">
                  <a:moveTo>
                    <a:pt x="0" y="651"/>
                  </a:moveTo>
                  <a:lnTo>
                    <a:pt x="0" y="651"/>
                  </a:lnTo>
                  <a:lnTo>
                    <a:pt x="289" y="651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6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434263" y="3097213"/>
              <a:ext cx="1263650" cy="682625"/>
            </a:xfrm>
            <a:custGeom>
              <a:avLst/>
              <a:gdLst>
                <a:gd name="T0" fmla="*/ 0 w 1324"/>
                <a:gd name="T1" fmla="*/ 714 h 714"/>
                <a:gd name="T2" fmla="*/ 0 w 1324"/>
                <a:gd name="T3" fmla="*/ 714 h 714"/>
                <a:gd name="T4" fmla="*/ 1324 w 1324"/>
                <a:gd name="T5" fmla="*/ 714 h 714"/>
                <a:gd name="T6" fmla="*/ 1324 w 1324"/>
                <a:gd name="T7" fmla="*/ 0 h 714"/>
                <a:gd name="T8" fmla="*/ 0 w 1324"/>
                <a:gd name="T9" fmla="*/ 0 h 714"/>
                <a:gd name="T10" fmla="*/ 0 w 132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714">
                  <a:moveTo>
                    <a:pt x="0" y="714"/>
                  </a:moveTo>
                  <a:lnTo>
                    <a:pt x="0" y="714"/>
                  </a:lnTo>
                  <a:lnTo>
                    <a:pt x="1324" y="714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7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434263" y="5494338"/>
              <a:ext cx="1263650" cy="344488"/>
            </a:xfrm>
            <a:custGeom>
              <a:avLst/>
              <a:gdLst>
                <a:gd name="T0" fmla="*/ 0 w 1324"/>
                <a:gd name="T1" fmla="*/ 360 h 360"/>
                <a:gd name="T2" fmla="*/ 0 w 1324"/>
                <a:gd name="T3" fmla="*/ 360 h 360"/>
                <a:gd name="T4" fmla="*/ 1324 w 1324"/>
                <a:gd name="T5" fmla="*/ 360 h 360"/>
                <a:gd name="T6" fmla="*/ 1324 w 1324"/>
                <a:gd name="T7" fmla="*/ 0 h 360"/>
                <a:gd name="T8" fmla="*/ 0 w 1324"/>
                <a:gd name="T9" fmla="*/ 0 h 360"/>
                <a:gd name="T10" fmla="*/ 0 w 1324"/>
                <a:gd name="T1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360">
                  <a:moveTo>
                    <a:pt x="0" y="360"/>
                  </a:moveTo>
                  <a:lnTo>
                    <a:pt x="0" y="360"/>
                  </a:lnTo>
                  <a:lnTo>
                    <a:pt x="1324" y="360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457200" y="3582325"/>
              <a:ext cx="800100" cy="1811338"/>
            </a:xfrm>
            <a:custGeom>
              <a:avLst/>
              <a:gdLst>
                <a:gd name="T0" fmla="*/ 0 w 839"/>
                <a:gd name="T1" fmla="*/ 1896 h 1896"/>
                <a:gd name="T2" fmla="*/ 0 w 839"/>
                <a:gd name="T3" fmla="*/ 1896 h 1896"/>
                <a:gd name="T4" fmla="*/ 839 w 839"/>
                <a:gd name="T5" fmla="*/ 1896 h 1896"/>
                <a:gd name="T6" fmla="*/ 839 w 839"/>
                <a:gd name="T7" fmla="*/ 0 h 1896"/>
                <a:gd name="T8" fmla="*/ 0 w 839"/>
                <a:gd name="T9" fmla="*/ 0 h 1896"/>
                <a:gd name="T10" fmla="*/ 0 w 839"/>
                <a:gd name="T11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1896">
                  <a:moveTo>
                    <a:pt x="0" y="1896"/>
                  </a:moveTo>
                  <a:lnTo>
                    <a:pt x="0" y="1896"/>
                  </a:lnTo>
                  <a:lnTo>
                    <a:pt x="839" y="1896"/>
                  </a:lnTo>
                  <a:lnTo>
                    <a:pt x="839" y="0"/>
                  </a:lnTo>
                  <a:lnTo>
                    <a:pt x="0" y="0"/>
                  </a:lnTo>
                  <a:lnTo>
                    <a:pt x="0" y="1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860925" y="5037138"/>
              <a:ext cx="1031875" cy="338138"/>
            </a:xfrm>
            <a:custGeom>
              <a:avLst/>
              <a:gdLst>
                <a:gd name="T0" fmla="*/ 0 w 1081"/>
                <a:gd name="T1" fmla="*/ 354 h 354"/>
                <a:gd name="T2" fmla="*/ 0 w 1081"/>
                <a:gd name="T3" fmla="*/ 354 h 354"/>
                <a:gd name="T4" fmla="*/ 1081 w 1081"/>
                <a:gd name="T5" fmla="*/ 354 h 354"/>
                <a:gd name="T6" fmla="*/ 1081 w 1081"/>
                <a:gd name="T7" fmla="*/ 0 h 354"/>
                <a:gd name="T8" fmla="*/ 0 w 1081"/>
                <a:gd name="T9" fmla="*/ 0 h 354"/>
                <a:gd name="T10" fmla="*/ 0 w 1081"/>
                <a:gd name="T1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354">
                  <a:moveTo>
                    <a:pt x="0" y="354"/>
                  </a:moveTo>
                  <a:lnTo>
                    <a:pt x="0" y="354"/>
                  </a:lnTo>
                  <a:lnTo>
                    <a:pt x="1081" y="354"/>
                  </a:lnTo>
                  <a:lnTo>
                    <a:pt x="1081" y="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300288" y="3571875"/>
              <a:ext cx="2074863" cy="903288"/>
            </a:xfrm>
            <a:custGeom>
              <a:avLst/>
              <a:gdLst>
                <a:gd name="T0" fmla="*/ 0 w 2175"/>
                <a:gd name="T1" fmla="*/ 945 h 945"/>
                <a:gd name="T2" fmla="*/ 0 w 2175"/>
                <a:gd name="T3" fmla="*/ 945 h 945"/>
                <a:gd name="T4" fmla="*/ 2175 w 2175"/>
                <a:gd name="T5" fmla="*/ 945 h 945"/>
                <a:gd name="T6" fmla="*/ 2175 w 2175"/>
                <a:gd name="T7" fmla="*/ 0 h 945"/>
                <a:gd name="T8" fmla="*/ 0 w 2175"/>
                <a:gd name="T9" fmla="*/ 0 h 945"/>
                <a:gd name="T10" fmla="*/ 0 w 2175"/>
                <a:gd name="T1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5" h="945">
                  <a:moveTo>
                    <a:pt x="0" y="945"/>
                  </a:moveTo>
                  <a:lnTo>
                    <a:pt x="0" y="945"/>
                  </a:lnTo>
                  <a:lnTo>
                    <a:pt x="2175" y="945"/>
                  </a:lnTo>
                  <a:lnTo>
                    <a:pt x="2175" y="0"/>
                  </a:lnTo>
                  <a:lnTo>
                    <a:pt x="0" y="0"/>
                  </a:lnTo>
                  <a:lnTo>
                    <a:pt x="0" y="9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10832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9264651" y="1597026"/>
            <a:ext cx="1365251" cy="333375"/>
          </a:xfrm>
          <a:custGeom>
            <a:avLst/>
            <a:gdLst>
              <a:gd name="T0" fmla="*/ 0 w 1073"/>
              <a:gd name="T1" fmla="*/ 349 h 349"/>
              <a:gd name="T2" fmla="*/ 0 w 1073"/>
              <a:gd name="T3" fmla="*/ 349 h 349"/>
              <a:gd name="T4" fmla="*/ 1073 w 1073"/>
              <a:gd name="T5" fmla="*/ 349 h 349"/>
              <a:gd name="T6" fmla="*/ 1073 w 1073"/>
              <a:gd name="T7" fmla="*/ 0 h 349"/>
              <a:gd name="T8" fmla="*/ 0 w 1073"/>
              <a:gd name="T9" fmla="*/ 0 h 349"/>
              <a:gd name="T10" fmla="*/ 0 w 1073"/>
              <a:gd name="T11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349">
                <a:moveTo>
                  <a:pt x="0" y="349"/>
                </a:moveTo>
                <a:lnTo>
                  <a:pt x="0" y="349"/>
                </a:lnTo>
                <a:lnTo>
                  <a:pt x="1073" y="349"/>
                </a:lnTo>
                <a:lnTo>
                  <a:pt x="1073" y="0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228918" y="452438"/>
            <a:ext cx="368300" cy="622300"/>
          </a:xfrm>
          <a:custGeom>
            <a:avLst/>
            <a:gdLst>
              <a:gd name="T0" fmla="*/ 0 w 289"/>
              <a:gd name="T1" fmla="*/ 651 h 651"/>
              <a:gd name="T2" fmla="*/ 0 w 289"/>
              <a:gd name="T3" fmla="*/ 651 h 651"/>
              <a:gd name="T4" fmla="*/ 289 w 289"/>
              <a:gd name="T5" fmla="*/ 651 h 651"/>
              <a:gd name="T6" fmla="*/ 289 w 289"/>
              <a:gd name="T7" fmla="*/ 0 h 651"/>
              <a:gd name="T8" fmla="*/ 0 w 289"/>
              <a:gd name="T9" fmla="*/ 0 h 651"/>
              <a:gd name="T10" fmla="*/ 0 w 289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651">
                <a:moveTo>
                  <a:pt x="0" y="651"/>
                </a:moveTo>
                <a:lnTo>
                  <a:pt x="0" y="651"/>
                </a:lnTo>
                <a:lnTo>
                  <a:pt x="289" y="651"/>
                </a:lnTo>
                <a:lnTo>
                  <a:pt x="289" y="0"/>
                </a:lnTo>
                <a:lnTo>
                  <a:pt x="0" y="0"/>
                </a:lnTo>
                <a:lnTo>
                  <a:pt x="0" y="651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912351" y="3097214"/>
            <a:ext cx="1684867" cy="682625"/>
          </a:xfrm>
          <a:custGeom>
            <a:avLst/>
            <a:gdLst>
              <a:gd name="T0" fmla="*/ 0 w 1324"/>
              <a:gd name="T1" fmla="*/ 714 h 714"/>
              <a:gd name="T2" fmla="*/ 0 w 1324"/>
              <a:gd name="T3" fmla="*/ 714 h 714"/>
              <a:gd name="T4" fmla="*/ 1324 w 1324"/>
              <a:gd name="T5" fmla="*/ 714 h 714"/>
              <a:gd name="T6" fmla="*/ 1324 w 1324"/>
              <a:gd name="T7" fmla="*/ 0 h 714"/>
              <a:gd name="T8" fmla="*/ 0 w 1324"/>
              <a:gd name="T9" fmla="*/ 0 h 714"/>
              <a:gd name="T10" fmla="*/ 0 w 1324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714">
                <a:moveTo>
                  <a:pt x="0" y="714"/>
                </a:moveTo>
                <a:lnTo>
                  <a:pt x="0" y="714"/>
                </a:lnTo>
                <a:lnTo>
                  <a:pt x="1324" y="714"/>
                </a:lnTo>
                <a:lnTo>
                  <a:pt x="1324" y="0"/>
                </a:lnTo>
                <a:lnTo>
                  <a:pt x="0" y="0"/>
                </a:lnTo>
                <a:lnTo>
                  <a:pt x="0" y="71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9912351" y="5494338"/>
            <a:ext cx="1684867" cy="344488"/>
          </a:xfrm>
          <a:custGeom>
            <a:avLst/>
            <a:gdLst>
              <a:gd name="T0" fmla="*/ 0 w 1324"/>
              <a:gd name="T1" fmla="*/ 360 h 360"/>
              <a:gd name="T2" fmla="*/ 0 w 1324"/>
              <a:gd name="T3" fmla="*/ 360 h 360"/>
              <a:gd name="T4" fmla="*/ 1324 w 1324"/>
              <a:gd name="T5" fmla="*/ 360 h 360"/>
              <a:gd name="T6" fmla="*/ 1324 w 1324"/>
              <a:gd name="T7" fmla="*/ 0 h 360"/>
              <a:gd name="T8" fmla="*/ 0 w 1324"/>
              <a:gd name="T9" fmla="*/ 0 h 360"/>
              <a:gd name="T10" fmla="*/ 0 w 1324"/>
              <a:gd name="T11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360">
                <a:moveTo>
                  <a:pt x="0" y="360"/>
                </a:moveTo>
                <a:lnTo>
                  <a:pt x="0" y="360"/>
                </a:lnTo>
                <a:lnTo>
                  <a:pt x="1324" y="360"/>
                </a:lnTo>
                <a:lnTo>
                  <a:pt x="1324" y="0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558800" y="3602702"/>
            <a:ext cx="1066800" cy="1811338"/>
          </a:xfrm>
          <a:custGeom>
            <a:avLst/>
            <a:gdLst>
              <a:gd name="T0" fmla="*/ 0 w 839"/>
              <a:gd name="T1" fmla="*/ 1896 h 1896"/>
              <a:gd name="T2" fmla="*/ 0 w 839"/>
              <a:gd name="T3" fmla="*/ 1896 h 1896"/>
              <a:gd name="T4" fmla="*/ 839 w 839"/>
              <a:gd name="T5" fmla="*/ 1896 h 1896"/>
              <a:gd name="T6" fmla="*/ 839 w 839"/>
              <a:gd name="T7" fmla="*/ 0 h 1896"/>
              <a:gd name="T8" fmla="*/ 0 w 839"/>
              <a:gd name="T9" fmla="*/ 0 h 1896"/>
              <a:gd name="T10" fmla="*/ 0 w 839"/>
              <a:gd name="T11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9" h="1896">
                <a:moveTo>
                  <a:pt x="0" y="1896"/>
                </a:moveTo>
                <a:lnTo>
                  <a:pt x="0" y="1896"/>
                </a:lnTo>
                <a:lnTo>
                  <a:pt x="839" y="1896"/>
                </a:lnTo>
                <a:lnTo>
                  <a:pt x="839" y="0"/>
                </a:lnTo>
                <a:lnTo>
                  <a:pt x="0" y="0"/>
                </a:lnTo>
                <a:lnTo>
                  <a:pt x="0" y="1896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6481234" y="5037138"/>
            <a:ext cx="1375833" cy="338138"/>
          </a:xfrm>
          <a:custGeom>
            <a:avLst/>
            <a:gdLst>
              <a:gd name="T0" fmla="*/ 0 w 1081"/>
              <a:gd name="T1" fmla="*/ 354 h 354"/>
              <a:gd name="T2" fmla="*/ 0 w 1081"/>
              <a:gd name="T3" fmla="*/ 354 h 354"/>
              <a:gd name="T4" fmla="*/ 1081 w 1081"/>
              <a:gd name="T5" fmla="*/ 354 h 354"/>
              <a:gd name="T6" fmla="*/ 1081 w 1081"/>
              <a:gd name="T7" fmla="*/ 0 h 354"/>
              <a:gd name="T8" fmla="*/ 0 w 1081"/>
              <a:gd name="T9" fmla="*/ 0 h 354"/>
              <a:gd name="T10" fmla="*/ 0 w 1081"/>
              <a:gd name="T11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354">
                <a:moveTo>
                  <a:pt x="0" y="354"/>
                </a:moveTo>
                <a:lnTo>
                  <a:pt x="0" y="354"/>
                </a:lnTo>
                <a:lnTo>
                  <a:pt x="1081" y="354"/>
                </a:lnTo>
                <a:lnTo>
                  <a:pt x="1081" y="0"/>
                </a:lnTo>
                <a:lnTo>
                  <a:pt x="0" y="0"/>
                </a:lnTo>
                <a:lnTo>
                  <a:pt x="0" y="35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3067051" y="3571875"/>
            <a:ext cx="2766484" cy="903288"/>
          </a:xfrm>
          <a:custGeom>
            <a:avLst/>
            <a:gdLst>
              <a:gd name="T0" fmla="*/ 0 w 2175"/>
              <a:gd name="T1" fmla="*/ 945 h 945"/>
              <a:gd name="T2" fmla="*/ 0 w 2175"/>
              <a:gd name="T3" fmla="*/ 945 h 945"/>
              <a:gd name="T4" fmla="*/ 2175 w 2175"/>
              <a:gd name="T5" fmla="*/ 945 h 945"/>
              <a:gd name="T6" fmla="*/ 2175 w 2175"/>
              <a:gd name="T7" fmla="*/ 0 h 945"/>
              <a:gd name="T8" fmla="*/ 0 w 2175"/>
              <a:gd name="T9" fmla="*/ 0 h 945"/>
              <a:gd name="T10" fmla="*/ 0 w 2175"/>
              <a:gd name="T1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5" h="945">
                <a:moveTo>
                  <a:pt x="0" y="945"/>
                </a:moveTo>
                <a:lnTo>
                  <a:pt x="0" y="945"/>
                </a:lnTo>
                <a:lnTo>
                  <a:pt x="2175" y="945"/>
                </a:lnTo>
                <a:lnTo>
                  <a:pt x="2175" y="0"/>
                </a:lnTo>
                <a:lnTo>
                  <a:pt x="0" y="0"/>
                </a:lnTo>
                <a:lnTo>
                  <a:pt x="0" y="945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9264651" y="1597026"/>
            <a:ext cx="1365251" cy="333375"/>
          </a:xfrm>
          <a:custGeom>
            <a:avLst/>
            <a:gdLst>
              <a:gd name="T0" fmla="*/ 0 w 1073"/>
              <a:gd name="T1" fmla="*/ 349 h 349"/>
              <a:gd name="T2" fmla="*/ 0 w 1073"/>
              <a:gd name="T3" fmla="*/ 349 h 349"/>
              <a:gd name="T4" fmla="*/ 1073 w 1073"/>
              <a:gd name="T5" fmla="*/ 349 h 349"/>
              <a:gd name="T6" fmla="*/ 1073 w 1073"/>
              <a:gd name="T7" fmla="*/ 0 h 349"/>
              <a:gd name="T8" fmla="*/ 0 w 1073"/>
              <a:gd name="T9" fmla="*/ 0 h 349"/>
              <a:gd name="T10" fmla="*/ 0 w 1073"/>
              <a:gd name="T11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349">
                <a:moveTo>
                  <a:pt x="0" y="349"/>
                </a:moveTo>
                <a:lnTo>
                  <a:pt x="0" y="349"/>
                </a:lnTo>
                <a:lnTo>
                  <a:pt x="1073" y="349"/>
                </a:lnTo>
                <a:lnTo>
                  <a:pt x="1073" y="0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228918" y="452438"/>
            <a:ext cx="368300" cy="622300"/>
          </a:xfrm>
          <a:custGeom>
            <a:avLst/>
            <a:gdLst>
              <a:gd name="T0" fmla="*/ 0 w 289"/>
              <a:gd name="T1" fmla="*/ 651 h 651"/>
              <a:gd name="T2" fmla="*/ 0 w 289"/>
              <a:gd name="T3" fmla="*/ 651 h 651"/>
              <a:gd name="T4" fmla="*/ 289 w 289"/>
              <a:gd name="T5" fmla="*/ 651 h 651"/>
              <a:gd name="T6" fmla="*/ 289 w 289"/>
              <a:gd name="T7" fmla="*/ 0 h 651"/>
              <a:gd name="T8" fmla="*/ 0 w 289"/>
              <a:gd name="T9" fmla="*/ 0 h 651"/>
              <a:gd name="T10" fmla="*/ 0 w 289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651">
                <a:moveTo>
                  <a:pt x="0" y="651"/>
                </a:moveTo>
                <a:lnTo>
                  <a:pt x="0" y="651"/>
                </a:lnTo>
                <a:lnTo>
                  <a:pt x="289" y="651"/>
                </a:lnTo>
                <a:lnTo>
                  <a:pt x="289" y="0"/>
                </a:lnTo>
                <a:lnTo>
                  <a:pt x="0" y="0"/>
                </a:lnTo>
                <a:lnTo>
                  <a:pt x="0" y="65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912351" y="3097214"/>
            <a:ext cx="1684867" cy="682625"/>
          </a:xfrm>
          <a:custGeom>
            <a:avLst/>
            <a:gdLst>
              <a:gd name="T0" fmla="*/ 0 w 1324"/>
              <a:gd name="T1" fmla="*/ 714 h 714"/>
              <a:gd name="T2" fmla="*/ 0 w 1324"/>
              <a:gd name="T3" fmla="*/ 714 h 714"/>
              <a:gd name="T4" fmla="*/ 1324 w 1324"/>
              <a:gd name="T5" fmla="*/ 714 h 714"/>
              <a:gd name="T6" fmla="*/ 1324 w 1324"/>
              <a:gd name="T7" fmla="*/ 0 h 714"/>
              <a:gd name="T8" fmla="*/ 0 w 1324"/>
              <a:gd name="T9" fmla="*/ 0 h 714"/>
              <a:gd name="T10" fmla="*/ 0 w 1324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714">
                <a:moveTo>
                  <a:pt x="0" y="714"/>
                </a:moveTo>
                <a:lnTo>
                  <a:pt x="0" y="714"/>
                </a:lnTo>
                <a:lnTo>
                  <a:pt x="1324" y="714"/>
                </a:lnTo>
                <a:lnTo>
                  <a:pt x="1324" y="0"/>
                </a:lnTo>
                <a:lnTo>
                  <a:pt x="0" y="0"/>
                </a:lnTo>
                <a:lnTo>
                  <a:pt x="0" y="71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9912351" y="5494338"/>
            <a:ext cx="1684867" cy="344488"/>
          </a:xfrm>
          <a:custGeom>
            <a:avLst/>
            <a:gdLst>
              <a:gd name="T0" fmla="*/ 0 w 1324"/>
              <a:gd name="T1" fmla="*/ 360 h 360"/>
              <a:gd name="T2" fmla="*/ 0 w 1324"/>
              <a:gd name="T3" fmla="*/ 360 h 360"/>
              <a:gd name="T4" fmla="*/ 1324 w 1324"/>
              <a:gd name="T5" fmla="*/ 360 h 360"/>
              <a:gd name="T6" fmla="*/ 1324 w 1324"/>
              <a:gd name="T7" fmla="*/ 0 h 360"/>
              <a:gd name="T8" fmla="*/ 0 w 1324"/>
              <a:gd name="T9" fmla="*/ 0 h 360"/>
              <a:gd name="T10" fmla="*/ 0 w 1324"/>
              <a:gd name="T11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360">
                <a:moveTo>
                  <a:pt x="0" y="360"/>
                </a:moveTo>
                <a:lnTo>
                  <a:pt x="0" y="360"/>
                </a:lnTo>
                <a:lnTo>
                  <a:pt x="1324" y="360"/>
                </a:lnTo>
                <a:lnTo>
                  <a:pt x="1324" y="0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609600" y="3558258"/>
            <a:ext cx="1066800" cy="1811338"/>
          </a:xfrm>
          <a:custGeom>
            <a:avLst/>
            <a:gdLst>
              <a:gd name="T0" fmla="*/ 0 w 839"/>
              <a:gd name="T1" fmla="*/ 1896 h 1896"/>
              <a:gd name="T2" fmla="*/ 0 w 839"/>
              <a:gd name="T3" fmla="*/ 1896 h 1896"/>
              <a:gd name="T4" fmla="*/ 839 w 839"/>
              <a:gd name="T5" fmla="*/ 1896 h 1896"/>
              <a:gd name="T6" fmla="*/ 839 w 839"/>
              <a:gd name="T7" fmla="*/ 0 h 1896"/>
              <a:gd name="T8" fmla="*/ 0 w 839"/>
              <a:gd name="T9" fmla="*/ 0 h 1896"/>
              <a:gd name="T10" fmla="*/ 0 w 839"/>
              <a:gd name="T11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9" h="1896">
                <a:moveTo>
                  <a:pt x="0" y="1896"/>
                </a:moveTo>
                <a:lnTo>
                  <a:pt x="0" y="1896"/>
                </a:lnTo>
                <a:lnTo>
                  <a:pt x="839" y="1896"/>
                </a:lnTo>
                <a:lnTo>
                  <a:pt x="839" y="0"/>
                </a:lnTo>
                <a:lnTo>
                  <a:pt x="0" y="0"/>
                </a:lnTo>
                <a:lnTo>
                  <a:pt x="0" y="1896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6481234" y="5037138"/>
            <a:ext cx="1375833" cy="338138"/>
          </a:xfrm>
          <a:custGeom>
            <a:avLst/>
            <a:gdLst>
              <a:gd name="T0" fmla="*/ 0 w 1081"/>
              <a:gd name="T1" fmla="*/ 354 h 354"/>
              <a:gd name="T2" fmla="*/ 0 w 1081"/>
              <a:gd name="T3" fmla="*/ 354 h 354"/>
              <a:gd name="T4" fmla="*/ 1081 w 1081"/>
              <a:gd name="T5" fmla="*/ 354 h 354"/>
              <a:gd name="T6" fmla="*/ 1081 w 1081"/>
              <a:gd name="T7" fmla="*/ 0 h 354"/>
              <a:gd name="T8" fmla="*/ 0 w 1081"/>
              <a:gd name="T9" fmla="*/ 0 h 354"/>
              <a:gd name="T10" fmla="*/ 0 w 1081"/>
              <a:gd name="T11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354">
                <a:moveTo>
                  <a:pt x="0" y="354"/>
                </a:moveTo>
                <a:lnTo>
                  <a:pt x="0" y="354"/>
                </a:lnTo>
                <a:lnTo>
                  <a:pt x="1081" y="354"/>
                </a:lnTo>
                <a:lnTo>
                  <a:pt x="1081" y="0"/>
                </a:lnTo>
                <a:lnTo>
                  <a:pt x="0" y="0"/>
                </a:lnTo>
                <a:lnTo>
                  <a:pt x="0" y="35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3067051" y="3571875"/>
            <a:ext cx="2766484" cy="903288"/>
          </a:xfrm>
          <a:custGeom>
            <a:avLst/>
            <a:gdLst>
              <a:gd name="T0" fmla="*/ 0 w 2175"/>
              <a:gd name="T1" fmla="*/ 945 h 945"/>
              <a:gd name="T2" fmla="*/ 0 w 2175"/>
              <a:gd name="T3" fmla="*/ 945 h 945"/>
              <a:gd name="T4" fmla="*/ 2175 w 2175"/>
              <a:gd name="T5" fmla="*/ 945 h 945"/>
              <a:gd name="T6" fmla="*/ 2175 w 2175"/>
              <a:gd name="T7" fmla="*/ 0 h 945"/>
              <a:gd name="T8" fmla="*/ 0 w 2175"/>
              <a:gd name="T9" fmla="*/ 0 h 945"/>
              <a:gd name="T10" fmla="*/ 0 w 2175"/>
              <a:gd name="T1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5" h="945">
                <a:moveTo>
                  <a:pt x="0" y="945"/>
                </a:moveTo>
                <a:lnTo>
                  <a:pt x="0" y="945"/>
                </a:lnTo>
                <a:lnTo>
                  <a:pt x="2175" y="945"/>
                </a:lnTo>
                <a:lnTo>
                  <a:pt x="2175" y="0"/>
                </a:lnTo>
                <a:lnTo>
                  <a:pt x="0" y="0"/>
                </a:lnTo>
                <a:lnTo>
                  <a:pt x="0" y="94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27269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28"/>
            </p:custDataLst>
          </p:nvPr>
        </p:nvSpPr>
        <p:spPr>
          <a:xfrm rot="19906914">
            <a:off x="324769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6600" b="1" baseline="0">
                <a:solidFill>
                  <a:srgbClr val="C0C0C0"/>
                </a:solidFill>
              </a:rPr>
              <a:t> </a:t>
            </a:r>
            <a:endParaRPr lang="en-GB" sz="1800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1"/>
            <a:ext cx="508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12" r:id="rId2"/>
    <p:sldLayoutId id="2147483737" r:id="rId3"/>
    <p:sldLayoutId id="2147483691" r:id="rId4"/>
    <p:sldLayoutId id="2147483692" r:id="rId5"/>
    <p:sldLayoutId id="2147483700" r:id="rId6"/>
    <p:sldLayoutId id="2147483701" r:id="rId7"/>
    <p:sldLayoutId id="2147483693" r:id="rId8"/>
    <p:sldLayoutId id="2147483697" r:id="rId9"/>
    <p:sldLayoutId id="2147483705" r:id="rId10"/>
    <p:sldLayoutId id="2147483703" r:id="rId11"/>
    <p:sldLayoutId id="2147483704" r:id="rId12"/>
    <p:sldLayoutId id="2147483706" r:id="rId13"/>
    <p:sldLayoutId id="2147483708" r:id="rId14"/>
    <p:sldLayoutId id="2147483707" r:id="rId15"/>
    <p:sldLayoutId id="2147483709" r:id="rId16"/>
    <p:sldLayoutId id="2147483710" r:id="rId17"/>
    <p:sldLayoutId id="2147483711" r:id="rId18"/>
    <p:sldLayoutId id="2147483687" r:id="rId19"/>
    <p:sldLayoutId id="2147483696" r:id="rId20"/>
    <p:sldLayoutId id="2147483695" r:id="rId21"/>
    <p:sldLayoutId id="2147483672" r:id="rId22"/>
    <p:sldLayoutId id="2147483666" r:id="rId23"/>
    <p:sldLayoutId id="2147483690" r:id="rId24"/>
    <p:sldLayoutId id="2147483667" r:id="rId25"/>
    <p:sldLayoutId id="2147483698" r:id="rId2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25"/>
            </p:custDataLst>
          </p:nvPr>
        </p:nvSpPr>
        <p:spPr>
          <a:xfrm rot="19906914">
            <a:off x="324769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6600" b="1" baseline="0">
                <a:solidFill>
                  <a:srgbClr val="C0C0C0"/>
                </a:solidFill>
              </a:rPr>
              <a:t> </a:t>
            </a:r>
            <a:endParaRPr lang="en-GB" sz="1800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1"/>
            <a:ext cx="508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42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5.svg"/><Relationship Id="rId7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5" Type="http://schemas.openxmlformats.org/officeDocument/2006/relationships/image" Target="../media/image71.svg"/><Relationship Id="rId4" Type="http://schemas.openxmlformats.org/officeDocument/2006/relationships/image" Target="../media/image70.png"/><Relationship Id="rId9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7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11" Type="http://schemas.openxmlformats.org/officeDocument/2006/relationships/image" Target="../media/image65.svg"/><Relationship Id="rId5" Type="http://schemas.openxmlformats.org/officeDocument/2006/relationships/image" Target="../media/image85.svg"/><Relationship Id="rId10" Type="http://schemas.openxmlformats.org/officeDocument/2006/relationships/image" Target="../media/image64.png"/><Relationship Id="rId4" Type="http://schemas.openxmlformats.org/officeDocument/2006/relationships/image" Target="../media/image84.png"/><Relationship Id="rId9" Type="http://schemas.openxmlformats.org/officeDocument/2006/relationships/image" Target="../media/image8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itting, water, made, laying&#10;&#10;Description automatically generated">
            <a:extLst>
              <a:ext uri="{FF2B5EF4-FFF2-40B4-BE49-F238E27FC236}">
                <a16:creationId xmlns:a16="http://schemas.microsoft.com/office/drawing/2014/main" id="{4FD54F16-E704-4F41-B6A0-D7AE23DB2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756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46F302-9A90-45C2-9454-B522AED822E8}"/>
              </a:ext>
            </a:extLst>
          </p:cNvPr>
          <p:cNvSpPr/>
          <p:nvPr/>
        </p:nvSpPr>
        <p:spPr>
          <a:xfrm rot="10800000">
            <a:off x="-411" y="5678518"/>
            <a:ext cx="12192407" cy="119717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EFA7987-095B-45A9-AEA8-E5CB8E667E8C}"/>
              </a:ext>
            </a:extLst>
          </p:cNvPr>
          <p:cNvSpPr txBox="1">
            <a:spLocks/>
          </p:cNvSpPr>
          <p:nvPr/>
        </p:nvSpPr>
        <p:spPr>
          <a:xfrm>
            <a:off x="2577223" y="6459652"/>
            <a:ext cx="7037137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2020 Saville Assessment, Willis Towers Watson. All rights reserved.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676578-8B5F-4695-B719-75BB44D434D9}"/>
              </a:ext>
            </a:extLst>
          </p:cNvPr>
          <p:cNvGrpSpPr/>
          <p:nvPr/>
        </p:nvGrpSpPr>
        <p:grpSpPr>
          <a:xfrm>
            <a:off x="1835340" y="572285"/>
            <a:ext cx="8287674" cy="5496800"/>
            <a:chOff x="2907660" y="1088571"/>
            <a:chExt cx="6273662" cy="416100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8F2CE5-8185-4FE3-B0C4-5D9A368FFBBD}"/>
                </a:ext>
              </a:extLst>
            </p:cNvPr>
            <p:cNvSpPr/>
            <p:nvPr/>
          </p:nvSpPr>
          <p:spPr>
            <a:xfrm>
              <a:off x="2907660" y="4150981"/>
              <a:ext cx="1242222" cy="109859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B78A51-5E1E-4AD4-911A-D2C174DA26CB}"/>
                </a:ext>
              </a:extLst>
            </p:cNvPr>
            <p:cNvSpPr/>
            <p:nvPr/>
          </p:nvSpPr>
          <p:spPr>
            <a:xfrm>
              <a:off x="7769290" y="1088571"/>
              <a:ext cx="1412032" cy="277430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DB28B8-3637-44B7-A55F-F23DCBBAD6D1}"/>
                </a:ext>
              </a:extLst>
            </p:cNvPr>
            <p:cNvSpPr/>
            <p:nvPr/>
          </p:nvSpPr>
          <p:spPr>
            <a:xfrm>
              <a:off x="6999435" y="4856828"/>
              <a:ext cx="861773" cy="17093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236709-510C-40C2-991F-3FC9BC045B3C}"/>
                </a:ext>
              </a:extLst>
            </p:cNvPr>
            <p:cNvSpPr/>
            <p:nvPr/>
          </p:nvSpPr>
          <p:spPr>
            <a:xfrm>
              <a:off x="3561229" y="2279503"/>
              <a:ext cx="4914077" cy="218732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A3FA9E-E7E6-4BA6-B151-7D4CFED3D975}"/>
                </a:ext>
              </a:extLst>
            </p:cNvPr>
            <p:cNvSpPr/>
            <p:nvPr/>
          </p:nvSpPr>
          <p:spPr>
            <a:xfrm>
              <a:off x="4338554" y="1383711"/>
              <a:ext cx="1365571" cy="49143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632F059-DE86-45A7-82FA-BC9B3FA07D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6348" y="2727553"/>
            <a:ext cx="5672907" cy="895535"/>
          </a:xfrm>
        </p:spPr>
        <p:txBody>
          <a:bodyPr>
            <a:noAutofit/>
          </a:bodyPr>
          <a:lstStyle/>
          <a:p>
            <a:pPr algn="ctr"/>
            <a:r>
              <a:rPr lang="en-GB" sz="4400"/>
              <a:t>Resilient Agility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B4D00-18CE-41F2-8D64-A979F7CE20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10098" y="3651481"/>
            <a:ext cx="5371381" cy="827285"/>
          </a:xfrm>
        </p:spPr>
        <p:txBody>
          <a:bodyPr/>
          <a:lstStyle/>
          <a:p>
            <a:pPr algn="ctr"/>
            <a:r>
              <a:rPr lang="en-US" sz="2400" b="0">
                <a:solidFill>
                  <a:schemeClr val="tx1">
                    <a:lumMod val="75000"/>
                    <a:lumOff val="25000"/>
                  </a:schemeClr>
                </a:solidFill>
              </a:rPr>
              <a:t>Agility can help you survive. </a:t>
            </a:r>
          </a:p>
          <a:p>
            <a:pPr algn="ctr"/>
            <a:r>
              <a:rPr lang="en-US" sz="2400" b="0">
                <a:solidFill>
                  <a:schemeClr val="tx1">
                    <a:lumMod val="75000"/>
                    <a:lumOff val="25000"/>
                  </a:schemeClr>
                </a:solidFill>
              </a:rPr>
              <a:t>Resilient Agility will ensure you thrive.</a:t>
            </a:r>
            <a:endParaRPr lang="en-GB" sz="24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5D24679-AF00-4CEA-8732-61FF50363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4104" y="2694352"/>
            <a:ext cx="771182" cy="8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763DD45-A080-44D2-A5EE-CBD70FB89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323" y="283054"/>
            <a:ext cx="641697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A117F-F740-4C0F-95A3-688497FA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80A82-3EF8-4E9D-8E05-46B6EC902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656" y="487423"/>
            <a:ext cx="4002307" cy="5599666"/>
          </a:xfrm>
          <a:prstGeom prst="rect">
            <a:avLst/>
          </a:prstGeom>
          <a:ln>
            <a:solidFill>
              <a:srgbClr val="D8DBD8"/>
            </a:solidFill>
          </a:ln>
          <a:effectLst>
            <a:outerShdw blurRad="3556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ED850F-8A58-4890-B447-CADDCB36EE18}"/>
              </a:ext>
            </a:extLst>
          </p:cNvPr>
          <p:cNvSpPr txBox="1"/>
          <p:nvPr/>
        </p:nvSpPr>
        <p:spPr>
          <a:xfrm>
            <a:off x="618836" y="609600"/>
            <a:ext cx="52000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each of the four drivers, an individual can see their preference for the behaviors that underpin it via the indicator symbols.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Where an individual has a </a:t>
            </a:r>
            <a:r>
              <a:rPr lang="en-US" b="1" dirty="0">
                <a:solidFill>
                  <a:srgbClr val="7030A0"/>
                </a:solidFill>
              </a:rPr>
              <a:t>typical preference, </a:t>
            </a:r>
            <a:r>
              <a:rPr lang="en-US" dirty="0"/>
              <a:t>advice is given around how to capitalize on it as a strength and how to effectively leverage it in the workplace.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Where an individual has a </a:t>
            </a:r>
            <a:r>
              <a:rPr lang="en-US" b="1" dirty="0">
                <a:solidFill>
                  <a:srgbClr val="7030A0"/>
                </a:solidFill>
              </a:rPr>
              <a:t>strong preference, </a:t>
            </a:r>
            <a:r>
              <a:rPr lang="en-US" dirty="0"/>
              <a:t>the guidance also includes how to optimize the special contribution of your strength and potential undesirable consequences if the strength is overplayed.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Where an individual has </a:t>
            </a:r>
            <a:r>
              <a:rPr lang="en-US" b="1" dirty="0">
                <a:solidFill>
                  <a:srgbClr val="7030A0"/>
                </a:solidFill>
              </a:rPr>
              <a:t>less preference, </a:t>
            </a:r>
            <a:r>
              <a:rPr lang="en-US" dirty="0"/>
              <a:t>the information is focused on developing and managing the challenge area and how to support this in the workplace.</a:t>
            </a:r>
          </a:p>
        </p:txBody>
      </p:sp>
    </p:spTree>
    <p:extLst>
      <p:ext uri="{BB962C8B-B14F-4D97-AF65-F5344CB8AC3E}">
        <p14:creationId xmlns:p14="http://schemas.microsoft.com/office/powerpoint/2010/main" val="219597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A117F-F740-4C0F-95A3-688497FA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4995A1-4267-47AC-8BC7-902650BC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363" y="283054"/>
            <a:ext cx="641697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6CF944-4CBC-4C97-BFF1-EB727971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677" y="497546"/>
            <a:ext cx="4058344" cy="5691288"/>
          </a:xfrm>
          <a:prstGeom prst="rect">
            <a:avLst/>
          </a:prstGeom>
          <a:ln w="19050">
            <a:solidFill>
              <a:srgbClr val="D8DBD8"/>
            </a:solidFill>
          </a:ln>
          <a:effectLst>
            <a:outerShdw blurRad="215900" dist="76200" dir="2700000" algn="tl" rotWithShape="0">
              <a:prstClr val="black">
                <a:alpha val="28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F8798-C654-4F80-9054-495F2BFCD20C}"/>
              </a:ext>
            </a:extLst>
          </p:cNvPr>
          <p:cNvSpPr txBox="1"/>
          <p:nvPr/>
        </p:nvSpPr>
        <p:spPr>
          <a:xfrm>
            <a:off x="7306322" y="2136338"/>
            <a:ext cx="41369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report includes an editable ‘Actions’ page.</a:t>
            </a:r>
          </a:p>
          <a:p>
            <a:endParaRPr lang="en-US" dirty="0"/>
          </a:p>
          <a:p>
            <a:r>
              <a:rPr lang="en-US" dirty="0"/>
              <a:t>This gives an individual opportunity to reflect on the guidance in their profile and create a personal action plan to help build their capacity for effectiveness during change and transformation. </a:t>
            </a:r>
          </a:p>
        </p:txBody>
      </p:sp>
    </p:spTree>
    <p:extLst>
      <p:ext uri="{BB962C8B-B14F-4D97-AF65-F5344CB8AC3E}">
        <p14:creationId xmlns:p14="http://schemas.microsoft.com/office/powerpoint/2010/main" val="286085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278A801-5E38-4B8B-93D8-FBE20D1FF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798" y="231612"/>
            <a:ext cx="641697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A117F-F740-4C0F-95A3-688497FA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262BC3-326A-4558-9CCC-87ED5C2577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9953" y="1034472"/>
            <a:ext cx="6620206" cy="5010024"/>
          </a:xfrm>
          <a:prstGeom prst="rect">
            <a:avLst/>
          </a:prstGeom>
        </p:spPr>
      </p:pic>
      <p:pic>
        <p:nvPicPr>
          <p:cNvPr id="8" name="Picture 35" descr="image002">
            <a:extLst>
              <a:ext uri="{FF2B5EF4-FFF2-40B4-BE49-F238E27FC236}">
                <a16:creationId xmlns:a16="http://schemas.microsoft.com/office/drawing/2014/main" id="{AA7E6EE7-EC07-4970-8CD9-49AA4B448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10" y="1403927"/>
            <a:ext cx="4336549" cy="308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BFA907-89A8-438B-8FBE-33F7F3CB2480}"/>
              </a:ext>
            </a:extLst>
          </p:cNvPr>
          <p:cNvSpPr txBox="1"/>
          <p:nvPr/>
        </p:nvSpPr>
        <p:spPr>
          <a:xfrm>
            <a:off x="651464" y="954161"/>
            <a:ext cx="4304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analytics can be generated to present the collective capacity for resilient agility in your workforce. </a:t>
            </a:r>
          </a:p>
          <a:p>
            <a:endParaRPr lang="en-US" dirty="0"/>
          </a:p>
          <a:p>
            <a:r>
              <a:rPr lang="en-US" dirty="0"/>
              <a:t>This provides organizations with powerful dynamic data to see the overall picture and benchmark capacity for change at a group level.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75F96B-BDDD-4669-B4EF-377362CDA8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4189747" y="2751601"/>
            <a:ext cx="3061096" cy="3968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DBE330-FD91-413A-A654-B872534DE015}"/>
              </a:ext>
            </a:extLst>
          </p:cNvPr>
          <p:cNvSpPr/>
          <p:nvPr/>
        </p:nvSpPr>
        <p:spPr>
          <a:xfrm>
            <a:off x="3832666" y="3329400"/>
            <a:ext cx="3760076" cy="2849457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015">
            <a:extLst>
              <a:ext uri="{FF2B5EF4-FFF2-40B4-BE49-F238E27FC236}">
                <a16:creationId xmlns:a16="http://schemas.microsoft.com/office/drawing/2014/main" id="{BD085646-7A93-4F14-A709-80A1BB40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66" y="3628003"/>
            <a:ext cx="3132091" cy="22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01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water, made, laying&#10;&#10;Description automatically generated">
            <a:extLst>
              <a:ext uri="{FF2B5EF4-FFF2-40B4-BE49-F238E27FC236}">
                <a16:creationId xmlns:a16="http://schemas.microsoft.com/office/drawing/2014/main" id="{201BB116-B402-4C0F-9AEE-C967DB3D5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75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C0082A-B585-4204-A034-5133FBFC75AD}"/>
              </a:ext>
            </a:extLst>
          </p:cNvPr>
          <p:cNvSpPr/>
          <p:nvPr/>
        </p:nvSpPr>
        <p:spPr>
          <a:xfrm>
            <a:off x="0" y="-17695"/>
            <a:ext cx="12192411" cy="687569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AF1F49-E765-42EB-85BD-51F6565F8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1642" y="-1497556"/>
            <a:ext cx="9888716" cy="106896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F17E49-F482-47B9-94C1-F8EFC3F23A84}"/>
              </a:ext>
            </a:extLst>
          </p:cNvPr>
          <p:cNvSpPr/>
          <p:nvPr/>
        </p:nvSpPr>
        <p:spPr>
          <a:xfrm>
            <a:off x="3861561" y="2653017"/>
            <a:ext cx="44964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chemeClr val="bg1"/>
                </a:solidFill>
              </a:rPr>
              <a:t>Applications of</a:t>
            </a:r>
          </a:p>
          <a:p>
            <a:pPr lvl="0" algn="ctr">
              <a:defRPr/>
            </a:pPr>
            <a:r>
              <a:rPr lang="en-US" sz="4800" dirty="0">
                <a:solidFill>
                  <a:schemeClr val="bg1"/>
                </a:solidFill>
              </a:rPr>
              <a:t>Resilient Agility </a:t>
            </a:r>
          </a:p>
        </p:txBody>
      </p:sp>
    </p:spTree>
    <p:extLst>
      <p:ext uri="{BB962C8B-B14F-4D97-AF65-F5344CB8AC3E}">
        <p14:creationId xmlns:p14="http://schemas.microsoft.com/office/powerpoint/2010/main" val="94228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09C60-32E1-45BF-AAA2-521F85B31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2913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55CB99-595E-46D9-99A3-7A15B6813018}"/>
              </a:ext>
            </a:extLst>
          </p:cNvPr>
          <p:cNvSpPr/>
          <p:nvPr/>
        </p:nvSpPr>
        <p:spPr>
          <a:xfrm>
            <a:off x="3642640" y="235730"/>
            <a:ext cx="8160489" cy="1784377"/>
          </a:xfrm>
          <a:prstGeom prst="rect">
            <a:avLst/>
          </a:prstGeom>
          <a:solidFill>
            <a:srgbClr val="D8D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7B32D-C095-4B1C-A6A1-DE61CF8F5CD4}"/>
              </a:ext>
            </a:extLst>
          </p:cNvPr>
          <p:cNvSpPr/>
          <p:nvPr/>
        </p:nvSpPr>
        <p:spPr>
          <a:xfrm>
            <a:off x="2571" y="0"/>
            <a:ext cx="3226567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A511B-D3B3-47FF-A780-239A63CBFADF}"/>
              </a:ext>
            </a:extLst>
          </p:cNvPr>
          <p:cNvSpPr txBox="1">
            <a:spLocks/>
          </p:cNvSpPr>
          <p:nvPr/>
        </p:nvSpPr>
        <p:spPr>
          <a:xfrm>
            <a:off x="344483" y="2516402"/>
            <a:ext cx="2864826" cy="912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  <a:latin typeface="Arial Nova Light" panose="020B0304020202020204" pitchFamily="34" charset="0"/>
              </a:rPr>
              <a:t>Organization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B1456-7E0A-4942-A2F6-46F72C804FDA}"/>
              </a:ext>
            </a:extLst>
          </p:cNvPr>
          <p:cNvSpPr txBox="1"/>
          <p:nvPr/>
        </p:nvSpPr>
        <p:spPr>
          <a:xfrm>
            <a:off x="3735507" y="974175"/>
            <a:ext cx="7974751" cy="837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/>
              <a:t>“Two out of every three transformation programs fail.”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/>
              <a:t>Harvard Business Review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DE2CA-AAF9-41B0-B876-F8A682360015}"/>
              </a:ext>
            </a:extLst>
          </p:cNvPr>
          <p:cNvSpPr/>
          <p:nvPr/>
        </p:nvSpPr>
        <p:spPr>
          <a:xfrm>
            <a:off x="257699" y="3429000"/>
            <a:ext cx="271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2"/>
                </a:solidFill>
                <a:latin typeface="Arial Nova Light" panose="020B0304020202020204" pitchFamily="34" charset="0"/>
              </a:rPr>
              <a:t>Digital Transformation </a:t>
            </a:r>
          </a:p>
          <a:p>
            <a:pPr lvl="0">
              <a:defRPr/>
            </a:pPr>
            <a:r>
              <a:rPr lang="en-US" dirty="0">
                <a:solidFill>
                  <a:schemeClr val="accent2"/>
                </a:solidFill>
                <a:latin typeface="Arial Nova Light" panose="020B0304020202020204" pitchFamily="34" charset="0"/>
              </a:rPr>
              <a:t>M&amp;A Activity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0229BE-0226-4293-A964-14C4B86E3CD6}"/>
              </a:ext>
            </a:extLst>
          </p:cNvPr>
          <p:cNvSpPr/>
          <p:nvPr/>
        </p:nvSpPr>
        <p:spPr>
          <a:xfrm>
            <a:off x="4119239" y="2287873"/>
            <a:ext cx="76838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Digital Transformation is a major catalyst for change and transformation </a:t>
            </a:r>
          </a:p>
          <a:p>
            <a:endParaRPr lang="en-US" dirty="0"/>
          </a:p>
          <a:p>
            <a:r>
              <a:rPr lang="en-US" dirty="0"/>
              <a:t>Aligning the soft skills required to enable digital transformation is important </a:t>
            </a:r>
          </a:p>
          <a:p>
            <a:endParaRPr lang="en-US" dirty="0"/>
          </a:p>
          <a:p>
            <a:r>
              <a:rPr lang="en-US" dirty="0"/>
              <a:t>M&amp;A ever present despite turbulent times </a:t>
            </a:r>
          </a:p>
          <a:p>
            <a:endParaRPr lang="en-US" dirty="0"/>
          </a:p>
          <a:p>
            <a:r>
              <a:rPr lang="en-US" dirty="0"/>
              <a:t>Key to successful integration is facilitating, guiding and supporting people through change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 impact people can have on change programs is critical to success</a:t>
            </a:r>
          </a:p>
          <a:p>
            <a:endParaRPr lang="en-US" dirty="0"/>
          </a:p>
          <a:p>
            <a:r>
              <a:rPr lang="en-US" dirty="0"/>
              <a:t>Building Resilient Agility supports people during change and transformation and can be leveraged as a key part of the communication strategy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8A621CA-6978-4789-A377-1492AF25B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723" y="2331843"/>
            <a:ext cx="287602" cy="28760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ED79283-8BAE-40E5-84E3-33C068B6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723" y="2905225"/>
            <a:ext cx="287602" cy="28760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385DDF0-B96A-480A-B08F-5540DDF10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723" y="3695897"/>
            <a:ext cx="287602" cy="28760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0983E19-92D4-410C-852B-E27EEE42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723" y="4267732"/>
            <a:ext cx="287602" cy="28760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8173D8C-1A46-49ED-9816-E9EDC41CE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723" y="5085290"/>
            <a:ext cx="287602" cy="28760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8647974-AB54-4D3C-AF2D-434C46880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723" y="5656042"/>
            <a:ext cx="287602" cy="28760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579C0AB-33E1-45A9-88FF-5B6C8DE0F6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6920"/>
          <a:stretch/>
        </p:blipFill>
        <p:spPr>
          <a:xfrm>
            <a:off x="7465043" y="423197"/>
            <a:ext cx="515681" cy="5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DFE93F-39D6-448B-ACBF-854B4F08E6AE}"/>
              </a:ext>
            </a:extLst>
          </p:cNvPr>
          <p:cNvSpPr/>
          <p:nvPr/>
        </p:nvSpPr>
        <p:spPr>
          <a:xfrm>
            <a:off x="458614" y="912417"/>
            <a:ext cx="1318282" cy="302127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5DB1B1-95A7-442D-9109-A116D0A15EF0}"/>
              </a:ext>
            </a:extLst>
          </p:cNvPr>
          <p:cNvSpPr/>
          <p:nvPr/>
        </p:nvSpPr>
        <p:spPr>
          <a:xfrm>
            <a:off x="1984309" y="211132"/>
            <a:ext cx="1138425" cy="225807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7F4071-36B5-4D88-BDFF-BA250878D4F2}"/>
              </a:ext>
            </a:extLst>
          </p:cNvPr>
          <p:cNvSpPr/>
          <p:nvPr/>
        </p:nvSpPr>
        <p:spPr>
          <a:xfrm>
            <a:off x="2553522" y="2641524"/>
            <a:ext cx="1803956" cy="649201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97F376-806D-4191-861F-6036113BD52D}"/>
              </a:ext>
            </a:extLst>
          </p:cNvPr>
          <p:cNvSpPr txBox="1">
            <a:spLocks/>
          </p:cNvSpPr>
          <p:nvPr/>
        </p:nvSpPr>
        <p:spPr>
          <a:xfrm>
            <a:off x="8618340" y="4006426"/>
            <a:ext cx="2414634" cy="152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b="0" dirty="0">
                <a:solidFill>
                  <a:prstClr val="white"/>
                </a:solidFill>
                <a:latin typeface="Arial Nova Light" panose="020B0304020202020204" pitchFamily="34" charset="0"/>
              </a:rPr>
              <a:t>Powering an integrated talent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09C60-32E1-45BF-AAA2-521F85B3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91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7B32D-C095-4B1C-A6A1-DE61CF8F5CD4}"/>
              </a:ext>
            </a:extLst>
          </p:cNvPr>
          <p:cNvSpPr/>
          <p:nvPr/>
        </p:nvSpPr>
        <p:spPr>
          <a:xfrm>
            <a:off x="2571" y="0"/>
            <a:ext cx="3226567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A511B-D3B3-47FF-A780-239A63CBFADF}"/>
              </a:ext>
            </a:extLst>
          </p:cNvPr>
          <p:cNvSpPr txBox="1">
            <a:spLocks/>
          </p:cNvSpPr>
          <p:nvPr/>
        </p:nvSpPr>
        <p:spPr>
          <a:xfrm>
            <a:off x="358991" y="2999073"/>
            <a:ext cx="2414634" cy="8672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  <a:latin typeface="Arial Nova Light" panose="020B0304020202020204" pitchFamily="34" charset="0"/>
              </a:rPr>
              <a:t>Early-Careers Development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6A941-61A1-458A-A6DF-0089D4A761A0}"/>
              </a:ext>
            </a:extLst>
          </p:cNvPr>
          <p:cNvSpPr/>
          <p:nvPr/>
        </p:nvSpPr>
        <p:spPr>
          <a:xfrm>
            <a:off x="3616379" y="4256197"/>
            <a:ext cx="8160489" cy="1784377"/>
          </a:xfrm>
          <a:prstGeom prst="rect">
            <a:avLst/>
          </a:prstGeom>
          <a:solidFill>
            <a:srgbClr val="D8D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62793-966A-4579-AE98-CE75E0D7D081}"/>
              </a:ext>
            </a:extLst>
          </p:cNvPr>
          <p:cNvSpPr txBox="1"/>
          <p:nvPr/>
        </p:nvSpPr>
        <p:spPr>
          <a:xfrm>
            <a:off x="3709249" y="4958255"/>
            <a:ext cx="7974751" cy="837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/>
              <a:t>“32% of employers voice dissatisfaction with graduate resilience.”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/>
              <a:t>CBI &amp; Pearson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55C3B5-8D9E-44FA-BD9F-B9248A7EBF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6920"/>
          <a:stretch/>
        </p:blipFill>
        <p:spPr>
          <a:xfrm>
            <a:off x="7465043" y="4490692"/>
            <a:ext cx="515681" cy="5355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5D6648-1358-4C6F-BA5E-0E99A5D3A8E5}"/>
              </a:ext>
            </a:extLst>
          </p:cNvPr>
          <p:cNvSpPr/>
          <p:nvPr/>
        </p:nvSpPr>
        <p:spPr>
          <a:xfrm>
            <a:off x="3597204" y="714084"/>
            <a:ext cx="2610035" cy="313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2DD67-E0FE-4696-B82B-571940620DA6}"/>
              </a:ext>
            </a:extLst>
          </p:cNvPr>
          <p:cNvSpPr/>
          <p:nvPr/>
        </p:nvSpPr>
        <p:spPr>
          <a:xfrm>
            <a:off x="3785114" y="986949"/>
            <a:ext cx="2234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recent years, there has been an emerging mismatch between what organizations are looking for in early-careers joiners and the behaviors that are prevalent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34E09F-AD76-4F9C-848E-E8E695267473}"/>
              </a:ext>
            </a:extLst>
          </p:cNvPr>
          <p:cNvSpPr/>
          <p:nvPr/>
        </p:nvSpPr>
        <p:spPr>
          <a:xfrm>
            <a:off x="6395149" y="714084"/>
            <a:ext cx="2610035" cy="313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B367E7-F0DB-4CC3-974F-59FA12AB9D9B}"/>
              </a:ext>
            </a:extLst>
          </p:cNvPr>
          <p:cNvSpPr/>
          <p:nvPr/>
        </p:nvSpPr>
        <p:spPr>
          <a:xfrm>
            <a:off x="6583059" y="1471246"/>
            <a:ext cx="2234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Many early-careers programs are looking to build resilience and agility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486F10-D7F7-4296-8DF1-F11EF729B8B0}"/>
              </a:ext>
            </a:extLst>
          </p:cNvPr>
          <p:cNvSpPr/>
          <p:nvPr/>
        </p:nvSpPr>
        <p:spPr>
          <a:xfrm>
            <a:off x="9193094" y="714084"/>
            <a:ext cx="2610035" cy="313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F9EE9B-9C81-4958-8E50-016E9AD8C5BA}"/>
              </a:ext>
            </a:extLst>
          </p:cNvPr>
          <p:cNvSpPr/>
          <p:nvPr/>
        </p:nvSpPr>
        <p:spPr>
          <a:xfrm>
            <a:off x="9381004" y="1332747"/>
            <a:ext cx="2234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Resilient Agility provides a valid, practical and user-friendly model to engage the early-careers market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535AFF-6917-42CF-A24E-39BBA368DEAF}"/>
              </a:ext>
            </a:extLst>
          </p:cNvPr>
          <p:cNvSpPr/>
          <p:nvPr/>
        </p:nvSpPr>
        <p:spPr>
          <a:xfrm rot="16200000">
            <a:off x="6190953" y="2034037"/>
            <a:ext cx="263256" cy="351746"/>
          </a:xfrm>
          <a:custGeom>
            <a:avLst/>
            <a:gdLst>
              <a:gd name="connsiteX0" fmla="*/ 0 w 389898"/>
              <a:gd name="connsiteY0" fmla="*/ 0 h 520956"/>
              <a:gd name="connsiteX1" fmla="*/ 389898 w 389898"/>
              <a:gd name="connsiteY1" fmla="*/ 0 h 520956"/>
              <a:gd name="connsiteX2" fmla="*/ 389898 w 389898"/>
              <a:gd name="connsiteY2" fmla="*/ 324369 h 520956"/>
              <a:gd name="connsiteX3" fmla="*/ 194949 w 389898"/>
              <a:gd name="connsiteY3" fmla="*/ 129420 h 520956"/>
              <a:gd name="connsiteX4" fmla="*/ 389898 w 389898"/>
              <a:gd name="connsiteY4" fmla="*/ 326007 h 520956"/>
              <a:gd name="connsiteX5" fmla="*/ 194949 w 389898"/>
              <a:gd name="connsiteY5" fmla="*/ 520956 h 520956"/>
              <a:gd name="connsiteX6" fmla="*/ 0 w 389898"/>
              <a:gd name="connsiteY6" fmla="*/ 326007 h 5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898" h="520956">
                <a:moveTo>
                  <a:pt x="0" y="0"/>
                </a:moveTo>
                <a:lnTo>
                  <a:pt x="389898" y="0"/>
                </a:lnTo>
                <a:lnTo>
                  <a:pt x="389898" y="324369"/>
                </a:lnTo>
                <a:lnTo>
                  <a:pt x="194949" y="129420"/>
                </a:lnTo>
                <a:lnTo>
                  <a:pt x="389898" y="326007"/>
                </a:lnTo>
                <a:lnTo>
                  <a:pt x="194949" y="520956"/>
                </a:lnTo>
                <a:lnTo>
                  <a:pt x="0" y="326007"/>
                </a:lnTo>
                <a:close/>
              </a:path>
            </a:pathLst>
          </a:custGeom>
          <a:solidFill>
            <a:schemeClr val="tx2"/>
          </a:solidFill>
          <a:ln w="30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18163D1-3B3E-4876-9BF5-93C7EF794D04}"/>
              </a:ext>
            </a:extLst>
          </p:cNvPr>
          <p:cNvSpPr/>
          <p:nvPr/>
        </p:nvSpPr>
        <p:spPr>
          <a:xfrm rot="16200000">
            <a:off x="8979548" y="2034037"/>
            <a:ext cx="263256" cy="351746"/>
          </a:xfrm>
          <a:custGeom>
            <a:avLst/>
            <a:gdLst>
              <a:gd name="connsiteX0" fmla="*/ 0 w 389898"/>
              <a:gd name="connsiteY0" fmla="*/ 0 h 520956"/>
              <a:gd name="connsiteX1" fmla="*/ 389898 w 389898"/>
              <a:gd name="connsiteY1" fmla="*/ 0 h 520956"/>
              <a:gd name="connsiteX2" fmla="*/ 389898 w 389898"/>
              <a:gd name="connsiteY2" fmla="*/ 324369 h 520956"/>
              <a:gd name="connsiteX3" fmla="*/ 194949 w 389898"/>
              <a:gd name="connsiteY3" fmla="*/ 129420 h 520956"/>
              <a:gd name="connsiteX4" fmla="*/ 389898 w 389898"/>
              <a:gd name="connsiteY4" fmla="*/ 326007 h 520956"/>
              <a:gd name="connsiteX5" fmla="*/ 194949 w 389898"/>
              <a:gd name="connsiteY5" fmla="*/ 520956 h 520956"/>
              <a:gd name="connsiteX6" fmla="*/ 0 w 389898"/>
              <a:gd name="connsiteY6" fmla="*/ 326007 h 5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898" h="520956">
                <a:moveTo>
                  <a:pt x="0" y="0"/>
                </a:moveTo>
                <a:lnTo>
                  <a:pt x="389898" y="0"/>
                </a:lnTo>
                <a:lnTo>
                  <a:pt x="389898" y="324369"/>
                </a:lnTo>
                <a:lnTo>
                  <a:pt x="194949" y="129420"/>
                </a:lnTo>
                <a:lnTo>
                  <a:pt x="389898" y="326007"/>
                </a:lnTo>
                <a:lnTo>
                  <a:pt x="194949" y="520956"/>
                </a:lnTo>
                <a:lnTo>
                  <a:pt x="0" y="326007"/>
                </a:lnTo>
                <a:close/>
              </a:path>
            </a:pathLst>
          </a:custGeom>
          <a:solidFill>
            <a:schemeClr val="tx2"/>
          </a:solidFill>
          <a:ln w="30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1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DFE93F-39D6-448B-ACBF-854B4F08E6AE}"/>
              </a:ext>
            </a:extLst>
          </p:cNvPr>
          <p:cNvSpPr/>
          <p:nvPr/>
        </p:nvSpPr>
        <p:spPr>
          <a:xfrm>
            <a:off x="458614" y="912417"/>
            <a:ext cx="1318282" cy="302127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5DB1B1-95A7-442D-9109-A116D0A15EF0}"/>
              </a:ext>
            </a:extLst>
          </p:cNvPr>
          <p:cNvSpPr/>
          <p:nvPr/>
        </p:nvSpPr>
        <p:spPr>
          <a:xfrm>
            <a:off x="1984309" y="211132"/>
            <a:ext cx="1138425" cy="225807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7F4071-36B5-4D88-BDFF-BA250878D4F2}"/>
              </a:ext>
            </a:extLst>
          </p:cNvPr>
          <p:cNvSpPr/>
          <p:nvPr/>
        </p:nvSpPr>
        <p:spPr>
          <a:xfrm>
            <a:off x="2553522" y="2641524"/>
            <a:ext cx="1803956" cy="649201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09C60-32E1-45BF-AAA2-521F85B3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91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7B32D-C095-4B1C-A6A1-DE61CF8F5CD4}"/>
              </a:ext>
            </a:extLst>
          </p:cNvPr>
          <p:cNvSpPr/>
          <p:nvPr/>
        </p:nvSpPr>
        <p:spPr>
          <a:xfrm>
            <a:off x="2571" y="0"/>
            <a:ext cx="3226567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A511B-D3B3-47FF-A780-239A63CBFADF}"/>
              </a:ext>
            </a:extLst>
          </p:cNvPr>
          <p:cNvSpPr txBox="1">
            <a:spLocks/>
          </p:cNvSpPr>
          <p:nvPr/>
        </p:nvSpPr>
        <p:spPr>
          <a:xfrm>
            <a:off x="355296" y="2966124"/>
            <a:ext cx="2414634" cy="9675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  <a:latin typeface="Arial Nova Light" panose="020B0304020202020204" pitchFamily="34" charset="0"/>
              </a:rPr>
              <a:t>Individual Development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F938AB-95BC-490B-95AD-A28A763CC8A7}"/>
              </a:ext>
            </a:extLst>
          </p:cNvPr>
          <p:cNvSpPr/>
          <p:nvPr/>
        </p:nvSpPr>
        <p:spPr>
          <a:xfrm>
            <a:off x="3642640" y="235730"/>
            <a:ext cx="8160489" cy="1957054"/>
          </a:xfrm>
          <a:prstGeom prst="rect">
            <a:avLst/>
          </a:prstGeom>
          <a:solidFill>
            <a:srgbClr val="D8D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85F08-25C0-441C-B36D-ABCC89D80D1F}"/>
              </a:ext>
            </a:extLst>
          </p:cNvPr>
          <p:cNvSpPr txBox="1"/>
          <p:nvPr/>
        </p:nvSpPr>
        <p:spPr>
          <a:xfrm>
            <a:off x="3735507" y="984925"/>
            <a:ext cx="7974751" cy="10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i="1" dirty="0"/>
              <a:t>“As jobs become increasingly more dynamic, individuals need to do more than simply reskill; they need to build resilience.”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/>
              <a:t>2020 Human Capital Trends report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4D90E46-212C-4879-88BA-38BB9BBB2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6920"/>
          <a:stretch/>
        </p:blipFill>
        <p:spPr>
          <a:xfrm>
            <a:off x="7465043" y="423197"/>
            <a:ext cx="515681" cy="53553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A11235F-5DD4-417D-BEC7-21473264D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190907" y="545399"/>
            <a:ext cx="905352" cy="76308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301E3D-7787-41AE-9678-5905CE95F562}"/>
              </a:ext>
            </a:extLst>
          </p:cNvPr>
          <p:cNvSpPr/>
          <p:nvPr/>
        </p:nvSpPr>
        <p:spPr>
          <a:xfrm>
            <a:off x="3539761" y="2423054"/>
            <a:ext cx="1926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Increasing self-awareness for how they may respond to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B1456-7E0A-4942-A2F6-46F72C804FDA}"/>
              </a:ext>
            </a:extLst>
          </p:cNvPr>
          <p:cNvSpPr txBox="1"/>
          <p:nvPr/>
        </p:nvSpPr>
        <p:spPr>
          <a:xfrm>
            <a:off x="4216828" y="4041468"/>
            <a:ext cx="7111014" cy="646331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 people navigate unprecedented change in the workplace Resilient Agility can support individuals by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5B37F8-3CCA-4B81-AB47-5BCE3AAE5349}"/>
              </a:ext>
            </a:extLst>
          </p:cNvPr>
          <p:cNvSpPr/>
          <p:nvPr/>
        </p:nvSpPr>
        <p:spPr>
          <a:xfrm>
            <a:off x="5147142" y="5215627"/>
            <a:ext cx="19245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Understanding how to better deploy their areas of strength during change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CB4AAC-75C3-477A-A2ED-C6851531BBA8}"/>
              </a:ext>
            </a:extLst>
          </p:cNvPr>
          <p:cNvSpPr/>
          <p:nvPr/>
        </p:nvSpPr>
        <p:spPr>
          <a:xfrm>
            <a:off x="6692041" y="2423054"/>
            <a:ext cx="1926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Providing practical tips to improve their capacity for Resilient Agility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2DF9E-BA69-4F6B-B516-AAB74B6A10FA}"/>
              </a:ext>
            </a:extLst>
          </p:cNvPr>
          <p:cNvSpPr/>
          <p:nvPr/>
        </p:nvSpPr>
        <p:spPr>
          <a:xfrm>
            <a:off x="9813451" y="2423054"/>
            <a:ext cx="2020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Building their confidence for dealing with change and transformation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19AF9A-1960-44EF-9B44-5D620DD92799}"/>
              </a:ext>
            </a:extLst>
          </p:cNvPr>
          <p:cNvSpPr/>
          <p:nvPr/>
        </p:nvSpPr>
        <p:spPr>
          <a:xfrm>
            <a:off x="8229021" y="5232197"/>
            <a:ext cx="20726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Empowering them to feel part of the process, contributing to a better employee experience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FB642B-3160-4032-93A7-7085CE58148F}"/>
              </a:ext>
            </a:extLst>
          </p:cNvPr>
          <p:cNvCxnSpPr/>
          <p:nvPr/>
        </p:nvCxnSpPr>
        <p:spPr>
          <a:xfrm flipV="1">
            <a:off x="4493814" y="3500272"/>
            <a:ext cx="0" cy="452545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3875C8-BD85-42FD-8A44-48D233049CD3}"/>
              </a:ext>
            </a:extLst>
          </p:cNvPr>
          <p:cNvCxnSpPr/>
          <p:nvPr/>
        </p:nvCxnSpPr>
        <p:spPr>
          <a:xfrm flipV="1">
            <a:off x="6091442" y="4768815"/>
            <a:ext cx="0" cy="452545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10F688-3D8E-4BC9-9EEE-7600E02A6188}"/>
              </a:ext>
            </a:extLst>
          </p:cNvPr>
          <p:cNvCxnSpPr/>
          <p:nvPr/>
        </p:nvCxnSpPr>
        <p:spPr>
          <a:xfrm flipV="1">
            <a:off x="7643582" y="3500272"/>
            <a:ext cx="0" cy="452545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CF5F6E-31DD-4A75-ADF3-22DD6F56E58D}"/>
              </a:ext>
            </a:extLst>
          </p:cNvPr>
          <p:cNvCxnSpPr/>
          <p:nvPr/>
        </p:nvCxnSpPr>
        <p:spPr>
          <a:xfrm flipV="1">
            <a:off x="10869940" y="3500272"/>
            <a:ext cx="0" cy="452545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06F36B-32C1-472E-89C3-DDAD24BBBF78}"/>
              </a:ext>
            </a:extLst>
          </p:cNvPr>
          <p:cNvCxnSpPr/>
          <p:nvPr/>
        </p:nvCxnSpPr>
        <p:spPr>
          <a:xfrm flipV="1">
            <a:off x="9265357" y="4768815"/>
            <a:ext cx="0" cy="452545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7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DFE93F-39D6-448B-ACBF-854B4F08E6AE}"/>
              </a:ext>
            </a:extLst>
          </p:cNvPr>
          <p:cNvSpPr/>
          <p:nvPr/>
        </p:nvSpPr>
        <p:spPr>
          <a:xfrm>
            <a:off x="458614" y="912417"/>
            <a:ext cx="1318282" cy="302127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09C60-32E1-45BF-AAA2-521F85B3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91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7B32D-C095-4B1C-A6A1-DE61CF8F5CD4}"/>
              </a:ext>
            </a:extLst>
          </p:cNvPr>
          <p:cNvSpPr/>
          <p:nvPr/>
        </p:nvSpPr>
        <p:spPr>
          <a:xfrm>
            <a:off x="2571" y="0"/>
            <a:ext cx="3226567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1C423D-ECE3-4AE2-84E1-3CABCC7FB2AA}"/>
              </a:ext>
            </a:extLst>
          </p:cNvPr>
          <p:cNvSpPr txBox="1">
            <a:spLocks/>
          </p:cNvSpPr>
          <p:nvPr/>
        </p:nvSpPr>
        <p:spPr>
          <a:xfrm>
            <a:off x="344483" y="2526330"/>
            <a:ext cx="2864826" cy="912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  <a:latin typeface="Arial Nova Light" panose="020B0304020202020204" pitchFamily="34" charset="0"/>
              </a:rPr>
              <a:t>Team Development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5E2EFA-2B0D-4154-9ACC-F51F818BBB9A}"/>
              </a:ext>
            </a:extLst>
          </p:cNvPr>
          <p:cNvSpPr/>
          <p:nvPr/>
        </p:nvSpPr>
        <p:spPr>
          <a:xfrm>
            <a:off x="257699" y="3438928"/>
            <a:ext cx="271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2"/>
                </a:solidFill>
                <a:latin typeface="Arial Nova Light" panose="020B0304020202020204" pitchFamily="34" charset="0"/>
              </a:rPr>
              <a:t>Talent Auditing</a:t>
            </a:r>
          </a:p>
          <a:p>
            <a:pPr lvl="0">
              <a:defRPr/>
            </a:pPr>
            <a:r>
              <a:rPr lang="en-US" dirty="0">
                <a:solidFill>
                  <a:schemeClr val="accent2"/>
                </a:solidFill>
                <a:latin typeface="Arial Nova Light" panose="020B0304020202020204" pitchFamily="34" charset="0"/>
              </a:rPr>
              <a:t>&amp; Benchmarking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0892BF-49EC-4458-AC4B-E720CB6E5C02}"/>
              </a:ext>
            </a:extLst>
          </p:cNvPr>
          <p:cNvSpPr/>
          <p:nvPr/>
        </p:nvSpPr>
        <p:spPr>
          <a:xfrm>
            <a:off x="3642640" y="4522241"/>
            <a:ext cx="8160489" cy="1869415"/>
          </a:xfrm>
          <a:prstGeom prst="rect">
            <a:avLst/>
          </a:prstGeom>
          <a:solidFill>
            <a:srgbClr val="D8D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5D869-76A3-4DDF-A1D8-CD8B557D01C6}"/>
              </a:ext>
            </a:extLst>
          </p:cNvPr>
          <p:cNvSpPr/>
          <p:nvPr/>
        </p:nvSpPr>
        <p:spPr>
          <a:xfrm>
            <a:off x="4119239" y="1122687"/>
            <a:ext cx="768389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Understand team dynamics to see what actions are needed to help them accelerate and progress</a:t>
            </a:r>
          </a:p>
          <a:p>
            <a:endParaRPr lang="en-US" sz="800" dirty="0"/>
          </a:p>
          <a:p>
            <a:r>
              <a:rPr lang="en-US" dirty="0"/>
              <a:t>Benchmark the caliber of your workforce for dealing with change and transformation</a:t>
            </a:r>
          </a:p>
          <a:p>
            <a:endParaRPr lang="en-US" sz="800" dirty="0"/>
          </a:p>
          <a:p>
            <a:r>
              <a:rPr lang="en-US" dirty="0"/>
              <a:t>Recognize what your starting point is to help your people better move forward</a:t>
            </a:r>
          </a:p>
          <a:p>
            <a:endParaRPr lang="en-US" sz="800" dirty="0"/>
          </a:p>
          <a:p>
            <a:r>
              <a:rPr lang="en-US" dirty="0"/>
              <a:t>Use live data to prioritize issues and pave a path for long lasting change</a:t>
            </a:r>
          </a:p>
          <a:p>
            <a:endParaRPr lang="en-US" sz="800" dirty="0"/>
          </a:p>
          <a:p>
            <a:r>
              <a:rPr lang="en-US" dirty="0"/>
              <a:t>Move from deep insight to targeted action for building your organization’s capacity for Resilient Agility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00F4E53-669C-4FB0-BC00-3E5C6C622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6723" y="1166657"/>
            <a:ext cx="287602" cy="28760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1C67372-6BC3-4ECD-A82F-734801BA3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6723" y="1843870"/>
            <a:ext cx="287602" cy="28760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2A08C39-03F7-4329-87E9-F9B76BCD1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6723" y="2528061"/>
            <a:ext cx="287602" cy="28760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6873F75-732E-4447-BA1B-3A2428E19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6723" y="3176655"/>
            <a:ext cx="287602" cy="28760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209DE50-F236-4DCB-8C95-E4BEEEAEF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6723" y="3582661"/>
            <a:ext cx="287602" cy="28760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6841E3C-944A-4E97-8445-6BC4E0090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6920"/>
          <a:stretch/>
        </p:blipFill>
        <p:spPr>
          <a:xfrm>
            <a:off x="7465043" y="4709708"/>
            <a:ext cx="515681" cy="5355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F6C7C2-DB67-45C4-B40D-69910757017E}"/>
              </a:ext>
            </a:extLst>
          </p:cNvPr>
          <p:cNvSpPr txBox="1"/>
          <p:nvPr/>
        </p:nvSpPr>
        <p:spPr>
          <a:xfrm>
            <a:off x="3706932" y="5254728"/>
            <a:ext cx="7974751" cy="10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i="1" dirty="0"/>
              <a:t>“In our ever-changing world, businesses and their people need stronger agility and resilience to withstand future disruption.”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/>
              <a:t>Bangkok post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A2E1B9-6DBB-4E05-88BF-7CA1B794A809}"/>
              </a:ext>
            </a:extLst>
          </p:cNvPr>
          <p:cNvSpPr/>
          <p:nvPr/>
        </p:nvSpPr>
        <p:spPr>
          <a:xfrm>
            <a:off x="3706932" y="249859"/>
            <a:ext cx="8160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Resilient Agility Analytics go beyond the individual to present the collective capacity for change and transformation in your organization.</a:t>
            </a:r>
          </a:p>
        </p:txBody>
      </p:sp>
    </p:spTree>
    <p:extLst>
      <p:ext uri="{BB962C8B-B14F-4D97-AF65-F5344CB8AC3E}">
        <p14:creationId xmlns:p14="http://schemas.microsoft.com/office/powerpoint/2010/main" val="9303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DFE93F-39D6-448B-ACBF-854B4F08E6AE}"/>
              </a:ext>
            </a:extLst>
          </p:cNvPr>
          <p:cNvSpPr/>
          <p:nvPr/>
        </p:nvSpPr>
        <p:spPr>
          <a:xfrm>
            <a:off x="458614" y="912417"/>
            <a:ext cx="1318282" cy="302127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5DB1B1-95A7-442D-9109-A116D0A15EF0}"/>
              </a:ext>
            </a:extLst>
          </p:cNvPr>
          <p:cNvSpPr/>
          <p:nvPr/>
        </p:nvSpPr>
        <p:spPr>
          <a:xfrm>
            <a:off x="1984309" y="211132"/>
            <a:ext cx="1138425" cy="225807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7F4071-36B5-4D88-BDFF-BA250878D4F2}"/>
              </a:ext>
            </a:extLst>
          </p:cNvPr>
          <p:cNvSpPr/>
          <p:nvPr/>
        </p:nvSpPr>
        <p:spPr>
          <a:xfrm>
            <a:off x="2553522" y="2511689"/>
            <a:ext cx="1803956" cy="649201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97F376-806D-4191-861F-6036113BD52D}"/>
              </a:ext>
            </a:extLst>
          </p:cNvPr>
          <p:cNvSpPr txBox="1">
            <a:spLocks/>
          </p:cNvSpPr>
          <p:nvPr/>
        </p:nvSpPr>
        <p:spPr>
          <a:xfrm>
            <a:off x="8618340" y="3876591"/>
            <a:ext cx="2414634" cy="152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b="0" dirty="0">
                <a:solidFill>
                  <a:prstClr val="white"/>
                </a:solidFill>
                <a:latin typeface="Arial Nova Light" panose="020B0304020202020204" pitchFamily="34" charset="0"/>
              </a:rPr>
              <a:t>Powering an integrated talent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09C60-32E1-45BF-AAA2-521F85B31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291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7B32D-C095-4B1C-A6A1-DE61CF8F5CD4}"/>
              </a:ext>
            </a:extLst>
          </p:cNvPr>
          <p:cNvSpPr/>
          <p:nvPr/>
        </p:nvSpPr>
        <p:spPr>
          <a:xfrm>
            <a:off x="0" y="0"/>
            <a:ext cx="3226567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A511B-D3B3-47FF-A780-239A63CBFADF}"/>
              </a:ext>
            </a:extLst>
          </p:cNvPr>
          <p:cNvSpPr txBox="1">
            <a:spLocks/>
          </p:cNvSpPr>
          <p:nvPr/>
        </p:nvSpPr>
        <p:spPr>
          <a:xfrm>
            <a:off x="333930" y="2776273"/>
            <a:ext cx="2414634" cy="1306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  <a:latin typeface="Arial Nova Light" panose="020B0304020202020204" pitchFamily="34" charset="0"/>
              </a:rPr>
              <a:t>What Makes Resilient Agility Unique?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2A8166-4E08-4708-BDF8-3F74D7C219B9}"/>
              </a:ext>
            </a:extLst>
          </p:cNvPr>
          <p:cNvSpPr txBox="1">
            <a:spLocks/>
          </p:cNvSpPr>
          <p:nvPr/>
        </p:nvSpPr>
        <p:spPr>
          <a:xfrm>
            <a:off x="8618340" y="3003050"/>
            <a:ext cx="2414634" cy="152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b="0" dirty="0">
                <a:solidFill>
                  <a:prstClr val="white"/>
                </a:solidFill>
                <a:latin typeface="Arial Nova Light" panose="020B0304020202020204" pitchFamily="34" charset="0"/>
              </a:rPr>
              <a:t>Powering an integrated talent strategy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8AA73-4E98-4CD0-83D0-E0AE0A06CDEC}"/>
              </a:ext>
            </a:extLst>
          </p:cNvPr>
          <p:cNvSpPr/>
          <p:nvPr/>
        </p:nvSpPr>
        <p:spPr>
          <a:xfrm>
            <a:off x="3226567" y="2713380"/>
            <a:ext cx="6605683" cy="1603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252000" rIns="360000" bIns="25200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Underpinned by Wave, those who show high capacity for Resilient Agility are also more likely to be stronger performers in the workplace.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74F96-808E-4805-A2B1-DB371345B46B}"/>
              </a:ext>
            </a:extLst>
          </p:cNvPr>
          <p:cNvSpPr/>
          <p:nvPr/>
        </p:nvSpPr>
        <p:spPr>
          <a:xfrm>
            <a:off x="5586317" y="560984"/>
            <a:ext cx="6605683" cy="1397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52000" rIns="576000" bIns="25200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This is the only model and output looking at identifying who has the agility to respond positively to change and who has the resilience and drive to see it through.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8E097C-9A26-42E4-B3D0-D498E56696A3}"/>
              </a:ext>
            </a:extLst>
          </p:cNvPr>
          <p:cNvSpPr/>
          <p:nvPr/>
        </p:nvSpPr>
        <p:spPr>
          <a:xfrm>
            <a:off x="9832250" y="2507455"/>
            <a:ext cx="1926455" cy="1926455"/>
          </a:xfrm>
          <a:prstGeom prst="rect">
            <a:avLst/>
          </a:prstGeom>
          <a:solidFill>
            <a:srgbClr val="DFDFE5"/>
          </a:solidFill>
          <a:ln>
            <a:noFill/>
          </a:ln>
          <a:effectLst>
            <a:outerShdw blurRad="165100" dist="25400" dir="10140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1CBE1-D0C5-4CE4-9F05-FEA9A12845F5}"/>
              </a:ext>
            </a:extLst>
          </p:cNvPr>
          <p:cNvSpPr/>
          <p:nvPr/>
        </p:nvSpPr>
        <p:spPr>
          <a:xfrm>
            <a:off x="3685181" y="310199"/>
            <a:ext cx="1926455" cy="1926455"/>
          </a:xfrm>
          <a:prstGeom prst="rect">
            <a:avLst/>
          </a:prstGeom>
          <a:solidFill>
            <a:srgbClr val="D8D7DF"/>
          </a:solidFill>
          <a:ln>
            <a:noFill/>
          </a:ln>
          <a:effectLst>
            <a:outerShdw blurRad="165100" dist="254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638805-568E-4E95-ABA1-D15CB78A8BD2}"/>
              </a:ext>
            </a:extLst>
          </p:cNvPr>
          <p:cNvSpPr/>
          <p:nvPr/>
        </p:nvSpPr>
        <p:spPr>
          <a:xfrm>
            <a:off x="5586317" y="4982946"/>
            <a:ext cx="6605683" cy="1397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52000" rIns="576000" bIns="25200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The combination of individual reports and group analytics support both team-based change management and large-scale transformation.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227A3-8982-4AA3-BCD8-1FA2E90E7560}"/>
              </a:ext>
            </a:extLst>
          </p:cNvPr>
          <p:cNvSpPr/>
          <p:nvPr/>
        </p:nvSpPr>
        <p:spPr>
          <a:xfrm>
            <a:off x="3685181" y="4732161"/>
            <a:ext cx="1926455" cy="1926455"/>
          </a:xfrm>
          <a:prstGeom prst="rect">
            <a:avLst/>
          </a:prstGeom>
          <a:solidFill>
            <a:srgbClr val="DFDFE5"/>
          </a:solidFill>
          <a:ln>
            <a:noFill/>
          </a:ln>
          <a:effectLst>
            <a:outerShdw blurRad="165100" dist="254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E5BC5-F2EB-41F0-A970-FA34413B77FD}"/>
              </a:ext>
            </a:extLst>
          </p:cNvPr>
          <p:cNvSpPr/>
          <p:nvPr/>
        </p:nvSpPr>
        <p:spPr>
          <a:xfrm>
            <a:off x="3659861" y="673060"/>
            <a:ext cx="192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Resilience &amp; Agility are a critical combination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08FAE9-8167-4BF3-BA8D-44D4115DC53E}"/>
              </a:ext>
            </a:extLst>
          </p:cNvPr>
          <p:cNvSpPr/>
          <p:nvPr/>
        </p:nvSpPr>
        <p:spPr>
          <a:xfrm>
            <a:off x="9997693" y="2863851"/>
            <a:ext cx="1595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Resilient Agility is a performance-driven 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AB31C-1B30-455A-8536-2B6C02D8AD08}"/>
              </a:ext>
            </a:extLst>
          </p:cNvPr>
          <p:cNvSpPr/>
          <p:nvPr/>
        </p:nvSpPr>
        <p:spPr>
          <a:xfrm>
            <a:off x="3847885" y="5095223"/>
            <a:ext cx="1550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Resilient Agility is a scalable solution</a:t>
            </a:r>
          </a:p>
        </p:txBody>
      </p:sp>
    </p:spTree>
    <p:extLst>
      <p:ext uri="{BB962C8B-B14F-4D97-AF65-F5344CB8AC3E}">
        <p14:creationId xmlns:p14="http://schemas.microsoft.com/office/powerpoint/2010/main" val="9008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water, made, laying&#10;&#10;Description automatically generated">
            <a:extLst>
              <a:ext uri="{FF2B5EF4-FFF2-40B4-BE49-F238E27FC236}">
                <a16:creationId xmlns:a16="http://schemas.microsoft.com/office/drawing/2014/main" id="{201BB116-B402-4C0F-9AEE-C967DB3D5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75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C0082A-B585-4204-A034-5133FBFC75AD}"/>
              </a:ext>
            </a:extLst>
          </p:cNvPr>
          <p:cNvSpPr/>
          <p:nvPr/>
        </p:nvSpPr>
        <p:spPr>
          <a:xfrm>
            <a:off x="0" y="-17695"/>
            <a:ext cx="12192411" cy="687569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AF1F49-E765-42EB-85BD-51F6565F8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1642" y="-1497556"/>
            <a:ext cx="9888716" cy="106896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F17E49-F482-47B9-94C1-F8EFC3F23A84}"/>
              </a:ext>
            </a:extLst>
          </p:cNvPr>
          <p:cNvSpPr/>
          <p:nvPr/>
        </p:nvSpPr>
        <p:spPr>
          <a:xfrm>
            <a:off x="2647780" y="3004653"/>
            <a:ext cx="6896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chemeClr val="bg1"/>
                </a:solidFill>
              </a:rPr>
              <a:t>Administration &amp; Set Up </a:t>
            </a:r>
          </a:p>
        </p:txBody>
      </p:sp>
    </p:spTree>
    <p:extLst>
      <p:ext uri="{BB962C8B-B14F-4D97-AF65-F5344CB8AC3E}">
        <p14:creationId xmlns:p14="http://schemas.microsoft.com/office/powerpoint/2010/main" val="416462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DFE93F-39D6-448B-ACBF-854B4F08E6AE}"/>
              </a:ext>
            </a:extLst>
          </p:cNvPr>
          <p:cNvSpPr/>
          <p:nvPr/>
        </p:nvSpPr>
        <p:spPr>
          <a:xfrm>
            <a:off x="458614" y="912417"/>
            <a:ext cx="1318282" cy="302127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5DB1B1-95A7-442D-9109-A116D0A15EF0}"/>
              </a:ext>
            </a:extLst>
          </p:cNvPr>
          <p:cNvSpPr/>
          <p:nvPr/>
        </p:nvSpPr>
        <p:spPr>
          <a:xfrm>
            <a:off x="1984309" y="211132"/>
            <a:ext cx="1138425" cy="225807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7F4071-36B5-4D88-BDFF-BA250878D4F2}"/>
              </a:ext>
            </a:extLst>
          </p:cNvPr>
          <p:cNvSpPr/>
          <p:nvPr/>
        </p:nvSpPr>
        <p:spPr>
          <a:xfrm>
            <a:off x="2553522" y="2641524"/>
            <a:ext cx="1803956" cy="649201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97F376-806D-4191-861F-6036113BD52D}"/>
              </a:ext>
            </a:extLst>
          </p:cNvPr>
          <p:cNvSpPr txBox="1">
            <a:spLocks/>
          </p:cNvSpPr>
          <p:nvPr/>
        </p:nvSpPr>
        <p:spPr>
          <a:xfrm>
            <a:off x="8618340" y="4006426"/>
            <a:ext cx="2414634" cy="152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b="0" dirty="0">
                <a:solidFill>
                  <a:prstClr val="white"/>
                </a:solidFill>
                <a:latin typeface="Arial Nova Light" panose="020B0304020202020204" pitchFamily="34" charset="0"/>
              </a:rPr>
              <a:t>Powering an integrated talent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09C60-32E1-45BF-AAA2-521F85B3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91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7B32D-C095-4B1C-A6A1-DE61CF8F5CD4}"/>
              </a:ext>
            </a:extLst>
          </p:cNvPr>
          <p:cNvSpPr/>
          <p:nvPr/>
        </p:nvSpPr>
        <p:spPr>
          <a:xfrm>
            <a:off x="0" y="9160"/>
            <a:ext cx="3226567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A511B-D3B3-47FF-A780-239A63CBFADF}"/>
              </a:ext>
            </a:extLst>
          </p:cNvPr>
          <p:cNvSpPr txBox="1">
            <a:spLocks/>
          </p:cNvSpPr>
          <p:nvPr/>
        </p:nvSpPr>
        <p:spPr>
          <a:xfrm>
            <a:off x="433295" y="1553685"/>
            <a:ext cx="2414634" cy="152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b="0" dirty="0">
                <a:solidFill>
                  <a:prstClr val="white"/>
                </a:solidFill>
                <a:latin typeface="Arial Nova Light" panose="020B0304020202020204" pitchFamily="34" charset="0"/>
              </a:rPr>
              <a:t>Change &amp; Transformation isn’t new…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D3990F-0C8F-4D6C-98B3-3FC00452F95C}"/>
              </a:ext>
            </a:extLst>
          </p:cNvPr>
          <p:cNvSpPr/>
          <p:nvPr/>
        </p:nvSpPr>
        <p:spPr>
          <a:xfrm>
            <a:off x="3226567" y="3741006"/>
            <a:ext cx="6605683" cy="1603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r"/>
            <a:r>
              <a:rPr lang="en-GB" dirty="0">
                <a:solidFill>
                  <a:srgbClr val="702082"/>
                </a:solidFill>
              </a:rPr>
              <a:t>“Smart leaders aren’t thinking about the next phase as a return to what we had before, but are talking about the opportunity to ask “How will we reimagine our organization?”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6A4135-4914-4599-B329-7584379302B7}"/>
              </a:ext>
            </a:extLst>
          </p:cNvPr>
          <p:cNvSpPr txBox="1">
            <a:spLocks/>
          </p:cNvSpPr>
          <p:nvPr/>
        </p:nvSpPr>
        <p:spPr>
          <a:xfrm>
            <a:off x="433295" y="3805590"/>
            <a:ext cx="2414634" cy="152477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b="0" dirty="0">
                <a:solidFill>
                  <a:prstClr val="white"/>
                </a:solidFill>
                <a:latin typeface="Arial Nova Light" panose="020B0304020202020204" pitchFamily="34" charset="0"/>
              </a:rPr>
              <a:t>…But the current pace is unparalleled &amp; accelerating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2CBE6D-C909-4772-91D0-0B80C55A0AB5}"/>
              </a:ext>
            </a:extLst>
          </p:cNvPr>
          <p:cNvSpPr/>
          <p:nvPr/>
        </p:nvSpPr>
        <p:spPr>
          <a:xfrm>
            <a:off x="5586317" y="1512144"/>
            <a:ext cx="6605683" cy="1397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r>
              <a:rPr lang="en-GB" dirty="0">
                <a:solidFill>
                  <a:srgbClr val="702082"/>
                </a:solidFill>
              </a:rPr>
              <a:t>“Change is happening at a more rapid pace now than ever and finding tools to adjust to change is critical to both business and personal success.”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9BAD54-6C42-4D5E-AD48-63F3F852594B}"/>
              </a:ext>
            </a:extLst>
          </p:cNvPr>
          <p:cNvSpPr/>
          <p:nvPr/>
        </p:nvSpPr>
        <p:spPr>
          <a:xfrm>
            <a:off x="9832250" y="3575524"/>
            <a:ext cx="1926455" cy="192645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F5AA504C-0D75-447E-B59C-8B615B782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90" y="3766022"/>
            <a:ext cx="1545457" cy="1545457"/>
          </a:xfrm>
          <a:prstGeom prst="rect">
            <a:avLst/>
          </a:prstGeom>
          <a:ln w="1270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84A9D9-D53F-4F12-9EAA-A77DF0F61C3F}"/>
              </a:ext>
            </a:extLst>
          </p:cNvPr>
          <p:cNvSpPr/>
          <p:nvPr/>
        </p:nvSpPr>
        <p:spPr>
          <a:xfrm>
            <a:off x="3685181" y="1237109"/>
            <a:ext cx="1926455" cy="192645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F07A9021-785E-48BA-8E8A-F5A253ACF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57" y="1454139"/>
            <a:ext cx="1545458" cy="154545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7576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A117F-F740-4C0F-95A3-688497FA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90E2C3-17D5-4732-B7CD-587A2D5CD79D}"/>
              </a:ext>
            </a:extLst>
          </p:cNvPr>
          <p:cNvSpPr/>
          <p:nvPr/>
        </p:nvSpPr>
        <p:spPr>
          <a:xfrm>
            <a:off x="497835" y="1571430"/>
            <a:ext cx="2605856" cy="3710392"/>
          </a:xfrm>
          <a:prstGeom prst="rect">
            <a:avLst/>
          </a:prstGeom>
          <a:gradFill flip="none" rotWithShape="1">
            <a:gsLst>
              <a:gs pos="0">
                <a:srgbClr val="D8D7DF">
                  <a:lumMod val="93000"/>
                </a:srgbClr>
              </a:gs>
              <a:gs pos="100000">
                <a:srgbClr val="D8D7D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FBD98-B3A0-4094-9C5D-6B86A00D8E91}"/>
              </a:ext>
            </a:extLst>
          </p:cNvPr>
          <p:cNvSpPr/>
          <p:nvPr/>
        </p:nvSpPr>
        <p:spPr>
          <a:xfrm>
            <a:off x="3364711" y="1571430"/>
            <a:ext cx="2605856" cy="3710392"/>
          </a:xfrm>
          <a:prstGeom prst="rect">
            <a:avLst/>
          </a:prstGeom>
          <a:gradFill flip="none" rotWithShape="1">
            <a:gsLst>
              <a:gs pos="0">
                <a:srgbClr val="D8D7DF">
                  <a:lumMod val="93000"/>
                </a:srgbClr>
              </a:gs>
              <a:gs pos="100000">
                <a:srgbClr val="D8D7D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1B938FE-650B-4DC7-8526-12BF4ABD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7977" y="2192381"/>
            <a:ext cx="600075" cy="828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E829D7-F8FE-473C-BDE5-C4D338F29EE2}"/>
              </a:ext>
            </a:extLst>
          </p:cNvPr>
          <p:cNvSpPr/>
          <p:nvPr/>
        </p:nvSpPr>
        <p:spPr>
          <a:xfrm>
            <a:off x="6227517" y="1571430"/>
            <a:ext cx="2605856" cy="3710392"/>
          </a:xfrm>
          <a:prstGeom prst="rect">
            <a:avLst/>
          </a:prstGeom>
          <a:gradFill flip="none" rotWithShape="1">
            <a:gsLst>
              <a:gs pos="0">
                <a:srgbClr val="D8D7DF">
                  <a:lumMod val="93000"/>
                </a:srgbClr>
              </a:gs>
              <a:gs pos="100000">
                <a:srgbClr val="D8D7D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DDECCF-187B-4EAD-955D-34A8DCFA6A71}"/>
              </a:ext>
            </a:extLst>
          </p:cNvPr>
          <p:cNvSpPr/>
          <p:nvPr/>
        </p:nvSpPr>
        <p:spPr>
          <a:xfrm>
            <a:off x="9090323" y="1573804"/>
            <a:ext cx="2605856" cy="3710392"/>
          </a:xfrm>
          <a:prstGeom prst="rect">
            <a:avLst/>
          </a:prstGeom>
          <a:gradFill flip="none" rotWithShape="1">
            <a:gsLst>
              <a:gs pos="0">
                <a:srgbClr val="D8D7DF">
                  <a:lumMod val="93000"/>
                </a:srgbClr>
              </a:gs>
              <a:gs pos="100000">
                <a:srgbClr val="D8D7D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274077E-DDE5-4D99-AD27-D1476C21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3558" y="2192380"/>
            <a:ext cx="960711" cy="82867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FA42F2D-F8FF-4CED-9223-41CB5754F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1985" y="2192379"/>
            <a:ext cx="956163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EA8BB5C-6E8A-4057-9B43-C37EDC7F15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2218" y="2247088"/>
            <a:ext cx="852717" cy="842381"/>
          </a:xfrm>
          <a:prstGeom prst="rect">
            <a:avLst/>
          </a:prstGeom>
        </p:spPr>
      </p:pic>
      <p:sp>
        <p:nvSpPr>
          <p:cNvPr id="24" name="Title 2">
            <a:extLst>
              <a:ext uri="{FF2B5EF4-FFF2-40B4-BE49-F238E27FC236}">
                <a16:creationId xmlns:a16="http://schemas.microsoft.com/office/drawing/2014/main" id="{280C4F22-92DB-4FFE-9FAA-2845AD83F6A9}"/>
              </a:ext>
            </a:extLst>
          </p:cNvPr>
          <p:cNvSpPr txBox="1">
            <a:spLocks/>
          </p:cNvSpPr>
          <p:nvPr/>
        </p:nvSpPr>
        <p:spPr>
          <a:xfrm>
            <a:off x="632540" y="3521654"/>
            <a:ext cx="2209312" cy="16447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0" dirty="0"/>
              <a:t>No accreditation training required to access the report</a:t>
            </a:r>
            <a:endParaRPr lang="en-GB" sz="1800" b="0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A8B7C9FC-52C4-462D-939C-C1F57460B02D}"/>
              </a:ext>
            </a:extLst>
          </p:cNvPr>
          <p:cNvSpPr txBox="1">
            <a:spLocks/>
          </p:cNvSpPr>
          <p:nvPr/>
        </p:nvSpPr>
        <p:spPr>
          <a:xfrm>
            <a:off x="3482067" y="3521654"/>
            <a:ext cx="2209312" cy="164475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0" dirty="0"/>
              <a:t>Available from Wave Focus Styles – 13-minute completion</a:t>
            </a:r>
            <a:endParaRPr lang="en-GB" sz="1800" b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CDAF37B-D423-4563-A413-179024849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6369" y="300809"/>
            <a:ext cx="6416971" cy="6858000"/>
          </a:xfrm>
          <a:prstGeom prst="rect">
            <a:avLst/>
          </a:prstGeom>
        </p:spPr>
      </p:pic>
      <p:sp>
        <p:nvSpPr>
          <p:cNvPr id="28" name="Title 2">
            <a:extLst>
              <a:ext uri="{FF2B5EF4-FFF2-40B4-BE49-F238E27FC236}">
                <a16:creationId xmlns:a16="http://schemas.microsoft.com/office/drawing/2014/main" id="{A8EEE854-7487-4A91-9F19-58666FC28E43}"/>
              </a:ext>
            </a:extLst>
          </p:cNvPr>
          <p:cNvSpPr txBox="1">
            <a:spLocks/>
          </p:cNvSpPr>
          <p:nvPr/>
        </p:nvSpPr>
        <p:spPr>
          <a:xfrm>
            <a:off x="6475410" y="3521654"/>
            <a:ext cx="2209312" cy="164475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0" dirty="0"/>
              <a:t>Available from Wave Professional Styles – 35-minute completion</a:t>
            </a:r>
            <a:endParaRPr lang="en-GB" sz="1800" b="0" dirty="0"/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166EE26D-786F-4022-806C-83D0687CD6E6}"/>
              </a:ext>
            </a:extLst>
          </p:cNvPr>
          <p:cNvSpPr txBox="1">
            <a:spLocks/>
          </p:cNvSpPr>
          <p:nvPr/>
        </p:nvSpPr>
        <p:spPr>
          <a:xfrm>
            <a:off x="9285584" y="3540084"/>
            <a:ext cx="2209312" cy="164475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0" dirty="0"/>
              <a:t>Can be administered via own </a:t>
            </a:r>
            <a:r>
              <a:rPr lang="en-US" sz="1800" b="0" dirty="0" err="1"/>
              <a:t>Oasys</a:t>
            </a:r>
            <a:r>
              <a:rPr lang="en-US" sz="1800" b="0" dirty="0"/>
              <a:t> platform or via the Saville Assessment Bureau Team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18239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38E1F-2648-4CF1-BB57-9B4B4783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2020 Saville Assessment,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D7C20D85-469C-4A48-BF3E-DD6341B8EB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18404" cy="68580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507D77-9B21-4C63-A1DE-C0014217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2F8FD-3E89-41E9-AC89-E847A034EE85}"/>
              </a:ext>
            </a:extLst>
          </p:cNvPr>
          <p:cNvSpPr txBox="1"/>
          <p:nvPr/>
        </p:nvSpPr>
        <p:spPr>
          <a:xfrm>
            <a:off x="1027161" y="998223"/>
            <a:ext cx="3811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Organizations are looking for more from their people…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B596A3-945C-4146-883C-9B0F1B6928D0}"/>
              </a:ext>
            </a:extLst>
          </p:cNvPr>
          <p:cNvGrpSpPr/>
          <p:nvPr/>
        </p:nvGrpSpPr>
        <p:grpSpPr>
          <a:xfrm>
            <a:off x="609600" y="2880840"/>
            <a:ext cx="1616110" cy="1616110"/>
            <a:chOff x="433754" y="3299205"/>
            <a:chExt cx="1616110" cy="1616110"/>
          </a:xfrm>
        </p:grpSpPr>
        <p:pic>
          <p:nvPicPr>
            <p:cNvPr id="8" name="Graphic 7" descr="Speech">
              <a:extLst>
                <a:ext uri="{FF2B5EF4-FFF2-40B4-BE49-F238E27FC236}">
                  <a16:creationId xmlns:a16="http://schemas.microsoft.com/office/drawing/2014/main" id="{C1200D5D-B7C9-44E6-A81C-6484D95F6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3754" y="3299205"/>
              <a:ext cx="1616110" cy="1616110"/>
            </a:xfrm>
            <a:prstGeom prst="rect">
              <a:avLst/>
            </a:prstGeom>
            <a:effectLst>
              <a:outerShdw blurRad="190500" dist="88900" dir="2700000" sx="97000" sy="97000" algn="tl" rotWithShape="0">
                <a:prstClr val="black">
                  <a:alpha val="26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39E004-CFAD-44C7-B4E0-8078DAE569A3}"/>
                </a:ext>
              </a:extLst>
            </p:cNvPr>
            <p:cNvSpPr txBox="1"/>
            <p:nvPr/>
          </p:nvSpPr>
          <p:spPr>
            <a:xfrm>
              <a:off x="787749" y="3717890"/>
              <a:ext cx="86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>
                  <a:solidFill>
                    <a:schemeClr val="accent1"/>
                  </a:solidFill>
                </a:rPr>
                <a:t>Grit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9EF556-6227-4EA2-BE57-AD19A472F897}"/>
              </a:ext>
            </a:extLst>
          </p:cNvPr>
          <p:cNvGrpSpPr/>
          <p:nvPr/>
        </p:nvGrpSpPr>
        <p:grpSpPr>
          <a:xfrm>
            <a:off x="811397" y="4408462"/>
            <a:ext cx="2471894" cy="2068282"/>
            <a:chOff x="2386709" y="3719570"/>
            <a:chExt cx="2471894" cy="2068282"/>
          </a:xfrm>
        </p:grpSpPr>
        <p:pic>
          <p:nvPicPr>
            <p:cNvPr id="11" name="Graphic 10" descr="Speech">
              <a:extLst>
                <a:ext uri="{FF2B5EF4-FFF2-40B4-BE49-F238E27FC236}">
                  <a16:creationId xmlns:a16="http://schemas.microsoft.com/office/drawing/2014/main" id="{CCE23E4F-2A89-499E-ADB0-D08C48E41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86709" y="3719570"/>
              <a:ext cx="2471894" cy="2068282"/>
            </a:xfrm>
            <a:prstGeom prst="rect">
              <a:avLst/>
            </a:prstGeom>
            <a:effectLst>
              <a:outerShdw blurRad="177800" dist="101600" dir="270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44E7D-14CD-458D-A034-4C7D00BEFC1C}"/>
                </a:ext>
              </a:extLst>
            </p:cNvPr>
            <p:cNvSpPr txBox="1"/>
            <p:nvPr/>
          </p:nvSpPr>
          <p:spPr>
            <a:xfrm>
              <a:off x="2889537" y="4181030"/>
              <a:ext cx="16102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chemeClr val="bg1"/>
                  </a:solidFill>
                </a:rPr>
                <a:t>Staying Agile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DE7C5F-FF1A-42C2-9E04-6B648F348066}"/>
              </a:ext>
            </a:extLst>
          </p:cNvPr>
          <p:cNvGrpSpPr/>
          <p:nvPr/>
        </p:nvGrpSpPr>
        <p:grpSpPr>
          <a:xfrm>
            <a:off x="6211300" y="4894805"/>
            <a:ext cx="2927831" cy="1616110"/>
            <a:chOff x="8927456" y="5321755"/>
            <a:chExt cx="2927831" cy="1616110"/>
          </a:xfrm>
        </p:grpSpPr>
        <p:pic>
          <p:nvPicPr>
            <p:cNvPr id="13" name="Graphic 12" descr="Speech">
              <a:extLst>
                <a:ext uri="{FF2B5EF4-FFF2-40B4-BE49-F238E27FC236}">
                  <a16:creationId xmlns:a16="http://schemas.microsoft.com/office/drawing/2014/main" id="{78ACFA0B-DF89-4733-9C64-C62F45032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27456" y="5321755"/>
              <a:ext cx="2927831" cy="16161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3205A-101E-433C-8E37-776DD0C9A458}"/>
                </a:ext>
              </a:extLst>
            </p:cNvPr>
            <p:cNvSpPr txBox="1"/>
            <p:nvPr/>
          </p:nvSpPr>
          <p:spPr>
            <a:xfrm>
              <a:off x="9289131" y="5783610"/>
              <a:ext cx="2161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>
                  <a:solidFill>
                    <a:schemeClr val="bg1"/>
                  </a:solidFill>
                </a:rPr>
                <a:t>Adaptability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5AECF3-A899-47E7-9BBF-04418F043C7E}"/>
              </a:ext>
            </a:extLst>
          </p:cNvPr>
          <p:cNvGrpSpPr/>
          <p:nvPr/>
        </p:nvGrpSpPr>
        <p:grpSpPr>
          <a:xfrm>
            <a:off x="3236385" y="4409756"/>
            <a:ext cx="3174020" cy="2209974"/>
            <a:chOff x="4317057" y="4682530"/>
            <a:chExt cx="3174020" cy="2209974"/>
          </a:xfrm>
        </p:grpSpPr>
        <p:pic>
          <p:nvPicPr>
            <p:cNvPr id="15" name="Graphic 14" descr="Speech">
              <a:extLst>
                <a:ext uri="{FF2B5EF4-FFF2-40B4-BE49-F238E27FC236}">
                  <a16:creationId xmlns:a16="http://schemas.microsoft.com/office/drawing/2014/main" id="{3FB7C190-B509-4003-9F92-7D7573869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17057" y="4682530"/>
              <a:ext cx="3174020" cy="2209974"/>
            </a:xfrm>
            <a:prstGeom prst="rect">
              <a:avLst/>
            </a:prstGeom>
            <a:effectLst>
              <a:outerShdw blurRad="190500" dist="88900" dir="2700000" sx="97000" sy="97000" algn="tl" rotWithShape="0">
                <a:prstClr val="black">
                  <a:alpha val="26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DDD257-056B-4E21-8C19-16F6C9F08916}"/>
                </a:ext>
              </a:extLst>
            </p:cNvPr>
            <p:cNvSpPr txBox="1"/>
            <p:nvPr/>
          </p:nvSpPr>
          <p:spPr>
            <a:xfrm>
              <a:off x="4969282" y="5213936"/>
              <a:ext cx="2276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chemeClr val="accent1"/>
                  </a:solidFill>
                </a:rPr>
                <a:t>Emotional Resilience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581433-220F-4A33-9B41-FE7EA4E131DD}"/>
              </a:ext>
            </a:extLst>
          </p:cNvPr>
          <p:cNvGrpSpPr/>
          <p:nvPr/>
        </p:nvGrpSpPr>
        <p:grpSpPr>
          <a:xfrm>
            <a:off x="2447516" y="2534284"/>
            <a:ext cx="3174020" cy="2253515"/>
            <a:chOff x="4969061" y="2272430"/>
            <a:chExt cx="3174020" cy="2253515"/>
          </a:xfrm>
        </p:grpSpPr>
        <p:pic>
          <p:nvPicPr>
            <p:cNvPr id="17" name="Graphic 16" descr="Speech">
              <a:extLst>
                <a:ext uri="{FF2B5EF4-FFF2-40B4-BE49-F238E27FC236}">
                  <a16:creationId xmlns:a16="http://schemas.microsoft.com/office/drawing/2014/main" id="{F1834CB5-19CB-40C4-8223-C4D5B53A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69061" y="2272430"/>
              <a:ext cx="3174020" cy="2253515"/>
            </a:xfrm>
            <a:prstGeom prst="rect">
              <a:avLst/>
            </a:prstGeom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776DCA-53CA-483D-A17C-7180B35BF83D}"/>
                </a:ext>
              </a:extLst>
            </p:cNvPr>
            <p:cNvSpPr txBox="1"/>
            <p:nvPr/>
          </p:nvSpPr>
          <p:spPr>
            <a:xfrm>
              <a:off x="5616670" y="2823518"/>
              <a:ext cx="2161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chemeClr val="bg1"/>
                  </a:solidFill>
                </a:rPr>
                <a:t>Coping with Ambiguity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E5F33D-5EA4-494B-85F1-DDEC155E5C01}"/>
              </a:ext>
            </a:extLst>
          </p:cNvPr>
          <p:cNvGrpSpPr/>
          <p:nvPr/>
        </p:nvGrpSpPr>
        <p:grpSpPr>
          <a:xfrm>
            <a:off x="5745919" y="2899993"/>
            <a:ext cx="4425932" cy="2209974"/>
            <a:chOff x="7538718" y="3909867"/>
            <a:chExt cx="4425932" cy="2209974"/>
          </a:xfrm>
        </p:grpSpPr>
        <p:pic>
          <p:nvPicPr>
            <p:cNvPr id="19" name="Graphic 18" descr="Speech">
              <a:extLst>
                <a:ext uri="{FF2B5EF4-FFF2-40B4-BE49-F238E27FC236}">
                  <a16:creationId xmlns:a16="http://schemas.microsoft.com/office/drawing/2014/main" id="{0654ECBC-00C8-4B7D-8A76-BAB1BC806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38718" y="3909867"/>
              <a:ext cx="4425932" cy="2209974"/>
            </a:xfrm>
            <a:prstGeom prst="rect">
              <a:avLst/>
            </a:prstGeom>
            <a:effectLst>
              <a:outerShdw blurRad="190500" dist="88900" dir="2700000" sx="97000" sy="97000" algn="tl" rotWithShape="0">
                <a:prstClr val="black">
                  <a:alpha val="26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5C1F8D-1FA3-45E2-8135-E127E4EAF0D8}"/>
                </a:ext>
              </a:extLst>
            </p:cNvPr>
            <p:cNvSpPr txBox="1"/>
            <p:nvPr/>
          </p:nvSpPr>
          <p:spPr>
            <a:xfrm>
              <a:off x="8327587" y="4439376"/>
              <a:ext cx="2834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solidFill>
                    <a:schemeClr val="accent1"/>
                  </a:solidFill>
                </a:rPr>
                <a:t>Comfortable with Complexity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79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water, made, laying&#10;&#10;Description automatically generated">
            <a:extLst>
              <a:ext uri="{FF2B5EF4-FFF2-40B4-BE49-F238E27FC236}">
                <a16:creationId xmlns:a16="http://schemas.microsoft.com/office/drawing/2014/main" id="{201BB116-B402-4C0F-9AEE-C967DB3D5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75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C0082A-B585-4204-A034-5133FBFC75AD}"/>
              </a:ext>
            </a:extLst>
          </p:cNvPr>
          <p:cNvSpPr/>
          <p:nvPr/>
        </p:nvSpPr>
        <p:spPr>
          <a:xfrm>
            <a:off x="0" y="-17695"/>
            <a:ext cx="12192411" cy="687569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AF1F49-E765-42EB-85BD-51F6565F8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964" y="-1451839"/>
            <a:ext cx="9888716" cy="10689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08242B-C26B-4665-8637-F7E4A77E5BA9}"/>
              </a:ext>
            </a:extLst>
          </p:cNvPr>
          <p:cNvSpPr txBox="1"/>
          <p:nvPr/>
        </p:nvSpPr>
        <p:spPr>
          <a:xfrm>
            <a:off x="1408974" y="2241792"/>
            <a:ext cx="9374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Introducing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17E49-F482-47B9-94C1-F8EFC3F23A84}"/>
              </a:ext>
            </a:extLst>
          </p:cNvPr>
          <p:cNvSpPr/>
          <p:nvPr/>
        </p:nvSpPr>
        <p:spPr>
          <a:xfrm>
            <a:off x="3579797" y="2969667"/>
            <a:ext cx="5032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dirty="0">
                <a:solidFill>
                  <a:schemeClr val="bg1"/>
                </a:solidFill>
              </a:rPr>
              <a:t>Resilient Agility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E7040B-DCC2-4091-9891-4EC759FF5A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7617" y="3970006"/>
            <a:ext cx="3375998" cy="6225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3E6470-AFD0-42DA-ADC1-014F1D2BC89E}"/>
              </a:ext>
            </a:extLst>
          </p:cNvPr>
          <p:cNvSpPr txBox="1"/>
          <p:nvPr/>
        </p:nvSpPr>
        <p:spPr>
          <a:xfrm>
            <a:off x="3015524" y="4091434"/>
            <a:ext cx="389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i="1" dirty="0">
                <a:solidFill>
                  <a:schemeClr val="bg1"/>
                </a:solidFill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28727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98E7474-8778-4980-8C6C-41AF14794A87}"/>
              </a:ext>
            </a:extLst>
          </p:cNvPr>
          <p:cNvSpPr/>
          <p:nvPr/>
        </p:nvSpPr>
        <p:spPr>
          <a:xfrm>
            <a:off x="1" y="1494228"/>
            <a:ext cx="5230368" cy="45187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D1C25-A3F3-431F-8D58-4FFB58B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FF086-0775-423E-85DC-4D66B4677ACD}"/>
              </a:ext>
            </a:extLst>
          </p:cNvPr>
          <p:cNvSpPr/>
          <p:nvPr/>
        </p:nvSpPr>
        <p:spPr>
          <a:xfrm>
            <a:off x="265223" y="1785801"/>
            <a:ext cx="4600604" cy="3935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b="0" dirty="0">
                <a:solidFill>
                  <a:schemeClr val="bg1"/>
                </a:solidFill>
              </a:rPr>
              <a:t> unique form of agility that is robust and can be maintained over the longer term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bg1"/>
                </a:solidFill>
              </a:rPr>
              <a:t>Individuals are more likely to be effective during change and have built-in resilience as part of the capacity to be agile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The behaviors are linked to performance &amp; potential in the workplace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8D8AF13-DFDF-42D3-985A-583A0C037C44}"/>
              </a:ext>
            </a:extLst>
          </p:cNvPr>
          <p:cNvSpPr txBox="1">
            <a:spLocks/>
          </p:cNvSpPr>
          <p:nvPr/>
        </p:nvSpPr>
        <p:spPr>
          <a:xfrm>
            <a:off x="-308554" y="845027"/>
            <a:ext cx="5847476" cy="649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is Resilient Agility?</a:t>
            </a:r>
          </a:p>
        </p:txBody>
      </p:sp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D9C57DF-5D87-4C3E-BBAC-2B2A5843EB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368" y="599579"/>
            <a:ext cx="6961632" cy="565884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585F8FB-7A27-4BA2-8E38-B7C6D2798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8608" y="1442963"/>
            <a:ext cx="6425184" cy="69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5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D1C25-A3F3-431F-8D58-4FFB58B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4DF769-C0ED-4047-B361-1ECCA82F8668}"/>
              </a:ext>
            </a:extLst>
          </p:cNvPr>
          <p:cNvSpPr/>
          <p:nvPr/>
        </p:nvSpPr>
        <p:spPr>
          <a:xfrm>
            <a:off x="4126422" y="5795129"/>
            <a:ext cx="1138425" cy="225807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BE07F4-ED03-4DA6-B602-C919E99D9312}"/>
              </a:ext>
            </a:extLst>
          </p:cNvPr>
          <p:cNvSpPr/>
          <p:nvPr/>
        </p:nvSpPr>
        <p:spPr>
          <a:xfrm>
            <a:off x="6620241" y="1753304"/>
            <a:ext cx="1803956" cy="649201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6733D-4834-4441-BC25-E858E38F583B}"/>
              </a:ext>
            </a:extLst>
          </p:cNvPr>
          <p:cNvSpPr/>
          <p:nvPr/>
        </p:nvSpPr>
        <p:spPr>
          <a:xfrm>
            <a:off x="978647" y="1894547"/>
            <a:ext cx="3071734" cy="3758018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7173C0-26D1-4A89-ADAD-C443881C352A}"/>
              </a:ext>
            </a:extLst>
          </p:cNvPr>
          <p:cNvSpPr/>
          <p:nvPr/>
        </p:nvSpPr>
        <p:spPr>
          <a:xfrm>
            <a:off x="4560133" y="1894547"/>
            <a:ext cx="3071734" cy="3758018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430925-C448-447C-A2F7-DABEB3A8CE17}"/>
              </a:ext>
            </a:extLst>
          </p:cNvPr>
          <p:cNvSpPr/>
          <p:nvPr/>
        </p:nvSpPr>
        <p:spPr>
          <a:xfrm>
            <a:off x="1661315" y="4048277"/>
            <a:ext cx="1704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10 years of big data from Wave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B51ECD-F23A-461A-ABA6-2023FA8BF535}"/>
              </a:ext>
            </a:extLst>
          </p:cNvPr>
          <p:cNvSpPr/>
          <p:nvPr/>
        </p:nvSpPr>
        <p:spPr>
          <a:xfrm>
            <a:off x="8141619" y="1894547"/>
            <a:ext cx="3071734" cy="3758018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D79FBEF4-6723-43C6-B96C-5721780D7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3408" y="575475"/>
            <a:ext cx="6425184" cy="69456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2038E7C-9C51-4076-9538-052D3D3809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-28097" b="8672"/>
          <a:stretch/>
        </p:blipFill>
        <p:spPr>
          <a:xfrm>
            <a:off x="1841653" y="2468199"/>
            <a:ext cx="1484292" cy="131221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8D9EE63-08A8-47FA-BF67-05E2E8AF07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6240"/>
          <a:stretch/>
        </p:blipFill>
        <p:spPr>
          <a:xfrm>
            <a:off x="9002677" y="2398330"/>
            <a:ext cx="1378596" cy="144339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C6B7F4E-F8C3-448B-9351-D841AF8A27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7722"/>
          <a:stretch/>
        </p:blipFill>
        <p:spPr>
          <a:xfrm>
            <a:off x="5509356" y="2480025"/>
            <a:ext cx="1159653" cy="13376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09B62F4-7868-4D39-BF6D-C5C9956E8557}"/>
              </a:ext>
            </a:extLst>
          </p:cNvPr>
          <p:cNvSpPr txBox="1">
            <a:spLocks/>
          </p:cNvSpPr>
          <p:nvPr/>
        </p:nvSpPr>
        <p:spPr>
          <a:xfrm>
            <a:off x="541132" y="845027"/>
            <a:ext cx="11109736" cy="649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How did we develop our model?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844E38-AFCA-418A-9AAD-EB51E4A0D1B0}"/>
              </a:ext>
            </a:extLst>
          </p:cNvPr>
          <p:cNvSpPr/>
          <p:nvPr/>
        </p:nvSpPr>
        <p:spPr>
          <a:xfrm>
            <a:off x="5243646" y="4048277"/>
            <a:ext cx="1704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35,000</a:t>
            </a:r>
          </a:p>
          <a:p>
            <a:pPr algn="ctr"/>
            <a:r>
              <a:rPr lang="en-GB" sz="2000" dirty="0"/>
              <a:t>data</a:t>
            </a:r>
          </a:p>
          <a:p>
            <a:pPr algn="ctr"/>
            <a:r>
              <a:rPr lang="en-GB" sz="2000" dirty="0"/>
              <a:t>points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51A348-5C9E-4D07-A12B-AAF236A6A964}"/>
              </a:ext>
            </a:extLst>
          </p:cNvPr>
          <p:cNvSpPr/>
          <p:nvPr/>
        </p:nvSpPr>
        <p:spPr>
          <a:xfrm>
            <a:off x="8315380" y="4048277"/>
            <a:ext cx="2759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Explored correlations between </a:t>
            </a:r>
            <a:r>
              <a:rPr lang="en-GB" sz="2000" dirty="0" err="1"/>
              <a:t>behaviors</a:t>
            </a:r>
            <a:r>
              <a:rPr lang="en-GB" sz="2000" dirty="0"/>
              <a:t> predictive of change</a:t>
            </a:r>
          </a:p>
        </p:txBody>
      </p:sp>
    </p:spTree>
    <p:extLst>
      <p:ext uri="{BB962C8B-B14F-4D97-AF65-F5344CB8AC3E}">
        <p14:creationId xmlns:p14="http://schemas.microsoft.com/office/powerpoint/2010/main" val="415666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DFE93F-39D6-448B-ACBF-854B4F08E6AE}"/>
              </a:ext>
            </a:extLst>
          </p:cNvPr>
          <p:cNvSpPr/>
          <p:nvPr/>
        </p:nvSpPr>
        <p:spPr>
          <a:xfrm>
            <a:off x="458614" y="912417"/>
            <a:ext cx="1318282" cy="302127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5DB1B1-95A7-442D-9109-A116D0A15EF0}"/>
              </a:ext>
            </a:extLst>
          </p:cNvPr>
          <p:cNvSpPr/>
          <p:nvPr/>
        </p:nvSpPr>
        <p:spPr>
          <a:xfrm>
            <a:off x="1984309" y="211132"/>
            <a:ext cx="1138425" cy="225807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7F4071-36B5-4D88-BDFF-BA250878D4F2}"/>
              </a:ext>
            </a:extLst>
          </p:cNvPr>
          <p:cNvSpPr/>
          <p:nvPr/>
        </p:nvSpPr>
        <p:spPr>
          <a:xfrm>
            <a:off x="2553522" y="2641524"/>
            <a:ext cx="1803956" cy="649201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97F376-806D-4191-861F-6036113BD52D}"/>
              </a:ext>
            </a:extLst>
          </p:cNvPr>
          <p:cNvSpPr txBox="1">
            <a:spLocks/>
          </p:cNvSpPr>
          <p:nvPr/>
        </p:nvSpPr>
        <p:spPr>
          <a:xfrm>
            <a:off x="8618340" y="4006426"/>
            <a:ext cx="2414634" cy="152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b="0" dirty="0">
                <a:solidFill>
                  <a:prstClr val="white"/>
                </a:solidFill>
                <a:latin typeface="Arial Nova Light" panose="020B0304020202020204" pitchFamily="34" charset="0"/>
              </a:rPr>
              <a:t>Powering an integrated talent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09C60-32E1-45BF-AAA2-521F85B3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91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77B32D-C095-4B1C-A6A1-DE61CF8F5CD4}"/>
              </a:ext>
            </a:extLst>
          </p:cNvPr>
          <p:cNvSpPr/>
          <p:nvPr/>
        </p:nvSpPr>
        <p:spPr>
          <a:xfrm>
            <a:off x="2571" y="0"/>
            <a:ext cx="3226567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A511B-D3B3-47FF-A780-239A63CBFADF}"/>
              </a:ext>
            </a:extLst>
          </p:cNvPr>
          <p:cNvSpPr txBox="1">
            <a:spLocks/>
          </p:cNvSpPr>
          <p:nvPr/>
        </p:nvSpPr>
        <p:spPr>
          <a:xfrm>
            <a:off x="476448" y="3030053"/>
            <a:ext cx="2414634" cy="853325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2800" b="0" dirty="0">
                <a:solidFill>
                  <a:prstClr val="white"/>
                </a:solidFill>
                <a:latin typeface="Arial Nova Light" panose="020B0304020202020204" pitchFamily="34" charset="0"/>
              </a:rPr>
              <a:t>The Resilient Agility Model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8F92A0-CE76-49E1-B198-7842932E1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03" y="148920"/>
            <a:ext cx="5275683" cy="3327420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Table 21">
            <a:extLst>
              <a:ext uri="{FF2B5EF4-FFF2-40B4-BE49-F238E27FC236}">
                <a16:creationId xmlns:a16="http://schemas.microsoft.com/office/drawing/2014/main" id="{3AF115BB-1BB5-45C7-95C6-F6F9110F3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61939"/>
              </p:ext>
            </p:extLst>
          </p:nvPr>
        </p:nvGraphicFramePr>
        <p:xfrm>
          <a:off x="3455500" y="3796892"/>
          <a:ext cx="834386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557">
                  <a:extLst>
                    <a:ext uri="{9D8B030D-6E8A-4147-A177-3AD203B41FA5}">
                      <a16:colId xmlns:a16="http://schemas.microsoft.com/office/drawing/2014/main" val="2456382062"/>
                    </a:ext>
                  </a:extLst>
                </a:gridCol>
                <a:gridCol w="5602311">
                  <a:extLst>
                    <a:ext uri="{9D8B030D-6E8A-4147-A177-3AD203B41FA5}">
                      <a16:colId xmlns:a16="http://schemas.microsoft.com/office/drawing/2014/main" val="3970883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Dealing with Change </a:t>
                      </a:r>
                    </a:p>
                  </a:txBody>
                  <a:tcPr marL="180000" anchor="ctr">
                    <a:solidFill>
                      <a:srgbClr val="FDB7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Embracing change positively. Managing uncertainty with composure. </a:t>
                      </a:r>
                    </a:p>
                  </a:txBody>
                  <a:tcPr marL="137160" marR="137160" marT="137160" marB="137160">
                    <a:solidFill>
                      <a:srgbClr val="FFF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4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Staying Connected </a:t>
                      </a:r>
                    </a:p>
                  </a:txBody>
                  <a:tcPr marL="180000" anchor="ctr">
                    <a:solidFill>
                      <a:srgbClr val="A921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Making and maintaining connections. Actively participating and communicating. </a:t>
                      </a:r>
                    </a:p>
                  </a:txBody>
                  <a:tcPr marL="137160" marR="137160" marT="137160" marB="137160">
                    <a:solidFill>
                      <a:srgbClr val="F0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87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Enabling New Ways of Working </a:t>
                      </a:r>
                    </a:p>
                  </a:txBody>
                  <a:tcPr marL="180000" anchor="ctr">
                    <a:solidFill>
                      <a:srgbClr val="0086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Using insights to forge new directions at work. Ensuring effective work plans are delivered. </a:t>
                      </a:r>
                    </a:p>
                  </a:txBody>
                  <a:tcPr marL="137160" marR="137160" marT="137160" marB="137160">
                    <a:solidFill>
                      <a:srgbClr val="E1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68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Maintaining Drive </a:t>
                      </a:r>
                    </a:p>
                  </a:txBody>
                  <a:tcPr marL="180000" anchor="ctr">
                    <a:solidFill>
                      <a:srgbClr val="4CBE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Capitalizing on the opportunities change presents. Keeping everyone focused on key work objectives. </a:t>
                      </a:r>
                    </a:p>
                  </a:txBody>
                  <a:tcPr marL="137160" marR="137160" marT="137160" marB="137160">
                    <a:solidFill>
                      <a:srgbClr val="EB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2845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AA9DAEC-2F72-4304-B227-62C37444D4C5}"/>
              </a:ext>
            </a:extLst>
          </p:cNvPr>
          <p:cNvSpPr txBox="1"/>
          <p:nvPr/>
        </p:nvSpPr>
        <p:spPr>
          <a:xfrm>
            <a:off x="3673231" y="984718"/>
            <a:ext cx="2422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2082"/>
                </a:solidFill>
              </a:rPr>
              <a:t>4 Key Drivers of Resilient Agility</a:t>
            </a:r>
          </a:p>
          <a:p>
            <a:r>
              <a:rPr lang="en-US" dirty="0">
                <a:solidFill>
                  <a:srgbClr val="70208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2082"/>
                </a:solidFill>
              </a:rPr>
              <a:t>Each underpinned by 5 behavioral dimensions</a:t>
            </a:r>
          </a:p>
        </p:txBody>
      </p:sp>
    </p:spTree>
    <p:extLst>
      <p:ext uri="{BB962C8B-B14F-4D97-AF65-F5344CB8AC3E}">
        <p14:creationId xmlns:p14="http://schemas.microsoft.com/office/powerpoint/2010/main" val="760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water, made, laying&#10;&#10;Description automatically generated">
            <a:extLst>
              <a:ext uri="{FF2B5EF4-FFF2-40B4-BE49-F238E27FC236}">
                <a16:creationId xmlns:a16="http://schemas.microsoft.com/office/drawing/2014/main" id="{201BB116-B402-4C0F-9AEE-C967DB3D5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75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C0082A-B585-4204-A034-5133FBFC75AD}"/>
              </a:ext>
            </a:extLst>
          </p:cNvPr>
          <p:cNvSpPr/>
          <p:nvPr/>
        </p:nvSpPr>
        <p:spPr>
          <a:xfrm>
            <a:off x="0" y="-17695"/>
            <a:ext cx="12192411" cy="687569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AF1F49-E765-42EB-85BD-51F6565F8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886" y="-1443762"/>
            <a:ext cx="9888716" cy="106896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F17E49-F482-47B9-94C1-F8EFC3F23A84}"/>
              </a:ext>
            </a:extLst>
          </p:cNvPr>
          <p:cNvSpPr/>
          <p:nvPr/>
        </p:nvSpPr>
        <p:spPr>
          <a:xfrm>
            <a:off x="1764088" y="3013501"/>
            <a:ext cx="8709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chemeClr val="bg1"/>
                </a:solidFill>
              </a:rPr>
              <a:t>Building Resilient Agility Report</a:t>
            </a:r>
          </a:p>
        </p:txBody>
      </p:sp>
    </p:spTree>
    <p:extLst>
      <p:ext uri="{BB962C8B-B14F-4D97-AF65-F5344CB8AC3E}">
        <p14:creationId xmlns:p14="http://schemas.microsoft.com/office/powerpoint/2010/main" val="92619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3223E7B9-F4C3-40EF-B0D0-C985F3906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9901" y="185399"/>
            <a:ext cx="641697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A117F-F740-4C0F-95A3-688497FA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FD0F5C-8C05-4065-823E-773BE959118C}"/>
              </a:ext>
            </a:extLst>
          </p:cNvPr>
          <p:cNvSpPr txBox="1"/>
          <p:nvPr/>
        </p:nvSpPr>
        <p:spPr>
          <a:xfrm>
            <a:off x="6443601" y="756461"/>
            <a:ext cx="5679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report presents each of the four drivers of Resilient Agility.</a:t>
            </a:r>
          </a:p>
          <a:p>
            <a:endParaRPr lang="en-US" dirty="0"/>
          </a:p>
          <a:p>
            <a:r>
              <a:rPr lang="en-US" dirty="0"/>
              <a:t>It provides guidance for improving an individual's capacity to be effective during change &amp; transformation.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4EFE3D-1566-484A-A979-13FE96AD0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2683">
            <a:off x="654439" y="714904"/>
            <a:ext cx="3334155" cy="4647314"/>
          </a:xfrm>
          <a:prstGeom prst="rect">
            <a:avLst/>
          </a:prstGeom>
          <a:ln>
            <a:solidFill>
              <a:srgbClr val="D8DBD8"/>
            </a:solidFill>
          </a:ln>
          <a:effectLst>
            <a:outerShdw blurRad="152400" dist="38100" dir="8100000" algn="t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83776-5EA4-4D4E-934B-44FD00DE3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7134">
            <a:off x="2568658" y="1615827"/>
            <a:ext cx="3242599" cy="4373401"/>
          </a:xfrm>
          <a:prstGeom prst="rect">
            <a:avLst/>
          </a:prstGeom>
          <a:ln>
            <a:solidFill>
              <a:srgbClr val="D8DBD8"/>
            </a:solidFill>
          </a:ln>
          <a:effectLst>
            <a:outerShdw blurRad="190500" dist="203200" dir="9000000" algn="tr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A64CB1-4D6D-4FFE-AA5A-1B10202CD5E7}"/>
              </a:ext>
            </a:extLst>
          </p:cNvPr>
          <p:cNvSpPr/>
          <p:nvPr/>
        </p:nvSpPr>
        <p:spPr>
          <a:xfrm>
            <a:off x="6352860" y="2945860"/>
            <a:ext cx="5388745" cy="3246643"/>
          </a:xfrm>
          <a:prstGeom prst="rect">
            <a:avLst/>
          </a:prstGeom>
          <a:solidFill>
            <a:srgbClr val="D8DB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3D0FE4-4937-41E5-9CF2-D2452C3B3BC2}"/>
              </a:ext>
            </a:extLst>
          </p:cNvPr>
          <p:cNvGrpSpPr/>
          <p:nvPr/>
        </p:nvGrpSpPr>
        <p:grpSpPr>
          <a:xfrm>
            <a:off x="6645385" y="4382276"/>
            <a:ext cx="383558" cy="383558"/>
            <a:chOff x="5080298" y="4118472"/>
            <a:chExt cx="532482" cy="53248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726AB7-1297-490E-B41A-AD72129CA2F1}"/>
                </a:ext>
              </a:extLst>
            </p:cNvPr>
            <p:cNvSpPr/>
            <p:nvPr/>
          </p:nvSpPr>
          <p:spPr>
            <a:xfrm>
              <a:off x="5080298" y="4118472"/>
              <a:ext cx="532482" cy="532482"/>
            </a:xfrm>
            <a:prstGeom prst="ellipse">
              <a:avLst/>
            </a:prstGeom>
            <a:solidFill>
              <a:srgbClr val="8CC442"/>
            </a:solidFill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ross 15">
              <a:extLst>
                <a:ext uri="{FF2B5EF4-FFF2-40B4-BE49-F238E27FC236}">
                  <a16:creationId xmlns:a16="http://schemas.microsoft.com/office/drawing/2014/main" id="{6F83FC13-817B-4D34-B766-A43846077CA5}"/>
                </a:ext>
              </a:extLst>
            </p:cNvPr>
            <p:cNvSpPr/>
            <p:nvPr/>
          </p:nvSpPr>
          <p:spPr>
            <a:xfrm>
              <a:off x="5258090" y="4296264"/>
              <a:ext cx="176898" cy="176898"/>
            </a:xfrm>
            <a:prstGeom prst="plus">
              <a:avLst>
                <a:gd name="adj" fmla="val 400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E5F9BC-6855-4640-96E7-BE8E8775681A}"/>
              </a:ext>
            </a:extLst>
          </p:cNvPr>
          <p:cNvGrpSpPr/>
          <p:nvPr/>
        </p:nvGrpSpPr>
        <p:grpSpPr>
          <a:xfrm>
            <a:off x="6645385" y="4910326"/>
            <a:ext cx="383558" cy="383558"/>
            <a:chOff x="5080298" y="4125296"/>
            <a:chExt cx="532482" cy="53248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951080-A10C-4E11-9E30-E3B20A7FF977}"/>
                </a:ext>
              </a:extLst>
            </p:cNvPr>
            <p:cNvSpPr/>
            <p:nvPr/>
          </p:nvSpPr>
          <p:spPr>
            <a:xfrm>
              <a:off x="5080298" y="4125296"/>
              <a:ext cx="532482" cy="532482"/>
            </a:xfrm>
            <a:prstGeom prst="ellipse">
              <a:avLst/>
            </a:prstGeom>
            <a:solidFill>
              <a:srgbClr val="0E9149"/>
            </a:solidFill>
            <a:ln w="38100">
              <a:solidFill>
                <a:schemeClr val="bg1"/>
              </a:solidFill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Cross 18">
              <a:extLst>
                <a:ext uri="{FF2B5EF4-FFF2-40B4-BE49-F238E27FC236}">
                  <a16:creationId xmlns:a16="http://schemas.microsoft.com/office/drawing/2014/main" id="{985571DB-3CD7-4959-9122-1422FF7BC7D6}"/>
                </a:ext>
              </a:extLst>
            </p:cNvPr>
            <p:cNvSpPr/>
            <p:nvPr/>
          </p:nvSpPr>
          <p:spPr>
            <a:xfrm>
              <a:off x="5150725" y="4303088"/>
              <a:ext cx="176898" cy="176898"/>
            </a:xfrm>
            <a:prstGeom prst="plus">
              <a:avLst>
                <a:gd name="adj" fmla="val 400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Cross 19">
              <a:extLst>
                <a:ext uri="{FF2B5EF4-FFF2-40B4-BE49-F238E27FC236}">
                  <a16:creationId xmlns:a16="http://schemas.microsoft.com/office/drawing/2014/main" id="{3C8F9C6D-D8AF-43EA-8AE9-6530ED983D7E}"/>
                </a:ext>
              </a:extLst>
            </p:cNvPr>
            <p:cNvSpPr/>
            <p:nvPr/>
          </p:nvSpPr>
          <p:spPr>
            <a:xfrm>
              <a:off x="5369876" y="4303088"/>
              <a:ext cx="176898" cy="176898"/>
            </a:xfrm>
            <a:prstGeom prst="plus">
              <a:avLst>
                <a:gd name="adj" fmla="val 400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C0674ED-6F98-49CE-BDF7-2AAD95FEABB0}"/>
              </a:ext>
            </a:extLst>
          </p:cNvPr>
          <p:cNvSpPr/>
          <p:nvPr/>
        </p:nvSpPr>
        <p:spPr>
          <a:xfrm>
            <a:off x="6621025" y="5421952"/>
            <a:ext cx="383558" cy="383558"/>
          </a:xfrm>
          <a:prstGeom prst="ellipse">
            <a:avLst/>
          </a:prstGeom>
          <a:solidFill>
            <a:srgbClr val="F4EB67"/>
          </a:solidFill>
          <a:ln w="38100">
            <a:solidFill>
              <a:schemeClr val="bg1"/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9F95E-FDF1-4085-9986-DEDDD77E252E}"/>
              </a:ext>
            </a:extLst>
          </p:cNvPr>
          <p:cNvSpPr/>
          <p:nvPr/>
        </p:nvSpPr>
        <p:spPr>
          <a:xfrm>
            <a:off x="7237645" y="4352898"/>
            <a:ext cx="4429255" cy="151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This symbol indicates a typical preference </a:t>
            </a:r>
          </a:p>
          <a:p>
            <a:pPr>
              <a:lnSpc>
                <a:spcPct val="150000"/>
              </a:lnSpc>
            </a:pPr>
            <a:endParaRPr lang="en-US" sz="700" dirty="0"/>
          </a:p>
          <a:p>
            <a:pPr>
              <a:lnSpc>
                <a:spcPct val="150000"/>
              </a:lnSpc>
            </a:pPr>
            <a:r>
              <a:rPr lang="en-US" sz="1600" dirty="0"/>
              <a:t>This symbol indicates a strong preference </a:t>
            </a:r>
          </a:p>
          <a:p>
            <a:pPr>
              <a:lnSpc>
                <a:spcPct val="150000"/>
              </a:lnSpc>
            </a:pPr>
            <a:endParaRPr lang="en-US" sz="700" dirty="0"/>
          </a:p>
          <a:p>
            <a:pPr>
              <a:lnSpc>
                <a:spcPct val="150000"/>
              </a:lnSpc>
            </a:pPr>
            <a:r>
              <a:rPr lang="en-US" sz="1600" dirty="0"/>
              <a:t>This symbol indicates a challenge area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23D895-AF55-43FB-A30A-8090DDC50FD2}"/>
              </a:ext>
            </a:extLst>
          </p:cNvPr>
          <p:cNvSpPr/>
          <p:nvPr/>
        </p:nvSpPr>
        <p:spPr>
          <a:xfrm>
            <a:off x="6627863" y="3278720"/>
            <a:ext cx="4948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report indicates an individual’s greater or lesser preference for the areas under each driver using visuals icons: </a:t>
            </a:r>
          </a:p>
        </p:txBody>
      </p:sp>
    </p:spTree>
    <p:extLst>
      <p:ext uri="{BB962C8B-B14F-4D97-AF65-F5344CB8AC3E}">
        <p14:creationId xmlns:p14="http://schemas.microsoft.com/office/powerpoint/2010/main" val="2710001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  <p:tag name="WT_TEMPLATENAME" val="WTW.pptx"/>
  <p:tag name="WT_CREATEDATE" val="24 December 2015"/>
  <p:tag name="WT_DPI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heme/theme1.xml><?xml version="1.0" encoding="utf-8"?>
<a:theme xmlns:a="http://schemas.openxmlformats.org/drawingml/2006/main" name="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Blank Template 2019 " id="{044433C1-37D1-4350-AFFF-99AD9ADEB42E}" vid="{9BAF38A3-9E97-4E7A-B99F-5ED601509F4B}"/>
    </a:ext>
  </a:extLst>
</a:theme>
</file>

<file path=ppt/theme/theme2.xml><?xml version="1.0" encoding="utf-8"?>
<a:theme xmlns:a="http://schemas.openxmlformats.org/drawingml/2006/main" name="1_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Blank Template 2019 - widescreen  -  Read-Only" id="{14058530-29B0-4421-B494-B1F0FF870CD1}" vid="{3C21BFF0-BECD-4320-90B8-07FD7B2CA8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31565-5270-412f-9c99-58cb3e64888d">
      <UserInfo>
        <DisplayName>Alexandra Bitner</DisplayName>
        <AccountId>60</AccountId>
        <AccountType/>
      </UserInfo>
      <UserInfo>
        <DisplayName>Rania Ioannou</DisplayName>
        <AccountId>47</AccountId>
        <AccountType/>
      </UserInfo>
      <UserInfo>
        <DisplayName>David Seddon</DisplayName>
        <AccountId>40</AccountId>
        <AccountType/>
      </UserInfo>
      <UserInfo>
        <DisplayName>Stuart Ludlow</DisplayName>
        <AccountId>41</AccountId>
        <AccountType/>
      </UserInfo>
      <UserInfo>
        <DisplayName>Matthew Cauldwell</DisplayName>
        <AccountId>37</AccountId>
        <AccountType/>
      </UserInfo>
      <UserInfo>
        <DisplayName>Adam Woodward</DisplayName>
        <AccountId>13</AccountId>
        <AccountType/>
      </UserInfo>
      <UserInfo>
        <DisplayName>James Hollingsworth</DisplayName>
        <AccountId>14</AccountId>
        <AccountType/>
      </UserInfo>
      <UserInfo>
        <DisplayName>Gabby Parry</DisplayName>
        <AccountId>24</AccountId>
        <AccountType/>
      </UserInfo>
      <UserInfo>
        <DisplayName>Rab MacIver</DisplayName>
        <AccountId>29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89E6103750F438878AB45B4DD2222" ma:contentTypeVersion="12" ma:contentTypeDescription="Create a new document." ma:contentTypeScope="" ma:versionID="127aa7874d8fcfed70301dcb57c97c1f">
  <xsd:schema xmlns:xsd="http://www.w3.org/2001/XMLSchema" xmlns:xs="http://www.w3.org/2001/XMLSchema" xmlns:p="http://schemas.microsoft.com/office/2006/metadata/properties" xmlns:ns2="3f3b39d8-0b74-43ac-aa08-f59c1e079f78" xmlns:ns3="9cd31565-5270-412f-9c99-58cb3e64888d" targetNamespace="http://schemas.microsoft.com/office/2006/metadata/properties" ma:root="true" ma:fieldsID="db619a669d83d3c7eb5ce238c267a3d8" ns2:_="" ns3:_="">
    <xsd:import namespace="3f3b39d8-0b74-43ac-aa08-f59c1e079f78"/>
    <xsd:import namespace="9cd31565-5270-412f-9c99-58cb3e648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b39d8-0b74-43ac-aa08-f59c1e079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31565-5270-412f-9c99-58cb3e6488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18E9F4-8770-4923-BB2C-47D28852A350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9cd31565-5270-412f-9c99-58cb3e64888d"/>
    <ds:schemaRef ds:uri="http://schemas.microsoft.com/office/infopath/2007/PartnerControls"/>
    <ds:schemaRef ds:uri="http://schemas.openxmlformats.org/package/2006/metadata/core-properties"/>
    <ds:schemaRef ds:uri="5ccf9469-ba5a-4366-b2d9-60ed07c7549c"/>
  </ds:schemaRefs>
</ds:datastoreItem>
</file>

<file path=customXml/itemProps2.xml><?xml version="1.0" encoding="utf-8"?>
<ds:datastoreItem xmlns:ds="http://schemas.openxmlformats.org/officeDocument/2006/customXml" ds:itemID="{A7EC14DF-8546-45C0-A9D1-AC56CA1B7C5F}"/>
</file>

<file path=customXml/itemProps3.xml><?xml version="1.0" encoding="utf-8"?>
<ds:datastoreItem xmlns:ds="http://schemas.openxmlformats.org/officeDocument/2006/customXml" ds:itemID="{C6FE00B1-A26D-407E-B8BE-8A8D558BA8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Q2 Partner Comercial Webinar</Template>
  <TotalTime>2395</TotalTime>
  <Words>1132</Words>
  <Application>Microsoft Office PowerPoint</Application>
  <PresentationFormat>Widescreen</PresentationFormat>
  <Paragraphs>157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Nova Light</vt:lpstr>
      <vt:lpstr>Calibri</vt:lpstr>
      <vt:lpstr>Wingdings</vt:lpstr>
      <vt:lpstr>WTW</vt:lpstr>
      <vt:lpstr>1_WTW</vt:lpstr>
      <vt:lpstr>Resilient Agility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Willis Towers Watson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Impact Title &amp; Introduction Slide-International Partner Network  Q2 Marketing &amp; Commercial Webinar</dc:title>
  <dc:creator>James Hollingsworth</dc:creator>
  <cp:keywords>Lead Talent Impact Slides</cp:keywords>
  <cp:lastModifiedBy>James Hollingsworth</cp:lastModifiedBy>
  <cp:revision>52</cp:revision>
  <cp:lastPrinted>2019-07-29T08:13:10Z</cp:lastPrinted>
  <dcterms:created xsi:type="dcterms:W3CDTF">2019-04-29T08:53:06Z</dcterms:created>
  <dcterms:modified xsi:type="dcterms:W3CDTF">2020-10-20T08:45:40Z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atermark">
    <vt:lpwstr/>
  </property>
  <property fmtid="{D5CDD505-2E9C-101B-9397-08002B2CF9AE}" pid="3" name="ContentTypeId">
    <vt:lpwstr>0x010100CB889E6103750F438878AB45B4DD2222</vt:lpwstr>
  </property>
  <property fmtid="{D5CDD505-2E9C-101B-9397-08002B2CF9AE}" pid="4" name="wtwPrimaryIndustries">
    <vt:lpwstr/>
  </property>
  <property fmtid="{D5CDD505-2E9C-101B-9397-08002B2CF9AE}" pid="5" name="wtwLanguages">
    <vt:lpwstr>2;#English|cf11192c-fc4c-48d5-99ef-db7461618cf1</vt:lpwstr>
  </property>
  <property fmtid="{D5CDD505-2E9C-101B-9397-08002B2CF9AE}" pid="6" name="wtwBusinessLines">
    <vt:lpwstr>14;#Corporate Functions|358f88c1-3f1f-4c60-aced-d7ce899be2b7</vt:lpwstr>
  </property>
  <property fmtid="{D5CDD505-2E9C-101B-9397-08002B2CF9AE}" pid="7" name="wtwRegions">
    <vt:lpwstr>1;#Great Britain|661323d5-3131-48f8-b359-cc3556af88ce;#3;#International|3ebc259f-84bb-4695-b3ab-ed859b4b9099;#7;#North America|f4f97094-981d-4a36-b751-b56d94062a44;#9;#Western Europe|14282ae9-2027-496b-a908-e96ecbfc4025</vt:lpwstr>
  </property>
  <property fmtid="{D5CDD505-2E9C-101B-9397-08002B2CF9AE}" pid="8" name="Order">
    <vt:r8>100</vt:r8>
  </property>
  <property fmtid="{D5CDD505-2E9C-101B-9397-08002B2CF9AE}" pid="9" name="WTWSPOSeries">
    <vt:lpwstr/>
  </property>
  <property fmtid="{D5CDD505-2E9C-101B-9397-08002B2CF9AE}" pid="10" name="WTWSPOLanguage">
    <vt:lpwstr>5;#English|c49e6210-c2bb-4c53-95c7-ff8b264e00f5</vt:lpwstr>
  </property>
  <property fmtid="{D5CDD505-2E9C-101B-9397-08002B2CF9AE}" pid="11" name="TaxKeyword">
    <vt:lpwstr>25;#Lead Talent Impact Slides|7ec7a16c-6d26-4a96-9153-dc91bb1b52d5</vt:lpwstr>
  </property>
  <property fmtid="{D5CDD505-2E9C-101B-9397-08002B2CF9AE}" pid="12" name="WTWSPOIndustry">
    <vt:lpwstr/>
  </property>
  <property fmtid="{D5CDD505-2E9C-101B-9397-08002B2CF9AE}" pid="13" name="WTWSPOCollection">
    <vt:lpwstr/>
  </property>
  <property fmtid="{D5CDD505-2E9C-101B-9397-08002B2CF9AE}" pid="14" name="WTWSPOTopic">
    <vt:lpwstr/>
  </property>
  <property fmtid="{D5CDD505-2E9C-101B-9397-08002B2CF9AE}" pid="15" name="WTWSPOContentType">
    <vt:lpwstr>28;#Sales Materials|978ee0b8-01ff-4299-a6b3-b0113954a1c8</vt:lpwstr>
  </property>
  <property fmtid="{D5CDD505-2E9C-101B-9397-08002B2CF9AE}" pid="16" name="WTWSPOGeography">
    <vt:lpwstr/>
  </property>
  <property fmtid="{D5CDD505-2E9C-101B-9397-08002B2CF9AE}" pid="17" name="WTWSPOOffice">
    <vt:lpwstr/>
  </property>
  <property fmtid="{D5CDD505-2E9C-101B-9397-08002B2CF9AE}" pid="18" name="WTWSPOOtherGeographies">
    <vt:lpwstr/>
  </property>
  <property fmtid="{D5CDD505-2E9C-101B-9397-08002B2CF9AE}" pid="19" name="WTWSPOCrossBusiness">
    <vt:lpwstr/>
  </property>
  <property fmtid="{D5CDD505-2E9C-101B-9397-08002B2CF9AE}" pid="20" name="WTWSPOBusiness">
    <vt:lpwstr>1;#Human Capital and Benefits|0edd2bcc-9e89-4af1-a3da-0c8c4c64f6f0;#2;#Talent and Rewards|8977ce66-ff68-4fce-a469-059951765242;#3;#Assessment|3c4dc6c2-141f-4415-9864-c60c5890deb9;#4;#Talent|b2df463e-1b52-4866-a879-e7af07a281d8</vt:lpwstr>
  </property>
  <property fmtid="{D5CDD505-2E9C-101B-9397-08002B2CF9AE}" pid="21" name="MSIP_Label_9c700311-1b20-487f-9129-30717d50ca8e_Enabled">
    <vt:lpwstr>True</vt:lpwstr>
  </property>
  <property fmtid="{D5CDD505-2E9C-101B-9397-08002B2CF9AE}" pid="22" name="MSIP_Label_9c700311-1b20-487f-9129-30717d50ca8e_SiteId">
    <vt:lpwstr>76e3921f-489b-4b7e-9547-9ea297add9b5</vt:lpwstr>
  </property>
  <property fmtid="{D5CDD505-2E9C-101B-9397-08002B2CF9AE}" pid="23" name="MSIP_Label_9c700311-1b20-487f-9129-30717d50ca8e_Owner">
    <vt:lpwstr>Mira.Gajraj.Mohan@towerswatson.com</vt:lpwstr>
  </property>
  <property fmtid="{D5CDD505-2E9C-101B-9397-08002B2CF9AE}" pid="24" name="MSIP_Label_9c700311-1b20-487f-9129-30717d50ca8e_SetDate">
    <vt:lpwstr>2020-02-17T08:35:50.2621961Z</vt:lpwstr>
  </property>
  <property fmtid="{D5CDD505-2E9C-101B-9397-08002B2CF9AE}" pid="25" name="MSIP_Label_9c700311-1b20-487f-9129-30717d50ca8e_Name">
    <vt:lpwstr>Confidential</vt:lpwstr>
  </property>
  <property fmtid="{D5CDD505-2E9C-101B-9397-08002B2CF9AE}" pid="26" name="MSIP_Label_9c700311-1b20-487f-9129-30717d50ca8e_Application">
    <vt:lpwstr>Microsoft Azure Information Protection</vt:lpwstr>
  </property>
  <property fmtid="{D5CDD505-2E9C-101B-9397-08002B2CF9AE}" pid="27" name="MSIP_Label_9c700311-1b20-487f-9129-30717d50ca8e_ActionId">
    <vt:lpwstr>2f5a0901-77f8-4118-a8bb-defbe952344e</vt:lpwstr>
  </property>
  <property fmtid="{D5CDD505-2E9C-101B-9397-08002B2CF9AE}" pid="28" name="MSIP_Label_9c700311-1b20-487f-9129-30717d50ca8e_Extended_MSFT_Method">
    <vt:lpwstr>Automatic</vt:lpwstr>
  </property>
  <property fmtid="{D5CDD505-2E9C-101B-9397-08002B2CF9AE}" pid="29" name="MSIP_Label_d347b247-e90e-43a3-9d7b-004f14ae6873_Enabled">
    <vt:lpwstr>True</vt:lpwstr>
  </property>
  <property fmtid="{D5CDD505-2E9C-101B-9397-08002B2CF9AE}" pid="30" name="MSIP_Label_d347b247-e90e-43a3-9d7b-004f14ae6873_SiteId">
    <vt:lpwstr>76e3921f-489b-4b7e-9547-9ea297add9b5</vt:lpwstr>
  </property>
  <property fmtid="{D5CDD505-2E9C-101B-9397-08002B2CF9AE}" pid="31" name="MSIP_Label_d347b247-e90e-43a3-9d7b-004f14ae6873_Owner">
    <vt:lpwstr>Mira.Gajraj.Mohan@towerswatson.com</vt:lpwstr>
  </property>
  <property fmtid="{D5CDD505-2E9C-101B-9397-08002B2CF9AE}" pid="32" name="MSIP_Label_d347b247-e90e-43a3-9d7b-004f14ae6873_SetDate">
    <vt:lpwstr>2020-02-17T08:35:50.2621961Z</vt:lpwstr>
  </property>
  <property fmtid="{D5CDD505-2E9C-101B-9397-08002B2CF9AE}" pid="33" name="MSIP_Label_d347b247-e90e-43a3-9d7b-004f14ae6873_Name">
    <vt:lpwstr>Anyone (No Protection)</vt:lpwstr>
  </property>
  <property fmtid="{D5CDD505-2E9C-101B-9397-08002B2CF9AE}" pid="34" name="MSIP_Label_d347b247-e90e-43a3-9d7b-004f14ae6873_Application">
    <vt:lpwstr>Microsoft Azure Information Protection</vt:lpwstr>
  </property>
  <property fmtid="{D5CDD505-2E9C-101B-9397-08002B2CF9AE}" pid="35" name="MSIP_Label_d347b247-e90e-43a3-9d7b-004f14ae6873_ActionId">
    <vt:lpwstr>2f5a0901-77f8-4118-a8bb-defbe952344e</vt:lpwstr>
  </property>
  <property fmtid="{D5CDD505-2E9C-101B-9397-08002B2CF9AE}" pid="36" name="MSIP_Label_d347b247-e90e-43a3-9d7b-004f14ae6873_Parent">
    <vt:lpwstr>9c700311-1b20-487f-9129-30717d50ca8e</vt:lpwstr>
  </property>
  <property fmtid="{D5CDD505-2E9C-101B-9397-08002B2CF9AE}" pid="37" name="MSIP_Label_d347b247-e90e-43a3-9d7b-004f14ae6873_Extended_MSFT_Method">
    <vt:lpwstr>Automatic</vt:lpwstr>
  </property>
  <property fmtid="{D5CDD505-2E9C-101B-9397-08002B2CF9AE}" pid="38" name="Sensitivity">
    <vt:lpwstr>Confidential Anyone (No Protection)</vt:lpwstr>
  </property>
</Properties>
</file>