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38" r:id="rId5"/>
    <p:sldId id="347" r:id="rId6"/>
    <p:sldId id="587" r:id="rId7"/>
    <p:sldId id="669" r:id="rId8"/>
    <p:sldId id="670" r:id="rId9"/>
    <p:sldId id="590" r:id="rId10"/>
    <p:sldId id="591" r:id="rId11"/>
    <p:sldId id="592" r:id="rId12"/>
    <p:sldId id="593"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83" userDrawn="1">
          <p15:clr>
            <a:srgbClr val="A4A3A4"/>
          </p15:clr>
        </p15:guide>
        <p15:guide id="9" pos="5472">
          <p15:clr>
            <a:srgbClr val="A4A3A4"/>
          </p15:clr>
        </p15:guide>
        <p15:guide id="10" pos="1248">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Herridge" initials="KH" lastIdx="27" clrIdx="0">
    <p:extLst>
      <p:ext uri="{19B8F6BF-5375-455C-9EA6-DF929625EA0E}">
        <p15:presenceInfo xmlns:p15="http://schemas.microsoft.com/office/powerpoint/2012/main" userId="S-1-5-21-3424673304-3802795948-2974315027-1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D7DF"/>
    <a:srgbClr val="EFEEDE"/>
    <a:srgbClr val="00A0D2"/>
    <a:srgbClr val="D8D7DF"/>
    <a:srgbClr val="C110A0"/>
    <a:srgbClr val="DDD0CF"/>
    <a:srgbClr val="FFB81C"/>
    <a:srgbClr val="702082"/>
    <a:srgbClr val="C0C0C0"/>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13" autoAdjust="0"/>
    <p:restoredTop sz="74179" autoAdjust="0"/>
  </p:normalViewPr>
  <p:slideViewPr>
    <p:cSldViewPr snapToGrid="0" showGuides="1">
      <p:cViewPr varScale="1">
        <p:scale>
          <a:sx n="130" d="100"/>
          <a:sy n="130" d="100"/>
        </p:scale>
        <p:origin x="1242" y="126"/>
      </p:cViewPr>
      <p:guideLst>
        <p:guide orient="horz" pos="2160"/>
        <p:guide orient="horz" pos="300"/>
        <p:guide orient="horz" pos="960"/>
        <p:guide orient="horz" pos="4032"/>
        <p:guide orient="horz" pos="3840"/>
        <p:guide pos="3456"/>
        <p:guide pos="283"/>
        <p:guide pos="5472"/>
        <p:guide pos="1248"/>
        <p:guide pos="4416"/>
        <p:guide pos="4512"/>
        <p:guide pos="3360"/>
        <p:guide pos="1344"/>
        <p:guide pos="2290"/>
        <p:guide pos="240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DC975-A455-47BB-A68D-520EABF783D0}" type="datetimeFigureOut">
              <a:rPr lang="en-US" smtClean="0"/>
              <a:pPr/>
              <a:t>10/17/2018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B0F9-5275-4FDD-BFE5-B9E6F2FD770F}" type="slidenum">
              <a:rPr lang="en-US" smtClean="0"/>
              <a:pPr/>
              <a:t>‹#›</a:t>
            </a:fld>
            <a:endParaRPr lang="en-US" dirty="0"/>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KEY BUSINESS SERVICES AREAS </a:t>
            </a:r>
          </a:p>
          <a:p>
            <a:r>
              <a:rPr lang="en-GB" dirty="0"/>
              <a:t>Human Capital and Benefits headed up by Julie Gebauer </a:t>
            </a:r>
          </a:p>
          <a:p>
            <a:r>
              <a:rPr lang="en-GB" dirty="0"/>
              <a:t>Within that I look after the Talent  &amp; reward </a:t>
            </a:r>
          </a:p>
          <a:p>
            <a:r>
              <a:rPr lang="en-GB" dirty="0"/>
              <a:t>Saville falls in  the talent line of business looked after Suzanne MacAndrew</a:t>
            </a:r>
          </a:p>
          <a:p>
            <a:r>
              <a:rPr lang="en-GB" dirty="0"/>
              <a:t>Where it sits alongside TMOA, EI and CCM as Global practice headed up by Gabby </a:t>
            </a:r>
          </a:p>
        </p:txBody>
      </p:sp>
      <p:sp>
        <p:nvSpPr>
          <p:cNvPr id="4" name="Slide Number Placeholder 3"/>
          <p:cNvSpPr>
            <a:spLocks noGrp="1"/>
          </p:cNvSpPr>
          <p:nvPr>
            <p:ph type="sldNum" sz="quarter" idx="5"/>
          </p:nvPr>
        </p:nvSpPr>
        <p:spPr/>
        <p:txBody>
          <a:bodyPr/>
          <a:lstStyle/>
          <a:p>
            <a:fld id="{A499B0F9-5275-4FDD-BFE5-B9E6F2FD770F}" type="slidenum">
              <a:rPr lang="en-US" smtClean="0"/>
              <a:pPr/>
              <a:t>3</a:t>
            </a:fld>
            <a:endParaRPr lang="en-US" dirty="0"/>
          </a:p>
        </p:txBody>
      </p:sp>
    </p:spTree>
    <p:extLst>
      <p:ext uri="{BB962C8B-B14F-4D97-AF65-F5344CB8AC3E}">
        <p14:creationId xmlns:p14="http://schemas.microsoft.com/office/powerpoint/2010/main" val="230595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Valued an important route to market for the practice, the line of business and ultimately Willis Towers Watson  </a:t>
            </a:r>
          </a:p>
        </p:txBody>
      </p:sp>
      <p:sp>
        <p:nvSpPr>
          <p:cNvPr id="4" name="Slide Number Placeholder 3"/>
          <p:cNvSpPr>
            <a:spLocks noGrp="1"/>
          </p:cNvSpPr>
          <p:nvPr>
            <p:ph type="sldNum" sz="quarter" idx="5"/>
          </p:nvPr>
        </p:nvSpPr>
        <p:spPr/>
        <p:txBody>
          <a:bodyPr/>
          <a:lstStyle/>
          <a:p>
            <a:fld id="{A499B0F9-5275-4FDD-BFE5-B9E6F2FD770F}" type="slidenum">
              <a:rPr lang="en-US" smtClean="0"/>
              <a:pPr/>
              <a:t>9</a:t>
            </a:fld>
            <a:endParaRPr lang="en-US" dirty="0"/>
          </a:p>
        </p:txBody>
      </p:sp>
    </p:spTree>
    <p:extLst>
      <p:ext uri="{BB962C8B-B14F-4D97-AF65-F5344CB8AC3E}">
        <p14:creationId xmlns:p14="http://schemas.microsoft.com/office/powerpoint/2010/main" val="2471531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1620" y="4337847"/>
            <a:ext cx="3139434" cy="742950"/>
          </a:xfrm>
        </p:spPr>
        <p:txBody>
          <a:bodyPr>
            <a:noAutofit/>
          </a:bodyPr>
          <a:lstStyle/>
          <a:p>
            <a:r>
              <a:rPr lang="en-US"/>
              <a:t>Click to edit Master title style</a:t>
            </a:r>
            <a:endParaRPr lang="en-US" dirty="0"/>
          </a:p>
        </p:txBody>
      </p:sp>
      <p:sp>
        <p:nvSpPr>
          <p:cNvPr id="9" name="Text Placeholder 2"/>
          <p:cNvSpPr>
            <a:spLocks noGrp="1"/>
          </p:cNvSpPr>
          <p:nvPr>
            <p:ph idx="1" hasCustomPrompt="1"/>
          </p:nvPr>
        </p:nvSpPr>
        <p:spPr>
          <a:xfrm>
            <a:off x="5081620" y="5127958"/>
            <a:ext cx="3139434" cy="276999"/>
          </a:xfrm>
          <a:prstGeom prst="rect">
            <a:avLst/>
          </a:prstGeom>
        </p:spPr>
        <p:txBody>
          <a:bodyPr vert="horz" wrap="square" lIns="0" tIns="0" rIns="0" bIns="0" rtlCol="0">
            <a:noAutofit/>
          </a:bodyPr>
          <a:lstStyle>
            <a:lvl1pPr>
              <a:defRPr sz="1750" b="0"/>
            </a:lvl1pPr>
          </a:lstStyle>
          <a:p>
            <a:pPr lvl="0"/>
            <a:r>
              <a:rPr lang="en-US" dirty="0"/>
              <a:t>Click to edit Master text styles</a:t>
            </a:r>
          </a:p>
        </p:txBody>
      </p:sp>
      <p:sp>
        <p:nvSpPr>
          <p:cNvPr id="13" name="Freeform 7"/>
          <p:cNvSpPr>
            <a:spLocks/>
          </p:cNvSpPr>
          <p:nvPr userDrawn="1"/>
        </p:nvSpPr>
        <p:spPr bwMode="auto">
          <a:xfrm>
            <a:off x="2775839" y="1339617"/>
            <a:ext cx="1074738"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8"/>
          <p:cNvSpPr>
            <a:spLocks/>
          </p:cNvSpPr>
          <p:nvPr userDrawn="1"/>
        </p:nvSpPr>
        <p:spPr bwMode="auto">
          <a:xfrm>
            <a:off x="516089" y="457746"/>
            <a:ext cx="1074738"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0"/>
          <p:cNvSpPr>
            <a:spLocks/>
          </p:cNvSpPr>
          <p:nvPr userDrawn="1"/>
        </p:nvSpPr>
        <p:spPr bwMode="auto">
          <a:xfrm>
            <a:off x="5404852" y="457746"/>
            <a:ext cx="539750"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1"/>
          <p:cNvSpPr>
            <a:spLocks/>
          </p:cNvSpPr>
          <p:nvPr userDrawn="1"/>
        </p:nvSpPr>
        <p:spPr bwMode="auto">
          <a:xfrm>
            <a:off x="6860579" y="1941755"/>
            <a:ext cx="806450"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vider Blue">
    <p:bg>
      <p:bgPr>
        <a:solidFill>
          <a:srgbClr val="C8D7DF"/>
        </a:solidFill>
        <a:effectLst/>
      </p:bgPr>
    </p:bg>
    <p:spTree>
      <p:nvGrpSpPr>
        <p:cNvPr id="1" name=""/>
        <p:cNvGrpSpPr/>
        <p:nvPr/>
      </p:nvGrpSpPr>
      <p:grpSpPr>
        <a:xfrm>
          <a:off x="0" y="0"/>
          <a:ext cx="0" cy="0"/>
          <a:chOff x="0" y="0"/>
          <a:chExt cx="0" cy="0"/>
        </a:xfrm>
      </p:grpSpPr>
      <p:grpSp>
        <p:nvGrpSpPr>
          <p:cNvPr id="2" name="Group 1"/>
          <p:cNvGrpSpPr/>
          <p:nvPr userDrawn="1"/>
        </p:nvGrpSpPr>
        <p:grpSpPr>
          <a:xfrm rot="16200000">
            <a:off x="5370669" y="2577324"/>
            <a:ext cx="3076260" cy="2880735"/>
            <a:chOff x="3216800" y="455613"/>
            <a:chExt cx="5479525" cy="5383213"/>
          </a:xfrm>
          <a:solidFill>
            <a:schemeClr val="tx1"/>
          </a:solidFill>
        </p:grpSpPr>
        <p:sp>
          <p:nvSpPr>
            <p:cNvPr id="21" name="Freeform 12"/>
            <p:cNvSpPr>
              <a:spLocks/>
            </p:cNvSpPr>
            <p:nvPr userDrawn="1"/>
          </p:nvSpPr>
          <p:spPr bwMode="auto">
            <a:xfrm>
              <a:off x="5253563" y="455613"/>
              <a:ext cx="2884487" cy="1568449"/>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5"/>
            <p:cNvSpPr>
              <a:spLocks/>
            </p:cNvSpPr>
            <p:nvPr userDrawn="1"/>
          </p:nvSpPr>
          <p:spPr bwMode="auto">
            <a:xfrm>
              <a:off x="32168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6"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8"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sp>
        <p:nvSpPr>
          <p:cNvPr id="4" name="TextBox 3"/>
          <p:cNvSpPr txBox="1"/>
          <p:nvPr userDrawn="1"/>
        </p:nvSpPr>
        <p:spPr>
          <a:xfrm>
            <a:off x="2697782" y="1197808"/>
            <a:ext cx="2915786" cy="646331"/>
          </a:xfrm>
          <a:prstGeom prst="rect">
            <a:avLst/>
          </a:prstGeom>
          <a:noFill/>
        </p:spPr>
        <p:txBody>
          <a:bodyPr wrap="square" rtlCol="0">
            <a:spAutoFit/>
          </a:bodyPr>
          <a:lstStyle/>
          <a:p>
            <a:r>
              <a:rPr lang="en-GB" sz="3600" b="1" dirty="0">
                <a:solidFill>
                  <a:srgbClr val="00A0D2"/>
                </a:solidFill>
              </a:rPr>
              <a:t>Hire Talent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870" y="712781"/>
            <a:ext cx="1616383" cy="1616383"/>
          </a:xfrm>
          <a:prstGeom prst="rect">
            <a:avLst/>
          </a:prstGeom>
        </p:spPr>
      </p:pic>
    </p:spTree>
    <p:extLst>
      <p:ext uri="{BB962C8B-B14F-4D97-AF65-F5344CB8AC3E}">
        <p14:creationId xmlns:p14="http://schemas.microsoft.com/office/powerpoint/2010/main" val="253814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457200" y="1872367"/>
            <a:ext cx="4495800" cy="337433"/>
          </a:xfrm>
        </p:spPr>
        <p:txBody>
          <a:bodyPr>
            <a:noAutofit/>
          </a:bodyPr>
          <a:lstStyle>
            <a:lvl1pPr>
              <a:defRPr sz="1800" b="0">
                <a:solidFill>
                  <a:schemeClr val="tx1"/>
                </a:solidFill>
              </a:defRPr>
            </a:lvl1pPr>
          </a:lstStyle>
          <a:p>
            <a:pPr lvl="0"/>
            <a:r>
              <a:rPr lang="en-US" dirty="0"/>
              <a:t>Subheading here</a:t>
            </a:r>
          </a:p>
        </p:txBody>
      </p:sp>
      <p:sp>
        <p:nvSpPr>
          <p:cNvPr id="7" name="Freeform 12"/>
          <p:cNvSpPr>
            <a:spLocks/>
          </p:cNvSpPr>
          <p:nvPr userDrawn="1"/>
        </p:nvSpPr>
        <p:spPr bwMode="auto">
          <a:xfrm>
            <a:off x="51990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15"/>
          <p:cNvSpPr>
            <a:spLocks/>
          </p:cNvSpPr>
          <p:nvPr userDrawn="1"/>
        </p:nvSpPr>
        <p:spPr bwMode="auto">
          <a:xfrm>
            <a:off x="31623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Title 1"/>
          <p:cNvSpPr>
            <a:spLocks noGrp="1"/>
          </p:cNvSpPr>
          <p:nvPr>
            <p:ph type="title"/>
          </p:nvPr>
        </p:nvSpPr>
        <p:spPr>
          <a:xfrm>
            <a:off x="457200" y="1524001"/>
            <a:ext cx="4495800" cy="381000"/>
          </a:xfrm>
        </p:spPr>
        <p:txBody>
          <a:bodyPr>
            <a:noAutofit/>
          </a:bodyPr>
          <a:lstStyle/>
          <a:p>
            <a:r>
              <a:rPr lang="en-US"/>
              <a:t>Click to edit Master title style</a:t>
            </a:r>
            <a:endParaRPr lang="en-US" dirty="0"/>
          </a:p>
        </p:txBody>
      </p:sp>
      <p:sp>
        <p:nvSpPr>
          <p:cNvPr id="18"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20"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hasCustomPrompt="1"/>
          </p:nvPr>
        </p:nvSpPr>
        <p:spPr>
          <a:xfrm>
            <a:off x="2133600" y="1524000"/>
            <a:ext cx="6553200" cy="4572000"/>
          </a:xfrm>
        </p:spPr>
        <p:txBody>
          <a:bodyPr/>
          <a:lstStyle>
            <a:lvl1pPr>
              <a:spcBef>
                <a:spcPts val="0"/>
              </a:spcBef>
              <a:spcAft>
                <a:spcPts val="1000"/>
              </a:spcAft>
              <a:defRPr lang="en-US" dirty="0" smtClean="0"/>
            </a:lvl1pPr>
            <a:lvl2pPr>
              <a:spcBef>
                <a:spcPts val="0"/>
              </a:spcBef>
              <a:spcAft>
                <a:spcPts val="400"/>
              </a:spcAft>
              <a:defRPr lang="en-US" dirty="0" smtClean="0"/>
            </a:lvl2pPr>
            <a:lvl3pPr>
              <a:spcBef>
                <a:spcPts val="0"/>
              </a:spcBef>
              <a:spcAft>
                <a:spcPts val="400"/>
              </a:spcAft>
              <a:buFont typeface="Wingdings" pitchFamily="2" charset="2"/>
              <a:buChar char="§"/>
              <a:defRPr lang="en-US" dirty="0" smtClean="0"/>
            </a:lvl3pPr>
            <a:lvl4pPr marL="457200" indent="-228600">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dirty="0"/>
              <a:t>This layout provides specific paragraph formatting to provide hierarchy when users have extensive body copy, and less levels of bullets. Paragraphs have specific formatting so users do not need to use double-returns. </a:t>
            </a:r>
          </a:p>
          <a:p>
            <a:pPr lvl="1"/>
            <a:r>
              <a:rPr lang="en-US" dirty="0"/>
              <a:t>Subheading</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cxnSp>
        <p:nvCxnSpPr>
          <p:cNvPr id="8" name="Straight Connector 7"/>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4"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897CFEA-2A07-45F4-9C83-6BF6430DB6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349" y="178749"/>
            <a:ext cx="6337526" cy="1370490"/>
          </a:xfrm>
          <a:prstGeom prst="rect">
            <a:avLst/>
          </a:prstGeom>
        </p:spPr>
      </p:pic>
      <p:sp>
        <p:nvSpPr>
          <p:cNvPr id="2" name="Title 1"/>
          <p:cNvSpPr>
            <a:spLocks noGrp="1"/>
          </p:cNvSpPr>
          <p:nvPr>
            <p:ph type="title"/>
          </p:nvPr>
        </p:nvSpPr>
        <p:spPr>
          <a:xfrm>
            <a:off x="457200" y="527089"/>
            <a:ext cx="8229600" cy="307777"/>
          </a:xfrm>
        </p:spPr>
        <p:txBody>
          <a:bodyPr/>
          <a:lstStyle>
            <a:lvl1pPr>
              <a:defRPr baseline="0"/>
            </a:lvl1pPr>
          </a:lstStyle>
          <a:p>
            <a:r>
              <a:rPr lang="en-US"/>
              <a:t>Click to edit Master title style</a:t>
            </a:r>
            <a:endParaRPr lang="en-US" dirty="0"/>
          </a:p>
        </p:txBody>
      </p:sp>
      <p:sp>
        <p:nvSpPr>
          <p:cNvPr id="8" name="Text Placeholder 12"/>
          <p:cNvSpPr>
            <a:spLocks noGrp="1"/>
          </p:cNvSpPr>
          <p:nvPr>
            <p:ph type="body" sz="quarter" idx="13" hasCustomPrompt="1"/>
          </p:nvPr>
        </p:nvSpPr>
        <p:spPr>
          <a:xfrm>
            <a:off x="457200" y="870128"/>
            <a:ext cx="8229600" cy="276999"/>
          </a:xfrm>
        </p:spPr>
        <p:txBody>
          <a:bodyPr/>
          <a:lstStyle>
            <a:lvl1pPr>
              <a:defRPr sz="1800" b="0" baseline="0">
                <a:solidFill>
                  <a:schemeClr val="tx1"/>
                </a:solidFill>
              </a:defRPr>
            </a:lvl1pPr>
          </a:lstStyle>
          <a:p>
            <a:pPr lvl="0"/>
            <a:r>
              <a:rPr lang="en-US" dirty="0"/>
              <a:t>Subheading here</a:t>
            </a:r>
          </a:p>
        </p:txBody>
      </p:sp>
      <p:sp>
        <p:nvSpPr>
          <p:cNvPr id="10" name="Content Placeholder 2"/>
          <p:cNvSpPr>
            <a:spLocks noGrp="1"/>
          </p:cNvSpPr>
          <p:nvPr>
            <p:ph idx="1"/>
          </p:nvPr>
        </p:nvSpPr>
        <p:spPr>
          <a:xfrm>
            <a:off x="457200" y="1980228"/>
            <a:ext cx="8229600" cy="4115771"/>
          </a:xfrm>
        </p:spPr>
        <p:txBody>
          <a:bodyPr/>
          <a:lstStyle>
            <a:lvl5pPr>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9EDFF457-F539-4143-828A-5336B4468D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91091" y="270268"/>
            <a:ext cx="742950" cy="6858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sp>
        <p:nvSpPr>
          <p:cNvPr id="8" name="Content Placeholder 2"/>
          <p:cNvSpPr>
            <a:spLocks noGrp="1"/>
          </p:cNvSpPr>
          <p:nvPr>
            <p:ph idx="1"/>
          </p:nvPr>
        </p:nvSpPr>
        <p:spPr>
          <a:xfrm>
            <a:off x="457200" y="1736170"/>
            <a:ext cx="8229600" cy="4359829"/>
          </a:xfrm>
        </p:spPr>
        <p:txBody>
          <a:bodyPr/>
          <a:lstStyle>
            <a:lvl3pPr marL="233363" indent="-233363">
              <a:buFont typeface="+mj-lt"/>
              <a:buAutoNum type="arabicPeriod"/>
              <a:defRPr/>
            </a:lvl3pPr>
            <a:lvl5pPr>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6"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12" name="Graphic 11">
            <a:extLst>
              <a:ext uri="{FF2B5EF4-FFF2-40B4-BE49-F238E27FC236}">
                <a16:creationId xmlns:a16="http://schemas.microsoft.com/office/drawing/2014/main" id="{EE2015F1-7BC5-4911-A699-079B41094B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14" name="Graphic 13">
            <a:extLst>
              <a:ext uri="{FF2B5EF4-FFF2-40B4-BE49-F238E27FC236}">
                <a16:creationId xmlns:a16="http://schemas.microsoft.com/office/drawing/2014/main" id="{D5E24CAE-9F10-4187-B079-31C4468505B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1736170"/>
            <a:ext cx="4876800" cy="4359829"/>
          </a:xfrm>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6"/>
          </p:nvPr>
        </p:nvSpPr>
        <p:spPr>
          <a:xfrm>
            <a:off x="5486400" y="1219200"/>
            <a:ext cx="3200400" cy="4038600"/>
          </a:xfrm>
          <a:solidFill>
            <a:srgbClr val="D8D7DF"/>
          </a:solidFill>
        </p:spPr>
        <p:txBody>
          <a:bodyPr/>
          <a:lstStyle/>
          <a:p>
            <a:pPr lvl="0"/>
            <a:r>
              <a:rPr lang="en-US"/>
              <a:t>Edit Master text styles</a:t>
            </a:r>
          </a:p>
        </p:txBody>
      </p:sp>
      <p:sp>
        <p:nvSpPr>
          <p:cNvPr id="14" name="Text Placeholder 13"/>
          <p:cNvSpPr>
            <a:spLocks noGrp="1"/>
          </p:cNvSpPr>
          <p:nvPr>
            <p:ph type="body" sz="quarter" idx="17"/>
          </p:nvPr>
        </p:nvSpPr>
        <p:spPr>
          <a:xfrm>
            <a:off x="5791200" y="1524000"/>
            <a:ext cx="25908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5" name="Straight Connector 14"/>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9"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16" name="Graphic 15">
            <a:extLst>
              <a:ext uri="{FF2B5EF4-FFF2-40B4-BE49-F238E27FC236}">
                <a16:creationId xmlns:a16="http://schemas.microsoft.com/office/drawing/2014/main" id="{622F21B8-F645-4EE3-A28D-6F0003E7E8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20" name="Graphic 19">
            <a:extLst>
              <a:ext uri="{FF2B5EF4-FFF2-40B4-BE49-F238E27FC236}">
                <a16:creationId xmlns:a16="http://schemas.microsoft.com/office/drawing/2014/main" id="{0E7DF7E6-BA19-46EC-A54F-F2EAF28A4A9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pic>
        <p:nvPicPr>
          <p:cNvPr id="14" name="Graphic 13">
            <a:extLst>
              <a:ext uri="{FF2B5EF4-FFF2-40B4-BE49-F238E27FC236}">
                <a16:creationId xmlns:a16="http://schemas.microsoft.com/office/drawing/2014/main" id="{96C1EA81-CBE9-4600-9D5D-CAA987041E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349" y="178749"/>
            <a:ext cx="6337526" cy="1370490"/>
          </a:xfrm>
          <a:prstGeom prst="rect">
            <a:avLst/>
          </a:prstGeom>
        </p:spPr>
      </p:pic>
      <p:pic>
        <p:nvPicPr>
          <p:cNvPr id="17" name="Graphic 16">
            <a:extLst>
              <a:ext uri="{FF2B5EF4-FFF2-40B4-BE49-F238E27FC236}">
                <a16:creationId xmlns:a16="http://schemas.microsoft.com/office/drawing/2014/main" id="{D3F05935-12D1-4D8A-9705-E8F634A15A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91091" y="270268"/>
            <a:ext cx="742950" cy="6858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6" hasCustomPrompt="1"/>
          </p:nvPr>
        </p:nvSpPr>
        <p:spPr>
          <a:xfrm>
            <a:off x="457200" y="1720300"/>
            <a:ext cx="8229600" cy="4375700"/>
          </a:xfrm>
        </p:spPr>
        <p:txBody>
          <a:bodyPr/>
          <a:lstStyle>
            <a:lvl1pPr>
              <a:lnSpc>
                <a:spcPts val="4400"/>
              </a:lnSpc>
              <a:spcBef>
                <a:spcPts val="0"/>
              </a:spcBef>
              <a:spcAft>
                <a:spcPts val="0"/>
              </a:spcAft>
              <a:defRPr sz="3900" b="0" i="0" baseline="0"/>
            </a:lvl1pPr>
          </a:lstStyle>
          <a:p>
            <a:pPr lvl="0"/>
            <a:r>
              <a:rPr lang="en-US" dirty="0"/>
              <a:t>“Click to edit Master text styles</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0" name="Straight Connector 9"/>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5"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11" name="Graphic 10">
            <a:extLst>
              <a:ext uri="{FF2B5EF4-FFF2-40B4-BE49-F238E27FC236}">
                <a16:creationId xmlns:a16="http://schemas.microsoft.com/office/drawing/2014/main" id="{69963F08-200C-4892-8348-D7E43E521C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13" name="Graphic 12">
            <a:extLst>
              <a:ext uri="{FF2B5EF4-FFF2-40B4-BE49-F238E27FC236}">
                <a16:creationId xmlns:a16="http://schemas.microsoft.com/office/drawing/2014/main" id="{A4E0ABED-1F8C-4E0D-9643-B057BF4AF37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a:t>Subheading here</a:t>
            </a:r>
          </a:p>
        </p:txBody>
      </p:sp>
      <p:cxnSp>
        <p:nvCxnSpPr>
          <p:cNvPr id="14" name="Straight Connector 13"/>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7"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9" name="Graphic 8">
            <a:extLst>
              <a:ext uri="{FF2B5EF4-FFF2-40B4-BE49-F238E27FC236}">
                <a16:creationId xmlns:a16="http://schemas.microsoft.com/office/drawing/2014/main" id="{D1B2F670-0676-4CAC-BE1D-0D1F379D7B4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10" name="Graphic 9">
            <a:extLst>
              <a:ext uri="{FF2B5EF4-FFF2-40B4-BE49-F238E27FC236}">
                <a16:creationId xmlns:a16="http://schemas.microsoft.com/office/drawing/2014/main" id="{BF7C7A5B-D266-47C8-BE51-DD211985BCB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1"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9" name="Graphic 8">
            <a:extLst>
              <a:ext uri="{FF2B5EF4-FFF2-40B4-BE49-F238E27FC236}">
                <a16:creationId xmlns:a16="http://schemas.microsoft.com/office/drawing/2014/main" id="{76E574FF-614C-4C67-97F4-E5A0A34A065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349" y="178749"/>
            <a:ext cx="6337526" cy="1370490"/>
          </a:xfrm>
          <a:prstGeom prst="rect">
            <a:avLst/>
          </a:prstGeom>
        </p:spPr>
      </p:pic>
      <p:pic>
        <p:nvPicPr>
          <p:cNvPr id="12" name="Graphic 11">
            <a:extLst>
              <a:ext uri="{FF2B5EF4-FFF2-40B4-BE49-F238E27FC236}">
                <a16:creationId xmlns:a16="http://schemas.microsoft.com/office/drawing/2014/main" id="{39FD14E5-51D6-4D50-9C5E-D36E4CB4DE2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1091" y="270268"/>
            <a:ext cx="742950" cy="6858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8850" y="923135"/>
            <a:ext cx="4860299" cy="1010499"/>
          </a:xfrm>
        </p:spPr>
        <p:txBody>
          <a:bodyPr>
            <a:noAutofit/>
          </a:bodyPr>
          <a:lstStyle>
            <a:lvl1pPr>
              <a:defRPr sz="3200"/>
            </a:lvl1p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1"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4234" y="1797996"/>
            <a:ext cx="6120881" cy="1692212"/>
          </a:xfrm>
          <a:prstGeom prst="rect">
            <a:avLst/>
          </a:prstGeom>
        </p:spPr>
      </p:pic>
      <p:sp>
        <p:nvSpPr>
          <p:cNvPr id="3" name="TextBox 2"/>
          <p:cNvSpPr txBox="1"/>
          <p:nvPr userDrawn="1"/>
        </p:nvSpPr>
        <p:spPr>
          <a:xfrm>
            <a:off x="2412001" y="3682483"/>
            <a:ext cx="4144309" cy="400110"/>
          </a:xfrm>
          <a:prstGeom prst="rect">
            <a:avLst/>
          </a:prstGeom>
          <a:noFill/>
        </p:spPr>
        <p:txBody>
          <a:bodyPr wrap="square" rtlCol="0">
            <a:spAutoFit/>
          </a:bodyPr>
          <a:lstStyle/>
          <a:p>
            <a:pPr algn="ctr"/>
            <a:r>
              <a:rPr lang="en-US" sz="2000" dirty="0"/>
              <a:t>www.savilleassessment.com</a:t>
            </a:r>
            <a:endParaRPr lang="en-GB" sz="2000" dirty="0"/>
          </a:p>
        </p:txBody>
      </p:sp>
      <p:cxnSp>
        <p:nvCxnSpPr>
          <p:cNvPr id="9" name="Straight Connector 8"/>
          <p:cNvCxnSpPr/>
          <p:nvPr userDrawn="1"/>
        </p:nvCxnSpPr>
        <p:spPr>
          <a:xfrm flipV="1">
            <a:off x="1807026" y="3490208"/>
            <a:ext cx="5455298" cy="24881"/>
          </a:xfrm>
          <a:prstGeom prst="line">
            <a:avLst/>
          </a:prstGeom>
          <a:ln w="28575">
            <a:solidFill>
              <a:srgbClr val="D8DBD8"/>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3340" y="4249987"/>
            <a:ext cx="359050" cy="342757"/>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16033" y="4249988"/>
            <a:ext cx="359050" cy="342757"/>
          </a:xfrm>
          <a:prstGeom prst="rect">
            <a:avLst/>
          </a:prstGeom>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99635" y="4249988"/>
            <a:ext cx="359050" cy="342757"/>
          </a:xfrm>
          <a:prstGeom prst="rect">
            <a:avLst/>
          </a:prstGeom>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942" y="4249987"/>
            <a:ext cx="359050" cy="342757"/>
          </a:xfrm>
          <a:prstGeom prst="rect">
            <a:avLst/>
          </a:prstGeom>
        </p:spPr>
      </p:pic>
    </p:spTree>
    <p:extLst>
      <p:ext uri="{BB962C8B-B14F-4D97-AF65-F5344CB8AC3E}">
        <p14:creationId xmlns:p14="http://schemas.microsoft.com/office/powerpoint/2010/main" val="11368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AF7EDB-0DA1-4D3F-B28A-83CF4294AB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91091" y="270268"/>
            <a:ext cx="742950" cy="685800"/>
          </a:xfrm>
          <a:prstGeom prst="rect">
            <a:avLst/>
          </a:prstGeom>
        </p:spPr>
      </p:pic>
    </p:spTree>
    <p:extLst>
      <p:ext uri="{BB962C8B-B14F-4D97-AF65-F5344CB8AC3E}">
        <p14:creationId xmlns:p14="http://schemas.microsoft.com/office/powerpoint/2010/main" val="378496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228600" y="228600"/>
            <a:ext cx="5751576"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5553"/>
          </a:xfrm>
        </p:spPr>
        <p:txBody>
          <a:bodyPr>
            <a:noAutofit/>
          </a:bodyPr>
          <a:lstStyle>
            <a:lvl1pPr>
              <a:defRPr>
                <a:solidFill>
                  <a:schemeClr val="bg1"/>
                </a:solidFill>
              </a:defRPr>
            </a:lvl1pPr>
          </a:lstStyle>
          <a:p>
            <a:r>
              <a:rPr lang="en-US" dirty="0"/>
              <a:t>Click to edit Master title style</a:t>
            </a:r>
            <a:br>
              <a:rPr lang="en-US" dirty="0"/>
            </a:br>
            <a:r>
              <a:rPr lang="en-US" dirty="0"/>
              <a:t>second line if needed</a:t>
            </a:r>
          </a:p>
        </p:txBody>
      </p:sp>
      <p:sp>
        <p:nvSpPr>
          <p:cNvPr id="3" name="Date Placeholder 2"/>
          <p:cNvSpPr>
            <a:spLocks noGrp="1"/>
          </p:cNvSpPr>
          <p:nvPr>
            <p:ph type="dt" sz="half" idx="10"/>
          </p:nvPr>
        </p:nvSpPr>
        <p:spPr>
          <a:xfrm>
            <a:off x="457200" y="1828800"/>
            <a:ext cx="1524000" cy="184666"/>
          </a:xfrm>
          <a:prstGeom prst="rect">
            <a:avLst/>
          </a:prstGeom>
        </p:spPr>
        <p:txBody>
          <a:bodyPr lIns="0" tIns="0" rIns="0" bIns="0">
            <a:noAutofit/>
          </a:bodyPr>
          <a:lstStyle>
            <a:lvl1pPr algn="l">
              <a:defRPr sz="1200"/>
            </a:lvl1pPr>
          </a:lstStyle>
          <a:p>
            <a:endParaRPr lang="en-US" dirty="0"/>
          </a:p>
        </p:txBody>
      </p:sp>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solidFill>
                  <a:schemeClr val="bg1"/>
                </a:solidFill>
              </a:defRPr>
            </a:lvl1pPr>
          </a:lstStyle>
          <a:p>
            <a:pPr lvl="0"/>
            <a:r>
              <a:rPr lang="en-US"/>
              <a:t>Edit Master text styles</a:t>
            </a:r>
          </a:p>
        </p:txBody>
      </p:sp>
      <p:grpSp>
        <p:nvGrpSpPr>
          <p:cNvPr id="4" name="Group 3"/>
          <p:cNvGrpSpPr/>
          <p:nvPr userDrawn="1"/>
        </p:nvGrpSpPr>
        <p:grpSpPr>
          <a:xfrm>
            <a:off x="457200" y="452438"/>
            <a:ext cx="8240713" cy="5386388"/>
            <a:chOff x="457200" y="452438"/>
            <a:chExt cx="8240713" cy="5386388"/>
          </a:xfrm>
          <a:solidFill>
            <a:schemeClr val="tx1">
              <a:alpha val="2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4205" y="6344415"/>
            <a:ext cx="1536442" cy="424773"/>
          </a:xfrm>
          <a:prstGeom prst="rect">
            <a:avLst/>
          </a:prstGeom>
        </p:spPr>
      </p:pic>
      <p:sp>
        <p:nvSpPr>
          <p:cNvPr id="23" name="Footer Placeholder 3 Copyright"/>
          <p:cNvSpPr>
            <a:spLocks noGrp="1"/>
          </p:cNvSpPr>
          <p:nvPr>
            <p:ph type="ftr" sz="quarter" idx="11"/>
          </p:nvPr>
        </p:nvSpPr>
        <p:spPr>
          <a:xfrm>
            <a:off x="437147" y="6523075"/>
            <a:ext cx="5277853" cy="92333"/>
          </a:xfrm>
        </p:spPr>
        <p:txBody>
          <a:bodyPr/>
          <a:lstStyle/>
          <a:p>
            <a:r>
              <a:rPr lang="en-GB" dirty="0"/>
              <a:t>© 2018 Saville Assessment, Willis Towers Watson. All rights reserved.</a:t>
            </a:r>
            <a:endParaRPr lang="en-US" dirty="0"/>
          </a:p>
        </p:txBody>
      </p:sp>
    </p:spTree>
    <p:extLst>
      <p:ext uri="{BB962C8B-B14F-4D97-AF65-F5344CB8AC3E}">
        <p14:creationId xmlns:p14="http://schemas.microsoft.com/office/powerpoint/2010/main" val="17111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457200"/>
            <a:ext cx="5257800" cy="615553"/>
          </a:xfrm>
        </p:spPr>
        <p:txBody>
          <a:bodyPr>
            <a:noAutofit/>
          </a:bodyPr>
          <a:lstStyle>
            <a:lvl1pPr>
              <a:defRPr>
                <a:solidFill>
                  <a:schemeClr val="tx1"/>
                </a:solidFill>
              </a:defRPr>
            </a:lvl1pPr>
          </a:lstStyle>
          <a:p>
            <a:r>
              <a:rPr lang="en-US" dirty="0"/>
              <a:t>Click to edit Master title style</a:t>
            </a:r>
            <a:br>
              <a:rPr lang="en-US" dirty="0"/>
            </a:br>
            <a:r>
              <a:rPr lang="en-US" dirty="0"/>
              <a:t>second line if needed</a:t>
            </a:r>
          </a:p>
        </p:txBody>
      </p:sp>
      <p:sp>
        <p:nvSpPr>
          <p:cNvPr id="3" name="Date Placeholder 2"/>
          <p:cNvSpPr>
            <a:spLocks noGrp="1"/>
          </p:cNvSpPr>
          <p:nvPr>
            <p:ph type="dt" sz="half" idx="10"/>
          </p:nvPr>
        </p:nvSpPr>
        <p:spPr>
          <a:xfrm>
            <a:off x="457200" y="1828800"/>
            <a:ext cx="1524000" cy="184666"/>
          </a:xfrm>
          <a:prstGeom prst="rect">
            <a:avLst/>
          </a:prstGeom>
        </p:spPr>
        <p:txBody>
          <a:bodyPr lIns="0" tIns="0" rIns="0" bIns="0">
            <a:noAutofit/>
          </a:bodyPr>
          <a:lstStyle>
            <a:lvl1pPr algn="l">
              <a:defRPr sz="1200">
                <a:solidFill>
                  <a:schemeClr val="tx1"/>
                </a:solidFill>
              </a:defRPr>
            </a:lvl1pPr>
          </a:lstStyle>
          <a:p>
            <a:endParaRPr lang="en-US" dirty="0"/>
          </a:p>
        </p:txBody>
      </p:sp>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solidFill>
                  <a:schemeClr val="tx1"/>
                </a:solidFill>
              </a:defRPr>
            </a:lvl1pPr>
          </a:lstStyle>
          <a:p>
            <a:pPr lvl="0"/>
            <a:r>
              <a:rPr lang="en-US"/>
              <a:t>Edit Master text styles</a:t>
            </a:r>
          </a:p>
        </p:txBody>
      </p:sp>
      <p:grpSp>
        <p:nvGrpSpPr>
          <p:cNvPr id="4" name="Group 3"/>
          <p:cNvGrpSpPr/>
          <p:nvPr userDrawn="1"/>
        </p:nvGrpSpPr>
        <p:grpSpPr>
          <a:xfrm>
            <a:off x="457200" y="452438"/>
            <a:ext cx="8240713" cy="5386388"/>
            <a:chOff x="457200" y="452438"/>
            <a:chExt cx="8240713" cy="5386388"/>
          </a:xfrm>
          <a:solidFill>
            <a:schemeClr val="bg1">
              <a:alpha val="6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4205" y="6344415"/>
            <a:ext cx="1536442" cy="424773"/>
          </a:xfrm>
          <a:prstGeom prst="rect">
            <a:avLst/>
          </a:prstGeom>
        </p:spPr>
      </p:pic>
      <p:sp>
        <p:nvSpPr>
          <p:cNvPr id="23" name="Footer Placeholder 3 Copyright"/>
          <p:cNvSpPr>
            <a:spLocks noGrp="1"/>
          </p:cNvSpPr>
          <p:nvPr>
            <p:ph type="ftr" sz="quarter" idx="11"/>
          </p:nvPr>
        </p:nvSpPr>
        <p:spPr>
          <a:xfrm>
            <a:off x="437147" y="6523075"/>
            <a:ext cx="5277853" cy="92333"/>
          </a:xfrm>
        </p:spPr>
        <p:txBody>
          <a:bodyPr/>
          <a:lstStyle/>
          <a:p>
            <a:r>
              <a:rPr lang="en-GB" dirty="0"/>
              <a:t>© 2018 Saville Assessment, Willis Towers Watson. All rights reserved.</a:t>
            </a:r>
            <a:endParaRPr lang="en-US" dirty="0"/>
          </a:p>
        </p:txBody>
      </p:sp>
    </p:spTree>
    <p:extLst>
      <p:ext uri="{BB962C8B-B14F-4D97-AF65-F5344CB8AC3E}">
        <p14:creationId xmlns:p14="http://schemas.microsoft.com/office/powerpoint/2010/main" val="110832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228600" y="228600"/>
            <a:ext cx="5751576"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5553"/>
          </a:xfrm>
        </p:spPr>
        <p:txBody>
          <a:bodyPr>
            <a:noAutofit/>
          </a:bodyPr>
          <a:lstStyle>
            <a:lvl1pPr>
              <a:defRPr/>
            </a:lvl1pPr>
          </a:lstStyle>
          <a:p>
            <a:r>
              <a:rPr lang="en-US" dirty="0"/>
              <a:t>Click to edit Master title style</a:t>
            </a:r>
            <a:br>
              <a:rPr lang="en-US" dirty="0"/>
            </a:br>
            <a:r>
              <a:rPr lang="en-US" dirty="0"/>
              <a:t>second line if needed</a:t>
            </a:r>
          </a:p>
        </p:txBody>
      </p:sp>
      <p:sp>
        <p:nvSpPr>
          <p:cNvPr id="3" name="Date Placeholder 2"/>
          <p:cNvSpPr>
            <a:spLocks noGrp="1"/>
          </p:cNvSpPr>
          <p:nvPr>
            <p:ph type="dt" sz="half" idx="10"/>
          </p:nvPr>
        </p:nvSpPr>
        <p:spPr>
          <a:xfrm>
            <a:off x="457200" y="1828800"/>
            <a:ext cx="1524000" cy="184666"/>
          </a:xfrm>
          <a:prstGeom prst="rect">
            <a:avLst/>
          </a:prstGeom>
        </p:spPr>
        <p:txBody>
          <a:bodyPr lIns="0" tIns="0" rIns="0" bIns="0">
            <a:noAutofit/>
          </a:bodyPr>
          <a:lstStyle>
            <a:lvl1pPr algn="l">
              <a:defRPr sz="1200"/>
            </a:lvl1pPr>
          </a:lstStyle>
          <a:p>
            <a:endParaRPr lang="en-US" dirty="0"/>
          </a:p>
        </p:txBody>
      </p:sp>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lvl1pPr>
          </a:lstStyle>
          <a:p>
            <a:pPr lvl="0"/>
            <a:r>
              <a:rPr lang="en-US"/>
              <a:t>Edit Master text styles</a:t>
            </a:r>
          </a:p>
        </p:txBody>
      </p:sp>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4205" y="6344415"/>
            <a:ext cx="1536442" cy="424773"/>
          </a:xfrm>
          <a:prstGeom prst="rect">
            <a:avLst/>
          </a:prstGeom>
        </p:spPr>
      </p:pic>
      <p:sp>
        <p:nvSpPr>
          <p:cNvPr id="22" name="Footer Placeholder 3 Copyright"/>
          <p:cNvSpPr>
            <a:spLocks noGrp="1"/>
          </p:cNvSpPr>
          <p:nvPr>
            <p:ph type="ftr" sz="quarter" idx="11"/>
          </p:nvPr>
        </p:nvSpPr>
        <p:spPr>
          <a:xfrm>
            <a:off x="437147" y="6523075"/>
            <a:ext cx="5277853" cy="92333"/>
          </a:xfrm>
        </p:spPr>
        <p:txBody>
          <a:bodyPr/>
          <a:lstStyle/>
          <a:p>
            <a:r>
              <a:rPr lang="en-GB" dirty="0"/>
              <a:t>© 2018 Saville Assessment, Willis Towers Watson. All rights reserved.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228600" y="228600"/>
            <a:ext cx="5751576"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457200"/>
            <a:ext cx="5257800" cy="615553"/>
          </a:xfrm>
        </p:spPr>
        <p:txBody>
          <a:bodyPr>
            <a:noAutofit/>
          </a:bodyPr>
          <a:lstStyle>
            <a:lvl1pPr>
              <a:defRPr>
                <a:solidFill>
                  <a:schemeClr val="bg1"/>
                </a:solidFill>
              </a:defRPr>
            </a:lvl1pPr>
          </a:lstStyle>
          <a:p>
            <a:r>
              <a:rPr lang="en-US" dirty="0"/>
              <a:t>Click to edit Master title style</a:t>
            </a:r>
            <a:br>
              <a:rPr lang="en-US" dirty="0"/>
            </a:br>
            <a:r>
              <a:rPr lang="en-US" dirty="0"/>
              <a:t>second line if needed</a:t>
            </a:r>
          </a:p>
        </p:txBody>
      </p:sp>
      <p:sp>
        <p:nvSpPr>
          <p:cNvPr id="3" name="Date Placeholder 2"/>
          <p:cNvSpPr>
            <a:spLocks noGrp="1"/>
          </p:cNvSpPr>
          <p:nvPr>
            <p:ph type="dt" sz="half" idx="10"/>
          </p:nvPr>
        </p:nvSpPr>
        <p:spPr>
          <a:xfrm>
            <a:off x="457200" y="1828800"/>
            <a:ext cx="1524000" cy="184666"/>
          </a:xfrm>
          <a:prstGeom prst="rect">
            <a:avLst/>
          </a:prstGeom>
        </p:spPr>
        <p:txBody>
          <a:bodyPr lIns="0" tIns="0" rIns="0" bIns="0">
            <a:noAutofit/>
          </a:bodyPr>
          <a:lstStyle>
            <a:lvl1pPr algn="l">
              <a:defRPr sz="1200"/>
            </a:lvl1pPr>
          </a:lstStyle>
          <a:p>
            <a:endParaRPr lang="en-US" dirty="0"/>
          </a:p>
        </p:txBody>
      </p:sp>
      <p:sp>
        <p:nvSpPr>
          <p:cNvPr id="16" name="Text Placeholder 15"/>
          <p:cNvSpPr>
            <a:spLocks noGrp="1"/>
          </p:cNvSpPr>
          <p:nvPr>
            <p:ph type="body" sz="quarter" idx="13"/>
          </p:nvPr>
        </p:nvSpPr>
        <p:spPr>
          <a:xfrm>
            <a:off x="457200" y="1158874"/>
            <a:ext cx="5257800" cy="612648"/>
          </a:xfrm>
          <a:prstGeom prst="rect">
            <a:avLst/>
          </a:prstGeom>
        </p:spPr>
        <p:txBody>
          <a:bodyPr lIns="0" tIns="0" rIns="0" bIns="0">
            <a:noAutofit/>
          </a:bodyPr>
          <a:lstStyle>
            <a:lvl1pPr>
              <a:defRPr sz="1750" b="0">
                <a:solidFill>
                  <a:schemeClr val="bg1"/>
                </a:solidFill>
              </a:defRPr>
            </a:lvl1pPr>
          </a:lstStyle>
          <a:p>
            <a:pPr lvl="0"/>
            <a:r>
              <a:rPr lang="en-US"/>
              <a:t>Edit Master text styles</a:t>
            </a:r>
          </a:p>
        </p:txBody>
      </p:sp>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4205" y="6344415"/>
            <a:ext cx="1536442" cy="424773"/>
          </a:xfrm>
          <a:prstGeom prst="rect">
            <a:avLst/>
          </a:prstGeom>
        </p:spPr>
      </p:pic>
      <p:sp>
        <p:nvSpPr>
          <p:cNvPr id="23" name="Footer Placeholder 3 Copyright"/>
          <p:cNvSpPr>
            <a:spLocks noGrp="1"/>
          </p:cNvSpPr>
          <p:nvPr>
            <p:ph type="ftr" sz="quarter" idx="11"/>
          </p:nvPr>
        </p:nvSpPr>
        <p:spPr>
          <a:xfrm>
            <a:off x="437147" y="6523075"/>
            <a:ext cx="5277853" cy="92333"/>
          </a:xfrm>
        </p:spPr>
        <p:txBody>
          <a:bodyPr/>
          <a:lstStyle/>
          <a:p>
            <a:r>
              <a:rPr lang="en-GB" dirty="0"/>
              <a:t>© 2018 Saville Assessment, Willis Towers Watson. All rights reserved.</a:t>
            </a:r>
            <a:endParaRPr lang="en-US" dirty="0"/>
          </a:p>
        </p:txBody>
      </p:sp>
    </p:spTree>
    <p:extLst>
      <p:ext uri="{BB962C8B-B14F-4D97-AF65-F5344CB8AC3E}">
        <p14:creationId xmlns:p14="http://schemas.microsoft.com/office/powerpoint/2010/main" val="327269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vider Blue">
    <p:bg>
      <p:bgPr>
        <a:solidFill>
          <a:srgbClr val="EFEEDE"/>
        </a:solidFill>
        <a:effectLst/>
      </p:bgPr>
    </p:bg>
    <p:spTree>
      <p:nvGrpSpPr>
        <p:cNvPr id="1" name=""/>
        <p:cNvGrpSpPr/>
        <p:nvPr/>
      </p:nvGrpSpPr>
      <p:grpSpPr>
        <a:xfrm>
          <a:off x="0" y="0"/>
          <a:ext cx="0" cy="0"/>
          <a:chOff x="0" y="0"/>
          <a:chExt cx="0" cy="0"/>
        </a:xfrm>
      </p:grpSpPr>
      <p:grpSp>
        <p:nvGrpSpPr>
          <p:cNvPr id="2" name="Group 1"/>
          <p:cNvGrpSpPr/>
          <p:nvPr userDrawn="1"/>
        </p:nvGrpSpPr>
        <p:grpSpPr>
          <a:xfrm rot="5400000">
            <a:off x="5195731" y="2468071"/>
            <a:ext cx="3076260" cy="2880735"/>
            <a:chOff x="3216800" y="455613"/>
            <a:chExt cx="5479525" cy="5383213"/>
          </a:xfrm>
          <a:solidFill>
            <a:schemeClr val="tx1"/>
          </a:solidFill>
        </p:grpSpPr>
        <p:sp>
          <p:nvSpPr>
            <p:cNvPr id="21" name="Freeform 12"/>
            <p:cNvSpPr>
              <a:spLocks/>
            </p:cNvSpPr>
            <p:nvPr userDrawn="1"/>
          </p:nvSpPr>
          <p:spPr bwMode="auto">
            <a:xfrm>
              <a:off x="52535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5"/>
            <p:cNvSpPr>
              <a:spLocks/>
            </p:cNvSpPr>
            <p:nvPr userDrawn="1"/>
          </p:nvSpPr>
          <p:spPr bwMode="auto">
            <a:xfrm>
              <a:off x="32168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6"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8"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4646" y="671641"/>
            <a:ext cx="1689265" cy="1698667"/>
          </a:xfrm>
          <a:prstGeom prst="rect">
            <a:avLst/>
          </a:prstGeom>
        </p:spPr>
      </p:pic>
      <p:sp>
        <p:nvSpPr>
          <p:cNvPr id="4" name="TextBox 3"/>
          <p:cNvSpPr txBox="1"/>
          <p:nvPr userDrawn="1"/>
        </p:nvSpPr>
        <p:spPr>
          <a:xfrm>
            <a:off x="2697782" y="1197808"/>
            <a:ext cx="2915786" cy="646331"/>
          </a:xfrm>
          <a:prstGeom prst="rect">
            <a:avLst/>
          </a:prstGeom>
          <a:noFill/>
        </p:spPr>
        <p:txBody>
          <a:bodyPr wrap="square" rtlCol="0">
            <a:spAutoFit/>
          </a:bodyPr>
          <a:lstStyle/>
          <a:p>
            <a:r>
              <a:rPr lang="en-GB" sz="3600" b="1" dirty="0">
                <a:solidFill>
                  <a:srgbClr val="FFB81C"/>
                </a:solidFill>
              </a:rPr>
              <a:t>Build Talent</a:t>
            </a:r>
          </a:p>
        </p:txBody>
      </p:sp>
    </p:spTree>
    <p:extLst>
      <p:ext uri="{BB962C8B-B14F-4D97-AF65-F5344CB8AC3E}">
        <p14:creationId xmlns:p14="http://schemas.microsoft.com/office/powerpoint/2010/main" val="24520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vider Blue">
    <p:bg>
      <p:bgPr>
        <a:solidFill>
          <a:srgbClr val="DDD0CF"/>
        </a:solidFill>
        <a:effectLst/>
      </p:bgPr>
    </p:bg>
    <p:spTree>
      <p:nvGrpSpPr>
        <p:cNvPr id="1" name=""/>
        <p:cNvGrpSpPr/>
        <p:nvPr/>
      </p:nvGrpSpPr>
      <p:grpSpPr>
        <a:xfrm>
          <a:off x="0" y="0"/>
          <a:ext cx="0" cy="0"/>
          <a:chOff x="0" y="0"/>
          <a:chExt cx="0" cy="0"/>
        </a:xfrm>
      </p:grpSpPr>
      <p:grpSp>
        <p:nvGrpSpPr>
          <p:cNvPr id="2" name="Group 1"/>
          <p:cNvGrpSpPr/>
          <p:nvPr userDrawn="1"/>
        </p:nvGrpSpPr>
        <p:grpSpPr>
          <a:xfrm rot="10800000">
            <a:off x="5370669" y="2577324"/>
            <a:ext cx="3076260" cy="2880735"/>
            <a:chOff x="3216800" y="455613"/>
            <a:chExt cx="5479525" cy="5383213"/>
          </a:xfrm>
          <a:solidFill>
            <a:schemeClr val="tx1"/>
          </a:solidFill>
        </p:grpSpPr>
        <p:sp>
          <p:nvSpPr>
            <p:cNvPr id="21" name="Freeform 12"/>
            <p:cNvSpPr>
              <a:spLocks/>
            </p:cNvSpPr>
            <p:nvPr userDrawn="1"/>
          </p:nvSpPr>
          <p:spPr bwMode="auto">
            <a:xfrm>
              <a:off x="5253563" y="455613"/>
              <a:ext cx="2884487" cy="1568449"/>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5"/>
            <p:cNvSpPr>
              <a:spLocks/>
            </p:cNvSpPr>
            <p:nvPr userDrawn="1"/>
          </p:nvSpPr>
          <p:spPr bwMode="auto">
            <a:xfrm>
              <a:off x="32168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6" name="Slide Number Placeholder 5"/>
          <p:cNvSpPr>
            <a:spLocks noGrp="1"/>
          </p:cNvSpPr>
          <p:nvPr>
            <p:ph type="sldNum" sz="quarter" idx="12"/>
          </p:nvPr>
        </p:nvSpPr>
        <p:spPr>
          <a:xfrm>
            <a:off x="8305800" y="6487888"/>
            <a:ext cx="381000" cy="138499"/>
          </a:xfrm>
        </p:spPr>
        <p:txBody>
          <a:bodyPr/>
          <a:lstStyle/>
          <a:p>
            <a:fld id="{2083E393-C0BF-4ED8-8545-7E4C90AFF831}" type="slidenum">
              <a:rPr lang="en-US" smtClean="0"/>
              <a:pPr/>
              <a:t>‹#›</a:t>
            </a:fld>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8799" y="6316827"/>
            <a:ext cx="1422401" cy="393244"/>
          </a:xfrm>
          <a:prstGeom prst="rect">
            <a:avLst/>
          </a:prstGeom>
        </p:spPr>
      </p:pic>
      <p:sp>
        <p:nvSpPr>
          <p:cNvPr id="18" name="Footer Placeholder 3 Copyright"/>
          <p:cNvSpPr>
            <a:spLocks noGrp="1"/>
          </p:cNvSpPr>
          <p:nvPr>
            <p:ph type="ftr" sz="quarter" idx="11"/>
          </p:nvPr>
        </p:nvSpPr>
        <p:spPr>
          <a:xfrm>
            <a:off x="457200" y="6539301"/>
            <a:ext cx="5277853" cy="92333"/>
          </a:xfrm>
        </p:spPr>
        <p:txBody>
          <a:bodyPr/>
          <a:lstStyle/>
          <a:p>
            <a:r>
              <a:rPr lang="en-GB" dirty="0"/>
              <a:t>© 2018 Saville Assessment, Willis Towers Watson. All rights reserved.</a:t>
            </a:r>
            <a:endParaRPr lang="en-US" dirty="0"/>
          </a:p>
        </p:txBody>
      </p:sp>
      <p:sp>
        <p:nvSpPr>
          <p:cNvPr id="4" name="TextBox 3"/>
          <p:cNvSpPr txBox="1"/>
          <p:nvPr userDrawn="1"/>
        </p:nvSpPr>
        <p:spPr>
          <a:xfrm>
            <a:off x="2697782" y="1197808"/>
            <a:ext cx="2915786" cy="646331"/>
          </a:xfrm>
          <a:prstGeom prst="rect">
            <a:avLst/>
          </a:prstGeom>
          <a:noFill/>
        </p:spPr>
        <p:txBody>
          <a:bodyPr wrap="square" rtlCol="0">
            <a:spAutoFit/>
          </a:bodyPr>
          <a:lstStyle/>
          <a:p>
            <a:r>
              <a:rPr lang="en-GB" sz="3600" b="1" dirty="0">
                <a:solidFill>
                  <a:srgbClr val="C110A0"/>
                </a:solidFill>
              </a:rPr>
              <a:t>Lead Talent</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236" y="992602"/>
            <a:ext cx="1796127" cy="1056741"/>
          </a:xfrm>
          <a:prstGeom prst="rect">
            <a:avLst/>
          </a:prstGeom>
        </p:spPr>
      </p:pic>
    </p:spTree>
    <p:extLst>
      <p:ext uri="{BB962C8B-B14F-4D97-AF65-F5344CB8AC3E}">
        <p14:creationId xmlns:p14="http://schemas.microsoft.com/office/powerpoint/2010/main" val="121232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2"/>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dirty="0">
                <a:solidFill>
                  <a:srgbClr val="C0C0C0"/>
                </a:solidFill>
              </a:rPr>
              <a:t> </a:t>
            </a:r>
            <a:endParaRPr lang="en-GB" b="1" dirty="0">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Copyright"/>
          <p:cNvSpPr>
            <a:spLocks noGrp="1"/>
          </p:cNvSpPr>
          <p:nvPr>
            <p:ph type="ftr" sz="quarter" idx="3"/>
          </p:nvPr>
        </p:nvSpPr>
        <p:spPr>
          <a:xfrm>
            <a:off x="457199" y="6400800"/>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dirty="0"/>
              <a:t>© 2018 Saville Consulting, Willis Towers Watson. All rights reserved.</a:t>
            </a:r>
            <a:endParaRPr lang="en-US" dirty="0"/>
          </a:p>
        </p:txBody>
      </p:sp>
      <p:sp>
        <p:nvSpPr>
          <p:cNvPr id="6" name="Slide Number Placeholder 5"/>
          <p:cNvSpPr>
            <a:spLocks noGrp="1"/>
          </p:cNvSpPr>
          <p:nvPr>
            <p:ph type="sldNum" sz="quarter" idx="4"/>
          </p:nvPr>
        </p:nvSpPr>
        <p:spPr>
          <a:xfrm>
            <a:off x="8305800" y="6400800"/>
            <a:ext cx="381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706" r:id="rId3"/>
    <p:sldLayoutId id="2147483700" r:id="rId4"/>
    <p:sldLayoutId id="2147483701" r:id="rId5"/>
    <p:sldLayoutId id="2147483693" r:id="rId6"/>
    <p:sldLayoutId id="2147483697" r:id="rId7"/>
    <p:sldLayoutId id="2147483703" r:id="rId8"/>
    <p:sldLayoutId id="2147483704" r:id="rId9"/>
    <p:sldLayoutId id="2147483705" r:id="rId10"/>
    <p:sldLayoutId id="2147483687" r:id="rId11"/>
    <p:sldLayoutId id="2147483688" r:id="rId12"/>
    <p:sldLayoutId id="2147483696" r:id="rId13"/>
    <p:sldLayoutId id="2147483695" r:id="rId14"/>
    <p:sldLayoutId id="2147483672" r:id="rId15"/>
    <p:sldLayoutId id="2147483689" r:id="rId16"/>
    <p:sldLayoutId id="2147483666" r:id="rId17"/>
    <p:sldLayoutId id="2147483690" r:id="rId18"/>
    <p:sldLayoutId id="2147483667" r:id="rId19"/>
    <p:sldLayoutId id="2147483698" r:id="rId20"/>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2.sv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6.sv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5C7F-F5FD-4117-9CA1-F57A0E588FF4}"/>
              </a:ext>
            </a:extLst>
          </p:cNvPr>
          <p:cNvSpPr>
            <a:spLocks noGrp="1"/>
          </p:cNvSpPr>
          <p:nvPr>
            <p:ph type="title"/>
          </p:nvPr>
        </p:nvSpPr>
        <p:spPr>
          <a:xfrm>
            <a:off x="998850" y="1137138"/>
            <a:ext cx="4763042" cy="427890"/>
          </a:xfrm>
        </p:spPr>
        <p:txBody>
          <a:bodyPr/>
          <a:lstStyle/>
          <a:p>
            <a:r>
              <a:rPr lang="en-GB" dirty="0"/>
              <a:t>Vision for Growth</a:t>
            </a:r>
            <a:br>
              <a:rPr lang="en-GB" dirty="0"/>
            </a:br>
            <a:endParaRPr lang="en-GB" dirty="0"/>
          </a:p>
        </p:txBody>
      </p:sp>
      <p:sp>
        <p:nvSpPr>
          <p:cNvPr id="6" name="Content Placeholder 2">
            <a:extLst>
              <a:ext uri="{FF2B5EF4-FFF2-40B4-BE49-F238E27FC236}">
                <a16:creationId xmlns:a16="http://schemas.microsoft.com/office/drawing/2014/main" id="{109B4B51-0B0B-40CE-96F1-4B4C618BCF98}"/>
              </a:ext>
            </a:extLst>
          </p:cNvPr>
          <p:cNvSpPr>
            <a:spLocks noGrp="1"/>
          </p:cNvSpPr>
          <p:nvPr>
            <p:ph idx="4294967295"/>
          </p:nvPr>
        </p:nvSpPr>
        <p:spPr>
          <a:xfrm>
            <a:off x="998851" y="3429000"/>
            <a:ext cx="3186287" cy="1459523"/>
          </a:xfrm>
        </p:spPr>
        <p:txBody>
          <a:bodyPr/>
          <a:lstStyle/>
          <a:p>
            <a:r>
              <a:rPr lang="en-GB" sz="2600" dirty="0"/>
              <a:t>Doug </a:t>
            </a:r>
            <a:r>
              <a:rPr lang="en-GB" sz="2600" dirty="0" err="1"/>
              <a:t>Friske</a:t>
            </a:r>
            <a:r>
              <a:rPr lang="en-GB" sz="2600" dirty="0"/>
              <a:t> </a:t>
            </a:r>
            <a:endParaRPr lang="en-GB" sz="2600" b="1" dirty="0"/>
          </a:p>
          <a:p>
            <a:r>
              <a:rPr lang="en-GB" sz="1800" dirty="0"/>
              <a:t>Global Head of Talent &amp; Reward</a:t>
            </a:r>
          </a:p>
        </p:txBody>
      </p:sp>
      <p:pic>
        <p:nvPicPr>
          <p:cNvPr id="9" name="Graphic 8">
            <a:extLst>
              <a:ext uri="{FF2B5EF4-FFF2-40B4-BE49-F238E27FC236}">
                <a16:creationId xmlns:a16="http://schemas.microsoft.com/office/drawing/2014/main" id="{14FC2662-3F0B-4118-8A6E-4E13E0F989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16822" y="2321168"/>
            <a:ext cx="774697" cy="715105"/>
          </a:xfrm>
          <a:prstGeom prst="rect">
            <a:avLst/>
          </a:prstGeom>
        </p:spPr>
      </p:pic>
      <p:pic>
        <p:nvPicPr>
          <p:cNvPr id="10" name="Picture 9">
            <a:extLst>
              <a:ext uri="{FF2B5EF4-FFF2-40B4-BE49-F238E27FC236}">
                <a16:creationId xmlns:a16="http://schemas.microsoft.com/office/drawing/2014/main" id="{FFBEBB1B-4351-4F63-9576-FADC42F82A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850" y="6017162"/>
            <a:ext cx="2069123" cy="409137"/>
          </a:xfrm>
          <a:prstGeom prst="rect">
            <a:avLst/>
          </a:prstGeom>
        </p:spPr>
      </p:pic>
    </p:spTree>
    <p:extLst>
      <p:ext uri="{BB962C8B-B14F-4D97-AF65-F5344CB8AC3E}">
        <p14:creationId xmlns:p14="http://schemas.microsoft.com/office/powerpoint/2010/main" val="61505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a:t>
            </a:r>
          </a:p>
        </p:txBody>
      </p:sp>
      <p:sp>
        <p:nvSpPr>
          <p:cNvPr id="4" name="Text Placeholder 3"/>
          <p:cNvSpPr>
            <a:spLocks noGrp="1"/>
          </p:cNvSpPr>
          <p:nvPr>
            <p:ph type="body" sz="quarter" idx="13"/>
          </p:nvPr>
        </p:nvSpPr>
        <p:spPr/>
        <p:txBody>
          <a:bodyPr/>
          <a:lstStyle/>
          <a:p>
            <a:r>
              <a:rPr lang="en-GB" dirty="0"/>
              <a:t>Since 2015 </a:t>
            </a:r>
          </a:p>
        </p:txBody>
      </p:sp>
      <p:pic>
        <p:nvPicPr>
          <p:cNvPr id="7" name="Picture 6">
            <a:extLst>
              <a:ext uri="{FF2B5EF4-FFF2-40B4-BE49-F238E27FC236}">
                <a16:creationId xmlns:a16="http://schemas.microsoft.com/office/drawing/2014/main" id="{FA232C10-8E0F-4DAF-91EF-5980F0AF07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384" y="1480757"/>
            <a:ext cx="7851293" cy="5704261"/>
          </a:xfrm>
          <a:prstGeom prst="rect">
            <a:avLst/>
          </a:prstGeom>
        </p:spPr>
      </p:pic>
    </p:spTree>
    <p:extLst>
      <p:ext uri="{BB962C8B-B14F-4D97-AF65-F5344CB8AC3E}">
        <p14:creationId xmlns:p14="http://schemas.microsoft.com/office/powerpoint/2010/main" val="3658691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B47B-7E48-481E-A882-D36B7B33408B}"/>
              </a:ext>
            </a:extLst>
          </p:cNvPr>
          <p:cNvSpPr>
            <a:spLocks noGrp="1"/>
          </p:cNvSpPr>
          <p:nvPr>
            <p:ph type="title"/>
          </p:nvPr>
        </p:nvSpPr>
        <p:spPr/>
        <p:txBody>
          <a:bodyPr/>
          <a:lstStyle/>
          <a:p>
            <a:r>
              <a:rPr lang="en-GB" dirty="0"/>
              <a:t>Welcome</a:t>
            </a:r>
          </a:p>
        </p:txBody>
      </p:sp>
      <p:sp>
        <p:nvSpPr>
          <p:cNvPr id="3" name="Text Placeholder 2">
            <a:extLst>
              <a:ext uri="{FF2B5EF4-FFF2-40B4-BE49-F238E27FC236}">
                <a16:creationId xmlns:a16="http://schemas.microsoft.com/office/drawing/2014/main" id="{83A4F72B-60CE-466C-B3AF-B0DEFB6C1FC6}"/>
              </a:ext>
            </a:extLst>
          </p:cNvPr>
          <p:cNvSpPr>
            <a:spLocks noGrp="1"/>
          </p:cNvSpPr>
          <p:nvPr>
            <p:ph type="body" sz="quarter" idx="13"/>
          </p:nvPr>
        </p:nvSpPr>
        <p:spPr/>
        <p:txBody>
          <a:bodyPr/>
          <a:lstStyle/>
          <a:p>
            <a:r>
              <a:rPr lang="en-GB" dirty="0"/>
              <a:t>Where We Are Today </a:t>
            </a:r>
          </a:p>
        </p:txBody>
      </p:sp>
      <p:pic>
        <p:nvPicPr>
          <p:cNvPr id="6" name="Picture 5">
            <a:extLst>
              <a:ext uri="{FF2B5EF4-FFF2-40B4-BE49-F238E27FC236}">
                <a16:creationId xmlns:a16="http://schemas.microsoft.com/office/drawing/2014/main" id="{6FA319BD-75D9-438B-B28B-3946136CF8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387" y="2199287"/>
            <a:ext cx="924613" cy="924613"/>
          </a:xfrm>
          <a:prstGeom prst="rect">
            <a:avLst/>
          </a:prstGeom>
        </p:spPr>
      </p:pic>
      <p:pic>
        <p:nvPicPr>
          <p:cNvPr id="8" name="Picture 7">
            <a:extLst>
              <a:ext uri="{FF2B5EF4-FFF2-40B4-BE49-F238E27FC236}">
                <a16:creationId xmlns:a16="http://schemas.microsoft.com/office/drawing/2014/main" id="{83D787E0-2F09-4F10-AF35-C0920D9CDD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839" y="2199286"/>
            <a:ext cx="924613" cy="924613"/>
          </a:xfrm>
          <a:prstGeom prst="rect">
            <a:avLst/>
          </a:prstGeom>
        </p:spPr>
      </p:pic>
      <p:pic>
        <p:nvPicPr>
          <p:cNvPr id="10" name="Picture 9">
            <a:extLst>
              <a:ext uri="{FF2B5EF4-FFF2-40B4-BE49-F238E27FC236}">
                <a16:creationId xmlns:a16="http://schemas.microsoft.com/office/drawing/2014/main" id="{07DA8CE8-9356-4DE7-88F9-8CA729E1B9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555" y="2199288"/>
            <a:ext cx="924613" cy="924613"/>
          </a:xfrm>
          <a:prstGeom prst="rect">
            <a:avLst/>
          </a:prstGeom>
        </p:spPr>
      </p:pic>
      <p:pic>
        <p:nvPicPr>
          <p:cNvPr id="12" name="Picture 11">
            <a:extLst>
              <a:ext uri="{FF2B5EF4-FFF2-40B4-BE49-F238E27FC236}">
                <a16:creationId xmlns:a16="http://schemas.microsoft.com/office/drawing/2014/main" id="{90D1BD9E-9870-458D-859E-C28CF72B5A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4173" y="2152625"/>
            <a:ext cx="1017933" cy="1017933"/>
          </a:xfrm>
          <a:prstGeom prst="rect">
            <a:avLst/>
          </a:prstGeom>
        </p:spPr>
      </p:pic>
      <p:sp>
        <p:nvSpPr>
          <p:cNvPr id="5" name="TextBox 4">
            <a:extLst>
              <a:ext uri="{FF2B5EF4-FFF2-40B4-BE49-F238E27FC236}">
                <a16:creationId xmlns:a16="http://schemas.microsoft.com/office/drawing/2014/main" id="{2127333B-E4A3-48B6-86B6-5470553B39C8}"/>
              </a:ext>
            </a:extLst>
          </p:cNvPr>
          <p:cNvSpPr txBox="1"/>
          <p:nvPr/>
        </p:nvSpPr>
        <p:spPr>
          <a:xfrm>
            <a:off x="743530" y="3132504"/>
            <a:ext cx="1434662" cy="461665"/>
          </a:xfrm>
          <a:prstGeom prst="rect">
            <a:avLst/>
          </a:prstGeom>
          <a:noFill/>
        </p:spPr>
        <p:txBody>
          <a:bodyPr wrap="square" rtlCol="0">
            <a:spAutoFit/>
          </a:bodyPr>
          <a:lstStyle/>
          <a:p>
            <a:pPr algn="ctr"/>
            <a:r>
              <a:rPr lang="en-GB" sz="1200" dirty="0"/>
              <a:t>Human Capital and Benefits</a:t>
            </a:r>
          </a:p>
        </p:txBody>
      </p:sp>
      <p:sp>
        <p:nvSpPr>
          <p:cNvPr id="11" name="TextBox 10">
            <a:extLst>
              <a:ext uri="{FF2B5EF4-FFF2-40B4-BE49-F238E27FC236}">
                <a16:creationId xmlns:a16="http://schemas.microsoft.com/office/drawing/2014/main" id="{AE87649F-7A1B-419D-8A0E-232A970E61E1}"/>
              </a:ext>
            </a:extLst>
          </p:cNvPr>
          <p:cNvSpPr txBox="1"/>
          <p:nvPr/>
        </p:nvSpPr>
        <p:spPr>
          <a:xfrm>
            <a:off x="2958362" y="3134645"/>
            <a:ext cx="1434662" cy="461665"/>
          </a:xfrm>
          <a:prstGeom prst="rect">
            <a:avLst/>
          </a:prstGeom>
          <a:noFill/>
        </p:spPr>
        <p:txBody>
          <a:bodyPr wrap="square" rtlCol="0">
            <a:spAutoFit/>
          </a:bodyPr>
          <a:lstStyle/>
          <a:p>
            <a:pPr algn="ctr"/>
            <a:r>
              <a:rPr lang="en-GB" sz="1200" dirty="0"/>
              <a:t>Benefits Delivery and Administration</a:t>
            </a:r>
          </a:p>
        </p:txBody>
      </p:sp>
      <p:sp>
        <p:nvSpPr>
          <p:cNvPr id="13" name="TextBox 12">
            <a:extLst>
              <a:ext uri="{FF2B5EF4-FFF2-40B4-BE49-F238E27FC236}">
                <a16:creationId xmlns:a16="http://schemas.microsoft.com/office/drawing/2014/main" id="{DC2345D4-978A-45AE-B59E-42F0AEBEC8A9}"/>
              </a:ext>
            </a:extLst>
          </p:cNvPr>
          <p:cNvSpPr txBox="1"/>
          <p:nvPr/>
        </p:nvSpPr>
        <p:spPr>
          <a:xfrm>
            <a:off x="4934814" y="3132504"/>
            <a:ext cx="1434662" cy="461665"/>
          </a:xfrm>
          <a:prstGeom prst="rect">
            <a:avLst/>
          </a:prstGeom>
          <a:noFill/>
        </p:spPr>
        <p:txBody>
          <a:bodyPr wrap="square" rtlCol="0">
            <a:spAutoFit/>
          </a:bodyPr>
          <a:lstStyle/>
          <a:p>
            <a:pPr algn="ctr"/>
            <a:r>
              <a:rPr lang="en-GB" sz="1200" dirty="0"/>
              <a:t>Corporate Risk and Broking</a:t>
            </a:r>
          </a:p>
        </p:txBody>
      </p:sp>
      <p:sp>
        <p:nvSpPr>
          <p:cNvPr id="14" name="TextBox 13">
            <a:extLst>
              <a:ext uri="{FF2B5EF4-FFF2-40B4-BE49-F238E27FC236}">
                <a16:creationId xmlns:a16="http://schemas.microsoft.com/office/drawing/2014/main" id="{629ED146-9513-4AF3-8A80-B66B972947B3}"/>
              </a:ext>
            </a:extLst>
          </p:cNvPr>
          <p:cNvSpPr txBox="1"/>
          <p:nvPr/>
        </p:nvSpPr>
        <p:spPr>
          <a:xfrm>
            <a:off x="6965808" y="3132503"/>
            <a:ext cx="1434662" cy="461665"/>
          </a:xfrm>
          <a:prstGeom prst="rect">
            <a:avLst/>
          </a:prstGeom>
          <a:noFill/>
        </p:spPr>
        <p:txBody>
          <a:bodyPr wrap="square" rtlCol="0">
            <a:spAutoFit/>
          </a:bodyPr>
          <a:lstStyle/>
          <a:p>
            <a:pPr algn="ctr"/>
            <a:r>
              <a:rPr lang="en-GB" sz="1200" dirty="0"/>
              <a:t>Investment, Risk and Reinsurance</a:t>
            </a:r>
          </a:p>
        </p:txBody>
      </p:sp>
      <p:sp>
        <p:nvSpPr>
          <p:cNvPr id="7" name="Oval 6">
            <a:extLst>
              <a:ext uri="{FF2B5EF4-FFF2-40B4-BE49-F238E27FC236}">
                <a16:creationId xmlns:a16="http://schemas.microsoft.com/office/drawing/2014/main" id="{0EF7B002-83E9-4A65-9020-27872B17726C}"/>
              </a:ext>
            </a:extLst>
          </p:cNvPr>
          <p:cNvSpPr/>
          <p:nvPr/>
        </p:nvSpPr>
        <p:spPr>
          <a:xfrm>
            <a:off x="549621" y="1978574"/>
            <a:ext cx="1785626" cy="178562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7604889-580D-4680-8348-0332493CFDFE}"/>
              </a:ext>
            </a:extLst>
          </p:cNvPr>
          <p:cNvSpPr txBox="1"/>
          <p:nvPr/>
        </p:nvSpPr>
        <p:spPr>
          <a:xfrm>
            <a:off x="549620" y="3848297"/>
            <a:ext cx="1785625" cy="369332"/>
          </a:xfrm>
          <a:prstGeom prst="rect">
            <a:avLst/>
          </a:prstGeom>
          <a:noFill/>
        </p:spPr>
        <p:txBody>
          <a:bodyPr wrap="square" rtlCol="0">
            <a:spAutoFit/>
          </a:bodyPr>
          <a:lstStyle/>
          <a:p>
            <a:pPr algn="ctr"/>
            <a:r>
              <a:rPr lang="en-GB" b="1" dirty="0"/>
              <a:t>Julie </a:t>
            </a:r>
            <a:r>
              <a:rPr lang="en-GB" b="1" dirty="0" err="1"/>
              <a:t>Gebauer</a:t>
            </a:r>
            <a:endParaRPr lang="en-GB" b="1" dirty="0"/>
          </a:p>
        </p:txBody>
      </p:sp>
      <p:pic>
        <p:nvPicPr>
          <p:cNvPr id="16" name="Graphic 15" descr="Line Arrow: Straight">
            <a:extLst>
              <a:ext uri="{FF2B5EF4-FFF2-40B4-BE49-F238E27FC236}">
                <a16:creationId xmlns:a16="http://schemas.microsoft.com/office/drawing/2014/main" id="{BA25A259-7996-4E25-92F7-04CB1D04ADC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172959" y="4308107"/>
            <a:ext cx="543910" cy="543910"/>
          </a:xfrm>
          <a:prstGeom prst="rect">
            <a:avLst/>
          </a:prstGeom>
        </p:spPr>
      </p:pic>
      <p:sp>
        <p:nvSpPr>
          <p:cNvPr id="17" name="TextBox 16">
            <a:extLst>
              <a:ext uri="{FF2B5EF4-FFF2-40B4-BE49-F238E27FC236}">
                <a16:creationId xmlns:a16="http://schemas.microsoft.com/office/drawing/2014/main" id="{6A7A072C-9ECA-4AD5-825B-C5431349A999}"/>
              </a:ext>
            </a:extLst>
          </p:cNvPr>
          <p:cNvSpPr txBox="1"/>
          <p:nvPr/>
        </p:nvSpPr>
        <p:spPr>
          <a:xfrm>
            <a:off x="549621" y="4977408"/>
            <a:ext cx="1785625" cy="615553"/>
          </a:xfrm>
          <a:prstGeom prst="rect">
            <a:avLst/>
          </a:prstGeom>
          <a:noFill/>
        </p:spPr>
        <p:txBody>
          <a:bodyPr wrap="square" rtlCol="0">
            <a:spAutoFit/>
          </a:bodyPr>
          <a:lstStyle/>
          <a:p>
            <a:pPr algn="ctr"/>
            <a:r>
              <a:rPr lang="en-GB" sz="1600" dirty="0">
                <a:solidFill>
                  <a:schemeClr val="accent1"/>
                </a:solidFill>
              </a:rPr>
              <a:t>Talent &amp; Reward</a:t>
            </a:r>
          </a:p>
          <a:p>
            <a:pPr algn="ctr"/>
            <a:r>
              <a:rPr lang="en-GB" b="1" dirty="0"/>
              <a:t>Doug </a:t>
            </a:r>
            <a:r>
              <a:rPr lang="en-GB" b="1" dirty="0" err="1"/>
              <a:t>Friske</a:t>
            </a:r>
            <a:endParaRPr lang="en-GB" b="1" dirty="0"/>
          </a:p>
        </p:txBody>
      </p:sp>
      <p:pic>
        <p:nvPicPr>
          <p:cNvPr id="18" name="Graphic 17" descr="Line Arrow: Straight">
            <a:extLst>
              <a:ext uri="{FF2B5EF4-FFF2-40B4-BE49-F238E27FC236}">
                <a16:creationId xmlns:a16="http://schemas.microsoft.com/office/drawing/2014/main" id="{571BCB20-1B85-4481-99CE-D6E7B8EB50D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2374660" y="5049051"/>
            <a:ext cx="543910" cy="543910"/>
          </a:xfrm>
          <a:prstGeom prst="rect">
            <a:avLst/>
          </a:prstGeom>
        </p:spPr>
      </p:pic>
      <p:sp>
        <p:nvSpPr>
          <p:cNvPr id="19" name="TextBox 18">
            <a:extLst>
              <a:ext uri="{FF2B5EF4-FFF2-40B4-BE49-F238E27FC236}">
                <a16:creationId xmlns:a16="http://schemas.microsoft.com/office/drawing/2014/main" id="{0FE453BB-8AA8-4005-B687-F4883E120C39}"/>
              </a:ext>
            </a:extLst>
          </p:cNvPr>
          <p:cNvSpPr txBox="1"/>
          <p:nvPr/>
        </p:nvSpPr>
        <p:spPr>
          <a:xfrm>
            <a:off x="2970086" y="5013229"/>
            <a:ext cx="2494559" cy="615553"/>
          </a:xfrm>
          <a:prstGeom prst="rect">
            <a:avLst/>
          </a:prstGeom>
          <a:noFill/>
        </p:spPr>
        <p:txBody>
          <a:bodyPr wrap="square" rtlCol="0">
            <a:spAutoFit/>
          </a:bodyPr>
          <a:lstStyle/>
          <a:p>
            <a:pPr algn="ctr"/>
            <a:r>
              <a:rPr lang="en-GB" sz="1600" dirty="0">
                <a:solidFill>
                  <a:schemeClr val="accent1"/>
                </a:solidFill>
              </a:rPr>
              <a:t>Talent Line of Business</a:t>
            </a:r>
          </a:p>
          <a:p>
            <a:pPr algn="ctr"/>
            <a:r>
              <a:rPr lang="en-GB" b="1" dirty="0"/>
              <a:t>Suzanne McAndrew</a:t>
            </a:r>
          </a:p>
        </p:txBody>
      </p:sp>
      <p:pic>
        <p:nvPicPr>
          <p:cNvPr id="20" name="Graphic 19" descr="Line Arrow: Straight">
            <a:extLst>
              <a:ext uri="{FF2B5EF4-FFF2-40B4-BE49-F238E27FC236}">
                <a16:creationId xmlns:a16="http://schemas.microsoft.com/office/drawing/2014/main" id="{2EAE400B-7C17-42A7-85DD-BC119BED439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5534331" y="5049051"/>
            <a:ext cx="543910" cy="543910"/>
          </a:xfrm>
          <a:prstGeom prst="rect">
            <a:avLst/>
          </a:prstGeom>
        </p:spPr>
      </p:pic>
      <p:sp>
        <p:nvSpPr>
          <p:cNvPr id="21" name="TextBox 20">
            <a:extLst>
              <a:ext uri="{FF2B5EF4-FFF2-40B4-BE49-F238E27FC236}">
                <a16:creationId xmlns:a16="http://schemas.microsoft.com/office/drawing/2014/main" id="{BD872138-F53B-4308-B63E-7D69389C4AE6}"/>
              </a:ext>
            </a:extLst>
          </p:cNvPr>
          <p:cNvSpPr txBox="1"/>
          <p:nvPr/>
        </p:nvSpPr>
        <p:spPr>
          <a:xfrm>
            <a:off x="6313228" y="5009787"/>
            <a:ext cx="1982307" cy="615553"/>
          </a:xfrm>
          <a:prstGeom prst="rect">
            <a:avLst/>
          </a:prstGeom>
          <a:noFill/>
        </p:spPr>
        <p:txBody>
          <a:bodyPr wrap="square" rtlCol="0">
            <a:spAutoFit/>
          </a:bodyPr>
          <a:lstStyle/>
          <a:p>
            <a:pPr algn="ctr"/>
            <a:r>
              <a:rPr lang="en-GB" sz="1600" dirty="0">
                <a:solidFill>
                  <a:schemeClr val="accent1"/>
                </a:solidFill>
              </a:rPr>
              <a:t>Saville Assessment</a:t>
            </a:r>
          </a:p>
          <a:p>
            <a:pPr algn="ctr"/>
            <a:r>
              <a:rPr lang="en-GB" b="1" dirty="0"/>
              <a:t>Gabby Parry</a:t>
            </a:r>
          </a:p>
        </p:txBody>
      </p:sp>
      <p:sp>
        <p:nvSpPr>
          <p:cNvPr id="22" name="Oval 21">
            <a:extLst>
              <a:ext uri="{FF2B5EF4-FFF2-40B4-BE49-F238E27FC236}">
                <a16:creationId xmlns:a16="http://schemas.microsoft.com/office/drawing/2014/main" id="{B796302B-5141-407A-989A-B0D224D56B0D}"/>
              </a:ext>
            </a:extLst>
          </p:cNvPr>
          <p:cNvSpPr/>
          <p:nvPr/>
        </p:nvSpPr>
        <p:spPr>
          <a:xfrm>
            <a:off x="6310340" y="4294293"/>
            <a:ext cx="1982308" cy="198230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718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976E-F2F9-4A76-8EB6-CA58D34AA9C9}"/>
              </a:ext>
            </a:extLst>
          </p:cNvPr>
          <p:cNvSpPr>
            <a:spLocks noGrp="1"/>
          </p:cNvSpPr>
          <p:nvPr>
            <p:ph type="title"/>
          </p:nvPr>
        </p:nvSpPr>
        <p:spPr/>
        <p:txBody>
          <a:bodyPr/>
          <a:lstStyle/>
          <a:p>
            <a:r>
              <a:rPr lang="en-GB" dirty="0"/>
              <a:t>WTW Headlines </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8123" t="14273" r="11674"/>
          <a:stretch/>
        </p:blipFill>
        <p:spPr>
          <a:xfrm>
            <a:off x="0" y="1062139"/>
            <a:ext cx="9144000" cy="5029568"/>
          </a:xfrm>
          <a:prstGeom prst="rect">
            <a:avLst/>
          </a:prstGeom>
        </p:spPr>
      </p:pic>
      <p:sp>
        <p:nvSpPr>
          <p:cNvPr id="12" name="Path"/>
          <p:cNvSpPr/>
          <p:nvPr/>
        </p:nvSpPr>
        <p:spPr>
          <a:xfrm>
            <a:off x="1479947" y="5831191"/>
            <a:ext cx="4177833" cy="168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525" b="1" dirty="0">
              <a:solidFill>
                <a:schemeClr val="tx1"/>
              </a:solidFill>
            </a:endParaRPr>
          </a:p>
        </p:txBody>
      </p:sp>
      <p:sp>
        <p:nvSpPr>
          <p:cNvPr id="13" name="Rectangle 12"/>
          <p:cNvSpPr/>
          <p:nvPr/>
        </p:nvSpPr>
        <p:spPr>
          <a:xfrm>
            <a:off x="6585332" y="3889643"/>
            <a:ext cx="264405" cy="3883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284948" y="1263312"/>
            <a:ext cx="8211352" cy="400110"/>
          </a:xfrm>
          <a:prstGeom prst="rect">
            <a:avLst/>
          </a:prstGeom>
          <a:noFill/>
        </p:spPr>
        <p:txBody>
          <a:bodyPr wrap="square" rtlCol="0">
            <a:spAutoFit/>
          </a:bodyPr>
          <a:lstStyle/>
          <a:p>
            <a:r>
              <a:rPr lang="en-US" sz="2000" b="1" dirty="0">
                <a:solidFill>
                  <a:schemeClr val="accent1"/>
                </a:solidFill>
                <a:latin typeface="Arial" charset="0"/>
                <a:ea typeface="Arial" charset="0"/>
                <a:cs typeface="Arial" charset="0"/>
              </a:rPr>
              <a:t>Our winning story resides where business and human goals meet</a:t>
            </a:r>
          </a:p>
        </p:txBody>
      </p:sp>
      <p:sp>
        <p:nvSpPr>
          <p:cNvPr id="15" name="Rectangle 14"/>
          <p:cNvSpPr/>
          <p:nvPr/>
        </p:nvSpPr>
        <p:spPr>
          <a:xfrm>
            <a:off x="311802" y="1853153"/>
            <a:ext cx="3722709" cy="3970318"/>
          </a:xfrm>
          <a:prstGeom prst="rect">
            <a:avLst/>
          </a:prstGeom>
        </p:spPr>
        <p:txBody>
          <a:bodyPr wrap="square">
            <a:spAutoFit/>
          </a:bodyPr>
          <a:lstStyle/>
          <a:p>
            <a:r>
              <a:rPr lang="en-US" sz="1400" dirty="0"/>
              <a:t>We believe it is people who create real competitive advantage. The ambitions of organizations are inextricably tied to those of their teams. </a:t>
            </a:r>
          </a:p>
          <a:p>
            <a:endParaRPr lang="en-US" sz="1400" dirty="0"/>
          </a:p>
          <a:p>
            <a:r>
              <a:rPr lang="en-US" sz="1400" dirty="0"/>
              <a:t>In </a:t>
            </a:r>
            <a:r>
              <a:rPr lang="en-US" sz="1400" b="1" dirty="0"/>
              <a:t>Talent &amp; Rewards</a:t>
            </a:r>
            <a:r>
              <a:rPr lang="en-US" sz="1400" dirty="0"/>
              <a:t>, we help organizations to </a:t>
            </a:r>
            <a:r>
              <a:rPr lang="en-US" sz="1400" b="1" dirty="0"/>
              <a:t>change</a:t>
            </a:r>
            <a:r>
              <a:rPr lang="en-US" sz="1400" dirty="0"/>
              <a:t>, </a:t>
            </a:r>
            <a:r>
              <a:rPr lang="en-US" sz="1400" b="1" dirty="0"/>
              <a:t>grow</a:t>
            </a:r>
            <a:r>
              <a:rPr lang="en-US" sz="1400" dirty="0"/>
              <a:t> and </a:t>
            </a:r>
            <a:r>
              <a:rPr lang="en-US" sz="1400" b="1" dirty="0"/>
              <a:t>thrive</a:t>
            </a:r>
            <a:r>
              <a:rPr lang="en-US" sz="1400" dirty="0"/>
              <a:t> by </a:t>
            </a:r>
            <a:br>
              <a:rPr lang="en-US" sz="1400" dirty="0"/>
            </a:br>
            <a:r>
              <a:rPr lang="en-US" sz="1400" dirty="0"/>
              <a:t>engaging their individuals in a better working </a:t>
            </a:r>
            <a:br>
              <a:rPr lang="en-US" sz="1400" dirty="0"/>
            </a:br>
            <a:r>
              <a:rPr lang="en-US" sz="1400" dirty="0"/>
              <a:t>experience. Because whenever people </a:t>
            </a:r>
            <a:br>
              <a:rPr lang="en-US" sz="1400" dirty="0"/>
            </a:br>
            <a:r>
              <a:rPr lang="en-US" sz="1400" dirty="0"/>
              <a:t>flourish, organizations prosper. </a:t>
            </a:r>
          </a:p>
          <a:p>
            <a:endParaRPr lang="en-US" sz="1400" dirty="0"/>
          </a:p>
          <a:p>
            <a:r>
              <a:rPr lang="en-US" sz="1400" dirty="0"/>
              <a:t>We strive to listen and understand the ambitions of our clients and the individuals we serve. And through our data, insights, analytics, advice and software…we make those ambitions a reality.</a:t>
            </a:r>
          </a:p>
          <a:p>
            <a:endParaRPr lang="en-US" sz="1400" dirty="0"/>
          </a:p>
          <a:p>
            <a:r>
              <a:rPr lang="en-US" sz="1400" b="1" dirty="0"/>
              <a:t>We power ambition.</a:t>
            </a:r>
          </a:p>
        </p:txBody>
      </p:sp>
    </p:spTree>
    <p:extLst>
      <p:ext uri="{BB962C8B-B14F-4D97-AF65-F5344CB8AC3E}">
        <p14:creationId xmlns:p14="http://schemas.microsoft.com/office/powerpoint/2010/main" val="368889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976E-F2F9-4A76-8EB6-CA58D34AA9C9}"/>
              </a:ext>
            </a:extLst>
          </p:cNvPr>
          <p:cNvSpPr>
            <a:spLocks noGrp="1"/>
          </p:cNvSpPr>
          <p:nvPr>
            <p:ph type="title"/>
          </p:nvPr>
        </p:nvSpPr>
        <p:spPr/>
        <p:txBody>
          <a:bodyPr/>
          <a:lstStyle/>
          <a:p>
            <a:r>
              <a:rPr lang="en-GB" dirty="0"/>
              <a:t>WTW Headlines </a:t>
            </a:r>
          </a:p>
        </p:txBody>
      </p:sp>
      <p:grpSp>
        <p:nvGrpSpPr>
          <p:cNvPr id="5" name="Group 4"/>
          <p:cNvGrpSpPr/>
          <p:nvPr/>
        </p:nvGrpSpPr>
        <p:grpSpPr>
          <a:xfrm>
            <a:off x="2131020" y="1841270"/>
            <a:ext cx="4747490" cy="4418608"/>
            <a:chOff x="2131020" y="1274602"/>
            <a:chExt cx="4747490" cy="4418608"/>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1020" y="1274602"/>
              <a:ext cx="4747490" cy="4418608"/>
            </a:xfrm>
            <a:prstGeom prst="rect">
              <a:avLst/>
            </a:prstGeom>
          </p:spPr>
        </p:pic>
        <p:sp>
          <p:nvSpPr>
            <p:cNvPr id="7" name="TextBox 6"/>
            <p:cNvSpPr txBox="1"/>
            <p:nvPr/>
          </p:nvSpPr>
          <p:spPr>
            <a:xfrm>
              <a:off x="3777126" y="3273889"/>
              <a:ext cx="1496291" cy="1077218"/>
            </a:xfrm>
            <a:prstGeom prst="rect">
              <a:avLst/>
            </a:prstGeom>
            <a:noFill/>
          </p:spPr>
          <p:txBody>
            <a:bodyPr wrap="square" rtlCol="0">
              <a:spAutoFit/>
            </a:bodyPr>
            <a:lstStyle/>
            <a:p>
              <a:pPr algn="ctr"/>
              <a:r>
                <a:rPr lang="en-US" sz="1600" b="1" dirty="0"/>
                <a:t>Unique ability to solve clients’ problems</a:t>
              </a:r>
            </a:p>
          </p:txBody>
        </p:sp>
        <p:sp>
          <p:nvSpPr>
            <p:cNvPr id="8" name="TextBox 7"/>
            <p:cNvSpPr txBox="1"/>
            <p:nvPr/>
          </p:nvSpPr>
          <p:spPr>
            <a:xfrm>
              <a:off x="3777126" y="2342394"/>
              <a:ext cx="1496291" cy="584775"/>
            </a:xfrm>
            <a:prstGeom prst="rect">
              <a:avLst/>
            </a:prstGeom>
            <a:noFill/>
          </p:spPr>
          <p:txBody>
            <a:bodyPr wrap="square" rtlCol="0">
              <a:spAutoFit/>
            </a:bodyPr>
            <a:lstStyle/>
            <a:p>
              <a:pPr algn="ctr"/>
              <a:r>
                <a:rPr lang="en-US" sz="1600" b="1" dirty="0">
                  <a:solidFill>
                    <a:schemeClr val="bg1"/>
                  </a:solidFill>
                </a:rPr>
                <a:t>Great </a:t>
              </a:r>
              <a:br>
                <a:rPr lang="en-US" sz="1600" b="1" dirty="0">
                  <a:solidFill>
                    <a:schemeClr val="bg1"/>
                  </a:solidFill>
                </a:rPr>
              </a:br>
              <a:r>
                <a:rPr lang="en-US" sz="1600" b="1" dirty="0">
                  <a:solidFill>
                    <a:schemeClr val="bg1"/>
                  </a:solidFill>
                </a:rPr>
                <a:t>HR software</a:t>
              </a:r>
            </a:p>
          </p:txBody>
        </p:sp>
        <p:sp>
          <p:nvSpPr>
            <p:cNvPr id="9" name="TextBox 8"/>
            <p:cNvSpPr txBox="1"/>
            <p:nvPr/>
          </p:nvSpPr>
          <p:spPr>
            <a:xfrm>
              <a:off x="4951417" y="4665613"/>
              <a:ext cx="1588655" cy="591127"/>
            </a:xfrm>
            <a:prstGeom prst="rect">
              <a:avLst/>
            </a:prstGeom>
            <a:noFill/>
          </p:spPr>
          <p:txBody>
            <a:bodyPr wrap="square" rtlCol="0">
              <a:spAutoFit/>
            </a:bodyPr>
            <a:lstStyle/>
            <a:p>
              <a:pPr algn="ctr"/>
              <a:r>
                <a:rPr lang="en-US" sz="1600" b="1" dirty="0">
                  <a:solidFill>
                    <a:schemeClr val="bg1"/>
                  </a:solidFill>
                </a:rPr>
                <a:t>World-class consulting</a:t>
              </a:r>
            </a:p>
          </p:txBody>
        </p:sp>
        <p:sp>
          <p:nvSpPr>
            <p:cNvPr id="10" name="TextBox 9"/>
            <p:cNvSpPr txBox="1"/>
            <p:nvPr/>
          </p:nvSpPr>
          <p:spPr>
            <a:xfrm>
              <a:off x="2377877" y="4665613"/>
              <a:ext cx="1817158" cy="584775"/>
            </a:xfrm>
            <a:prstGeom prst="rect">
              <a:avLst/>
            </a:prstGeom>
            <a:noFill/>
          </p:spPr>
          <p:txBody>
            <a:bodyPr wrap="square" rtlCol="0">
              <a:spAutoFit/>
            </a:bodyPr>
            <a:lstStyle/>
            <a:p>
              <a:pPr algn="ctr"/>
              <a:r>
                <a:rPr lang="en-US" sz="1600" b="1" dirty="0">
                  <a:solidFill>
                    <a:schemeClr val="bg1"/>
                  </a:solidFill>
                </a:rPr>
                <a:t>Industry-leading data and IC</a:t>
              </a:r>
            </a:p>
          </p:txBody>
        </p:sp>
      </p:grpSp>
    </p:spTree>
    <p:extLst>
      <p:ext uri="{BB962C8B-B14F-4D97-AF65-F5344CB8AC3E}">
        <p14:creationId xmlns:p14="http://schemas.microsoft.com/office/powerpoint/2010/main" val="240280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1F9A2DB-74C4-4F64-A799-D3BE73EC2B42}"/>
              </a:ext>
            </a:extLst>
          </p:cNvPr>
          <p:cNvSpPr/>
          <p:nvPr/>
        </p:nvSpPr>
        <p:spPr>
          <a:xfrm>
            <a:off x="457200" y="2124205"/>
            <a:ext cx="7763626" cy="2059316"/>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6CE07C74-3DA8-4C0C-BE79-A12FBB9112B2}"/>
              </a:ext>
            </a:extLst>
          </p:cNvPr>
          <p:cNvSpPr/>
          <p:nvPr/>
        </p:nvSpPr>
        <p:spPr>
          <a:xfrm>
            <a:off x="457200" y="4389057"/>
            <a:ext cx="7763626" cy="1598815"/>
          </a:xfrm>
          <a:prstGeom prst="rect">
            <a:avLst/>
          </a:prstGeom>
          <a:solidFill>
            <a:srgbClr val="C8D7D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80461F5A-A448-4777-85C9-5FF525CD0B21}"/>
              </a:ext>
            </a:extLst>
          </p:cNvPr>
          <p:cNvSpPr/>
          <p:nvPr/>
        </p:nvSpPr>
        <p:spPr>
          <a:xfrm flipV="1">
            <a:off x="794419" y="3434776"/>
            <a:ext cx="2711184" cy="495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78730E-5F9E-49CF-B152-5CBB9B348A04}"/>
              </a:ext>
            </a:extLst>
          </p:cNvPr>
          <p:cNvSpPr>
            <a:spLocks noGrp="1"/>
          </p:cNvSpPr>
          <p:nvPr>
            <p:ph type="title"/>
          </p:nvPr>
        </p:nvSpPr>
        <p:spPr/>
        <p:txBody>
          <a:bodyPr/>
          <a:lstStyle/>
          <a:p>
            <a:r>
              <a:rPr lang="en-GB" dirty="0"/>
              <a:t>WTW as an Assessment Client </a:t>
            </a:r>
          </a:p>
        </p:txBody>
      </p:sp>
      <p:sp>
        <p:nvSpPr>
          <p:cNvPr id="3" name="Text Placeholder 2">
            <a:extLst>
              <a:ext uri="{FF2B5EF4-FFF2-40B4-BE49-F238E27FC236}">
                <a16:creationId xmlns:a16="http://schemas.microsoft.com/office/drawing/2014/main" id="{85496D4D-26E3-4683-8A15-AAAD39152942}"/>
              </a:ext>
            </a:extLst>
          </p:cNvPr>
          <p:cNvSpPr>
            <a:spLocks noGrp="1"/>
          </p:cNvSpPr>
          <p:nvPr>
            <p:ph type="body" sz="quarter" idx="13"/>
          </p:nvPr>
        </p:nvSpPr>
        <p:spPr/>
        <p:txBody>
          <a:bodyPr/>
          <a:lstStyle/>
          <a:p>
            <a:r>
              <a:rPr lang="en-GB" dirty="0"/>
              <a:t>Hire Talent </a:t>
            </a:r>
          </a:p>
        </p:txBody>
      </p:sp>
      <p:sp>
        <p:nvSpPr>
          <p:cNvPr id="4" name="Content Placeholder 3">
            <a:extLst>
              <a:ext uri="{FF2B5EF4-FFF2-40B4-BE49-F238E27FC236}">
                <a16:creationId xmlns:a16="http://schemas.microsoft.com/office/drawing/2014/main" id="{5E6E87ED-9B19-4C42-9669-BC1038CC3285}"/>
              </a:ext>
            </a:extLst>
          </p:cNvPr>
          <p:cNvSpPr>
            <a:spLocks noGrp="1"/>
          </p:cNvSpPr>
          <p:nvPr>
            <p:ph idx="1"/>
          </p:nvPr>
        </p:nvSpPr>
        <p:spPr>
          <a:xfrm>
            <a:off x="4704267" y="2839763"/>
            <a:ext cx="2680139" cy="378859"/>
          </a:xfrm>
        </p:spPr>
        <p:txBody>
          <a:bodyPr/>
          <a:lstStyle/>
          <a:p>
            <a:pPr algn="ctr"/>
            <a:r>
              <a:rPr lang="en-GB" sz="2000" b="0" dirty="0">
                <a:solidFill>
                  <a:schemeClr val="bg1"/>
                </a:solidFill>
              </a:rPr>
              <a:t>Graduate Recruitment</a:t>
            </a:r>
          </a:p>
        </p:txBody>
      </p:sp>
      <p:sp>
        <p:nvSpPr>
          <p:cNvPr id="10" name="Content Placeholder 3">
            <a:extLst>
              <a:ext uri="{FF2B5EF4-FFF2-40B4-BE49-F238E27FC236}">
                <a16:creationId xmlns:a16="http://schemas.microsoft.com/office/drawing/2014/main" id="{A777256F-28E5-4F1C-A6AE-8B795328BDFE}"/>
              </a:ext>
            </a:extLst>
          </p:cNvPr>
          <p:cNvSpPr txBox="1">
            <a:spLocks/>
          </p:cNvSpPr>
          <p:nvPr/>
        </p:nvSpPr>
        <p:spPr>
          <a:xfrm>
            <a:off x="4704266" y="3218622"/>
            <a:ext cx="2680139" cy="378859"/>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dirty="0"/>
              <a:t>UK, USA &amp; EMEA</a:t>
            </a:r>
          </a:p>
        </p:txBody>
      </p:sp>
      <p:sp>
        <p:nvSpPr>
          <p:cNvPr id="11" name="Content Placeholder 3">
            <a:extLst>
              <a:ext uri="{FF2B5EF4-FFF2-40B4-BE49-F238E27FC236}">
                <a16:creationId xmlns:a16="http://schemas.microsoft.com/office/drawing/2014/main" id="{CC62DF9A-B093-400F-B60A-390307A4D331}"/>
              </a:ext>
            </a:extLst>
          </p:cNvPr>
          <p:cNvSpPr txBox="1">
            <a:spLocks/>
          </p:cNvSpPr>
          <p:nvPr/>
        </p:nvSpPr>
        <p:spPr>
          <a:xfrm>
            <a:off x="4771809" y="4999033"/>
            <a:ext cx="2680139" cy="378859"/>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2000" b="0" dirty="0">
                <a:solidFill>
                  <a:srgbClr val="00A0D2"/>
                </a:solidFill>
              </a:rPr>
              <a:t>Senior Hires</a:t>
            </a:r>
          </a:p>
        </p:txBody>
      </p:sp>
      <p:sp>
        <p:nvSpPr>
          <p:cNvPr id="17" name="Content Placeholder 3">
            <a:extLst>
              <a:ext uri="{FF2B5EF4-FFF2-40B4-BE49-F238E27FC236}">
                <a16:creationId xmlns:a16="http://schemas.microsoft.com/office/drawing/2014/main" id="{CF32291A-DEFD-44B8-8CFA-B0D4122D28FD}"/>
              </a:ext>
            </a:extLst>
          </p:cNvPr>
          <p:cNvSpPr txBox="1">
            <a:spLocks/>
          </p:cNvSpPr>
          <p:nvPr/>
        </p:nvSpPr>
        <p:spPr>
          <a:xfrm>
            <a:off x="794419" y="3013427"/>
            <a:ext cx="2680139" cy="378859"/>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2400" b="0" dirty="0">
                <a:solidFill>
                  <a:schemeClr val="bg1"/>
                </a:solidFill>
              </a:rPr>
              <a:t>+</a:t>
            </a:r>
          </a:p>
        </p:txBody>
      </p:sp>
      <p:sp>
        <p:nvSpPr>
          <p:cNvPr id="18" name="Content Placeholder 3">
            <a:extLst>
              <a:ext uri="{FF2B5EF4-FFF2-40B4-BE49-F238E27FC236}">
                <a16:creationId xmlns:a16="http://schemas.microsoft.com/office/drawing/2014/main" id="{32D6CFF8-FD87-46CD-8DF4-7A63A8BA4ECC}"/>
              </a:ext>
            </a:extLst>
          </p:cNvPr>
          <p:cNvSpPr txBox="1">
            <a:spLocks/>
          </p:cNvSpPr>
          <p:nvPr/>
        </p:nvSpPr>
        <p:spPr>
          <a:xfrm>
            <a:off x="789783" y="3512140"/>
            <a:ext cx="2646958" cy="337099"/>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b="0" dirty="0">
                <a:solidFill>
                  <a:schemeClr val="accent3"/>
                </a:solidFill>
                <a:latin typeface="Abadi" panose="020B0604020202020204" pitchFamily="34" charset="0"/>
              </a:rPr>
              <a:t>ASSESSMENT CENTER DESIGN</a:t>
            </a:r>
          </a:p>
        </p:txBody>
      </p:sp>
      <p:pic>
        <p:nvPicPr>
          <p:cNvPr id="28" name="Graphic 27">
            <a:extLst>
              <a:ext uri="{FF2B5EF4-FFF2-40B4-BE49-F238E27FC236}">
                <a16:creationId xmlns:a16="http://schemas.microsoft.com/office/drawing/2014/main" id="{92A52C19-B653-4206-82D8-387A0E908F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796" y="2329741"/>
            <a:ext cx="2632807" cy="614163"/>
          </a:xfrm>
          <a:prstGeom prst="rect">
            <a:avLst/>
          </a:prstGeom>
        </p:spPr>
      </p:pic>
      <p:cxnSp>
        <p:nvCxnSpPr>
          <p:cNvPr id="29" name="Straight Connector 28">
            <a:extLst>
              <a:ext uri="{FF2B5EF4-FFF2-40B4-BE49-F238E27FC236}">
                <a16:creationId xmlns:a16="http://schemas.microsoft.com/office/drawing/2014/main" id="{26B3C256-AB23-4382-8306-33F54D8E215E}"/>
              </a:ext>
            </a:extLst>
          </p:cNvPr>
          <p:cNvCxnSpPr>
            <a:cxnSpLocks/>
          </p:cNvCxnSpPr>
          <p:nvPr/>
        </p:nvCxnSpPr>
        <p:spPr>
          <a:xfrm>
            <a:off x="4002930" y="2377976"/>
            <a:ext cx="0" cy="155256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11CD70D-BEB0-414D-BB1E-532C022F490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134" y="4808097"/>
            <a:ext cx="3041238" cy="560824"/>
          </a:xfrm>
          <a:prstGeom prst="rect">
            <a:avLst/>
          </a:prstGeom>
        </p:spPr>
      </p:pic>
      <p:cxnSp>
        <p:nvCxnSpPr>
          <p:cNvPr id="35" name="Straight Connector 34">
            <a:extLst>
              <a:ext uri="{FF2B5EF4-FFF2-40B4-BE49-F238E27FC236}">
                <a16:creationId xmlns:a16="http://schemas.microsoft.com/office/drawing/2014/main" id="{F073FAF5-BAC5-46E3-B148-6EB32AB9ED4F}"/>
              </a:ext>
            </a:extLst>
          </p:cNvPr>
          <p:cNvCxnSpPr>
            <a:cxnSpLocks/>
          </p:cNvCxnSpPr>
          <p:nvPr/>
        </p:nvCxnSpPr>
        <p:spPr>
          <a:xfrm>
            <a:off x="4002930" y="4683706"/>
            <a:ext cx="0" cy="1009515"/>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33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20A318F-4A6D-4DD8-B728-3ACB32770108}"/>
              </a:ext>
            </a:extLst>
          </p:cNvPr>
          <p:cNvSpPr/>
          <p:nvPr/>
        </p:nvSpPr>
        <p:spPr>
          <a:xfrm>
            <a:off x="457200" y="4520695"/>
            <a:ext cx="7763626" cy="1810216"/>
          </a:xfrm>
          <a:prstGeom prst="rect">
            <a:avLst/>
          </a:prstGeom>
          <a:solidFill>
            <a:srgbClr val="EFEED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78492A8-B26E-4155-8DE2-60E48B5D8681}"/>
              </a:ext>
            </a:extLst>
          </p:cNvPr>
          <p:cNvSpPr/>
          <p:nvPr/>
        </p:nvSpPr>
        <p:spPr>
          <a:xfrm>
            <a:off x="457200" y="1906512"/>
            <a:ext cx="7763626" cy="239117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2308F47-783B-4D51-8A91-865A9B1898D5}"/>
              </a:ext>
            </a:extLst>
          </p:cNvPr>
          <p:cNvSpPr>
            <a:spLocks noGrp="1"/>
          </p:cNvSpPr>
          <p:nvPr>
            <p:ph type="title"/>
          </p:nvPr>
        </p:nvSpPr>
        <p:spPr/>
        <p:txBody>
          <a:bodyPr/>
          <a:lstStyle/>
          <a:p>
            <a:r>
              <a:rPr lang="en-GB" dirty="0"/>
              <a:t>WTW as an Assessment Client </a:t>
            </a:r>
          </a:p>
        </p:txBody>
      </p:sp>
      <p:sp>
        <p:nvSpPr>
          <p:cNvPr id="3" name="Text Placeholder 2">
            <a:extLst>
              <a:ext uri="{FF2B5EF4-FFF2-40B4-BE49-F238E27FC236}">
                <a16:creationId xmlns:a16="http://schemas.microsoft.com/office/drawing/2014/main" id="{14389884-B095-4350-ADBF-DA116A7024D9}"/>
              </a:ext>
            </a:extLst>
          </p:cNvPr>
          <p:cNvSpPr>
            <a:spLocks noGrp="1"/>
          </p:cNvSpPr>
          <p:nvPr>
            <p:ph type="body" sz="quarter" idx="13"/>
          </p:nvPr>
        </p:nvSpPr>
        <p:spPr/>
        <p:txBody>
          <a:bodyPr/>
          <a:lstStyle/>
          <a:p>
            <a:r>
              <a:rPr lang="en-GB" dirty="0"/>
              <a:t>Build Talent </a:t>
            </a:r>
          </a:p>
        </p:txBody>
      </p:sp>
      <p:sp>
        <p:nvSpPr>
          <p:cNvPr id="4" name="Content Placeholder 3">
            <a:extLst>
              <a:ext uri="{FF2B5EF4-FFF2-40B4-BE49-F238E27FC236}">
                <a16:creationId xmlns:a16="http://schemas.microsoft.com/office/drawing/2014/main" id="{3A342B36-2CC2-46E9-A07A-5D45A63E2797}"/>
              </a:ext>
            </a:extLst>
          </p:cNvPr>
          <p:cNvSpPr>
            <a:spLocks noGrp="1"/>
          </p:cNvSpPr>
          <p:nvPr>
            <p:ph idx="1"/>
          </p:nvPr>
        </p:nvSpPr>
        <p:spPr>
          <a:xfrm>
            <a:off x="3928693" y="5271914"/>
            <a:ext cx="3831021" cy="307778"/>
          </a:xfrm>
        </p:spPr>
        <p:txBody>
          <a:bodyPr/>
          <a:lstStyle/>
          <a:p>
            <a:r>
              <a:rPr lang="en-GB" sz="2000" b="0" dirty="0"/>
              <a:t>Sales and Contact </a:t>
            </a:r>
            <a:r>
              <a:rPr lang="en-GB" sz="2000" b="0" dirty="0" err="1"/>
              <a:t>Center</a:t>
            </a:r>
            <a:r>
              <a:rPr lang="en-GB" sz="2000" b="0" dirty="0"/>
              <a:t> Teams </a:t>
            </a:r>
          </a:p>
        </p:txBody>
      </p:sp>
      <p:sp>
        <p:nvSpPr>
          <p:cNvPr id="8" name="Content Placeholder 3">
            <a:extLst>
              <a:ext uri="{FF2B5EF4-FFF2-40B4-BE49-F238E27FC236}">
                <a16:creationId xmlns:a16="http://schemas.microsoft.com/office/drawing/2014/main" id="{C86FB0BF-046D-472C-9112-6D74D7B8C2E5}"/>
              </a:ext>
            </a:extLst>
          </p:cNvPr>
          <p:cNvSpPr txBox="1">
            <a:spLocks/>
          </p:cNvSpPr>
          <p:nvPr/>
        </p:nvSpPr>
        <p:spPr>
          <a:xfrm>
            <a:off x="3928693" y="2329426"/>
            <a:ext cx="4474463" cy="1698814"/>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GB" sz="2000" b="0" dirty="0"/>
              <a:t>Client Acumen Global Program </a:t>
            </a:r>
          </a:p>
          <a:p>
            <a:pPr>
              <a:lnSpc>
                <a:spcPct val="150000"/>
              </a:lnSpc>
            </a:pPr>
            <a:r>
              <a:rPr lang="en-GB" sz="2000" b="0" dirty="0"/>
              <a:t>Senior Promotion Global Program</a:t>
            </a:r>
          </a:p>
          <a:p>
            <a:pPr>
              <a:lnSpc>
                <a:spcPct val="150000"/>
              </a:lnSpc>
            </a:pPr>
            <a:r>
              <a:rPr lang="en-GB" sz="2000" b="0" dirty="0"/>
              <a:t>Innovation Team </a:t>
            </a:r>
          </a:p>
        </p:txBody>
      </p:sp>
      <p:sp>
        <p:nvSpPr>
          <p:cNvPr id="12" name="Title 1">
            <a:extLst>
              <a:ext uri="{FF2B5EF4-FFF2-40B4-BE49-F238E27FC236}">
                <a16:creationId xmlns:a16="http://schemas.microsoft.com/office/drawing/2014/main" id="{C1362C99-02A9-4C83-BE98-7B3978A5E073}"/>
              </a:ext>
            </a:extLst>
          </p:cNvPr>
          <p:cNvSpPr txBox="1">
            <a:spLocks/>
          </p:cNvSpPr>
          <p:nvPr/>
        </p:nvSpPr>
        <p:spPr>
          <a:xfrm>
            <a:off x="1059772" y="3822248"/>
            <a:ext cx="1611016" cy="27700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400" dirty="0">
                <a:solidFill>
                  <a:schemeClr val="bg1"/>
                </a:solidFill>
              </a:rPr>
              <a:t>Work Roles</a:t>
            </a:r>
          </a:p>
        </p:txBody>
      </p:sp>
      <p:sp>
        <p:nvSpPr>
          <p:cNvPr id="13" name="Title 1">
            <a:extLst>
              <a:ext uri="{FF2B5EF4-FFF2-40B4-BE49-F238E27FC236}">
                <a16:creationId xmlns:a16="http://schemas.microsoft.com/office/drawing/2014/main" id="{9B7D042F-0A31-4A93-AE8B-4987E8039A93}"/>
              </a:ext>
            </a:extLst>
          </p:cNvPr>
          <p:cNvSpPr txBox="1">
            <a:spLocks/>
          </p:cNvSpPr>
          <p:nvPr/>
        </p:nvSpPr>
        <p:spPr>
          <a:xfrm>
            <a:off x="997718" y="5886249"/>
            <a:ext cx="1611016" cy="27700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400" dirty="0">
                <a:solidFill>
                  <a:schemeClr val="accent2"/>
                </a:solidFill>
              </a:rPr>
              <a:t>Validation Studies</a:t>
            </a:r>
          </a:p>
        </p:txBody>
      </p:sp>
      <p:pic>
        <p:nvPicPr>
          <p:cNvPr id="19" name="Graphic 18">
            <a:extLst>
              <a:ext uri="{FF2B5EF4-FFF2-40B4-BE49-F238E27FC236}">
                <a16:creationId xmlns:a16="http://schemas.microsoft.com/office/drawing/2014/main" id="{0E12D222-5AEF-4A4C-9155-90E86FA8042D}"/>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24288"/>
          <a:stretch/>
        </p:blipFill>
        <p:spPr>
          <a:xfrm>
            <a:off x="1200248" y="4619554"/>
            <a:ext cx="1205955" cy="1141307"/>
          </a:xfrm>
          <a:prstGeom prst="rect">
            <a:avLst/>
          </a:prstGeom>
        </p:spPr>
      </p:pic>
      <p:pic>
        <p:nvPicPr>
          <p:cNvPr id="22" name="Graphic 21">
            <a:extLst>
              <a:ext uri="{FF2B5EF4-FFF2-40B4-BE49-F238E27FC236}">
                <a16:creationId xmlns:a16="http://schemas.microsoft.com/office/drawing/2014/main" id="{28E9223A-67CA-49BA-AFA0-537A6DEEC3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426" y="2251120"/>
            <a:ext cx="1430132" cy="1430132"/>
          </a:xfrm>
          <a:prstGeom prst="rect">
            <a:avLst/>
          </a:prstGeom>
        </p:spPr>
      </p:pic>
      <p:cxnSp>
        <p:nvCxnSpPr>
          <p:cNvPr id="25" name="Straight Connector 24">
            <a:extLst>
              <a:ext uri="{FF2B5EF4-FFF2-40B4-BE49-F238E27FC236}">
                <a16:creationId xmlns:a16="http://schemas.microsoft.com/office/drawing/2014/main" id="{3C1F8697-F221-4367-A804-7661638E5A03}"/>
              </a:ext>
            </a:extLst>
          </p:cNvPr>
          <p:cNvCxnSpPr/>
          <p:nvPr/>
        </p:nvCxnSpPr>
        <p:spPr>
          <a:xfrm>
            <a:off x="3381701" y="2207176"/>
            <a:ext cx="0" cy="18404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BC8DF5-F9A7-4772-9160-DB010F94950D}"/>
              </a:ext>
            </a:extLst>
          </p:cNvPr>
          <p:cNvCxnSpPr>
            <a:cxnSpLocks/>
          </p:cNvCxnSpPr>
          <p:nvPr/>
        </p:nvCxnSpPr>
        <p:spPr>
          <a:xfrm>
            <a:off x="3381699" y="4790180"/>
            <a:ext cx="0" cy="13321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88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D37967-11DC-410F-8A20-4B0E68FD2816}"/>
              </a:ext>
            </a:extLst>
          </p:cNvPr>
          <p:cNvSpPr/>
          <p:nvPr/>
        </p:nvSpPr>
        <p:spPr>
          <a:xfrm>
            <a:off x="457200" y="2671140"/>
            <a:ext cx="7763626" cy="239117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4B28235-D120-45EB-95A7-A2536388172A}"/>
              </a:ext>
            </a:extLst>
          </p:cNvPr>
          <p:cNvSpPr>
            <a:spLocks noGrp="1"/>
          </p:cNvSpPr>
          <p:nvPr>
            <p:ph type="title"/>
          </p:nvPr>
        </p:nvSpPr>
        <p:spPr/>
        <p:txBody>
          <a:bodyPr/>
          <a:lstStyle/>
          <a:p>
            <a:r>
              <a:rPr lang="en-GB" dirty="0"/>
              <a:t>WTW as an Assessment Client </a:t>
            </a:r>
          </a:p>
        </p:txBody>
      </p:sp>
      <p:sp>
        <p:nvSpPr>
          <p:cNvPr id="3" name="Text Placeholder 2">
            <a:extLst>
              <a:ext uri="{FF2B5EF4-FFF2-40B4-BE49-F238E27FC236}">
                <a16:creationId xmlns:a16="http://schemas.microsoft.com/office/drawing/2014/main" id="{B4191456-491F-4C91-9686-E31603F592F6}"/>
              </a:ext>
            </a:extLst>
          </p:cNvPr>
          <p:cNvSpPr>
            <a:spLocks noGrp="1"/>
          </p:cNvSpPr>
          <p:nvPr>
            <p:ph type="body" sz="quarter" idx="13"/>
          </p:nvPr>
        </p:nvSpPr>
        <p:spPr/>
        <p:txBody>
          <a:bodyPr/>
          <a:lstStyle/>
          <a:p>
            <a:r>
              <a:rPr lang="en-GB" dirty="0"/>
              <a:t>Lead Talent </a:t>
            </a:r>
          </a:p>
        </p:txBody>
      </p:sp>
      <p:sp>
        <p:nvSpPr>
          <p:cNvPr id="7" name="Title 1">
            <a:extLst>
              <a:ext uri="{FF2B5EF4-FFF2-40B4-BE49-F238E27FC236}">
                <a16:creationId xmlns:a16="http://schemas.microsoft.com/office/drawing/2014/main" id="{E1F1A783-6DB8-47D4-ADA5-9CC205908B2B}"/>
              </a:ext>
            </a:extLst>
          </p:cNvPr>
          <p:cNvSpPr txBox="1">
            <a:spLocks/>
          </p:cNvSpPr>
          <p:nvPr/>
        </p:nvSpPr>
        <p:spPr>
          <a:xfrm>
            <a:off x="526096" y="4346262"/>
            <a:ext cx="3607578" cy="383855"/>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200" dirty="0">
                <a:solidFill>
                  <a:schemeClr val="bg1"/>
                </a:solidFill>
              </a:rPr>
              <a:t>Leadership Impact/Risk and Impact 360</a:t>
            </a:r>
          </a:p>
        </p:txBody>
      </p:sp>
      <p:cxnSp>
        <p:nvCxnSpPr>
          <p:cNvPr id="9" name="Straight Connector 8">
            <a:extLst>
              <a:ext uri="{FF2B5EF4-FFF2-40B4-BE49-F238E27FC236}">
                <a16:creationId xmlns:a16="http://schemas.microsoft.com/office/drawing/2014/main" id="{11965EF4-270B-4A42-AAF7-D4DFBCF3DE8B}"/>
              </a:ext>
            </a:extLst>
          </p:cNvPr>
          <p:cNvCxnSpPr/>
          <p:nvPr/>
        </p:nvCxnSpPr>
        <p:spPr>
          <a:xfrm>
            <a:off x="4367048" y="2971804"/>
            <a:ext cx="0" cy="18404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6AFBFE79-60FE-47E6-B885-1AE482A4336D}"/>
              </a:ext>
            </a:extLst>
          </p:cNvPr>
          <p:cNvSpPr txBox="1">
            <a:spLocks/>
          </p:cNvSpPr>
          <p:nvPr/>
        </p:nvSpPr>
        <p:spPr>
          <a:xfrm>
            <a:off x="4911121" y="3588309"/>
            <a:ext cx="2680139" cy="378859"/>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2000" b="0" dirty="0">
                <a:solidFill>
                  <a:schemeClr val="bg1"/>
                </a:solidFill>
              </a:rPr>
              <a:t>Senior Leadership Assessment</a:t>
            </a:r>
          </a:p>
        </p:txBody>
      </p:sp>
      <p:pic>
        <p:nvPicPr>
          <p:cNvPr id="12" name="Graphic 11">
            <a:extLst>
              <a:ext uri="{FF2B5EF4-FFF2-40B4-BE49-F238E27FC236}">
                <a16:creationId xmlns:a16="http://schemas.microsoft.com/office/drawing/2014/main" id="{2E076170-EEAD-446B-842F-151362D73B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0357" y="3027206"/>
            <a:ext cx="1319056" cy="1319056"/>
          </a:xfrm>
          <a:prstGeom prst="rect">
            <a:avLst/>
          </a:prstGeom>
        </p:spPr>
      </p:pic>
      <p:pic>
        <p:nvPicPr>
          <p:cNvPr id="14" name="Graphic 13">
            <a:extLst>
              <a:ext uri="{FF2B5EF4-FFF2-40B4-BE49-F238E27FC236}">
                <a16:creationId xmlns:a16="http://schemas.microsoft.com/office/drawing/2014/main" id="{9D07F4AB-CB54-4DA5-9C1A-41803BA7C6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49848" y="3027205"/>
            <a:ext cx="1319057" cy="1319057"/>
          </a:xfrm>
          <a:prstGeom prst="rect">
            <a:avLst/>
          </a:prstGeom>
        </p:spPr>
      </p:pic>
      <p:pic>
        <p:nvPicPr>
          <p:cNvPr id="16" name="Graphic 15">
            <a:extLst>
              <a:ext uri="{FF2B5EF4-FFF2-40B4-BE49-F238E27FC236}">
                <a16:creationId xmlns:a16="http://schemas.microsoft.com/office/drawing/2014/main" id="{37042777-6F62-46B6-AF8F-787602CAD65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8784" y="3066631"/>
            <a:ext cx="1240206" cy="1240206"/>
          </a:xfrm>
          <a:prstGeom prst="rect">
            <a:avLst/>
          </a:prstGeom>
        </p:spPr>
      </p:pic>
    </p:spTree>
    <p:extLst>
      <p:ext uri="{BB962C8B-B14F-4D97-AF65-F5344CB8AC3E}">
        <p14:creationId xmlns:p14="http://schemas.microsoft.com/office/powerpoint/2010/main" val="303783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02EFC2B-BEEC-4560-9091-C6C5876682F2}"/>
              </a:ext>
            </a:extLst>
          </p:cNvPr>
          <p:cNvSpPr/>
          <p:nvPr/>
        </p:nvSpPr>
        <p:spPr>
          <a:xfrm>
            <a:off x="-43031" y="1760787"/>
            <a:ext cx="9230061" cy="5097213"/>
          </a:xfrm>
          <a:prstGeom prst="rect">
            <a:avLst/>
          </a:prstGeom>
          <a:blipFill dpi="0" rotWithShape="1">
            <a:blip r:embed="rId3">
              <a:alphaModFix amt="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640DF26-D0AB-4165-9C27-1CA6321B6DD5}"/>
              </a:ext>
            </a:extLst>
          </p:cNvPr>
          <p:cNvSpPr/>
          <p:nvPr/>
        </p:nvSpPr>
        <p:spPr>
          <a:xfrm>
            <a:off x="5045103" y="2208391"/>
            <a:ext cx="2276349" cy="22763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5B0148D9-D6BF-4538-832B-DF74CE8DAA7C}"/>
              </a:ext>
            </a:extLst>
          </p:cNvPr>
          <p:cNvSpPr/>
          <p:nvPr/>
        </p:nvSpPr>
        <p:spPr>
          <a:xfrm>
            <a:off x="1595259" y="2271141"/>
            <a:ext cx="2276349" cy="2276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3346213-1EC5-4054-AF6F-1D43A7340E9B}"/>
              </a:ext>
            </a:extLst>
          </p:cNvPr>
          <p:cNvSpPr>
            <a:spLocks noGrp="1"/>
          </p:cNvSpPr>
          <p:nvPr>
            <p:ph type="title"/>
          </p:nvPr>
        </p:nvSpPr>
        <p:spPr/>
        <p:txBody>
          <a:bodyPr/>
          <a:lstStyle/>
          <a:p>
            <a:r>
              <a:rPr lang="en-GB" dirty="0"/>
              <a:t>Looking Ahead </a:t>
            </a:r>
          </a:p>
        </p:txBody>
      </p:sp>
      <p:sp>
        <p:nvSpPr>
          <p:cNvPr id="3" name="Text Placeholder 2">
            <a:extLst>
              <a:ext uri="{FF2B5EF4-FFF2-40B4-BE49-F238E27FC236}">
                <a16:creationId xmlns:a16="http://schemas.microsoft.com/office/drawing/2014/main" id="{4CE9C2D9-010C-4EE3-9209-7E6609E85FCA}"/>
              </a:ext>
            </a:extLst>
          </p:cNvPr>
          <p:cNvSpPr>
            <a:spLocks noGrp="1"/>
          </p:cNvSpPr>
          <p:nvPr>
            <p:ph type="body" sz="quarter" idx="13"/>
          </p:nvPr>
        </p:nvSpPr>
        <p:spPr/>
        <p:txBody>
          <a:bodyPr/>
          <a:lstStyle/>
          <a:p>
            <a:r>
              <a:rPr lang="en-GB" dirty="0"/>
              <a:t>Let’s GROW! </a:t>
            </a:r>
          </a:p>
        </p:txBody>
      </p:sp>
      <p:sp>
        <p:nvSpPr>
          <p:cNvPr id="4" name="Content Placeholder 3">
            <a:extLst>
              <a:ext uri="{FF2B5EF4-FFF2-40B4-BE49-F238E27FC236}">
                <a16:creationId xmlns:a16="http://schemas.microsoft.com/office/drawing/2014/main" id="{819DAEBC-5AE6-4184-A639-06986A9BA844}"/>
              </a:ext>
            </a:extLst>
          </p:cNvPr>
          <p:cNvSpPr>
            <a:spLocks noGrp="1"/>
          </p:cNvSpPr>
          <p:nvPr>
            <p:ph idx="1"/>
          </p:nvPr>
        </p:nvSpPr>
        <p:spPr>
          <a:xfrm>
            <a:off x="1554811" y="4670250"/>
            <a:ext cx="2357242" cy="685335"/>
          </a:xfrm>
        </p:spPr>
        <p:txBody>
          <a:bodyPr/>
          <a:lstStyle/>
          <a:p>
            <a:pPr algn="ctr"/>
            <a:r>
              <a:rPr lang="en-GB" sz="2800" b="0" dirty="0">
                <a:solidFill>
                  <a:schemeClr val="accent1"/>
                </a:solidFill>
              </a:rPr>
              <a:t>Powerful Partnerships </a:t>
            </a:r>
          </a:p>
        </p:txBody>
      </p:sp>
      <p:pic>
        <p:nvPicPr>
          <p:cNvPr id="6" name="Graphic 5">
            <a:extLst>
              <a:ext uri="{FF2B5EF4-FFF2-40B4-BE49-F238E27FC236}">
                <a16:creationId xmlns:a16="http://schemas.microsoft.com/office/drawing/2014/main" id="{3549B16D-1FDE-46E0-A042-46B978E87A5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4286"/>
          <a:stretch/>
        </p:blipFill>
        <p:spPr>
          <a:xfrm>
            <a:off x="1725914" y="2469083"/>
            <a:ext cx="2009510" cy="1901855"/>
          </a:xfrm>
          <a:prstGeom prst="rect">
            <a:avLst/>
          </a:prstGeom>
        </p:spPr>
      </p:pic>
      <p:sp>
        <p:nvSpPr>
          <p:cNvPr id="8" name="Content Placeholder 3">
            <a:extLst>
              <a:ext uri="{FF2B5EF4-FFF2-40B4-BE49-F238E27FC236}">
                <a16:creationId xmlns:a16="http://schemas.microsoft.com/office/drawing/2014/main" id="{04A5F2B5-3186-4A8C-8318-1FB966C55621}"/>
              </a:ext>
            </a:extLst>
          </p:cNvPr>
          <p:cNvSpPr txBox="1">
            <a:spLocks/>
          </p:cNvSpPr>
          <p:nvPr/>
        </p:nvSpPr>
        <p:spPr>
          <a:xfrm>
            <a:off x="5290968" y="4663033"/>
            <a:ext cx="1815561" cy="685335"/>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2800" b="0" dirty="0">
                <a:solidFill>
                  <a:schemeClr val="accent5"/>
                </a:solidFill>
              </a:rPr>
              <a:t>Growing Together</a:t>
            </a:r>
          </a:p>
        </p:txBody>
      </p:sp>
      <p:pic>
        <p:nvPicPr>
          <p:cNvPr id="14" name="Graphic 13">
            <a:extLst>
              <a:ext uri="{FF2B5EF4-FFF2-40B4-BE49-F238E27FC236}">
                <a16:creationId xmlns:a16="http://schemas.microsoft.com/office/drawing/2014/main" id="{CDA73311-3C4F-4832-AD82-B3785D2A19B2}"/>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15296"/>
          <a:stretch/>
        </p:blipFill>
        <p:spPr>
          <a:xfrm>
            <a:off x="5290968" y="2522869"/>
            <a:ext cx="1751859" cy="1854870"/>
          </a:xfrm>
          <a:prstGeom prst="rect">
            <a:avLst/>
          </a:prstGeom>
        </p:spPr>
      </p:pic>
    </p:spTree>
    <p:extLst>
      <p:ext uri="{BB962C8B-B14F-4D97-AF65-F5344CB8AC3E}">
        <p14:creationId xmlns:p14="http://schemas.microsoft.com/office/powerpoint/2010/main" val="46004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24 December 2015"/>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Friday Conference Slides  -  Read-Only" id="{8539A68B-F659-4BA2-81C9-008FC0284F8F}" vid="{A290B226-9F14-461E-8BED-AFD842017A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889E6103750F438878AB45B4DD2222" ma:contentTypeVersion="12" ma:contentTypeDescription="Create a new document." ma:contentTypeScope="" ma:versionID="127aa7874d8fcfed70301dcb57c97c1f">
  <xsd:schema xmlns:xsd="http://www.w3.org/2001/XMLSchema" xmlns:xs="http://www.w3.org/2001/XMLSchema" xmlns:p="http://schemas.microsoft.com/office/2006/metadata/properties" xmlns:ns2="3f3b39d8-0b74-43ac-aa08-f59c1e079f78" xmlns:ns3="9cd31565-5270-412f-9c99-58cb3e64888d" targetNamespace="http://schemas.microsoft.com/office/2006/metadata/properties" ma:root="true" ma:fieldsID="db619a669d83d3c7eb5ce238c267a3d8" ns2:_="" ns3:_="">
    <xsd:import namespace="3f3b39d8-0b74-43ac-aa08-f59c1e079f78"/>
    <xsd:import namespace="9cd31565-5270-412f-9c99-58cb3e6488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b39d8-0b74-43ac-aa08-f59c1e079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d31565-5270-412f-9c99-58cb3e6488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cd31565-5270-412f-9c99-58cb3e64888d">
      <UserInfo>
        <DisplayName>Rab MacIver</DisplayName>
        <AccountId>45</AccountId>
        <AccountType/>
      </UserInfo>
    </SharedWithUsers>
  </documentManagement>
</p:properties>
</file>

<file path=customXml/itemProps1.xml><?xml version="1.0" encoding="utf-8"?>
<ds:datastoreItem xmlns:ds="http://schemas.openxmlformats.org/officeDocument/2006/customXml" ds:itemID="{D7E06522-5A8B-4FF0-926F-2D3AEF7068EF}"/>
</file>

<file path=customXml/itemProps2.xml><?xml version="1.0" encoding="utf-8"?>
<ds:datastoreItem xmlns:ds="http://schemas.openxmlformats.org/officeDocument/2006/customXml" ds:itemID="{C6FE00B1-A26D-407E-B8BE-8A8D558BA8DD}">
  <ds:schemaRefs>
    <ds:schemaRef ds:uri="http://schemas.microsoft.com/sharepoint/v3/contenttype/forms"/>
  </ds:schemaRefs>
</ds:datastoreItem>
</file>

<file path=customXml/itemProps3.xml><?xml version="1.0" encoding="utf-8"?>
<ds:datastoreItem xmlns:ds="http://schemas.openxmlformats.org/officeDocument/2006/customXml" ds:itemID="{DB18E9F4-8770-4923-BB2C-47D28852A350}">
  <ds:schemaRef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6bf7b792-b6d9-4df4-bbcb-79af6068597a"/>
    <ds:schemaRef ds:uri="http://purl.org/dc/terms/"/>
    <ds:schemaRef ds:uri="http://schemas.microsoft.com/office/infopath/2007/PartnerControls"/>
    <ds:schemaRef ds:uri="ff4846e7-e320-472a-b939-e0ea4896596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Friday Conference Slides</Template>
  <TotalTime>3055</TotalTime>
  <Words>264</Words>
  <Application>Microsoft Office PowerPoint</Application>
  <PresentationFormat>On-screen Show (4:3)</PresentationFormat>
  <Paragraphs>63</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Abadi</vt:lpstr>
      <vt:lpstr>Arial</vt:lpstr>
      <vt:lpstr>Calibri</vt:lpstr>
      <vt:lpstr>Wingdings</vt:lpstr>
      <vt:lpstr>WTW</vt:lpstr>
      <vt:lpstr>Vision for Growth </vt:lpstr>
      <vt:lpstr>Welcome</vt:lpstr>
      <vt:lpstr>Welcome</vt:lpstr>
      <vt:lpstr>WTW Headlines </vt:lpstr>
      <vt:lpstr>WTW Headlines </vt:lpstr>
      <vt:lpstr>WTW as an Assessment Client </vt:lpstr>
      <vt:lpstr>WTW as an Assessment Client </vt:lpstr>
      <vt:lpstr>WTW as an Assessment Client </vt:lpstr>
      <vt:lpstr>Looking Ahead </vt:lpstr>
    </vt:vector>
  </TitlesOfParts>
  <Company>Willis Towers Watson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 Partnerships, Global Growth</dc:title>
  <dc:creator>Katie Herridge</dc:creator>
  <cp:lastModifiedBy>James Hollingsworth</cp:lastModifiedBy>
  <cp:revision>158</cp:revision>
  <dcterms:created xsi:type="dcterms:W3CDTF">2018-09-13T13:09:16Z</dcterms:created>
  <dcterms:modified xsi:type="dcterms:W3CDTF">2018-10-17T07:17:52Z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ContentTypeId">
    <vt:lpwstr>0x010100CB889E6103750F438878AB45B4DD2222</vt:lpwstr>
  </property>
  <property fmtid="{D5CDD505-2E9C-101B-9397-08002B2CF9AE}" pid="4" name="wtwPrimaryIndustries">
    <vt:lpwstr/>
  </property>
  <property fmtid="{D5CDD505-2E9C-101B-9397-08002B2CF9AE}" pid="5" name="wtwLanguages">
    <vt:lpwstr>2;#English|cf11192c-fc4c-48d5-99ef-db7461618cf1</vt:lpwstr>
  </property>
  <property fmtid="{D5CDD505-2E9C-101B-9397-08002B2CF9AE}" pid="6" name="wtwBusinessLines">
    <vt:lpwstr>14;#Corporate Functions|358f88c1-3f1f-4c60-aced-d7ce899be2b7</vt:lpwstr>
  </property>
  <property fmtid="{D5CDD505-2E9C-101B-9397-08002B2CF9AE}" pid="7" name="wtwRegions">
    <vt:lpwstr>1;#Great Britain|661323d5-3131-48f8-b359-cc3556af88ce;#3;#International|3ebc259f-84bb-4695-b3ab-ed859b4b9099;#7;#North America|f4f97094-981d-4a36-b751-b56d94062a44;#9;#Western Europe|14282ae9-2027-496b-a908-e96ecbfc4025</vt:lpwstr>
  </property>
</Properties>
</file>