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336" r:id="rId5"/>
    <p:sldId id="631" r:id="rId6"/>
    <p:sldId id="632" r:id="rId7"/>
    <p:sldId id="630"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77" userDrawn="1">
          <p15:clr>
            <a:srgbClr val="A4A3A4"/>
          </p15:clr>
        </p15:guide>
        <p15:guide id="9" pos="7296" userDrawn="1">
          <p15:clr>
            <a:srgbClr val="A4A3A4"/>
          </p15:clr>
        </p15:guide>
        <p15:guide id="10" pos="1664"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ham Seager" initials="GS" lastIdx="1" clrIdx="0">
    <p:extLst>
      <p:ext uri="{19B8F6BF-5375-455C-9EA6-DF929625EA0E}">
        <p15:presenceInfo xmlns:p15="http://schemas.microsoft.com/office/powerpoint/2012/main" userId="S::graham.seager@savilleassessment.com::10a0be46-fd9d-4f39-ba3a-c77b6ac6e74c" providerId="AD"/>
      </p:ext>
    </p:extLst>
  </p:cmAuthor>
  <p:cmAuthor id="2" name="James Hollingsworth" initials="JH" lastIdx="16" clrIdx="1">
    <p:extLst>
      <p:ext uri="{19B8F6BF-5375-455C-9EA6-DF929625EA0E}">
        <p15:presenceInfo xmlns:p15="http://schemas.microsoft.com/office/powerpoint/2012/main" userId="S::james.hollingsworth@savilleassessment.com::5824f83d-9761-470f-a24b-0c15200288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082"/>
    <a:srgbClr val="C0D6C5"/>
    <a:srgbClr val="F8F8F8"/>
    <a:srgbClr val="000000"/>
    <a:srgbClr val="DDD0CF"/>
    <a:srgbClr val="FFFFFF"/>
    <a:srgbClr val="1D2628"/>
    <a:srgbClr val="D9D8D8"/>
    <a:srgbClr val="B0B6BD"/>
    <a:srgbClr val="F69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109B4-8CD4-48C4-A5FF-8E192E7356E1}" v="26" dt="2020-02-06T15:57:58.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guide orient="horz" pos="2160"/>
        <p:guide orient="horz" pos="300"/>
        <p:guide orient="horz" pos="960"/>
        <p:guide orient="horz" pos="4032"/>
        <p:guide orient="horz" pos="3840"/>
        <p:guide pos="4608"/>
        <p:guide pos="377"/>
        <p:guide pos="7296"/>
        <p:guide pos="1664"/>
        <p:guide pos="5888"/>
        <p:guide pos="6016"/>
        <p:guide pos="4480"/>
        <p:guide pos="1792"/>
        <p:guide pos="3053"/>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DC975-A455-47BB-A68D-520EABF783D0}" type="datetimeFigureOut">
              <a:rPr lang="en-US" smtClean="0"/>
              <a:pPr/>
              <a:t>5/14/2020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1</a:t>
            </a:fld>
            <a:endParaRPr lang="en-US"/>
          </a:p>
        </p:txBody>
      </p:sp>
    </p:spTree>
    <p:extLst>
      <p:ext uri="{BB962C8B-B14F-4D97-AF65-F5344CB8AC3E}">
        <p14:creationId xmlns:p14="http://schemas.microsoft.com/office/powerpoint/2010/main" val="1608269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8.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7.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9"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1" name="Freeform 5"/>
          <p:cNvSpPr>
            <a:spLocks/>
          </p:cNvSpPr>
          <p:nvPr userDrawn="1"/>
        </p:nvSpPr>
        <p:spPr bwMode="auto">
          <a:xfrm>
            <a:off x="2683934" y="1522414"/>
            <a:ext cx="5676900" cy="354013"/>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userDrawn="1"/>
        </p:nvSpPr>
        <p:spPr bwMode="auto">
          <a:xfrm>
            <a:off x="609601" y="3013075"/>
            <a:ext cx="2148417" cy="2813050"/>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7"/>
          <p:cNvSpPr>
            <a:spLocks/>
          </p:cNvSpPr>
          <p:nvPr userDrawn="1"/>
        </p:nvSpPr>
        <p:spPr bwMode="auto">
          <a:xfrm>
            <a:off x="4089400" y="5522914"/>
            <a:ext cx="1432984"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8"/>
          <p:cNvSpPr>
            <a:spLocks/>
          </p:cNvSpPr>
          <p:nvPr userDrawn="1"/>
        </p:nvSpPr>
        <p:spPr bwMode="auto">
          <a:xfrm>
            <a:off x="7653867" y="4086225"/>
            <a:ext cx="1432984"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9"/>
          <p:cNvSpPr>
            <a:spLocks/>
          </p:cNvSpPr>
          <p:nvPr userDrawn="1"/>
        </p:nvSpPr>
        <p:spPr bwMode="auto">
          <a:xfrm>
            <a:off x="5520267" y="3717926"/>
            <a:ext cx="709084" cy="358775"/>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0"/>
          <p:cNvSpPr>
            <a:spLocks/>
          </p:cNvSpPr>
          <p:nvPr userDrawn="1"/>
        </p:nvSpPr>
        <p:spPr bwMode="auto">
          <a:xfrm>
            <a:off x="9776884" y="2995613"/>
            <a:ext cx="719667"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1"/>
          <p:cNvSpPr>
            <a:spLocks/>
          </p:cNvSpPr>
          <p:nvPr userDrawn="1"/>
        </p:nvSpPr>
        <p:spPr bwMode="auto">
          <a:xfrm>
            <a:off x="10521951" y="1522414"/>
            <a:ext cx="1075267"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19" name="Picture 18">
            <a:extLst>
              <a:ext uri="{FF2B5EF4-FFF2-40B4-BE49-F238E27FC236}">
                <a16:creationId xmlns:a16="http://schemas.microsoft.com/office/drawing/2014/main" id="{EF8B62CC-1DCF-4E25-A093-4E5E0E2566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835" y="5947161"/>
            <a:ext cx="2272232" cy="62819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Divider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576" t="5643" r="13217"/>
          <a:stretch/>
        </p:blipFill>
        <p:spPr>
          <a:xfrm>
            <a:off x="0" y="-101515"/>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5792" y="2653260"/>
            <a:ext cx="6096000" cy="1124141"/>
          </a:xfrm>
          <a:prstGeom prst="rect">
            <a:avLst/>
          </a:prstGeom>
        </p:spPr>
      </p:pic>
    </p:spTree>
    <p:extLst>
      <p:ext uri="{BB962C8B-B14F-4D97-AF65-F5344CB8AC3E}">
        <p14:creationId xmlns:p14="http://schemas.microsoft.com/office/powerpoint/2010/main" val="340532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Divider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5576" t="5643" r="13217"/>
          <a:stretch/>
        </p:blipFill>
        <p:spPr>
          <a:xfrm>
            <a:off x="-6306" y="73956"/>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22194" y="2560877"/>
            <a:ext cx="7180348" cy="1324101"/>
          </a:xfrm>
          <a:prstGeom prst="rect">
            <a:avLst/>
          </a:prstGeom>
          <a:effectLst>
            <a:outerShdw blurRad="152400" dist="38100" dir="5400000" algn="ctr" rotWithShape="0">
              <a:schemeClr val="tx1">
                <a:alpha val="48000"/>
              </a:schemeClr>
            </a:outerShdw>
          </a:effectLst>
        </p:spPr>
      </p:pic>
    </p:spTree>
    <p:extLst>
      <p:ext uri="{BB962C8B-B14F-4D97-AF65-F5344CB8AC3E}">
        <p14:creationId xmlns:p14="http://schemas.microsoft.com/office/powerpoint/2010/main" val="355083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Divider Blue">
    <p:bg>
      <p:bgPr>
        <a:solidFill>
          <a:schemeClr val="accent1"/>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430" r="15163" b="7237"/>
          <a:stretch/>
        </p:blipFill>
        <p:spPr>
          <a:xfrm>
            <a:off x="3769485" y="0"/>
            <a:ext cx="8422515" cy="6858000"/>
          </a:xfrm>
          <a:prstGeom prst="rect">
            <a:avLst/>
          </a:prstGeom>
        </p:spPr>
      </p:pic>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62262" y="2700337"/>
            <a:ext cx="6467475" cy="1457325"/>
          </a:xfrm>
          <a:prstGeom prst="rect">
            <a:avLst/>
          </a:prstGeom>
        </p:spPr>
      </p:pic>
    </p:spTree>
    <p:extLst>
      <p:ext uri="{BB962C8B-B14F-4D97-AF65-F5344CB8AC3E}">
        <p14:creationId xmlns:p14="http://schemas.microsoft.com/office/powerpoint/2010/main" val="714373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Divider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7430" r="15163" b="7237"/>
          <a:stretch/>
        </p:blipFill>
        <p:spPr>
          <a:xfrm>
            <a:off x="3769485" y="0"/>
            <a:ext cx="8422515" cy="6858000"/>
          </a:xfrm>
          <a:prstGeom prst="rect">
            <a:avLst/>
          </a:prstGeom>
        </p:spPr>
      </p:pic>
      <p:sp>
        <p:nvSpPr>
          <p:cNvPr id="2" name="Rectangle 1">
            <a:extLst>
              <a:ext uri="{FF2B5EF4-FFF2-40B4-BE49-F238E27FC236}">
                <a16:creationId xmlns:a16="http://schemas.microsoft.com/office/drawing/2014/main" id="{FC7836FC-3F10-4412-8C6A-377FF3B94D29}"/>
              </a:ext>
            </a:extLst>
          </p:cNvPr>
          <p:cNvSpPr/>
          <p:nvPr userDrawn="1"/>
        </p:nvSpPr>
        <p:spPr>
          <a:xfrm>
            <a:off x="1792704" y="1840828"/>
            <a:ext cx="8578516" cy="3119671"/>
          </a:xfrm>
          <a:prstGeom prst="rect">
            <a:avLst/>
          </a:prstGeom>
          <a:solidFill>
            <a:schemeClr val="tx1">
              <a:alpha val="27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31868" y="2604474"/>
            <a:ext cx="6467475" cy="1457325"/>
          </a:xfrm>
          <a:prstGeom prst="rect">
            <a:avLst/>
          </a:prstGeom>
          <a:effectLst>
            <a:outerShdw blurRad="63500" dist="50800" dir="5400000" sx="105000" sy="105000" algn="ctr" rotWithShape="0">
              <a:srgbClr val="000000">
                <a:alpha val="22000"/>
              </a:srgbClr>
            </a:outerShdw>
          </a:effectLst>
        </p:spPr>
      </p:pic>
    </p:spTree>
    <p:extLst>
      <p:ext uri="{BB962C8B-B14F-4D97-AF65-F5344CB8AC3E}">
        <p14:creationId xmlns:p14="http://schemas.microsoft.com/office/powerpoint/2010/main" val="1132890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Divider Blue">
    <p:bg>
      <p:bgPr>
        <a:solidFill>
          <a:srgbClr val="D8DBD8"/>
        </a:solidFill>
        <a:effectLst/>
      </p:bgPr>
    </p:bg>
    <p:spTree>
      <p:nvGrpSpPr>
        <p:cNvPr id="1" name=""/>
        <p:cNvGrpSpPr/>
        <p:nvPr/>
      </p:nvGrpSpPr>
      <p:grpSpPr>
        <a:xfrm>
          <a:off x="0" y="0"/>
          <a:ext cx="0" cy="0"/>
          <a:chOff x="0" y="0"/>
          <a:chExt cx="0" cy="0"/>
        </a:xfrm>
      </p:grpSpPr>
      <p:pic>
        <p:nvPicPr>
          <p:cNvPr id="189" name="Graphic 188">
            <a:extLst>
              <a:ext uri="{FF2B5EF4-FFF2-40B4-BE49-F238E27FC236}">
                <a16:creationId xmlns:a16="http://schemas.microsoft.com/office/drawing/2014/main" id="{F7A0A409-A4FD-403B-A6C0-2576FA7184C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1" t="14014" r="25676" b="38568"/>
          <a:stretch/>
        </p:blipFill>
        <p:spPr>
          <a:xfrm>
            <a:off x="1816771" y="0"/>
            <a:ext cx="1037523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p:spPr>
        <p:txBody>
          <a:bodyPr wrap="square" rtlCol="0">
            <a:spAutoFit/>
          </a:bodyPr>
          <a:lstStyle/>
          <a:p>
            <a:pPr algn="ctr"/>
            <a:r>
              <a:rPr lang="en-GB" sz="4800" b="0">
                <a:solidFill>
                  <a:schemeClr val="tx2"/>
                </a:solidFill>
              </a:rPr>
              <a:t>Strengths</a:t>
            </a:r>
          </a:p>
        </p:txBody>
      </p:sp>
      <p:pic>
        <p:nvPicPr>
          <p:cNvPr id="6" name="Picture 5">
            <a:extLst>
              <a:ext uri="{FF2B5EF4-FFF2-40B4-BE49-F238E27FC236}">
                <a16:creationId xmlns:a16="http://schemas.microsoft.com/office/drawing/2014/main" id="{3101D585-4314-44C2-87BD-7171DAA7EE8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574273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Divider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4C44349-97CE-4F0D-8578-5E88AB9D485F}"/>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81" t="14014" r="25676" b="38568"/>
          <a:stretch/>
        </p:blipFill>
        <p:spPr>
          <a:xfrm>
            <a:off x="1816771" y="0"/>
            <a:ext cx="10375230" cy="6858000"/>
          </a:xfrm>
          <a:prstGeom prst="rect">
            <a:avLst/>
          </a:prstGeom>
        </p:spPr>
      </p:pic>
      <p:sp>
        <p:nvSpPr>
          <p:cNvPr id="6" name="Rectangle 5">
            <a:extLst>
              <a:ext uri="{FF2B5EF4-FFF2-40B4-BE49-F238E27FC236}">
                <a16:creationId xmlns:a16="http://schemas.microsoft.com/office/drawing/2014/main" id="{C6555857-5916-4278-B7A3-737AEDD483F5}"/>
              </a:ext>
            </a:extLst>
          </p:cNvPr>
          <p:cNvSpPr/>
          <p:nvPr userDrawn="1"/>
        </p:nvSpPr>
        <p:spPr>
          <a:xfrm>
            <a:off x="1792704" y="1239253"/>
            <a:ext cx="8578516" cy="4223084"/>
          </a:xfrm>
          <a:prstGeom prst="rect">
            <a:avLst/>
          </a:prstGeom>
          <a:solidFill>
            <a:schemeClr val="tx1">
              <a:alpha val="9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a:effectLst>
            <a:outerShdw blurRad="88900" dist="25400" dir="5400000" algn="t" rotWithShape="0">
              <a:prstClr val="black">
                <a:alpha val="29000"/>
              </a:prstClr>
            </a:outerShdw>
          </a:effectLst>
        </p:spPr>
        <p:txBody>
          <a:bodyPr wrap="square" rtlCol="0">
            <a:spAutoFit/>
          </a:bodyPr>
          <a:lstStyle/>
          <a:p>
            <a:pPr algn="ctr"/>
            <a:r>
              <a:rPr lang="en-GB" sz="4800" b="0">
                <a:solidFill>
                  <a:schemeClr val="bg1"/>
                </a:solidFill>
              </a:rPr>
              <a:t>Strengths</a:t>
            </a:r>
          </a:p>
        </p:txBody>
      </p:sp>
    </p:spTree>
    <p:extLst>
      <p:ext uri="{BB962C8B-B14F-4D97-AF65-F5344CB8AC3E}">
        <p14:creationId xmlns:p14="http://schemas.microsoft.com/office/powerpoint/2010/main" val="864374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09600" y="1872368"/>
            <a:ext cx="5994400" cy="337433"/>
          </a:xfrm>
        </p:spPr>
        <p:txBody>
          <a:bodyPr>
            <a:noAutofit/>
          </a:bodyPr>
          <a:lstStyle>
            <a:lvl1pPr>
              <a:defRPr sz="1800" b="0">
                <a:solidFill>
                  <a:schemeClr val="tx1"/>
                </a:solidFill>
              </a:defRPr>
            </a:lvl1pPr>
          </a:lstStyle>
          <a:p>
            <a:pPr lvl="0"/>
            <a:r>
              <a:rPr lang="en-US"/>
              <a:t>Subheading here</a:t>
            </a:r>
          </a:p>
        </p:txBody>
      </p:sp>
      <p:sp>
        <p:nvSpPr>
          <p:cNvPr id="7" name="Freeform 12"/>
          <p:cNvSpPr>
            <a:spLocks/>
          </p:cNvSpPr>
          <p:nvPr userDrawn="1"/>
        </p:nvSpPr>
        <p:spPr bwMode="auto">
          <a:xfrm>
            <a:off x="6932084" y="455613"/>
            <a:ext cx="3845984"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13"/>
          <p:cNvSpPr>
            <a:spLocks/>
          </p:cNvSpPr>
          <p:nvPr userDrawn="1"/>
        </p:nvSpPr>
        <p:spPr bwMode="auto">
          <a:xfrm>
            <a:off x="11108268" y="3179764"/>
            <a:ext cx="486833"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14"/>
          <p:cNvSpPr>
            <a:spLocks/>
          </p:cNvSpPr>
          <p:nvPr userDrawn="1"/>
        </p:nvSpPr>
        <p:spPr bwMode="auto">
          <a:xfrm>
            <a:off x="8674100" y="2808289"/>
            <a:ext cx="728133"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 name="Freeform 15"/>
          <p:cNvSpPr>
            <a:spLocks/>
          </p:cNvSpPr>
          <p:nvPr userDrawn="1"/>
        </p:nvSpPr>
        <p:spPr bwMode="auto">
          <a:xfrm>
            <a:off x="4216401" y="3592513"/>
            <a:ext cx="3754967"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609600" y="1524001"/>
            <a:ext cx="5994400" cy="381000"/>
          </a:xfrm>
        </p:spPr>
        <p:txBody>
          <a:bodyPr>
            <a:noAutofit/>
          </a:bodyPr>
          <a:lstStyle/>
          <a:p>
            <a:r>
              <a:rPr lang="en-US"/>
              <a:t>Click to edit Master title style</a:t>
            </a:r>
          </a:p>
        </p:txBody>
      </p:sp>
      <p:sp>
        <p:nvSpPr>
          <p:cNvPr id="1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11" name="Picture 10">
            <a:extLst>
              <a:ext uri="{FF2B5EF4-FFF2-40B4-BE49-F238E27FC236}">
                <a16:creationId xmlns:a16="http://schemas.microsoft.com/office/drawing/2014/main" id="{3915B205-43EA-4AA1-B3A4-49EED87874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05C7728A-95B1-4E61-9273-F88648659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572000"/>
          </a:xfrm>
        </p:spPr>
        <p:txBody>
          <a:bodyPr/>
          <a:lstStyle>
            <a:lvl3pPr marL="233363" indent="-233363">
              <a:buFont typeface="+mj-lt"/>
              <a:buAutoNum type="arabicPeriod"/>
              <a:defRPr/>
            </a:lvl3pPr>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7F7A34B2-2F00-4F6C-8A55-AE1DF999A5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572000"/>
          </a:xfrm>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219200"/>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1524000"/>
            <a:ext cx="34544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7"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8" name="Picture 7">
            <a:extLst>
              <a:ext uri="{FF2B5EF4-FFF2-40B4-BE49-F238E27FC236}">
                <a16:creationId xmlns:a16="http://schemas.microsoft.com/office/drawing/2014/main" id="{811A8085-1A1C-412C-8E45-6EAE9AD5BD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7"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0" name="Freeform 5"/>
          <p:cNvSpPr>
            <a:spLocks/>
          </p:cNvSpPr>
          <p:nvPr userDrawn="1"/>
        </p:nvSpPr>
        <p:spPr bwMode="auto">
          <a:xfrm>
            <a:off x="918849" y="3515640"/>
            <a:ext cx="3862993" cy="1940526"/>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p:cNvSpPr>
          <p:nvPr userDrawn="1"/>
        </p:nvSpPr>
        <p:spPr bwMode="auto">
          <a:xfrm>
            <a:off x="9291190" y="3515640"/>
            <a:ext cx="365259" cy="1940526"/>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p:cNvSpPr>
          <p:nvPr userDrawn="1"/>
        </p:nvSpPr>
        <p:spPr bwMode="auto">
          <a:xfrm>
            <a:off x="5578003" y="3515641"/>
            <a:ext cx="2836228" cy="981952"/>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6141884" y="1621875"/>
            <a:ext cx="1126076" cy="97982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8234928" y="999936"/>
            <a:ext cx="3048314" cy="467596"/>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10"/>
          <p:cNvSpPr>
            <a:spLocks/>
          </p:cNvSpPr>
          <p:nvPr userDrawn="1"/>
        </p:nvSpPr>
        <p:spPr bwMode="auto">
          <a:xfrm>
            <a:off x="6273175" y="5793661"/>
            <a:ext cx="863493" cy="467596"/>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1"/>
          <p:cNvSpPr>
            <a:spLocks/>
          </p:cNvSpPr>
          <p:nvPr userDrawn="1"/>
        </p:nvSpPr>
        <p:spPr bwMode="auto">
          <a:xfrm>
            <a:off x="2452265" y="1621876"/>
            <a:ext cx="1708469" cy="465472"/>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2"/>
          <p:cNvSpPr>
            <a:spLocks/>
          </p:cNvSpPr>
          <p:nvPr userDrawn="1"/>
        </p:nvSpPr>
        <p:spPr bwMode="auto">
          <a:xfrm>
            <a:off x="918849" y="1621876"/>
            <a:ext cx="348428" cy="81404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20" name="Picture 19">
            <a:extLst>
              <a:ext uri="{FF2B5EF4-FFF2-40B4-BE49-F238E27FC236}">
                <a16:creationId xmlns:a16="http://schemas.microsoft.com/office/drawing/2014/main" id="{EBD26C8B-993A-4BCF-9C25-59827759CA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835" y="5947161"/>
            <a:ext cx="2272232" cy="62819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6" hasCustomPrompt="1"/>
          </p:nvPr>
        </p:nvSpPr>
        <p:spPr>
          <a:xfrm>
            <a:off x="609600" y="1524000"/>
            <a:ext cx="10972800" cy="4572000"/>
          </a:xfrm>
        </p:spPr>
        <p:txBody>
          <a:bodyPr/>
          <a:lstStyle>
            <a:lvl1pPr>
              <a:lnSpc>
                <a:spcPts val="4400"/>
              </a:lnSpc>
              <a:spcBef>
                <a:spcPts val="0"/>
              </a:spcBef>
              <a:spcAft>
                <a:spcPts val="0"/>
              </a:spcAft>
              <a:defRPr sz="3900" b="0" i="0" baseline="0"/>
            </a:lvl1pPr>
          </a:lstStyle>
          <a:p>
            <a:pPr lvl="0"/>
            <a:r>
              <a:rPr lang="en-US"/>
              <a:t>“Click to edit Master text styles</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2"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BF7FEBB7-37DD-4862-900D-8874BFD32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5"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5" name="Picture 4">
            <a:extLst>
              <a:ext uri="{FF2B5EF4-FFF2-40B4-BE49-F238E27FC236}">
                <a16:creationId xmlns:a16="http://schemas.microsoft.com/office/drawing/2014/main" id="{3D70C9E3-F9C3-4CD9-8A05-7791A0CDD2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a:extLst>
              <a:ext uri="{FF2B5EF4-FFF2-40B4-BE49-F238E27FC236}">
                <a16:creationId xmlns:a16="http://schemas.microsoft.com/office/drawing/2014/main" id="{FCA3F146-AC7D-475B-9748-30908384DC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394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09521" y="1739707"/>
            <a:ext cx="6572958" cy="1692212"/>
          </a:xfrm>
          <a:prstGeom prst="rect">
            <a:avLst/>
          </a:prstGeom>
        </p:spPr>
      </p:pic>
      <p:sp>
        <p:nvSpPr>
          <p:cNvPr id="3" name="TextBox 2"/>
          <p:cNvSpPr txBox="1"/>
          <p:nvPr userDrawn="1"/>
        </p:nvSpPr>
        <p:spPr>
          <a:xfrm>
            <a:off x="3333127" y="3668950"/>
            <a:ext cx="5525745" cy="400110"/>
          </a:xfrm>
          <a:prstGeom prst="rect">
            <a:avLst/>
          </a:prstGeom>
          <a:noFill/>
        </p:spPr>
        <p:txBody>
          <a:bodyPr wrap="square" rtlCol="0">
            <a:spAutoFit/>
          </a:bodyPr>
          <a:lstStyle/>
          <a:p>
            <a:pPr algn="ctr"/>
            <a:r>
              <a:rPr lang="en-US" sz="2000"/>
              <a:t>www.savilleassessment.com</a:t>
            </a:r>
            <a:endParaRPr lang="en-GB" sz="2000"/>
          </a:p>
        </p:txBody>
      </p:sp>
      <p:cxnSp>
        <p:nvCxnSpPr>
          <p:cNvPr id="9" name="Straight Connector 8"/>
          <p:cNvCxnSpPr>
            <a:cxnSpLocks/>
          </p:cNvCxnSpPr>
          <p:nvPr userDrawn="1"/>
        </p:nvCxnSpPr>
        <p:spPr>
          <a:xfrm>
            <a:off x="3151001" y="3464965"/>
            <a:ext cx="5889998" cy="4"/>
          </a:xfrm>
          <a:prstGeom prst="line">
            <a:avLst/>
          </a:prstGeom>
          <a:ln w="28575">
            <a:solidFill>
              <a:srgbClr val="D8DBD8"/>
            </a:solidFill>
          </a:ln>
        </p:spPr>
        <p:style>
          <a:lnRef idx="1">
            <a:schemeClr val="accent1"/>
          </a:lnRef>
          <a:fillRef idx="0">
            <a:schemeClr val="accent1"/>
          </a:fillRef>
          <a:effectRef idx="0">
            <a:schemeClr val="accent1"/>
          </a:effectRef>
          <a:fontRef idx="minor">
            <a:schemeClr val="tx1"/>
          </a:fontRef>
        </p:style>
      </p:cxnSp>
      <p:sp>
        <p:nvSpPr>
          <p:cNvPr id="10" name="Footer Placeholder 3 Copyright">
            <a:extLst>
              <a:ext uri="{FF2B5EF4-FFF2-40B4-BE49-F238E27FC236}">
                <a16:creationId xmlns:a16="http://schemas.microsoft.com/office/drawing/2014/main" id="{B89421D4-460E-414E-9881-992193F3E403}"/>
              </a:ext>
            </a:extLst>
          </p:cNvPr>
          <p:cNvSpPr>
            <a:spLocks noGrp="1"/>
          </p:cNvSpPr>
          <p:nvPr>
            <p:ph type="ftr" sz="quarter" idx="11"/>
          </p:nvPr>
        </p:nvSpPr>
        <p:spPr>
          <a:xfrm>
            <a:off x="2299994" y="6260565"/>
            <a:ext cx="7592008" cy="217825"/>
          </a:xfrm>
          <a:prstGeom prst="rect">
            <a:avLst/>
          </a:prstGeom>
        </p:spPr>
        <p:txBody>
          <a:bodyPr/>
          <a:lstStyle>
            <a:lvl1pPr algn="ctr">
              <a:defRPr sz="1200"/>
            </a:lvl1pPr>
          </a:lstStyle>
          <a:p>
            <a:r>
              <a:rPr lang="en-GB"/>
              <a:t>© 2019 Saville Assessment, Willis Towers Watson. All rights reserved.</a:t>
            </a:r>
            <a:endParaRPr lang="en-US"/>
          </a:p>
        </p:txBody>
      </p:sp>
      <p:pic>
        <p:nvPicPr>
          <p:cNvPr id="6" name="Graphic 5">
            <a:extLst>
              <a:ext uri="{FF2B5EF4-FFF2-40B4-BE49-F238E27FC236}">
                <a16:creationId xmlns:a16="http://schemas.microsoft.com/office/drawing/2014/main" id="{FEBB3269-ABCE-415C-9A5F-0585224CB20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95462" y="4297714"/>
            <a:ext cx="1801073" cy="237641"/>
          </a:xfrm>
          <a:prstGeom prst="rect">
            <a:avLst/>
          </a:prstGeom>
        </p:spPr>
      </p:pic>
    </p:spTree>
    <p:extLst>
      <p:ext uri="{BB962C8B-B14F-4D97-AF65-F5344CB8AC3E}">
        <p14:creationId xmlns:p14="http://schemas.microsoft.com/office/powerpoint/2010/main" val="11368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grpSp>
        <p:nvGrpSpPr>
          <p:cNvPr id="4" name="Group 3"/>
          <p:cNvGrpSpPr/>
          <p:nvPr userDrawn="1"/>
        </p:nvGrpSpPr>
        <p:grpSpPr>
          <a:xfrm>
            <a:off x="609600" y="1014411"/>
            <a:ext cx="10987617" cy="5386388"/>
            <a:chOff x="457200" y="452438"/>
            <a:chExt cx="8240713" cy="5386388"/>
          </a:xfrm>
          <a:solidFill>
            <a:schemeClr val="tx1">
              <a:alpha val="2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10"/>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7111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rgbClr val="702082"/>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tx1"/>
                </a:solidFill>
              </a:defRPr>
            </a:lvl1pPr>
          </a:lstStyle>
          <a:p>
            <a:pPr lvl="0"/>
            <a:r>
              <a:rPr lang="en-US"/>
              <a:t>Click to edit Master text styles</a:t>
            </a:r>
          </a:p>
        </p:txBody>
      </p:sp>
      <p:grpSp>
        <p:nvGrpSpPr>
          <p:cNvPr id="4" name="Group 3"/>
          <p:cNvGrpSpPr/>
          <p:nvPr userDrawn="1"/>
        </p:nvGrpSpPr>
        <p:grpSpPr>
          <a:xfrm>
            <a:off x="609600" y="946960"/>
            <a:ext cx="10987617" cy="5386388"/>
            <a:chOff x="457200" y="452438"/>
            <a:chExt cx="8240713" cy="5386388"/>
          </a:xfrm>
          <a:solidFill>
            <a:schemeClr val="bg1">
              <a:alpha val="6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25"/>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10832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558800" y="3602702"/>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609600" y="3558258"/>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272692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vider Blue">
    <p:bg>
      <p:bgPr>
        <a:solidFill>
          <a:srgbClr val="C8D7D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68F3D3C-D32C-4FD6-AD17-DABC18849A4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20463" r="19149" b="18725"/>
          <a:stretch/>
        </p:blipFill>
        <p:spPr>
          <a:xfrm>
            <a:off x="3074128" y="0"/>
            <a:ext cx="9117872"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98119" y="3078815"/>
            <a:ext cx="3887715" cy="830997"/>
          </a:xfrm>
          <a:prstGeom prst="rect">
            <a:avLst/>
          </a:prstGeom>
          <a:noFill/>
        </p:spPr>
        <p:txBody>
          <a:bodyPr wrap="square" rtlCol="0">
            <a:spAutoFit/>
          </a:bodyPr>
          <a:lstStyle/>
          <a:p>
            <a:r>
              <a:rPr lang="en-GB" sz="4800" b="1">
                <a:solidFill>
                  <a:srgbClr val="00A0D2"/>
                </a:solidFill>
              </a:rPr>
              <a:t>Hire Talent</a:t>
            </a:r>
          </a:p>
        </p:txBody>
      </p:sp>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95396" y="2560542"/>
            <a:ext cx="1614536" cy="1540887"/>
          </a:xfrm>
          <a:prstGeom prst="rect">
            <a:avLst/>
          </a:prstGeom>
        </p:spPr>
      </p:pic>
      <p:pic>
        <p:nvPicPr>
          <p:cNvPr id="7" name="Picture 6">
            <a:extLst>
              <a:ext uri="{FF2B5EF4-FFF2-40B4-BE49-F238E27FC236}">
                <a16:creationId xmlns:a16="http://schemas.microsoft.com/office/drawing/2014/main" id="{6D5F3BDD-12E7-44FB-94D4-C006920A7A1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53814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vider Blue">
    <p:bg>
      <p:bgPr>
        <a:solidFill>
          <a:srgbClr val="EFEEDE"/>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6A66710-4E65-4F7A-81D2-0C9A0A8C1EE1}"/>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2971687" y="1"/>
            <a:ext cx="9220313"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04952" y="2653153"/>
            <a:ext cx="1578654" cy="1551695"/>
          </a:xfrm>
          <a:prstGeom prst="rect">
            <a:avLst/>
          </a:prstGeom>
        </p:spPr>
      </p:pic>
      <p:sp>
        <p:nvSpPr>
          <p:cNvPr id="4" name="TextBox 3"/>
          <p:cNvSpPr txBox="1"/>
          <p:nvPr userDrawn="1"/>
        </p:nvSpPr>
        <p:spPr>
          <a:xfrm>
            <a:off x="4994216" y="3013501"/>
            <a:ext cx="3887715" cy="830997"/>
          </a:xfrm>
          <a:prstGeom prst="rect">
            <a:avLst/>
          </a:prstGeom>
          <a:noFill/>
        </p:spPr>
        <p:txBody>
          <a:bodyPr wrap="square" rtlCol="0">
            <a:spAutoFit/>
          </a:bodyPr>
          <a:lstStyle/>
          <a:p>
            <a:r>
              <a:rPr lang="en-GB" sz="4800" b="1">
                <a:solidFill>
                  <a:srgbClr val="FFB81C"/>
                </a:solidFill>
              </a:rPr>
              <a:t>Build Talent</a:t>
            </a:r>
          </a:p>
        </p:txBody>
      </p:sp>
      <p:pic>
        <p:nvPicPr>
          <p:cNvPr id="6" name="Picture 5">
            <a:extLst>
              <a:ext uri="{FF2B5EF4-FFF2-40B4-BE49-F238E27FC236}">
                <a16:creationId xmlns:a16="http://schemas.microsoft.com/office/drawing/2014/main" id="{631808D1-E5FC-4F21-8FF8-8024715712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4520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vider Blue">
    <p:bg>
      <p:bgPr>
        <a:solidFill>
          <a:srgbClr val="DDD0C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46BDFB-0B56-4698-A4AE-8D743BB82D4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8888" r="23589" b="24763"/>
          <a:stretch/>
        </p:blipFill>
        <p:spPr>
          <a:xfrm>
            <a:off x="2892491" y="0"/>
            <a:ext cx="929951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51588" y="3013501"/>
            <a:ext cx="3887715" cy="830997"/>
          </a:xfrm>
          <a:prstGeom prst="rect">
            <a:avLst/>
          </a:prstGeom>
          <a:noFill/>
        </p:spPr>
        <p:txBody>
          <a:bodyPr wrap="square" rtlCol="0">
            <a:spAutoFit/>
          </a:bodyPr>
          <a:lstStyle/>
          <a:p>
            <a:r>
              <a:rPr lang="en-GB" sz="4800" b="1">
                <a:solidFill>
                  <a:srgbClr val="C110A0"/>
                </a:solidFill>
              </a:rPr>
              <a:t>Lead Talent</a:t>
            </a:r>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4220" y="2808297"/>
            <a:ext cx="1766094" cy="1056741"/>
          </a:xfrm>
          <a:prstGeom prst="rect">
            <a:avLst/>
          </a:prstGeom>
        </p:spPr>
      </p:pic>
      <p:pic>
        <p:nvPicPr>
          <p:cNvPr id="7" name="Picture 6">
            <a:extLst>
              <a:ext uri="{FF2B5EF4-FFF2-40B4-BE49-F238E27FC236}">
                <a16:creationId xmlns:a16="http://schemas.microsoft.com/office/drawing/2014/main" id="{9FDD2FFA-5ED1-4137-B35F-B113D32962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21232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6"/>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1"/>
            <a:ext cx="508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700" r:id="rId3"/>
    <p:sldLayoutId id="2147483701" r:id="rId4"/>
    <p:sldLayoutId id="2147483693" r:id="rId5"/>
    <p:sldLayoutId id="2147483697" r:id="rId6"/>
    <p:sldLayoutId id="2147483705" r:id="rId7"/>
    <p:sldLayoutId id="2147483703" r:id="rId8"/>
    <p:sldLayoutId id="2147483704" r:id="rId9"/>
    <p:sldLayoutId id="2147483706" r:id="rId10"/>
    <p:sldLayoutId id="2147483708" r:id="rId11"/>
    <p:sldLayoutId id="2147483707" r:id="rId12"/>
    <p:sldLayoutId id="2147483709" r:id="rId13"/>
    <p:sldLayoutId id="2147483710" r:id="rId14"/>
    <p:sldLayoutId id="2147483711" r:id="rId15"/>
    <p:sldLayoutId id="2147483687" r:id="rId16"/>
    <p:sldLayoutId id="2147483696" r:id="rId17"/>
    <p:sldLayoutId id="2147483695" r:id="rId18"/>
    <p:sldLayoutId id="2147483672" r:id="rId19"/>
    <p:sldLayoutId id="2147483666" r:id="rId20"/>
    <p:sldLayoutId id="2147483690" r:id="rId21"/>
    <p:sldLayoutId id="2147483667" r:id="rId22"/>
    <p:sldLayoutId id="2147483712" r:id="rId23"/>
    <p:sldLayoutId id="2147483698" r:id="rId24"/>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40.sv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sv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svg"/><Relationship Id="rId11" Type="http://schemas.openxmlformats.org/officeDocument/2006/relationships/image" Target="../media/image50.sv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3.xml"/><Relationship Id="rId5" Type="http://schemas.openxmlformats.org/officeDocument/2006/relationships/image" Target="../media/image54.sv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bench&#10;&#10;Description automatically generated">
            <a:extLst>
              <a:ext uri="{FF2B5EF4-FFF2-40B4-BE49-F238E27FC236}">
                <a16:creationId xmlns:a16="http://schemas.microsoft.com/office/drawing/2014/main" id="{32072257-9647-492E-A3ED-DF8AB1CDDD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1996" cy="6858000"/>
          </a:xfrm>
          <a:prstGeom prst="rect">
            <a:avLst/>
          </a:prstGeom>
        </p:spPr>
      </p:pic>
      <p:sp>
        <p:nvSpPr>
          <p:cNvPr id="21" name="Rectangle 20">
            <a:extLst>
              <a:ext uri="{FF2B5EF4-FFF2-40B4-BE49-F238E27FC236}">
                <a16:creationId xmlns:a16="http://schemas.microsoft.com/office/drawing/2014/main" id="{D7BFB559-6D8D-45F7-8F3E-BC5DEF284E1A}"/>
              </a:ext>
            </a:extLst>
          </p:cNvPr>
          <p:cNvSpPr/>
          <p:nvPr/>
        </p:nvSpPr>
        <p:spPr>
          <a:xfrm>
            <a:off x="-4" y="0"/>
            <a:ext cx="12192000"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endParaRPr lang="en-GB" dirty="0"/>
          </a:p>
        </p:txBody>
      </p:sp>
      <p:sp>
        <p:nvSpPr>
          <p:cNvPr id="3" name="Rectangle 2">
            <a:extLst>
              <a:ext uri="{FF2B5EF4-FFF2-40B4-BE49-F238E27FC236}">
                <a16:creationId xmlns:a16="http://schemas.microsoft.com/office/drawing/2014/main" id="{9F8F2CE5-8185-4FE3-B0C4-5D9A368FFBBD}"/>
              </a:ext>
            </a:extLst>
          </p:cNvPr>
          <p:cNvSpPr/>
          <p:nvPr/>
        </p:nvSpPr>
        <p:spPr>
          <a:xfrm>
            <a:off x="2468508" y="4392996"/>
            <a:ext cx="1242222" cy="109859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9B78A51-5E1E-4AD4-911A-D2C174DA26CB}"/>
              </a:ext>
            </a:extLst>
          </p:cNvPr>
          <p:cNvSpPr/>
          <p:nvPr/>
        </p:nvSpPr>
        <p:spPr>
          <a:xfrm>
            <a:off x="8031311" y="1088571"/>
            <a:ext cx="1412032" cy="277430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DDB28B8-3637-44B7-A55F-F23DCBBAD6D1}"/>
              </a:ext>
            </a:extLst>
          </p:cNvPr>
          <p:cNvSpPr/>
          <p:nvPr/>
        </p:nvSpPr>
        <p:spPr>
          <a:xfrm>
            <a:off x="6907517" y="5840273"/>
            <a:ext cx="861773" cy="17093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B236709-510C-40C2-991F-3FC9BC045B3C}"/>
              </a:ext>
            </a:extLst>
          </p:cNvPr>
          <p:cNvSpPr/>
          <p:nvPr/>
        </p:nvSpPr>
        <p:spPr>
          <a:xfrm>
            <a:off x="3010676" y="1875148"/>
            <a:ext cx="6170644" cy="3107704"/>
          </a:xfrm>
          <a:prstGeom prst="rect">
            <a:avLst/>
          </a:prstGeom>
          <a:solidFill>
            <a:schemeClr val="bg1">
              <a:alpha val="96000"/>
            </a:schemeClr>
          </a:solidFill>
          <a:ln>
            <a:noFill/>
          </a:ln>
          <a:effectLst>
            <a:outerShdw blurRad="127000" dist="762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A3B82494-643E-4E9B-A253-EDDAC27E4F5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56938" y="162428"/>
            <a:ext cx="7633796" cy="6394978"/>
          </a:xfrm>
          <a:prstGeom prst="rect">
            <a:avLst/>
          </a:prstGeom>
        </p:spPr>
      </p:pic>
      <p:sp>
        <p:nvSpPr>
          <p:cNvPr id="4" name="Title 3">
            <a:extLst>
              <a:ext uri="{FF2B5EF4-FFF2-40B4-BE49-F238E27FC236}">
                <a16:creationId xmlns:a16="http://schemas.microsoft.com/office/drawing/2014/main" id="{C632F059-DE86-45A7-82FA-BC9B3FA07DCD}"/>
              </a:ext>
            </a:extLst>
          </p:cNvPr>
          <p:cNvSpPr>
            <a:spLocks noGrp="1"/>
          </p:cNvSpPr>
          <p:nvPr>
            <p:ph type="title" idx="4294967295"/>
          </p:nvPr>
        </p:nvSpPr>
        <p:spPr>
          <a:xfrm>
            <a:off x="3850941" y="2713706"/>
            <a:ext cx="4490113" cy="1403539"/>
          </a:xfrm>
        </p:spPr>
        <p:txBody>
          <a:bodyPr>
            <a:normAutofit/>
          </a:bodyPr>
          <a:lstStyle/>
          <a:p>
            <a:pPr algn="ctr"/>
            <a:r>
              <a:rPr lang="en-GB" sz="4000" b="0" dirty="0">
                <a:solidFill>
                  <a:schemeClr val="accent4"/>
                </a:solidFill>
              </a:rPr>
              <a:t>A Selection of our Clients</a:t>
            </a:r>
          </a:p>
        </p:txBody>
      </p:sp>
      <p:sp>
        <p:nvSpPr>
          <p:cNvPr id="10" name="Rectangle 9">
            <a:extLst>
              <a:ext uri="{FF2B5EF4-FFF2-40B4-BE49-F238E27FC236}">
                <a16:creationId xmlns:a16="http://schemas.microsoft.com/office/drawing/2014/main" id="{01A3FA9E-E7E6-4BA6-B151-7D4CFED3D975}"/>
              </a:ext>
            </a:extLst>
          </p:cNvPr>
          <p:cNvSpPr/>
          <p:nvPr/>
        </p:nvSpPr>
        <p:spPr>
          <a:xfrm>
            <a:off x="3528771" y="597134"/>
            <a:ext cx="1365571" cy="49143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195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1A9DFF1-7F9B-4F34-9B06-986CD7A10CEC}"/>
              </a:ext>
            </a:extLst>
          </p:cNvPr>
          <p:cNvGrpSpPr/>
          <p:nvPr/>
        </p:nvGrpSpPr>
        <p:grpSpPr>
          <a:xfrm>
            <a:off x="1158717" y="1476291"/>
            <a:ext cx="9729862" cy="3739400"/>
            <a:chOff x="939167" y="1437499"/>
            <a:chExt cx="10265214" cy="3985425"/>
          </a:xfrm>
        </p:grpSpPr>
        <p:pic>
          <p:nvPicPr>
            <p:cNvPr id="4" name="Graphic 3">
              <a:extLst>
                <a:ext uri="{FF2B5EF4-FFF2-40B4-BE49-F238E27FC236}">
                  <a16:creationId xmlns:a16="http://schemas.microsoft.com/office/drawing/2014/main" id="{8FF9C5E6-E732-4707-8910-E9468270AD4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87430" y="1819361"/>
              <a:ext cx="2180315" cy="1138825"/>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40BF9D62-15DE-4194-BB53-772362130E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1529" y="1875123"/>
              <a:ext cx="3124956" cy="1083063"/>
            </a:xfrm>
            <a:prstGeom prst="rect">
              <a:avLst/>
            </a:prstGeom>
          </p:spPr>
        </p:pic>
        <p:pic>
          <p:nvPicPr>
            <p:cNvPr id="8" name="Graphic 7">
              <a:extLst>
                <a:ext uri="{FF2B5EF4-FFF2-40B4-BE49-F238E27FC236}">
                  <a16:creationId xmlns:a16="http://schemas.microsoft.com/office/drawing/2014/main" id="{199CE9A7-BCE1-4BEA-86C7-188EE04CD13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818690" y="1437499"/>
              <a:ext cx="3385691" cy="1707743"/>
            </a:xfrm>
            <a:prstGeom prst="rect">
              <a:avLst/>
            </a:prstGeom>
          </p:spPr>
        </p:pic>
        <p:pic>
          <p:nvPicPr>
            <p:cNvPr id="9" name="Graphic 8">
              <a:extLst>
                <a:ext uri="{FF2B5EF4-FFF2-40B4-BE49-F238E27FC236}">
                  <a16:creationId xmlns:a16="http://schemas.microsoft.com/office/drawing/2014/main" id="{B7F64371-CBF5-4C0B-AD46-9AD28685511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39167" y="4055387"/>
              <a:ext cx="3310492" cy="1281601"/>
            </a:xfrm>
            <a:prstGeom prst="rect">
              <a:avLst/>
            </a:prstGeom>
          </p:spPr>
        </p:pic>
        <p:pic>
          <p:nvPicPr>
            <p:cNvPr id="11" name="Picture 10" descr="A close up of a sign&#10;&#10;Description automatically generated">
              <a:extLst>
                <a:ext uri="{FF2B5EF4-FFF2-40B4-BE49-F238E27FC236}">
                  <a16:creationId xmlns:a16="http://schemas.microsoft.com/office/drawing/2014/main" id="{A13C739F-F995-43F7-8684-EC1E4C86B5F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263212" y="3660799"/>
              <a:ext cx="1428750" cy="1762125"/>
            </a:xfrm>
            <a:prstGeom prst="rect">
              <a:avLst/>
            </a:prstGeom>
          </p:spPr>
        </p:pic>
        <p:pic>
          <p:nvPicPr>
            <p:cNvPr id="13" name="Graphic 12">
              <a:extLst>
                <a:ext uri="{FF2B5EF4-FFF2-40B4-BE49-F238E27FC236}">
                  <a16:creationId xmlns:a16="http://schemas.microsoft.com/office/drawing/2014/main" id="{7DF8B25F-C256-4681-8207-574904F0747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538867" y="4471625"/>
              <a:ext cx="3665514" cy="376852"/>
            </a:xfrm>
            <a:prstGeom prst="rect">
              <a:avLst/>
            </a:prstGeom>
          </p:spPr>
        </p:pic>
      </p:grpSp>
    </p:spTree>
    <p:extLst>
      <p:ext uri="{BB962C8B-B14F-4D97-AF65-F5344CB8AC3E}">
        <p14:creationId xmlns:p14="http://schemas.microsoft.com/office/powerpoint/2010/main" val="406806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D7DF">
            <a:alpha val="50000"/>
          </a:srgbClr>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A943C25-2465-4869-AA85-425AD423C9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8636" y="657914"/>
            <a:ext cx="1269635" cy="1242034"/>
          </a:xfrm>
          <a:prstGeom prst="rect">
            <a:avLst/>
          </a:prstGeom>
        </p:spPr>
      </p:pic>
      <p:pic>
        <p:nvPicPr>
          <p:cNvPr id="3" name="Graphic 2">
            <a:extLst>
              <a:ext uri="{FF2B5EF4-FFF2-40B4-BE49-F238E27FC236}">
                <a16:creationId xmlns:a16="http://schemas.microsoft.com/office/drawing/2014/main" id="{9F254E22-39B2-469C-8BF4-DC481E396B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374164" y="4979935"/>
            <a:ext cx="1269635" cy="1242034"/>
          </a:xfrm>
          <a:prstGeom prst="rect">
            <a:avLst/>
          </a:prstGeom>
        </p:spPr>
      </p:pic>
      <p:pic>
        <p:nvPicPr>
          <p:cNvPr id="4" name="Graphic 3">
            <a:extLst>
              <a:ext uri="{FF2B5EF4-FFF2-40B4-BE49-F238E27FC236}">
                <a16:creationId xmlns:a16="http://schemas.microsoft.com/office/drawing/2014/main" id="{41BC78A2-F260-4CAC-8C64-D483533851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0387965" y="671715"/>
            <a:ext cx="1269635" cy="1242034"/>
          </a:xfrm>
          <a:prstGeom prst="rect">
            <a:avLst/>
          </a:prstGeom>
        </p:spPr>
      </p:pic>
      <p:pic>
        <p:nvPicPr>
          <p:cNvPr id="5" name="Graphic 4">
            <a:extLst>
              <a:ext uri="{FF2B5EF4-FFF2-40B4-BE49-F238E27FC236}">
                <a16:creationId xmlns:a16="http://schemas.microsoft.com/office/drawing/2014/main" id="{0423D14A-975E-418A-BB57-250FA98807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584837" y="4979935"/>
            <a:ext cx="1269635" cy="1242034"/>
          </a:xfrm>
          <a:prstGeom prst="rect">
            <a:avLst/>
          </a:prstGeom>
        </p:spPr>
      </p:pic>
      <p:pic>
        <p:nvPicPr>
          <p:cNvPr id="6" name="Graphic 5">
            <a:extLst>
              <a:ext uri="{FF2B5EF4-FFF2-40B4-BE49-F238E27FC236}">
                <a16:creationId xmlns:a16="http://schemas.microsoft.com/office/drawing/2014/main" id="{9DFE4843-8082-43CE-A045-D4185D4CC7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2306" y="5047261"/>
            <a:ext cx="1441324" cy="728759"/>
          </a:xfrm>
          <a:prstGeom prst="rect">
            <a:avLst/>
          </a:prstGeom>
        </p:spPr>
      </p:pic>
      <p:sp>
        <p:nvSpPr>
          <p:cNvPr id="7" name="Title 3">
            <a:extLst>
              <a:ext uri="{FF2B5EF4-FFF2-40B4-BE49-F238E27FC236}">
                <a16:creationId xmlns:a16="http://schemas.microsoft.com/office/drawing/2014/main" id="{7CED9DA9-F6FA-477F-8186-20A32BD1B39B}"/>
              </a:ext>
            </a:extLst>
          </p:cNvPr>
          <p:cNvSpPr txBox="1">
            <a:spLocks/>
          </p:cNvSpPr>
          <p:nvPr/>
        </p:nvSpPr>
        <p:spPr>
          <a:xfrm>
            <a:off x="1632306" y="1177155"/>
            <a:ext cx="9005422" cy="3983372"/>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0" dirty="0">
                <a:solidFill>
                  <a:schemeClr val="accent1"/>
                </a:solidFill>
              </a:rPr>
              <a:t>“Using Wave to assess the development needs of our customer facing staff has been extremely valuable. In particular, the results have mirrored the “voice of the customer” feedback from our longest standing clients. It highlighted a need for our account teams to make sure our most important clients are aware of all the great innovations that are available to them from across the business and has emphasized the need to drive this innovation through co-creation. We will use this insight alongside our learning and development function to focus on these areas with the aim of driving even higher customer satisfaction.”</a:t>
            </a:r>
            <a:endParaRPr lang="en-GB" sz="2400" b="0" dirty="0">
              <a:solidFill>
                <a:schemeClr val="accent1"/>
              </a:solidFill>
            </a:endParaRPr>
          </a:p>
        </p:txBody>
      </p:sp>
    </p:spTree>
    <p:extLst>
      <p:ext uri="{BB962C8B-B14F-4D97-AF65-F5344CB8AC3E}">
        <p14:creationId xmlns:p14="http://schemas.microsoft.com/office/powerpoint/2010/main" val="120937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B68DA9D6-6686-460B-A88D-1FD2C597A2B9}"/>
              </a:ext>
            </a:extLst>
          </p:cNvPr>
          <p:cNvSpPr txBox="1">
            <a:spLocks/>
          </p:cNvSpPr>
          <p:nvPr/>
        </p:nvSpPr>
        <p:spPr>
          <a:xfrm>
            <a:off x="2577223" y="6437513"/>
            <a:ext cx="7037137"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6FB2AAD-36A8-4250-AC12-F3F9EF012E8F}" type="datetime1">
              <a:rPr lang="en-GB" sz="900" smtClean="0"/>
              <a:t>14/05/2020</a:t>
            </a:fld>
            <a:r>
              <a:rPr lang="en-GB" sz="900" dirty="0"/>
              <a:t> Saville Assessment, Willis Towers Watson. All rights reserved.</a:t>
            </a:r>
            <a:endParaRPr lang="en-US" sz="900" dirty="0"/>
          </a:p>
        </p:txBody>
      </p:sp>
      <p:sp>
        <p:nvSpPr>
          <p:cNvPr id="4" name="Rectangle 3">
            <a:extLst>
              <a:ext uri="{FF2B5EF4-FFF2-40B4-BE49-F238E27FC236}">
                <a16:creationId xmlns:a16="http://schemas.microsoft.com/office/drawing/2014/main" id="{CAEA3B2E-641F-4DCD-BAAB-200888F41278}"/>
              </a:ext>
            </a:extLst>
          </p:cNvPr>
          <p:cNvSpPr/>
          <p:nvPr/>
        </p:nvSpPr>
        <p:spPr>
          <a:xfrm>
            <a:off x="4216400" y="6478390"/>
            <a:ext cx="316895" cy="147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59AFC2EF-711D-48AF-AEB4-8E4EEDC265B2}"/>
              </a:ext>
            </a:extLst>
          </p:cNvPr>
          <p:cNvSpPr>
            <a:spLocks noGrp="1"/>
          </p:cNvSpPr>
          <p:nvPr>
            <p:ph type="ftr" sz="quarter" idx="11"/>
          </p:nvPr>
        </p:nvSpPr>
        <p:spPr>
          <a:xfrm>
            <a:off x="4299302" y="6417100"/>
            <a:ext cx="277229" cy="217825"/>
          </a:xfrm>
        </p:spPr>
        <p:txBody>
          <a:bodyPr/>
          <a:lstStyle/>
          <a:p>
            <a:r>
              <a:rPr lang="en-GB" dirty="0"/>
              <a:t>©</a:t>
            </a:r>
            <a:endParaRPr lang="en-US" dirty="0"/>
          </a:p>
        </p:txBody>
      </p:sp>
    </p:spTree>
    <p:extLst>
      <p:ext uri="{BB962C8B-B14F-4D97-AF65-F5344CB8AC3E}">
        <p14:creationId xmlns:p14="http://schemas.microsoft.com/office/powerpoint/2010/main" val="922459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24 December 2015"/>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Blank Template 2019 " id="{044433C1-37D1-4350-AFFF-99AD9ADEB42E}" vid="{9BAF38A3-9E97-4E7A-B99F-5ED601509F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31565-5270-412f-9c99-58cb3e64888d">
      <UserInfo>
        <DisplayName>Jasmin Lewis</DisplayName>
        <AccountId>15</AccountId>
        <AccountType/>
      </UserInfo>
      <UserInfo>
        <DisplayName>James Hollingsworth</DisplayName>
        <AccountId>14</AccountId>
        <AccountType/>
      </UserInfo>
      <UserInfo>
        <DisplayName>Gabby Parry</DisplayName>
        <AccountId>31</AccountId>
        <AccountType/>
      </UserInfo>
      <UserInfo>
        <DisplayName>John Regula</DisplayName>
        <AccountId>32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889E6103750F438878AB45B4DD2222" ma:contentTypeVersion="12" ma:contentTypeDescription="Create a new document." ma:contentTypeScope="" ma:versionID="127aa7874d8fcfed70301dcb57c97c1f">
  <xsd:schema xmlns:xsd="http://www.w3.org/2001/XMLSchema" xmlns:xs="http://www.w3.org/2001/XMLSchema" xmlns:p="http://schemas.microsoft.com/office/2006/metadata/properties" xmlns:ns2="3f3b39d8-0b74-43ac-aa08-f59c1e079f78" xmlns:ns3="9cd31565-5270-412f-9c99-58cb3e64888d" targetNamespace="http://schemas.microsoft.com/office/2006/metadata/properties" ma:root="true" ma:fieldsID="db619a669d83d3c7eb5ce238c267a3d8" ns2:_="" ns3:_="">
    <xsd:import namespace="3f3b39d8-0b74-43ac-aa08-f59c1e079f78"/>
    <xsd:import namespace="9cd31565-5270-412f-9c99-58cb3e6488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b39d8-0b74-43ac-aa08-f59c1e079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d31565-5270-412f-9c99-58cb3e6488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18E9F4-8770-4923-BB2C-47D28852A350}">
  <ds:schemaRefs>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http://purl.org/dc/dcmitype/"/>
    <ds:schemaRef ds:uri="http://purl.org/dc/terms/"/>
    <ds:schemaRef ds:uri="http://schemas.microsoft.com/office/infopath/2007/PartnerControls"/>
    <ds:schemaRef ds:uri="9cd31565-5270-412f-9c99-58cb3e64888d"/>
    <ds:schemaRef ds:uri="5ccf9469-ba5a-4366-b2d9-60ed07c7549c"/>
  </ds:schemaRefs>
</ds:datastoreItem>
</file>

<file path=customXml/itemProps2.xml><?xml version="1.0" encoding="utf-8"?>
<ds:datastoreItem xmlns:ds="http://schemas.openxmlformats.org/officeDocument/2006/customXml" ds:itemID="{DAC1CADA-B7EA-4222-A1CC-1EE54EE87D1A}"/>
</file>

<file path=customXml/itemProps3.xml><?xml version="1.0" encoding="utf-8"?>
<ds:datastoreItem xmlns:ds="http://schemas.openxmlformats.org/officeDocument/2006/customXml" ds:itemID="{C6FE00B1-A26D-407E-B8BE-8A8D558BA8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Q2 Partner Comercial Webinar</Template>
  <TotalTime>6160</TotalTime>
  <Words>128</Words>
  <Application>Microsoft Office PowerPoint</Application>
  <PresentationFormat>Widescreen</PresentationFormat>
  <Paragraphs>6</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WTW</vt:lpstr>
      <vt:lpstr>A Selection of our Clients</vt:lpstr>
      <vt:lpstr>PowerPoint Presentation</vt:lpstr>
      <vt:lpstr>PowerPoint Presentation</vt:lpstr>
      <vt:lpstr>PowerPoint Presentation</vt:lpstr>
    </vt:vector>
  </TitlesOfParts>
  <Company>Willis Towers Watson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Partner Network  Q2 Marketing &amp; Commercial Webinar</dc:title>
  <dc:creator>James Hollingsworth</dc:creator>
  <cp:lastModifiedBy>James Hollingsworth</cp:lastModifiedBy>
  <cp:revision>66</cp:revision>
  <cp:lastPrinted>2019-07-29T08:13:10Z</cp:lastPrinted>
  <dcterms:created xsi:type="dcterms:W3CDTF">2019-04-29T08:53:06Z</dcterms:created>
  <dcterms:modified xsi:type="dcterms:W3CDTF">2020-05-14T17:45:24Z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3" name="ContentTypeId">
    <vt:lpwstr>0x010100CB889E6103750F438878AB45B4DD2222</vt:lpwstr>
  </property>
  <property fmtid="{D5CDD505-2E9C-101B-9397-08002B2CF9AE}" pid="4" name="wtwPrimaryIndustries">
    <vt:lpwstr/>
  </property>
  <property fmtid="{D5CDD505-2E9C-101B-9397-08002B2CF9AE}" pid="5" name="wtwLanguages">
    <vt:lpwstr>2;#English|cf11192c-fc4c-48d5-99ef-db7461618cf1</vt:lpwstr>
  </property>
  <property fmtid="{D5CDD505-2E9C-101B-9397-08002B2CF9AE}" pid="6" name="wtwBusinessLines">
    <vt:lpwstr>14;#Corporate Functions|358f88c1-3f1f-4c60-aced-d7ce899be2b7</vt:lpwstr>
  </property>
  <property fmtid="{D5CDD505-2E9C-101B-9397-08002B2CF9AE}" pid="7" name="wtwRegions">
    <vt:lpwstr>1;#Great Britain|661323d5-3131-48f8-b359-cc3556af88ce;#3;#International|3ebc259f-84bb-4695-b3ab-ed859b4b9099;#7;#North America|f4f97094-981d-4a36-b751-b56d94062a44;#9;#Western Europe|14282ae9-2027-496b-a908-e96ecbfc4025</vt:lpwstr>
  </property>
  <property fmtid="{D5CDD505-2E9C-101B-9397-08002B2CF9AE}" pid="8" name="Order">
    <vt:r8>100</vt:r8>
  </property>
</Properties>
</file>