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810" r:id="rId5"/>
    <p:sldId id="11949" r:id="rId6"/>
    <p:sldId id="11922" r:id="rId7"/>
    <p:sldId id="11888" r:id="rId8"/>
    <p:sldId id="11952" r:id="rId9"/>
    <p:sldId id="11929" r:id="rId10"/>
    <p:sldId id="11974" r:id="rId11"/>
    <p:sldId id="11973" r:id="rId12"/>
    <p:sldId id="465" r:id="rId13"/>
    <p:sldId id="11971" r:id="rId14"/>
    <p:sldId id="11932" r:id="rId15"/>
    <p:sldId id="11953" r:id="rId16"/>
    <p:sldId id="11969" r:id="rId17"/>
    <p:sldId id="11970" r:id="rId18"/>
    <p:sldId id="11955" r:id="rId19"/>
    <p:sldId id="706" r:id="rId20"/>
    <p:sldId id="791" r:id="rId21"/>
    <p:sldId id="423" r:id="rId22"/>
    <p:sldId id="499" r:id="rId23"/>
    <p:sldId id="501" r:id="rId24"/>
    <p:sldId id="500" r:id="rId25"/>
    <p:sldId id="502" r:id="rId26"/>
    <p:sldId id="505" r:id="rId27"/>
    <p:sldId id="11972" r:id="rId28"/>
    <p:sldId id="11961" r:id="rId29"/>
    <p:sldId id="1150"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11D8DF-2E90-4C68-8B3D-93190FD07883}">
          <p14:sldIdLst>
            <p14:sldId id="810"/>
            <p14:sldId id="11949"/>
            <p14:sldId id="11922"/>
            <p14:sldId id="11888"/>
            <p14:sldId id="11952"/>
            <p14:sldId id="11929"/>
            <p14:sldId id="11974"/>
            <p14:sldId id="11973"/>
            <p14:sldId id="465"/>
            <p14:sldId id="11971"/>
            <p14:sldId id="11932"/>
            <p14:sldId id="11953"/>
            <p14:sldId id="11969"/>
            <p14:sldId id="11970"/>
            <p14:sldId id="11955"/>
            <p14:sldId id="706"/>
            <p14:sldId id="791"/>
            <p14:sldId id="423"/>
            <p14:sldId id="499"/>
            <p14:sldId id="501"/>
            <p14:sldId id="500"/>
            <p14:sldId id="502"/>
            <p14:sldId id="505"/>
            <p14:sldId id="11972"/>
            <p14:sldId id="11961"/>
            <p14:sldId id="1150"/>
          </p14:sldIdLst>
        </p14:section>
      </p14:sectionLst>
    </p:ex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77" userDrawn="1">
          <p15:clr>
            <a:srgbClr val="A4A3A4"/>
          </p15:clr>
        </p15:guide>
        <p15:guide id="9" pos="7296" userDrawn="1">
          <p15:clr>
            <a:srgbClr val="A4A3A4"/>
          </p15:clr>
        </p15:guide>
        <p15:guide id="10" pos="1664"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phne van der Wielen" initials="DvdW" lastIdx="6" clrIdx="6">
    <p:extLst>
      <p:ext uri="{19B8F6BF-5375-455C-9EA6-DF929625EA0E}">
        <p15:presenceInfo xmlns:p15="http://schemas.microsoft.com/office/powerpoint/2012/main" userId="S::daphne.vanderwielen@savilleassessment.com::0ff450f0-204a-49ac-aed6-5505afb07d45" providerId="AD"/>
      </p:ext>
    </p:extLst>
  </p:cmAuthor>
  <p:cmAuthor id="1" name="Graham Seager" initials="GS" lastIdx="1" clrIdx="0">
    <p:extLst>
      <p:ext uri="{19B8F6BF-5375-455C-9EA6-DF929625EA0E}">
        <p15:presenceInfo xmlns:p15="http://schemas.microsoft.com/office/powerpoint/2012/main" userId="S::graham.seager@savilleassessment.com::10a0be46-fd9d-4f39-ba3a-c77b6ac6e74c" providerId="AD"/>
      </p:ext>
    </p:extLst>
  </p:cmAuthor>
  <p:cmAuthor id="2" name="James Hollingsworth" initials="JH" lastIdx="17" clrIdx="1">
    <p:extLst>
      <p:ext uri="{19B8F6BF-5375-455C-9EA6-DF929625EA0E}">
        <p15:presenceInfo xmlns:p15="http://schemas.microsoft.com/office/powerpoint/2012/main" userId="S::james.hollingsworth@savilleassessment.com::5824f83d-9761-470f-a24b-0c1520028833" providerId="AD"/>
      </p:ext>
    </p:extLst>
  </p:cmAuthor>
  <p:cmAuthor id="3" name="Gajraj Mohan, Mira (Singapore)" initials="GMM(" lastIdx="8" clrIdx="2">
    <p:extLst>
      <p:ext uri="{19B8F6BF-5375-455C-9EA6-DF929625EA0E}">
        <p15:presenceInfo xmlns:p15="http://schemas.microsoft.com/office/powerpoint/2012/main" userId="S::Mira.Gajraj.Mohan@towerswatson.com::75dfdf56-783d-4515-9682-6118ddb81138" providerId="AD"/>
      </p:ext>
    </p:extLst>
  </p:cmAuthor>
  <p:cmAuthor id="4" name="Dominic Goodacre" initials="DG" lastIdx="50" clrIdx="3">
    <p:extLst>
      <p:ext uri="{19B8F6BF-5375-455C-9EA6-DF929625EA0E}">
        <p15:presenceInfo xmlns:p15="http://schemas.microsoft.com/office/powerpoint/2012/main" userId="S::dominic.goodacre@savilleassessment.com::bfbc928c-da10-4cbd-b47c-7a7bf02d918a" providerId="AD"/>
      </p:ext>
    </p:extLst>
  </p:cmAuthor>
  <p:cmAuthor id="5" name="Martin Kavanagh" initials="MK" lastIdx="2" clrIdx="4">
    <p:extLst>
      <p:ext uri="{19B8F6BF-5375-455C-9EA6-DF929625EA0E}">
        <p15:presenceInfo xmlns:p15="http://schemas.microsoft.com/office/powerpoint/2012/main" userId="S::martin.kavanagh@savilleassessment.com::18210a42-b1ca-48dc-8832-a2205d48fd24" providerId="AD"/>
      </p:ext>
    </p:extLst>
  </p:cmAuthor>
  <p:cmAuthor id="6" name="Hannah Mullaney" initials="HM" lastIdx="2" clrIdx="5">
    <p:extLst>
      <p:ext uri="{19B8F6BF-5375-455C-9EA6-DF929625EA0E}">
        <p15:presenceInfo xmlns:p15="http://schemas.microsoft.com/office/powerpoint/2012/main" userId="S::hannah.mullaney@savilleassessment.com::bbb931a2-be2f-4975-8fc8-1b82f68ef4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CD0B1"/>
    <a:srgbClr val="DFDFE5"/>
    <a:srgbClr val="D8D7DF"/>
    <a:srgbClr val="FFFFFF"/>
    <a:srgbClr val="F4EB67"/>
    <a:srgbClr val="0E9149"/>
    <a:srgbClr val="8CC442"/>
    <a:srgbClr val="702082"/>
    <a:srgbClr val="342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48CC5-B408-4CEE-9E58-709A9C2F54E9}" v="130" dt="2021-03-23T18:22:03.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2604" autoAdjust="0"/>
  </p:normalViewPr>
  <p:slideViewPr>
    <p:cSldViewPr snapToGrid="0">
      <p:cViewPr varScale="1">
        <p:scale>
          <a:sx n="122" d="100"/>
          <a:sy n="122" d="100"/>
        </p:scale>
        <p:origin x="114" y="282"/>
      </p:cViewPr>
      <p:guideLst>
        <p:guide orient="horz" pos="2160"/>
        <p:guide orient="horz" pos="300"/>
        <p:guide orient="horz" pos="960"/>
        <p:guide orient="horz" pos="4032"/>
        <p:guide orient="horz" pos="3840"/>
        <p:guide pos="4608"/>
        <p:guide pos="377"/>
        <p:guide pos="7296"/>
        <p:guide pos="1664"/>
        <p:guide pos="5888"/>
        <p:guide pos="6016"/>
        <p:guide pos="4480"/>
        <p:guide pos="1792"/>
        <p:guide pos="3053"/>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DC975-A455-47BB-A68D-520EABF783D0}" type="datetimeFigureOut">
              <a:rPr lang="en-US" smtClean="0"/>
              <a:pPr/>
              <a:t>3/24/2021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Hi Everyone</a:t>
            </a:r>
          </a:p>
          <a:p>
            <a:endParaRPr lang="en-GB" dirty="0"/>
          </a:p>
          <a:p>
            <a:r>
              <a:rPr lang="en-GB" dirty="0"/>
              <a:t>Thank you for joining us today for our webinar: Thrive, Don’t Survive – supporting managers to be a powerhouse for change and transformation. This is the 1</a:t>
            </a:r>
            <a:r>
              <a:rPr lang="en-GB" baseline="30000" dirty="0"/>
              <a:t>st</a:t>
            </a:r>
            <a:r>
              <a:rPr lang="en-GB" dirty="0"/>
              <a:t> webinar in our new series focused on accessible and high impact HR solutions.</a:t>
            </a:r>
          </a:p>
          <a:p>
            <a:endParaRPr lang="en-GB" dirty="0"/>
          </a:p>
          <a:p>
            <a:r>
              <a:rPr lang="en-GB" dirty="0"/>
              <a:t>Let me first introduce myself, my name is Daphne van der Wielen I am a Senior Consultant at Saville Assessment.  I am the consultant product lead for our new Building Resilient Agility reports, working closely with our R&amp;D and marketing teams to support our clients with implementing this model. </a:t>
            </a:r>
          </a:p>
          <a:p>
            <a:endParaRPr lang="en-GB" dirty="0"/>
          </a:p>
          <a:p>
            <a:r>
              <a:rPr lang="en-GB" dirty="0"/>
              <a:t>During this webinar I am going to touch on change and transformation more broadly, looking at how different organisations respond to the pandemic. I am going to introduce you to our  Building Resilient Agility model , a model we have developed to help employees and managers cope with change and transformation and I will finish the webinar with example applications how this model can be used to deliver scalable and high-impact solutions to develop managers and their teams and support them through different phases of change and transformation. </a:t>
            </a:r>
          </a:p>
          <a:p>
            <a:endParaRPr lang="en-GB" dirty="0"/>
          </a:p>
          <a:p>
            <a:r>
              <a:rPr lang="en-GB" dirty="0"/>
              <a:t>If you got any questions during the session please put them in the chat, where my colleague Jas is joining us, she will be monitoring the chat. We will try to pick up as many questions as possible at the end if there is more questions we can come back to you following the webinar.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333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Next I will take you through model and available reporting in more detail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I will do this through the lens of a Manager at an IT </a:t>
            </a:r>
            <a:r>
              <a:rPr lang="en-GB" sz="1200" dirty="0" err="1">
                <a:effectLst/>
                <a:latin typeface="Calibri" panose="020F0502020204030204" pitchFamily="34" charset="0"/>
              </a:rPr>
              <a:t>Organsation</a:t>
            </a:r>
            <a:r>
              <a:rPr lang="en-GB" sz="1200" dirty="0">
                <a:effectLst/>
                <a:latin typeface="Calibri" panose="020F0502020204030204" pitchFamily="34" charset="0"/>
              </a:rPr>
              <a:t>, to help bring to live how managers can use the BRA model and reporting to support themselves and their workforce through change and transformation. All the applications that I will present are accessible, scalable and high impact solutions that can easily be implemented.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We know that the direction and support form leadership is key to set strategy and lead their employees through the various stages of responding to the pandemic. However that it are the people managers who often deal much more directly with the employees, and that they often are the ones implementing the changes required in the different stages of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That therefore the squeeze on managers has never been tighter as they juggle supporting their teams, taking care of themselves, delivering results and managing multiple demands under increased pressure.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We also see this in what you told us before the webinar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5784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Let me introduce you to our fictional manager Sam, Sam is a people manager at an IT </a:t>
            </a:r>
            <a:r>
              <a:rPr lang="en-GB" b="0" dirty="0" err="1"/>
              <a:t>organsiation</a:t>
            </a:r>
            <a:r>
              <a:rPr lang="en-GB" b="0" dirty="0"/>
              <a:t> </a:t>
            </a:r>
          </a:p>
          <a:p>
            <a:endParaRPr lang="en-GB" b="0" dirty="0"/>
          </a:p>
          <a:p>
            <a:r>
              <a:rPr lang="en-GB" b="0" dirty="0"/>
              <a:t>Sam manages a team of in total 8 members. </a:t>
            </a:r>
          </a:p>
          <a:p>
            <a:endParaRPr lang="en-GB" b="0"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12</a:t>
            </a:fld>
            <a:endParaRPr lang="en-US"/>
          </a:p>
        </p:txBody>
      </p:sp>
    </p:spTree>
    <p:extLst>
      <p:ext uri="{BB962C8B-B14F-4D97-AF65-F5344CB8AC3E}">
        <p14:creationId xmlns:p14="http://schemas.microsoft.com/office/powerpoint/2010/main" val="28937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0" dirty="0"/>
              <a:t>Since March last year Sam and his team are all working remotely. </a:t>
            </a:r>
          </a:p>
          <a:p>
            <a:r>
              <a:rPr lang="en-GB" b="0" dirty="0"/>
              <a:t>As many other organisations, they are currently preparing for the return to work , however the model in which that will happened is transforming, they are moving to a more flexible model instead of return to a 5 day week in the office. </a:t>
            </a:r>
          </a:p>
          <a:p>
            <a:endParaRPr lang="en-GB" b="0" dirty="0"/>
          </a:p>
          <a:p>
            <a:r>
              <a:rPr lang="en-GB" b="0" dirty="0"/>
              <a:t>At the start of the pandemic Sam and her team have had to reinvent the way they deliver support and training to their clients. A lot of this training was happening face to face pre pandemic and since April last year they have transformed the whole model to virtual learning and support. This was something that had always been on the agenda but this change has been accelerated by the pandemic. Clients have responses very positively to this new approach which has lead to significantly more demand. </a:t>
            </a:r>
          </a:p>
          <a:p>
            <a:endParaRPr lang="en-GB" b="0" dirty="0"/>
          </a:p>
          <a:p>
            <a:r>
              <a:rPr lang="en-GB" b="0" dirty="0"/>
              <a:t>For this reasons Sam’s team is expanding and Sam has just last month hired a new team member, who is starting as an </a:t>
            </a:r>
            <a:r>
              <a:rPr lang="en-GB" b="0" dirty="0" err="1"/>
              <a:t>analysit</a:t>
            </a:r>
            <a:r>
              <a:rPr lang="en-GB" b="0" dirty="0"/>
              <a:t> supporting the wider team. </a:t>
            </a:r>
          </a:p>
          <a:p>
            <a:endParaRPr lang="en-GB" b="0" dirty="0"/>
          </a:p>
          <a:p>
            <a:r>
              <a:rPr lang="en-GB" b="0" dirty="0"/>
              <a:t>Where initially the move to online and virtual support was a way of responding to the change, it has actually now led to the launch of a totally new offering. A online more flexible online IT care package for clients. A completely digital tailored offering, that includes heaps of online resources on a learning platform and access to short more regular training sessions and 24/7 chat support. This offering will help the organisation stay </a:t>
            </a:r>
            <a:r>
              <a:rPr lang="en-GB" b="0" dirty="0" err="1"/>
              <a:t>comepetative</a:t>
            </a:r>
            <a:r>
              <a:rPr lang="en-GB" b="0" dirty="0"/>
              <a:t> and push ahead. </a:t>
            </a:r>
          </a:p>
          <a:p>
            <a:endParaRPr lang="en-GB" b="0" dirty="0"/>
          </a:p>
          <a:p>
            <a:r>
              <a:rPr lang="en-GB" b="0" dirty="0"/>
              <a:t>As you can see Sam is facing many different demands in supporting herself and the team through all of this change and transformation. So lets have a look how the Building Resilient Agility outputs can support her and the team. In the different challenges, and moving through the different stages of response to the pandemic. </a:t>
            </a:r>
          </a:p>
          <a:p>
            <a:r>
              <a:rPr lang="en-GB" b="0" dirty="0"/>
              <a:t>. </a:t>
            </a:r>
          </a:p>
        </p:txBody>
      </p:sp>
      <p:sp>
        <p:nvSpPr>
          <p:cNvPr id="4" name="Slide Number Placeholder 3"/>
          <p:cNvSpPr>
            <a:spLocks noGrp="1"/>
          </p:cNvSpPr>
          <p:nvPr>
            <p:ph type="sldNum" sz="quarter" idx="5"/>
          </p:nvPr>
        </p:nvSpPr>
        <p:spPr/>
        <p:txBody>
          <a:bodyPr/>
          <a:lstStyle/>
          <a:p>
            <a:fld id="{A499B0F9-5275-4FDD-BFE5-B9E6F2FD770F}" type="slidenum">
              <a:rPr lang="en-US" smtClean="0"/>
              <a:pPr/>
              <a:t>13</a:t>
            </a:fld>
            <a:endParaRPr lang="en-US"/>
          </a:p>
        </p:txBody>
      </p:sp>
    </p:spTree>
    <p:extLst>
      <p:ext uri="{BB962C8B-B14F-4D97-AF65-F5344CB8AC3E}">
        <p14:creationId xmlns:p14="http://schemas.microsoft.com/office/powerpoint/2010/main" val="3277960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b="0" dirty="0"/>
              <a:t>Now that Sam has use the BRA for her own development and used it to support the onboarding of the new Hire, she realises he amount of insight it providers. She would be really curious to also get this insight on her other team members, as she as less sight on how they actually feel about and cope with change and transformation.  </a:t>
            </a:r>
          </a:p>
          <a:p>
            <a:endParaRPr lang="en-GB" b="0" dirty="0"/>
          </a:p>
          <a:p>
            <a:r>
              <a:rPr lang="en-GB" b="0" dirty="0"/>
              <a:t>Especially with the change and transformation continuing as they prepare for the new product launch. She would be </a:t>
            </a:r>
          </a:p>
          <a:p>
            <a:r>
              <a:rPr lang="en-GB" b="0" dirty="0"/>
              <a:t>really interested to get insight in the resilient agility hotspots of the team. To understand what their overall strengths and challenge areas are and how the team members compliment each other. </a:t>
            </a:r>
          </a:p>
          <a:p>
            <a:endParaRPr lang="en-GB" b="0" dirty="0"/>
          </a:p>
          <a:p>
            <a:r>
              <a:rPr lang="en-GB" b="0" dirty="0"/>
              <a:t>Therefore she decides to roll the assessments out further , all other 7 team members the opportunity to complete the Wave Focus Styles Assessment. All individuals will receive a copy of their report and Sam has asked the HR team to host a group workshop during which they will reflect on their group BRA profile, and identify action points. </a:t>
            </a:r>
          </a:p>
          <a:p>
            <a:endParaRPr lang="en-GB" b="0" dirty="0"/>
          </a:p>
          <a:p>
            <a:r>
              <a:rPr lang="en-GB" b="0" dirty="0"/>
              <a:t>Sam and the HR team will use the BRA Group Overview Talent Analytics functionality to facilitate the group workshop, you can some snippets of this on the </a:t>
            </a:r>
            <a:r>
              <a:rPr lang="en-GB" b="0" dirty="0" err="1"/>
              <a:t>lefthand</a:t>
            </a:r>
            <a:r>
              <a:rPr lang="en-GB" b="0" dirty="0"/>
              <a:t> side of the screen. </a:t>
            </a:r>
          </a:p>
          <a:p>
            <a:endParaRPr lang="en-GB" b="0" dirty="0"/>
          </a:p>
          <a:p>
            <a:r>
              <a:rPr lang="en-GB" b="0" dirty="0"/>
              <a:t>This functionality is available via the </a:t>
            </a:r>
            <a:r>
              <a:rPr lang="en-GB" b="0" dirty="0" err="1"/>
              <a:t>Oasys</a:t>
            </a:r>
            <a:r>
              <a:rPr lang="en-GB" b="0" dirty="0"/>
              <a:t> system, our platform which hosts the assessments. Once you have generated more than 3 individual reports, the complimentary group overview functionality allows you to combine the results from the different individuals in the project. </a:t>
            </a:r>
          </a:p>
          <a:p>
            <a:r>
              <a:rPr lang="en-GB" b="0" dirty="0"/>
              <a:t>Here on the screen you only see static screenshots, but if you use the tool live it is fully interactive. Allowing you to zoom in and out of the detail of the group trends. </a:t>
            </a:r>
          </a:p>
          <a:p>
            <a:endParaRPr lang="en-GB" b="0" dirty="0"/>
          </a:p>
          <a:p>
            <a:r>
              <a:rPr lang="en-GB" b="0" dirty="0"/>
              <a:t>To support managers or the HR team with the facilitation of such workshop session, we have created a facilitator deck and guide. Which includes a pre session exercise encouraging individuals to reflect on their individual report, warm up exercises getting to get people thinking about what is required for the upcoming/current change or transformation they are facing , instructions on how to use the group overview functionality and facilitate the group through the overview, suggesting key questions to ask and finally action planning exercises to identify </a:t>
            </a:r>
            <a:r>
              <a:rPr lang="en-GB" b="0" dirty="0" err="1"/>
              <a:t>strehgnts</a:t>
            </a:r>
            <a:r>
              <a:rPr lang="en-GB" b="0" dirty="0"/>
              <a:t> and </a:t>
            </a:r>
            <a:r>
              <a:rPr lang="en-GB" b="0" dirty="0" err="1"/>
              <a:t>wekenesses</a:t>
            </a:r>
            <a:r>
              <a:rPr lang="en-GB" b="0" dirty="0"/>
              <a:t> of the group and key actions on what </a:t>
            </a:r>
            <a:r>
              <a:rPr lang="en-GB" b="0" dirty="0" err="1"/>
              <a:t>ht</a:t>
            </a:r>
            <a:r>
              <a:rPr lang="en-GB" b="0" dirty="0"/>
              <a:t> e group should stop, start and continue doing </a:t>
            </a:r>
          </a:p>
          <a:p>
            <a:endParaRPr lang="en-GB" b="0" dirty="0"/>
          </a:p>
          <a:p>
            <a:r>
              <a:rPr lang="en-GB" b="0" dirty="0"/>
              <a:t>The session has allowed Sam to get better insight in the groups ability to deal with change and transformation. It was for Sam a great opportunity of sharing their </a:t>
            </a:r>
            <a:r>
              <a:rPr lang="en-GB" b="0" dirty="0" err="1"/>
              <a:t>positiveyt</a:t>
            </a:r>
            <a:r>
              <a:rPr lang="en-GB" b="0" dirty="0"/>
              <a:t> about the change and transformation and listen to the concerns of others. They have also identified some practical actions they can immediately </a:t>
            </a:r>
            <a:r>
              <a:rPr lang="en-GB" b="0" dirty="0" err="1"/>
              <a:t>impelemtn</a:t>
            </a:r>
            <a:r>
              <a:rPr lang="en-GB" b="0" dirty="0"/>
              <a:t> and which will support the upcoming changes they are facing. </a:t>
            </a:r>
          </a:p>
          <a:p>
            <a:endParaRPr lang="en-GB" b="0" dirty="0"/>
          </a:p>
          <a:p>
            <a:r>
              <a:rPr lang="en-GB" b="0" dirty="0"/>
              <a:t>The applications I have </a:t>
            </a:r>
            <a:r>
              <a:rPr lang="en-GB" b="0" dirty="0" err="1"/>
              <a:t>presented,are</a:t>
            </a:r>
            <a:r>
              <a:rPr lang="en-GB" b="0" dirty="0"/>
              <a:t> only </a:t>
            </a:r>
            <a:r>
              <a:rPr lang="en-GB" b="0" dirty="0" err="1"/>
              <a:t>exaomples</a:t>
            </a:r>
            <a:r>
              <a:rPr lang="en-GB" b="0" dirty="0"/>
              <a:t> of how the </a:t>
            </a:r>
            <a:r>
              <a:rPr lang="en-GB" b="0" dirty="0" err="1"/>
              <a:t>toosl</a:t>
            </a:r>
            <a:r>
              <a:rPr lang="en-GB" b="0" dirty="0"/>
              <a:t> can be leveraged. Hoping that </a:t>
            </a:r>
            <a:r>
              <a:rPr lang="en-GB" b="0" dirty="0" err="1"/>
              <a:t>i</a:t>
            </a:r>
            <a:r>
              <a:rPr lang="en-GB" b="0" dirty="0"/>
              <a:t> was able to bring to live how managers might leverage the model in different ways. I am also mindful that the </a:t>
            </a:r>
            <a:r>
              <a:rPr lang="en-GB" b="0" dirty="0" err="1"/>
              <a:t>web</a:t>
            </a:r>
            <a:r>
              <a:rPr lang="en-GB" dirty="0" err="1"/>
              <a:t>nar</a:t>
            </a:r>
            <a:r>
              <a:rPr lang="en-GB" dirty="0"/>
              <a:t> and example applications of BRA have focused on dealing with change and transformation in context of the current global </a:t>
            </a:r>
            <a:r>
              <a:rPr lang="en-GB" dirty="0" err="1"/>
              <a:t>pandic</a:t>
            </a:r>
            <a:r>
              <a:rPr lang="en-GB" dirty="0"/>
              <a:t> (a various obvious change to us all)&gt; however as stated </a:t>
            </a:r>
            <a:r>
              <a:rPr lang="en-GB" dirty="0" err="1"/>
              <a:t>previouslyand</a:t>
            </a:r>
            <a:r>
              <a:rPr lang="en-GB" dirty="0"/>
              <a:t> transformation are now new and it is something </a:t>
            </a:r>
            <a:r>
              <a:rPr lang="en-GB" dirty="0" err="1"/>
              <a:t>organsaitons</a:t>
            </a:r>
            <a:r>
              <a:rPr lang="en-GB" dirty="0"/>
              <a:t> are constantly faced with. : I know that you will have a great experience using this model to help employees deal change in different </a:t>
            </a:r>
            <a:r>
              <a:rPr lang="en-GB" dirty="0" err="1"/>
              <a:t>different</a:t>
            </a:r>
            <a:r>
              <a:rPr lang="en-GB" dirty="0"/>
              <a:t> contexts and in the different phases of dealing with change. </a:t>
            </a:r>
          </a:p>
          <a:p>
            <a:endParaRPr lang="en-GB" dirty="0"/>
          </a:p>
          <a:p>
            <a:endParaRPr lang="en-GB" b="0"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15</a:t>
            </a:fld>
            <a:endParaRPr lang="en-US"/>
          </a:p>
        </p:txBody>
      </p:sp>
    </p:spTree>
    <p:extLst>
      <p:ext uri="{BB962C8B-B14F-4D97-AF65-F5344CB8AC3E}">
        <p14:creationId xmlns:p14="http://schemas.microsoft.com/office/powerpoint/2010/main" val="326210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16</a:t>
            </a:fld>
            <a:endParaRPr lang="en-US"/>
          </a:p>
        </p:txBody>
      </p:sp>
    </p:spTree>
    <p:extLst>
      <p:ext uri="{BB962C8B-B14F-4D97-AF65-F5344CB8AC3E}">
        <p14:creationId xmlns:p14="http://schemas.microsoft.com/office/powerpoint/2010/main" val="3734761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17</a:t>
            </a:fld>
            <a:endParaRPr lang="en-US"/>
          </a:p>
        </p:txBody>
      </p:sp>
    </p:spTree>
    <p:extLst>
      <p:ext uri="{BB962C8B-B14F-4D97-AF65-F5344CB8AC3E}">
        <p14:creationId xmlns:p14="http://schemas.microsoft.com/office/powerpoint/2010/main" val="3851908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18</a:t>
            </a:fld>
            <a:endParaRPr lang="en-US"/>
          </a:p>
        </p:txBody>
      </p:sp>
    </p:spTree>
    <p:extLst>
      <p:ext uri="{BB962C8B-B14F-4D97-AF65-F5344CB8AC3E}">
        <p14:creationId xmlns:p14="http://schemas.microsoft.com/office/powerpoint/2010/main" val="3554725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Using the Options Tab you are able to select to show just the most preferred or just the least preferred roles within the overview.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a:t>Suggestions on how to facilitate this slide:</a:t>
            </a:r>
          </a:p>
          <a:p>
            <a:pPr marL="171450" indent="-171450">
              <a:buFont typeface="Arial" panose="020B0604020202020204" pitchFamily="34" charset="0"/>
              <a:buChar char="•"/>
            </a:pPr>
            <a:r>
              <a:rPr lang="en-GB" b="0" i="0" baseline="0"/>
              <a:t>Some Questions: </a:t>
            </a:r>
          </a:p>
          <a:p>
            <a:pPr marL="628650" lvl="1" indent="-171450">
              <a:buFont typeface="Arial" panose="020B0604020202020204" pitchFamily="34" charset="0"/>
              <a:buChar char="•"/>
            </a:pPr>
            <a:r>
              <a:rPr lang="en-GB" b="0" i="1"/>
              <a:t>As a team, what are your key strengths?</a:t>
            </a:r>
          </a:p>
          <a:p>
            <a:pPr marL="628650" lvl="1" indent="-171450">
              <a:buFont typeface="Arial" panose="020B0604020202020204" pitchFamily="34" charset="0"/>
              <a:buChar char="•"/>
            </a:pPr>
            <a:r>
              <a:rPr lang="en-GB" b="0" i="1"/>
              <a:t>Where do you see these strengths making a difference at work?</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059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page shows the top two preferred roles of the group and gives specific information relating to their role combination. In a group where the numbers who prefer a role are tied, the overview will display the top two preferred roles based on the Work Roles model order.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a:t>Suggestions on how to facilitate this slide: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a:t>How can you use these strengths to make your team more effective?</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3629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Using the Options Tab you are able to select to show just the most preferred or just the least preferred roles within the overview.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a:t>Suggestions on how to facilitate this slide:</a:t>
            </a:r>
          </a:p>
          <a:p>
            <a:pPr marL="171450" indent="-171450">
              <a:buFont typeface="Arial" panose="020B0604020202020204" pitchFamily="34" charset="0"/>
              <a:buChar char="•"/>
            </a:pPr>
            <a:r>
              <a:rPr lang="en-GB" b="0" i="0" baseline="0"/>
              <a:t>Some Questions: </a:t>
            </a:r>
          </a:p>
          <a:p>
            <a:pPr marL="628650" lvl="1" indent="-171450">
              <a:buFont typeface="Arial" panose="020B0604020202020204" pitchFamily="34" charset="0"/>
              <a:buChar char="•"/>
            </a:pPr>
            <a:r>
              <a:rPr lang="en-GB" b="0" i="1"/>
              <a:t>As a team, what are your challenges?</a:t>
            </a:r>
          </a:p>
          <a:p>
            <a:pPr marL="628650" lvl="1" indent="-171450">
              <a:buFont typeface="Arial" panose="020B0604020202020204" pitchFamily="34" charset="0"/>
              <a:buChar char="•"/>
            </a:pPr>
            <a:r>
              <a:rPr lang="en-GB" b="0" i="1"/>
              <a:t>What issues could these lead to at work?</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028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So let me cover the agenda for todays session</a:t>
            </a:r>
          </a:p>
          <a:p>
            <a:endParaRPr lang="en-GB" dirty="0"/>
          </a:p>
          <a:p>
            <a:r>
              <a:rPr lang="en-GB" dirty="0"/>
              <a:t>First of all I am going to talk about the current landscape of change and transformation and how different are responding to the pandemic. </a:t>
            </a:r>
          </a:p>
          <a:p>
            <a:r>
              <a:rPr lang="en-GB" dirty="0"/>
              <a:t> </a:t>
            </a:r>
          </a:p>
          <a:p>
            <a:r>
              <a:rPr lang="en-GB" dirty="0"/>
              <a:t>Then we will move on to explain how change and transformation have shaped our model and outputs around Resilient Agility. We will look at the research that sits behind the model. </a:t>
            </a:r>
          </a:p>
          <a:p>
            <a:endParaRPr lang="en-GB" dirty="0"/>
          </a:p>
          <a:p>
            <a:r>
              <a:rPr lang="en-GB" dirty="0"/>
              <a:t>We will then close by looking at how the model and outputs can be applied in organisations to help managers and their teams build resilient agility</a:t>
            </a:r>
          </a:p>
          <a:p>
            <a:endParaRPr lang="en-GB" dirty="0"/>
          </a:p>
          <a:p>
            <a:r>
              <a:rPr lang="en-GB" dirty="0"/>
              <a:t>As part of the webinar invitation we have asked you some survey question, insights and results from this survey will be presented throughout the webinar allowing us to bring insight from the group to you.</a:t>
            </a:r>
          </a:p>
          <a:p>
            <a:endParaRPr lang="en-GB" dirty="0"/>
          </a:p>
          <a:p>
            <a:r>
              <a:rPr lang="en-GB" dirty="0"/>
              <a:t>Also during the webinar we will have some quick polls, allowing some interaction during the session, Jasmin will be guiding us through those as we go.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2</a:t>
            </a:fld>
            <a:endParaRPr lang="en-US"/>
          </a:p>
        </p:txBody>
      </p:sp>
    </p:spTree>
    <p:extLst>
      <p:ext uri="{BB962C8B-B14F-4D97-AF65-F5344CB8AC3E}">
        <p14:creationId xmlns:p14="http://schemas.microsoft.com/office/powerpoint/2010/main" val="1498435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group’s two less preferred roles are then shown. Where the numbers are tied, the overview will display the bottom two less preferred roles based on the Work Roles model order. </a:t>
            </a:r>
          </a:p>
          <a:p>
            <a:r>
              <a:rPr lang="en-GB"/>
              <a:t>To display the potential actions for a group on their two less preferred roles, you must click “click to see potential actions”. This ‘reveal’ functionality allows for group developmental discussion to take place.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a:t>Suggestions on how to facilitate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a:t>Before clicking to reveal the potential actions - </a:t>
            </a:r>
          </a:p>
          <a:p>
            <a:pPr marL="628650" lvl="1" indent="-171450">
              <a:buFont typeface="Arial" panose="020B0604020202020204" pitchFamily="34" charset="0"/>
              <a:buChar char="•"/>
            </a:pPr>
            <a:r>
              <a:rPr lang="en-GB" b="0" i="1" baseline="0"/>
              <a:t>How do these challenges present themselves in the workplace?</a:t>
            </a:r>
          </a:p>
          <a:p>
            <a:pPr marL="628650" lvl="1" indent="-171450">
              <a:buFont typeface="Arial" panose="020B0604020202020204" pitchFamily="34" charset="0"/>
              <a:buChar char="•"/>
            </a:pPr>
            <a:r>
              <a:rPr lang="en-GB" b="0" i="1" u="none" baseline="0"/>
              <a:t>What potential actions could you take as a group to prevent them negatively impact group success?</a:t>
            </a:r>
            <a:endParaRPr lang="en-GB" i="1"/>
          </a:p>
          <a:p>
            <a:r>
              <a:rPr lang="en-GB"/>
              <a:t>Reveal the potential actions – </a:t>
            </a:r>
          </a:p>
          <a:p>
            <a:pPr marL="628650" lvl="1" indent="-171450">
              <a:buFont typeface="Arial" panose="020B0604020202020204" pitchFamily="34" charset="0"/>
              <a:buChar char="•"/>
            </a:pPr>
            <a:r>
              <a:rPr lang="en-GB" i="1"/>
              <a:t>Would the potential action be useful to the group?</a:t>
            </a:r>
          </a:p>
          <a:p>
            <a:pPr marL="628650" lvl="1" indent="-171450">
              <a:buFont typeface="Arial" panose="020B0604020202020204" pitchFamily="34" charset="0"/>
              <a:buChar char="•"/>
            </a:pPr>
            <a:r>
              <a:rPr lang="en-GB" i="1"/>
              <a:t>What action would you take to address this issue?</a:t>
            </a:r>
          </a:p>
          <a:p>
            <a:pPr marL="628650" lvl="1" indent="-171450">
              <a:buFont typeface="Arial" panose="020B0604020202020204" pitchFamily="34" charset="0"/>
              <a:buChar char="•"/>
            </a:pPr>
            <a:r>
              <a:rPr lang="en-GB" i="1"/>
              <a:t>As a group, how can you make this work?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416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The Potential Actions Summary page provides a useful overview of the key actions that were ‘revealed’ on each of the previous pages. In group overview sessions, this can act as a take-away for group action plans and be used as a reminder to the group of the areas discussed.</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This can be useful when completing the Group Development Plan on the following slides. </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5458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 have now come to the end of the webinar and would like to take the opportunity to check if there are any questions that have come into my colleague Jasmin?</a:t>
            </a:r>
          </a:p>
          <a:p>
            <a:endParaRPr lang="en-GB" dirty="0"/>
          </a:p>
          <a:p>
            <a:r>
              <a:rPr lang="en-GB" dirty="0"/>
              <a:t>When you exit the webinar you will be presented with a couple of questions, so we can collect your feedback. WE would really appreciate if you briefly take the time to complete the feedback questions so we can ensure that we continue to deliver webinar sessions that meet our clients expectations. </a:t>
            </a:r>
          </a:p>
          <a:p>
            <a:endParaRPr lang="en-GB" dirty="0"/>
          </a:p>
          <a:p>
            <a:r>
              <a:rPr lang="en-GB"/>
              <a:t>Mention feedback</a:t>
            </a:r>
          </a:p>
          <a:p>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25</a:t>
            </a:fld>
            <a:endParaRPr lang="en-US"/>
          </a:p>
        </p:txBody>
      </p:sp>
    </p:spTree>
    <p:extLst>
      <p:ext uri="{BB962C8B-B14F-4D97-AF65-F5344CB8AC3E}">
        <p14:creationId xmlns:p14="http://schemas.microsoft.com/office/powerpoint/2010/main" val="292569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26</a:t>
            </a:fld>
            <a:endParaRPr lang="en-US"/>
          </a:p>
        </p:txBody>
      </p:sp>
    </p:spTree>
    <p:extLst>
      <p:ext uri="{BB962C8B-B14F-4D97-AF65-F5344CB8AC3E}">
        <p14:creationId xmlns:p14="http://schemas.microsoft.com/office/powerpoint/2010/main" val="372840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our data, we realised that at Saville we ere in a unique position because over the years we had collected a lot of data how people rated themselves and how others had rated their performance in showing resilience but also their capability to adjust to change.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6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the current landscape looking like at the moment. </a:t>
            </a:r>
          </a:p>
          <a:p>
            <a:endParaRPr lang="en-GB" dirty="0"/>
          </a:p>
          <a:p>
            <a:r>
              <a:rPr lang="en-GB" dirty="0"/>
              <a:t>Over the years organisations have always been dealing with change and transformation in one form or another, these are not new concepts. It is change and transformation that has helped organisations develop, push forwards and for example speed up the pace of digitalisation and the technological enhancements organisations make.  </a:t>
            </a:r>
          </a:p>
          <a:p>
            <a:endParaRPr lang="en-GB" dirty="0"/>
          </a:p>
          <a:p>
            <a:r>
              <a:rPr lang="en-GB" dirty="0"/>
              <a:t>However , looking at our current situation, the pandemic has effectively accelerated the pace at which change and transformation are happening economically. All organisations have been through significant transformations, e.g. think about the switch to virtual working, redeployment of staff and many other changes. </a:t>
            </a:r>
          </a:p>
          <a:p>
            <a:endParaRPr lang="en-GB" dirty="0"/>
          </a:p>
          <a:p>
            <a:r>
              <a:rPr lang="en-GB" dirty="0"/>
              <a:t>And we expect that the pace of change and transformation will continue, now organisations prepare for the post lockdown phases. It is perhaps not realistic or desirable to think that organisations will simply return to where they were before. Instead there is the opportunity for leaders to think about how they will reimaging their organisation. </a:t>
            </a:r>
          </a:p>
          <a:p>
            <a:endParaRPr lang="en-GB" dirty="0"/>
          </a:p>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4</a:t>
            </a:fld>
            <a:endParaRPr lang="en-US"/>
          </a:p>
        </p:txBody>
      </p:sp>
    </p:spTree>
    <p:extLst>
      <p:ext uri="{BB962C8B-B14F-4D97-AF65-F5344CB8AC3E}">
        <p14:creationId xmlns:p14="http://schemas.microsoft.com/office/powerpoint/2010/main" val="2089382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We are now a couple of months on from this survey of the Josh Bersin </a:t>
            </a:r>
            <a:r>
              <a:rPr lang="en-GB" dirty="0" err="1"/>
              <a:t>Acedmy</a:t>
            </a:r>
            <a:r>
              <a:rPr lang="en-GB" dirty="0"/>
              <a:t> and I am really curious to hear from you </a:t>
            </a:r>
            <a:r>
              <a:rPr lang="en-GB" dirty="0" err="1"/>
              <a:t>werhe</a:t>
            </a:r>
            <a:r>
              <a:rPr lang="en-GB" dirty="0"/>
              <a:t> you believe your organisation is currently at. </a:t>
            </a:r>
          </a:p>
          <a:p>
            <a:endParaRPr lang="en-GB" dirty="0"/>
          </a:p>
          <a:p>
            <a:r>
              <a:rPr lang="en-GB" dirty="0"/>
              <a:t>I am mindful that it could be difficult to choose, as there might be an argument that you are focusing on multiple stages at once. With employee heath remaining important in everything your organisation does. But what I would like to you to think about is what phase currently has the most strategical focus, and requires the most energy in your organisation?</a:t>
            </a:r>
          </a:p>
          <a:p>
            <a:endParaRPr lang="en-GB" dirty="0"/>
          </a:p>
          <a:p>
            <a:r>
              <a:rPr lang="en-GB" dirty="0"/>
              <a:t>Stage 2: Very interesting the core focus for many </a:t>
            </a:r>
            <a:r>
              <a:rPr lang="en-GB" dirty="0" err="1"/>
              <a:t>remainso</a:t>
            </a:r>
            <a:r>
              <a:rPr lang="en-GB" dirty="0"/>
              <a:t> n the people, keeping them healthy not only physically from </a:t>
            </a:r>
            <a:r>
              <a:rPr lang="en-GB" dirty="0" err="1"/>
              <a:t>Covid</a:t>
            </a:r>
            <a:r>
              <a:rPr lang="en-GB" dirty="0"/>
              <a:t> perhaps but also mentally supporting them in may different ways. </a:t>
            </a:r>
          </a:p>
          <a:p>
            <a:r>
              <a:rPr lang="en-GB" dirty="0"/>
              <a:t>Stage 3: That is interesting the focus for many of you is on driving agility and culture, that focus on educating people and helping them stay resilient and positive. </a:t>
            </a:r>
          </a:p>
          <a:p>
            <a:r>
              <a:rPr lang="en-GB" dirty="0"/>
              <a:t>Stage 4: I believe it is hopeful to see that for so many of you the key focus is on transformation and reinvention of the workplace. This is a sign that organisations are preparing for those post pandemic phases , and are making the most out of the opportunities the change is bringing. </a:t>
            </a:r>
          </a:p>
          <a:p>
            <a:endParaRPr lang="en-GB" dirty="0"/>
          </a:p>
          <a:p>
            <a:r>
              <a:rPr lang="en-GB" dirty="0"/>
              <a:t>We believe that at all these stages, it is key to support your people through the process, to help them move from hoping for the best to being a key contributor to helping the organisation transform and reinvent. </a:t>
            </a:r>
          </a:p>
          <a:p>
            <a:endParaRPr lang="en-GB" dirty="0"/>
          </a:p>
          <a:p>
            <a:r>
              <a:rPr lang="en-GB" dirty="0"/>
              <a:t>Dependent on what outcome is</a:t>
            </a:r>
          </a:p>
          <a:p>
            <a:pPr marL="171450" indent="-171450">
              <a:buFontTx/>
              <a:buChar char="-"/>
            </a:pPr>
            <a:r>
              <a:rPr lang="en-GB" dirty="0"/>
              <a:t>Highlight how most organisations are at x stage</a:t>
            </a:r>
          </a:p>
          <a:p>
            <a:pPr marL="171450" indent="-171450">
              <a:buFontTx/>
              <a:buChar char="-"/>
            </a:pPr>
            <a:r>
              <a:rPr lang="en-GB" dirty="0"/>
              <a:t>Still steps to go in process</a:t>
            </a:r>
            <a:r>
              <a:rPr lang="en-GB" dirty="0">
                <a:sym typeface="Wingdings" panose="05000000000000000000" pitchFamily="2" charset="2"/>
              </a:rPr>
              <a:t> important to support employees through this process. </a:t>
            </a:r>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5</a:t>
            </a:fld>
            <a:endParaRPr lang="en-US"/>
          </a:p>
        </p:txBody>
      </p:sp>
    </p:spTree>
    <p:extLst>
      <p:ext uri="{BB962C8B-B14F-4D97-AF65-F5344CB8AC3E}">
        <p14:creationId xmlns:p14="http://schemas.microsoft.com/office/powerpoint/2010/main" val="700297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As a result of the unparalleled level of change and uncertain </a:t>
            </a:r>
            <a:r>
              <a:rPr lang="en-US" dirty="0" err="1"/>
              <a:t>organisations</a:t>
            </a:r>
            <a:r>
              <a:rPr lang="en-US" dirty="0"/>
              <a:t> were and are still facing,  there has been a renewed focus from clients wanting to measure and build </a:t>
            </a:r>
            <a:r>
              <a:rPr lang="en-US" dirty="0" err="1"/>
              <a:t>behaviours</a:t>
            </a:r>
            <a:r>
              <a:rPr lang="en-US" dirty="0"/>
              <a:t> such as resilience, agility, grit and flexibility in their people. </a:t>
            </a:r>
          </a:p>
          <a:p>
            <a:endParaRPr lang="en-US" dirty="0"/>
          </a:p>
          <a:p>
            <a:r>
              <a:rPr lang="en-US" dirty="0"/>
              <a:t>Although the characteristics of resilience and agility are getting a lot of focus now, they have always been important. Over the years, organizations going through transformation were often asking us how, they can support their employees cope with ambiguity or deal with the complexities they are facing. How we can help their people build grit and  perseverance. </a:t>
            </a:r>
          </a:p>
          <a:p>
            <a:endParaRPr lang="en-US" dirty="0"/>
          </a:p>
          <a:p>
            <a:r>
              <a:rPr lang="en-US" dirty="0"/>
              <a:t>Some clients asked us if we can measure employees “ agility” or “flexibility” </a:t>
            </a:r>
            <a:r>
              <a:rPr lang="en-GB" sz="1200" dirty="0">
                <a:effectLst/>
                <a:latin typeface="Arial" panose="020B0604020202020204" pitchFamily="34" charset="0"/>
                <a:cs typeface="Times New Roman" panose="02020603050405020304" pitchFamily="18" charset="0"/>
              </a:rPr>
              <a:t>w</a:t>
            </a:r>
            <a:r>
              <a:rPr lang="en-GB" sz="1200" dirty="0">
                <a:effectLst/>
                <a:latin typeface="Arial" panose="020B0604020202020204" pitchFamily="34" charset="0"/>
                <a:ea typeface="Arial" panose="020B0604020202020204" pitchFamily="34" charset="0"/>
                <a:cs typeface="Times New Roman" panose="02020603050405020304" pitchFamily="18" charset="0"/>
              </a:rPr>
              <a:t>hile other clients asked us whether we can measure ‘emotional resilience’ or ‘grit’. W</a:t>
            </a:r>
            <a:r>
              <a:rPr lang="en-US" dirty="0"/>
              <a:t>e often pointed them to different parts of our Wave </a:t>
            </a:r>
            <a:r>
              <a:rPr lang="en-US" dirty="0" err="1"/>
              <a:t>behavioural</a:t>
            </a:r>
            <a:r>
              <a:rPr lang="en-US" dirty="0"/>
              <a:t> model. </a:t>
            </a:r>
          </a:p>
          <a:p>
            <a:endParaRPr lang="en-US" dirty="0"/>
          </a:p>
          <a:p>
            <a:r>
              <a:rPr lang="en-US" dirty="0"/>
              <a:t>However, in practice we realized that </a:t>
            </a:r>
            <a:r>
              <a:rPr lang="en-GB" sz="1800" dirty="0">
                <a:effectLst/>
                <a:latin typeface="Arial" panose="020B0604020202020204" pitchFamily="34" charset="0"/>
                <a:ea typeface="Arial" panose="020B0604020202020204" pitchFamily="34" charset="0"/>
                <a:cs typeface="Times New Roman" panose="02020603050405020304" pitchFamily="18" charset="0"/>
              </a:rPr>
              <a:t>these clients were actually facing the same issues but they had just come to different conclusions on what they needed in their people. </a:t>
            </a:r>
          </a:p>
          <a:p>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r>
              <a:rPr lang="en-GB" sz="1800" dirty="0">
                <a:effectLst/>
                <a:latin typeface="Arial" panose="020B0604020202020204" pitchFamily="34" charset="0"/>
                <a:ea typeface="Arial" panose="020B0604020202020204" pitchFamily="34" charset="0"/>
                <a:cs typeface="Times New Roman" panose="02020603050405020304" pitchFamily="18" charset="0"/>
              </a:rPr>
              <a:t>What we realised is that they were looking for a solution to help people deal with change and transformation in a way that is </a:t>
            </a:r>
            <a:r>
              <a:rPr lang="en-GB" sz="1800" dirty="0" err="1">
                <a:effectLst/>
                <a:latin typeface="Arial" panose="020B0604020202020204" pitchFamily="34" charset="0"/>
                <a:ea typeface="Arial" panose="020B0604020202020204" pitchFamily="34" charset="0"/>
                <a:cs typeface="Times New Roman" panose="02020603050405020304" pitchFamily="18" charset="0"/>
              </a:rPr>
              <a:t>sutainable</a:t>
            </a:r>
            <a:r>
              <a:rPr lang="en-GB" sz="1800" dirty="0">
                <a:effectLst/>
                <a:latin typeface="Arial" panose="020B0604020202020204" pitchFamily="34" charset="0"/>
                <a:ea typeface="Arial" panose="020B0604020202020204" pitchFamily="34" charset="0"/>
                <a:cs typeface="Times New Roman" panose="02020603050405020304" pitchFamily="18" charset="0"/>
              </a:rPr>
              <a:t> in the longer term .  That that both </a:t>
            </a:r>
            <a:r>
              <a:rPr lang="en-GB" sz="1800" dirty="0" err="1">
                <a:effectLst/>
                <a:latin typeface="Arial" panose="020B0604020202020204" pitchFamily="34" charset="0"/>
                <a:ea typeface="Arial" panose="020B0604020202020204" pitchFamily="34" charset="0"/>
                <a:cs typeface="Times New Roman" panose="02020603050405020304" pitchFamily="18" charset="0"/>
              </a:rPr>
              <a:t>agiligy</a:t>
            </a:r>
            <a:r>
              <a:rPr lang="en-GB" sz="1800" dirty="0">
                <a:effectLst/>
                <a:latin typeface="Arial" panose="020B0604020202020204" pitchFamily="34" charset="0"/>
                <a:ea typeface="Arial" panose="020B0604020202020204" pitchFamily="34" charset="0"/>
                <a:cs typeface="Times New Roman" panose="02020603050405020304" pitchFamily="18" charset="0"/>
              </a:rPr>
              <a:t> and resilience are  two sides of the same coin. </a:t>
            </a:r>
          </a:p>
          <a:p>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6</a:t>
            </a:fld>
            <a:endParaRPr lang="en-US"/>
          </a:p>
        </p:txBody>
      </p:sp>
    </p:spTree>
    <p:extLst>
      <p:ext uri="{BB962C8B-B14F-4D97-AF65-F5344CB8AC3E}">
        <p14:creationId xmlns:p14="http://schemas.microsoft.com/office/powerpoint/2010/main" val="214659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our data, we realised that at Saville we ere in a unique position because over the years we had collected a lot of data how people rated themselves and how others had rated their performance in showing resilience but also their capability to adjust to change.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579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Leverages the power of the Wave assessment</a:t>
            </a:r>
          </a:p>
          <a:p>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9</a:t>
            </a:fld>
            <a:endParaRPr lang="en-US"/>
          </a:p>
        </p:txBody>
      </p:sp>
    </p:spTree>
    <p:extLst>
      <p:ext uri="{BB962C8B-B14F-4D97-AF65-F5344CB8AC3E}">
        <p14:creationId xmlns:p14="http://schemas.microsoft.com/office/powerpoint/2010/main" val="1476952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Using the Options Tab you are able to select to show just the most preferred or just the least preferred roles within the overview.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a:t>Suggestions on how to facilitate this slide:</a:t>
            </a:r>
          </a:p>
          <a:p>
            <a:pPr marL="171450" indent="-171450">
              <a:buFont typeface="Arial" panose="020B0604020202020204" pitchFamily="34" charset="0"/>
              <a:buChar char="•"/>
            </a:pPr>
            <a:r>
              <a:rPr lang="en-GB" b="0" i="0" baseline="0"/>
              <a:t>Some Questions: </a:t>
            </a:r>
          </a:p>
          <a:p>
            <a:pPr marL="628650" lvl="1" indent="-171450">
              <a:buFont typeface="Arial" panose="020B0604020202020204" pitchFamily="34" charset="0"/>
              <a:buChar char="•"/>
            </a:pPr>
            <a:r>
              <a:rPr lang="en-GB" b="0" i="1"/>
              <a:t>As a team, what are your key strengths?</a:t>
            </a:r>
          </a:p>
          <a:p>
            <a:pPr marL="628650" lvl="1" indent="-171450">
              <a:buFont typeface="Arial" panose="020B0604020202020204" pitchFamily="34" charset="0"/>
              <a:buChar char="•"/>
            </a:pPr>
            <a:r>
              <a:rPr lang="en-GB" b="0" i="1"/>
              <a:t>Where do you see these strengths making a difference at work?</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849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7.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05C7728A-95B1-4E61-9273-F88648659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ivider Blue">
    <p:bg>
      <p:bgPr>
        <a:solidFill>
          <a:srgbClr val="C8D7D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68F3D3C-D32C-4FD6-AD17-DABC18849A4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20463" r="19149" b="18725"/>
          <a:stretch/>
        </p:blipFill>
        <p:spPr>
          <a:xfrm>
            <a:off x="3074128" y="0"/>
            <a:ext cx="9117872"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98119" y="3078815"/>
            <a:ext cx="3887715" cy="830997"/>
          </a:xfrm>
          <a:prstGeom prst="rect">
            <a:avLst/>
          </a:prstGeom>
          <a:noFill/>
        </p:spPr>
        <p:txBody>
          <a:bodyPr wrap="square" rtlCol="0">
            <a:spAutoFit/>
          </a:bodyPr>
          <a:lstStyle/>
          <a:p>
            <a:r>
              <a:rPr lang="en-GB" sz="4800" b="1">
                <a:solidFill>
                  <a:srgbClr val="00A0D2"/>
                </a:solidFill>
              </a:rPr>
              <a:t>Hire Talent</a:t>
            </a:r>
          </a:p>
        </p:txBody>
      </p:sp>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95396" y="2560542"/>
            <a:ext cx="1614536" cy="1540887"/>
          </a:xfrm>
          <a:prstGeom prst="rect">
            <a:avLst/>
          </a:prstGeom>
        </p:spPr>
      </p:pic>
      <p:pic>
        <p:nvPicPr>
          <p:cNvPr id="7" name="Picture 6">
            <a:extLst>
              <a:ext uri="{FF2B5EF4-FFF2-40B4-BE49-F238E27FC236}">
                <a16:creationId xmlns:a16="http://schemas.microsoft.com/office/drawing/2014/main" id="{6D5F3BDD-12E7-44FB-94D4-C006920A7A1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53814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Blue">
    <p:bg>
      <p:bgPr>
        <a:solidFill>
          <a:srgbClr val="EFEEDE"/>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6A66710-4E65-4F7A-81D2-0C9A0A8C1EE1}"/>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2971687" y="1"/>
            <a:ext cx="9220313"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04952" y="2653153"/>
            <a:ext cx="1578654" cy="1551695"/>
          </a:xfrm>
          <a:prstGeom prst="rect">
            <a:avLst/>
          </a:prstGeom>
        </p:spPr>
      </p:pic>
      <p:sp>
        <p:nvSpPr>
          <p:cNvPr id="4" name="TextBox 3"/>
          <p:cNvSpPr txBox="1"/>
          <p:nvPr userDrawn="1"/>
        </p:nvSpPr>
        <p:spPr>
          <a:xfrm>
            <a:off x="4994216" y="3013501"/>
            <a:ext cx="3887715" cy="830997"/>
          </a:xfrm>
          <a:prstGeom prst="rect">
            <a:avLst/>
          </a:prstGeom>
          <a:noFill/>
        </p:spPr>
        <p:txBody>
          <a:bodyPr wrap="square" rtlCol="0">
            <a:spAutoFit/>
          </a:bodyPr>
          <a:lstStyle/>
          <a:p>
            <a:r>
              <a:rPr lang="en-GB" sz="4800" b="1">
                <a:solidFill>
                  <a:srgbClr val="FFB81C"/>
                </a:solidFill>
              </a:rPr>
              <a:t>Build Talent</a:t>
            </a:r>
          </a:p>
        </p:txBody>
      </p:sp>
      <p:pic>
        <p:nvPicPr>
          <p:cNvPr id="6" name="Picture 5">
            <a:extLst>
              <a:ext uri="{FF2B5EF4-FFF2-40B4-BE49-F238E27FC236}">
                <a16:creationId xmlns:a16="http://schemas.microsoft.com/office/drawing/2014/main" id="{631808D1-E5FC-4F21-8FF8-8024715712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4520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vider Blue">
    <p:bg>
      <p:bgPr>
        <a:solidFill>
          <a:srgbClr val="DDD0C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46BDFB-0B56-4698-A4AE-8D743BB82D4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8888" r="23589" b="24763"/>
          <a:stretch/>
        </p:blipFill>
        <p:spPr>
          <a:xfrm>
            <a:off x="2892491" y="0"/>
            <a:ext cx="929951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51588" y="3013501"/>
            <a:ext cx="3887715" cy="830997"/>
          </a:xfrm>
          <a:prstGeom prst="rect">
            <a:avLst/>
          </a:prstGeom>
          <a:noFill/>
        </p:spPr>
        <p:txBody>
          <a:bodyPr wrap="square" rtlCol="0">
            <a:spAutoFit/>
          </a:bodyPr>
          <a:lstStyle/>
          <a:p>
            <a:r>
              <a:rPr lang="en-GB" sz="4800" b="1">
                <a:solidFill>
                  <a:srgbClr val="C110A0"/>
                </a:solidFill>
              </a:rPr>
              <a:t>Lead Talent</a:t>
            </a:r>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4220" y="2808297"/>
            <a:ext cx="1766094" cy="1056741"/>
          </a:xfrm>
          <a:prstGeom prst="rect">
            <a:avLst/>
          </a:prstGeom>
        </p:spPr>
      </p:pic>
      <p:pic>
        <p:nvPicPr>
          <p:cNvPr id="7" name="Picture 6">
            <a:extLst>
              <a:ext uri="{FF2B5EF4-FFF2-40B4-BE49-F238E27FC236}">
                <a16:creationId xmlns:a16="http://schemas.microsoft.com/office/drawing/2014/main" id="{9FDD2FFA-5ED1-4137-B35F-B113D32962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21232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Divider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576" t="5643" r="13217"/>
          <a:stretch/>
        </p:blipFill>
        <p:spPr>
          <a:xfrm>
            <a:off x="0" y="-101515"/>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5792" y="2653260"/>
            <a:ext cx="6096000" cy="1124141"/>
          </a:xfrm>
          <a:prstGeom prst="rect">
            <a:avLst/>
          </a:prstGeom>
        </p:spPr>
      </p:pic>
    </p:spTree>
    <p:extLst>
      <p:ext uri="{BB962C8B-B14F-4D97-AF65-F5344CB8AC3E}">
        <p14:creationId xmlns:p14="http://schemas.microsoft.com/office/powerpoint/2010/main" val="340532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5576" t="5643" r="13217"/>
          <a:stretch/>
        </p:blipFill>
        <p:spPr>
          <a:xfrm>
            <a:off x="-6306" y="73956"/>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22194" y="2560877"/>
            <a:ext cx="7180348" cy="1324101"/>
          </a:xfrm>
          <a:prstGeom prst="rect">
            <a:avLst/>
          </a:prstGeom>
          <a:effectLst>
            <a:outerShdw blurRad="152400" dist="38100" dir="5400000" algn="ctr" rotWithShape="0">
              <a:schemeClr val="tx1">
                <a:alpha val="48000"/>
              </a:schemeClr>
            </a:outerShdw>
          </a:effectLst>
        </p:spPr>
      </p:pic>
    </p:spTree>
    <p:extLst>
      <p:ext uri="{BB962C8B-B14F-4D97-AF65-F5344CB8AC3E}">
        <p14:creationId xmlns:p14="http://schemas.microsoft.com/office/powerpoint/2010/main" val="3550834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Divider Blue">
    <p:bg>
      <p:bgPr>
        <a:solidFill>
          <a:schemeClr val="accent1"/>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430" r="15163" b="7237"/>
          <a:stretch/>
        </p:blipFill>
        <p:spPr>
          <a:xfrm>
            <a:off x="3769485" y="0"/>
            <a:ext cx="8422515" cy="6858000"/>
          </a:xfrm>
          <a:prstGeom prst="rect">
            <a:avLst/>
          </a:prstGeom>
        </p:spPr>
      </p:pic>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62262" y="2700337"/>
            <a:ext cx="6467475" cy="1457325"/>
          </a:xfrm>
          <a:prstGeom prst="rect">
            <a:avLst/>
          </a:prstGeom>
        </p:spPr>
      </p:pic>
    </p:spTree>
    <p:extLst>
      <p:ext uri="{BB962C8B-B14F-4D97-AF65-F5344CB8AC3E}">
        <p14:creationId xmlns:p14="http://schemas.microsoft.com/office/powerpoint/2010/main" val="714373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7430" r="15163" b="7237"/>
          <a:stretch/>
        </p:blipFill>
        <p:spPr>
          <a:xfrm>
            <a:off x="3769485" y="0"/>
            <a:ext cx="8422515" cy="6858000"/>
          </a:xfrm>
          <a:prstGeom prst="rect">
            <a:avLst/>
          </a:prstGeom>
        </p:spPr>
      </p:pic>
      <p:sp>
        <p:nvSpPr>
          <p:cNvPr id="2" name="Rectangle 1">
            <a:extLst>
              <a:ext uri="{FF2B5EF4-FFF2-40B4-BE49-F238E27FC236}">
                <a16:creationId xmlns:a16="http://schemas.microsoft.com/office/drawing/2014/main" id="{FC7836FC-3F10-4412-8C6A-377FF3B94D29}"/>
              </a:ext>
            </a:extLst>
          </p:cNvPr>
          <p:cNvSpPr/>
          <p:nvPr userDrawn="1"/>
        </p:nvSpPr>
        <p:spPr>
          <a:xfrm>
            <a:off x="1792704" y="1840828"/>
            <a:ext cx="8578516" cy="3119671"/>
          </a:xfrm>
          <a:prstGeom prst="rect">
            <a:avLst/>
          </a:prstGeom>
          <a:solidFill>
            <a:schemeClr val="tx1">
              <a:alpha val="27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31868" y="2604474"/>
            <a:ext cx="6467475" cy="1457325"/>
          </a:xfrm>
          <a:prstGeom prst="rect">
            <a:avLst/>
          </a:prstGeom>
          <a:effectLst>
            <a:outerShdw blurRad="63500" dist="50800" dir="5400000" sx="105000" sy="105000" algn="ctr" rotWithShape="0">
              <a:srgbClr val="000000">
                <a:alpha val="22000"/>
              </a:srgbClr>
            </a:outerShdw>
          </a:effectLst>
        </p:spPr>
      </p:pic>
    </p:spTree>
    <p:extLst>
      <p:ext uri="{BB962C8B-B14F-4D97-AF65-F5344CB8AC3E}">
        <p14:creationId xmlns:p14="http://schemas.microsoft.com/office/powerpoint/2010/main" val="1132890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Divider Blue">
    <p:bg>
      <p:bgPr>
        <a:solidFill>
          <a:srgbClr val="D8DBD8"/>
        </a:solidFill>
        <a:effectLst/>
      </p:bgPr>
    </p:bg>
    <p:spTree>
      <p:nvGrpSpPr>
        <p:cNvPr id="1" name=""/>
        <p:cNvGrpSpPr/>
        <p:nvPr/>
      </p:nvGrpSpPr>
      <p:grpSpPr>
        <a:xfrm>
          <a:off x="0" y="0"/>
          <a:ext cx="0" cy="0"/>
          <a:chOff x="0" y="0"/>
          <a:chExt cx="0" cy="0"/>
        </a:xfrm>
      </p:grpSpPr>
      <p:pic>
        <p:nvPicPr>
          <p:cNvPr id="189" name="Graphic 188">
            <a:extLst>
              <a:ext uri="{FF2B5EF4-FFF2-40B4-BE49-F238E27FC236}">
                <a16:creationId xmlns:a16="http://schemas.microsoft.com/office/drawing/2014/main" id="{F7A0A409-A4FD-403B-A6C0-2576FA7184C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1" t="14014" r="25676" b="38568"/>
          <a:stretch/>
        </p:blipFill>
        <p:spPr>
          <a:xfrm>
            <a:off x="1816771" y="0"/>
            <a:ext cx="1037523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p:spPr>
        <p:txBody>
          <a:bodyPr wrap="square" rtlCol="0">
            <a:spAutoFit/>
          </a:bodyPr>
          <a:lstStyle/>
          <a:p>
            <a:pPr algn="ctr"/>
            <a:r>
              <a:rPr lang="en-GB" sz="4800" b="0">
                <a:solidFill>
                  <a:schemeClr val="tx2"/>
                </a:solidFill>
              </a:rPr>
              <a:t>Strengths</a:t>
            </a:r>
          </a:p>
        </p:txBody>
      </p:sp>
      <p:pic>
        <p:nvPicPr>
          <p:cNvPr id="6" name="Picture 5">
            <a:extLst>
              <a:ext uri="{FF2B5EF4-FFF2-40B4-BE49-F238E27FC236}">
                <a16:creationId xmlns:a16="http://schemas.microsoft.com/office/drawing/2014/main" id="{3101D585-4314-44C2-87BD-7171DAA7EE8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57427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4C44349-97CE-4F0D-8578-5E88AB9D485F}"/>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81" t="14014" r="25676" b="38568"/>
          <a:stretch/>
        </p:blipFill>
        <p:spPr>
          <a:xfrm>
            <a:off x="1816771" y="0"/>
            <a:ext cx="10375230" cy="6858000"/>
          </a:xfrm>
          <a:prstGeom prst="rect">
            <a:avLst/>
          </a:prstGeom>
        </p:spPr>
      </p:pic>
      <p:sp>
        <p:nvSpPr>
          <p:cNvPr id="6" name="Rectangle 5">
            <a:extLst>
              <a:ext uri="{FF2B5EF4-FFF2-40B4-BE49-F238E27FC236}">
                <a16:creationId xmlns:a16="http://schemas.microsoft.com/office/drawing/2014/main" id="{C6555857-5916-4278-B7A3-737AEDD483F5}"/>
              </a:ext>
            </a:extLst>
          </p:cNvPr>
          <p:cNvSpPr/>
          <p:nvPr userDrawn="1"/>
        </p:nvSpPr>
        <p:spPr>
          <a:xfrm>
            <a:off x="1792704" y="1239253"/>
            <a:ext cx="8578516" cy="4223084"/>
          </a:xfrm>
          <a:prstGeom prst="rect">
            <a:avLst/>
          </a:prstGeom>
          <a:solidFill>
            <a:schemeClr val="tx1">
              <a:alpha val="9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a:effectLst>
            <a:outerShdw blurRad="88900" dist="25400" dir="5400000" algn="t" rotWithShape="0">
              <a:prstClr val="black">
                <a:alpha val="29000"/>
              </a:prstClr>
            </a:outerShdw>
          </a:effectLst>
        </p:spPr>
        <p:txBody>
          <a:bodyPr wrap="square" rtlCol="0">
            <a:spAutoFit/>
          </a:bodyPr>
          <a:lstStyle/>
          <a:p>
            <a:pPr algn="ctr"/>
            <a:r>
              <a:rPr lang="en-GB" sz="4800" b="0">
                <a:solidFill>
                  <a:schemeClr val="bg1"/>
                </a:solidFill>
              </a:rPr>
              <a:t>Strengths</a:t>
            </a:r>
          </a:p>
        </p:txBody>
      </p:sp>
    </p:spTree>
    <p:extLst>
      <p:ext uri="{BB962C8B-B14F-4D97-AF65-F5344CB8AC3E}">
        <p14:creationId xmlns:p14="http://schemas.microsoft.com/office/powerpoint/2010/main" val="864374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09600" y="1872368"/>
            <a:ext cx="5994400" cy="337433"/>
          </a:xfrm>
        </p:spPr>
        <p:txBody>
          <a:bodyPr>
            <a:noAutofit/>
          </a:bodyPr>
          <a:lstStyle>
            <a:lvl1pPr>
              <a:defRPr sz="1800" b="0">
                <a:solidFill>
                  <a:schemeClr val="tx1"/>
                </a:solidFill>
              </a:defRPr>
            </a:lvl1pPr>
          </a:lstStyle>
          <a:p>
            <a:pPr lvl="0"/>
            <a:r>
              <a:rPr lang="en-US"/>
              <a:t>Subheading here</a:t>
            </a:r>
          </a:p>
        </p:txBody>
      </p:sp>
      <p:sp>
        <p:nvSpPr>
          <p:cNvPr id="7" name="Freeform 12"/>
          <p:cNvSpPr>
            <a:spLocks/>
          </p:cNvSpPr>
          <p:nvPr userDrawn="1"/>
        </p:nvSpPr>
        <p:spPr bwMode="auto">
          <a:xfrm>
            <a:off x="6932084" y="455613"/>
            <a:ext cx="3845984"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13"/>
          <p:cNvSpPr>
            <a:spLocks/>
          </p:cNvSpPr>
          <p:nvPr userDrawn="1"/>
        </p:nvSpPr>
        <p:spPr bwMode="auto">
          <a:xfrm>
            <a:off x="11108268" y="3179764"/>
            <a:ext cx="486833"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14"/>
          <p:cNvSpPr>
            <a:spLocks/>
          </p:cNvSpPr>
          <p:nvPr userDrawn="1"/>
        </p:nvSpPr>
        <p:spPr bwMode="auto">
          <a:xfrm>
            <a:off x="8674100" y="2808289"/>
            <a:ext cx="728133"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 name="Freeform 15"/>
          <p:cNvSpPr>
            <a:spLocks/>
          </p:cNvSpPr>
          <p:nvPr userDrawn="1"/>
        </p:nvSpPr>
        <p:spPr bwMode="auto">
          <a:xfrm>
            <a:off x="4216401" y="3592513"/>
            <a:ext cx="3754967"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609600" y="1524001"/>
            <a:ext cx="5994400" cy="381000"/>
          </a:xfrm>
        </p:spPr>
        <p:txBody>
          <a:bodyPr>
            <a:noAutofit/>
          </a:bodyPr>
          <a:lstStyle/>
          <a:p>
            <a:r>
              <a:rPr lang="en-US"/>
              <a:t>Click to edit Master title style</a:t>
            </a:r>
          </a:p>
        </p:txBody>
      </p:sp>
      <p:sp>
        <p:nvSpPr>
          <p:cNvPr id="1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11" name="Picture 10">
            <a:extLst>
              <a:ext uri="{FF2B5EF4-FFF2-40B4-BE49-F238E27FC236}">
                <a16:creationId xmlns:a16="http://schemas.microsoft.com/office/drawing/2014/main" id="{3915B205-43EA-4AA1-B3A4-49EED87874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20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05C7728A-95B1-4E61-9273-F88648659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572000"/>
          </a:xfrm>
        </p:spPr>
        <p:txBody>
          <a:bodyPr/>
          <a:lstStyle>
            <a:lvl3pPr marL="233363" indent="-233363">
              <a:buFont typeface="+mj-lt"/>
              <a:buAutoNum type="arabicPeriod"/>
              <a:defRPr/>
            </a:lvl3pPr>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7F7A34B2-2F00-4F6C-8A55-AE1DF999A5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572000"/>
          </a:xfrm>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219200"/>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1524000"/>
            <a:ext cx="34544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7"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8" name="Picture 7">
            <a:extLst>
              <a:ext uri="{FF2B5EF4-FFF2-40B4-BE49-F238E27FC236}">
                <a16:creationId xmlns:a16="http://schemas.microsoft.com/office/drawing/2014/main" id="{811A8085-1A1C-412C-8E45-6EAE9AD5BD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6" hasCustomPrompt="1"/>
          </p:nvPr>
        </p:nvSpPr>
        <p:spPr>
          <a:xfrm>
            <a:off x="609600" y="1524000"/>
            <a:ext cx="10972800" cy="4572000"/>
          </a:xfrm>
        </p:spPr>
        <p:txBody>
          <a:bodyPr/>
          <a:lstStyle>
            <a:lvl1pPr>
              <a:lnSpc>
                <a:spcPts val="4400"/>
              </a:lnSpc>
              <a:spcBef>
                <a:spcPts val="0"/>
              </a:spcBef>
              <a:spcAft>
                <a:spcPts val="0"/>
              </a:spcAft>
              <a:defRPr sz="3900" b="0" i="0" baseline="0"/>
            </a:lvl1pPr>
          </a:lstStyle>
          <a:p>
            <a:pPr lvl="0"/>
            <a:r>
              <a:rPr lang="en-US"/>
              <a:t>“Click to edit Master text styles</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2"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BF7FEBB7-37DD-4862-900D-8874BFD32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5"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5" name="Picture 4">
            <a:extLst>
              <a:ext uri="{FF2B5EF4-FFF2-40B4-BE49-F238E27FC236}">
                <a16:creationId xmlns:a16="http://schemas.microsoft.com/office/drawing/2014/main" id="{3D70C9E3-F9C3-4CD9-8A05-7791A0CDD2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a:extLst>
              <a:ext uri="{FF2B5EF4-FFF2-40B4-BE49-F238E27FC236}">
                <a16:creationId xmlns:a16="http://schemas.microsoft.com/office/drawing/2014/main" id="{FCA3F146-AC7D-475B-9748-30908384DC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09521" y="1739707"/>
            <a:ext cx="6572958" cy="1692212"/>
          </a:xfrm>
          <a:prstGeom prst="rect">
            <a:avLst/>
          </a:prstGeom>
        </p:spPr>
      </p:pic>
      <p:sp>
        <p:nvSpPr>
          <p:cNvPr id="3" name="TextBox 2"/>
          <p:cNvSpPr txBox="1"/>
          <p:nvPr userDrawn="1"/>
        </p:nvSpPr>
        <p:spPr>
          <a:xfrm>
            <a:off x="3333127" y="3668950"/>
            <a:ext cx="5525745" cy="400110"/>
          </a:xfrm>
          <a:prstGeom prst="rect">
            <a:avLst/>
          </a:prstGeom>
          <a:noFill/>
        </p:spPr>
        <p:txBody>
          <a:bodyPr wrap="square" rtlCol="0">
            <a:spAutoFit/>
          </a:bodyPr>
          <a:lstStyle/>
          <a:p>
            <a:pPr algn="ctr"/>
            <a:r>
              <a:rPr lang="en-US" sz="2000"/>
              <a:t>www.savilleassessment.com</a:t>
            </a:r>
            <a:endParaRPr lang="en-GB" sz="2000"/>
          </a:p>
        </p:txBody>
      </p:sp>
      <p:cxnSp>
        <p:nvCxnSpPr>
          <p:cNvPr id="9" name="Straight Connector 8"/>
          <p:cNvCxnSpPr>
            <a:cxnSpLocks/>
          </p:cNvCxnSpPr>
          <p:nvPr userDrawn="1"/>
        </p:nvCxnSpPr>
        <p:spPr>
          <a:xfrm>
            <a:off x="3151001" y="3464965"/>
            <a:ext cx="5889998" cy="4"/>
          </a:xfrm>
          <a:prstGeom prst="line">
            <a:avLst/>
          </a:prstGeom>
          <a:ln w="28575">
            <a:solidFill>
              <a:srgbClr val="D8DBD8"/>
            </a:solidFill>
          </a:ln>
        </p:spPr>
        <p:style>
          <a:lnRef idx="1">
            <a:schemeClr val="accent1"/>
          </a:lnRef>
          <a:fillRef idx="0">
            <a:schemeClr val="accent1"/>
          </a:fillRef>
          <a:effectRef idx="0">
            <a:schemeClr val="accent1"/>
          </a:effectRef>
          <a:fontRef idx="minor">
            <a:schemeClr val="tx1"/>
          </a:fontRef>
        </p:style>
      </p:cxnSp>
      <p:sp>
        <p:nvSpPr>
          <p:cNvPr id="10" name="Footer Placeholder 3 Copyright">
            <a:extLst>
              <a:ext uri="{FF2B5EF4-FFF2-40B4-BE49-F238E27FC236}">
                <a16:creationId xmlns:a16="http://schemas.microsoft.com/office/drawing/2014/main" id="{B89421D4-460E-414E-9881-992193F3E403}"/>
              </a:ext>
            </a:extLst>
          </p:cNvPr>
          <p:cNvSpPr>
            <a:spLocks noGrp="1"/>
          </p:cNvSpPr>
          <p:nvPr>
            <p:ph type="ftr" sz="quarter" idx="11"/>
          </p:nvPr>
        </p:nvSpPr>
        <p:spPr>
          <a:xfrm>
            <a:off x="2299994" y="6260565"/>
            <a:ext cx="7592008" cy="217825"/>
          </a:xfrm>
          <a:prstGeom prst="rect">
            <a:avLst/>
          </a:prstGeom>
        </p:spPr>
        <p:txBody>
          <a:bodyPr/>
          <a:lstStyle>
            <a:lvl1pPr algn="ctr">
              <a:defRPr sz="1200"/>
            </a:lvl1pPr>
          </a:lstStyle>
          <a:p>
            <a:r>
              <a:rPr lang="en-GB"/>
              <a:t>© 2020 Saville Assessment, Willis Towers Watson. All rights reserved.</a:t>
            </a:r>
            <a:endParaRPr lang="en-US"/>
          </a:p>
        </p:txBody>
      </p:sp>
      <p:pic>
        <p:nvPicPr>
          <p:cNvPr id="6" name="Graphic 5">
            <a:extLst>
              <a:ext uri="{FF2B5EF4-FFF2-40B4-BE49-F238E27FC236}">
                <a16:creationId xmlns:a16="http://schemas.microsoft.com/office/drawing/2014/main" id="{FEBB3269-ABCE-415C-9A5F-0585224CB20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95462" y="4297714"/>
            <a:ext cx="1801073" cy="237641"/>
          </a:xfrm>
          <a:prstGeom prst="rect">
            <a:avLst/>
          </a:prstGeom>
        </p:spPr>
      </p:pic>
    </p:spTree>
    <p:extLst>
      <p:ext uri="{BB962C8B-B14F-4D97-AF65-F5344CB8AC3E}">
        <p14:creationId xmlns:p14="http://schemas.microsoft.com/office/powerpoint/2010/main" val="11368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a:extLst>
              <a:ext uri="{FF2B5EF4-FFF2-40B4-BE49-F238E27FC236}">
                <a16:creationId xmlns:a16="http://schemas.microsoft.com/office/drawing/2014/main" id="{FCA3F146-AC7D-475B-9748-30908384DC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9"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1" name="Freeform 5"/>
          <p:cNvSpPr>
            <a:spLocks/>
          </p:cNvSpPr>
          <p:nvPr userDrawn="1"/>
        </p:nvSpPr>
        <p:spPr bwMode="auto">
          <a:xfrm>
            <a:off x="2683934" y="1522414"/>
            <a:ext cx="5676900" cy="354013"/>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userDrawn="1"/>
        </p:nvSpPr>
        <p:spPr bwMode="auto">
          <a:xfrm>
            <a:off x="609601" y="3013075"/>
            <a:ext cx="2148417" cy="2813050"/>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7"/>
          <p:cNvSpPr>
            <a:spLocks/>
          </p:cNvSpPr>
          <p:nvPr userDrawn="1"/>
        </p:nvSpPr>
        <p:spPr bwMode="auto">
          <a:xfrm>
            <a:off x="4089400" y="5522914"/>
            <a:ext cx="1432984"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8"/>
          <p:cNvSpPr>
            <a:spLocks/>
          </p:cNvSpPr>
          <p:nvPr userDrawn="1"/>
        </p:nvSpPr>
        <p:spPr bwMode="auto">
          <a:xfrm>
            <a:off x="7653867" y="4086225"/>
            <a:ext cx="1432984"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9"/>
          <p:cNvSpPr>
            <a:spLocks/>
          </p:cNvSpPr>
          <p:nvPr userDrawn="1"/>
        </p:nvSpPr>
        <p:spPr bwMode="auto">
          <a:xfrm>
            <a:off x="5520267" y="3717926"/>
            <a:ext cx="709084" cy="358775"/>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0"/>
          <p:cNvSpPr>
            <a:spLocks/>
          </p:cNvSpPr>
          <p:nvPr userDrawn="1"/>
        </p:nvSpPr>
        <p:spPr bwMode="auto">
          <a:xfrm>
            <a:off x="9776884" y="2995613"/>
            <a:ext cx="719667"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1"/>
          <p:cNvSpPr>
            <a:spLocks/>
          </p:cNvSpPr>
          <p:nvPr userDrawn="1"/>
        </p:nvSpPr>
        <p:spPr bwMode="auto">
          <a:xfrm>
            <a:off x="10521951" y="1522414"/>
            <a:ext cx="1075267"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19" name="Picture 18">
            <a:extLst>
              <a:ext uri="{FF2B5EF4-FFF2-40B4-BE49-F238E27FC236}">
                <a16:creationId xmlns:a16="http://schemas.microsoft.com/office/drawing/2014/main" id="{EF8B62CC-1DCF-4E25-A093-4E5E0E2566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835" y="5947161"/>
            <a:ext cx="2272232" cy="62819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7"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0" name="Freeform 5"/>
          <p:cNvSpPr>
            <a:spLocks/>
          </p:cNvSpPr>
          <p:nvPr userDrawn="1"/>
        </p:nvSpPr>
        <p:spPr bwMode="auto">
          <a:xfrm>
            <a:off x="918849" y="3515640"/>
            <a:ext cx="3862993" cy="1940526"/>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p:cNvSpPr>
          <p:nvPr userDrawn="1"/>
        </p:nvSpPr>
        <p:spPr bwMode="auto">
          <a:xfrm>
            <a:off x="9291190" y="3515640"/>
            <a:ext cx="365259" cy="1940526"/>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p:cNvSpPr>
          <p:nvPr userDrawn="1"/>
        </p:nvSpPr>
        <p:spPr bwMode="auto">
          <a:xfrm>
            <a:off x="5578003" y="3515641"/>
            <a:ext cx="2836228" cy="981952"/>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6141884" y="1621875"/>
            <a:ext cx="1126076" cy="97982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8234928" y="999936"/>
            <a:ext cx="3048314" cy="467596"/>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10"/>
          <p:cNvSpPr>
            <a:spLocks/>
          </p:cNvSpPr>
          <p:nvPr userDrawn="1"/>
        </p:nvSpPr>
        <p:spPr bwMode="auto">
          <a:xfrm>
            <a:off x="6273175" y="5793661"/>
            <a:ext cx="863493" cy="467596"/>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1"/>
          <p:cNvSpPr>
            <a:spLocks/>
          </p:cNvSpPr>
          <p:nvPr userDrawn="1"/>
        </p:nvSpPr>
        <p:spPr bwMode="auto">
          <a:xfrm>
            <a:off x="2452265" y="1621876"/>
            <a:ext cx="1708469" cy="465472"/>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2"/>
          <p:cNvSpPr>
            <a:spLocks/>
          </p:cNvSpPr>
          <p:nvPr userDrawn="1"/>
        </p:nvSpPr>
        <p:spPr bwMode="auto">
          <a:xfrm>
            <a:off x="918849" y="1621876"/>
            <a:ext cx="348428" cy="81404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20" name="Picture 19">
            <a:extLst>
              <a:ext uri="{FF2B5EF4-FFF2-40B4-BE49-F238E27FC236}">
                <a16:creationId xmlns:a16="http://schemas.microsoft.com/office/drawing/2014/main" id="{EBD26C8B-993A-4BCF-9C25-59827759CA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835" y="5947161"/>
            <a:ext cx="2272232" cy="62819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grpSp>
        <p:nvGrpSpPr>
          <p:cNvPr id="4" name="Group 3"/>
          <p:cNvGrpSpPr/>
          <p:nvPr userDrawn="1"/>
        </p:nvGrpSpPr>
        <p:grpSpPr>
          <a:xfrm>
            <a:off x="609600" y="1014411"/>
            <a:ext cx="10987617" cy="5386388"/>
            <a:chOff x="457200" y="452438"/>
            <a:chExt cx="8240713" cy="5386388"/>
          </a:xfrm>
          <a:solidFill>
            <a:schemeClr val="tx1">
              <a:alpha val="2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10"/>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7111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rgbClr val="702082"/>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tx1"/>
                </a:solidFill>
              </a:defRPr>
            </a:lvl1pPr>
          </a:lstStyle>
          <a:p>
            <a:pPr lvl="0"/>
            <a:r>
              <a:rPr lang="en-US"/>
              <a:t>Click to edit Master text styles</a:t>
            </a:r>
          </a:p>
        </p:txBody>
      </p:sp>
      <p:grpSp>
        <p:nvGrpSpPr>
          <p:cNvPr id="4" name="Group 3"/>
          <p:cNvGrpSpPr/>
          <p:nvPr userDrawn="1"/>
        </p:nvGrpSpPr>
        <p:grpSpPr>
          <a:xfrm>
            <a:off x="609600" y="946960"/>
            <a:ext cx="10987617" cy="5386388"/>
            <a:chOff x="457200" y="452438"/>
            <a:chExt cx="8240713" cy="5386388"/>
          </a:xfrm>
          <a:solidFill>
            <a:schemeClr val="bg1">
              <a:alpha val="6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25"/>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10832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558800" y="3602702"/>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609600" y="3558258"/>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272692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8"/>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1"/>
            <a:ext cx="508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12" r:id="rId2"/>
    <p:sldLayoutId id="2147483737" r:id="rId3"/>
    <p:sldLayoutId id="2147483691" r:id="rId4"/>
    <p:sldLayoutId id="2147483692" r:id="rId5"/>
    <p:sldLayoutId id="2147483700" r:id="rId6"/>
    <p:sldLayoutId id="2147483701" r:id="rId7"/>
    <p:sldLayoutId id="2147483693" r:id="rId8"/>
    <p:sldLayoutId id="2147483697" r:id="rId9"/>
    <p:sldLayoutId id="2147483705" r:id="rId10"/>
    <p:sldLayoutId id="2147483703" r:id="rId11"/>
    <p:sldLayoutId id="2147483704" r:id="rId12"/>
    <p:sldLayoutId id="2147483706" r:id="rId13"/>
    <p:sldLayoutId id="2147483708" r:id="rId14"/>
    <p:sldLayoutId id="2147483707" r:id="rId15"/>
    <p:sldLayoutId id="2147483709" r:id="rId16"/>
    <p:sldLayoutId id="2147483710" r:id="rId17"/>
    <p:sldLayoutId id="2147483711" r:id="rId18"/>
    <p:sldLayoutId id="2147483687" r:id="rId19"/>
    <p:sldLayoutId id="2147483696" r:id="rId20"/>
    <p:sldLayoutId id="2147483695" r:id="rId21"/>
    <p:sldLayoutId id="2147483672" r:id="rId22"/>
    <p:sldLayoutId id="2147483666" r:id="rId23"/>
    <p:sldLayoutId id="2147483690" r:id="rId24"/>
    <p:sldLayoutId id="2147483667" r:id="rId25"/>
    <p:sldLayoutId id="2147483698" r:id="rId26"/>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2.svg"/></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2.svg"/><Relationship Id="rId7" Type="http://schemas.openxmlformats.org/officeDocument/2006/relationships/image" Target="../media/image62.pn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70.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52.sv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52.svg"/></Relationships>
</file>

<file path=ppt/slides/_rels/slide18.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51.png"/><Relationship Id="rId7"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0.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FD54F16-E704-4F41-B6A0-D7AE23DB24B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8848"/>
            <a:ext cx="12191999" cy="6875695"/>
          </a:xfrm>
          <a:prstGeom prst="rect">
            <a:avLst/>
          </a:prstGeom>
        </p:spPr>
      </p:pic>
      <p:sp>
        <p:nvSpPr>
          <p:cNvPr id="8" name="Rectangle 7">
            <a:extLst>
              <a:ext uri="{FF2B5EF4-FFF2-40B4-BE49-F238E27FC236}">
                <a16:creationId xmlns:a16="http://schemas.microsoft.com/office/drawing/2014/main" id="{2F46F302-9A90-45C2-9454-B522AED822E8}"/>
              </a:ext>
            </a:extLst>
          </p:cNvPr>
          <p:cNvSpPr/>
          <p:nvPr/>
        </p:nvSpPr>
        <p:spPr>
          <a:xfrm rot="10800000">
            <a:off x="-411" y="5678518"/>
            <a:ext cx="12192407" cy="1197176"/>
          </a:xfrm>
          <a:prstGeom prst="rect">
            <a:avLst/>
          </a:prstGeom>
          <a:gradFill flip="none" rotWithShape="1">
            <a:gsLst>
              <a:gs pos="0">
                <a:schemeClr val="tx1">
                  <a:alpha val="73000"/>
                </a:schemeClr>
              </a:gs>
              <a:gs pos="100000">
                <a:schemeClr val="tx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Footer Placeholder 3">
            <a:extLst>
              <a:ext uri="{FF2B5EF4-FFF2-40B4-BE49-F238E27FC236}">
                <a16:creationId xmlns:a16="http://schemas.microsoft.com/office/drawing/2014/main" id="{DEFA7987-095B-45A9-AEA8-E5CB8E667E8C}"/>
              </a:ext>
            </a:extLst>
          </p:cNvPr>
          <p:cNvSpPr txBox="1">
            <a:spLocks/>
          </p:cNvSpPr>
          <p:nvPr/>
        </p:nvSpPr>
        <p:spPr>
          <a:xfrm>
            <a:off x="2577223" y="6459652"/>
            <a:ext cx="7037137"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2021 Saville Assessment, Willis Towers Watson. All rights reserved.</a:t>
            </a:r>
            <a:endParaRPr kumimoji="0" lang="en-US" sz="9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71676578-8B5F-4695-B719-75BB44D434D9}"/>
              </a:ext>
            </a:extLst>
          </p:cNvPr>
          <p:cNvGrpSpPr/>
          <p:nvPr/>
        </p:nvGrpSpPr>
        <p:grpSpPr>
          <a:xfrm>
            <a:off x="1835340" y="572285"/>
            <a:ext cx="8287674" cy="5496800"/>
            <a:chOff x="2907660" y="1088571"/>
            <a:chExt cx="6273662" cy="4161006"/>
          </a:xfrm>
        </p:grpSpPr>
        <p:sp>
          <p:nvSpPr>
            <p:cNvPr id="3" name="Rectangle 2">
              <a:extLst>
                <a:ext uri="{FF2B5EF4-FFF2-40B4-BE49-F238E27FC236}">
                  <a16:creationId xmlns:a16="http://schemas.microsoft.com/office/drawing/2014/main" id="{9F8F2CE5-8185-4FE3-B0C4-5D9A368FFBBD}"/>
                </a:ext>
              </a:extLst>
            </p:cNvPr>
            <p:cNvSpPr/>
            <p:nvPr/>
          </p:nvSpPr>
          <p:spPr>
            <a:xfrm>
              <a:off x="2907660" y="4150981"/>
              <a:ext cx="1242222" cy="109859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39B78A51-5E1E-4AD4-911A-D2C174DA26CB}"/>
                </a:ext>
              </a:extLst>
            </p:cNvPr>
            <p:cNvSpPr/>
            <p:nvPr/>
          </p:nvSpPr>
          <p:spPr>
            <a:xfrm>
              <a:off x="7769290" y="1088571"/>
              <a:ext cx="1412032" cy="277430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DDB28B8-3637-44B7-A55F-F23DCBBAD6D1}"/>
                </a:ext>
              </a:extLst>
            </p:cNvPr>
            <p:cNvSpPr/>
            <p:nvPr/>
          </p:nvSpPr>
          <p:spPr>
            <a:xfrm>
              <a:off x="6999435" y="4856828"/>
              <a:ext cx="861773" cy="17093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ectangle 1">
              <a:extLst>
                <a:ext uri="{FF2B5EF4-FFF2-40B4-BE49-F238E27FC236}">
                  <a16:creationId xmlns:a16="http://schemas.microsoft.com/office/drawing/2014/main" id="{7B236709-510C-40C2-991F-3FC9BC045B3C}"/>
                </a:ext>
              </a:extLst>
            </p:cNvPr>
            <p:cNvSpPr/>
            <p:nvPr/>
          </p:nvSpPr>
          <p:spPr>
            <a:xfrm>
              <a:off x="3561229" y="2279503"/>
              <a:ext cx="4914077" cy="2187325"/>
            </a:xfrm>
            <a:prstGeom prst="rect">
              <a:avLst/>
            </a:prstGeom>
            <a:solidFill>
              <a:schemeClr val="bg1">
                <a:alpha val="81000"/>
              </a:schemeClr>
            </a:solidFill>
            <a:ln>
              <a:noFill/>
            </a:ln>
            <a:effectLst>
              <a:outerShdw blurRad="127000" dist="762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1A3FA9E-E7E6-4BA6-B151-7D4CFED3D975}"/>
                </a:ext>
              </a:extLst>
            </p:cNvPr>
            <p:cNvSpPr/>
            <p:nvPr/>
          </p:nvSpPr>
          <p:spPr>
            <a:xfrm>
              <a:off x="4338554" y="1383711"/>
              <a:ext cx="1365571" cy="49143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 name="Title 3">
            <a:extLst>
              <a:ext uri="{FF2B5EF4-FFF2-40B4-BE49-F238E27FC236}">
                <a16:creationId xmlns:a16="http://schemas.microsoft.com/office/drawing/2014/main" id="{C632F059-DE86-45A7-82FA-BC9B3FA07DCD}"/>
              </a:ext>
            </a:extLst>
          </p:cNvPr>
          <p:cNvSpPr>
            <a:spLocks noGrp="1"/>
          </p:cNvSpPr>
          <p:nvPr>
            <p:ph type="title" idx="4294967295"/>
          </p:nvPr>
        </p:nvSpPr>
        <p:spPr>
          <a:xfrm>
            <a:off x="3108572" y="2561704"/>
            <a:ext cx="5672907" cy="895535"/>
          </a:xfrm>
        </p:spPr>
        <p:txBody>
          <a:bodyPr>
            <a:noAutofit/>
          </a:bodyPr>
          <a:lstStyle/>
          <a:p>
            <a:pPr algn="ctr"/>
            <a:r>
              <a:rPr lang="en-GB" sz="4000" dirty="0"/>
              <a:t>Meaningful Connections</a:t>
            </a:r>
          </a:p>
        </p:txBody>
      </p:sp>
      <p:sp>
        <p:nvSpPr>
          <p:cNvPr id="5" name="Text Placeholder 4">
            <a:extLst>
              <a:ext uri="{FF2B5EF4-FFF2-40B4-BE49-F238E27FC236}">
                <a16:creationId xmlns:a16="http://schemas.microsoft.com/office/drawing/2014/main" id="{D55B4D00-18CE-41F2-8D64-A979F7CE2035}"/>
              </a:ext>
            </a:extLst>
          </p:cNvPr>
          <p:cNvSpPr>
            <a:spLocks noGrp="1"/>
          </p:cNvSpPr>
          <p:nvPr>
            <p:ph type="body" sz="quarter" idx="4294967295"/>
          </p:nvPr>
        </p:nvSpPr>
        <p:spPr>
          <a:xfrm>
            <a:off x="3108572" y="3926605"/>
            <a:ext cx="5607589" cy="827285"/>
          </a:xfrm>
        </p:spPr>
        <p:txBody>
          <a:bodyPr/>
          <a:lstStyle/>
          <a:p>
            <a:pPr algn="ctr"/>
            <a:r>
              <a:rPr lang="en-US" sz="2000" b="0" dirty="0">
                <a:solidFill>
                  <a:schemeClr val="tx1">
                    <a:lumMod val="75000"/>
                    <a:lumOff val="25000"/>
                  </a:schemeClr>
                </a:solidFill>
              </a:rPr>
              <a:t>Top tips for building &amp; maintaining a collaborative culture in a changing environment</a:t>
            </a:r>
            <a:endParaRPr lang="en-GB" sz="2000" b="0" dirty="0">
              <a:solidFill>
                <a:schemeClr val="tx1">
                  <a:lumMod val="75000"/>
                  <a:lumOff val="25000"/>
                </a:schemeClr>
              </a:solidFill>
            </a:endParaRPr>
          </a:p>
        </p:txBody>
      </p:sp>
    </p:spTree>
    <p:extLst>
      <p:ext uri="{BB962C8B-B14F-4D97-AF65-F5344CB8AC3E}">
        <p14:creationId xmlns:p14="http://schemas.microsoft.com/office/powerpoint/2010/main" val="911611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83E393-C0BF-4ED8-8545-7E4C90AFF831}" type="slidenum">
              <a:rPr lang="en-US">
                <a:solidFill>
                  <a:prstClr val="black"/>
                </a:solidFill>
                <a:latin typeface="Arial"/>
              </a:rPr>
              <a:pPr/>
              <a:t>10</a:t>
            </a:fld>
            <a:endParaRPr lang="en-US">
              <a:solidFill>
                <a:prstClr val="black"/>
              </a:solidFill>
              <a:latin typeface="Arial"/>
            </a:endParaRPr>
          </a:p>
        </p:txBody>
      </p:sp>
      <p:pic>
        <p:nvPicPr>
          <p:cNvPr id="9" name="Picture 8">
            <a:extLst>
              <a:ext uri="{FF2B5EF4-FFF2-40B4-BE49-F238E27FC236}">
                <a16:creationId xmlns:a16="http://schemas.microsoft.com/office/drawing/2014/main" id="{DFFBBAC1-C052-407B-AACC-49CC9414FC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3217" y="855577"/>
            <a:ext cx="5883308" cy="5146845"/>
          </a:xfrm>
          <a:prstGeom prst="rect">
            <a:avLst/>
          </a:prstGeom>
        </p:spPr>
      </p:pic>
      <p:pic>
        <p:nvPicPr>
          <p:cNvPr id="5" name="Picture 4">
            <a:extLst>
              <a:ext uri="{FF2B5EF4-FFF2-40B4-BE49-F238E27FC236}">
                <a16:creationId xmlns:a16="http://schemas.microsoft.com/office/drawing/2014/main" id="{1F679B64-3B4B-4C58-B131-F8CC898706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6525" y="231612"/>
            <a:ext cx="5156422" cy="3437614"/>
          </a:xfrm>
          <a:prstGeom prst="rect">
            <a:avLst/>
          </a:prstGeom>
        </p:spPr>
      </p:pic>
      <p:pic>
        <p:nvPicPr>
          <p:cNvPr id="6" name="Picture 5">
            <a:extLst>
              <a:ext uri="{FF2B5EF4-FFF2-40B4-BE49-F238E27FC236}">
                <a16:creationId xmlns:a16="http://schemas.microsoft.com/office/drawing/2014/main" id="{AC7A8C9A-A2C9-4A95-82B2-59B4E098B5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6239" y="3426653"/>
            <a:ext cx="5036994" cy="3303809"/>
          </a:xfrm>
          <a:prstGeom prst="rect">
            <a:avLst/>
          </a:prstGeom>
        </p:spPr>
      </p:pic>
    </p:spTree>
    <p:extLst>
      <p:ext uri="{BB962C8B-B14F-4D97-AF65-F5344CB8AC3E}">
        <p14:creationId xmlns:p14="http://schemas.microsoft.com/office/powerpoint/2010/main" val="11744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1BB116-B402-4C0F-9AEE-C967DB3D58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BC0082A-B585-4204-A034-5133FBFC75AD}"/>
              </a:ext>
            </a:extLst>
          </p:cNvPr>
          <p:cNvSpPr/>
          <p:nvPr/>
        </p:nvSpPr>
        <p:spPr>
          <a:xfrm>
            <a:off x="0" y="0"/>
            <a:ext cx="12192411" cy="6875695"/>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6" name="Rectangle 5">
            <a:extLst>
              <a:ext uri="{FF2B5EF4-FFF2-40B4-BE49-F238E27FC236}">
                <a16:creationId xmlns:a16="http://schemas.microsoft.com/office/drawing/2014/main" id="{8EF17E49-F482-47B9-94C1-F8EFC3F23A84}"/>
              </a:ext>
            </a:extLst>
          </p:cNvPr>
          <p:cNvSpPr/>
          <p:nvPr/>
        </p:nvSpPr>
        <p:spPr>
          <a:xfrm>
            <a:off x="1667291" y="3037672"/>
            <a:ext cx="8857416" cy="2123658"/>
          </a:xfrm>
          <a:prstGeom prst="rect">
            <a:avLst/>
          </a:prstGeom>
        </p:spPr>
        <p:txBody>
          <a:bodyPr wrap="square">
            <a:spAutoFit/>
          </a:bodyPr>
          <a:lstStyle/>
          <a:p>
            <a:pPr lvl="0" algn="ctr">
              <a:defRPr/>
            </a:pPr>
            <a:r>
              <a:rPr lang="en-US" sz="4400" dirty="0">
                <a:solidFill>
                  <a:schemeClr val="bg1"/>
                </a:solidFill>
              </a:rPr>
              <a:t>Supporting managers to maintain </a:t>
            </a:r>
          </a:p>
          <a:p>
            <a:pPr lvl="0" algn="ctr">
              <a:defRPr/>
            </a:pPr>
            <a:r>
              <a:rPr lang="en-US" sz="4400" dirty="0">
                <a:solidFill>
                  <a:schemeClr val="bg1"/>
                </a:solidFill>
              </a:rPr>
              <a:t>meaningful connections &amp; collaboration</a:t>
            </a:r>
          </a:p>
        </p:txBody>
      </p:sp>
      <p:sp>
        <p:nvSpPr>
          <p:cNvPr id="7" name="TextBox 6">
            <a:extLst>
              <a:ext uri="{FF2B5EF4-FFF2-40B4-BE49-F238E27FC236}">
                <a16:creationId xmlns:a16="http://schemas.microsoft.com/office/drawing/2014/main" id="{E235930B-B686-492D-96D6-0DA7BF557637}"/>
              </a:ext>
            </a:extLst>
          </p:cNvPr>
          <p:cNvSpPr txBox="1"/>
          <p:nvPr/>
        </p:nvSpPr>
        <p:spPr>
          <a:xfrm>
            <a:off x="1408974" y="2241792"/>
            <a:ext cx="9374051" cy="830997"/>
          </a:xfrm>
          <a:prstGeom prst="rect">
            <a:avLst/>
          </a:prstGeom>
          <a:noFill/>
        </p:spPr>
        <p:txBody>
          <a:bodyPr wrap="square" rtlCol="0">
            <a:spAutoFit/>
          </a:bodyPr>
          <a:lstStyle/>
          <a:p>
            <a:pPr lvl="0" algn="ctr">
              <a:defRPr/>
            </a:pPr>
            <a:r>
              <a:rPr lang="en-US" sz="4800" dirty="0">
                <a:solidFill>
                  <a:schemeClr val="bg1"/>
                </a:solidFill>
              </a:rPr>
              <a:t>03</a:t>
            </a:r>
          </a:p>
        </p:txBody>
      </p:sp>
    </p:spTree>
    <p:extLst>
      <p:ext uri="{BB962C8B-B14F-4D97-AF65-F5344CB8AC3E}">
        <p14:creationId xmlns:p14="http://schemas.microsoft.com/office/powerpoint/2010/main" val="92619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ABBAB59-B8EC-4D6E-9D2B-3B069529195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69782" y="-710777"/>
            <a:ext cx="8052435" cy="8120103"/>
          </a:xfrm>
          <a:prstGeom prst="rect">
            <a:avLst/>
          </a:prstGeom>
        </p:spPr>
      </p:pic>
      <p:sp>
        <p:nvSpPr>
          <p:cNvPr id="2" name="Slide Number Placeholder 1">
            <a:extLst>
              <a:ext uri="{FF2B5EF4-FFF2-40B4-BE49-F238E27FC236}">
                <a16:creationId xmlns:a16="http://schemas.microsoft.com/office/drawing/2014/main" id="{3D8A1D29-68C0-4E7F-BDD7-3CAE58F0B0DF}"/>
              </a:ext>
            </a:extLst>
          </p:cNvPr>
          <p:cNvSpPr>
            <a:spLocks noGrp="1"/>
          </p:cNvSpPr>
          <p:nvPr>
            <p:ph type="sldNum" sz="quarter" idx="12"/>
          </p:nvPr>
        </p:nvSpPr>
        <p:spPr/>
        <p:txBody>
          <a:bodyPr/>
          <a:lstStyle/>
          <a:p>
            <a:fld id="{2083E393-C0BF-4ED8-8545-7E4C90AFF831}" type="slidenum">
              <a:rPr lang="en-US" smtClean="0"/>
              <a:pPr/>
              <a:t>12</a:t>
            </a:fld>
            <a:endParaRPr lang="en-US"/>
          </a:p>
        </p:txBody>
      </p:sp>
      <p:sp>
        <p:nvSpPr>
          <p:cNvPr id="4" name="Content Placeholder 3">
            <a:extLst>
              <a:ext uri="{FF2B5EF4-FFF2-40B4-BE49-F238E27FC236}">
                <a16:creationId xmlns:a16="http://schemas.microsoft.com/office/drawing/2014/main" id="{06C984A8-87AF-4E38-B917-80F2385C8296}"/>
              </a:ext>
            </a:extLst>
          </p:cNvPr>
          <p:cNvSpPr>
            <a:spLocks noGrp="1"/>
          </p:cNvSpPr>
          <p:nvPr>
            <p:ph idx="1"/>
          </p:nvPr>
        </p:nvSpPr>
        <p:spPr>
          <a:xfrm>
            <a:off x="6096000" y="3932950"/>
            <a:ext cx="4978400" cy="545597"/>
          </a:xfrm>
        </p:spPr>
        <p:txBody>
          <a:bodyPr/>
          <a:lstStyle/>
          <a:p>
            <a:r>
              <a:rPr lang="en-GB" b="0" dirty="0"/>
              <a:t>Pilot supporting managers from a range of teams from operational to corporate support functions</a:t>
            </a:r>
          </a:p>
        </p:txBody>
      </p:sp>
      <p:sp>
        <p:nvSpPr>
          <p:cNvPr id="8" name="Title 1">
            <a:extLst>
              <a:ext uri="{FF2B5EF4-FFF2-40B4-BE49-F238E27FC236}">
                <a16:creationId xmlns:a16="http://schemas.microsoft.com/office/drawing/2014/main" id="{49587C3B-9503-4D65-8B4B-2CD3D2AD8F08}"/>
              </a:ext>
            </a:extLst>
          </p:cNvPr>
          <p:cNvSpPr txBox="1">
            <a:spLocks/>
          </p:cNvSpPr>
          <p:nvPr/>
        </p:nvSpPr>
        <p:spPr>
          <a:xfrm>
            <a:off x="6096000" y="2704115"/>
            <a:ext cx="3108960" cy="69596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a:ea typeface="+mj-ea"/>
                <a:cs typeface="+mj-cs"/>
              </a:rPr>
              <a:t>Case Study</a:t>
            </a:r>
          </a:p>
        </p:txBody>
      </p:sp>
      <p:sp>
        <p:nvSpPr>
          <p:cNvPr id="9" name="Title 1">
            <a:extLst>
              <a:ext uri="{FF2B5EF4-FFF2-40B4-BE49-F238E27FC236}">
                <a16:creationId xmlns:a16="http://schemas.microsoft.com/office/drawing/2014/main" id="{E77635C3-50B5-434A-AEBF-9AD0C986B700}"/>
              </a:ext>
            </a:extLst>
          </p:cNvPr>
          <p:cNvSpPr txBox="1">
            <a:spLocks/>
          </p:cNvSpPr>
          <p:nvPr/>
        </p:nvSpPr>
        <p:spPr>
          <a:xfrm>
            <a:off x="6096000" y="3457925"/>
            <a:ext cx="5486400" cy="54559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US" b="0" dirty="0">
                <a:solidFill>
                  <a:schemeClr val="tx2"/>
                </a:solidFill>
                <a:latin typeface="Arial"/>
              </a:rPr>
              <a:t>Large information and comms </a:t>
            </a:r>
            <a:r>
              <a:rPr kumimoji="0" lang="en-US" b="0" i="0" u="none" strike="noStrike" kern="1200" cap="none" spc="0" normalizeH="0" baseline="0" noProof="0" dirty="0" err="1">
                <a:ln>
                  <a:noFill/>
                </a:ln>
                <a:solidFill>
                  <a:schemeClr val="tx2"/>
                </a:solidFill>
                <a:effectLst/>
                <a:uLnTx/>
                <a:uFillTx/>
                <a:latin typeface="Arial"/>
                <a:ea typeface="+mj-ea"/>
                <a:cs typeface="+mj-cs"/>
              </a:rPr>
              <a:t>organisation</a:t>
            </a:r>
            <a:endParaRPr kumimoji="0" lang="en-US" b="0" i="0" u="none" strike="noStrike" kern="1200" cap="none" spc="0" normalizeH="0" baseline="0" noProof="0" dirty="0">
              <a:ln>
                <a:noFill/>
              </a:ln>
              <a:solidFill>
                <a:schemeClr val="tx2"/>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EB56C998-61F5-4351-96ED-049876D4F15B}"/>
              </a:ext>
            </a:extLst>
          </p:cNvPr>
          <p:cNvCxnSpPr>
            <a:cxnSpLocks/>
          </p:cNvCxnSpPr>
          <p:nvPr/>
        </p:nvCxnSpPr>
        <p:spPr>
          <a:xfrm>
            <a:off x="6096000" y="3349275"/>
            <a:ext cx="481445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25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C984A8-87AF-4E38-B917-80F2385C8296}"/>
              </a:ext>
            </a:extLst>
          </p:cNvPr>
          <p:cNvSpPr>
            <a:spLocks noGrp="1"/>
          </p:cNvSpPr>
          <p:nvPr>
            <p:ph idx="1"/>
          </p:nvPr>
        </p:nvSpPr>
        <p:spPr>
          <a:xfrm>
            <a:off x="724593" y="2309364"/>
            <a:ext cx="4318000" cy="3390394"/>
          </a:xfrm>
        </p:spPr>
        <p:txBody>
          <a:bodyPr/>
          <a:lstStyle/>
          <a:p>
            <a:pPr marL="285750" indent="-285750">
              <a:spcAft>
                <a:spcPts val="1800"/>
              </a:spcAft>
              <a:buFont typeface="Arial" panose="020B0604020202020204" pitchFamily="34" charset="0"/>
              <a:buChar char="•"/>
            </a:pPr>
            <a:r>
              <a:rPr lang="en-GB" b="0" dirty="0"/>
              <a:t>Since start of the pandemic the majority of the organisation are working from home </a:t>
            </a:r>
          </a:p>
          <a:p>
            <a:pPr marL="285750" indent="-285750">
              <a:spcAft>
                <a:spcPts val="1800"/>
              </a:spcAft>
              <a:buFont typeface="Arial" panose="020B0604020202020204" pitchFamily="34" charset="0"/>
              <a:buChar char="•"/>
            </a:pPr>
            <a:r>
              <a:rPr lang="en-GB" b="0" dirty="0"/>
              <a:t>The organisation are preparing for a move to more permanent hybrid home &amp; office working </a:t>
            </a:r>
          </a:p>
          <a:p>
            <a:pPr marL="285750" indent="-285750">
              <a:spcAft>
                <a:spcPts val="1800"/>
              </a:spcAft>
              <a:buFont typeface="Arial" panose="020B0604020202020204" pitchFamily="34" charset="0"/>
              <a:buChar char="•"/>
            </a:pPr>
            <a:r>
              <a:rPr lang="en-GB" b="0" dirty="0"/>
              <a:t>New employees have started in the last year, never having met their colleagues in person </a:t>
            </a:r>
          </a:p>
          <a:p>
            <a:pPr marL="285750" indent="-285750">
              <a:spcAft>
                <a:spcPts val="1800"/>
              </a:spcAft>
              <a:buFont typeface="Arial" panose="020B0604020202020204" pitchFamily="34" charset="0"/>
              <a:buChar char="•"/>
            </a:pPr>
            <a:r>
              <a:rPr lang="en-GB" b="0" dirty="0"/>
              <a:t>Limited capacity in L&amp;D team</a:t>
            </a:r>
          </a:p>
          <a:p>
            <a:pPr marL="285750" indent="-285750">
              <a:spcAft>
                <a:spcPts val="1800"/>
              </a:spcAft>
              <a:buFont typeface="Arial" panose="020B0604020202020204" pitchFamily="34" charset="0"/>
              <a:buChar char="•"/>
            </a:pPr>
            <a:r>
              <a:rPr lang="en-GB" b="0" dirty="0"/>
              <a:t>Teams feeling lockdown fatigue and silo-working creeping in</a:t>
            </a:r>
          </a:p>
          <a:p>
            <a:pPr marL="285750" indent="-285750">
              <a:buFont typeface="Arial" panose="020B0604020202020204" pitchFamily="34" charset="0"/>
              <a:buChar char="•"/>
            </a:pPr>
            <a:endParaRPr lang="en-GB" b="0" dirty="0"/>
          </a:p>
          <a:p>
            <a:endParaRPr lang="en-GB" b="0" dirty="0"/>
          </a:p>
          <a:p>
            <a:endParaRPr lang="en-GB" b="0" dirty="0"/>
          </a:p>
        </p:txBody>
      </p:sp>
      <p:sp>
        <p:nvSpPr>
          <p:cNvPr id="2" name="Slide Number Placeholder 1">
            <a:extLst>
              <a:ext uri="{FF2B5EF4-FFF2-40B4-BE49-F238E27FC236}">
                <a16:creationId xmlns:a16="http://schemas.microsoft.com/office/drawing/2014/main" id="{3D8A1D29-68C0-4E7F-BDD7-3CAE58F0B0DF}"/>
              </a:ext>
            </a:extLst>
          </p:cNvPr>
          <p:cNvSpPr>
            <a:spLocks noGrp="1"/>
          </p:cNvSpPr>
          <p:nvPr>
            <p:ph type="sldNum" sz="quarter" idx="12"/>
          </p:nvPr>
        </p:nvSpPr>
        <p:spPr/>
        <p:txBody>
          <a:bodyPr/>
          <a:lstStyle/>
          <a:p>
            <a:fld id="{2083E393-C0BF-4ED8-8545-7E4C90AFF831}" type="slidenum">
              <a:rPr lang="en-US" smtClean="0"/>
              <a:pPr/>
              <a:t>13</a:t>
            </a:fld>
            <a:endParaRPr lang="en-US"/>
          </a:p>
        </p:txBody>
      </p:sp>
      <p:sp>
        <p:nvSpPr>
          <p:cNvPr id="5" name="Title 1">
            <a:extLst>
              <a:ext uri="{FF2B5EF4-FFF2-40B4-BE49-F238E27FC236}">
                <a16:creationId xmlns:a16="http://schemas.microsoft.com/office/drawing/2014/main" id="{EA36EA75-DF51-4F81-8539-0864AFFAFAC7}"/>
              </a:ext>
            </a:extLst>
          </p:cNvPr>
          <p:cNvSpPr txBox="1">
            <a:spLocks/>
          </p:cNvSpPr>
          <p:nvPr/>
        </p:nvSpPr>
        <p:spPr>
          <a:xfrm>
            <a:off x="724593" y="1454435"/>
            <a:ext cx="3108960" cy="69596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a:ea typeface="+mj-ea"/>
                <a:cs typeface="+mj-cs"/>
              </a:rPr>
              <a:t>Background</a:t>
            </a:r>
          </a:p>
        </p:txBody>
      </p:sp>
      <p:cxnSp>
        <p:nvCxnSpPr>
          <p:cNvPr id="6" name="Straight Connector 5">
            <a:extLst>
              <a:ext uri="{FF2B5EF4-FFF2-40B4-BE49-F238E27FC236}">
                <a16:creationId xmlns:a16="http://schemas.microsoft.com/office/drawing/2014/main" id="{D3309B8B-E6EA-4E80-99E5-96FA3B6050CB}"/>
              </a:ext>
            </a:extLst>
          </p:cNvPr>
          <p:cNvCxnSpPr/>
          <p:nvPr/>
        </p:nvCxnSpPr>
        <p:spPr>
          <a:xfrm>
            <a:off x="724593" y="2099595"/>
            <a:ext cx="42367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A close-up of hands typing on a keyboard&#10;&#10;Description automatically generated with medium confidence">
            <a:extLst>
              <a:ext uri="{FF2B5EF4-FFF2-40B4-BE49-F238E27FC236}">
                <a16:creationId xmlns:a16="http://schemas.microsoft.com/office/drawing/2014/main" id="{9FF1BD97-C31A-418B-A434-18D4D3908B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4609" y="1270172"/>
            <a:ext cx="6487391" cy="4330527"/>
          </a:xfrm>
          <a:prstGeom prst="rect">
            <a:avLst/>
          </a:prstGeom>
        </p:spPr>
      </p:pic>
    </p:spTree>
    <p:extLst>
      <p:ext uri="{BB962C8B-B14F-4D97-AF65-F5344CB8AC3E}">
        <p14:creationId xmlns:p14="http://schemas.microsoft.com/office/powerpoint/2010/main" val="360172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3E2FE159-8162-426F-9976-5F65D56D8703}"/>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7938" t="8754" b="6789"/>
          <a:stretch/>
        </p:blipFill>
        <p:spPr>
          <a:xfrm>
            <a:off x="0" y="0"/>
            <a:ext cx="5802714" cy="6858000"/>
          </a:xfrm>
          <a:prstGeom prst="rect">
            <a:avLst/>
          </a:prstGeom>
        </p:spPr>
      </p:pic>
      <p:sp>
        <p:nvSpPr>
          <p:cNvPr id="2" name="Content Placeholder 3">
            <a:extLst>
              <a:ext uri="{FF2B5EF4-FFF2-40B4-BE49-F238E27FC236}">
                <a16:creationId xmlns:a16="http://schemas.microsoft.com/office/drawing/2014/main" id="{E5D5D96D-36DD-48A8-9CA5-FB38FA1FE7DC}"/>
              </a:ext>
            </a:extLst>
          </p:cNvPr>
          <p:cNvSpPr txBox="1">
            <a:spLocks/>
          </p:cNvSpPr>
          <p:nvPr/>
        </p:nvSpPr>
        <p:spPr>
          <a:xfrm>
            <a:off x="6205451" y="2292739"/>
            <a:ext cx="4318000" cy="3390394"/>
          </a:xfrm>
          <a:prstGeom prst="rect">
            <a:avLst/>
          </a:prstGeom>
        </p:spPr>
        <p:txBody>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1800"/>
              </a:spcAft>
              <a:buFont typeface="Arial" panose="020B0604020202020204" pitchFamily="34" charset="0"/>
              <a:buChar char="•"/>
            </a:pPr>
            <a:r>
              <a:rPr lang="en-GB" b="0" dirty="0"/>
              <a:t>L&amp;D offered up-skilling opportunity to people managers across the organisation</a:t>
            </a:r>
          </a:p>
          <a:p>
            <a:pPr marL="285750" indent="-285750">
              <a:spcAft>
                <a:spcPts val="1800"/>
              </a:spcAft>
              <a:buFont typeface="Arial" panose="020B0604020202020204" pitchFamily="34" charset="0"/>
              <a:buChar char="•"/>
            </a:pPr>
            <a:r>
              <a:rPr lang="en-GB" b="0" dirty="0"/>
              <a:t>9 managers were given support to use Work Roles with their teams</a:t>
            </a:r>
          </a:p>
          <a:p>
            <a:pPr marL="285750" indent="-285750">
              <a:spcAft>
                <a:spcPts val="1800"/>
              </a:spcAft>
              <a:buFont typeface="Arial" panose="020B0604020202020204" pitchFamily="34" charset="0"/>
              <a:buChar char="•"/>
            </a:pPr>
            <a:r>
              <a:rPr lang="en-GB" b="0" dirty="0"/>
              <a:t>Teams varied in size from 6 – 18 people</a:t>
            </a:r>
          </a:p>
          <a:p>
            <a:pPr marL="285750" indent="-285750">
              <a:spcAft>
                <a:spcPts val="1800"/>
              </a:spcAft>
              <a:buFont typeface="Arial" panose="020B0604020202020204" pitchFamily="34" charset="0"/>
              <a:buChar char="•"/>
            </a:pPr>
            <a:r>
              <a:rPr lang="en-GB" b="0" dirty="0"/>
              <a:t>All sessions delivered virtually</a:t>
            </a:r>
          </a:p>
          <a:p>
            <a:pPr marL="285750" indent="-285750">
              <a:spcAft>
                <a:spcPts val="1800"/>
              </a:spcAft>
              <a:buFont typeface="Arial" panose="020B0604020202020204" pitchFamily="34" charset="0"/>
              <a:buChar char="•"/>
            </a:pPr>
            <a:r>
              <a:rPr lang="en-GB" b="0" dirty="0"/>
              <a:t>All individuals took the Wave Professional Styles questionnaire and had individual Work Roles Reports generated</a:t>
            </a:r>
          </a:p>
          <a:p>
            <a:pPr marL="285750" indent="-285750">
              <a:buFont typeface="Arial" panose="020B0604020202020204" pitchFamily="34" charset="0"/>
              <a:buChar char="•"/>
            </a:pPr>
            <a:endParaRPr lang="en-GB" b="0" dirty="0"/>
          </a:p>
          <a:p>
            <a:endParaRPr lang="en-GB" b="0" dirty="0"/>
          </a:p>
          <a:p>
            <a:endParaRPr lang="en-GB" b="0" dirty="0"/>
          </a:p>
        </p:txBody>
      </p:sp>
      <p:sp>
        <p:nvSpPr>
          <p:cNvPr id="3" name="Title 1">
            <a:extLst>
              <a:ext uri="{FF2B5EF4-FFF2-40B4-BE49-F238E27FC236}">
                <a16:creationId xmlns:a16="http://schemas.microsoft.com/office/drawing/2014/main" id="{E553202C-8FB0-4084-B5A7-8DC2FB166026}"/>
              </a:ext>
            </a:extLst>
          </p:cNvPr>
          <p:cNvSpPr txBox="1">
            <a:spLocks/>
          </p:cNvSpPr>
          <p:nvPr/>
        </p:nvSpPr>
        <p:spPr>
          <a:xfrm>
            <a:off x="6205451" y="1437810"/>
            <a:ext cx="3108960" cy="69596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a:ea typeface="+mj-ea"/>
                <a:cs typeface="+mj-cs"/>
              </a:rPr>
              <a:t>Pilot</a:t>
            </a:r>
          </a:p>
        </p:txBody>
      </p:sp>
      <p:cxnSp>
        <p:nvCxnSpPr>
          <p:cNvPr id="4" name="Straight Connector 3">
            <a:extLst>
              <a:ext uri="{FF2B5EF4-FFF2-40B4-BE49-F238E27FC236}">
                <a16:creationId xmlns:a16="http://schemas.microsoft.com/office/drawing/2014/main" id="{5D9DC2F0-FA8F-4D49-A3DC-DCA0E3CD30BA}"/>
              </a:ext>
            </a:extLst>
          </p:cNvPr>
          <p:cNvCxnSpPr/>
          <p:nvPr/>
        </p:nvCxnSpPr>
        <p:spPr>
          <a:xfrm>
            <a:off x="6205451" y="2082970"/>
            <a:ext cx="42367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Icon&#10;&#10;Description automatically generated">
            <a:extLst>
              <a:ext uri="{FF2B5EF4-FFF2-40B4-BE49-F238E27FC236}">
                <a16:creationId xmlns:a16="http://schemas.microsoft.com/office/drawing/2014/main" id="{1450D50D-384E-4A00-9061-378D00239E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154" y="2133770"/>
            <a:ext cx="1347705" cy="1131726"/>
          </a:xfrm>
          <a:prstGeom prst="rect">
            <a:avLst/>
          </a:prstGeom>
        </p:spPr>
      </p:pic>
      <p:pic>
        <p:nvPicPr>
          <p:cNvPr id="8" name="Picture 7" descr="Logo, icon, company name&#10;&#10;Description automatically generated">
            <a:extLst>
              <a:ext uri="{FF2B5EF4-FFF2-40B4-BE49-F238E27FC236}">
                <a16:creationId xmlns:a16="http://schemas.microsoft.com/office/drawing/2014/main" id="{FA381842-5AA8-416B-A0F5-31A94374FC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20627" y="2134634"/>
            <a:ext cx="1347705" cy="1129999"/>
          </a:xfrm>
          <a:prstGeom prst="rect">
            <a:avLst/>
          </a:prstGeom>
        </p:spPr>
      </p:pic>
      <p:pic>
        <p:nvPicPr>
          <p:cNvPr id="10" name="Picture 9" descr="Icon&#10;&#10;Description automatically generated">
            <a:extLst>
              <a:ext uri="{FF2B5EF4-FFF2-40B4-BE49-F238E27FC236}">
                <a16:creationId xmlns:a16="http://schemas.microsoft.com/office/drawing/2014/main" id="{D18A7D37-4A16-4AB8-BBA1-B110C6E4C8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58642" y="3345275"/>
            <a:ext cx="1347705" cy="1129999"/>
          </a:xfrm>
          <a:prstGeom prst="rect">
            <a:avLst/>
          </a:prstGeom>
        </p:spPr>
      </p:pic>
      <p:pic>
        <p:nvPicPr>
          <p:cNvPr id="12" name="Picture 11" descr="Icon&#10;&#10;Description automatically generated">
            <a:extLst>
              <a:ext uri="{FF2B5EF4-FFF2-40B4-BE49-F238E27FC236}">
                <a16:creationId xmlns:a16="http://schemas.microsoft.com/office/drawing/2014/main" id="{1474E400-7129-49AD-AD77-148AEA3251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76497" y="2133770"/>
            <a:ext cx="1347705" cy="1131726"/>
          </a:xfrm>
          <a:prstGeom prst="rect">
            <a:avLst/>
          </a:prstGeom>
        </p:spPr>
      </p:pic>
      <p:pic>
        <p:nvPicPr>
          <p:cNvPr id="14" name="Picture 13" descr="Icon&#10;&#10;Description automatically generated">
            <a:extLst>
              <a:ext uri="{FF2B5EF4-FFF2-40B4-BE49-F238E27FC236}">
                <a16:creationId xmlns:a16="http://schemas.microsoft.com/office/drawing/2014/main" id="{28787DC1-3B26-49E6-99BE-79591AB7C62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20626" y="3343548"/>
            <a:ext cx="1347705" cy="1131726"/>
          </a:xfrm>
          <a:prstGeom prst="rect">
            <a:avLst/>
          </a:prstGeom>
        </p:spPr>
      </p:pic>
      <p:pic>
        <p:nvPicPr>
          <p:cNvPr id="16" name="Picture 15" descr="Icon&#10;&#10;Description automatically generated">
            <a:extLst>
              <a:ext uri="{FF2B5EF4-FFF2-40B4-BE49-F238E27FC236}">
                <a16:creationId xmlns:a16="http://schemas.microsoft.com/office/drawing/2014/main" id="{9754ADF8-DD60-47A0-9FAA-7C5B7A1E852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07970" y="2134634"/>
            <a:ext cx="1347705" cy="1129999"/>
          </a:xfrm>
          <a:prstGeom prst="rect">
            <a:avLst/>
          </a:prstGeom>
        </p:spPr>
      </p:pic>
      <p:pic>
        <p:nvPicPr>
          <p:cNvPr id="18" name="Picture 17" descr="Icon&#10;&#10;Description automatically generated">
            <a:extLst>
              <a:ext uri="{FF2B5EF4-FFF2-40B4-BE49-F238E27FC236}">
                <a16:creationId xmlns:a16="http://schemas.microsoft.com/office/drawing/2014/main" id="{4B3EC9B4-0F37-4DE6-9A11-ADED9C46775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9154" y="3346138"/>
            <a:ext cx="1347705" cy="1129999"/>
          </a:xfrm>
          <a:prstGeom prst="rect">
            <a:avLst/>
          </a:prstGeom>
        </p:spPr>
      </p:pic>
      <p:pic>
        <p:nvPicPr>
          <p:cNvPr id="20" name="Picture 19" descr="Icon&#10;&#10;Description automatically generated">
            <a:extLst>
              <a:ext uri="{FF2B5EF4-FFF2-40B4-BE49-F238E27FC236}">
                <a16:creationId xmlns:a16="http://schemas.microsoft.com/office/drawing/2014/main" id="{0301BE93-DE49-48F0-98EE-5D0F1B2E56C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90114" y="3343548"/>
            <a:ext cx="1347705" cy="1131726"/>
          </a:xfrm>
          <a:prstGeom prst="rect">
            <a:avLst/>
          </a:prstGeom>
        </p:spPr>
      </p:pic>
      <p:sp>
        <p:nvSpPr>
          <p:cNvPr id="22" name="Slide Number Placeholder 2">
            <a:extLst>
              <a:ext uri="{FF2B5EF4-FFF2-40B4-BE49-F238E27FC236}">
                <a16:creationId xmlns:a16="http://schemas.microsoft.com/office/drawing/2014/main" id="{831C20BB-6F4D-4F64-A344-625F90862D16}"/>
              </a:ext>
            </a:extLst>
          </p:cNvPr>
          <p:cNvSpPr>
            <a:spLocks noGrp="1"/>
          </p:cNvSpPr>
          <p:nvPr>
            <p:ph type="sldNum" sz="quarter" idx="12"/>
          </p:nvPr>
        </p:nvSpPr>
        <p:spPr>
          <a:xfrm>
            <a:off x="11074400" y="6487889"/>
            <a:ext cx="508000" cy="138499"/>
          </a:xfrm>
        </p:spPr>
        <p:txBody>
          <a:bodyPr/>
          <a:lstStyle/>
          <a:p>
            <a:fld id="{2083E393-C0BF-4ED8-8545-7E4C90AFF831}" type="slidenum">
              <a:rPr lang="en-US">
                <a:solidFill>
                  <a:prstClr val="black"/>
                </a:solidFill>
                <a:latin typeface="Arial"/>
              </a:rPr>
              <a:pPr/>
              <a:t>14</a:t>
            </a:fld>
            <a:endParaRPr lang="en-US" dirty="0">
              <a:solidFill>
                <a:prstClr val="black"/>
              </a:solidFill>
              <a:latin typeface="Arial"/>
            </a:endParaRPr>
          </a:p>
        </p:txBody>
      </p:sp>
    </p:spTree>
    <p:extLst>
      <p:ext uri="{BB962C8B-B14F-4D97-AF65-F5344CB8AC3E}">
        <p14:creationId xmlns:p14="http://schemas.microsoft.com/office/powerpoint/2010/main" val="26992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904350-6351-481E-AFF9-7D2FCBAE0D63}"/>
              </a:ext>
            </a:extLst>
          </p:cNvPr>
          <p:cNvSpPr/>
          <p:nvPr/>
        </p:nvSpPr>
        <p:spPr>
          <a:xfrm>
            <a:off x="6096000" y="671561"/>
            <a:ext cx="4364234" cy="5588160"/>
          </a:xfrm>
          <a:prstGeom prst="rect">
            <a:avLst/>
          </a:prstGeom>
          <a:solidFill>
            <a:schemeClr val="bg1"/>
          </a:solidFill>
          <a:ln w="3175">
            <a:solidFill>
              <a:schemeClr val="bg1">
                <a:lumMod val="95000"/>
              </a:schemeClr>
            </a:solidFill>
          </a:ln>
          <a:effectLst>
            <a:outerShdw blurRad="1270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a:extLst>
              <a:ext uri="{FF2B5EF4-FFF2-40B4-BE49-F238E27FC236}">
                <a16:creationId xmlns:a16="http://schemas.microsoft.com/office/drawing/2014/main" id="{C1C586E7-ABA6-442A-92AF-CE26EEF984BF}"/>
              </a:ext>
            </a:extLst>
          </p:cNvPr>
          <p:cNvSpPr>
            <a:spLocks noGrp="1"/>
          </p:cNvSpPr>
          <p:nvPr>
            <p:ph type="sldNum" sz="quarter" idx="12"/>
          </p:nvPr>
        </p:nvSpPr>
        <p:spPr/>
        <p:txBody>
          <a:bodyPr/>
          <a:lstStyle/>
          <a:p>
            <a:fld id="{2083E393-C0BF-4ED8-8545-7E4C90AFF831}" type="slidenum">
              <a:rPr lang="en-US" smtClean="0"/>
              <a:pPr/>
              <a:t>15</a:t>
            </a:fld>
            <a:endParaRPr lang="en-US"/>
          </a:p>
        </p:txBody>
      </p:sp>
      <p:sp>
        <p:nvSpPr>
          <p:cNvPr id="13" name="Content Placeholder 3">
            <a:extLst>
              <a:ext uri="{FF2B5EF4-FFF2-40B4-BE49-F238E27FC236}">
                <a16:creationId xmlns:a16="http://schemas.microsoft.com/office/drawing/2014/main" id="{5502CE38-49E0-48A7-8197-A60F99BC0F5B}"/>
              </a:ext>
            </a:extLst>
          </p:cNvPr>
          <p:cNvSpPr txBox="1">
            <a:spLocks/>
          </p:cNvSpPr>
          <p:nvPr/>
        </p:nvSpPr>
        <p:spPr>
          <a:xfrm>
            <a:off x="762000" y="1676400"/>
            <a:ext cx="1953066" cy="4572000"/>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b="0" dirty="0"/>
          </a:p>
        </p:txBody>
      </p:sp>
      <p:sp>
        <p:nvSpPr>
          <p:cNvPr id="20" name="Content Placeholder 3">
            <a:extLst>
              <a:ext uri="{FF2B5EF4-FFF2-40B4-BE49-F238E27FC236}">
                <a16:creationId xmlns:a16="http://schemas.microsoft.com/office/drawing/2014/main" id="{3CFBDA69-9F59-40FD-9694-314E47B7816F}"/>
              </a:ext>
            </a:extLst>
          </p:cNvPr>
          <p:cNvSpPr txBox="1">
            <a:spLocks/>
          </p:cNvSpPr>
          <p:nvPr/>
        </p:nvSpPr>
        <p:spPr>
          <a:xfrm>
            <a:off x="762000" y="2276114"/>
            <a:ext cx="4318000" cy="3390394"/>
          </a:xfrm>
          <a:prstGeom prst="rect">
            <a:avLst/>
          </a:prstGeom>
        </p:spPr>
        <p:txBody>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1800"/>
              </a:spcAft>
              <a:buFont typeface="Arial" panose="020B0604020202020204" pitchFamily="34" charset="0"/>
              <a:buChar char="•"/>
            </a:pPr>
            <a:r>
              <a:rPr lang="en-GB" b="0" dirty="0"/>
              <a:t>Pre-session activity to support use of reports</a:t>
            </a:r>
          </a:p>
          <a:p>
            <a:pPr marL="285750" indent="-285750">
              <a:spcAft>
                <a:spcPts val="1800"/>
              </a:spcAft>
              <a:buFont typeface="Arial" panose="020B0604020202020204" pitchFamily="34" charset="0"/>
              <a:buChar char="•"/>
            </a:pPr>
            <a:r>
              <a:rPr lang="en-GB" b="0" dirty="0"/>
              <a:t>Virtual session guide and specific exercises which work well virtually </a:t>
            </a:r>
          </a:p>
          <a:p>
            <a:pPr marL="285750" indent="-285750">
              <a:spcAft>
                <a:spcPts val="1800"/>
              </a:spcAft>
              <a:buFont typeface="Arial" panose="020B0604020202020204" pitchFamily="34" charset="0"/>
              <a:buChar char="•"/>
            </a:pPr>
            <a:r>
              <a:rPr lang="en-GB" b="0" dirty="0"/>
              <a:t>Tips and considerations for running group sessions</a:t>
            </a:r>
          </a:p>
          <a:p>
            <a:pPr marL="285750" indent="-285750">
              <a:spcAft>
                <a:spcPts val="1800"/>
              </a:spcAft>
              <a:buFont typeface="Arial" panose="020B0604020202020204" pitchFamily="34" charset="0"/>
              <a:buChar char="•"/>
            </a:pPr>
            <a:r>
              <a:rPr lang="en-GB" b="0" dirty="0"/>
              <a:t>Facilitator slide deck </a:t>
            </a:r>
          </a:p>
          <a:p>
            <a:pPr marL="285750" indent="-285750">
              <a:spcAft>
                <a:spcPts val="1800"/>
              </a:spcAft>
              <a:buFont typeface="Arial" panose="020B0604020202020204" pitchFamily="34" charset="0"/>
              <a:buChar char="•"/>
            </a:pPr>
            <a:r>
              <a:rPr lang="en-GB" b="0" dirty="0"/>
              <a:t>Guide to using the online group overview and creating the overview for the team </a:t>
            </a:r>
          </a:p>
          <a:p>
            <a:pPr marL="285750" indent="-285750">
              <a:spcAft>
                <a:spcPts val="1800"/>
              </a:spcAft>
              <a:buFont typeface="Arial" panose="020B0604020202020204" pitchFamily="34" charset="0"/>
              <a:buChar char="•"/>
            </a:pPr>
            <a:r>
              <a:rPr lang="en-GB" b="0" dirty="0"/>
              <a:t>Coming soon: Training video for managers using Work Roles</a:t>
            </a:r>
          </a:p>
          <a:p>
            <a:pPr marL="285750" indent="-285750">
              <a:buFont typeface="Arial" panose="020B0604020202020204" pitchFamily="34" charset="0"/>
              <a:buChar char="•"/>
            </a:pPr>
            <a:endParaRPr lang="en-GB" b="0" dirty="0"/>
          </a:p>
          <a:p>
            <a:endParaRPr lang="en-GB" b="0" dirty="0"/>
          </a:p>
          <a:p>
            <a:endParaRPr lang="en-GB" b="0" dirty="0"/>
          </a:p>
        </p:txBody>
      </p:sp>
      <p:sp>
        <p:nvSpPr>
          <p:cNvPr id="21" name="Title 1">
            <a:extLst>
              <a:ext uri="{FF2B5EF4-FFF2-40B4-BE49-F238E27FC236}">
                <a16:creationId xmlns:a16="http://schemas.microsoft.com/office/drawing/2014/main" id="{BA308D3B-4326-472F-BDB6-3672908C13D6}"/>
              </a:ext>
            </a:extLst>
          </p:cNvPr>
          <p:cNvSpPr txBox="1">
            <a:spLocks/>
          </p:cNvSpPr>
          <p:nvPr/>
        </p:nvSpPr>
        <p:spPr>
          <a:xfrm>
            <a:off x="761999" y="1421185"/>
            <a:ext cx="4317999" cy="695960"/>
          </a:xfrm>
          <a:prstGeom prst="rect">
            <a:avLst/>
          </a:prstGeom>
        </p:spPr>
        <p:txBody>
          <a:bodyPr vert="horz" lIns="0" tIns="0" rIns="0" bIns="0" rtlCol="0" anchor="t" anchorCtr="0">
            <a:normAutofit fontScale="92500"/>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a:ea typeface="+mj-ea"/>
                <a:cs typeface="+mj-cs"/>
              </a:rPr>
              <a:t>Support &amp; Materials </a:t>
            </a:r>
          </a:p>
        </p:txBody>
      </p:sp>
      <p:cxnSp>
        <p:nvCxnSpPr>
          <p:cNvPr id="22" name="Straight Connector 21">
            <a:extLst>
              <a:ext uri="{FF2B5EF4-FFF2-40B4-BE49-F238E27FC236}">
                <a16:creationId xmlns:a16="http://schemas.microsoft.com/office/drawing/2014/main" id="{659BC8EA-D455-496D-8A5D-39ECE00E6CA3}"/>
              </a:ext>
            </a:extLst>
          </p:cNvPr>
          <p:cNvCxnSpPr/>
          <p:nvPr/>
        </p:nvCxnSpPr>
        <p:spPr>
          <a:xfrm>
            <a:off x="762000" y="2066345"/>
            <a:ext cx="42367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BD36228-AD7E-4913-83FC-6AB36BA7404B}"/>
              </a:ext>
            </a:extLst>
          </p:cNvPr>
          <p:cNvPicPr>
            <a:picLocks noChangeAspect="1"/>
          </p:cNvPicPr>
          <p:nvPr/>
        </p:nvPicPr>
        <p:blipFill>
          <a:blip r:embed="rId3"/>
          <a:stretch>
            <a:fillRect/>
          </a:stretch>
        </p:blipFill>
        <p:spPr>
          <a:xfrm>
            <a:off x="6226311" y="909934"/>
            <a:ext cx="4103612" cy="5038132"/>
          </a:xfrm>
          <a:prstGeom prst="rect">
            <a:avLst/>
          </a:prstGeom>
        </p:spPr>
      </p:pic>
    </p:spTree>
    <p:extLst>
      <p:ext uri="{BB962C8B-B14F-4D97-AF65-F5344CB8AC3E}">
        <p14:creationId xmlns:p14="http://schemas.microsoft.com/office/powerpoint/2010/main" val="195124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2692B2-FCEA-42F8-A963-A8C882FE893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07131" y="-617363"/>
            <a:ext cx="8052435" cy="8120103"/>
          </a:xfrm>
          <a:prstGeom prst="rect">
            <a:avLst/>
          </a:prstGeom>
        </p:spPr>
      </p:pic>
      <p:sp>
        <p:nvSpPr>
          <p:cNvPr id="3" name="Slide Number Placeholder 2"/>
          <p:cNvSpPr>
            <a:spLocks noGrp="1"/>
          </p:cNvSpPr>
          <p:nvPr>
            <p:ph type="sldNum" sz="quarter" idx="12"/>
          </p:nvPr>
        </p:nvSpPr>
        <p:spPr/>
        <p:txBody>
          <a:bodyPr/>
          <a:lstStyle/>
          <a:p>
            <a:fld id="{2083E393-C0BF-4ED8-8545-7E4C90AFF831}" type="slidenum">
              <a:rPr lang="en-US" smtClean="0"/>
              <a:pPr/>
              <a:t>16</a:t>
            </a:fld>
            <a:endParaRPr lang="en-US"/>
          </a:p>
        </p:txBody>
      </p:sp>
      <p:sp>
        <p:nvSpPr>
          <p:cNvPr id="7" name="Rectangle 6">
            <a:extLst>
              <a:ext uri="{FF2B5EF4-FFF2-40B4-BE49-F238E27FC236}">
                <a16:creationId xmlns:a16="http://schemas.microsoft.com/office/drawing/2014/main" id="{71AAFA25-2B94-4631-B9A5-C3784FBCB374}"/>
              </a:ext>
            </a:extLst>
          </p:cNvPr>
          <p:cNvSpPr/>
          <p:nvPr/>
        </p:nvSpPr>
        <p:spPr>
          <a:xfrm>
            <a:off x="6722347" y="803868"/>
            <a:ext cx="4352053" cy="5375868"/>
          </a:xfrm>
          <a:prstGeom prst="rect">
            <a:avLst/>
          </a:prstGeom>
          <a:solidFill>
            <a:schemeClr val="bg1"/>
          </a:solidFill>
          <a:ln>
            <a:noFill/>
          </a:ln>
          <a:effectLst>
            <a:outerShdw blurRad="241300" dist="177800" dir="27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31565" y="3272658"/>
            <a:ext cx="5663979" cy="2585323"/>
          </a:xfrm>
          <a:prstGeom prst="rect">
            <a:avLst/>
          </a:prstGeom>
          <a:noFill/>
        </p:spPr>
        <p:txBody>
          <a:bodyPr wrap="square" rtlCol="0">
            <a:spAutoFit/>
          </a:bodyPr>
          <a:lstStyle/>
          <a:p>
            <a:r>
              <a:rPr lang="en-GB" b="1" dirty="0"/>
              <a:t>Focuses on:</a:t>
            </a:r>
            <a:endParaRPr lang="en-GB" dirty="0"/>
          </a:p>
          <a:p>
            <a:pPr marL="285750" indent="-285750">
              <a:buFont typeface="Arial" panose="020B0604020202020204" pitchFamily="34" charset="0"/>
              <a:buChar char="•"/>
            </a:pPr>
            <a:r>
              <a:rPr lang="en-GB" dirty="0"/>
              <a:t>how to harness your preferences to have the best effect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How your preferences might influence what you prioritise at work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how your preferences can be used to best effect in a team</a:t>
            </a:r>
          </a:p>
        </p:txBody>
      </p:sp>
      <p:pic>
        <p:nvPicPr>
          <p:cNvPr id="11" name="Picture 10">
            <a:extLst>
              <a:ext uri="{FF2B5EF4-FFF2-40B4-BE49-F238E27FC236}">
                <a16:creationId xmlns:a16="http://schemas.microsoft.com/office/drawing/2014/main" id="{E73308A4-4307-431C-BB31-08031F10D6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6762" y="1000019"/>
            <a:ext cx="3885361" cy="4857962"/>
          </a:xfrm>
          <a:prstGeom prst="rect">
            <a:avLst/>
          </a:prstGeom>
        </p:spPr>
      </p:pic>
      <p:sp>
        <p:nvSpPr>
          <p:cNvPr id="6" name="Title 1">
            <a:extLst>
              <a:ext uri="{FF2B5EF4-FFF2-40B4-BE49-F238E27FC236}">
                <a16:creationId xmlns:a16="http://schemas.microsoft.com/office/drawing/2014/main" id="{55C78EFC-D38A-4FE1-BEA5-97DED3CEB38B}"/>
              </a:ext>
            </a:extLst>
          </p:cNvPr>
          <p:cNvSpPr txBox="1">
            <a:spLocks/>
          </p:cNvSpPr>
          <p:nvPr/>
        </p:nvSpPr>
        <p:spPr>
          <a:xfrm>
            <a:off x="631565" y="1822818"/>
            <a:ext cx="5848506" cy="1114064"/>
          </a:xfrm>
          <a:prstGeom prst="rect">
            <a:avLst/>
          </a:prstGeom>
        </p:spPr>
        <p:txBody>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0" dirty="0">
                <a:solidFill>
                  <a:schemeClr val="tx1">
                    <a:lumMod val="85000"/>
                    <a:lumOff val="15000"/>
                  </a:schemeClr>
                </a:solidFill>
              </a:rPr>
              <a:t>Help individuals learn about their </a:t>
            </a:r>
            <a:r>
              <a:rPr lang="en-GB" sz="3200" dirty="0">
                <a:solidFill>
                  <a:schemeClr val="accent1"/>
                </a:solidFill>
              </a:rPr>
              <a:t>own preferences at work</a:t>
            </a:r>
          </a:p>
        </p:txBody>
      </p:sp>
      <p:pic>
        <p:nvPicPr>
          <p:cNvPr id="10" name="Graphic 9">
            <a:extLst>
              <a:ext uri="{FF2B5EF4-FFF2-40B4-BE49-F238E27FC236}">
                <a16:creationId xmlns:a16="http://schemas.microsoft.com/office/drawing/2014/main" id="{F1687D6C-3D87-4B35-979A-7D15A0D4B49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6199" y="872987"/>
            <a:ext cx="1247356" cy="772029"/>
          </a:xfrm>
          <a:prstGeom prst="rect">
            <a:avLst/>
          </a:prstGeom>
        </p:spPr>
      </p:pic>
    </p:spTree>
    <p:extLst>
      <p:ext uri="{BB962C8B-B14F-4D97-AF65-F5344CB8AC3E}">
        <p14:creationId xmlns:p14="http://schemas.microsoft.com/office/powerpoint/2010/main" val="1588496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82692B2-FCEA-42F8-A963-A8C882FE893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07131" y="-617363"/>
            <a:ext cx="8052435" cy="8120103"/>
          </a:xfrm>
          <a:prstGeom prst="rect">
            <a:avLst/>
          </a:prstGeom>
        </p:spPr>
      </p:pic>
      <p:sp>
        <p:nvSpPr>
          <p:cNvPr id="3" name="Slide Number Placeholder 2"/>
          <p:cNvSpPr>
            <a:spLocks noGrp="1"/>
          </p:cNvSpPr>
          <p:nvPr>
            <p:ph type="sldNum" sz="quarter" idx="12"/>
          </p:nvPr>
        </p:nvSpPr>
        <p:spPr/>
        <p:txBody>
          <a:bodyPr/>
          <a:lstStyle/>
          <a:p>
            <a:fld id="{2083E393-C0BF-4ED8-8545-7E4C90AFF831}" type="slidenum">
              <a:rPr lang="en-US" smtClean="0"/>
              <a:pPr/>
              <a:t>17</a:t>
            </a:fld>
            <a:endParaRPr lang="en-US"/>
          </a:p>
        </p:txBody>
      </p:sp>
      <p:sp>
        <p:nvSpPr>
          <p:cNvPr id="7" name="Rectangle 6">
            <a:extLst>
              <a:ext uri="{FF2B5EF4-FFF2-40B4-BE49-F238E27FC236}">
                <a16:creationId xmlns:a16="http://schemas.microsoft.com/office/drawing/2014/main" id="{71AAFA25-2B94-4631-B9A5-C3784FBCB374}"/>
              </a:ext>
            </a:extLst>
          </p:cNvPr>
          <p:cNvSpPr/>
          <p:nvPr/>
        </p:nvSpPr>
        <p:spPr>
          <a:xfrm>
            <a:off x="6722347" y="803868"/>
            <a:ext cx="4352053" cy="5375868"/>
          </a:xfrm>
          <a:prstGeom prst="rect">
            <a:avLst/>
          </a:prstGeom>
          <a:solidFill>
            <a:schemeClr val="bg1"/>
          </a:solidFill>
          <a:ln>
            <a:noFill/>
          </a:ln>
          <a:effectLst>
            <a:outerShdw blurRad="241300" dist="177800" dir="27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50937" y="3109641"/>
            <a:ext cx="5663979" cy="2585323"/>
          </a:xfrm>
          <a:prstGeom prst="rect">
            <a:avLst/>
          </a:prstGeom>
          <a:noFill/>
        </p:spPr>
        <p:txBody>
          <a:bodyPr wrap="square" rtlCol="0">
            <a:spAutoFit/>
          </a:bodyPr>
          <a:lstStyle/>
          <a:p>
            <a:r>
              <a:rPr lang="en-GB" b="1" dirty="0"/>
              <a:t>Focuses on:</a:t>
            </a:r>
          </a:p>
          <a:p>
            <a:pPr marL="285750" indent="-285750">
              <a:buFont typeface="Arial" panose="020B0604020202020204" pitchFamily="34" charset="0"/>
              <a:buChar char="•"/>
            </a:pPr>
            <a:r>
              <a:rPr lang="en-GB" dirty="0"/>
              <a:t>how individuals can work more effectively with those who have preferences different to their own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how others work and how you can use your preferences to help others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Descends from your least preferred role (those most different to you) </a:t>
            </a:r>
          </a:p>
        </p:txBody>
      </p:sp>
      <p:sp>
        <p:nvSpPr>
          <p:cNvPr id="6" name="Title 1">
            <a:extLst>
              <a:ext uri="{FF2B5EF4-FFF2-40B4-BE49-F238E27FC236}">
                <a16:creationId xmlns:a16="http://schemas.microsoft.com/office/drawing/2014/main" id="{55C78EFC-D38A-4FE1-BEA5-97DED3CEB38B}"/>
              </a:ext>
            </a:extLst>
          </p:cNvPr>
          <p:cNvSpPr txBox="1">
            <a:spLocks/>
          </p:cNvSpPr>
          <p:nvPr/>
        </p:nvSpPr>
        <p:spPr>
          <a:xfrm>
            <a:off x="631565" y="1822818"/>
            <a:ext cx="5005528" cy="1114064"/>
          </a:xfrm>
          <a:prstGeom prst="rect">
            <a:avLst/>
          </a:prstGeom>
        </p:spPr>
        <p:txBody>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0" dirty="0">
                <a:solidFill>
                  <a:schemeClr val="tx1">
                    <a:lumMod val="85000"/>
                    <a:lumOff val="15000"/>
                  </a:schemeClr>
                </a:solidFill>
              </a:rPr>
              <a:t>Help them think about how they </a:t>
            </a:r>
            <a:r>
              <a:rPr lang="en-GB" sz="3200" dirty="0">
                <a:solidFill>
                  <a:schemeClr val="accent3"/>
                </a:solidFill>
              </a:rPr>
              <a:t>work with others</a:t>
            </a:r>
          </a:p>
        </p:txBody>
      </p:sp>
      <p:pic>
        <p:nvPicPr>
          <p:cNvPr id="13" name="Graphic 12">
            <a:extLst>
              <a:ext uri="{FF2B5EF4-FFF2-40B4-BE49-F238E27FC236}">
                <a16:creationId xmlns:a16="http://schemas.microsoft.com/office/drawing/2014/main" id="{D35F4A9B-536A-429C-B655-E3CC05340C2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0675" y="780064"/>
            <a:ext cx="2114618" cy="914910"/>
          </a:xfrm>
          <a:prstGeom prst="rect">
            <a:avLst/>
          </a:prstGeom>
        </p:spPr>
      </p:pic>
      <p:pic>
        <p:nvPicPr>
          <p:cNvPr id="14" name="Picture 13">
            <a:extLst>
              <a:ext uri="{FF2B5EF4-FFF2-40B4-BE49-F238E27FC236}">
                <a16:creationId xmlns:a16="http://schemas.microsoft.com/office/drawing/2014/main" id="{7B7AF492-FD6F-49C8-929D-3A152B5D2A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81487" y="1015716"/>
            <a:ext cx="3890164" cy="4461705"/>
          </a:xfrm>
          <a:prstGeom prst="rect">
            <a:avLst/>
          </a:prstGeom>
        </p:spPr>
      </p:pic>
    </p:spTree>
    <p:extLst>
      <p:ext uri="{BB962C8B-B14F-4D97-AF65-F5344CB8AC3E}">
        <p14:creationId xmlns:p14="http://schemas.microsoft.com/office/powerpoint/2010/main" val="276508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517552-E237-4569-89AD-AC67C1BC4F2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07131" y="-617363"/>
            <a:ext cx="8052435" cy="8120103"/>
          </a:xfrm>
          <a:prstGeom prst="rect">
            <a:avLst/>
          </a:prstGeom>
        </p:spPr>
      </p:pic>
      <p:sp>
        <p:nvSpPr>
          <p:cNvPr id="4" name="Slide Number Placeholder 3">
            <a:extLst>
              <a:ext uri="{FF2B5EF4-FFF2-40B4-BE49-F238E27FC236}">
                <a16:creationId xmlns:a16="http://schemas.microsoft.com/office/drawing/2014/main" id="{5A609397-B0EB-404E-A815-C6C3BF1F3BB6}"/>
              </a:ext>
            </a:extLst>
          </p:cNvPr>
          <p:cNvSpPr>
            <a:spLocks noGrp="1"/>
          </p:cNvSpPr>
          <p:nvPr>
            <p:ph type="sldNum" sz="quarter" idx="12"/>
          </p:nvPr>
        </p:nvSpPr>
        <p:spPr/>
        <p:txBody>
          <a:bodyPr/>
          <a:lstStyle/>
          <a:p>
            <a:fld id="{2083E393-C0BF-4ED8-8545-7E4C90AFF831}" type="slidenum">
              <a:rPr lang="en-US" smtClean="0"/>
              <a:pPr/>
              <a:t>18</a:t>
            </a:fld>
            <a:endParaRPr lang="en-US"/>
          </a:p>
        </p:txBody>
      </p:sp>
      <p:pic>
        <p:nvPicPr>
          <p:cNvPr id="11" name="Picture 10" descr="A picture containing electronics, monitor, indoor, computer&#10;&#10;Description automatically generated">
            <a:extLst>
              <a:ext uri="{FF2B5EF4-FFF2-40B4-BE49-F238E27FC236}">
                <a16:creationId xmlns:a16="http://schemas.microsoft.com/office/drawing/2014/main" id="{4AAB5A3F-C1A2-41A2-9501-4C2D52B3922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17353" y="1547447"/>
            <a:ext cx="8128180" cy="406409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123B61C-E3CE-4B1B-A025-96AC854F87C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67754" y="1764992"/>
            <a:ext cx="5094514" cy="3328015"/>
          </a:xfrm>
          <a:prstGeom prst="rect">
            <a:avLst/>
          </a:prstGeom>
        </p:spPr>
      </p:pic>
      <p:pic>
        <p:nvPicPr>
          <p:cNvPr id="5" name="Graphic 4">
            <a:extLst>
              <a:ext uri="{FF2B5EF4-FFF2-40B4-BE49-F238E27FC236}">
                <a16:creationId xmlns:a16="http://schemas.microsoft.com/office/drawing/2014/main" id="{E3EB8A98-427D-420B-B19E-D38336DC3FB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7833" y="1650464"/>
            <a:ext cx="2547427" cy="1066657"/>
          </a:xfrm>
          <a:prstGeom prst="rect">
            <a:avLst/>
          </a:prstGeom>
        </p:spPr>
      </p:pic>
      <p:sp>
        <p:nvSpPr>
          <p:cNvPr id="6" name="Title 1">
            <a:extLst>
              <a:ext uri="{FF2B5EF4-FFF2-40B4-BE49-F238E27FC236}">
                <a16:creationId xmlns:a16="http://schemas.microsoft.com/office/drawing/2014/main" id="{EA27E471-2591-454F-8E41-66F82AC7AD3F}"/>
              </a:ext>
            </a:extLst>
          </p:cNvPr>
          <p:cNvSpPr txBox="1">
            <a:spLocks/>
          </p:cNvSpPr>
          <p:nvPr/>
        </p:nvSpPr>
        <p:spPr>
          <a:xfrm>
            <a:off x="707833" y="2849639"/>
            <a:ext cx="4392611" cy="2104197"/>
          </a:xfrm>
          <a:prstGeom prst="rect">
            <a:avLst/>
          </a:prstGeom>
        </p:spPr>
        <p:txBody>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0" dirty="0">
                <a:solidFill>
                  <a:schemeClr val="tx1">
                    <a:lumMod val="85000"/>
                    <a:lumOff val="15000"/>
                  </a:schemeClr>
                </a:solidFill>
              </a:rPr>
              <a:t>Understand how you work </a:t>
            </a:r>
            <a:r>
              <a:rPr lang="en-GB" sz="3200" dirty="0">
                <a:solidFill>
                  <a:schemeClr val="accent5"/>
                </a:solidFill>
              </a:rPr>
              <a:t>as a team </a:t>
            </a:r>
            <a:r>
              <a:rPr lang="en-GB" sz="3200" b="0" dirty="0">
                <a:solidFill>
                  <a:schemeClr val="tx1">
                    <a:lumMod val="85000"/>
                    <a:lumOff val="15000"/>
                  </a:schemeClr>
                </a:solidFill>
              </a:rPr>
              <a:t>using Team Overview Insights</a:t>
            </a:r>
            <a:endParaRPr lang="en-GB" sz="3200" dirty="0">
              <a:solidFill>
                <a:schemeClr val="tx1">
                  <a:lumMod val="85000"/>
                  <a:lumOff val="15000"/>
                </a:schemeClr>
              </a:solidFill>
            </a:endParaRPr>
          </a:p>
        </p:txBody>
      </p:sp>
    </p:spTree>
    <p:extLst>
      <p:ext uri="{BB962C8B-B14F-4D97-AF65-F5344CB8AC3E}">
        <p14:creationId xmlns:p14="http://schemas.microsoft.com/office/powerpoint/2010/main" val="215534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83E393-C0BF-4ED8-8545-7E4C90AFF831}" type="slidenum">
              <a:rPr lang="en-US">
                <a:solidFill>
                  <a:prstClr val="black"/>
                </a:solidFill>
                <a:latin typeface="Arial"/>
              </a:rPr>
              <a:pPr/>
              <a:t>19</a:t>
            </a:fld>
            <a:endParaRPr lang="en-US" dirty="0">
              <a:solidFill>
                <a:prstClr val="black"/>
              </a:solidFill>
              <a:latin typeface="Arial"/>
            </a:endParaRPr>
          </a:p>
        </p:txBody>
      </p:sp>
      <p:pic>
        <p:nvPicPr>
          <p:cNvPr id="9" name="Picture 8">
            <a:extLst>
              <a:ext uri="{FF2B5EF4-FFF2-40B4-BE49-F238E27FC236}">
                <a16:creationId xmlns:a16="http://schemas.microsoft.com/office/drawing/2014/main" id="{DFFBBAC1-C052-407B-AACC-49CC9414FC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2233" y="396870"/>
            <a:ext cx="10554619" cy="5827080"/>
          </a:xfrm>
          <a:prstGeom prst="rect">
            <a:avLst/>
          </a:prstGeom>
        </p:spPr>
      </p:pic>
    </p:spTree>
    <p:extLst>
      <p:ext uri="{BB962C8B-B14F-4D97-AF65-F5344CB8AC3E}">
        <p14:creationId xmlns:p14="http://schemas.microsoft.com/office/powerpoint/2010/main" val="174325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F66F16-1A73-4F7F-B721-9E9841DF99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66" y="0"/>
            <a:ext cx="5652892" cy="6875695"/>
          </a:xfrm>
          <a:prstGeom prst="rect">
            <a:avLst/>
          </a:prstGeom>
        </p:spPr>
      </p:pic>
      <p:sp>
        <p:nvSpPr>
          <p:cNvPr id="19" name="Rectangle 18">
            <a:extLst>
              <a:ext uri="{FF2B5EF4-FFF2-40B4-BE49-F238E27FC236}">
                <a16:creationId xmlns:a16="http://schemas.microsoft.com/office/drawing/2014/main" id="{CBE8A36D-259B-4959-9C66-B4758BAB1E9B}"/>
              </a:ext>
            </a:extLst>
          </p:cNvPr>
          <p:cNvSpPr/>
          <p:nvPr/>
        </p:nvSpPr>
        <p:spPr>
          <a:xfrm>
            <a:off x="-8066" y="0"/>
            <a:ext cx="5652892" cy="6875695"/>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 name="Title 3">
            <a:extLst>
              <a:ext uri="{FF2B5EF4-FFF2-40B4-BE49-F238E27FC236}">
                <a16:creationId xmlns:a16="http://schemas.microsoft.com/office/drawing/2014/main" id="{25A35786-F8A1-4DE9-8EC4-D56F6919AF90}"/>
              </a:ext>
            </a:extLst>
          </p:cNvPr>
          <p:cNvSpPr txBox="1">
            <a:spLocks/>
          </p:cNvSpPr>
          <p:nvPr/>
        </p:nvSpPr>
        <p:spPr>
          <a:xfrm>
            <a:off x="1187966" y="2839039"/>
            <a:ext cx="3260828" cy="689939"/>
          </a:xfrm>
          <a:prstGeom prst="rect">
            <a:avLst/>
          </a:prstGeom>
        </p:spPr>
        <p:txBody>
          <a:bodyPr>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1">
                <a:solidFill>
                  <a:srgbClr val="FFFFFF"/>
                </a:solidFill>
              </a:rPr>
              <a:t>AGENDA</a:t>
            </a:r>
          </a:p>
        </p:txBody>
      </p:sp>
      <p:sp>
        <p:nvSpPr>
          <p:cNvPr id="10" name="Title 3">
            <a:extLst>
              <a:ext uri="{FF2B5EF4-FFF2-40B4-BE49-F238E27FC236}">
                <a16:creationId xmlns:a16="http://schemas.microsoft.com/office/drawing/2014/main" id="{05D07350-BD4B-4F5A-A9A7-9007B46F392A}"/>
              </a:ext>
            </a:extLst>
          </p:cNvPr>
          <p:cNvSpPr txBox="1">
            <a:spLocks/>
          </p:cNvSpPr>
          <p:nvPr/>
        </p:nvSpPr>
        <p:spPr>
          <a:xfrm>
            <a:off x="6226601" y="1689185"/>
            <a:ext cx="1230251" cy="895327"/>
          </a:xfrm>
          <a:prstGeom prst="rect">
            <a:avLst/>
          </a:prstGeom>
        </p:spPr>
        <p:txBody>
          <a:bodyPr>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1">
                <a:solidFill>
                  <a:srgbClr val="D8D7DF"/>
                </a:solidFill>
                <a:latin typeface="Arial Black" panose="020B0A04020102020204" pitchFamily="34" charset="0"/>
              </a:rPr>
              <a:t>01</a:t>
            </a:r>
          </a:p>
        </p:txBody>
      </p:sp>
      <p:sp>
        <p:nvSpPr>
          <p:cNvPr id="11" name="TextBox 10">
            <a:extLst>
              <a:ext uri="{FF2B5EF4-FFF2-40B4-BE49-F238E27FC236}">
                <a16:creationId xmlns:a16="http://schemas.microsoft.com/office/drawing/2014/main" id="{6D1F4FF0-8A73-441B-8909-2EE158131A4A}"/>
              </a:ext>
            </a:extLst>
          </p:cNvPr>
          <p:cNvSpPr txBox="1"/>
          <p:nvPr/>
        </p:nvSpPr>
        <p:spPr>
          <a:xfrm>
            <a:off x="7341040" y="1903404"/>
            <a:ext cx="4277251" cy="400110"/>
          </a:xfrm>
          <a:prstGeom prst="rect">
            <a:avLst/>
          </a:prstGeom>
          <a:noFill/>
        </p:spPr>
        <p:txBody>
          <a:bodyPr wrap="square" rtlCol="0">
            <a:spAutoFit/>
          </a:bodyPr>
          <a:lstStyle/>
          <a:p>
            <a:r>
              <a:rPr lang="en-US" sz="2000" dirty="0">
                <a:solidFill>
                  <a:schemeClr val="tx1">
                    <a:lumMod val="75000"/>
                    <a:lumOff val="25000"/>
                  </a:schemeClr>
                </a:solidFill>
              </a:rPr>
              <a:t>The current landscape</a:t>
            </a:r>
          </a:p>
        </p:txBody>
      </p:sp>
      <p:grpSp>
        <p:nvGrpSpPr>
          <p:cNvPr id="24" name="Group 23">
            <a:extLst>
              <a:ext uri="{FF2B5EF4-FFF2-40B4-BE49-F238E27FC236}">
                <a16:creationId xmlns:a16="http://schemas.microsoft.com/office/drawing/2014/main" id="{97A0F556-5584-4061-B1BB-50573F2B6E7F}"/>
              </a:ext>
            </a:extLst>
          </p:cNvPr>
          <p:cNvGrpSpPr/>
          <p:nvPr/>
        </p:nvGrpSpPr>
        <p:grpSpPr>
          <a:xfrm>
            <a:off x="6226603" y="3684752"/>
            <a:ext cx="4871487" cy="895324"/>
            <a:chOff x="6739094" y="2317032"/>
            <a:chExt cx="3753960" cy="689937"/>
          </a:xfrm>
        </p:grpSpPr>
        <p:sp>
          <p:nvSpPr>
            <p:cNvPr id="12" name="Title 3">
              <a:extLst>
                <a:ext uri="{FF2B5EF4-FFF2-40B4-BE49-F238E27FC236}">
                  <a16:creationId xmlns:a16="http://schemas.microsoft.com/office/drawing/2014/main" id="{0216F22E-83A5-4557-A670-C4F2ED82F8DE}"/>
                </a:ext>
              </a:extLst>
            </p:cNvPr>
            <p:cNvSpPr txBox="1">
              <a:spLocks/>
            </p:cNvSpPr>
            <p:nvPr/>
          </p:nvSpPr>
          <p:spPr>
            <a:xfrm>
              <a:off x="6739094" y="2317032"/>
              <a:ext cx="948030" cy="689937"/>
            </a:xfrm>
            <a:prstGeom prst="rect">
              <a:avLst/>
            </a:prstGeom>
          </p:spPr>
          <p:txBody>
            <a:bodyPr>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5401">
                <a:solidFill>
                  <a:srgbClr val="D8D7DF"/>
                </a:solidFill>
              </a:endParaRPr>
            </a:p>
          </p:txBody>
        </p:sp>
        <p:sp>
          <p:nvSpPr>
            <p:cNvPr id="13" name="TextBox 12">
              <a:extLst>
                <a:ext uri="{FF2B5EF4-FFF2-40B4-BE49-F238E27FC236}">
                  <a16:creationId xmlns:a16="http://schemas.microsoft.com/office/drawing/2014/main" id="{B9741866-EC64-4B46-A5A2-49435DD873FD}"/>
                </a:ext>
              </a:extLst>
            </p:cNvPr>
            <p:cNvSpPr txBox="1"/>
            <p:nvPr/>
          </p:nvSpPr>
          <p:spPr>
            <a:xfrm>
              <a:off x="7488732" y="2401049"/>
              <a:ext cx="3004322" cy="308325"/>
            </a:xfrm>
            <a:prstGeom prst="rect">
              <a:avLst/>
            </a:prstGeom>
            <a:noFill/>
          </p:spPr>
          <p:txBody>
            <a:bodyPr wrap="square" rtlCol="0">
              <a:spAutoFit/>
            </a:bodyPr>
            <a:lstStyle/>
            <a:p>
              <a:endParaRPr lang="en-GB" sz="2000">
                <a:solidFill>
                  <a:srgbClr val="D8D7DF"/>
                </a:solidFill>
              </a:endParaRPr>
            </a:p>
          </p:txBody>
        </p:sp>
      </p:grpSp>
      <p:grpSp>
        <p:nvGrpSpPr>
          <p:cNvPr id="28" name="Group 27">
            <a:extLst>
              <a:ext uri="{FF2B5EF4-FFF2-40B4-BE49-F238E27FC236}">
                <a16:creationId xmlns:a16="http://schemas.microsoft.com/office/drawing/2014/main" id="{581AEFA6-E91B-42B7-AAC2-B826DC238929}"/>
              </a:ext>
            </a:extLst>
          </p:cNvPr>
          <p:cNvGrpSpPr/>
          <p:nvPr/>
        </p:nvGrpSpPr>
        <p:grpSpPr>
          <a:xfrm>
            <a:off x="6226611" y="2805090"/>
            <a:ext cx="5391680" cy="895324"/>
            <a:chOff x="6739094" y="2317032"/>
            <a:chExt cx="4154823" cy="689937"/>
          </a:xfrm>
        </p:grpSpPr>
        <p:sp>
          <p:nvSpPr>
            <p:cNvPr id="29" name="Title 3">
              <a:extLst>
                <a:ext uri="{FF2B5EF4-FFF2-40B4-BE49-F238E27FC236}">
                  <a16:creationId xmlns:a16="http://schemas.microsoft.com/office/drawing/2014/main" id="{3AB2D143-46F2-427A-8943-3D28EBCD7A53}"/>
                </a:ext>
              </a:extLst>
            </p:cNvPr>
            <p:cNvSpPr txBox="1">
              <a:spLocks/>
            </p:cNvSpPr>
            <p:nvPr/>
          </p:nvSpPr>
          <p:spPr>
            <a:xfrm>
              <a:off x="6739094" y="2317032"/>
              <a:ext cx="948030" cy="689937"/>
            </a:xfrm>
            <a:prstGeom prst="rect">
              <a:avLst/>
            </a:prstGeom>
          </p:spPr>
          <p:txBody>
            <a:bodyPr>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1" b="0">
                  <a:solidFill>
                    <a:srgbClr val="D8D7DF"/>
                  </a:solidFill>
                  <a:latin typeface="Arial Black" panose="020B0A04020102020204" pitchFamily="34" charset="0"/>
                </a:rPr>
                <a:t>02</a:t>
              </a:r>
            </a:p>
          </p:txBody>
        </p:sp>
        <p:sp>
          <p:nvSpPr>
            <p:cNvPr id="30" name="TextBox 29">
              <a:extLst>
                <a:ext uri="{FF2B5EF4-FFF2-40B4-BE49-F238E27FC236}">
                  <a16:creationId xmlns:a16="http://schemas.microsoft.com/office/drawing/2014/main" id="{61AD390F-BD9B-44AF-BE2B-CB06B050960E}"/>
                </a:ext>
              </a:extLst>
            </p:cNvPr>
            <p:cNvSpPr txBox="1"/>
            <p:nvPr/>
          </p:nvSpPr>
          <p:spPr>
            <a:xfrm>
              <a:off x="7597874" y="2388111"/>
              <a:ext cx="3296043" cy="545497"/>
            </a:xfrm>
            <a:prstGeom prst="rect">
              <a:avLst/>
            </a:prstGeom>
            <a:noFill/>
          </p:spPr>
          <p:txBody>
            <a:bodyPr wrap="square" rtlCol="0">
              <a:spAutoFit/>
            </a:bodyPr>
            <a:lstStyle/>
            <a:p>
              <a:r>
                <a:rPr lang="en-US" sz="2000" dirty="0">
                  <a:solidFill>
                    <a:schemeClr val="tx1">
                      <a:lumMod val="85000"/>
                      <a:lumOff val="15000"/>
                    </a:schemeClr>
                  </a:solidFill>
                </a:rPr>
                <a:t>Our People Analytics &amp; Work Roles tools and reports</a:t>
              </a:r>
            </a:p>
          </p:txBody>
        </p:sp>
      </p:grpSp>
      <p:grpSp>
        <p:nvGrpSpPr>
          <p:cNvPr id="31" name="Group 30">
            <a:extLst>
              <a:ext uri="{FF2B5EF4-FFF2-40B4-BE49-F238E27FC236}">
                <a16:creationId xmlns:a16="http://schemas.microsoft.com/office/drawing/2014/main" id="{5E9F8849-869E-45B4-9C2D-F2BDE1AE59A5}"/>
              </a:ext>
            </a:extLst>
          </p:cNvPr>
          <p:cNvGrpSpPr/>
          <p:nvPr/>
        </p:nvGrpSpPr>
        <p:grpSpPr>
          <a:xfrm>
            <a:off x="6227721" y="4035731"/>
            <a:ext cx="5479007" cy="1138267"/>
            <a:chOff x="6739094" y="3587461"/>
            <a:chExt cx="4222116" cy="877146"/>
          </a:xfrm>
        </p:grpSpPr>
        <p:sp>
          <p:nvSpPr>
            <p:cNvPr id="32" name="Title 3">
              <a:extLst>
                <a:ext uri="{FF2B5EF4-FFF2-40B4-BE49-F238E27FC236}">
                  <a16:creationId xmlns:a16="http://schemas.microsoft.com/office/drawing/2014/main" id="{E66FD71D-F13D-44C1-B7B2-5E8C215F2D2C}"/>
                </a:ext>
              </a:extLst>
            </p:cNvPr>
            <p:cNvSpPr txBox="1">
              <a:spLocks/>
            </p:cNvSpPr>
            <p:nvPr/>
          </p:nvSpPr>
          <p:spPr>
            <a:xfrm>
              <a:off x="6739094" y="3587461"/>
              <a:ext cx="948030" cy="689937"/>
            </a:xfrm>
            <a:prstGeom prst="rect">
              <a:avLst/>
            </a:prstGeom>
          </p:spPr>
          <p:txBody>
            <a:bodyPr>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1" b="0" dirty="0">
                  <a:solidFill>
                    <a:srgbClr val="D8D7DF"/>
                  </a:solidFill>
                  <a:latin typeface="Arial Black" panose="020B0A04020102020204" pitchFamily="34" charset="0"/>
                </a:rPr>
                <a:t>03</a:t>
              </a:r>
            </a:p>
          </p:txBody>
        </p:sp>
        <p:sp>
          <p:nvSpPr>
            <p:cNvPr id="33" name="TextBox 32">
              <a:extLst>
                <a:ext uri="{FF2B5EF4-FFF2-40B4-BE49-F238E27FC236}">
                  <a16:creationId xmlns:a16="http://schemas.microsoft.com/office/drawing/2014/main" id="{9BF04EA1-56AA-4BB3-AD6C-56BF5C85E53E}"/>
                </a:ext>
              </a:extLst>
            </p:cNvPr>
            <p:cNvSpPr txBox="1"/>
            <p:nvPr/>
          </p:nvSpPr>
          <p:spPr>
            <a:xfrm>
              <a:off x="7597018" y="3681939"/>
              <a:ext cx="3364192" cy="782668"/>
            </a:xfrm>
            <a:prstGeom prst="rect">
              <a:avLst/>
            </a:prstGeom>
            <a:noFill/>
          </p:spPr>
          <p:txBody>
            <a:bodyPr wrap="square" rtlCol="0">
              <a:spAutoFit/>
            </a:bodyPr>
            <a:lstStyle/>
            <a:p>
              <a:r>
                <a:rPr lang="en-US" sz="2000" dirty="0">
                  <a:solidFill>
                    <a:schemeClr val="tx1">
                      <a:lumMod val="75000"/>
                      <a:lumOff val="25000"/>
                    </a:schemeClr>
                  </a:solidFill>
                </a:rPr>
                <a:t>Supporting managers and their teams to maintain meaningful connections &amp; collaboration</a:t>
              </a:r>
            </a:p>
          </p:txBody>
        </p:sp>
      </p:grpSp>
      <p:sp>
        <p:nvSpPr>
          <p:cNvPr id="17" name="TextBox 16">
            <a:extLst>
              <a:ext uri="{FF2B5EF4-FFF2-40B4-BE49-F238E27FC236}">
                <a16:creationId xmlns:a16="http://schemas.microsoft.com/office/drawing/2014/main" id="{583F0CA3-65C6-45AA-8680-B418E3C8485C}"/>
              </a:ext>
            </a:extLst>
          </p:cNvPr>
          <p:cNvSpPr txBox="1"/>
          <p:nvPr/>
        </p:nvSpPr>
        <p:spPr>
          <a:xfrm>
            <a:off x="7339922" y="4705454"/>
            <a:ext cx="4365686" cy="400110"/>
          </a:xfrm>
          <a:prstGeom prst="rect">
            <a:avLst/>
          </a:prstGeom>
          <a:noFill/>
        </p:spPr>
        <p:txBody>
          <a:bodyPr wrap="square" rtlCol="0">
            <a:spAutoFit/>
          </a:bodyPr>
          <a:lstStyle/>
          <a:p>
            <a:endParaRPr lang="en-US" sz="2000" dirty="0">
              <a:solidFill>
                <a:schemeClr val="tx1">
                  <a:lumMod val="75000"/>
                  <a:lumOff val="25000"/>
                </a:schemeClr>
              </a:solidFill>
            </a:endParaRPr>
          </a:p>
        </p:txBody>
      </p:sp>
    </p:spTree>
    <p:extLst>
      <p:ext uri="{BB962C8B-B14F-4D97-AF65-F5344CB8AC3E}">
        <p14:creationId xmlns:p14="http://schemas.microsoft.com/office/powerpoint/2010/main" val="425894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A75C65-2CB3-4E32-9E7D-A26AC9E32AA7}"/>
              </a:ext>
            </a:extLst>
          </p:cNvPr>
          <p:cNvSpPr>
            <a:spLocks noGrp="1"/>
          </p:cNvSpPr>
          <p:nvPr>
            <p:ph type="sldNum" sz="quarter" idx="12"/>
          </p:nvPr>
        </p:nvSpPr>
        <p:spPr/>
        <p:txBody>
          <a:bodyPr/>
          <a:lstStyle/>
          <a:p>
            <a:fld id="{2083E393-C0BF-4ED8-8545-7E4C90AFF831}" type="slidenum">
              <a:rPr lang="en-US">
                <a:solidFill>
                  <a:prstClr val="black"/>
                </a:solidFill>
                <a:latin typeface="Arial"/>
              </a:rPr>
              <a:pPr/>
              <a:t>20</a:t>
            </a:fld>
            <a:endParaRPr lang="en-US">
              <a:solidFill>
                <a:prstClr val="black"/>
              </a:solidFill>
              <a:latin typeface="Arial"/>
            </a:endParaRPr>
          </a:p>
        </p:txBody>
      </p:sp>
      <p:pic>
        <p:nvPicPr>
          <p:cNvPr id="9" name="Picture 8">
            <a:extLst>
              <a:ext uri="{FF2B5EF4-FFF2-40B4-BE49-F238E27FC236}">
                <a16:creationId xmlns:a16="http://schemas.microsoft.com/office/drawing/2014/main" id="{24001E83-B9AB-4EAF-AEF0-6E3C57CF3A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6122" y="764978"/>
            <a:ext cx="8098735" cy="5399157"/>
          </a:xfrm>
          <a:prstGeom prst="rect">
            <a:avLst/>
          </a:prstGeom>
        </p:spPr>
      </p:pic>
    </p:spTree>
    <p:extLst>
      <p:ext uri="{BB962C8B-B14F-4D97-AF65-F5344CB8AC3E}">
        <p14:creationId xmlns:p14="http://schemas.microsoft.com/office/powerpoint/2010/main" val="2476015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83E393-C0BF-4ED8-8545-7E4C90AFF831}" type="slidenum">
              <a:rPr lang="en-US">
                <a:solidFill>
                  <a:prstClr val="black"/>
                </a:solidFill>
                <a:latin typeface="Arial"/>
              </a:rPr>
              <a:pPr/>
              <a:t>21</a:t>
            </a:fld>
            <a:endParaRPr lang="en-US">
              <a:solidFill>
                <a:prstClr val="black"/>
              </a:solidFill>
              <a:latin typeface="Arial"/>
            </a:endParaRPr>
          </a:p>
        </p:txBody>
      </p:sp>
      <p:pic>
        <p:nvPicPr>
          <p:cNvPr id="9" name="Picture 8">
            <a:extLst>
              <a:ext uri="{FF2B5EF4-FFF2-40B4-BE49-F238E27FC236}">
                <a16:creationId xmlns:a16="http://schemas.microsoft.com/office/drawing/2014/main" id="{6D60A4F7-D551-43A8-886A-966305023B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5055" y="287863"/>
            <a:ext cx="9520842" cy="5865879"/>
          </a:xfrm>
          <a:prstGeom prst="rect">
            <a:avLst/>
          </a:prstGeom>
        </p:spPr>
      </p:pic>
    </p:spTree>
    <p:extLst>
      <p:ext uri="{BB962C8B-B14F-4D97-AF65-F5344CB8AC3E}">
        <p14:creationId xmlns:p14="http://schemas.microsoft.com/office/powerpoint/2010/main" val="2186842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4E2848-B4C3-4706-B4FF-340A35D1AFB3}"/>
              </a:ext>
            </a:extLst>
          </p:cNvPr>
          <p:cNvSpPr>
            <a:spLocks noGrp="1"/>
          </p:cNvSpPr>
          <p:nvPr>
            <p:ph type="sldNum" sz="quarter" idx="12"/>
          </p:nvPr>
        </p:nvSpPr>
        <p:spPr/>
        <p:txBody>
          <a:bodyPr/>
          <a:lstStyle/>
          <a:p>
            <a:fld id="{2083E393-C0BF-4ED8-8545-7E4C90AFF831}" type="slidenum">
              <a:rPr lang="en-US">
                <a:solidFill>
                  <a:prstClr val="black"/>
                </a:solidFill>
                <a:latin typeface="Arial"/>
              </a:rPr>
              <a:pPr/>
              <a:t>22</a:t>
            </a:fld>
            <a:endParaRPr lang="en-US">
              <a:solidFill>
                <a:prstClr val="black"/>
              </a:solidFill>
              <a:latin typeface="Arial"/>
            </a:endParaRPr>
          </a:p>
        </p:txBody>
      </p:sp>
      <p:pic>
        <p:nvPicPr>
          <p:cNvPr id="10" name="Picture 9">
            <a:extLst>
              <a:ext uri="{FF2B5EF4-FFF2-40B4-BE49-F238E27FC236}">
                <a16:creationId xmlns:a16="http://schemas.microsoft.com/office/drawing/2014/main" id="{8F9D380D-60FF-4AD2-B07E-3A5A0C7B42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6044" y="524226"/>
            <a:ext cx="8848898" cy="5899265"/>
          </a:xfrm>
          <a:prstGeom prst="rect">
            <a:avLst/>
          </a:prstGeom>
        </p:spPr>
      </p:pic>
    </p:spTree>
    <p:extLst>
      <p:ext uri="{BB962C8B-B14F-4D97-AF65-F5344CB8AC3E}">
        <p14:creationId xmlns:p14="http://schemas.microsoft.com/office/powerpoint/2010/main" val="3376245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099D970-2F26-458A-9E4D-FC3EF207FC80}"/>
              </a:ext>
            </a:extLst>
          </p:cNvPr>
          <p:cNvSpPr>
            <a:spLocks noGrp="1"/>
          </p:cNvSpPr>
          <p:nvPr>
            <p:ph type="sldNum" sz="quarter" idx="12"/>
          </p:nvPr>
        </p:nvSpPr>
        <p:spPr/>
        <p:txBody>
          <a:bodyPr/>
          <a:lstStyle/>
          <a:p>
            <a:fld id="{2083E393-C0BF-4ED8-8545-7E4C90AFF831}" type="slidenum">
              <a:rPr lang="en-US">
                <a:solidFill>
                  <a:prstClr val="black"/>
                </a:solidFill>
                <a:latin typeface="Arial"/>
              </a:rPr>
              <a:pPr/>
              <a:t>23</a:t>
            </a:fld>
            <a:endParaRPr lang="en-US">
              <a:solidFill>
                <a:prstClr val="black"/>
              </a:solidFill>
              <a:latin typeface="Arial"/>
            </a:endParaRPr>
          </a:p>
        </p:txBody>
      </p:sp>
      <p:pic>
        <p:nvPicPr>
          <p:cNvPr id="7" name="Picture 6">
            <a:extLst>
              <a:ext uri="{FF2B5EF4-FFF2-40B4-BE49-F238E27FC236}">
                <a16:creationId xmlns:a16="http://schemas.microsoft.com/office/drawing/2014/main" id="{08112CCC-07B5-47FD-83D5-F867ACC882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19865" y="185612"/>
            <a:ext cx="9354535" cy="6236357"/>
          </a:xfrm>
          <a:prstGeom prst="rect">
            <a:avLst/>
          </a:prstGeom>
        </p:spPr>
      </p:pic>
    </p:spTree>
    <p:extLst>
      <p:ext uri="{BB962C8B-B14F-4D97-AF65-F5344CB8AC3E}">
        <p14:creationId xmlns:p14="http://schemas.microsoft.com/office/powerpoint/2010/main" val="2043131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E5D5D96D-36DD-48A8-9CA5-FB38FA1FE7DC}"/>
              </a:ext>
            </a:extLst>
          </p:cNvPr>
          <p:cNvSpPr txBox="1">
            <a:spLocks/>
          </p:cNvSpPr>
          <p:nvPr/>
        </p:nvSpPr>
        <p:spPr>
          <a:xfrm>
            <a:off x="7088679" y="2292739"/>
            <a:ext cx="4318000" cy="3390394"/>
          </a:xfrm>
          <a:prstGeom prst="rect">
            <a:avLst/>
          </a:prstGeom>
        </p:spPr>
        <p:txBody>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1800"/>
              </a:spcAft>
              <a:buFont typeface="Arial" panose="020B0604020202020204" pitchFamily="34" charset="0"/>
              <a:buChar char="•"/>
            </a:pPr>
            <a:r>
              <a:rPr lang="en-US" b="0" dirty="0"/>
              <a:t>Scalable manager-led interventions</a:t>
            </a:r>
          </a:p>
          <a:p>
            <a:pPr marL="285750" indent="-285750">
              <a:spcAft>
                <a:spcPts val="1800"/>
              </a:spcAft>
              <a:buFont typeface="Arial" panose="020B0604020202020204" pitchFamily="34" charset="0"/>
              <a:buChar char="•"/>
            </a:pPr>
            <a:r>
              <a:rPr lang="en-US" b="0" dirty="0"/>
              <a:t>Greater self-awareness at individual level</a:t>
            </a:r>
          </a:p>
          <a:p>
            <a:pPr marL="285750" indent="-285750">
              <a:spcAft>
                <a:spcPts val="1800"/>
              </a:spcAft>
              <a:buFont typeface="Arial" panose="020B0604020202020204" pitchFamily="34" charset="0"/>
              <a:buChar char="•"/>
            </a:pPr>
            <a:r>
              <a:rPr lang="en-US" b="0" dirty="0"/>
              <a:t>Focus on group dynamics and encourages equal participation for increased collaboration</a:t>
            </a:r>
          </a:p>
          <a:p>
            <a:pPr marL="285750" indent="-285750">
              <a:spcAft>
                <a:spcPts val="1800"/>
              </a:spcAft>
              <a:buFont typeface="Arial" panose="020B0604020202020204" pitchFamily="34" charset="0"/>
              <a:buChar char="•"/>
            </a:pPr>
            <a:r>
              <a:rPr lang="en-US" b="0" dirty="0"/>
              <a:t>Gives people a voice to share innovative ideas </a:t>
            </a:r>
          </a:p>
          <a:p>
            <a:pPr marL="285750" indent="-285750">
              <a:spcAft>
                <a:spcPts val="1800"/>
              </a:spcAft>
              <a:buFont typeface="Arial" panose="020B0604020202020204" pitchFamily="34" charset="0"/>
              <a:buChar char="•"/>
            </a:pPr>
            <a:r>
              <a:rPr lang="en-US" b="0" dirty="0"/>
              <a:t>Improves social relations, clarifies roles, building greater trust and cohesion</a:t>
            </a:r>
          </a:p>
          <a:p>
            <a:pPr marL="285750" indent="-285750">
              <a:spcAft>
                <a:spcPts val="1800"/>
              </a:spcAft>
              <a:buFont typeface="Arial" panose="020B0604020202020204" pitchFamily="34" charset="0"/>
              <a:buChar char="•"/>
            </a:pPr>
            <a:r>
              <a:rPr lang="en-US" b="0" dirty="0"/>
              <a:t>Encourages informal communication and understanding of individual differences</a:t>
            </a:r>
          </a:p>
          <a:p>
            <a:pPr marL="285750" indent="-285750">
              <a:buFont typeface="Arial" panose="020B0604020202020204" pitchFamily="34" charset="0"/>
              <a:buChar char="•"/>
            </a:pPr>
            <a:endParaRPr lang="en-GB" b="0" dirty="0"/>
          </a:p>
          <a:p>
            <a:endParaRPr lang="en-GB" b="0" dirty="0"/>
          </a:p>
          <a:p>
            <a:endParaRPr lang="en-GB" b="0" dirty="0"/>
          </a:p>
        </p:txBody>
      </p:sp>
      <p:sp>
        <p:nvSpPr>
          <p:cNvPr id="3" name="Title 1">
            <a:extLst>
              <a:ext uri="{FF2B5EF4-FFF2-40B4-BE49-F238E27FC236}">
                <a16:creationId xmlns:a16="http://schemas.microsoft.com/office/drawing/2014/main" id="{E553202C-8FB0-4084-B5A7-8DC2FB166026}"/>
              </a:ext>
            </a:extLst>
          </p:cNvPr>
          <p:cNvSpPr txBox="1">
            <a:spLocks/>
          </p:cNvSpPr>
          <p:nvPr/>
        </p:nvSpPr>
        <p:spPr>
          <a:xfrm>
            <a:off x="7088679" y="1437810"/>
            <a:ext cx="3108960" cy="69596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a:ea typeface="+mj-ea"/>
                <a:cs typeface="+mj-cs"/>
              </a:rPr>
              <a:t>Impact</a:t>
            </a:r>
          </a:p>
        </p:txBody>
      </p:sp>
      <p:cxnSp>
        <p:nvCxnSpPr>
          <p:cNvPr id="4" name="Straight Connector 3">
            <a:extLst>
              <a:ext uri="{FF2B5EF4-FFF2-40B4-BE49-F238E27FC236}">
                <a16:creationId xmlns:a16="http://schemas.microsoft.com/office/drawing/2014/main" id="{5D9DC2F0-FA8F-4D49-A3DC-DCA0E3CD30BA}"/>
              </a:ext>
            </a:extLst>
          </p:cNvPr>
          <p:cNvCxnSpPr/>
          <p:nvPr/>
        </p:nvCxnSpPr>
        <p:spPr>
          <a:xfrm>
            <a:off x="7088679" y="2082970"/>
            <a:ext cx="42367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7B85C9C-45F9-4CDC-847D-D77C2A50DA2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266536"/>
            <a:ext cx="6487391" cy="4324927"/>
          </a:xfrm>
          <a:prstGeom prst="rect">
            <a:avLst/>
          </a:prstGeom>
        </p:spPr>
      </p:pic>
      <p:sp>
        <p:nvSpPr>
          <p:cNvPr id="6" name="Slide Number Placeholder 4">
            <a:extLst>
              <a:ext uri="{FF2B5EF4-FFF2-40B4-BE49-F238E27FC236}">
                <a16:creationId xmlns:a16="http://schemas.microsoft.com/office/drawing/2014/main" id="{9CE15E48-4EF5-4E34-8072-E6EDF4CF1A80}"/>
              </a:ext>
            </a:extLst>
          </p:cNvPr>
          <p:cNvSpPr>
            <a:spLocks noGrp="1"/>
          </p:cNvSpPr>
          <p:nvPr>
            <p:ph type="sldNum" sz="quarter" idx="12"/>
          </p:nvPr>
        </p:nvSpPr>
        <p:spPr>
          <a:xfrm>
            <a:off x="11074400" y="6487889"/>
            <a:ext cx="508000" cy="138499"/>
          </a:xfrm>
        </p:spPr>
        <p:txBody>
          <a:bodyPr/>
          <a:lstStyle/>
          <a:p>
            <a:fld id="{2083E393-C0BF-4ED8-8545-7E4C90AFF831}" type="slidenum">
              <a:rPr lang="en-US" smtClean="0"/>
              <a:pPr/>
              <a:t>24</a:t>
            </a:fld>
            <a:endParaRPr lang="en-US"/>
          </a:p>
        </p:txBody>
      </p:sp>
    </p:spTree>
    <p:extLst>
      <p:ext uri="{BB962C8B-B14F-4D97-AF65-F5344CB8AC3E}">
        <p14:creationId xmlns:p14="http://schemas.microsoft.com/office/powerpoint/2010/main" val="27518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rry image of a person&#10;&#10;Description automatically generated">
            <a:extLst>
              <a:ext uri="{FF2B5EF4-FFF2-40B4-BE49-F238E27FC236}">
                <a16:creationId xmlns:a16="http://schemas.microsoft.com/office/drawing/2014/main" id="{92E09B2B-8580-4EC6-8C06-F46DD0DE53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278059" cy="7015943"/>
          </a:xfrm>
          <a:prstGeom prst="rect">
            <a:avLst/>
          </a:prstGeom>
        </p:spPr>
      </p:pic>
      <p:sp>
        <p:nvSpPr>
          <p:cNvPr id="2" name="Slide Number Placeholder 1">
            <a:extLst>
              <a:ext uri="{FF2B5EF4-FFF2-40B4-BE49-F238E27FC236}">
                <a16:creationId xmlns:a16="http://schemas.microsoft.com/office/drawing/2014/main" id="{7D19862F-0554-4A8A-9F9D-7B67C91EA43E}"/>
              </a:ext>
            </a:extLst>
          </p:cNvPr>
          <p:cNvSpPr>
            <a:spLocks noGrp="1"/>
          </p:cNvSpPr>
          <p:nvPr>
            <p:ph type="sldNum" sz="quarter" idx="12"/>
          </p:nvPr>
        </p:nvSpPr>
        <p:spPr/>
        <p:txBody>
          <a:bodyPr/>
          <a:lstStyle/>
          <a:p>
            <a:fld id="{2083E393-C0BF-4ED8-8545-7E4C90AFF831}" type="slidenum">
              <a:rPr lang="en-US" smtClean="0"/>
              <a:pPr/>
              <a:t>25</a:t>
            </a:fld>
            <a:endParaRPr lang="en-US"/>
          </a:p>
        </p:txBody>
      </p:sp>
      <p:sp>
        <p:nvSpPr>
          <p:cNvPr id="3" name="TextBox 2">
            <a:extLst>
              <a:ext uri="{FF2B5EF4-FFF2-40B4-BE49-F238E27FC236}">
                <a16:creationId xmlns:a16="http://schemas.microsoft.com/office/drawing/2014/main" id="{CC987619-94B0-4844-8716-330320E01ADB}"/>
              </a:ext>
            </a:extLst>
          </p:cNvPr>
          <p:cNvSpPr txBox="1"/>
          <p:nvPr/>
        </p:nvSpPr>
        <p:spPr>
          <a:xfrm>
            <a:off x="1177547" y="1725264"/>
            <a:ext cx="5738642" cy="923330"/>
          </a:xfrm>
          <a:prstGeom prst="rect">
            <a:avLst/>
          </a:prstGeom>
          <a:noFill/>
        </p:spPr>
        <p:txBody>
          <a:bodyPr wrap="square" rtlCol="0">
            <a:spAutoFit/>
          </a:bodyPr>
          <a:lstStyle/>
          <a:p>
            <a:r>
              <a:rPr lang="en-GB" sz="5400">
                <a:solidFill>
                  <a:schemeClr val="bg1"/>
                </a:solidFill>
              </a:rPr>
              <a:t>Any questions? </a:t>
            </a:r>
            <a:endParaRPr lang="en-US" sz="5400">
              <a:solidFill>
                <a:schemeClr val="bg1"/>
              </a:solidFill>
            </a:endParaRPr>
          </a:p>
        </p:txBody>
      </p:sp>
      <p:sp>
        <p:nvSpPr>
          <p:cNvPr id="7" name="Rectangle 6">
            <a:extLst>
              <a:ext uri="{FF2B5EF4-FFF2-40B4-BE49-F238E27FC236}">
                <a16:creationId xmlns:a16="http://schemas.microsoft.com/office/drawing/2014/main" id="{EB70784F-6855-401E-9E37-02E84A9E7DFB}"/>
              </a:ext>
            </a:extLst>
          </p:cNvPr>
          <p:cNvSpPr/>
          <p:nvPr/>
        </p:nvSpPr>
        <p:spPr>
          <a:xfrm>
            <a:off x="438517" y="3670159"/>
            <a:ext cx="1641008" cy="145127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577FF8D8-E7D6-478E-A478-2949AB2C9A2A}"/>
              </a:ext>
            </a:extLst>
          </p:cNvPr>
          <p:cNvSpPr/>
          <p:nvPr/>
        </p:nvSpPr>
        <p:spPr>
          <a:xfrm>
            <a:off x="8540315" y="360315"/>
            <a:ext cx="1865332" cy="366493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5048ACF5-DD88-4476-B67D-971A7011B082}"/>
              </a:ext>
            </a:extLst>
          </p:cNvPr>
          <p:cNvSpPr/>
          <p:nvPr/>
        </p:nvSpPr>
        <p:spPr>
          <a:xfrm>
            <a:off x="6042055" y="6220518"/>
            <a:ext cx="1138425" cy="22580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7803CD7-7178-49AC-9231-9A3FEF2204D0}"/>
              </a:ext>
            </a:extLst>
          </p:cNvPr>
          <p:cNvSpPr/>
          <p:nvPr/>
        </p:nvSpPr>
        <p:spPr>
          <a:xfrm>
            <a:off x="1177547" y="464314"/>
            <a:ext cx="1803956" cy="64920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91327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F38E1F-2648-4CF1-BB57-9B4B478317E2}"/>
              </a:ext>
            </a:extLst>
          </p:cNvPr>
          <p:cNvSpPr>
            <a:spLocks noGrp="1"/>
          </p:cNvSpPr>
          <p:nvPr>
            <p:ph type="ftr" sz="quarter" idx="11"/>
          </p:nvPr>
        </p:nvSpPr>
        <p:spPr/>
        <p:txBody>
          <a:bodyPr/>
          <a:lstStyle/>
          <a:p>
            <a:r>
              <a:rPr lang="en-GB" dirty="0"/>
              <a:t>© 2021 Saville Assessment, Willis Towers Watson. All rights reserved.</a:t>
            </a:r>
            <a:endParaRPr lang="en-US" dirty="0"/>
          </a:p>
        </p:txBody>
      </p:sp>
    </p:spTree>
    <p:extLst>
      <p:ext uri="{BB962C8B-B14F-4D97-AF65-F5344CB8AC3E}">
        <p14:creationId xmlns:p14="http://schemas.microsoft.com/office/powerpoint/2010/main" val="31635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1BB116-B402-4C0F-9AEE-C967DB3D58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BC0082A-B585-4204-A034-5133FBFC75AD}"/>
              </a:ext>
            </a:extLst>
          </p:cNvPr>
          <p:cNvSpPr/>
          <p:nvPr/>
        </p:nvSpPr>
        <p:spPr>
          <a:xfrm>
            <a:off x="-411" y="-17695"/>
            <a:ext cx="12192411" cy="6875695"/>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 name="TextBox 3">
            <a:extLst>
              <a:ext uri="{FF2B5EF4-FFF2-40B4-BE49-F238E27FC236}">
                <a16:creationId xmlns:a16="http://schemas.microsoft.com/office/drawing/2014/main" id="{7008242B-C26B-4665-8637-F7E4A77E5BA9}"/>
              </a:ext>
            </a:extLst>
          </p:cNvPr>
          <p:cNvSpPr txBox="1"/>
          <p:nvPr/>
        </p:nvSpPr>
        <p:spPr>
          <a:xfrm>
            <a:off x="1408974" y="2241792"/>
            <a:ext cx="9374051" cy="830997"/>
          </a:xfrm>
          <a:prstGeom prst="rect">
            <a:avLst/>
          </a:prstGeom>
          <a:noFill/>
        </p:spPr>
        <p:txBody>
          <a:bodyPr wrap="square" rtlCol="0">
            <a:spAutoFit/>
          </a:bodyPr>
          <a:lstStyle/>
          <a:p>
            <a:pPr lvl="0" algn="ctr">
              <a:defRPr/>
            </a:pPr>
            <a:r>
              <a:rPr lang="en-US" sz="4800" dirty="0">
                <a:solidFill>
                  <a:schemeClr val="bg1"/>
                </a:solidFill>
              </a:rPr>
              <a:t>01</a:t>
            </a:r>
          </a:p>
        </p:txBody>
      </p:sp>
      <p:sp>
        <p:nvSpPr>
          <p:cNvPr id="6" name="Rectangle 5">
            <a:extLst>
              <a:ext uri="{FF2B5EF4-FFF2-40B4-BE49-F238E27FC236}">
                <a16:creationId xmlns:a16="http://schemas.microsoft.com/office/drawing/2014/main" id="{8EF17E49-F482-47B9-94C1-F8EFC3F23A84}"/>
              </a:ext>
            </a:extLst>
          </p:cNvPr>
          <p:cNvSpPr/>
          <p:nvPr/>
        </p:nvSpPr>
        <p:spPr>
          <a:xfrm>
            <a:off x="1408974" y="3084456"/>
            <a:ext cx="9888715" cy="923330"/>
          </a:xfrm>
          <a:prstGeom prst="rect">
            <a:avLst/>
          </a:prstGeom>
        </p:spPr>
        <p:txBody>
          <a:bodyPr wrap="square">
            <a:spAutoFit/>
          </a:bodyPr>
          <a:lstStyle/>
          <a:p>
            <a:pPr lvl="0" algn="ctr">
              <a:defRPr/>
            </a:pPr>
            <a:r>
              <a:rPr lang="en-US" sz="5400" dirty="0">
                <a:solidFill>
                  <a:schemeClr val="bg1"/>
                </a:solidFill>
              </a:rPr>
              <a:t>The current landscape</a:t>
            </a:r>
          </a:p>
        </p:txBody>
      </p:sp>
    </p:spTree>
    <p:extLst>
      <p:ext uri="{BB962C8B-B14F-4D97-AF65-F5344CB8AC3E}">
        <p14:creationId xmlns:p14="http://schemas.microsoft.com/office/powerpoint/2010/main" val="287279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109C60-32E1-45BF-AAA2-521F85B31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3237453" cy="6858000"/>
          </a:xfrm>
          <a:prstGeom prst="rect">
            <a:avLst/>
          </a:prstGeom>
        </p:spPr>
      </p:pic>
      <p:sp>
        <p:nvSpPr>
          <p:cNvPr id="4" name="Rectangle 3">
            <a:extLst>
              <a:ext uri="{FF2B5EF4-FFF2-40B4-BE49-F238E27FC236}">
                <a16:creationId xmlns:a16="http://schemas.microsoft.com/office/drawing/2014/main" id="{6277B32D-C095-4B1C-A6A1-DE61CF8F5CD4}"/>
              </a:ext>
            </a:extLst>
          </p:cNvPr>
          <p:cNvSpPr/>
          <p:nvPr/>
        </p:nvSpPr>
        <p:spPr>
          <a:xfrm>
            <a:off x="-10329" y="0"/>
            <a:ext cx="3247782"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08DACA34-97FC-4807-ADA3-1F01661855D8}"/>
              </a:ext>
            </a:extLst>
          </p:cNvPr>
          <p:cNvSpPr>
            <a:spLocks noGrp="1"/>
          </p:cNvSpPr>
          <p:nvPr>
            <p:ph type="sldNum" sz="quarter" idx="4294967295"/>
          </p:nvPr>
        </p:nvSpPr>
        <p:spPr>
          <a:xfrm>
            <a:off x="11430000" y="6521657"/>
            <a:ext cx="508000" cy="1381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6" name="Title 1">
            <a:extLst>
              <a:ext uri="{FF2B5EF4-FFF2-40B4-BE49-F238E27FC236}">
                <a16:creationId xmlns:a16="http://schemas.microsoft.com/office/drawing/2014/main" id="{5597F376-806D-4191-861F-6036113BD52D}"/>
              </a:ext>
            </a:extLst>
          </p:cNvPr>
          <p:cNvSpPr txBox="1">
            <a:spLocks/>
          </p:cNvSpPr>
          <p:nvPr/>
        </p:nvSpPr>
        <p:spPr>
          <a:xfrm>
            <a:off x="8618340" y="4031593"/>
            <a:ext cx="2414634" cy="1524778"/>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800" b="0">
                <a:solidFill>
                  <a:prstClr val="white"/>
                </a:solidFill>
                <a:latin typeface="Arial Nova Light" panose="020B0304020202020204" pitchFamily="34" charset="0"/>
              </a:rPr>
              <a:t>Powering an integrated talent strategy</a:t>
            </a:r>
          </a:p>
        </p:txBody>
      </p:sp>
      <p:sp>
        <p:nvSpPr>
          <p:cNvPr id="5" name="Title 1">
            <a:extLst>
              <a:ext uri="{FF2B5EF4-FFF2-40B4-BE49-F238E27FC236}">
                <a16:creationId xmlns:a16="http://schemas.microsoft.com/office/drawing/2014/main" id="{F3BA511B-D3B3-47FF-A780-239A63CBFADF}"/>
              </a:ext>
            </a:extLst>
          </p:cNvPr>
          <p:cNvSpPr txBox="1">
            <a:spLocks/>
          </p:cNvSpPr>
          <p:nvPr/>
        </p:nvSpPr>
        <p:spPr>
          <a:xfrm>
            <a:off x="433295" y="1553685"/>
            <a:ext cx="2414634" cy="1524778"/>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800" b="0" dirty="0">
                <a:solidFill>
                  <a:prstClr val="white"/>
                </a:solidFill>
                <a:latin typeface="Arial Nova Light" panose="020B0304020202020204" pitchFamily="34" charset="0"/>
              </a:rPr>
              <a:t>Home working isn’t new…</a:t>
            </a:r>
          </a:p>
        </p:txBody>
      </p:sp>
      <p:sp>
        <p:nvSpPr>
          <p:cNvPr id="36" name="Rectangle 35">
            <a:extLst>
              <a:ext uri="{FF2B5EF4-FFF2-40B4-BE49-F238E27FC236}">
                <a16:creationId xmlns:a16="http://schemas.microsoft.com/office/drawing/2014/main" id="{63D3990F-0C8F-4D6C-98B3-3FC00452F95C}"/>
              </a:ext>
            </a:extLst>
          </p:cNvPr>
          <p:cNvSpPr/>
          <p:nvPr/>
        </p:nvSpPr>
        <p:spPr>
          <a:xfrm>
            <a:off x="4061839" y="3691078"/>
            <a:ext cx="5781297" cy="17701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252000" rtlCol="0" anchor="ctr"/>
          <a:lstStyle/>
          <a:p>
            <a:pPr algn="r"/>
            <a:r>
              <a:rPr lang="en-US" i="1" dirty="0">
                <a:solidFill>
                  <a:srgbClr val="702082"/>
                </a:solidFill>
              </a:rPr>
              <a:t>The Financial Times contacted more than 20 companies, and most said they anticipated introducing hybrid models of working in which staff split their time between the office and home</a:t>
            </a:r>
            <a:endParaRPr lang="en-GB" i="1" dirty="0">
              <a:solidFill>
                <a:srgbClr val="702082"/>
              </a:solidFill>
            </a:endParaRPr>
          </a:p>
        </p:txBody>
      </p:sp>
      <p:sp>
        <p:nvSpPr>
          <p:cNvPr id="7" name="Title 1">
            <a:extLst>
              <a:ext uri="{FF2B5EF4-FFF2-40B4-BE49-F238E27FC236}">
                <a16:creationId xmlns:a16="http://schemas.microsoft.com/office/drawing/2014/main" id="{576A4135-4914-4599-B329-7584379302B7}"/>
              </a:ext>
            </a:extLst>
          </p:cNvPr>
          <p:cNvSpPr txBox="1">
            <a:spLocks/>
          </p:cNvSpPr>
          <p:nvPr/>
        </p:nvSpPr>
        <p:spPr>
          <a:xfrm>
            <a:off x="433295" y="3805590"/>
            <a:ext cx="2414634" cy="1524778"/>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800" b="0" dirty="0">
                <a:solidFill>
                  <a:prstClr val="white"/>
                </a:solidFill>
                <a:latin typeface="Arial Nova Light" panose="020B0304020202020204" pitchFamily="34" charset="0"/>
              </a:rPr>
              <a:t>…but hybrid working is scaling up</a:t>
            </a:r>
          </a:p>
        </p:txBody>
      </p:sp>
      <p:sp>
        <p:nvSpPr>
          <p:cNvPr id="30" name="Rectangle 29">
            <a:extLst>
              <a:ext uri="{FF2B5EF4-FFF2-40B4-BE49-F238E27FC236}">
                <a16:creationId xmlns:a16="http://schemas.microsoft.com/office/drawing/2014/main" id="{1B2CBE6D-C909-4772-91D0-0B80C55A0AB5}"/>
              </a:ext>
            </a:extLst>
          </p:cNvPr>
          <p:cNvSpPr/>
          <p:nvPr/>
        </p:nvSpPr>
        <p:spPr>
          <a:xfrm>
            <a:off x="5586317" y="1336742"/>
            <a:ext cx="6605683" cy="17996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252000" rtlCol="0" anchor="ctr"/>
          <a:lstStyle/>
          <a:p>
            <a:r>
              <a:rPr lang="en-GB" i="1" dirty="0">
                <a:solidFill>
                  <a:srgbClr val="702082"/>
                </a:solidFill>
              </a:rPr>
              <a:t>Pre-pandemic</a:t>
            </a:r>
          </a:p>
          <a:p>
            <a:r>
              <a:rPr lang="en-GB" i="1" dirty="0">
                <a:solidFill>
                  <a:srgbClr val="702082"/>
                </a:solidFill>
              </a:rPr>
              <a:t>32% worked from home </a:t>
            </a:r>
          </a:p>
          <a:p>
            <a:endParaRPr lang="en-GB" i="1" dirty="0">
              <a:solidFill>
                <a:srgbClr val="702082"/>
              </a:solidFill>
            </a:endParaRPr>
          </a:p>
          <a:p>
            <a:r>
              <a:rPr lang="en-GB" i="1" dirty="0">
                <a:solidFill>
                  <a:srgbClr val="702082"/>
                </a:solidFill>
              </a:rPr>
              <a:t>Looking forwards</a:t>
            </a:r>
          </a:p>
          <a:p>
            <a:r>
              <a:rPr lang="en-GB" i="1" dirty="0">
                <a:solidFill>
                  <a:srgbClr val="702082"/>
                </a:solidFill>
              </a:rPr>
              <a:t>Nearly 60% want to continue to work from home</a:t>
            </a:r>
          </a:p>
        </p:txBody>
      </p:sp>
      <p:sp>
        <p:nvSpPr>
          <p:cNvPr id="16" name="Rectangle 15">
            <a:extLst>
              <a:ext uri="{FF2B5EF4-FFF2-40B4-BE49-F238E27FC236}">
                <a16:creationId xmlns:a16="http://schemas.microsoft.com/office/drawing/2014/main" id="{F09BAD54-6C42-4D5E-AD48-63F3F852594B}"/>
              </a:ext>
            </a:extLst>
          </p:cNvPr>
          <p:cNvSpPr/>
          <p:nvPr/>
        </p:nvSpPr>
        <p:spPr>
          <a:xfrm>
            <a:off x="9832250" y="3600691"/>
            <a:ext cx="1926455" cy="1926455"/>
          </a:xfrm>
          <a:prstGeom prst="rect">
            <a:avLst/>
          </a:prstGeom>
          <a:solidFill>
            <a:srgbClr val="FCD0B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684A9D9-D53F-4F12-9EAA-A77DF0F61C3F}"/>
              </a:ext>
            </a:extLst>
          </p:cNvPr>
          <p:cNvSpPr/>
          <p:nvPr/>
        </p:nvSpPr>
        <p:spPr>
          <a:xfrm>
            <a:off x="3685181" y="1262276"/>
            <a:ext cx="1926455" cy="192645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pic>
        <p:nvPicPr>
          <p:cNvPr id="9" name="Picture 8">
            <a:extLst>
              <a:ext uri="{FF2B5EF4-FFF2-40B4-BE49-F238E27FC236}">
                <a16:creationId xmlns:a16="http://schemas.microsoft.com/office/drawing/2014/main" id="{547ABA7D-06E0-4F6B-9F14-3FF9AE4C170F}"/>
              </a:ext>
            </a:extLst>
          </p:cNvPr>
          <p:cNvPicPr>
            <a:picLocks noChangeAspect="1"/>
          </p:cNvPicPr>
          <p:nvPr/>
        </p:nvPicPr>
        <p:blipFill>
          <a:blip r:embed="rId4"/>
          <a:stretch>
            <a:fillRect/>
          </a:stretch>
        </p:blipFill>
        <p:spPr>
          <a:xfrm>
            <a:off x="3784585" y="1364277"/>
            <a:ext cx="1745899" cy="1745899"/>
          </a:xfrm>
          <a:prstGeom prst="rect">
            <a:avLst/>
          </a:prstGeom>
        </p:spPr>
      </p:pic>
      <p:pic>
        <p:nvPicPr>
          <p:cNvPr id="10" name="Picture 2" descr="The Trade-off">
            <a:extLst>
              <a:ext uri="{FF2B5EF4-FFF2-40B4-BE49-F238E27FC236}">
                <a16:creationId xmlns:a16="http://schemas.microsoft.com/office/drawing/2014/main" id="{D5829528-BD5A-45FA-AD49-20A3E2240AF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31127"/>
          <a:stretch/>
        </p:blipFill>
        <p:spPr bwMode="auto">
          <a:xfrm>
            <a:off x="10046189" y="3982326"/>
            <a:ext cx="1509462" cy="103962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52DA2AC-5878-408D-A508-F8E1A425C6C9}"/>
              </a:ext>
            </a:extLst>
          </p:cNvPr>
          <p:cNvSpPr/>
          <p:nvPr/>
        </p:nvSpPr>
        <p:spPr>
          <a:xfrm>
            <a:off x="3237452" y="3691078"/>
            <a:ext cx="1199466" cy="177015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766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49D3-6A61-44ED-98F5-4178F1635D38}"/>
              </a:ext>
            </a:extLst>
          </p:cNvPr>
          <p:cNvSpPr>
            <a:spLocks noGrp="1"/>
          </p:cNvSpPr>
          <p:nvPr>
            <p:ph type="title"/>
          </p:nvPr>
        </p:nvSpPr>
        <p:spPr/>
        <p:txBody>
          <a:bodyPr/>
          <a:lstStyle/>
          <a:p>
            <a:r>
              <a:rPr lang="en-GB" dirty="0"/>
              <a:t>Poll  - With Results </a:t>
            </a:r>
          </a:p>
        </p:txBody>
      </p:sp>
      <p:sp>
        <p:nvSpPr>
          <p:cNvPr id="4" name="Content Placeholder 3">
            <a:extLst>
              <a:ext uri="{FF2B5EF4-FFF2-40B4-BE49-F238E27FC236}">
                <a16:creationId xmlns:a16="http://schemas.microsoft.com/office/drawing/2014/main" id="{C35E349D-5F90-41D2-973F-6B50EECB6CB9}"/>
              </a:ext>
            </a:extLst>
          </p:cNvPr>
          <p:cNvSpPr>
            <a:spLocks noGrp="1"/>
          </p:cNvSpPr>
          <p:nvPr>
            <p:ph idx="1"/>
          </p:nvPr>
        </p:nvSpPr>
        <p:spPr/>
        <p:txBody>
          <a:bodyPr/>
          <a:lstStyle/>
          <a:p>
            <a:endParaRPr lang="en-GB" dirty="0"/>
          </a:p>
          <a:p>
            <a:r>
              <a:rPr lang="en-GB" dirty="0"/>
              <a:t>What three things are your organisation most concerned with related to a shift to more hybrid-working?</a:t>
            </a:r>
          </a:p>
          <a:p>
            <a:endParaRPr lang="en-GB" b="0" dirty="0"/>
          </a:p>
          <a:p>
            <a:pPr marL="285750" indent="-285750">
              <a:lnSpc>
                <a:spcPct val="150000"/>
              </a:lnSpc>
              <a:buFont typeface="Arial" panose="020B0604020202020204" pitchFamily="34" charset="0"/>
              <a:buChar char="•"/>
            </a:pPr>
            <a:r>
              <a:rPr lang="en-US" b="0" dirty="0"/>
              <a:t>Wellbeing &amp; engagement </a:t>
            </a:r>
          </a:p>
          <a:p>
            <a:pPr marL="285750" indent="-285750">
              <a:lnSpc>
                <a:spcPct val="150000"/>
              </a:lnSpc>
              <a:buFont typeface="Arial" panose="020B0604020202020204" pitchFamily="34" charset="0"/>
              <a:buChar char="•"/>
            </a:pPr>
            <a:r>
              <a:rPr lang="en-US" b="0" dirty="0"/>
              <a:t>Cross-functional collaboration</a:t>
            </a:r>
          </a:p>
          <a:p>
            <a:pPr marL="285750" indent="-285750">
              <a:lnSpc>
                <a:spcPct val="150000"/>
              </a:lnSpc>
              <a:buFont typeface="Arial" panose="020B0604020202020204" pitchFamily="34" charset="0"/>
              <a:buChar char="•"/>
            </a:pPr>
            <a:r>
              <a:rPr lang="en-US" b="0" dirty="0"/>
              <a:t>Creating a more inclusive culture </a:t>
            </a:r>
          </a:p>
          <a:p>
            <a:pPr marL="285750" indent="-285750">
              <a:lnSpc>
                <a:spcPct val="150000"/>
              </a:lnSpc>
              <a:buFont typeface="Arial" panose="020B0604020202020204" pitchFamily="34" charset="0"/>
              <a:buChar char="•"/>
            </a:pPr>
            <a:r>
              <a:rPr lang="en-US" b="0" dirty="0"/>
              <a:t>Fostering innovation</a:t>
            </a:r>
          </a:p>
          <a:p>
            <a:pPr marL="285750" indent="-285750">
              <a:lnSpc>
                <a:spcPct val="150000"/>
              </a:lnSpc>
              <a:buFont typeface="Arial" panose="020B0604020202020204" pitchFamily="34" charset="0"/>
              <a:buChar char="•"/>
            </a:pPr>
            <a:r>
              <a:rPr lang="en-US" b="0" dirty="0"/>
              <a:t>Developing capability &amp; achieving potential </a:t>
            </a:r>
          </a:p>
          <a:p>
            <a:pPr marL="342900" indent="-342900">
              <a:buFont typeface="+mj-lt"/>
              <a:buAutoNum type="arabicPeriod"/>
            </a:pPr>
            <a:endParaRPr lang="en-GB" b="0" dirty="0"/>
          </a:p>
          <a:p>
            <a:pPr marL="342900" indent="-342900">
              <a:buFont typeface="+mj-lt"/>
              <a:buAutoNum type="arabicPeriod"/>
            </a:pPr>
            <a:endParaRPr lang="en-GB" b="0" dirty="0"/>
          </a:p>
          <a:p>
            <a:endParaRPr lang="en-GB" b="0" dirty="0"/>
          </a:p>
          <a:p>
            <a:endParaRPr lang="en-GB" dirty="0"/>
          </a:p>
        </p:txBody>
      </p:sp>
      <p:sp>
        <p:nvSpPr>
          <p:cNvPr id="5" name="Slide Number Placeholder 4">
            <a:extLst>
              <a:ext uri="{FF2B5EF4-FFF2-40B4-BE49-F238E27FC236}">
                <a16:creationId xmlns:a16="http://schemas.microsoft.com/office/drawing/2014/main" id="{27060D45-D060-42D3-9B5C-1E8BB1532521}"/>
              </a:ext>
            </a:extLst>
          </p:cNvPr>
          <p:cNvSpPr>
            <a:spLocks noGrp="1"/>
          </p:cNvSpPr>
          <p:nvPr>
            <p:ph type="sldNum" sz="quarter" idx="12"/>
          </p:nvPr>
        </p:nvSpPr>
        <p:spPr/>
        <p:txBody>
          <a:bodyPr/>
          <a:lstStyle/>
          <a:p>
            <a:fld id="{2083E393-C0BF-4ED8-8545-7E4C90AFF831}" type="slidenum">
              <a:rPr lang="en-US" smtClean="0"/>
              <a:pPr/>
              <a:t>5</a:t>
            </a:fld>
            <a:endParaRPr lang="en-US"/>
          </a:p>
        </p:txBody>
      </p:sp>
    </p:spTree>
    <p:extLst>
      <p:ext uri="{BB962C8B-B14F-4D97-AF65-F5344CB8AC3E}">
        <p14:creationId xmlns:p14="http://schemas.microsoft.com/office/powerpoint/2010/main" val="928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C20D85-469C-4A48-BF3E-DD6341B8EB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12191999" cy="6858001"/>
          </a:xfrm>
          <a:prstGeom prst="rect">
            <a:avLst/>
          </a:prstGeom>
        </p:spPr>
      </p:pic>
      <p:sp>
        <p:nvSpPr>
          <p:cNvPr id="2" name="Slide Number Placeholder 1">
            <a:extLst>
              <a:ext uri="{FF2B5EF4-FFF2-40B4-BE49-F238E27FC236}">
                <a16:creationId xmlns:a16="http://schemas.microsoft.com/office/drawing/2014/main" id="{8C507D77-9B21-4C63-A1DE-C00142177386}"/>
              </a:ext>
            </a:extLst>
          </p:cNvPr>
          <p:cNvSpPr>
            <a:spLocks noGrp="1"/>
          </p:cNvSpPr>
          <p:nvPr>
            <p:ph type="sldNum" sz="quarter" idx="12"/>
          </p:nvPr>
        </p:nvSpPr>
        <p:spPr/>
        <p:txBody>
          <a:bodyPr/>
          <a:lstStyle/>
          <a:p>
            <a:fld id="{2083E393-C0BF-4ED8-8545-7E4C90AFF831}" type="slidenum">
              <a:rPr lang="en-US" smtClean="0"/>
              <a:pPr/>
              <a:t>6</a:t>
            </a:fld>
            <a:endParaRPr lang="en-US"/>
          </a:p>
        </p:txBody>
      </p:sp>
      <p:grpSp>
        <p:nvGrpSpPr>
          <p:cNvPr id="26" name="Group 25">
            <a:extLst>
              <a:ext uri="{FF2B5EF4-FFF2-40B4-BE49-F238E27FC236}">
                <a16:creationId xmlns:a16="http://schemas.microsoft.com/office/drawing/2014/main" id="{EFB596A3-945C-4146-883C-9B0F1B6928D0}"/>
              </a:ext>
            </a:extLst>
          </p:cNvPr>
          <p:cNvGrpSpPr/>
          <p:nvPr/>
        </p:nvGrpSpPr>
        <p:grpSpPr>
          <a:xfrm>
            <a:off x="215226" y="2968996"/>
            <a:ext cx="3248136" cy="1868298"/>
            <a:chOff x="324854" y="3372314"/>
            <a:chExt cx="1868298" cy="1868298"/>
          </a:xfrm>
        </p:grpSpPr>
        <p:pic>
          <p:nvPicPr>
            <p:cNvPr id="8" name="Graphic 7" descr="Speech">
              <a:extLst>
                <a:ext uri="{FF2B5EF4-FFF2-40B4-BE49-F238E27FC236}">
                  <a16:creationId xmlns:a16="http://schemas.microsoft.com/office/drawing/2014/main" id="{C1200D5D-B7C9-44E6-A81C-6484D95F6C1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4854" y="3372314"/>
              <a:ext cx="1868298" cy="1868298"/>
            </a:xfrm>
            <a:prstGeom prst="rect">
              <a:avLst/>
            </a:prstGeom>
            <a:effectLst>
              <a:outerShdw blurRad="190500" dist="88900" dir="2700000" sx="97000" sy="97000" algn="tl" rotWithShape="0">
                <a:prstClr val="black">
                  <a:alpha val="26000"/>
                </a:prstClr>
              </a:outerShdw>
            </a:effectLst>
          </p:spPr>
        </p:pic>
        <p:sp>
          <p:nvSpPr>
            <p:cNvPr id="10" name="TextBox 9">
              <a:extLst>
                <a:ext uri="{FF2B5EF4-FFF2-40B4-BE49-F238E27FC236}">
                  <a16:creationId xmlns:a16="http://schemas.microsoft.com/office/drawing/2014/main" id="{CA39E004-CFAD-44C7-B4E0-8078DAE569A3}"/>
                </a:ext>
              </a:extLst>
            </p:cNvPr>
            <p:cNvSpPr txBox="1"/>
            <p:nvPr/>
          </p:nvSpPr>
          <p:spPr>
            <a:xfrm>
              <a:off x="715444" y="3745654"/>
              <a:ext cx="1052718" cy="830997"/>
            </a:xfrm>
            <a:prstGeom prst="rect">
              <a:avLst/>
            </a:prstGeom>
            <a:noFill/>
          </p:spPr>
          <p:txBody>
            <a:bodyPr wrap="square" rtlCol="0">
              <a:spAutoFit/>
            </a:bodyPr>
            <a:lstStyle/>
            <a:p>
              <a:r>
                <a:rPr lang="en-US" sz="2400" i="1" dirty="0">
                  <a:solidFill>
                    <a:schemeClr val="accent1"/>
                  </a:solidFill>
                </a:rPr>
                <a:t>Connection &amp; Trust</a:t>
              </a:r>
            </a:p>
          </p:txBody>
        </p:sp>
      </p:grpSp>
      <p:grpSp>
        <p:nvGrpSpPr>
          <p:cNvPr id="21" name="Group 20">
            <a:extLst>
              <a:ext uri="{FF2B5EF4-FFF2-40B4-BE49-F238E27FC236}">
                <a16:creationId xmlns:a16="http://schemas.microsoft.com/office/drawing/2014/main" id="{9D9EF556-6227-4EA2-BE57-AD19A472F897}"/>
              </a:ext>
            </a:extLst>
          </p:cNvPr>
          <p:cNvGrpSpPr/>
          <p:nvPr/>
        </p:nvGrpSpPr>
        <p:grpSpPr>
          <a:xfrm>
            <a:off x="125625" y="4337566"/>
            <a:ext cx="4264602" cy="2209974"/>
            <a:chOff x="2386709" y="3719570"/>
            <a:chExt cx="2471894" cy="2068282"/>
          </a:xfrm>
        </p:grpSpPr>
        <p:pic>
          <p:nvPicPr>
            <p:cNvPr id="11" name="Graphic 10" descr="Speech">
              <a:extLst>
                <a:ext uri="{FF2B5EF4-FFF2-40B4-BE49-F238E27FC236}">
                  <a16:creationId xmlns:a16="http://schemas.microsoft.com/office/drawing/2014/main" id="{CCE23E4F-2A89-499E-ADB0-D08C48E41B4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86709" y="3719570"/>
              <a:ext cx="2471894" cy="2068282"/>
            </a:xfrm>
            <a:prstGeom prst="rect">
              <a:avLst/>
            </a:prstGeom>
            <a:effectLst>
              <a:outerShdw blurRad="177800" dist="101600" dir="2700000" algn="tl" rotWithShape="0">
                <a:prstClr val="black">
                  <a:alpha val="30000"/>
                </a:prstClr>
              </a:outerShdw>
            </a:effectLst>
          </p:spPr>
        </p:pic>
        <p:sp>
          <p:nvSpPr>
            <p:cNvPr id="12" name="TextBox 11">
              <a:extLst>
                <a:ext uri="{FF2B5EF4-FFF2-40B4-BE49-F238E27FC236}">
                  <a16:creationId xmlns:a16="http://schemas.microsoft.com/office/drawing/2014/main" id="{E7044E7D-14CD-458D-A034-4C7D00BEFC1C}"/>
                </a:ext>
              </a:extLst>
            </p:cNvPr>
            <p:cNvSpPr txBox="1"/>
            <p:nvPr/>
          </p:nvSpPr>
          <p:spPr>
            <a:xfrm>
              <a:off x="2863894" y="4200480"/>
              <a:ext cx="1903465" cy="777718"/>
            </a:xfrm>
            <a:prstGeom prst="rect">
              <a:avLst/>
            </a:prstGeom>
            <a:noFill/>
          </p:spPr>
          <p:txBody>
            <a:bodyPr wrap="square" rtlCol="0">
              <a:spAutoFit/>
            </a:bodyPr>
            <a:lstStyle/>
            <a:p>
              <a:r>
                <a:rPr lang="en-US" sz="2400" i="1" dirty="0">
                  <a:solidFill>
                    <a:schemeClr val="bg1"/>
                  </a:solidFill>
                </a:rPr>
                <a:t>Communication &amp; knowledge-sharing</a:t>
              </a:r>
            </a:p>
          </p:txBody>
        </p:sp>
      </p:grpSp>
      <p:grpSp>
        <p:nvGrpSpPr>
          <p:cNvPr id="25" name="Group 24">
            <a:extLst>
              <a:ext uri="{FF2B5EF4-FFF2-40B4-BE49-F238E27FC236}">
                <a16:creationId xmlns:a16="http://schemas.microsoft.com/office/drawing/2014/main" id="{ABDE7C5F-FF1A-42C2-9E04-6B648F348066}"/>
              </a:ext>
            </a:extLst>
          </p:cNvPr>
          <p:cNvGrpSpPr/>
          <p:nvPr/>
        </p:nvGrpSpPr>
        <p:grpSpPr>
          <a:xfrm>
            <a:off x="6501089" y="4909852"/>
            <a:ext cx="2927831" cy="1616110"/>
            <a:chOff x="8927456" y="5321755"/>
            <a:chExt cx="2927831" cy="1616110"/>
          </a:xfrm>
        </p:grpSpPr>
        <p:pic>
          <p:nvPicPr>
            <p:cNvPr id="13" name="Graphic 12" descr="Speech">
              <a:extLst>
                <a:ext uri="{FF2B5EF4-FFF2-40B4-BE49-F238E27FC236}">
                  <a16:creationId xmlns:a16="http://schemas.microsoft.com/office/drawing/2014/main" id="{78ACFA0B-DF89-4733-9C64-C62F450324D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927456" y="5321755"/>
              <a:ext cx="2927831" cy="1616110"/>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5373205A-101E-433C-8E37-776DD0C9A458}"/>
                </a:ext>
              </a:extLst>
            </p:cNvPr>
            <p:cNvSpPr txBox="1"/>
            <p:nvPr/>
          </p:nvSpPr>
          <p:spPr>
            <a:xfrm>
              <a:off x="9289131" y="5783610"/>
              <a:ext cx="2161854" cy="461665"/>
            </a:xfrm>
            <a:prstGeom prst="rect">
              <a:avLst/>
            </a:prstGeom>
            <a:noFill/>
          </p:spPr>
          <p:txBody>
            <a:bodyPr wrap="square" rtlCol="0">
              <a:spAutoFit/>
            </a:bodyPr>
            <a:lstStyle/>
            <a:p>
              <a:pPr algn="ctr"/>
              <a:r>
                <a:rPr lang="en-US" sz="2400" i="1" dirty="0">
                  <a:solidFill>
                    <a:schemeClr val="bg1"/>
                  </a:solidFill>
                </a:rPr>
                <a:t>Inclusivity</a:t>
              </a:r>
            </a:p>
          </p:txBody>
        </p:sp>
      </p:grpSp>
      <p:grpSp>
        <p:nvGrpSpPr>
          <p:cNvPr id="22" name="Group 21">
            <a:extLst>
              <a:ext uri="{FF2B5EF4-FFF2-40B4-BE49-F238E27FC236}">
                <a16:creationId xmlns:a16="http://schemas.microsoft.com/office/drawing/2014/main" id="{FD5AECF3-A899-47E7-9BBF-04418F043C7E}"/>
              </a:ext>
            </a:extLst>
          </p:cNvPr>
          <p:cNvGrpSpPr/>
          <p:nvPr/>
        </p:nvGrpSpPr>
        <p:grpSpPr>
          <a:xfrm>
            <a:off x="3526174" y="4424803"/>
            <a:ext cx="3174020" cy="2209974"/>
            <a:chOff x="4317057" y="4682530"/>
            <a:chExt cx="3174020" cy="2209974"/>
          </a:xfrm>
        </p:grpSpPr>
        <p:pic>
          <p:nvPicPr>
            <p:cNvPr id="15" name="Graphic 14" descr="Speech">
              <a:extLst>
                <a:ext uri="{FF2B5EF4-FFF2-40B4-BE49-F238E27FC236}">
                  <a16:creationId xmlns:a16="http://schemas.microsoft.com/office/drawing/2014/main" id="{3FB7C190-B509-4003-9F92-7D757386928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17057" y="4682530"/>
              <a:ext cx="3174020" cy="2209974"/>
            </a:xfrm>
            <a:prstGeom prst="rect">
              <a:avLst/>
            </a:prstGeom>
            <a:effectLst>
              <a:outerShdw blurRad="190500" dist="88900" dir="2700000" sx="97000" sy="97000" algn="tl" rotWithShape="0">
                <a:prstClr val="black">
                  <a:alpha val="26000"/>
                </a:prstClr>
              </a:outerShdw>
            </a:effectLst>
          </p:spPr>
        </p:pic>
        <p:sp>
          <p:nvSpPr>
            <p:cNvPr id="16" name="TextBox 15">
              <a:extLst>
                <a:ext uri="{FF2B5EF4-FFF2-40B4-BE49-F238E27FC236}">
                  <a16:creationId xmlns:a16="http://schemas.microsoft.com/office/drawing/2014/main" id="{73DDD257-056B-4E21-8C19-16F6C9F08916}"/>
                </a:ext>
              </a:extLst>
            </p:cNvPr>
            <p:cNvSpPr txBox="1"/>
            <p:nvPr/>
          </p:nvSpPr>
          <p:spPr>
            <a:xfrm>
              <a:off x="4969282" y="5213936"/>
              <a:ext cx="2276574" cy="830997"/>
            </a:xfrm>
            <a:prstGeom prst="rect">
              <a:avLst/>
            </a:prstGeom>
            <a:noFill/>
          </p:spPr>
          <p:txBody>
            <a:bodyPr wrap="square" rtlCol="0">
              <a:spAutoFit/>
            </a:bodyPr>
            <a:lstStyle/>
            <a:p>
              <a:r>
                <a:rPr lang="en-US" sz="2400" i="1" dirty="0">
                  <a:solidFill>
                    <a:schemeClr val="accent1"/>
                  </a:solidFill>
                </a:rPr>
                <a:t>Driving Innovation</a:t>
              </a:r>
            </a:p>
          </p:txBody>
        </p:sp>
      </p:grpSp>
      <p:grpSp>
        <p:nvGrpSpPr>
          <p:cNvPr id="23" name="Group 22">
            <a:extLst>
              <a:ext uri="{FF2B5EF4-FFF2-40B4-BE49-F238E27FC236}">
                <a16:creationId xmlns:a16="http://schemas.microsoft.com/office/drawing/2014/main" id="{FB581433-220F-4A33-9B41-FE7EA4E131DD}"/>
              </a:ext>
            </a:extLst>
          </p:cNvPr>
          <p:cNvGrpSpPr/>
          <p:nvPr/>
        </p:nvGrpSpPr>
        <p:grpSpPr>
          <a:xfrm>
            <a:off x="3238800" y="2656337"/>
            <a:ext cx="3174020" cy="2253515"/>
            <a:chOff x="5470556" y="2379436"/>
            <a:chExt cx="3174020" cy="2253515"/>
          </a:xfrm>
        </p:grpSpPr>
        <p:pic>
          <p:nvPicPr>
            <p:cNvPr id="17" name="Graphic 16" descr="Speech">
              <a:extLst>
                <a:ext uri="{FF2B5EF4-FFF2-40B4-BE49-F238E27FC236}">
                  <a16:creationId xmlns:a16="http://schemas.microsoft.com/office/drawing/2014/main" id="{F1834CB5-19CB-40C4-8223-C4D5B53A849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70556" y="2379436"/>
              <a:ext cx="3174020" cy="2253515"/>
            </a:xfrm>
            <a:prstGeom prst="rect">
              <a:avLst/>
            </a:prstGeom>
            <a:effectLst>
              <a:outerShdw blurRad="127000" dist="76200" dir="2700000" algn="tl" rotWithShape="0">
                <a:prstClr val="black">
                  <a:alpha val="40000"/>
                </a:prstClr>
              </a:outerShdw>
            </a:effectLst>
          </p:spPr>
        </p:pic>
        <p:sp>
          <p:nvSpPr>
            <p:cNvPr id="18" name="TextBox 17">
              <a:extLst>
                <a:ext uri="{FF2B5EF4-FFF2-40B4-BE49-F238E27FC236}">
                  <a16:creationId xmlns:a16="http://schemas.microsoft.com/office/drawing/2014/main" id="{AE776DCA-53CA-483D-A17C-7180B35BF83D}"/>
                </a:ext>
              </a:extLst>
            </p:cNvPr>
            <p:cNvSpPr txBox="1"/>
            <p:nvPr/>
          </p:nvSpPr>
          <p:spPr>
            <a:xfrm>
              <a:off x="6055819" y="2930524"/>
              <a:ext cx="2161854" cy="830997"/>
            </a:xfrm>
            <a:prstGeom prst="rect">
              <a:avLst/>
            </a:prstGeom>
            <a:noFill/>
          </p:spPr>
          <p:txBody>
            <a:bodyPr wrap="square" rtlCol="0">
              <a:spAutoFit/>
            </a:bodyPr>
            <a:lstStyle/>
            <a:p>
              <a:r>
                <a:rPr lang="en-US" sz="2400" i="1" dirty="0">
                  <a:solidFill>
                    <a:schemeClr val="bg1"/>
                  </a:solidFill>
                </a:rPr>
                <a:t>Collaboration &amp; cohesion</a:t>
              </a:r>
            </a:p>
          </p:txBody>
        </p:sp>
      </p:grpSp>
      <p:grpSp>
        <p:nvGrpSpPr>
          <p:cNvPr id="24" name="Group 23">
            <a:extLst>
              <a:ext uri="{FF2B5EF4-FFF2-40B4-BE49-F238E27FC236}">
                <a16:creationId xmlns:a16="http://schemas.microsoft.com/office/drawing/2014/main" id="{B6E5F33D-5EA4-494B-85F1-DDEC155E5C01}"/>
              </a:ext>
            </a:extLst>
          </p:cNvPr>
          <p:cNvGrpSpPr/>
          <p:nvPr/>
        </p:nvGrpSpPr>
        <p:grpSpPr>
          <a:xfrm>
            <a:off x="6035707" y="2915040"/>
            <a:ext cx="3887611" cy="2209974"/>
            <a:chOff x="7538717" y="3909867"/>
            <a:chExt cx="3887611" cy="2209974"/>
          </a:xfrm>
        </p:grpSpPr>
        <p:pic>
          <p:nvPicPr>
            <p:cNvPr id="19" name="Graphic 18" descr="Speech">
              <a:extLst>
                <a:ext uri="{FF2B5EF4-FFF2-40B4-BE49-F238E27FC236}">
                  <a16:creationId xmlns:a16="http://schemas.microsoft.com/office/drawing/2014/main" id="{0654ECBC-00C8-4B7D-8A76-BAB1BC806A4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38717" y="3909867"/>
              <a:ext cx="3887611" cy="2209974"/>
            </a:xfrm>
            <a:prstGeom prst="rect">
              <a:avLst/>
            </a:prstGeom>
            <a:effectLst>
              <a:outerShdw blurRad="190500" dist="88900" dir="2700000" sx="97000" sy="97000" algn="tl" rotWithShape="0">
                <a:prstClr val="black">
                  <a:alpha val="26000"/>
                </a:prstClr>
              </a:outerShdw>
            </a:effectLst>
          </p:spPr>
        </p:pic>
        <p:sp>
          <p:nvSpPr>
            <p:cNvPr id="20" name="TextBox 19">
              <a:extLst>
                <a:ext uri="{FF2B5EF4-FFF2-40B4-BE49-F238E27FC236}">
                  <a16:creationId xmlns:a16="http://schemas.microsoft.com/office/drawing/2014/main" id="{D35C1F8D-1FA3-45E2-8135-E127E4EAF0D8}"/>
                </a:ext>
              </a:extLst>
            </p:cNvPr>
            <p:cNvSpPr txBox="1"/>
            <p:nvPr/>
          </p:nvSpPr>
          <p:spPr>
            <a:xfrm>
              <a:off x="8327587" y="4439376"/>
              <a:ext cx="2319424" cy="830997"/>
            </a:xfrm>
            <a:prstGeom prst="rect">
              <a:avLst/>
            </a:prstGeom>
            <a:noFill/>
          </p:spPr>
          <p:txBody>
            <a:bodyPr wrap="square" rtlCol="0">
              <a:spAutoFit/>
            </a:bodyPr>
            <a:lstStyle/>
            <a:p>
              <a:r>
                <a:rPr lang="en-US" sz="2400" i="1" dirty="0">
                  <a:solidFill>
                    <a:schemeClr val="accent1"/>
                  </a:solidFill>
                </a:rPr>
                <a:t>Wellbeing </a:t>
              </a:r>
            </a:p>
            <a:p>
              <a:r>
                <a:rPr lang="en-US" sz="2400" i="1" dirty="0">
                  <a:solidFill>
                    <a:schemeClr val="accent1"/>
                  </a:solidFill>
                </a:rPr>
                <a:t>&amp; engagement</a:t>
              </a:r>
            </a:p>
          </p:txBody>
        </p:sp>
      </p:grpSp>
      <p:sp>
        <p:nvSpPr>
          <p:cNvPr id="4" name="Rectangle 3">
            <a:extLst>
              <a:ext uri="{FF2B5EF4-FFF2-40B4-BE49-F238E27FC236}">
                <a16:creationId xmlns:a16="http://schemas.microsoft.com/office/drawing/2014/main" id="{F3CBCB21-24E0-494C-B406-C54F76145CAF}"/>
              </a:ext>
            </a:extLst>
          </p:cNvPr>
          <p:cNvSpPr/>
          <p:nvPr/>
        </p:nvSpPr>
        <p:spPr>
          <a:xfrm>
            <a:off x="455402" y="364319"/>
            <a:ext cx="5691446" cy="20402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8BA2F8FD-3E89-41E9-AC89-E847A034EE85}"/>
              </a:ext>
            </a:extLst>
          </p:cNvPr>
          <p:cNvSpPr txBox="1"/>
          <p:nvPr/>
        </p:nvSpPr>
        <p:spPr>
          <a:xfrm>
            <a:off x="688616" y="759337"/>
            <a:ext cx="5297301" cy="1569660"/>
          </a:xfrm>
          <a:prstGeom prst="rect">
            <a:avLst/>
          </a:prstGeom>
          <a:noFill/>
        </p:spPr>
        <p:txBody>
          <a:bodyPr wrap="square" rtlCol="0">
            <a:spAutoFit/>
          </a:bodyPr>
          <a:lstStyle/>
          <a:p>
            <a:r>
              <a:rPr lang="en-US" sz="2400" dirty="0">
                <a:solidFill>
                  <a:schemeClr val="bg1">
                    <a:lumMod val="95000"/>
                  </a:schemeClr>
                </a:solidFill>
              </a:rPr>
              <a:t>People Managers are key to making a success of a lot of these challenges of hybrid working…</a:t>
            </a:r>
          </a:p>
          <a:p>
            <a:pPr algn="r"/>
            <a:endParaRPr lang="en-US" sz="1200" i="1" dirty="0">
              <a:solidFill>
                <a:schemeClr val="bg1">
                  <a:lumMod val="95000"/>
                </a:schemeClr>
              </a:solidFill>
            </a:endParaRPr>
          </a:p>
          <a:p>
            <a:pPr algn="r"/>
            <a:r>
              <a:rPr lang="en-US" sz="1200" i="1" dirty="0">
                <a:solidFill>
                  <a:schemeClr val="bg1">
                    <a:lumMod val="95000"/>
                  </a:schemeClr>
                </a:solidFill>
              </a:rPr>
              <a:t>Future of Work Institute (2020)</a:t>
            </a:r>
          </a:p>
        </p:txBody>
      </p:sp>
    </p:spTree>
    <p:extLst>
      <p:ext uri="{BB962C8B-B14F-4D97-AF65-F5344CB8AC3E}">
        <p14:creationId xmlns:p14="http://schemas.microsoft.com/office/powerpoint/2010/main" val="186479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26EDC3-7EF2-429F-B2F4-0C6BB851F8D1}"/>
              </a:ext>
            </a:extLst>
          </p:cNvPr>
          <p:cNvSpPr>
            <a:spLocks noGrp="1"/>
          </p:cNvSpPr>
          <p:nvPr>
            <p:ph type="sldNum" sz="quarter" idx="12"/>
          </p:nvPr>
        </p:nvSpPr>
        <p:spPr/>
        <p:txBody>
          <a:bodyPr/>
          <a:lstStyle/>
          <a:p>
            <a:fld id="{2083E393-C0BF-4ED8-8545-7E4C90AFF831}" type="slidenum">
              <a:rPr lang="en-US" smtClean="0"/>
              <a:pPr/>
              <a:t>7</a:t>
            </a:fld>
            <a:endParaRPr lang="en-US"/>
          </a:p>
        </p:txBody>
      </p:sp>
      <p:sp>
        <p:nvSpPr>
          <p:cNvPr id="5" name="Content Placeholder 3">
            <a:extLst>
              <a:ext uri="{FF2B5EF4-FFF2-40B4-BE49-F238E27FC236}">
                <a16:creationId xmlns:a16="http://schemas.microsoft.com/office/drawing/2014/main" id="{6C9BAB66-6201-4A4A-9CA4-BF724EF1125B}"/>
              </a:ext>
            </a:extLst>
          </p:cNvPr>
          <p:cNvSpPr txBox="1">
            <a:spLocks/>
          </p:cNvSpPr>
          <p:nvPr/>
        </p:nvSpPr>
        <p:spPr>
          <a:xfrm>
            <a:off x="1535082" y="1080654"/>
            <a:ext cx="8772699" cy="4826925"/>
          </a:xfrm>
          <a:prstGeom prst="rect">
            <a:avLst/>
          </a:prstGeom>
        </p:spPr>
        <p:txBody>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4000" b="0" dirty="0">
                <a:solidFill>
                  <a:schemeClr val="accent1"/>
                </a:solidFill>
                <a:latin typeface="Arial"/>
                <a:ea typeface="+mj-ea"/>
                <a:cs typeface="+mj-cs"/>
              </a:rPr>
              <a:t>Evidence-Based Approach to Supporting Meaningful Connections</a:t>
            </a:r>
            <a:endParaRPr lang="en-GB" b="0" dirty="0"/>
          </a:p>
          <a:p>
            <a:pPr lvl="0"/>
            <a:endParaRPr lang="en-GB" b="0" dirty="0"/>
          </a:p>
          <a:p>
            <a:pPr marL="285750" lvl="0" indent="-285750">
              <a:buFont typeface="Arial" panose="020B0604020202020204" pitchFamily="34" charset="0"/>
              <a:buChar char="•"/>
            </a:pPr>
            <a:r>
              <a:rPr lang="en-GB" b="0" dirty="0"/>
              <a:t>Regularly assess the quality and quantity of team communication and switch virtual communication tools as necessary.</a:t>
            </a:r>
          </a:p>
          <a:p>
            <a:pPr lvl="0"/>
            <a:endParaRPr lang="en-GB" b="0" dirty="0"/>
          </a:p>
          <a:p>
            <a:pPr marL="285750" lvl="0" indent="-285750">
              <a:buFont typeface="Arial" panose="020B0604020202020204" pitchFamily="34" charset="0"/>
              <a:buChar char="•"/>
            </a:pPr>
            <a:r>
              <a:rPr lang="en-GB" b="0" dirty="0"/>
              <a:t>Regularly provide individual and team-level feedback about performance and how the team is functioning.</a:t>
            </a:r>
          </a:p>
          <a:p>
            <a:pPr lvl="0"/>
            <a:endParaRPr lang="en-GB" b="0" dirty="0"/>
          </a:p>
          <a:p>
            <a:pPr marL="285750" lvl="0" indent="-285750">
              <a:buFont typeface="Arial" panose="020B0604020202020204" pitchFamily="34" charset="0"/>
              <a:buChar char="•"/>
            </a:pPr>
            <a:r>
              <a:rPr lang="en-GB" b="0" dirty="0"/>
              <a:t>Create a culture in which team members feel willing and encouraged to admit their mistakes and ask for help.</a:t>
            </a:r>
          </a:p>
          <a:p>
            <a:pPr marL="285750" lvl="0" indent="-285750">
              <a:buFont typeface="Arial" panose="020B0604020202020204" pitchFamily="34" charset="0"/>
              <a:buChar char="•"/>
            </a:pPr>
            <a:endParaRPr lang="en-GB" b="0" dirty="0"/>
          </a:p>
          <a:p>
            <a:pPr marL="285750" lvl="0" indent="-285750">
              <a:buFont typeface="Arial" panose="020B0604020202020204" pitchFamily="34" charset="0"/>
              <a:buChar char="•"/>
            </a:pPr>
            <a:r>
              <a:rPr lang="en-US" b="0" dirty="0"/>
              <a:t>Encourage regular communication (both work and non-work related) between team members</a:t>
            </a:r>
          </a:p>
          <a:p>
            <a:pPr marL="285750" lvl="0" indent="-285750">
              <a:buFont typeface="Arial" panose="020B0604020202020204" pitchFamily="34" charset="0"/>
              <a:buChar char="•"/>
            </a:pPr>
            <a:endParaRPr lang="en-US" b="0" dirty="0"/>
          </a:p>
          <a:p>
            <a:pPr marL="285750" lvl="0" indent="-285750">
              <a:buFont typeface="Arial" panose="020B0604020202020204" pitchFamily="34" charset="0"/>
              <a:buChar char="•"/>
            </a:pPr>
            <a:r>
              <a:rPr lang="en-US" b="0" dirty="0"/>
              <a:t>Ensure that sufficient levels of </a:t>
            </a:r>
            <a:r>
              <a:rPr lang="en-US" b="0" dirty="0" err="1"/>
              <a:t>problemsolving</a:t>
            </a:r>
            <a:r>
              <a:rPr lang="en-US" b="0" dirty="0"/>
              <a:t> are involved in the tasks your team works on</a:t>
            </a:r>
            <a:endParaRPr lang="en-GB" b="0" dirty="0"/>
          </a:p>
          <a:p>
            <a:pPr>
              <a:spcAft>
                <a:spcPts val="1800"/>
              </a:spcAft>
            </a:pPr>
            <a:endParaRPr lang="en-US" dirty="0"/>
          </a:p>
          <a:p>
            <a:pPr>
              <a:spcAft>
                <a:spcPts val="1800"/>
              </a:spcAft>
            </a:pPr>
            <a:r>
              <a:rPr lang="en-US" dirty="0"/>
              <a:t>Adams, K., Parker, S. K., Jorritsma, K., &amp; Griffin, M. A. (2020). How to lead virtual teams for success: A guide for managers. Future of Work Institute. November 2020.</a:t>
            </a:r>
            <a:endParaRPr lang="en-GB" b="0" dirty="0"/>
          </a:p>
          <a:p>
            <a:pPr marL="285750" indent="-285750">
              <a:buFont typeface="Arial" panose="020B0604020202020204" pitchFamily="34" charset="0"/>
              <a:buChar char="•"/>
            </a:pPr>
            <a:endParaRPr lang="en-GB" b="0" dirty="0"/>
          </a:p>
          <a:p>
            <a:endParaRPr lang="en-GB" b="0" dirty="0"/>
          </a:p>
          <a:p>
            <a:endParaRPr lang="en-GB" b="0" dirty="0"/>
          </a:p>
        </p:txBody>
      </p:sp>
    </p:spTree>
    <p:extLst>
      <p:ext uri="{BB962C8B-B14F-4D97-AF65-F5344CB8AC3E}">
        <p14:creationId xmlns:p14="http://schemas.microsoft.com/office/powerpoint/2010/main" val="3326320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1BB116-B402-4C0F-9AEE-C967DB3D58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6"/>
          <a:stretch/>
        </p:blipFill>
        <p:spPr>
          <a:xfrm>
            <a:off x="-10447" y="-17695"/>
            <a:ext cx="12191999" cy="6875695"/>
          </a:xfrm>
          <a:prstGeom prst="rect">
            <a:avLst/>
          </a:prstGeom>
        </p:spPr>
      </p:pic>
      <p:sp>
        <p:nvSpPr>
          <p:cNvPr id="9" name="Rectangle 8">
            <a:extLst>
              <a:ext uri="{FF2B5EF4-FFF2-40B4-BE49-F238E27FC236}">
                <a16:creationId xmlns:a16="http://schemas.microsoft.com/office/drawing/2014/main" id="{EBC0082A-B585-4204-A034-5133FBFC75AD}"/>
              </a:ext>
            </a:extLst>
          </p:cNvPr>
          <p:cNvSpPr/>
          <p:nvPr/>
        </p:nvSpPr>
        <p:spPr>
          <a:xfrm>
            <a:off x="0" y="-17696"/>
            <a:ext cx="12213305" cy="6875695"/>
          </a:xfrm>
          <a:prstGeom prst="rect">
            <a:avLst/>
          </a:prstGeom>
          <a:solidFill>
            <a:schemeClr val="tx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 name="TextBox 3">
            <a:extLst>
              <a:ext uri="{FF2B5EF4-FFF2-40B4-BE49-F238E27FC236}">
                <a16:creationId xmlns:a16="http://schemas.microsoft.com/office/drawing/2014/main" id="{7008242B-C26B-4665-8637-F7E4A77E5BA9}"/>
              </a:ext>
            </a:extLst>
          </p:cNvPr>
          <p:cNvSpPr txBox="1"/>
          <p:nvPr/>
        </p:nvSpPr>
        <p:spPr>
          <a:xfrm>
            <a:off x="1408974" y="2241792"/>
            <a:ext cx="9374051" cy="830997"/>
          </a:xfrm>
          <a:prstGeom prst="rect">
            <a:avLst/>
          </a:prstGeom>
          <a:noFill/>
        </p:spPr>
        <p:txBody>
          <a:bodyPr wrap="square" rtlCol="0">
            <a:spAutoFit/>
          </a:bodyPr>
          <a:lstStyle/>
          <a:p>
            <a:pPr lvl="0" algn="ctr">
              <a:defRPr/>
            </a:pPr>
            <a:r>
              <a:rPr lang="en-US" sz="4800" dirty="0">
                <a:solidFill>
                  <a:schemeClr val="bg1"/>
                </a:solidFill>
              </a:rPr>
              <a:t>02</a:t>
            </a:r>
          </a:p>
        </p:txBody>
      </p:sp>
      <p:sp>
        <p:nvSpPr>
          <p:cNvPr id="6" name="Rectangle 5">
            <a:extLst>
              <a:ext uri="{FF2B5EF4-FFF2-40B4-BE49-F238E27FC236}">
                <a16:creationId xmlns:a16="http://schemas.microsoft.com/office/drawing/2014/main" id="{8EF17E49-F482-47B9-94C1-F8EFC3F23A84}"/>
              </a:ext>
            </a:extLst>
          </p:cNvPr>
          <p:cNvSpPr/>
          <p:nvPr/>
        </p:nvSpPr>
        <p:spPr>
          <a:xfrm>
            <a:off x="1408974" y="3084456"/>
            <a:ext cx="9888715" cy="923330"/>
          </a:xfrm>
          <a:prstGeom prst="rect">
            <a:avLst/>
          </a:prstGeom>
        </p:spPr>
        <p:txBody>
          <a:bodyPr wrap="square">
            <a:spAutoFit/>
          </a:bodyPr>
          <a:lstStyle/>
          <a:p>
            <a:pPr lvl="0" algn="ctr">
              <a:defRPr/>
            </a:pPr>
            <a:r>
              <a:rPr lang="en-US" sz="5400" dirty="0">
                <a:solidFill>
                  <a:schemeClr val="bg1"/>
                </a:solidFill>
              </a:rPr>
              <a:t>People Analytics &amp; Work Roles</a:t>
            </a:r>
          </a:p>
        </p:txBody>
      </p:sp>
      <p:pic>
        <p:nvPicPr>
          <p:cNvPr id="8" name="Graphic 7">
            <a:extLst>
              <a:ext uri="{FF2B5EF4-FFF2-40B4-BE49-F238E27FC236}">
                <a16:creationId xmlns:a16="http://schemas.microsoft.com/office/drawing/2014/main" id="{C6E7040B-DCC2-4091-9891-4EC759FF5A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77617" y="3970006"/>
            <a:ext cx="3375998" cy="622555"/>
          </a:xfrm>
          <a:prstGeom prst="rect">
            <a:avLst/>
          </a:prstGeom>
        </p:spPr>
      </p:pic>
      <p:sp>
        <p:nvSpPr>
          <p:cNvPr id="16" name="TextBox 15">
            <a:extLst>
              <a:ext uri="{FF2B5EF4-FFF2-40B4-BE49-F238E27FC236}">
                <a16:creationId xmlns:a16="http://schemas.microsoft.com/office/drawing/2014/main" id="{323E6470-AFD0-42DA-ADC1-014F1D2BC89E}"/>
              </a:ext>
            </a:extLst>
          </p:cNvPr>
          <p:cNvSpPr txBox="1"/>
          <p:nvPr/>
        </p:nvSpPr>
        <p:spPr>
          <a:xfrm>
            <a:off x="3015524" y="4091434"/>
            <a:ext cx="3892061" cy="584775"/>
          </a:xfrm>
          <a:prstGeom prst="rect">
            <a:avLst/>
          </a:prstGeom>
          <a:noFill/>
        </p:spPr>
        <p:txBody>
          <a:bodyPr wrap="square" rtlCol="0">
            <a:spAutoFit/>
          </a:bodyPr>
          <a:lstStyle/>
          <a:p>
            <a:pPr lvl="0" algn="ctr">
              <a:defRPr/>
            </a:pPr>
            <a:r>
              <a:rPr lang="en-US" sz="3200" i="1">
                <a:solidFill>
                  <a:schemeClr val="bg1"/>
                </a:solidFill>
              </a:rPr>
              <a:t>from</a:t>
            </a:r>
          </a:p>
        </p:txBody>
      </p:sp>
    </p:spTree>
    <p:extLst>
      <p:ext uri="{BB962C8B-B14F-4D97-AF65-F5344CB8AC3E}">
        <p14:creationId xmlns:p14="http://schemas.microsoft.com/office/powerpoint/2010/main" val="173274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D29314C-EAF0-4CA7-9464-7CCE245F95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07131" y="-617363"/>
            <a:ext cx="8052435" cy="8120103"/>
          </a:xfrm>
          <a:prstGeom prst="rect">
            <a:avLst/>
          </a:prstGeom>
        </p:spPr>
      </p:pic>
      <p:sp>
        <p:nvSpPr>
          <p:cNvPr id="5" name="Slide Number Placeholder 4">
            <a:extLst>
              <a:ext uri="{FF2B5EF4-FFF2-40B4-BE49-F238E27FC236}">
                <a16:creationId xmlns:a16="http://schemas.microsoft.com/office/drawing/2014/main" id="{E6FBA87A-F204-4FDF-B2DD-46FCC221C152}"/>
              </a:ext>
            </a:extLst>
          </p:cNvPr>
          <p:cNvSpPr>
            <a:spLocks noGrp="1"/>
          </p:cNvSpPr>
          <p:nvPr>
            <p:ph type="sldNum" sz="quarter" idx="12"/>
          </p:nvPr>
        </p:nvSpPr>
        <p:spPr/>
        <p:txBody>
          <a:bodyPr/>
          <a:lstStyle/>
          <a:p>
            <a:fld id="{2083E393-C0BF-4ED8-8545-7E4C90AFF831}" type="slidenum">
              <a:rPr lang="en-US" smtClean="0"/>
              <a:pPr/>
              <a:t>9</a:t>
            </a:fld>
            <a:endParaRPr lang="en-US"/>
          </a:p>
        </p:txBody>
      </p:sp>
      <p:pic>
        <p:nvPicPr>
          <p:cNvPr id="7" name="Picture 6" descr="A picture containing device&#10;&#10;Description automatically generated">
            <a:extLst>
              <a:ext uri="{FF2B5EF4-FFF2-40B4-BE49-F238E27FC236}">
                <a16:creationId xmlns:a16="http://schemas.microsoft.com/office/drawing/2014/main" id="{3C77D57D-3130-400E-9078-AAAE2A8E49B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4547" y="445237"/>
            <a:ext cx="6049108" cy="6042652"/>
          </a:xfrm>
          <a:prstGeom prst="rect">
            <a:avLst/>
          </a:prstGeom>
        </p:spPr>
      </p:pic>
      <p:sp>
        <p:nvSpPr>
          <p:cNvPr id="8" name="Title 1">
            <a:extLst>
              <a:ext uri="{FF2B5EF4-FFF2-40B4-BE49-F238E27FC236}">
                <a16:creationId xmlns:a16="http://schemas.microsoft.com/office/drawing/2014/main" id="{CCB8EDD2-FCE7-4B53-A574-774ACB39004F}"/>
              </a:ext>
            </a:extLst>
          </p:cNvPr>
          <p:cNvSpPr txBox="1">
            <a:spLocks/>
          </p:cNvSpPr>
          <p:nvPr/>
        </p:nvSpPr>
        <p:spPr>
          <a:xfrm>
            <a:off x="6229340" y="3143244"/>
            <a:ext cx="5309376" cy="558689"/>
          </a:xfrm>
          <a:prstGeom prst="rect">
            <a:avLst/>
          </a:prstGeom>
        </p:spPr>
        <p:txBody>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b="0"/>
              <a:t>The Eight Work Roles</a:t>
            </a:r>
          </a:p>
        </p:txBody>
      </p:sp>
    </p:spTree>
    <p:extLst>
      <p:ext uri="{BB962C8B-B14F-4D97-AF65-F5344CB8AC3E}">
        <p14:creationId xmlns:p14="http://schemas.microsoft.com/office/powerpoint/2010/main" val="39126064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24 December 2015"/>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Blank Template 2019 " id="{044433C1-37D1-4350-AFFF-99AD9ADEB42E}" vid="{9BAF38A3-9E97-4E7A-B99F-5ED601509F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F3F6D492A61B4E9F26FC570C77B521" ma:contentTypeVersion="12" ma:contentTypeDescription="Create a new document." ma:contentTypeScope="" ma:versionID="a1afbced24a8a523cdf935be1ad17272">
  <xsd:schema xmlns:xsd="http://www.w3.org/2001/XMLSchema" xmlns:xs="http://www.w3.org/2001/XMLSchema" xmlns:p="http://schemas.microsoft.com/office/2006/metadata/properties" xmlns:ns2="5ccf9469-ba5a-4366-b2d9-60ed07c7549c" xmlns:ns3="9cd31565-5270-412f-9c99-58cb3e64888d" targetNamespace="http://schemas.microsoft.com/office/2006/metadata/properties" ma:root="true" ma:fieldsID="db77d1ec4208ae3fb270b553c8edfb41" ns2:_="" ns3:_="">
    <xsd:import namespace="5ccf9469-ba5a-4366-b2d9-60ed07c7549c"/>
    <xsd:import namespace="9cd31565-5270-412f-9c99-58cb3e64888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cf9469-ba5a-4366-b2d9-60ed07c75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d31565-5270-412f-9c99-58cb3e6488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d31565-5270-412f-9c99-58cb3e64888d">
      <UserInfo>
        <DisplayName>Alexandra Bitner</DisplayName>
        <AccountId>60</AccountId>
        <AccountType/>
      </UserInfo>
      <UserInfo>
        <DisplayName>Rania Ioannou</DisplayName>
        <AccountId>47</AccountId>
        <AccountType/>
      </UserInfo>
      <UserInfo>
        <DisplayName>David Seddon</DisplayName>
        <AccountId>40</AccountId>
        <AccountType/>
      </UserInfo>
      <UserInfo>
        <DisplayName>Stuart Ludlow</DisplayName>
        <AccountId>41</AccountId>
        <AccountType/>
      </UserInfo>
      <UserInfo>
        <DisplayName>Matthew Cauldwell</DisplayName>
        <AccountId>37</AccountId>
        <AccountType/>
      </UserInfo>
      <UserInfo>
        <DisplayName>Adam Woodward</DisplayName>
        <AccountId>13</AccountId>
        <AccountType/>
      </UserInfo>
      <UserInfo>
        <DisplayName>James Hollingsworth</DisplayName>
        <AccountId>14</AccountId>
        <AccountType/>
      </UserInfo>
      <UserInfo>
        <DisplayName>Gabby Parry</DisplayName>
        <AccountId>24</AccountId>
        <AccountType/>
      </UserInfo>
      <UserInfo>
        <DisplayName>Rab MacIver</DisplayName>
        <AccountId>29</AccountId>
        <AccountType/>
      </UserInfo>
      <UserInfo>
        <DisplayName>Daphne van der Wielen</DisplayName>
        <AccountId>36</AccountId>
        <AccountType/>
      </UserInfo>
      <UserInfo>
        <DisplayName>Lisa Waugh</DisplayName>
        <AccountId>115</AccountId>
        <AccountType/>
      </UserInfo>
    </SharedWithUsers>
  </documentManagement>
</p:properties>
</file>

<file path=customXml/itemProps1.xml><?xml version="1.0" encoding="utf-8"?>
<ds:datastoreItem xmlns:ds="http://schemas.openxmlformats.org/officeDocument/2006/customXml" ds:itemID="{C6FE00B1-A26D-407E-B8BE-8A8D558BA8DD}">
  <ds:schemaRefs>
    <ds:schemaRef ds:uri="http://schemas.microsoft.com/sharepoint/v3/contenttype/forms"/>
  </ds:schemaRefs>
</ds:datastoreItem>
</file>

<file path=customXml/itemProps2.xml><?xml version="1.0" encoding="utf-8"?>
<ds:datastoreItem xmlns:ds="http://schemas.openxmlformats.org/officeDocument/2006/customXml" ds:itemID="{FE3E7176-88D5-4C53-B434-BF73D8C929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cf9469-ba5a-4366-b2d9-60ed07c7549c"/>
    <ds:schemaRef ds:uri="9cd31565-5270-412f-9c99-58cb3e6488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18E9F4-8770-4923-BB2C-47D28852A350}">
  <ds:schemaRefs>
    <ds:schemaRef ds:uri="http://purl.org/dc/dcmitype/"/>
    <ds:schemaRef ds:uri="http://schemas.microsoft.com/office/2006/documentManagement/types"/>
    <ds:schemaRef ds:uri="http://purl.org/dc/elements/1.1/"/>
    <ds:schemaRef ds:uri="5ccf9469-ba5a-4366-b2d9-60ed07c7549c"/>
    <ds:schemaRef ds:uri="http://schemas.microsoft.com/office/2006/metadata/properties"/>
    <ds:schemaRef ds:uri="http://schemas.openxmlformats.org/package/2006/metadata/core-properties"/>
    <ds:schemaRef ds:uri="9cd31565-5270-412f-9c99-58cb3e64888d"/>
    <ds:schemaRef ds:uri="http://www.w3.org/XML/1998/namespac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Q2 Partner Comercial Webinar</Template>
  <TotalTime>804</TotalTime>
  <Words>3656</Words>
  <Application>Microsoft Office PowerPoint</Application>
  <PresentationFormat>Widescreen</PresentationFormat>
  <Paragraphs>302</Paragraphs>
  <Slides>26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Arial Nova Light</vt:lpstr>
      <vt:lpstr>Calibri</vt:lpstr>
      <vt:lpstr>Wingdings</vt:lpstr>
      <vt:lpstr>WTW</vt:lpstr>
      <vt:lpstr>Meaningful Connections</vt:lpstr>
      <vt:lpstr>PowerPoint Presentation</vt:lpstr>
      <vt:lpstr>PowerPoint Presentation</vt:lpstr>
      <vt:lpstr>PowerPoint Presentation</vt:lpstr>
      <vt:lpstr>Poll  - With Results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Willis Towers Watson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Impact Title &amp; Introduction Slide-International Partner Network  Q2 Marketing &amp; Commercial Webinar</dc:title>
  <dc:creator>James Hollingsworth</dc:creator>
  <cp:keywords>Lead Talent Impact Slides</cp:keywords>
  <cp:lastModifiedBy>James Hollingsworth</cp:lastModifiedBy>
  <cp:revision>6</cp:revision>
  <cp:lastPrinted>2019-07-29T08:13:10Z</cp:lastPrinted>
  <dcterms:created xsi:type="dcterms:W3CDTF">2019-04-29T08:53:06Z</dcterms:created>
  <dcterms:modified xsi:type="dcterms:W3CDTF">2021-03-24T07:34:50Z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3" name="ContentTypeId">
    <vt:lpwstr>0x01010093F3F6D492A61B4E9F26FC570C77B521</vt:lpwstr>
  </property>
  <property fmtid="{D5CDD505-2E9C-101B-9397-08002B2CF9AE}" pid="4" name="wtwPrimaryIndustries">
    <vt:lpwstr/>
  </property>
  <property fmtid="{D5CDD505-2E9C-101B-9397-08002B2CF9AE}" pid="5" name="wtwLanguages">
    <vt:lpwstr>2;#English|cf11192c-fc4c-48d5-99ef-db7461618cf1</vt:lpwstr>
  </property>
  <property fmtid="{D5CDD505-2E9C-101B-9397-08002B2CF9AE}" pid="6" name="wtwBusinessLines">
    <vt:lpwstr>14;#Corporate Functions|358f88c1-3f1f-4c60-aced-d7ce899be2b7</vt:lpwstr>
  </property>
  <property fmtid="{D5CDD505-2E9C-101B-9397-08002B2CF9AE}" pid="7" name="wtwRegions">
    <vt:lpwstr>1;#Great Britain|661323d5-3131-48f8-b359-cc3556af88ce;#3;#International|3ebc259f-84bb-4695-b3ab-ed859b4b9099;#7;#North America|f4f97094-981d-4a36-b751-b56d94062a44;#9;#Western Europe|14282ae9-2027-496b-a908-e96ecbfc4025</vt:lpwstr>
  </property>
  <property fmtid="{D5CDD505-2E9C-101B-9397-08002B2CF9AE}" pid="8" name="Order">
    <vt:r8>100</vt:r8>
  </property>
  <property fmtid="{D5CDD505-2E9C-101B-9397-08002B2CF9AE}" pid="9" name="WTWSPOSeries">
    <vt:lpwstr/>
  </property>
  <property fmtid="{D5CDD505-2E9C-101B-9397-08002B2CF9AE}" pid="10" name="WTWSPOLanguage">
    <vt:lpwstr>5;#English|c49e6210-c2bb-4c53-95c7-ff8b264e00f5</vt:lpwstr>
  </property>
  <property fmtid="{D5CDD505-2E9C-101B-9397-08002B2CF9AE}" pid="11" name="TaxKeyword">
    <vt:lpwstr>25;#Lead Talent Impact Slides|7ec7a16c-6d26-4a96-9153-dc91bb1b52d5</vt:lpwstr>
  </property>
  <property fmtid="{D5CDD505-2E9C-101B-9397-08002B2CF9AE}" pid="12" name="WTWSPOIndustry">
    <vt:lpwstr/>
  </property>
  <property fmtid="{D5CDD505-2E9C-101B-9397-08002B2CF9AE}" pid="13" name="WTWSPOCollection">
    <vt:lpwstr/>
  </property>
  <property fmtid="{D5CDD505-2E9C-101B-9397-08002B2CF9AE}" pid="14" name="WTWSPOTopic">
    <vt:lpwstr/>
  </property>
  <property fmtid="{D5CDD505-2E9C-101B-9397-08002B2CF9AE}" pid="15" name="WTWSPOContentType">
    <vt:lpwstr>28;#Sales Materials|978ee0b8-01ff-4299-a6b3-b0113954a1c8</vt:lpwstr>
  </property>
  <property fmtid="{D5CDD505-2E9C-101B-9397-08002B2CF9AE}" pid="16" name="WTWSPOGeography">
    <vt:lpwstr/>
  </property>
  <property fmtid="{D5CDD505-2E9C-101B-9397-08002B2CF9AE}" pid="17" name="WTWSPOOffice">
    <vt:lpwstr/>
  </property>
  <property fmtid="{D5CDD505-2E9C-101B-9397-08002B2CF9AE}" pid="18" name="WTWSPOOtherGeographies">
    <vt:lpwstr/>
  </property>
  <property fmtid="{D5CDD505-2E9C-101B-9397-08002B2CF9AE}" pid="19" name="WTWSPOCrossBusiness">
    <vt:lpwstr/>
  </property>
  <property fmtid="{D5CDD505-2E9C-101B-9397-08002B2CF9AE}" pid="20" name="WTWSPOBusiness">
    <vt:lpwstr>1;#Human Capital and Benefits|0edd2bcc-9e89-4af1-a3da-0c8c4c64f6f0;#2;#Talent and Rewards|8977ce66-ff68-4fce-a469-059951765242;#3;#Assessment|3c4dc6c2-141f-4415-9864-c60c5890deb9;#4;#Talent|b2df463e-1b52-4866-a879-e7af07a281d8</vt:lpwstr>
  </property>
  <property fmtid="{D5CDD505-2E9C-101B-9397-08002B2CF9AE}" pid="21" name="MSIP_Label_9c700311-1b20-487f-9129-30717d50ca8e_Enabled">
    <vt:lpwstr>True</vt:lpwstr>
  </property>
  <property fmtid="{D5CDD505-2E9C-101B-9397-08002B2CF9AE}" pid="22" name="MSIP_Label_9c700311-1b20-487f-9129-30717d50ca8e_SiteId">
    <vt:lpwstr>76e3921f-489b-4b7e-9547-9ea297add9b5</vt:lpwstr>
  </property>
  <property fmtid="{D5CDD505-2E9C-101B-9397-08002B2CF9AE}" pid="23" name="MSIP_Label_9c700311-1b20-487f-9129-30717d50ca8e_Owner">
    <vt:lpwstr>Mira.Gajraj.Mohan@towerswatson.com</vt:lpwstr>
  </property>
  <property fmtid="{D5CDD505-2E9C-101B-9397-08002B2CF9AE}" pid="24" name="MSIP_Label_9c700311-1b20-487f-9129-30717d50ca8e_SetDate">
    <vt:lpwstr>2020-02-17T08:35:50.2621961Z</vt:lpwstr>
  </property>
  <property fmtid="{D5CDD505-2E9C-101B-9397-08002B2CF9AE}" pid="25" name="MSIP_Label_9c700311-1b20-487f-9129-30717d50ca8e_Name">
    <vt:lpwstr>Confidential</vt:lpwstr>
  </property>
  <property fmtid="{D5CDD505-2E9C-101B-9397-08002B2CF9AE}" pid="26" name="MSIP_Label_9c700311-1b20-487f-9129-30717d50ca8e_Application">
    <vt:lpwstr>Microsoft Azure Information Protection</vt:lpwstr>
  </property>
  <property fmtid="{D5CDD505-2E9C-101B-9397-08002B2CF9AE}" pid="27" name="MSIP_Label_9c700311-1b20-487f-9129-30717d50ca8e_ActionId">
    <vt:lpwstr>2f5a0901-77f8-4118-a8bb-defbe952344e</vt:lpwstr>
  </property>
  <property fmtid="{D5CDD505-2E9C-101B-9397-08002B2CF9AE}" pid="28" name="MSIP_Label_9c700311-1b20-487f-9129-30717d50ca8e_Extended_MSFT_Method">
    <vt:lpwstr>Automatic</vt:lpwstr>
  </property>
  <property fmtid="{D5CDD505-2E9C-101B-9397-08002B2CF9AE}" pid="29" name="MSIP_Label_d347b247-e90e-43a3-9d7b-004f14ae6873_Enabled">
    <vt:lpwstr>True</vt:lpwstr>
  </property>
  <property fmtid="{D5CDD505-2E9C-101B-9397-08002B2CF9AE}" pid="30" name="MSIP_Label_d347b247-e90e-43a3-9d7b-004f14ae6873_SiteId">
    <vt:lpwstr>76e3921f-489b-4b7e-9547-9ea297add9b5</vt:lpwstr>
  </property>
  <property fmtid="{D5CDD505-2E9C-101B-9397-08002B2CF9AE}" pid="31" name="MSIP_Label_d347b247-e90e-43a3-9d7b-004f14ae6873_Owner">
    <vt:lpwstr>Mira.Gajraj.Mohan@towerswatson.com</vt:lpwstr>
  </property>
  <property fmtid="{D5CDD505-2E9C-101B-9397-08002B2CF9AE}" pid="32" name="MSIP_Label_d347b247-e90e-43a3-9d7b-004f14ae6873_SetDate">
    <vt:lpwstr>2020-02-17T08:35:50.2621961Z</vt:lpwstr>
  </property>
  <property fmtid="{D5CDD505-2E9C-101B-9397-08002B2CF9AE}" pid="33" name="MSIP_Label_d347b247-e90e-43a3-9d7b-004f14ae6873_Name">
    <vt:lpwstr>Anyone (No Protection)</vt:lpwstr>
  </property>
  <property fmtid="{D5CDD505-2E9C-101B-9397-08002B2CF9AE}" pid="34" name="MSIP_Label_d347b247-e90e-43a3-9d7b-004f14ae6873_Application">
    <vt:lpwstr>Microsoft Azure Information Protection</vt:lpwstr>
  </property>
  <property fmtid="{D5CDD505-2E9C-101B-9397-08002B2CF9AE}" pid="35" name="MSIP_Label_d347b247-e90e-43a3-9d7b-004f14ae6873_ActionId">
    <vt:lpwstr>2f5a0901-77f8-4118-a8bb-defbe952344e</vt:lpwstr>
  </property>
  <property fmtid="{D5CDD505-2E9C-101B-9397-08002B2CF9AE}" pid="36" name="MSIP_Label_d347b247-e90e-43a3-9d7b-004f14ae6873_Parent">
    <vt:lpwstr>9c700311-1b20-487f-9129-30717d50ca8e</vt:lpwstr>
  </property>
  <property fmtid="{D5CDD505-2E9C-101B-9397-08002B2CF9AE}" pid="37" name="MSIP_Label_d347b247-e90e-43a3-9d7b-004f14ae6873_Extended_MSFT_Method">
    <vt:lpwstr>Automatic</vt:lpwstr>
  </property>
  <property fmtid="{D5CDD505-2E9C-101B-9397-08002B2CF9AE}" pid="38" name="Sensitivity">
    <vt:lpwstr>Confidential Anyone (No Protection)</vt:lpwstr>
  </property>
</Properties>
</file>