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810" r:id="rId5"/>
    <p:sldId id="11949" r:id="rId6"/>
    <p:sldId id="11888" r:id="rId7"/>
    <p:sldId id="11950" r:id="rId8"/>
    <p:sldId id="11952" r:id="rId9"/>
    <p:sldId id="11929" r:id="rId10"/>
    <p:sldId id="11922" r:id="rId11"/>
    <p:sldId id="11895" r:id="rId12"/>
    <p:sldId id="11931" r:id="rId13"/>
    <p:sldId id="11932" r:id="rId14"/>
    <p:sldId id="11970" r:id="rId15"/>
    <p:sldId id="11953" r:id="rId16"/>
    <p:sldId id="11969" r:id="rId17"/>
    <p:sldId id="11954" r:id="rId18"/>
    <p:sldId id="11963" r:id="rId19"/>
    <p:sldId id="11955" r:id="rId20"/>
    <p:sldId id="11961" r:id="rId21"/>
    <p:sldId id="1150"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11D8DF-2E90-4C68-8B3D-93190FD07883}">
          <p14:sldIdLst>
            <p14:sldId id="810"/>
            <p14:sldId id="11949"/>
            <p14:sldId id="11888"/>
            <p14:sldId id="11950"/>
            <p14:sldId id="11952"/>
            <p14:sldId id="11929"/>
            <p14:sldId id="11922"/>
            <p14:sldId id="11895"/>
            <p14:sldId id="11931"/>
            <p14:sldId id="11932"/>
            <p14:sldId id="11970"/>
            <p14:sldId id="11953"/>
            <p14:sldId id="11969"/>
            <p14:sldId id="11954"/>
            <p14:sldId id="11963"/>
            <p14:sldId id="11955"/>
            <p14:sldId id="11961"/>
            <p14:sldId id="1150"/>
          </p14:sldIdLst>
        </p14:section>
      </p14:sectionLst>
    </p:ex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phne van der Wielen" initials="DvdW" lastIdx="6" clrIdx="6">
    <p:extLst>
      <p:ext uri="{19B8F6BF-5375-455C-9EA6-DF929625EA0E}">
        <p15:presenceInfo xmlns:p15="http://schemas.microsoft.com/office/powerpoint/2012/main" userId="S::daphne.vanderwielen@savilleassessment.com::0ff450f0-204a-49ac-aed6-5505afb07d45" providerId="AD"/>
      </p:ext>
    </p:extLst>
  </p:cmAuthor>
  <p:cmAuthor id="1" name="Graham Seager" initials="GS" lastIdx="1" clrIdx="0">
    <p:extLst>
      <p:ext uri="{19B8F6BF-5375-455C-9EA6-DF929625EA0E}">
        <p15:presenceInfo xmlns:p15="http://schemas.microsoft.com/office/powerpoint/2012/main" userId="S::graham.seager@savilleassessment.com::10a0be46-fd9d-4f39-ba3a-c77b6ac6e74c" providerId="AD"/>
      </p:ext>
    </p:extLst>
  </p:cmAuthor>
  <p:cmAuthor id="2" name="James Hollingsworth" initials="JH" lastIdx="17" clrIdx="1">
    <p:extLst>
      <p:ext uri="{19B8F6BF-5375-455C-9EA6-DF929625EA0E}">
        <p15:presenceInfo xmlns:p15="http://schemas.microsoft.com/office/powerpoint/2012/main" userId="S::james.hollingsworth@savilleassessment.com::5824f83d-9761-470f-a24b-0c1520028833" providerId="AD"/>
      </p:ext>
    </p:extLst>
  </p:cmAuthor>
  <p:cmAuthor id="3" name="Gajraj Mohan, Mira (Singapore)" initials="GMM(" lastIdx="8" clrIdx="2">
    <p:extLst>
      <p:ext uri="{19B8F6BF-5375-455C-9EA6-DF929625EA0E}">
        <p15:presenceInfo xmlns:p15="http://schemas.microsoft.com/office/powerpoint/2012/main" userId="S::Mira.Gajraj.Mohan@towerswatson.com::75dfdf56-783d-4515-9682-6118ddb81138" providerId="AD"/>
      </p:ext>
    </p:extLst>
  </p:cmAuthor>
  <p:cmAuthor id="4" name="Dominic Goodacre" initials="DG" lastIdx="50" clrIdx="3">
    <p:extLst>
      <p:ext uri="{19B8F6BF-5375-455C-9EA6-DF929625EA0E}">
        <p15:presenceInfo xmlns:p15="http://schemas.microsoft.com/office/powerpoint/2012/main" userId="S::dominic.goodacre@savilleassessment.com::bfbc928c-da10-4cbd-b47c-7a7bf02d918a" providerId="AD"/>
      </p:ext>
    </p:extLst>
  </p:cmAuthor>
  <p:cmAuthor id="5" name="Martin Kavanagh" initials="MK" lastIdx="2" clrIdx="4">
    <p:extLst>
      <p:ext uri="{19B8F6BF-5375-455C-9EA6-DF929625EA0E}">
        <p15:presenceInfo xmlns:p15="http://schemas.microsoft.com/office/powerpoint/2012/main" userId="S::martin.kavanagh@savilleassessment.com::18210a42-b1ca-48dc-8832-a2205d48fd24" providerId="AD"/>
      </p:ext>
    </p:extLst>
  </p:cmAuthor>
  <p:cmAuthor id="6" name="Hannah Mullaney" initials="HM" lastIdx="2" clrIdx="5">
    <p:extLst>
      <p:ext uri="{19B8F6BF-5375-455C-9EA6-DF929625EA0E}">
        <p15:presenceInfo xmlns:p15="http://schemas.microsoft.com/office/powerpoint/2012/main" userId="S::hannah.mullaney@savilleassessment.com::bbb931a2-be2f-4975-8fc8-1b82f68ef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E5"/>
    <a:srgbClr val="D8D7DF"/>
    <a:srgbClr val="FFFFFF"/>
    <a:srgbClr val="F4EB67"/>
    <a:srgbClr val="0E9149"/>
    <a:srgbClr val="8CC442"/>
    <a:srgbClr val="702082"/>
    <a:srgbClr val="34223F"/>
    <a:srgbClr val="F0ECF4"/>
    <a:srgbClr val="06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9524A-0C4B-4CC2-8882-926C378429FE}" v="6" dt="2021-03-09T15:31:56.988"/>
    <p1510:client id="{AB3C4033-814A-46F0-B6AC-DCCCC7014D79}" v="5" dt="2021-03-09T16:27:02.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604" autoAdjust="0"/>
  </p:normalViewPr>
  <p:slideViewPr>
    <p:cSldViewPr snapToGrid="0">
      <p:cViewPr varScale="1">
        <p:scale>
          <a:sx n="87" d="100"/>
          <a:sy n="87" d="100"/>
        </p:scale>
        <p:origin x="66" y="180"/>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D8D7DF"/>
            </a:solidFill>
          </c:spPr>
          <c:dPt>
            <c:idx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EEA4-4661-B40D-4AEDA7065D00}"/>
              </c:ext>
            </c:extLst>
          </c:dPt>
          <c:dPt>
            <c:idx val="1"/>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A0A-43FB-B38F-60A8410BB192}"/>
              </c:ext>
            </c:extLst>
          </c:dPt>
          <c:dPt>
            <c:idx val="2"/>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A0A-43FB-B38F-60A8410BB192}"/>
              </c:ext>
            </c:extLst>
          </c:dPt>
          <c:dPt>
            <c:idx val="3"/>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A0A-43FB-B38F-60A8410BB192}"/>
              </c:ext>
            </c:extLst>
          </c:dPt>
          <c:cat>
            <c:strRef>
              <c:f>Sheet1!$A$2:$A$5</c:f>
              <c:strCache>
                <c:ptCount val="2"/>
                <c:pt idx="0">
                  <c:v>1st Qtr</c:v>
                </c:pt>
                <c:pt idx="1">
                  <c:v>2nd Qtr</c:v>
                </c:pt>
              </c:strCache>
            </c:strRef>
          </c:cat>
          <c:val>
            <c:numRef>
              <c:f>Sheet1!$B$2:$B$5</c:f>
              <c:numCache>
                <c:formatCode>General</c:formatCode>
                <c:ptCount val="4"/>
                <c:pt idx="0">
                  <c:v>37</c:v>
                </c:pt>
                <c:pt idx="1">
                  <c:v>63</c:v>
                </c:pt>
              </c:numCache>
            </c:numRef>
          </c:val>
          <c:extLst>
            <c:ext xmlns:c16="http://schemas.microsoft.com/office/drawing/2014/chart" uri="{C3380CC4-5D6E-409C-BE32-E72D297353CC}">
              <c16:uniqueId val="{00000000-EEA4-4661-B40D-4AEDA7065D0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EEA4-4661-B40D-4AEDA7065D00}"/>
              </c:ext>
            </c:extLst>
          </c:dPt>
          <c:dPt>
            <c:idx val="1"/>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A0A-43FB-B38F-60A8410BB19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A0A-43FB-B38F-60A8410BB19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A0A-43FB-B38F-60A8410BB192}"/>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0-EEA4-4661-B40D-4AEDA7065D0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D8D7DF"/>
            </a:solidFill>
          </c:spPr>
          <c:dPt>
            <c:idx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EEA4-4661-B40D-4AEDA7065D00}"/>
              </c:ext>
            </c:extLst>
          </c:dPt>
          <c:dPt>
            <c:idx val="1"/>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A0A-43FB-B38F-60A8410BB192}"/>
              </c:ext>
            </c:extLst>
          </c:dPt>
          <c:dPt>
            <c:idx val="2"/>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A0A-43FB-B38F-60A8410BB192}"/>
              </c:ext>
            </c:extLst>
          </c:dPt>
          <c:dPt>
            <c:idx val="3"/>
            <c:bubble3D val="0"/>
            <c:spPr>
              <a:solidFill>
                <a:srgbClr val="D8D7D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A0A-43FB-B38F-60A8410BB192}"/>
              </c:ext>
            </c:extLst>
          </c:dPt>
          <c:cat>
            <c:strRef>
              <c:f>Sheet1!$A$2:$A$5</c:f>
              <c:strCache>
                <c:ptCount val="2"/>
                <c:pt idx="0">
                  <c:v>1st Qtr</c:v>
                </c:pt>
                <c:pt idx="1">
                  <c:v>2nd Qtr</c:v>
                </c:pt>
              </c:strCache>
            </c:strRef>
          </c:cat>
          <c:val>
            <c:numRef>
              <c:f>Sheet1!$B$2:$B$5</c:f>
              <c:numCache>
                <c:formatCode>General</c:formatCode>
                <c:ptCount val="4"/>
                <c:pt idx="0">
                  <c:v>97</c:v>
                </c:pt>
                <c:pt idx="1">
                  <c:v>3</c:v>
                </c:pt>
              </c:numCache>
            </c:numRef>
          </c:val>
          <c:extLst>
            <c:ext xmlns:c16="http://schemas.microsoft.com/office/drawing/2014/chart" uri="{C3380CC4-5D6E-409C-BE32-E72D297353CC}">
              <c16:uniqueId val="{00000000-EEA4-4661-B40D-4AEDA7065D0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3/11/2021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Hi Everyone</a:t>
            </a:r>
          </a:p>
          <a:p>
            <a:endParaRPr lang="en-GB" dirty="0"/>
          </a:p>
          <a:p>
            <a:r>
              <a:rPr lang="en-GB" dirty="0"/>
              <a:t>Thank you for joining us today for our webinar: Thrive, Don’t Survive – supporting managers to be a powerhouse for change and transformation. This is the 1</a:t>
            </a:r>
            <a:r>
              <a:rPr lang="en-GB" baseline="30000" dirty="0"/>
              <a:t>st</a:t>
            </a:r>
            <a:r>
              <a:rPr lang="en-GB" dirty="0"/>
              <a:t> webinar in our new series focused on accessible and high impact HR solutions.</a:t>
            </a:r>
          </a:p>
          <a:p>
            <a:endParaRPr lang="en-GB" dirty="0"/>
          </a:p>
          <a:p>
            <a:r>
              <a:rPr lang="en-GB" dirty="0"/>
              <a:t>Let me first introduce myself, my name is Daphne van der Wielen I am a Senior Consultant at Saville Assessment.  I am the consultant product lead for our new Building Resilient Agility reports, working closely with our R&amp;D and marketing teams to support our clients with implementing this model. </a:t>
            </a:r>
          </a:p>
          <a:p>
            <a:endParaRPr lang="en-GB" dirty="0"/>
          </a:p>
          <a:p>
            <a:r>
              <a:rPr lang="en-GB" dirty="0"/>
              <a:t>During this webinar I am going to touch on change and transformation more broadly, looking at how different organisations respond to the pandemic. I am going to introduce you to our  Building Resilient Agility model , a model we have developed to help employees and managers cope with change and transformation and I will finish the webinar with example applications how this model can be used to deliver scalable and high-impact solutions to develop managers and their teams and support them through different phases of change and transformation. </a:t>
            </a:r>
          </a:p>
          <a:p>
            <a:endParaRPr lang="en-GB" dirty="0"/>
          </a:p>
          <a:p>
            <a:r>
              <a:rPr lang="en-GB" dirty="0"/>
              <a:t>If you got any questions during the session please put them in the chat, where my colleague Jas is joining us, she will be monitoring the chat. We will try to pick up as many questions as possible at the end if there is more questions we can come back to you following the webinar.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3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Next I will take you through model and available reporting in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I will do this through the lens of a Manager at an IT </a:t>
            </a:r>
            <a:r>
              <a:rPr lang="en-GB" sz="1200" dirty="0" err="1">
                <a:effectLst/>
                <a:latin typeface="Calibri" panose="020F0502020204030204" pitchFamily="34" charset="0"/>
              </a:rPr>
              <a:t>Organsation</a:t>
            </a:r>
            <a:r>
              <a:rPr lang="en-GB" sz="1200" dirty="0">
                <a:effectLst/>
                <a:latin typeface="Calibri" panose="020F0502020204030204" pitchFamily="34" charset="0"/>
              </a:rPr>
              <a:t>, to help bring to live how managers can use the BRA model and reporting to support themselves and their workforce through change and transformation. All the applications that I will present are accessible, scalable and high impact solutions that can easily be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We know that the direction and support form leadership is key to set strategy and lead their employees through the various stages of responding to the pandemic. However that it are the people managers who often deal much more directly with the employees, and that they often are the ones implementing the changes required in the different stages of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That therefore the squeeze on managers has never been tighter as they juggle supporting their teams, taking care of themselves, delivering results and managing multiple demands under increased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We also see this in what you told us before the webinar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78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97% says that it is Very or Extremely Important to support people managers to be effective be effective in change and transformation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Only 37% says that people mangers in their organisation get the right level of development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50% disagree or are unsure if people managers in their organisation are equipped to support their teams through changes and transformation. Where the other half does say their people managers are well equipped.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rPr>
              <a:t>On the bright side, where the required skills to deal with the pressure of change and transformation don’t always come naturally to managers, they can be developed. One of the ways you can support your managers cope with the current change and transformation is through helping them build Resilient Agility in their workforce.  The Building Resilient Agility Reports and outputs can support the managers in various different ways, today I will be looking at 3 sample applications but there are many more ways in which the reports and </a:t>
            </a:r>
            <a:r>
              <a:rPr lang="en-GB" sz="1200" dirty="0" err="1">
                <a:effectLst/>
                <a:latin typeface="Calibri" panose="020F0502020204030204" pitchFamily="34" charset="0"/>
              </a:rPr>
              <a:t>outsputs</a:t>
            </a:r>
            <a:r>
              <a:rPr lang="en-GB" sz="1200" dirty="0">
                <a:effectLst/>
                <a:latin typeface="Calibri" panose="020F0502020204030204" pitchFamily="34" charset="0"/>
              </a:rPr>
              <a:t> can support </a:t>
            </a:r>
            <a:r>
              <a:rPr lang="en-GB" sz="1200" dirty="0" err="1">
                <a:effectLst/>
                <a:latin typeface="Calibri" panose="020F0502020204030204" pitchFamily="34" charset="0"/>
              </a:rPr>
              <a:t>organsiations</a:t>
            </a:r>
            <a:r>
              <a:rPr lang="en-GB" sz="1200" dirty="0">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11</a:t>
            </a:fld>
            <a:endParaRPr lang="en-US"/>
          </a:p>
        </p:txBody>
      </p:sp>
    </p:spTree>
    <p:extLst>
      <p:ext uri="{BB962C8B-B14F-4D97-AF65-F5344CB8AC3E}">
        <p14:creationId xmlns:p14="http://schemas.microsoft.com/office/powerpoint/2010/main" val="315260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Let me introduce you to our fictional manager Sam, Sam is a people manager at an IT </a:t>
            </a:r>
            <a:r>
              <a:rPr lang="en-GB" b="0" dirty="0" err="1"/>
              <a:t>organsiation</a:t>
            </a:r>
            <a:r>
              <a:rPr lang="en-GB" b="0" dirty="0"/>
              <a:t> </a:t>
            </a:r>
          </a:p>
          <a:p>
            <a:endParaRPr lang="en-GB" b="0" dirty="0"/>
          </a:p>
          <a:p>
            <a:r>
              <a:rPr lang="en-GB" b="0" dirty="0"/>
              <a:t>Sam manages a team of in total 8 members. </a:t>
            </a:r>
          </a:p>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12</a:t>
            </a:fld>
            <a:endParaRPr lang="en-US"/>
          </a:p>
        </p:txBody>
      </p:sp>
    </p:spTree>
    <p:extLst>
      <p:ext uri="{BB962C8B-B14F-4D97-AF65-F5344CB8AC3E}">
        <p14:creationId xmlns:p14="http://schemas.microsoft.com/office/powerpoint/2010/main" val="28937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0" dirty="0"/>
              <a:t>Since March last year Sam and his team are all working remotely. </a:t>
            </a:r>
          </a:p>
          <a:p>
            <a:r>
              <a:rPr lang="en-GB" b="0" dirty="0"/>
              <a:t>As many other organisations, they are currently preparing for the return to work , however the model in which that will happened is transforming, they are moving to a more flexible model instead of return to a 5 day week in the office. </a:t>
            </a:r>
          </a:p>
          <a:p>
            <a:endParaRPr lang="en-GB" b="0" dirty="0"/>
          </a:p>
          <a:p>
            <a:r>
              <a:rPr lang="en-GB" b="0" dirty="0"/>
              <a:t>At the start of the pandemic Sam and her team have had to reinvent the way they deliver support and training to their clients. A lot of this training was happening face to face pre pandemic and since April last year they have transformed the whole model to virtual learning and support. This was something that had always been on the agenda but this change has been accelerated by the pandemic. Clients have responses very positively to this new approach which has lead to significantly more demand. </a:t>
            </a:r>
          </a:p>
          <a:p>
            <a:endParaRPr lang="en-GB" b="0" dirty="0"/>
          </a:p>
          <a:p>
            <a:r>
              <a:rPr lang="en-GB" b="0" dirty="0"/>
              <a:t>For this reasons Sam’s team is expanding and Sam has just last month hired a new team member, who is starting as an </a:t>
            </a:r>
            <a:r>
              <a:rPr lang="en-GB" b="0" dirty="0" err="1"/>
              <a:t>analysit</a:t>
            </a:r>
            <a:r>
              <a:rPr lang="en-GB" b="0" dirty="0"/>
              <a:t> supporting the wider team. </a:t>
            </a:r>
          </a:p>
          <a:p>
            <a:endParaRPr lang="en-GB" b="0" dirty="0"/>
          </a:p>
          <a:p>
            <a:r>
              <a:rPr lang="en-GB" b="0" dirty="0"/>
              <a:t>Where initially the move to online and virtual support was a way of responding to the change, it has actually now led to the launch of a totally new offering. A online more flexible online IT care package for clients. A completely digital tailored offering, that includes heaps of online resources on a learning platform and access to short more regular training sessions and 24/7 chat support. This offering will help the organisation stay </a:t>
            </a:r>
            <a:r>
              <a:rPr lang="en-GB" b="0" dirty="0" err="1"/>
              <a:t>comepetative</a:t>
            </a:r>
            <a:r>
              <a:rPr lang="en-GB" b="0" dirty="0"/>
              <a:t> and push ahead. </a:t>
            </a:r>
          </a:p>
          <a:p>
            <a:endParaRPr lang="en-GB" b="0" dirty="0"/>
          </a:p>
          <a:p>
            <a:r>
              <a:rPr lang="en-GB" b="0" dirty="0"/>
              <a:t>As you can see Sam is facing many different demands in supporting herself and the team through all of this change and transformation. So lets have a look how the Building Resilient Agility outputs can support her and the team. In the different challenges, and moving through the different stages of response to the pandemic. </a:t>
            </a:r>
          </a:p>
          <a:p>
            <a:r>
              <a:rPr lang="en-GB" b="0" dirty="0"/>
              <a:t>. </a:t>
            </a:r>
          </a:p>
        </p:txBody>
      </p:sp>
      <p:sp>
        <p:nvSpPr>
          <p:cNvPr id="4" name="Slide Number Placeholder 3"/>
          <p:cNvSpPr>
            <a:spLocks noGrp="1"/>
          </p:cNvSpPr>
          <p:nvPr>
            <p:ph type="sldNum" sz="quarter" idx="5"/>
          </p:nvPr>
        </p:nvSpPr>
        <p:spPr/>
        <p:txBody>
          <a:bodyPr/>
          <a:lstStyle/>
          <a:p>
            <a:fld id="{A499B0F9-5275-4FDD-BFE5-B9E6F2FD770F}" type="slidenum">
              <a:rPr lang="en-US" smtClean="0"/>
              <a:pPr/>
              <a:t>13</a:t>
            </a:fld>
            <a:endParaRPr lang="en-US"/>
          </a:p>
        </p:txBody>
      </p:sp>
    </p:spTree>
    <p:extLst>
      <p:ext uri="{BB962C8B-B14F-4D97-AF65-F5344CB8AC3E}">
        <p14:creationId xmlns:p14="http://schemas.microsoft.com/office/powerpoint/2010/main" val="327796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The first application I want to address is self guided development, which is very relevant for people managers as 97% of </a:t>
            </a:r>
            <a:r>
              <a:rPr lang="en-GB" dirty="0" err="1"/>
              <a:t>respondes</a:t>
            </a:r>
            <a:r>
              <a:rPr lang="en-GB" dirty="0"/>
              <a:t> to the pre webinar surveys indicated that resilience and agility are very or extremely important at people manager level.  </a:t>
            </a:r>
          </a:p>
          <a:p>
            <a:endParaRPr lang="en-GB" dirty="0"/>
          </a:p>
          <a:p>
            <a:r>
              <a:rPr lang="en-GB" dirty="0"/>
              <a:t>As part of Sam’s own development she has completed the Wave personality assessment, which took approximately 15 minutes to complete. </a:t>
            </a:r>
          </a:p>
          <a:p>
            <a:r>
              <a:rPr lang="en-GB" dirty="0"/>
              <a:t>From the completion of this assessment Sam’s Building Resilient Agility Report has been generated. The report is accessible to individuals without the requirement for being trained in psychometric assessments. So Sam has received a copy for </a:t>
            </a:r>
            <a:r>
              <a:rPr lang="en-GB" dirty="0" err="1"/>
              <a:t>for</a:t>
            </a:r>
            <a:r>
              <a:rPr lang="en-GB" dirty="0"/>
              <a:t> to download, which he can read through and use to reflect on her own development. </a:t>
            </a:r>
          </a:p>
          <a:p>
            <a:endParaRPr lang="en-GB" dirty="0"/>
          </a:p>
          <a:p>
            <a:r>
              <a:rPr lang="en-GB" dirty="0"/>
              <a:t>I am mindful that some of you on the webinar have not seen the </a:t>
            </a:r>
            <a:r>
              <a:rPr lang="en-GB" dirty="0" err="1"/>
              <a:t>Buidling</a:t>
            </a:r>
            <a:r>
              <a:rPr lang="en-GB" dirty="0"/>
              <a:t> Resilient Agility report before, and for those who want to see the report in more detail there is the option to request a sample copy at the end of thew </a:t>
            </a:r>
            <a:r>
              <a:rPr lang="en-GB" dirty="0" err="1"/>
              <a:t>ebinar</a:t>
            </a:r>
            <a:r>
              <a:rPr lang="en-GB" dirty="0"/>
              <a:t> and we would happily spend some time to walk you through the full report in detail. </a:t>
            </a:r>
          </a:p>
          <a:p>
            <a:endParaRPr lang="en-GB" dirty="0"/>
          </a:p>
          <a:p>
            <a:r>
              <a:rPr lang="en-GB" dirty="0"/>
              <a:t>For the purpose of our webinar today, I am just zooming in on one area of the report that is relevant for Sam. So the Building Resilient Agility report provides advice on the four key drivers of the model, and its 5 underlying dimensions. </a:t>
            </a:r>
          </a:p>
          <a:p>
            <a:endParaRPr lang="en-GB" dirty="0"/>
          </a:p>
          <a:p>
            <a:r>
              <a:rPr lang="en-GB" dirty="0"/>
              <a:t>So here on the left hand side we can see the advice on Dealing With Change – helping Sam to understand how she is likely to react emotionally during times of change and </a:t>
            </a:r>
            <a:r>
              <a:rPr lang="en-GB" dirty="0" err="1"/>
              <a:t>uncertainting</a:t>
            </a:r>
            <a:r>
              <a:rPr lang="en-GB" dirty="0"/>
              <a:t>. Helping she reflect on how he has felt and how she can, going forward, respond more resilient in dealing with uncertainty. </a:t>
            </a:r>
            <a:br>
              <a:rPr lang="en-GB" dirty="0"/>
            </a:br>
            <a:r>
              <a:rPr lang="en-GB" dirty="0"/>
              <a:t>The way the report is present really helps Sam focus on the positive aspects. </a:t>
            </a:r>
          </a:p>
          <a:p>
            <a:endParaRPr lang="en-GB" dirty="0"/>
          </a:p>
          <a:p>
            <a:r>
              <a:rPr lang="en-GB" dirty="0"/>
              <a:t>The five </a:t>
            </a:r>
            <a:r>
              <a:rPr lang="en-GB" sz="1200" dirty="0">
                <a:effectLst/>
                <a:latin typeface="Calibri" panose="020F0502020204030204" pitchFamily="34" charset="0"/>
                <a:ea typeface="Calibri" panose="020F0502020204030204" pitchFamily="34" charset="0"/>
                <a:cs typeface="Times New Roman" panose="02020603050405020304" pitchFamily="18" charset="0"/>
              </a:rPr>
              <a:t>areas that feed into Dealing with Change are: Embracing Change, Thinking Positively, Conveying Self Confidence, Inviting Feedback and Showing Composure. Incidentally the order is important, we looked at the research and the dimension most important to Dealing with Change is shown at the top.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So Embracing change seems to be the most important factor in driving someone's ability to deal with change down to showing composure at the bottom. Which is still important but less so out of all the areas. </a:t>
            </a:r>
          </a:p>
          <a:p>
            <a:endParaRPr lang="en-GB" dirty="0"/>
          </a:p>
          <a:p>
            <a:endParaRPr lang="en-GB" dirty="0"/>
          </a:p>
          <a:p>
            <a:r>
              <a:rPr lang="en-GB" dirty="0"/>
              <a:t>The narrative that the report provides is depending on the individual’s preference for the underlying behaviours.  You can see here that we use three types of symbols to indicate Sam’s preference for the behaviour in comparison with the benchmarking group Sam is compared against in this case other Professionals and Managers in the UK. </a:t>
            </a:r>
          </a:p>
          <a:p>
            <a:endParaRPr lang="en-GB" dirty="0"/>
          </a:p>
          <a:p>
            <a:r>
              <a:rPr lang="en-GB" dirty="0"/>
              <a:t>The + suggesting that they are as likely as others to demonstrate the behaviours and adopt this style (5,7). They demonstrated a preference that is fairly typical when compared with others. </a:t>
            </a:r>
          </a:p>
          <a:p>
            <a:r>
              <a:rPr lang="en-GB" dirty="0"/>
              <a:t>You can see that where we see the single green plus, the reports provides first advice on how to build and capitalize on this area of strength and the second bullet point provides suggestions for how to effectively use this strength at work. </a:t>
            </a:r>
          </a:p>
          <a:p>
            <a:r>
              <a:rPr lang="en-GB" dirty="0"/>
              <a:t>Where we see a ++ symbol, like on Thinking positively. It means that Sam is more likely to adopt this behaviour in comparison to others and that it is a likely are of strength for Sam. For dimensions with a double ++ there is a third bullet which makes Sam aware of the potential undesirable consequences if this behaviour is overplayed. </a:t>
            </a:r>
          </a:p>
          <a:p>
            <a:r>
              <a:rPr lang="en-GB" dirty="0"/>
              <a:t>Finally the yellow dot on for example Inviting feedback suggests Sam is less likely to adopt that behaviour and therefore if they are required to this might be more of an area for development. Here advice on how to develop and manage this potential challenge are provided in the report. The second bullet also provides tips on how to support development at work. </a:t>
            </a: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So a couple of interesting reflections for Sam are that Thinking Positively and Showing Composure are real areas of strength.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Reflecting on this, Sam realises that this strength in thinking positively is very important in the launch of the new digital service package to clients. The reports helps her understand that she should ensure that she is showing this positivity to his team members. However that she needs to be mindful of not ignoring some of the challenges his team members have been flagging about the launch.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It is also helpful for Sam to realise that Inviting feedback is more an area of challenge, and Sam reflects on why does she find this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challeging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A key take away for Sam is that he should set up more regular one to one sessions with his team members during which they can openly provide Sam with feedback on the upcoming changes and transformation. This is particularly important now they are all working remotely, and later when return to the office might not be in all at the same time. These one to one sessions will give others the opportunity to voice their concerns, and point out challenges, whilst it gives Sam the opportunity to deal with them and also share her enthusiasm and positive thinking with the team members. </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In the BRA report Sam is also provided with advice and insights on the other three key drivers of the model. At the end of the report there is an action planning page. Which helps Sam capture the </a:t>
            </a:r>
            <a:r>
              <a:rPr lang="en-GB" sz="1200" dirty="0" err="1">
                <a:effectLst/>
                <a:latin typeface="Calibri" panose="020F0502020204030204" pitchFamily="34" charset="0"/>
                <a:cs typeface="Times New Roman" panose="02020603050405020304" pitchFamily="18" charset="0"/>
              </a:rPr>
              <a:t>actionss</a:t>
            </a:r>
            <a:r>
              <a:rPr lang="en-GB" sz="1200" dirty="0">
                <a:effectLst/>
                <a:latin typeface="Calibri" panose="020F0502020204030204" pitchFamily="34" charset="0"/>
                <a:cs typeface="Times New Roman" panose="02020603050405020304" pitchFamily="18" charset="0"/>
              </a:rPr>
              <a:t> he is committing to build her ability in dealing with change, staying connection, enabling new ways of working and maintaining drive. </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To support Sam in his self guided development we do also have a set up support materials available. Including User and Conversation Guides guiding </a:t>
            </a:r>
            <a:r>
              <a:rPr lang="en-GB" sz="1200" dirty="0" err="1">
                <a:effectLst/>
                <a:latin typeface="Calibri" panose="020F0502020204030204" pitchFamily="34" charset="0"/>
                <a:cs typeface="Times New Roman" panose="02020603050405020304" pitchFamily="18" charset="0"/>
              </a:rPr>
              <a:t>sam</a:t>
            </a:r>
            <a:r>
              <a:rPr lang="en-GB" sz="1200" dirty="0">
                <a:effectLst/>
                <a:latin typeface="Calibri" panose="020F0502020204030204" pitchFamily="34" charset="0"/>
                <a:cs typeface="Times New Roman" panose="02020603050405020304" pitchFamily="18" charset="0"/>
              </a:rPr>
              <a:t> through the report. </a:t>
            </a:r>
            <a:endParaRPr lang="en-GB" dirty="0"/>
          </a:p>
          <a:p>
            <a:endParaRPr lang="en-GB" dirty="0"/>
          </a:p>
          <a:p>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14</a:t>
            </a:fld>
            <a:endParaRPr lang="en-US"/>
          </a:p>
        </p:txBody>
      </p:sp>
    </p:spTree>
    <p:extLst>
      <p:ext uri="{BB962C8B-B14F-4D97-AF65-F5344CB8AC3E}">
        <p14:creationId xmlns:p14="http://schemas.microsoft.com/office/powerpoint/2010/main" val="147774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application I want to talk about is using the report for onboarding.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set out in the background on our fictional manager Sam, her team is expanding and Sam’s new </a:t>
            </a:r>
            <a:r>
              <a:rPr lang="en-GB" dirty="0" err="1"/>
              <a:t>analysit</a:t>
            </a:r>
            <a:r>
              <a:rPr lang="en-GB" dirty="0"/>
              <a:t> is starting this week. As part of the selection process the new hire has completed a series of assessments, including Wave and Aptitude , which have given insight in Sam’s ability and competence. The new hire has been selected based on the competencies required for the role. </a:t>
            </a:r>
          </a:p>
          <a:p>
            <a:endParaRPr lang="en-GB" dirty="0"/>
          </a:p>
          <a:p>
            <a:r>
              <a:rPr lang="en-GB" dirty="0"/>
              <a:t>Now that they have appointed the right person, Sam needs to make sure they accelerate their productivity. Sam has been thinking carefully about what she an do as part of the onboarding, to really accelerate engagement and the employee experience in this virtual onboarding setting. </a:t>
            </a:r>
          </a:p>
          <a:p>
            <a:endParaRPr lang="en-GB" dirty="0"/>
          </a:p>
          <a:p>
            <a:r>
              <a:rPr lang="en-GB" dirty="0"/>
              <a:t>A virtual onboarding is very different from normal, starting at week ones induction there is no opportunity to invite them to lunch in the first week, or gives them a tour of the office, introduce them to team members all things that would normally be part of induction. But also no opportunity to sit down together with the new employee and support someone on the job as they progress through the onboarding phase. </a:t>
            </a:r>
          </a:p>
          <a:p>
            <a:endParaRPr lang="en-GB" dirty="0"/>
          </a:p>
          <a:p>
            <a:r>
              <a:rPr lang="en-GB" dirty="0"/>
              <a:t>To help address this gap, engage the individual and provide some extra support. Sam has decided to generate their BRA report. Sam is using the report as a vehicle to </a:t>
            </a:r>
            <a:r>
              <a:rPr lang="en-GB" dirty="0" err="1"/>
              <a:t>talke</a:t>
            </a:r>
            <a:r>
              <a:rPr lang="en-GB" dirty="0"/>
              <a:t> about the individuals development, </a:t>
            </a:r>
            <a:r>
              <a:rPr lang="en-GB" dirty="0" err="1"/>
              <a:t>acknolweding</a:t>
            </a:r>
            <a:r>
              <a:rPr lang="en-GB" dirty="0"/>
              <a:t> they are joining in a </a:t>
            </a:r>
            <a:r>
              <a:rPr lang="en-GB" dirty="0" err="1"/>
              <a:t>challeging</a:t>
            </a:r>
            <a:r>
              <a:rPr lang="en-GB" dirty="0"/>
              <a:t> and rapid changing environment. </a:t>
            </a:r>
            <a:r>
              <a:rPr lang="en-GB" dirty="0" err="1"/>
              <a:t>Therfoere</a:t>
            </a:r>
            <a:r>
              <a:rPr lang="en-GB" dirty="0"/>
              <a:t> helping them understand their strengths </a:t>
            </a:r>
            <a:r>
              <a:rPr lang="en-GB" dirty="0" err="1"/>
              <a:t>indealing</a:t>
            </a:r>
            <a:r>
              <a:rPr lang="en-GB" dirty="0"/>
              <a:t> and navigating through a changing </a:t>
            </a:r>
            <a:r>
              <a:rPr lang="en-GB" dirty="0" err="1"/>
              <a:t>landscap</a:t>
            </a:r>
            <a:r>
              <a:rPr lang="en-GB" dirty="0"/>
              <a:t> and also identify some actions the individual can focus on in the three first nine </a:t>
            </a:r>
            <a:r>
              <a:rPr lang="en-GB" dirty="0" err="1"/>
              <a:t>monts</a:t>
            </a:r>
            <a:r>
              <a:rPr lang="en-GB" dirty="0"/>
              <a:t> to help reach </a:t>
            </a:r>
            <a:r>
              <a:rPr lang="en-GB" dirty="0" err="1"/>
              <a:t>productiveyt</a:t>
            </a:r>
            <a:r>
              <a:rPr lang="en-GB" dirty="0"/>
              <a:t> quicker. </a:t>
            </a:r>
          </a:p>
          <a:p>
            <a:endParaRPr lang="en-GB" dirty="0"/>
          </a:p>
          <a:p>
            <a:r>
              <a:rPr lang="en-GB" dirty="0"/>
              <a:t>This </a:t>
            </a:r>
            <a:r>
              <a:rPr lang="en-GB" dirty="0" err="1"/>
              <a:t>allgines</a:t>
            </a:r>
            <a:r>
              <a:rPr lang="en-GB" dirty="0"/>
              <a:t> with the results of the pre webinar survey , where still 69% indicate it is very or extremely important to demonstrate agility and resilience at early career level. </a:t>
            </a:r>
          </a:p>
          <a:p>
            <a:endParaRPr lang="en-GB" dirty="0"/>
          </a:p>
          <a:p>
            <a:r>
              <a:rPr lang="en-GB" dirty="0"/>
              <a:t>To support client using the BRA in various different settings like, self guided development, onboarding, development conversations, performance reviews, we have created a series of Conversation Guides which include guidance on how to </a:t>
            </a:r>
            <a:r>
              <a:rPr lang="en-GB" dirty="0" err="1"/>
              <a:t>walksomone</a:t>
            </a:r>
            <a:r>
              <a:rPr lang="en-GB" dirty="0"/>
              <a:t> through the report and some relevant probes to ask. These guides can be used by managers to facilitate high impact low effort development conversations. </a:t>
            </a:r>
          </a:p>
          <a:p>
            <a:endParaRPr lang="en-GB" dirty="0"/>
          </a:p>
          <a:p>
            <a:endParaRPr lang="en-GB" dirty="0"/>
          </a:p>
          <a:p>
            <a:endParaRPr lang="en-GB" dirty="0"/>
          </a:p>
          <a:p>
            <a:endParaRPr lang="en-GB" dirty="0"/>
          </a:p>
          <a:p>
            <a:endParaRPr lang="en-GB" dirty="0"/>
          </a:p>
          <a:p>
            <a:r>
              <a:rPr lang="en-GB" i="1" dirty="0"/>
              <a:t>Send to individual – then have conversations </a:t>
            </a:r>
          </a:p>
          <a:p>
            <a:r>
              <a:rPr lang="en-GB" i="1" dirty="0"/>
              <a:t>Worth highlighting – New hire has been selected for the role based on </a:t>
            </a:r>
            <a:r>
              <a:rPr lang="en-GB" i="1" dirty="0" err="1"/>
              <a:t>competentcies</a:t>
            </a:r>
            <a:r>
              <a:rPr lang="en-GB" i="1" dirty="0"/>
              <a:t> required </a:t>
            </a:r>
          </a:p>
          <a:p>
            <a:r>
              <a:rPr lang="en-GB" i="1" dirty="0"/>
              <a:t>But few unique circumstances, not going to be joining traditional team</a:t>
            </a:r>
          </a:p>
          <a:p>
            <a:r>
              <a:rPr lang="en-GB" i="1" dirty="0"/>
              <a:t>But rapid change, due to transformations expected</a:t>
            </a:r>
          </a:p>
          <a:p>
            <a:endParaRPr lang="en-GB" i="1" dirty="0"/>
          </a:p>
          <a:p>
            <a:r>
              <a:rPr lang="en-GB" i="1" dirty="0"/>
              <a:t>Sam was thinking that as part of onboarding, </a:t>
            </a:r>
            <a:r>
              <a:rPr lang="en-GB" i="1" dirty="0" err="1"/>
              <a:t>ecellerate</a:t>
            </a:r>
            <a:r>
              <a:rPr lang="en-GB" i="1" dirty="0"/>
              <a:t> engagement and employee experience. </a:t>
            </a:r>
          </a:p>
          <a:p>
            <a:r>
              <a:rPr lang="en-GB" i="1" dirty="0"/>
              <a:t>What wasn’t able to do was give buddy take to lunch. Has been more </a:t>
            </a:r>
            <a:r>
              <a:rPr lang="en-GB" i="1" dirty="0" err="1"/>
              <a:t>distanct</a:t>
            </a:r>
            <a:endParaRPr lang="en-GB" i="1" dirty="0"/>
          </a:p>
          <a:p>
            <a:r>
              <a:rPr lang="en-GB" i="1" dirty="0"/>
              <a:t>Help a </a:t>
            </a:r>
            <a:r>
              <a:rPr lang="en-GB" i="1" dirty="0" err="1"/>
              <a:t>ddress</a:t>
            </a:r>
            <a:r>
              <a:rPr lang="en-GB" i="1" dirty="0"/>
              <a:t> gap build </a:t>
            </a:r>
            <a:r>
              <a:rPr lang="en-GB" i="1" dirty="0" err="1"/>
              <a:t>engagementa</a:t>
            </a:r>
            <a:r>
              <a:rPr lang="en-GB" i="1" dirty="0"/>
              <a:t> as part or process and where they need extra support</a:t>
            </a:r>
          </a:p>
          <a:p>
            <a:r>
              <a:rPr lang="en-GB" i="1" dirty="0"/>
              <a:t>Way of making sure there is integration into new role is smooth </a:t>
            </a:r>
            <a:r>
              <a:rPr lang="en-GB" i="1" dirty="0" err="1"/>
              <a:t>ans</a:t>
            </a:r>
            <a:r>
              <a:rPr lang="en-GB" i="1" dirty="0"/>
              <a:t> positive as possible, giving same a </a:t>
            </a:r>
            <a:r>
              <a:rPr lang="en-GB" i="1" dirty="0" err="1"/>
              <a:t>viehcle</a:t>
            </a:r>
            <a:r>
              <a:rPr lang="en-GB" i="1" dirty="0"/>
              <a:t> to talk to individual about their development </a:t>
            </a:r>
            <a:r>
              <a:rPr lang="en-GB" i="1" dirty="0" err="1"/>
              <a:t>acknoleding</a:t>
            </a:r>
            <a:r>
              <a:rPr lang="en-GB" i="1" dirty="0"/>
              <a:t> it is a rapid changing environment</a:t>
            </a:r>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15</a:t>
            </a:fld>
            <a:endParaRPr lang="en-US"/>
          </a:p>
        </p:txBody>
      </p:sp>
    </p:spTree>
    <p:extLst>
      <p:ext uri="{BB962C8B-B14F-4D97-AF65-F5344CB8AC3E}">
        <p14:creationId xmlns:p14="http://schemas.microsoft.com/office/powerpoint/2010/main" val="295588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0" dirty="0"/>
              <a:t>Now that Sam has use the BRA for her own development and used it to support the onboarding of the new Hire, she realises he amount of insight it providers. She would be really curious to also get this insight on her other team members, as she as less sight on how they actually feel about and cope with change and transformation.  </a:t>
            </a:r>
          </a:p>
          <a:p>
            <a:endParaRPr lang="en-GB" b="0" dirty="0"/>
          </a:p>
          <a:p>
            <a:r>
              <a:rPr lang="en-GB" b="0" dirty="0"/>
              <a:t>Especially with the change and transformation continuing as they prepare for the new product launch. She would be </a:t>
            </a:r>
          </a:p>
          <a:p>
            <a:r>
              <a:rPr lang="en-GB" b="0" dirty="0"/>
              <a:t>really interested to get insight in the resilient agility hotspots of the team. To understand what their overall strengths and challenge areas are and how the team members compliment each other. </a:t>
            </a:r>
          </a:p>
          <a:p>
            <a:endParaRPr lang="en-GB" b="0" dirty="0"/>
          </a:p>
          <a:p>
            <a:r>
              <a:rPr lang="en-GB" b="0" dirty="0"/>
              <a:t>Therefore she decides to roll the assessments out further , all other 7 team members the opportunity to complete the Wave Focus Styles Assessment. All individuals will receive a copy of their report and Sam has asked the HR team to host a group workshop during which they will reflect on their group BRA profile, and identify action points. </a:t>
            </a:r>
          </a:p>
          <a:p>
            <a:endParaRPr lang="en-GB" b="0" dirty="0"/>
          </a:p>
          <a:p>
            <a:r>
              <a:rPr lang="en-GB" b="0" dirty="0"/>
              <a:t>Sam and the HR team will use the BRA Group Overview Talent Analytics functionality to facilitate the group workshop, you can some snippets of this on the </a:t>
            </a:r>
            <a:r>
              <a:rPr lang="en-GB" b="0" dirty="0" err="1"/>
              <a:t>lefthand</a:t>
            </a:r>
            <a:r>
              <a:rPr lang="en-GB" b="0" dirty="0"/>
              <a:t> side of the screen. </a:t>
            </a:r>
          </a:p>
          <a:p>
            <a:endParaRPr lang="en-GB" b="0" dirty="0"/>
          </a:p>
          <a:p>
            <a:r>
              <a:rPr lang="en-GB" b="0" dirty="0"/>
              <a:t>This functionality is available via the </a:t>
            </a:r>
            <a:r>
              <a:rPr lang="en-GB" b="0" dirty="0" err="1"/>
              <a:t>Oasys</a:t>
            </a:r>
            <a:r>
              <a:rPr lang="en-GB" b="0" dirty="0"/>
              <a:t> system, our platform which hosts the assessments. Once you have generated more than 3 individual reports, the complimentary group overview functionality allows you to combine the results from the different individuals in the project. </a:t>
            </a:r>
          </a:p>
          <a:p>
            <a:r>
              <a:rPr lang="en-GB" b="0" dirty="0"/>
              <a:t>Here on the screen you only see static screenshots, but if you use the tool live it is fully interactive. Allowing you to zoom in and out of the detail of the group trends. </a:t>
            </a:r>
          </a:p>
          <a:p>
            <a:endParaRPr lang="en-GB" b="0" dirty="0"/>
          </a:p>
          <a:p>
            <a:r>
              <a:rPr lang="en-GB" b="0" dirty="0"/>
              <a:t>To support managers or the HR team with the facilitation of such workshop session, we have created a facilitator deck and guide. Which includes a pre session exercise encouraging individuals to reflect on their individual report, warm up exercises getting to get people thinking about what is required for the upcoming/current change or transformation they are facing , instructions on how to use the group overview functionality and facilitate the group through the overview, suggesting key questions to ask and finally action planning exercises to identify </a:t>
            </a:r>
            <a:r>
              <a:rPr lang="en-GB" b="0" dirty="0" err="1"/>
              <a:t>strehgnts</a:t>
            </a:r>
            <a:r>
              <a:rPr lang="en-GB" b="0" dirty="0"/>
              <a:t> and </a:t>
            </a:r>
            <a:r>
              <a:rPr lang="en-GB" b="0" dirty="0" err="1"/>
              <a:t>wekenesses</a:t>
            </a:r>
            <a:r>
              <a:rPr lang="en-GB" b="0" dirty="0"/>
              <a:t> of the group and key actions on what </a:t>
            </a:r>
            <a:r>
              <a:rPr lang="en-GB" b="0" dirty="0" err="1"/>
              <a:t>ht</a:t>
            </a:r>
            <a:r>
              <a:rPr lang="en-GB" b="0" dirty="0"/>
              <a:t> e group should stop, start and continue doing </a:t>
            </a:r>
          </a:p>
          <a:p>
            <a:endParaRPr lang="en-GB" b="0" dirty="0"/>
          </a:p>
          <a:p>
            <a:r>
              <a:rPr lang="en-GB" b="0" dirty="0"/>
              <a:t>The session has allowed Sam to get better insight in the groups ability to deal with change and transformation. It was for Sam a great opportunity of sharing their </a:t>
            </a:r>
            <a:r>
              <a:rPr lang="en-GB" b="0" dirty="0" err="1"/>
              <a:t>positiveyt</a:t>
            </a:r>
            <a:r>
              <a:rPr lang="en-GB" b="0" dirty="0"/>
              <a:t> about the change and transformation and listen to the concerns of others. They have also identified some practical actions they can immediately </a:t>
            </a:r>
            <a:r>
              <a:rPr lang="en-GB" b="0" dirty="0" err="1"/>
              <a:t>impelemtn</a:t>
            </a:r>
            <a:r>
              <a:rPr lang="en-GB" b="0" dirty="0"/>
              <a:t> and which will support the upcoming changes they are facing. </a:t>
            </a:r>
          </a:p>
          <a:p>
            <a:endParaRPr lang="en-GB" b="0" dirty="0"/>
          </a:p>
          <a:p>
            <a:r>
              <a:rPr lang="en-GB" b="0" dirty="0"/>
              <a:t>The applications I have </a:t>
            </a:r>
            <a:r>
              <a:rPr lang="en-GB" b="0" dirty="0" err="1"/>
              <a:t>presented,are</a:t>
            </a:r>
            <a:r>
              <a:rPr lang="en-GB" b="0" dirty="0"/>
              <a:t> only </a:t>
            </a:r>
            <a:r>
              <a:rPr lang="en-GB" b="0" dirty="0" err="1"/>
              <a:t>exaomples</a:t>
            </a:r>
            <a:r>
              <a:rPr lang="en-GB" b="0" dirty="0"/>
              <a:t> of how the </a:t>
            </a:r>
            <a:r>
              <a:rPr lang="en-GB" b="0" dirty="0" err="1"/>
              <a:t>toosl</a:t>
            </a:r>
            <a:r>
              <a:rPr lang="en-GB" b="0" dirty="0"/>
              <a:t> can be leveraged. Hoping that </a:t>
            </a:r>
            <a:r>
              <a:rPr lang="en-GB" b="0" dirty="0" err="1"/>
              <a:t>i</a:t>
            </a:r>
            <a:r>
              <a:rPr lang="en-GB" b="0" dirty="0"/>
              <a:t> was able to bring to live how managers might leverage the model in different ways. I am also mindful that the </a:t>
            </a:r>
            <a:r>
              <a:rPr lang="en-GB" b="0" dirty="0" err="1"/>
              <a:t>web</a:t>
            </a:r>
            <a:r>
              <a:rPr lang="en-GB" dirty="0" err="1"/>
              <a:t>nar</a:t>
            </a:r>
            <a:r>
              <a:rPr lang="en-GB" dirty="0"/>
              <a:t> and example applications of BRA have focused on dealing with change and transformation in context of the current global </a:t>
            </a:r>
            <a:r>
              <a:rPr lang="en-GB" dirty="0" err="1"/>
              <a:t>pandic</a:t>
            </a:r>
            <a:r>
              <a:rPr lang="en-GB" dirty="0"/>
              <a:t> (a various obvious change to us all)&gt; however as stated </a:t>
            </a:r>
            <a:r>
              <a:rPr lang="en-GB" dirty="0" err="1"/>
              <a:t>previouslyand</a:t>
            </a:r>
            <a:r>
              <a:rPr lang="en-GB" dirty="0"/>
              <a:t> transformation are now new and it is something </a:t>
            </a:r>
            <a:r>
              <a:rPr lang="en-GB" dirty="0" err="1"/>
              <a:t>organsaitons</a:t>
            </a:r>
            <a:r>
              <a:rPr lang="en-GB" dirty="0"/>
              <a:t> are constantly faced with. : I know that you will have a great experience using this model to help employees deal change in different </a:t>
            </a:r>
            <a:r>
              <a:rPr lang="en-GB" dirty="0" err="1"/>
              <a:t>different</a:t>
            </a:r>
            <a:r>
              <a:rPr lang="en-GB" dirty="0"/>
              <a:t> contexts and in the different phases of dealing with change. </a:t>
            </a:r>
          </a:p>
          <a:p>
            <a:endParaRPr lang="en-GB" dirty="0"/>
          </a:p>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16</a:t>
            </a:fld>
            <a:endParaRPr lang="en-US"/>
          </a:p>
        </p:txBody>
      </p:sp>
    </p:spTree>
    <p:extLst>
      <p:ext uri="{BB962C8B-B14F-4D97-AF65-F5344CB8AC3E}">
        <p14:creationId xmlns:p14="http://schemas.microsoft.com/office/powerpoint/2010/main" val="326210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 have now come to the end of the webinar and would like to take the opportunity to check if there are any questions that have come into my colleague Jasmin?</a:t>
            </a:r>
          </a:p>
          <a:p>
            <a:endParaRPr lang="en-GB" dirty="0"/>
          </a:p>
          <a:p>
            <a:r>
              <a:rPr lang="en-GB" dirty="0"/>
              <a:t>When you exit the webinar you will be presented with a couple of questions, so we can collect your feedback. WE would really appreciate if you briefly take the time to complete the feedback questions so we can ensure that we continue to deliver webinar sessions that meet our clients expectations. </a:t>
            </a:r>
          </a:p>
          <a:p>
            <a:endParaRPr lang="en-GB" dirty="0"/>
          </a:p>
          <a:p>
            <a:r>
              <a:rPr lang="en-GB"/>
              <a:t>Mention feedback</a:t>
            </a:r>
          </a:p>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17</a:t>
            </a:fld>
            <a:endParaRPr lang="en-US"/>
          </a:p>
        </p:txBody>
      </p:sp>
    </p:spTree>
    <p:extLst>
      <p:ext uri="{BB962C8B-B14F-4D97-AF65-F5344CB8AC3E}">
        <p14:creationId xmlns:p14="http://schemas.microsoft.com/office/powerpoint/2010/main" val="29256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18</a:t>
            </a:fld>
            <a:endParaRPr lang="en-US"/>
          </a:p>
        </p:txBody>
      </p:sp>
    </p:spTree>
    <p:extLst>
      <p:ext uri="{BB962C8B-B14F-4D97-AF65-F5344CB8AC3E}">
        <p14:creationId xmlns:p14="http://schemas.microsoft.com/office/powerpoint/2010/main" val="37284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let me cover the agenda for todays session</a:t>
            </a:r>
          </a:p>
          <a:p>
            <a:endParaRPr lang="en-GB" dirty="0"/>
          </a:p>
          <a:p>
            <a:r>
              <a:rPr lang="en-GB" dirty="0"/>
              <a:t>First of all I am going to talk about the current landscape of change and transformation and how different are responding to the pandemic. </a:t>
            </a:r>
          </a:p>
          <a:p>
            <a:r>
              <a:rPr lang="en-GB" dirty="0"/>
              <a:t> </a:t>
            </a:r>
          </a:p>
          <a:p>
            <a:r>
              <a:rPr lang="en-GB" dirty="0"/>
              <a:t>Then we will move on to explain how change and transformation have shaped our model and outputs around Resilient Agility. We will look at the research that sits behind the model. </a:t>
            </a:r>
          </a:p>
          <a:p>
            <a:endParaRPr lang="en-GB" dirty="0"/>
          </a:p>
          <a:p>
            <a:r>
              <a:rPr lang="en-GB" dirty="0"/>
              <a:t>We will then close by looking at how the model and outputs can be applied in organisations to help managers and their teams build resilient agility</a:t>
            </a:r>
          </a:p>
          <a:p>
            <a:endParaRPr lang="en-GB" dirty="0"/>
          </a:p>
          <a:p>
            <a:r>
              <a:rPr lang="en-GB" dirty="0"/>
              <a:t>As part of the webinar invitation we have asked you some survey question, insights and results from this survey will be presented throughout the webinar allowing us to bring insight from the group to you.</a:t>
            </a:r>
          </a:p>
          <a:p>
            <a:endParaRPr lang="en-GB" dirty="0"/>
          </a:p>
          <a:p>
            <a:r>
              <a:rPr lang="en-GB" dirty="0"/>
              <a:t>Also during the webinar we will have some quick polls, allowing some interaction during the session, Jasmin will be guiding us through those as we go.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49843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the current landscape looking like at the moment. </a:t>
            </a:r>
          </a:p>
          <a:p>
            <a:endParaRPr lang="en-GB" dirty="0"/>
          </a:p>
          <a:p>
            <a:r>
              <a:rPr lang="en-GB" dirty="0"/>
              <a:t>Over the years organisations have always been dealing with change and transformation in one form or another, these are not new concepts. It is change and transformation that has helped organisations develop, push forwards and for example speed up the pace of digitalisation and the technological enhancements organisations make.  </a:t>
            </a:r>
          </a:p>
          <a:p>
            <a:endParaRPr lang="en-GB" dirty="0"/>
          </a:p>
          <a:p>
            <a:r>
              <a:rPr lang="en-GB" dirty="0"/>
              <a:t>However , looking at our current situation, the pandemic has effectively accelerated the pace at which change and transformation are happening economically. All organisations have been through significant transformations, e.g. think about the switch to virtual working, redeployment of staff and many other changes. </a:t>
            </a:r>
          </a:p>
          <a:p>
            <a:endParaRPr lang="en-GB" dirty="0"/>
          </a:p>
          <a:p>
            <a:r>
              <a:rPr lang="en-GB" dirty="0"/>
              <a:t>And we expect that the pace of change and transformation will continue, now organisations prepare for the post lockdown phases. It is perhaps not realistic or desirable to think that organisations will simply return to where they were before. Instead there is the opportunity for leaders to think about how they will reimaging their organisation. </a:t>
            </a:r>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a:p>
        </p:txBody>
      </p:sp>
    </p:spTree>
    <p:extLst>
      <p:ext uri="{BB962C8B-B14F-4D97-AF65-F5344CB8AC3E}">
        <p14:creationId xmlns:p14="http://schemas.microsoft.com/office/powerpoint/2010/main" val="208938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August 2020, the Josh Bersin Academy (Josh Bersin is a world-known industry analyst, educator and thought leader in all aspects of HR, leadership and HR Technology) contacted over 1300 (1349) HR leaders and professionals around the globe, from multiple industry segments, to identify the HR and business practices with the highest impact on creating business resilience out of the current disruption.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survey was designed to analysis 53 practices, including areas such as leadership, culture, communication, learning and talent strategies, pay and benefit,  workplace configurations and HR skills and capabilities. </a:t>
            </a:r>
          </a:p>
          <a:p>
            <a:endParaRPr lang="en-GB" dirty="0"/>
          </a:p>
          <a:p>
            <a:r>
              <a:rPr lang="en-GB" dirty="0"/>
              <a:t>Based on the survey responses, the research team found four levels of pandemic-related response, ranging from the implementation of purely tactical response to those that ley the groundwork for business transformation. The stages break down as follows</a:t>
            </a:r>
          </a:p>
          <a:p>
            <a:endParaRPr lang="en-GB" dirty="0"/>
          </a:p>
          <a:p>
            <a:r>
              <a:rPr lang="en-GB" dirty="0"/>
              <a:t>Stage 1 – Hope for the best</a:t>
            </a:r>
          </a:p>
          <a:p>
            <a:r>
              <a:rPr lang="en-GB" b="0" dirty="0"/>
              <a:t>18% of responses fell into this category, which is focused on financial survival, maintaining day-to-day operations, and actions related to employee furloughs or layoffs. </a:t>
            </a:r>
          </a:p>
          <a:p>
            <a:endParaRPr lang="en-GB" b="0" dirty="0"/>
          </a:p>
          <a:p>
            <a:r>
              <a:rPr lang="en-GB" dirty="0"/>
              <a:t>Stage 2 – Care for people: </a:t>
            </a:r>
            <a:br>
              <a:rPr lang="en-GB" b="0" dirty="0"/>
            </a:br>
            <a:r>
              <a:rPr lang="en-GB" b="0" dirty="0"/>
              <a:t>46% of respondents indicated their organisation was at this stage, where organisations main focus is on keeping employees, customers and suppliers safe and healthy </a:t>
            </a:r>
          </a:p>
          <a:p>
            <a:endParaRPr lang="en-GB" b="0" dirty="0"/>
          </a:p>
          <a:p>
            <a:r>
              <a:rPr lang="en-GB" dirty="0"/>
              <a:t>Stage 3 – Drive agility and culture: </a:t>
            </a:r>
            <a:endParaRPr lang="en-GB" b="0" dirty="0"/>
          </a:p>
          <a:p>
            <a:r>
              <a:rPr lang="en-GB" b="0" dirty="0"/>
              <a:t>15% of respondents indicated their </a:t>
            </a:r>
            <a:r>
              <a:rPr lang="en-GB" b="0" dirty="0" err="1"/>
              <a:t>organsisation</a:t>
            </a:r>
            <a:r>
              <a:rPr lang="en-GB" b="0" dirty="0"/>
              <a:t> was at stage 3, where the emphasis is on educating and supporting employees to move fast, develop cross-functional solutions, and stay resilient and productive </a:t>
            </a:r>
          </a:p>
          <a:p>
            <a:endParaRPr lang="en-GB" b="0" dirty="0"/>
          </a:p>
          <a:p>
            <a:r>
              <a:rPr lang="en-GB" dirty="0"/>
              <a:t>Stage 4 – Transform and reinvent: </a:t>
            </a:r>
            <a:br>
              <a:rPr lang="en-GB" b="0" dirty="0"/>
            </a:br>
            <a:r>
              <a:rPr lang="en-GB" b="0" dirty="0"/>
              <a:t>21% of companies fell into the highest stage, which focuses on the reinvention of hiring, job design and pay, to transform into new business and operating models.</a:t>
            </a:r>
          </a:p>
          <a:p>
            <a:endParaRPr lang="en-GB" dirty="0"/>
          </a:p>
          <a:p>
            <a:r>
              <a:rPr lang="en-GB" dirty="0"/>
              <a:t>You could say that these stages move from organisational survival through to organisation that thrive and capitalise on the opportunities the pandemic brings. </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63900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We are now a couple of months on from this survey of the Josh Bersin </a:t>
            </a:r>
            <a:r>
              <a:rPr lang="en-GB" dirty="0" err="1"/>
              <a:t>Acedmy</a:t>
            </a:r>
            <a:r>
              <a:rPr lang="en-GB" dirty="0"/>
              <a:t> and I am really curious to hear from you </a:t>
            </a:r>
            <a:r>
              <a:rPr lang="en-GB" dirty="0" err="1"/>
              <a:t>werhe</a:t>
            </a:r>
            <a:r>
              <a:rPr lang="en-GB" dirty="0"/>
              <a:t> you believe your organisation is currently at. </a:t>
            </a:r>
          </a:p>
          <a:p>
            <a:endParaRPr lang="en-GB" dirty="0"/>
          </a:p>
          <a:p>
            <a:r>
              <a:rPr lang="en-GB" dirty="0"/>
              <a:t>I am mindful that it could be difficult to choose, as there might be an argument that you are focusing on multiple stages at once. With employee heath remaining important in everything your organisation does. But what I would like to you to think about is what phase currently has the most strategical focus, and requires the most energy in your organisation?</a:t>
            </a:r>
          </a:p>
          <a:p>
            <a:endParaRPr lang="en-GB" dirty="0"/>
          </a:p>
          <a:p>
            <a:r>
              <a:rPr lang="en-GB" dirty="0"/>
              <a:t>Stage 2: Very interesting the core focus for many </a:t>
            </a:r>
            <a:r>
              <a:rPr lang="en-GB" dirty="0" err="1"/>
              <a:t>remainso</a:t>
            </a:r>
            <a:r>
              <a:rPr lang="en-GB" dirty="0"/>
              <a:t> n the people, keeping them healthy not only physically from </a:t>
            </a:r>
            <a:r>
              <a:rPr lang="en-GB" dirty="0" err="1"/>
              <a:t>Covid</a:t>
            </a:r>
            <a:r>
              <a:rPr lang="en-GB" dirty="0"/>
              <a:t> perhaps but also mentally supporting them in may different ways. </a:t>
            </a:r>
          </a:p>
          <a:p>
            <a:r>
              <a:rPr lang="en-GB" dirty="0"/>
              <a:t>Stage 3: That is interesting the focus for many of you is on driving agility and culture, that focus on educating people and helping them stay resilient and positive. </a:t>
            </a:r>
          </a:p>
          <a:p>
            <a:r>
              <a:rPr lang="en-GB" dirty="0"/>
              <a:t>Stage 4: I believe it is hopeful to see that for so many of you the key focus is on transformation and reinvention of the workplace. This is a sign that organisations are preparing for those post pandemic phases , and are making the most out of the opportunities the change is bringing. </a:t>
            </a:r>
          </a:p>
          <a:p>
            <a:endParaRPr lang="en-GB" dirty="0"/>
          </a:p>
          <a:p>
            <a:r>
              <a:rPr lang="en-GB" dirty="0"/>
              <a:t>We believe that at all these stages, it is key to support your people through the process, to help them move from hoping for the best to being a key contributor to helping the organisation transform and reinvent. </a:t>
            </a:r>
          </a:p>
          <a:p>
            <a:endParaRPr lang="en-GB" dirty="0"/>
          </a:p>
          <a:p>
            <a:r>
              <a:rPr lang="en-GB" dirty="0"/>
              <a:t>Dependent on what outcome is</a:t>
            </a:r>
          </a:p>
          <a:p>
            <a:pPr marL="171450" indent="-171450">
              <a:buFontTx/>
              <a:buChar char="-"/>
            </a:pPr>
            <a:r>
              <a:rPr lang="en-GB" dirty="0"/>
              <a:t>Highlight how most organisations are at x stage</a:t>
            </a:r>
          </a:p>
          <a:p>
            <a:pPr marL="171450" indent="-171450">
              <a:buFontTx/>
              <a:buChar char="-"/>
            </a:pPr>
            <a:r>
              <a:rPr lang="en-GB" dirty="0"/>
              <a:t>Still steps to go in process</a:t>
            </a:r>
            <a:r>
              <a:rPr lang="en-GB" dirty="0">
                <a:sym typeface="Wingdings" panose="05000000000000000000" pitchFamily="2" charset="2"/>
              </a:rPr>
              <a:t> important to support employees through this process. </a:t>
            </a:r>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5</a:t>
            </a:fld>
            <a:endParaRPr lang="en-US"/>
          </a:p>
        </p:txBody>
      </p:sp>
    </p:spTree>
    <p:extLst>
      <p:ext uri="{BB962C8B-B14F-4D97-AF65-F5344CB8AC3E}">
        <p14:creationId xmlns:p14="http://schemas.microsoft.com/office/powerpoint/2010/main" val="70029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 a result of the unparalleled level of change and uncertain </a:t>
            </a:r>
            <a:r>
              <a:rPr lang="en-US" dirty="0" err="1"/>
              <a:t>organisations</a:t>
            </a:r>
            <a:r>
              <a:rPr lang="en-US" dirty="0"/>
              <a:t> were and are still facing,  there has been a renewed focus from clients wanting to measure and build </a:t>
            </a:r>
            <a:r>
              <a:rPr lang="en-US" dirty="0" err="1"/>
              <a:t>behaviours</a:t>
            </a:r>
            <a:r>
              <a:rPr lang="en-US" dirty="0"/>
              <a:t> such as resilience, agility, grit and flexibility in their people. </a:t>
            </a:r>
          </a:p>
          <a:p>
            <a:endParaRPr lang="en-US" dirty="0"/>
          </a:p>
          <a:p>
            <a:r>
              <a:rPr lang="en-US" dirty="0"/>
              <a:t>Although the characteristics of resilience and agility are getting a lot of focus now, they have always been important. Over the years, organizations going through transformation were often asking us how, they can support their employees cope with ambiguity or deal with the complexities they are facing. How we can help their people build grit and  perseverance. </a:t>
            </a:r>
          </a:p>
          <a:p>
            <a:endParaRPr lang="en-US" dirty="0"/>
          </a:p>
          <a:p>
            <a:r>
              <a:rPr lang="en-US" dirty="0"/>
              <a:t>Some clients asked us if we can measure employees “ agility” or “flexibility” </a:t>
            </a:r>
            <a:r>
              <a:rPr lang="en-GB" sz="1200" dirty="0">
                <a:effectLst/>
                <a:latin typeface="Arial" panose="020B0604020202020204" pitchFamily="34" charset="0"/>
                <a:cs typeface="Times New Roman" panose="02020603050405020304" pitchFamily="18" charset="0"/>
              </a:rPr>
              <a:t>w</a:t>
            </a:r>
            <a:r>
              <a:rPr lang="en-GB" sz="1200" dirty="0">
                <a:effectLst/>
                <a:latin typeface="Arial" panose="020B0604020202020204" pitchFamily="34" charset="0"/>
                <a:ea typeface="Arial" panose="020B0604020202020204" pitchFamily="34" charset="0"/>
                <a:cs typeface="Times New Roman" panose="02020603050405020304" pitchFamily="18" charset="0"/>
              </a:rPr>
              <a:t>hile other clients asked us whether we can measure ‘emotional resilience’ or ‘grit’. W</a:t>
            </a:r>
            <a:r>
              <a:rPr lang="en-US" dirty="0"/>
              <a:t>e often pointed them to different parts of our Wave </a:t>
            </a:r>
            <a:r>
              <a:rPr lang="en-US" dirty="0" err="1"/>
              <a:t>behavioural</a:t>
            </a:r>
            <a:r>
              <a:rPr lang="en-US" dirty="0"/>
              <a:t> model. </a:t>
            </a:r>
          </a:p>
          <a:p>
            <a:endParaRPr lang="en-US" dirty="0"/>
          </a:p>
          <a:p>
            <a:r>
              <a:rPr lang="en-US" dirty="0"/>
              <a:t>However, in practice we realized that </a:t>
            </a:r>
            <a:r>
              <a:rPr lang="en-GB" sz="1800" dirty="0">
                <a:effectLst/>
                <a:latin typeface="Arial" panose="020B0604020202020204" pitchFamily="34" charset="0"/>
                <a:ea typeface="Arial" panose="020B0604020202020204" pitchFamily="34" charset="0"/>
                <a:cs typeface="Times New Roman" panose="02020603050405020304" pitchFamily="18" charset="0"/>
              </a:rPr>
              <a:t>these clients were actually facing the same issues but they had just come to different conclusions on what they needed in their people. </a:t>
            </a: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What we realised is that they were looking for a solution to help people deal with change and transformation in a way that is </a:t>
            </a:r>
            <a:r>
              <a:rPr lang="en-GB" sz="1800" dirty="0" err="1">
                <a:effectLst/>
                <a:latin typeface="Arial" panose="020B0604020202020204" pitchFamily="34" charset="0"/>
                <a:ea typeface="Arial" panose="020B0604020202020204" pitchFamily="34" charset="0"/>
                <a:cs typeface="Times New Roman" panose="02020603050405020304" pitchFamily="18" charset="0"/>
              </a:rPr>
              <a:t>sutainable</a:t>
            </a:r>
            <a:r>
              <a:rPr lang="en-GB" sz="1800" dirty="0">
                <a:effectLst/>
                <a:latin typeface="Arial" panose="020B0604020202020204" pitchFamily="34" charset="0"/>
                <a:ea typeface="Arial" panose="020B0604020202020204" pitchFamily="34" charset="0"/>
                <a:cs typeface="Times New Roman" panose="02020603050405020304" pitchFamily="18" charset="0"/>
              </a:rPr>
              <a:t> in the longer term .  That that both </a:t>
            </a:r>
            <a:r>
              <a:rPr lang="en-GB" sz="1800" dirty="0" err="1">
                <a:effectLst/>
                <a:latin typeface="Arial" panose="020B0604020202020204" pitchFamily="34" charset="0"/>
                <a:ea typeface="Arial" panose="020B0604020202020204" pitchFamily="34" charset="0"/>
                <a:cs typeface="Times New Roman" panose="02020603050405020304" pitchFamily="18" charset="0"/>
              </a:rPr>
              <a:t>agiligy</a:t>
            </a:r>
            <a:r>
              <a:rPr lang="en-GB" sz="1800" dirty="0">
                <a:effectLst/>
                <a:latin typeface="Arial" panose="020B0604020202020204" pitchFamily="34" charset="0"/>
                <a:ea typeface="Arial" panose="020B0604020202020204" pitchFamily="34" charset="0"/>
                <a:cs typeface="Times New Roman" panose="02020603050405020304" pitchFamily="18" charset="0"/>
              </a:rPr>
              <a:t> and resilience are  two sides of the same coin. </a:t>
            </a: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6</a:t>
            </a:fld>
            <a:endParaRPr lang="en-US"/>
          </a:p>
        </p:txBody>
      </p:sp>
    </p:spTree>
    <p:extLst>
      <p:ext uri="{BB962C8B-B14F-4D97-AF65-F5344CB8AC3E}">
        <p14:creationId xmlns:p14="http://schemas.microsoft.com/office/powerpoint/2010/main" val="214659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our data, we realised that at Saville we ere in a unique position because over the years we had collected a lot of data how people rated themselves and how others had rated their performance in showing resilience but also their capability to adjust to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6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 meant that we were able to take a data driven approach, with over 35000 data points (35000 individual ratings) to say exactly what the characteristics are that underpin Resilience and Agility.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we did was we used a big data approach and used our 35000 data points and we looked at the intercorrelations between the behaviours, to look at how the behaviours relate to each other this allowed us to create a model of 4 different areas that we can assess from the Wave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familiar already with Wave, the new </a:t>
            </a:r>
            <a:r>
              <a:rPr lang="en-GB" dirty="0" err="1"/>
              <a:t>Buidling</a:t>
            </a:r>
            <a:r>
              <a:rPr lang="en-GB" dirty="0"/>
              <a:t> Resilient Agility model can be powered by both our 15 minute Focus Styles Assessment as well as our more </a:t>
            </a:r>
            <a:r>
              <a:rPr lang="en-GB" dirty="0" err="1"/>
              <a:t>indepth</a:t>
            </a:r>
            <a:r>
              <a:rPr lang="en-GB" dirty="0"/>
              <a:t> Professional Styles assessment which takes approximately 45 minutes to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33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the actual model and the 4 Key Drivers of Resilient Agility. </a:t>
            </a:r>
          </a:p>
          <a:p>
            <a:endParaRPr lang="en-GB" dirty="0"/>
          </a:p>
          <a:p>
            <a:r>
              <a:rPr lang="en-GB" dirty="0"/>
              <a:t>The first area is the sort of emotional response and ability to deal with change and uncertainty. Being able to manage yourself emotionally through that process. </a:t>
            </a:r>
          </a:p>
          <a:p>
            <a:r>
              <a:rPr lang="en-GB" dirty="0"/>
              <a:t>- Dealing with Change</a:t>
            </a:r>
          </a:p>
          <a:p>
            <a:r>
              <a:rPr lang="en-GB" dirty="0"/>
              <a:t>The second area (Staying connected) focuses on the capacity to stay connected and maintain connections. So actively being a real participant in the change process. </a:t>
            </a:r>
          </a:p>
          <a:p>
            <a:endParaRPr lang="en-GB" dirty="0"/>
          </a:p>
          <a:p>
            <a:r>
              <a:rPr lang="en-GB" dirty="0"/>
              <a:t>Then we focus on peoples ability to respond to the change by doing things differently and making sure that the response to change actually results in successfully doing things. So Enabling new ways of working</a:t>
            </a:r>
          </a:p>
          <a:p>
            <a:endParaRPr lang="en-GB" dirty="0"/>
          </a:p>
          <a:p>
            <a:r>
              <a:rPr lang="en-GB" dirty="0"/>
              <a:t>Finally it is also important that people maintain their focus during periods of change, know what matters and continue to deliver on key work objectives. Whilst capitalizing on any opportunities change may bring. This is what we look at in Maintaining Drive</a:t>
            </a:r>
          </a:p>
          <a:p>
            <a:endParaRPr lang="en-GB" dirty="0"/>
          </a:p>
          <a:p>
            <a:r>
              <a:rPr lang="en-GB" dirty="0"/>
              <a:t>Each of those are underpinned by 5 individual dimension. In total there are 20 individual dimensions that underpin the resilient agility model.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a:p>
        </p:txBody>
      </p:sp>
    </p:spTree>
    <p:extLst>
      <p:ext uri="{BB962C8B-B14F-4D97-AF65-F5344CB8AC3E}">
        <p14:creationId xmlns:p14="http://schemas.microsoft.com/office/powerpoint/2010/main" val="408189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40532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55083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71437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13289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5742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86437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2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2020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711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0832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27269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8"/>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12" r:id="rId2"/>
    <p:sldLayoutId id="2147483737" r:id="rId3"/>
    <p:sldLayoutId id="2147483691" r:id="rId4"/>
    <p:sldLayoutId id="2147483692" r:id="rId5"/>
    <p:sldLayoutId id="2147483700" r:id="rId6"/>
    <p:sldLayoutId id="2147483701" r:id="rId7"/>
    <p:sldLayoutId id="2147483693" r:id="rId8"/>
    <p:sldLayoutId id="2147483697" r:id="rId9"/>
    <p:sldLayoutId id="2147483705" r:id="rId10"/>
    <p:sldLayoutId id="2147483703" r:id="rId11"/>
    <p:sldLayoutId id="2147483704" r:id="rId12"/>
    <p:sldLayoutId id="2147483706" r:id="rId13"/>
    <p:sldLayoutId id="2147483708" r:id="rId14"/>
    <p:sldLayoutId id="2147483707" r:id="rId15"/>
    <p:sldLayoutId id="2147483709" r:id="rId16"/>
    <p:sldLayoutId id="2147483710" r:id="rId17"/>
    <p:sldLayoutId id="2147483711" r:id="rId18"/>
    <p:sldLayoutId id="2147483687" r:id="rId19"/>
    <p:sldLayoutId id="2147483696" r:id="rId20"/>
    <p:sldLayoutId id="2147483695" r:id="rId21"/>
    <p:sldLayoutId id="2147483672" r:id="rId22"/>
    <p:sldLayoutId id="2147483666" r:id="rId23"/>
    <p:sldLayoutId id="2147483690" r:id="rId24"/>
    <p:sldLayoutId id="2147483667" r:id="rId25"/>
    <p:sldLayoutId id="2147483698" r:id="rId2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8.sv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9.pn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 Id="rId9"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5.sv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sv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sv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svg"/><Relationship Id="rId9" Type="http://schemas.openxmlformats.org/officeDocument/2006/relationships/image" Target="../media/image94.svg"/></Relationships>
</file>

<file path=ppt/slides/_rels/slide1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59.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8.sv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itting, water, made, laying&#10;&#10;Description automatically generated">
            <a:extLst>
              <a:ext uri="{FF2B5EF4-FFF2-40B4-BE49-F238E27FC236}">
                <a16:creationId xmlns:a16="http://schemas.microsoft.com/office/drawing/2014/main" id="{4FD54F16-E704-4F41-B6A0-D7AE23DB24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75695"/>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3">
            <a:extLst>
              <a:ext uri="{FF2B5EF4-FFF2-40B4-BE49-F238E27FC236}">
                <a16:creationId xmlns:a16="http://schemas.microsoft.com/office/drawing/2014/main" id="{DEFA7987-095B-45A9-AEA8-E5CB8E667E8C}"/>
              </a:ext>
            </a:extLst>
          </p:cNvPr>
          <p:cNvSpPr txBox="1">
            <a:spLocks/>
          </p:cNvSpPr>
          <p:nvPr/>
        </p:nvSpPr>
        <p:spPr>
          <a:xfrm>
            <a:off x="2577223" y="6459652"/>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2021 Saville Assessment, Willis Towers Watson. All rights reserved.</a:t>
            </a:r>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71676578-8B5F-4695-B719-75BB44D434D9}"/>
              </a:ext>
            </a:extLst>
          </p:cNvPr>
          <p:cNvGrpSpPr/>
          <p:nvPr/>
        </p:nvGrpSpPr>
        <p:grpSpPr>
          <a:xfrm>
            <a:off x="1835340" y="572285"/>
            <a:ext cx="8287674" cy="5496800"/>
            <a:chOff x="2907660" y="1088571"/>
            <a:chExt cx="6273662" cy="4161006"/>
          </a:xfrm>
        </p:grpSpPr>
        <p:sp>
          <p:nvSpPr>
            <p:cNvPr id="3" name="Rectangle 2">
              <a:extLst>
                <a:ext uri="{FF2B5EF4-FFF2-40B4-BE49-F238E27FC236}">
                  <a16:creationId xmlns:a16="http://schemas.microsoft.com/office/drawing/2014/main" id="{9F8F2CE5-8185-4FE3-B0C4-5D9A368FFBBD}"/>
                </a:ext>
              </a:extLst>
            </p:cNvPr>
            <p:cNvSpPr/>
            <p:nvPr/>
          </p:nvSpPr>
          <p:spPr>
            <a:xfrm>
              <a:off x="2907660" y="4150981"/>
              <a:ext cx="1242222" cy="10985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7769290" y="1088571"/>
              <a:ext cx="1412032" cy="27743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6999435" y="4856828"/>
              <a:ext cx="861773" cy="1709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7B236709-510C-40C2-991F-3FC9BC045B3C}"/>
                </a:ext>
              </a:extLst>
            </p:cNvPr>
            <p:cNvSpPr/>
            <p:nvPr/>
          </p:nvSpPr>
          <p:spPr>
            <a:xfrm>
              <a:off x="3561229" y="2279503"/>
              <a:ext cx="4914077" cy="2187325"/>
            </a:xfrm>
            <a:prstGeom prst="rect">
              <a:avLst/>
            </a:prstGeom>
            <a:solidFill>
              <a:schemeClr val="bg1">
                <a:alpha val="81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1A3FA9E-E7E6-4BA6-B151-7D4CFED3D975}"/>
                </a:ext>
              </a:extLst>
            </p:cNvPr>
            <p:cNvSpPr/>
            <p:nvPr/>
          </p:nvSpPr>
          <p:spPr>
            <a:xfrm>
              <a:off x="4338554" y="1383711"/>
              <a:ext cx="1365571" cy="4914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3108572" y="2878886"/>
            <a:ext cx="5672907" cy="895535"/>
          </a:xfrm>
        </p:spPr>
        <p:txBody>
          <a:bodyPr>
            <a:noAutofit/>
          </a:bodyPr>
          <a:lstStyle/>
          <a:p>
            <a:pPr algn="ctr"/>
            <a:r>
              <a:rPr lang="en-GB" sz="4400" dirty="0"/>
              <a:t>Thrive, Don’t Survive</a:t>
            </a:r>
          </a:p>
        </p:txBody>
      </p:sp>
      <p:sp>
        <p:nvSpPr>
          <p:cNvPr id="5" name="Text Placeholder 4">
            <a:extLst>
              <a:ext uri="{FF2B5EF4-FFF2-40B4-BE49-F238E27FC236}">
                <a16:creationId xmlns:a16="http://schemas.microsoft.com/office/drawing/2014/main" id="{D55B4D00-18CE-41F2-8D64-A979F7CE2035}"/>
              </a:ext>
            </a:extLst>
          </p:cNvPr>
          <p:cNvSpPr>
            <a:spLocks noGrp="1"/>
          </p:cNvSpPr>
          <p:nvPr>
            <p:ph type="body" sz="quarter" idx="4294967295"/>
          </p:nvPr>
        </p:nvSpPr>
        <p:spPr>
          <a:xfrm>
            <a:off x="3108572" y="3660781"/>
            <a:ext cx="5607589" cy="827285"/>
          </a:xfrm>
        </p:spPr>
        <p:txBody>
          <a:bodyPr/>
          <a:lstStyle/>
          <a:p>
            <a:pPr algn="ctr"/>
            <a:r>
              <a:rPr lang="en-US" sz="2000" b="0" dirty="0">
                <a:solidFill>
                  <a:schemeClr val="tx1">
                    <a:lumMod val="75000"/>
                    <a:lumOff val="25000"/>
                  </a:schemeClr>
                </a:solidFill>
              </a:rPr>
              <a:t>Supporting Managers to be a powerhouse for change &amp; transformation</a:t>
            </a:r>
            <a:endParaRPr lang="en-GB" sz="2000" b="0" dirty="0">
              <a:solidFill>
                <a:schemeClr val="tx1">
                  <a:lumMod val="75000"/>
                  <a:lumOff val="25000"/>
                </a:schemeClr>
              </a:solidFill>
            </a:endParaRPr>
          </a:p>
        </p:txBody>
      </p:sp>
    </p:spTree>
    <p:extLst>
      <p:ext uri="{BB962C8B-B14F-4D97-AF65-F5344CB8AC3E}">
        <p14:creationId xmlns:p14="http://schemas.microsoft.com/office/powerpoint/2010/main" val="91161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water, made, laying&#10;&#10;Description automatically generated">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75695"/>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7695"/>
            <a:ext cx="12192411" cy="687569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3" name="Graphic 2">
            <a:extLst>
              <a:ext uri="{FF2B5EF4-FFF2-40B4-BE49-F238E27FC236}">
                <a16:creationId xmlns:a16="http://schemas.microsoft.com/office/drawing/2014/main" id="{65AF1F49-E765-42EB-85BD-51F6565F8C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886" y="-1443762"/>
            <a:ext cx="9888716" cy="10689672"/>
          </a:xfrm>
          <a:prstGeom prst="rect">
            <a:avLst/>
          </a:prstGeom>
        </p:spPr>
      </p:pic>
      <p:sp>
        <p:nvSpPr>
          <p:cNvPr id="6" name="Rectangle 5">
            <a:extLst>
              <a:ext uri="{FF2B5EF4-FFF2-40B4-BE49-F238E27FC236}">
                <a16:creationId xmlns:a16="http://schemas.microsoft.com/office/drawing/2014/main" id="{8EF17E49-F482-47B9-94C1-F8EFC3F23A84}"/>
              </a:ext>
            </a:extLst>
          </p:cNvPr>
          <p:cNvSpPr/>
          <p:nvPr/>
        </p:nvSpPr>
        <p:spPr>
          <a:xfrm>
            <a:off x="399872" y="3013501"/>
            <a:ext cx="11437555" cy="830997"/>
          </a:xfrm>
          <a:prstGeom prst="rect">
            <a:avLst/>
          </a:prstGeom>
        </p:spPr>
        <p:txBody>
          <a:bodyPr wrap="none">
            <a:spAutoFit/>
          </a:bodyPr>
          <a:lstStyle/>
          <a:p>
            <a:pPr lvl="0" algn="ctr">
              <a:defRPr/>
            </a:pPr>
            <a:r>
              <a:rPr lang="en-US" sz="4800" dirty="0">
                <a:solidFill>
                  <a:schemeClr val="bg1"/>
                </a:solidFill>
              </a:rPr>
              <a:t>Building Resilient Agility in the Workplace</a:t>
            </a:r>
          </a:p>
        </p:txBody>
      </p:sp>
      <p:sp>
        <p:nvSpPr>
          <p:cNvPr id="7" name="TextBox 6">
            <a:extLst>
              <a:ext uri="{FF2B5EF4-FFF2-40B4-BE49-F238E27FC236}">
                <a16:creationId xmlns:a16="http://schemas.microsoft.com/office/drawing/2014/main" id="{E235930B-B686-492D-96D6-0DA7BF557637}"/>
              </a:ext>
            </a:extLst>
          </p:cNvPr>
          <p:cNvSpPr txBox="1"/>
          <p:nvPr/>
        </p:nvSpPr>
        <p:spPr>
          <a:xfrm>
            <a:off x="1408974" y="2241792"/>
            <a:ext cx="9374051" cy="830997"/>
          </a:xfrm>
          <a:prstGeom prst="rect">
            <a:avLst/>
          </a:prstGeom>
          <a:noFill/>
        </p:spPr>
        <p:txBody>
          <a:bodyPr wrap="square" rtlCol="0">
            <a:spAutoFit/>
          </a:bodyPr>
          <a:lstStyle/>
          <a:p>
            <a:pPr lvl="0" algn="ctr">
              <a:defRPr/>
            </a:pPr>
            <a:r>
              <a:rPr lang="en-US" sz="4800" dirty="0">
                <a:solidFill>
                  <a:schemeClr val="bg1"/>
                </a:solidFill>
              </a:rPr>
              <a:t>03</a:t>
            </a:r>
          </a:p>
        </p:txBody>
      </p:sp>
    </p:spTree>
    <p:extLst>
      <p:ext uri="{BB962C8B-B14F-4D97-AF65-F5344CB8AC3E}">
        <p14:creationId xmlns:p14="http://schemas.microsoft.com/office/powerpoint/2010/main" val="92619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283F7369-09A4-486B-B159-65B5C28B51C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4765" r="33672" b="32008"/>
          <a:stretch/>
        </p:blipFill>
        <p:spPr>
          <a:xfrm>
            <a:off x="2457450" y="1"/>
            <a:ext cx="9734550" cy="6858000"/>
          </a:xfrm>
          <a:prstGeom prst="rect">
            <a:avLst/>
          </a:prstGeom>
        </p:spPr>
      </p:pic>
      <p:sp>
        <p:nvSpPr>
          <p:cNvPr id="2" name="Slide Number Placeholder 1">
            <a:extLst>
              <a:ext uri="{FF2B5EF4-FFF2-40B4-BE49-F238E27FC236}">
                <a16:creationId xmlns:a16="http://schemas.microsoft.com/office/drawing/2014/main" id="{0208D9C6-CC9C-4C92-A388-1142E1DDD495}"/>
              </a:ext>
            </a:extLst>
          </p:cNvPr>
          <p:cNvSpPr>
            <a:spLocks noGrp="1"/>
          </p:cNvSpPr>
          <p:nvPr>
            <p:ph type="sldNum" sz="quarter" idx="12"/>
          </p:nvPr>
        </p:nvSpPr>
        <p:spPr/>
        <p:txBody>
          <a:bodyPr/>
          <a:lstStyle/>
          <a:p>
            <a:fld id="{2083E393-C0BF-4ED8-8545-7E4C90AFF831}" type="slidenum">
              <a:rPr lang="en-US" smtClean="0"/>
              <a:pPr/>
              <a:t>11</a:t>
            </a:fld>
            <a:endParaRPr lang="en-US"/>
          </a:p>
        </p:txBody>
      </p:sp>
      <p:sp>
        <p:nvSpPr>
          <p:cNvPr id="4" name="Content Placeholder 2">
            <a:extLst>
              <a:ext uri="{FF2B5EF4-FFF2-40B4-BE49-F238E27FC236}">
                <a16:creationId xmlns:a16="http://schemas.microsoft.com/office/drawing/2014/main" id="{36CF847F-3C98-4CA6-BD5C-EAA4840627E7}"/>
              </a:ext>
            </a:extLst>
          </p:cNvPr>
          <p:cNvSpPr txBox="1">
            <a:spLocks/>
          </p:cNvSpPr>
          <p:nvPr/>
        </p:nvSpPr>
        <p:spPr>
          <a:xfrm>
            <a:off x="1321989" y="2035707"/>
            <a:ext cx="6149622" cy="1329887"/>
          </a:xfrm>
          <a:prstGeom prst="rect">
            <a:avLst/>
          </a:prstGeom>
        </p:spPr>
        <p:txBody>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0" dirty="0"/>
          </a:p>
        </p:txBody>
      </p:sp>
      <p:sp>
        <p:nvSpPr>
          <p:cNvPr id="16" name="TextBox 15">
            <a:extLst>
              <a:ext uri="{FF2B5EF4-FFF2-40B4-BE49-F238E27FC236}">
                <a16:creationId xmlns:a16="http://schemas.microsoft.com/office/drawing/2014/main" id="{25E2DAB5-D411-465A-8ADE-267F54A9C972}"/>
              </a:ext>
            </a:extLst>
          </p:cNvPr>
          <p:cNvSpPr txBox="1"/>
          <p:nvPr/>
        </p:nvSpPr>
        <p:spPr>
          <a:xfrm>
            <a:off x="5580827" y="2216854"/>
            <a:ext cx="1030343" cy="584775"/>
          </a:xfrm>
          <a:prstGeom prst="rect">
            <a:avLst/>
          </a:prstGeom>
          <a:noFill/>
        </p:spPr>
        <p:txBody>
          <a:bodyPr wrap="square">
            <a:spAutoFit/>
          </a:bodyPr>
          <a:lstStyle/>
          <a:p>
            <a:pPr algn="ctr"/>
            <a:r>
              <a:rPr lang="en-GB" sz="3200" b="1" dirty="0">
                <a:solidFill>
                  <a:schemeClr val="accent1"/>
                </a:solidFill>
              </a:rPr>
              <a:t>37% </a:t>
            </a:r>
          </a:p>
        </p:txBody>
      </p:sp>
      <p:grpSp>
        <p:nvGrpSpPr>
          <p:cNvPr id="23" name="Group 22">
            <a:extLst>
              <a:ext uri="{FF2B5EF4-FFF2-40B4-BE49-F238E27FC236}">
                <a16:creationId xmlns:a16="http://schemas.microsoft.com/office/drawing/2014/main" id="{A1629686-2504-44E9-B6F2-73A2C42FCAD4}"/>
              </a:ext>
            </a:extLst>
          </p:cNvPr>
          <p:cNvGrpSpPr/>
          <p:nvPr/>
        </p:nvGrpSpPr>
        <p:grpSpPr>
          <a:xfrm>
            <a:off x="5392600" y="1797776"/>
            <a:ext cx="1406796" cy="1406796"/>
            <a:chOff x="5392600" y="1797776"/>
            <a:chExt cx="1406796" cy="1406796"/>
          </a:xfrm>
        </p:grpSpPr>
        <p:sp>
          <p:nvSpPr>
            <p:cNvPr id="22" name="Oval 21">
              <a:extLst>
                <a:ext uri="{FF2B5EF4-FFF2-40B4-BE49-F238E27FC236}">
                  <a16:creationId xmlns:a16="http://schemas.microsoft.com/office/drawing/2014/main" id="{380BB044-D44F-4037-A921-0145B3441E84}"/>
                </a:ext>
              </a:extLst>
            </p:cNvPr>
            <p:cNvSpPr/>
            <p:nvPr/>
          </p:nvSpPr>
          <p:spPr>
            <a:xfrm>
              <a:off x="5392600" y="1797776"/>
              <a:ext cx="1406796" cy="14067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1" name="Graphic 20">
              <a:extLst>
                <a:ext uri="{FF2B5EF4-FFF2-40B4-BE49-F238E27FC236}">
                  <a16:creationId xmlns:a16="http://schemas.microsoft.com/office/drawing/2014/main" id="{C5A7936E-C85F-492B-8562-362DEBEE4BE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908" t="-2728" r="-22160" b="12013"/>
            <a:stretch/>
          </p:blipFill>
          <p:spPr>
            <a:xfrm>
              <a:off x="5618020" y="2092538"/>
              <a:ext cx="955956" cy="785119"/>
            </a:xfrm>
            <a:prstGeom prst="rect">
              <a:avLst/>
            </a:prstGeom>
          </p:spPr>
        </p:pic>
      </p:grpSp>
      <p:sp>
        <p:nvSpPr>
          <p:cNvPr id="5" name="Rectangle 4">
            <a:extLst>
              <a:ext uri="{FF2B5EF4-FFF2-40B4-BE49-F238E27FC236}">
                <a16:creationId xmlns:a16="http://schemas.microsoft.com/office/drawing/2014/main" id="{C0B213F9-51B3-4C17-8A32-786751D1D8D4}"/>
              </a:ext>
            </a:extLst>
          </p:cNvPr>
          <p:cNvSpPr/>
          <p:nvPr/>
        </p:nvSpPr>
        <p:spPr>
          <a:xfrm>
            <a:off x="765623" y="3738573"/>
            <a:ext cx="2934381" cy="150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say that it is very or extremely Important to support people managers to be effective in change and transformation </a:t>
            </a:r>
          </a:p>
        </p:txBody>
      </p:sp>
      <p:sp>
        <p:nvSpPr>
          <p:cNvPr id="18" name="TextBox 17">
            <a:extLst>
              <a:ext uri="{FF2B5EF4-FFF2-40B4-BE49-F238E27FC236}">
                <a16:creationId xmlns:a16="http://schemas.microsoft.com/office/drawing/2014/main" id="{40117B9D-CB54-435B-B9BF-021F68B4CA25}"/>
              </a:ext>
            </a:extLst>
          </p:cNvPr>
          <p:cNvSpPr txBox="1"/>
          <p:nvPr/>
        </p:nvSpPr>
        <p:spPr>
          <a:xfrm>
            <a:off x="9354275" y="2216854"/>
            <a:ext cx="1030343" cy="584775"/>
          </a:xfrm>
          <a:prstGeom prst="rect">
            <a:avLst/>
          </a:prstGeom>
          <a:noFill/>
        </p:spPr>
        <p:txBody>
          <a:bodyPr wrap="square">
            <a:spAutoFit/>
          </a:bodyPr>
          <a:lstStyle/>
          <a:p>
            <a:pPr algn="ctr"/>
            <a:r>
              <a:rPr lang="en-GB" sz="3200" b="1" dirty="0">
                <a:solidFill>
                  <a:schemeClr val="accent1"/>
                </a:solidFill>
              </a:rPr>
              <a:t>50% </a:t>
            </a:r>
          </a:p>
        </p:txBody>
      </p:sp>
      <p:grpSp>
        <p:nvGrpSpPr>
          <p:cNvPr id="24" name="Group 23">
            <a:extLst>
              <a:ext uri="{FF2B5EF4-FFF2-40B4-BE49-F238E27FC236}">
                <a16:creationId xmlns:a16="http://schemas.microsoft.com/office/drawing/2014/main" id="{6D5C6A00-6FB6-4950-B974-8EF0A4F0D5E2}"/>
              </a:ext>
            </a:extLst>
          </p:cNvPr>
          <p:cNvGrpSpPr/>
          <p:nvPr/>
        </p:nvGrpSpPr>
        <p:grpSpPr>
          <a:xfrm>
            <a:off x="9166048" y="1797776"/>
            <a:ext cx="1406796" cy="1406796"/>
            <a:chOff x="5392600" y="1797776"/>
            <a:chExt cx="1406796" cy="1406796"/>
          </a:xfrm>
        </p:grpSpPr>
        <p:sp>
          <p:nvSpPr>
            <p:cNvPr id="25" name="Oval 24">
              <a:extLst>
                <a:ext uri="{FF2B5EF4-FFF2-40B4-BE49-F238E27FC236}">
                  <a16:creationId xmlns:a16="http://schemas.microsoft.com/office/drawing/2014/main" id="{2D893C28-5C16-411B-BC26-9B678AAFA686}"/>
                </a:ext>
              </a:extLst>
            </p:cNvPr>
            <p:cNvSpPr/>
            <p:nvPr/>
          </p:nvSpPr>
          <p:spPr>
            <a:xfrm>
              <a:off x="5392600" y="1797776"/>
              <a:ext cx="1406796" cy="14067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6" name="Graphic 25">
              <a:extLst>
                <a:ext uri="{FF2B5EF4-FFF2-40B4-BE49-F238E27FC236}">
                  <a16:creationId xmlns:a16="http://schemas.microsoft.com/office/drawing/2014/main" id="{243396FC-FB25-4FB7-810C-E1F5D54A5BD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908" t="-2728" r="-22160" b="12013"/>
            <a:stretch/>
          </p:blipFill>
          <p:spPr>
            <a:xfrm>
              <a:off x="5618020" y="2092538"/>
              <a:ext cx="955956" cy="785119"/>
            </a:xfrm>
            <a:prstGeom prst="rect">
              <a:avLst/>
            </a:prstGeom>
          </p:spPr>
        </p:pic>
      </p:grpSp>
      <p:graphicFrame>
        <p:nvGraphicFramePr>
          <p:cNvPr id="10" name="Chart 9">
            <a:extLst>
              <a:ext uri="{FF2B5EF4-FFF2-40B4-BE49-F238E27FC236}">
                <a16:creationId xmlns:a16="http://schemas.microsoft.com/office/drawing/2014/main" id="{C54CC4A6-E18C-4CC1-9344-87F6B4CDF570}"/>
              </a:ext>
            </a:extLst>
          </p:cNvPr>
          <p:cNvGraphicFramePr/>
          <p:nvPr>
            <p:extLst>
              <p:ext uri="{D42A27DB-BD31-4B8C-83A1-F6EECF244321}">
                <p14:modId xmlns:p14="http://schemas.microsoft.com/office/powerpoint/2010/main" val="481288548"/>
              </p:ext>
            </p:extLst>
          </p:nvPr>
        </p:nvGraphicFramePr>
        <p:xfrm>
          <a:off x="4763740" y="1245370"/>
          <a:ext cx="2664520" cy="24932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DC16887C-0577-42A9-8126-16A3A24F1C75}"/>
              </a:ext>
            </a:extLst>
          </p:cNvPr>
          <p:cNvGraphicFramePr/>
          <p:nvPr>
            <p:extLst>
              <p:ext uri="{D42A27DB-BD31-4B8C-83A1-F6EECF244321}">
                <p14:modId xmlns:p14="http://schemas.microsoft.com/office/powerpoint/2010/main" val="532875587"/>
              </p:ext>
            </p:extLst>
          </p:nvPr>
        </p:nvGraphicFramePr>
        <p:xfrm>
          <a:off x="8573867" y="1245370"/>
          <a:ext cx="2591162" cy="249320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C2CBF3F4-AEC0-4295-A627-72D56153E4D0}"/>
              </a:ext>
            </a:extLst>
          </p:cNvPr>
          <p:cNvGraphicFramePr/>
          <p:nvPr>
            <p:extLst>
              <p:ext uri="{D42A27DB-BD31-4B8C-83A1-F6EECF244321}">
                <p14:modId xmlns:p14="http://schemas.microsoft.com/office/powerpoint/2010/main" val="340177601"/>
              </p:ext>
            </p:extLst>
          </p:nvPr>
        </p:nvGraphicFramePr>
        <p:xfrm>
          <a:off x="804144" y="1245371"/>
          <a:ext cx="2857340" cy="2493203"/>
        </p:xfrm>
        <a:graphic>
          <a:graphicData uri="http://schemas.openxmlformats.org/drawingml/2006/chart">
            <c:chart xmlns:c="http://schemas.openxmlformats.org/drawingml/2006/chart" xmlns:r="http://schemas.openxmlformats.org/officeDocument/2006/relationships" r:id="rId9"/>
          </a:graphicData>
        </a:graphic>
      </p:graphicFrame>
      <p:sp>
        <p:nvSpPr>
          <p:cNvPr id="14" name="TextBox 13">
            <a:extLst>
              <a:ext uri="{FF2B5EF4-FFF2-40B4-BE49-F238E27FC236}">
                <a16:creationId xmlns:a16="http://schemas.microsoft.com/office/drawing/2014/main" id="{9FDF1E05-AEFB-4232-AAB6-AD90E74453E3}"/>
              </a:ext>
            </a:extLst>
          </p:cNvPr>
          <p:cNvSpPr txBox="1"/>
          <p:nvPr/>
        </p:nvSpPr>
        <p:spPr>
          <a:xfrm>
            <a:off x="1764811" y="2229569"/>
            <a:ext cx="1030343" cy="584775"/>
          </a:xfrm>
          <a:prstGeom prst="rect">
            <a:avLst/>
          </a:prstGeom>
          <a:noFill/>
        </p:spPr>
        <p:txBody>
          <a:bodyPr wrap="square">
            <a:spAutoFit/>
          </a:bodyPr>
          <a:lstStyle/>
          <a:p>
            <a:pPr algn="ctr"/>
            <a:r>
              <a:rPr lang="en-GB" sz="3200" b="1" dirty="0">
                <a:solidFill>
                  <a:schemeClr val="accent1"/>
                </a:solidFill>
              </a:rPr>
              <a:t>97% </a:t>
            </a:r>
          </a:p>
        </p:txBody>
      </p:sp>
      <p:sp>
        <p:nvSpPr>
          <p:cNvPr id="15" name="Rectangle 14">
            <a:extLst>
              <a:ext uri="{FF2B5EF4-FFF2-40B4-BE49-F238E27FC236}">
                <a16:creationId xmlns:a16="http://schemas.microsoft.com/office/drawing/2014/main" id="{49FF1B96-2CEA-4079-8ADC-5FF056B08687}"/>
              </a:ext>
            </a:extLst>
          </p:cNvPr>
          <p:cNvSpPr/>
          <p:nvPr/>
        </p:nvSpPr>
        <p:spPr>
          <a:xfrm>
            <a:off x="4628809" y="3738573"/>
            <a:ext cx="2934381" cy="150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8DBD8"/>
                </a:solidFill>
              </a:rPr>
              <a:t>say that people managers in their </a:t>
            </a:r>
            <a:r>
              <a:rPr lang="en-US" dirty="0" err="1">
                <a:solidFill>
                  <a:srgbClr val="D8DBD8"/>
                </a:solidFill>
              </a:rPr>
              <a:t>organisation</a:t>
            </a:r>
            <a:r>
              <a:rPr lang="en-US" dirty="0">
                <a:solidFill>
                  <a:srgbClr val="D8DBD8"/>
                </a:solidFill>
              </a:rPr>
              <a:t> get the right level of development support </a:t>
            </a:r>
            <a:endParaRPr lang="en-GB" dirty="0">
              <a:solidFill>
                <a:srgbClr val="D8DBD8"/>
              </a:solidFill>
            </a:endParaRPr>
          </a:p>
        </p:txBody>
      </p:sp>
      <p:sp>
        <p:nvSpPr>
          <p:cNvPr id="17" name="Rectangle 16">
            <a:extLst>
              <a:ext uri="{FF2B5EF4-FFF2-40B4-BE49-F238E27FC236}">
                <a16:creationId xmlns:a16="http://schemas.microsoft.com/office/drawing/2014/main" id="{20821092-1543-4756-8D0C-0FC3A2811980}"/>
              </a:ext>
            </a:extLst>
          </p:cNvPr>
          <p:cNvSpPr/>
          <p:nvPr/>
        </p:nvSpPr>
        <p:spPr>
          <a:xfrm>
            <a:off x="8402257" y="3738573"/>
            <a:ext cx="2934381" cy="150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8DBD8"/>
                </a:solidFill>
              </a:rPr>
              <a:t>disagree or are unsure if people managers in their </a:t>
            </a:r>
            <a:r>
              <a:rPr lang="en-US" dirty="0" err="1">
                <a:solidFill>
                  <a:srgbClr val="D8DBD8"/>
                </a:solidFill>
              </a:rPr>
              <a:t>organisation</a:t>
            </a:r>
            <a:r>
              <a:rPr lang="en-US" dirty="0">
                <a:solidFill>
                  <a:srgbClr val="D8DBD8"/>
                </a:solidFill>
              </a:rPr>
              <a:t> are equipped to support their teams through transformation</a:t>
            </a:r>
            <a:endParaRPr lang="en-GB" dirty="0">
              <a:solidFill>
                <a:srgbClr val="D8DBD8"/>
              </a:solidFill>
            </a:endParaRPr>
          </a:p>
        </p:txBody>
      </p:sp>
    </p:spTree>
    <p:extLst>
      <p:ext uri="{BB962C8B-B14F-4D97-AF65-F5344CB8AC3E}">
        <p14:creationId xmlns:p14="http://schemas.microsoft.com/office/powerpoint/2010/main" val="31311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3" presetClass="emph" presetSubtype="2" fill="hold" grpId="0" nodeType="withEffect">
                                  <p:stCondLst>
                                    <p:cond delay="0"/>
                                  </p:stCondLst>
                                  <p:childTnLst>
                                    <p:animClr clrSpc="rgb" dir="cw">
                                      <p:cBhvr override="childStyle">
                                        <p:cTn id="9" dur="750" fill="hold"/>
                                        <p:tgtEl>
                                          <p:spTgt spid="15"/>
                                        </p:tgtEl>
                                        <p:attrNameLst>
                                          <p:attrName>style.color</p:attrName>
                                        </p:attrNameLst>
                                      </p:cBhvr>
                                      <p:to>
                                        <a:srgbClr val="63666A"/>
                                      </p:to>
                                    </p:animClr>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par>
                                <p:cTn id="15" presetID="3" presetClass="emph" presetSubtype="2" fill="hold" grpId="0" nodeType="withEffect">
                                  <p:stCondLst>
                                    <p:cond delay="0"/>
                                  </p:stCondLst>
                                  <p:childTnLst>
                                    <p:animClr clrSpc="rgb" dir="cw">
                                      <p:cBhvr override="childStyle">
                                        <p:cTn id="16" dur="750" fill="hold"/>
                                        <p:tgtEl>
                                          <p:spTgt spid="17"/>
                                        </p:tgtEl>
                                        <p:attrNameLst>
                                          <p:attrName>style.color</p:attrName>
                                        </p:attrNameLst>
                                      </p:cBhvr>
                                      <p:to>
                                        <a:srgbClr val="63666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8A1D29-68C0-4E7F-BDD7-3CAE58F0B0DF}"/>
              </a:ext>
            </a:extLst>
          </p:cNvPr>
          <p:cNvSpPr>
            <a:spLocks noGrp="1"/>
          </p:cNvSpPr>
          <p:nvPr>
            <p:ph type="sldNum" sz="quarter" idx="12"/>
          </p:nvPr>
        </p:nvSpPr>
        <p:spPr/>
        <p:txBody>
          <a:bodyPr/>
          <a:lstStyle/>
          <a:p>
            <a:fld id="{2083E393-C0BF-4ED8-8545-7E4C90AFF831}" type="slidenum">
              <a:rPr lang="en-US" smtClean="0"/>
              <a:pPr/>
              <a:t>12</a:t>
            </a:fld>
            <a:endParaRPr lang="en-US"/>
          </a:p>
        </p:txBody>
      </p:sp>
      <p:pic>
        <p:nvPicPr>
          <p:cNvPr id="7" name="Picture 6" descr="A picture containing person, indoor, window&#10;&#10;Description automatically generated">
            <a:extLst>
              <a:ext uri="{FF2B5EF4-FFF2-40B4-BE49-F238E27FC236}">
                <a16:creationId xmlns:a16="http://schemas.microsoft.com/office/drawing/2014/main" id="{9518BB81-13F1-417C-996F-1253D09C4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0" y="1612900"/>
            <a:ext cx="4003040" cy="3632200"/>
          </a:xfrm>
          <a:prstGeom prst="rect">
            <a:avLst/>
          </a:prstGeom>
        </p:spPr>
      </p:pic>
      <p:pic>
        <p:nvPicPr>
          <p:cNvPr id="12" name="Graphic 11">
            <a:extLst>
              <a:ext uri="{FF2B5EF4-FFF2-40B4-BE49-F238E27FC236}">
                <a16:creationId xmlns:a16="http://schemas.microsoft.com/office/drawing/2014/main" id="{741D5FBD-2BC4-440D-887C-0AE7AE04174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765" r="33672" b="32008"/>
          <a:stretch/>
        </p:blipFill>
        <p:spPr>
          <a:xfrm>
            <a:off x="2457450" y="1"/>
            <a:ext cx="9734550" cy="6858000"/>
          </a:xfrm>
          <a:prstGeom prst="rect">
            <a:avLst/>
          </a:prstGeom>
        </p:spPr>
      </p:pic>
      <p:sp>
        <p:nvSpPr>
          <p:cNvPr id="4" name="Content Placeholder 3">
            <a:extLst>
              <a:ext uri="{FF2B5EF4-FFF2-40B4-BE49-F238E27FC236}">
                <a16:creationId xmlns:a16="http://schemas.microsoft.com/office/drawing/2014/main" id="{06C984A8-87AF-4E38-B917-80F2385C8296}"/>
              </a:ext>
            </a:extLst>
          </p:cNvPr>
          <p:cNvSpPr>
            <a:spLocks noGrp="1"/>
          </p:cNvSpPr>
          <p:nvPr>
            <p:ph idx="1"/>
          </p:nvPr>
        </p:nvSpPr>
        <p:spPr>
          <a:xfrm>
            <a:off x="6096000" y="3855329"/>
            <a:ext cx="4572000" cy="298556"/>
          </a:xfrm>
        </p:spPr>
        <p:txBody>
          <a:bodyPr/>
          <a:lstStyle/>
          <a:p>
            <a:r>
              <a:rPr lang="en-GB" b="0" dirty="0"/>
              <a:t>Sam manages a team of 8 individuals </a:t>
            </a:r>
          </a:p>
        </p:txBody>
      </p:sp>
      <p:sp>
        <p:nvSpPr>
          <p:cNvPr id="8" name="Title 1">
            <a:extLst>
              <a:ext uri="{FF2B5EF4-FFF2-40B4-BE49-F238E27FC236}">
                <a16:creationId xmlns:a16="http://schemas.microsoft.com/office/drawing/2014/main" id="{49587C3B-9503-4D65-8B4B-2CD3D2AD8F08}"/>
              </a:ext>
            </a:extLst>
          </p:cNvPr>
          <p:cNvSpPr txBox="1">
            <a:spLocks/>
          </p:cNvSpPr>
          <p:nvPr/>
        </p:nvSpPr>
        <p:spPr>
          <a:xfrm>
            <a:off x="6096000" y="270411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Meet Sam</a:t>
            </a:r>
          </a:p>
        </p:txBody>
      </p:sp>
      <p:sp>
        <p:nvSpPr>
          <p:cNvPr id="9" name="Title 1">
            <a:extLst>
              <a:ext uri="{FF2B5EF4-FFF2-40B4-BE49-F238E27FC236}">
                <a16:creationId xmlns:a16="http://schemas.microsoft.com/office/drawing/2014/main" id="{E77635C3-50B5-434A-AEBF-9AD0C986B700}"/>
              </a:ext>
            </a:extLst>
          </p:cNvPr>
          <p:cNvSpPr txBox="1">
            <a:spLocks/>
          </p:cNvSpPr>
          <p:nvPr/>
        </p:nvSpPr>
        <p:spPr>
          <a:xfrm>
            <a:off x="6096000" y="3457925"/>
            <a:ext cx="4978400" cy="54559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2"/>
                </a:solidFill>
                <a:effectLst/>
                <a:uLnTx/>
                <a:uFillTx/>
                <a:latin typeface="Arial"/>
                <a:ea typeface="+mj-ea"/>
                <a:cs typeface="+mj-cs"/>
              </a:rPr>
              <a:t>People Manager at an IT </a:t>
            </a:r>
            <a:r>
              <a:rPr kumimoji="0" lang="en-US" b="0" i="0" u="none" strike="noStrike" kern="1200" cap="none" spc="0" normalizeH="0" baseline="0" noProof="0" dirty="0" err="1">
                <a:ln>
                  <a:noFill/>
                </a:ln>
                <a:solidFill>
                  <a:schemeClr val="tx2"/>
                </a:solidFill>
                <a:effectLst/>
                <a:uLnTx/>
                <a:uFillTx/>
                <a:latin typeface="Arial"/>
                <a:ea typeface="+mj-ea"/>
                <a:cs typeface="+mj-cs"/>
              </a:rPr>
              <a:t>organisation</a:t>
            </a:r>
            <a:endParaRPr kumimoji="0" lang="en-US" b="0" i="0" u="none" strike="noStrike" kern="1200" cap="none" spc="0" normalizeH="0" baseline="0" noProof="0" dirty="0">
              <a:ln>
                <a:noFill/>
              </a:ln>
              <a:solidFill>
                <a:schemeClr val="tx2"/>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EB56C998-61F5-4351-96ED-049876D4F15B}"/>
              </a:ext>
            </a:extLst>
          </p:cNvPr>
          <p:cNvCxnSpPr/>
          <p:nvPr/>
        </p:nvCxnSpPr>
        <p:spPr>
          <a:xfrm>
            <a:off x="6096000" y="334927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1"/>
          </p:nvPr>
        </p:nvSpPr>
        <p:spPr>
          <a:xfrm>
            <a:off x="724593" y="2309364"/>
            <a:ext cx="4318000" cy="3390394"/>
          </a:xfrm>
        </p:spPr>
        <p:txBody>
          <a:bodyPr/>
          <a:lstStyle/>
          <a:p>
            <a:pPr marL="285750" indent="-285750">
              <a:spcAft>
                <a:spcPts val="1800"/>
              </a:spcAft>
              <a:buFont typeface="Arial" panose="020B0604020202020204" pitchFamily="34" charset="0"/>
              <a:buChar char="•"/>
            </a:pPr>
            <a:r>
              <a:rPr lang="en-GB" b="0" dirty="0"/>
              <a:t>Since start of the pandemic the entire team are working from home</a:t>
            </a:r>
          </a:p>
          <a:p>
            <a:pPr marL="285750" indent="-285750">
              <a:spcAft>
                <a:spcPts val="1800"/>
              </a:spcAft>
              <a:buFont typeface="Arial" panose="020B0604020202020204" pitchFamily="34" charset="0"/>
              <a:buChar char="•"/>
            </a:pPr>
            <a:r>
              <a:rPr lang="en-GB" b="0" dirty="0"/>
              <a:t>The organisation and Sam are preparing for the return to work</a:t>
            </a:r>
          </a:p>
          <a:p>
            <a:pPr marL="285750" indent="-285750">
              <a:spcAft>
                <a:spcPts val="1800"/>
              </a:spcAft>
              <a:buFont typeface="Arial" panose="020B0604020202020204" pitchFamily="34" charset="0"/>
              <a:buChar char="•"/>
            </a:pPr>
            <a:r>
              <a:rPr lang="en-GB" b="0" dirty="0"/>
              <a:t>Client support had to be transformed from face to face to digital support and training</a:t>
            </a:r>
          </a:p>
          <a:p>
            <a:pPr marL="285750" indent="-285750">
              <a:spcAft>
                <a:spcPts val="1800"/>
              </a:spcAft>
              <a:buFont typeface="Arial" panose="020B0604020202020204" pitchFamily="34" charset="0"/>
              <a:buChar char="•"/>
            </a:pPr>
            <a:r>
              <a:rPr lang="en-GB" b="0" dirty="0"/>
              <a:t>Team expending </a:t>
            </a:r>
          </a:p>
          <a:p>
            <a:pPr marL="285750" indent="-285750">
              <a:spcAft>
                <a:spcPts val="1800"/>
              </a:spcAft>
              <a:buFont typeface="Arial" panose="020B0604020202020204" pitchFamily="34" charset="0"/>
              <a:buChar char="•"/>
            </a:pPr>
            <a:r>
              <a:rPr lang="en-GB" b="0" dirty="0"/>
              <a:t>Now ready to launch a complete new digital service package to client</a:t>
            </a:r>
          </a:p>
          <a:p>
            <a:pPr marL="285750" indent="-285750">
              <a:buFont typeface="Arial" panose="020B0604020202020204" pitchFamily="34" charset="0"/>
              <a:buChar char="•"/>
            </a:pPr>
            <a:endParaRPr lang="en-GB" b="0" dirty="0"/>
          </a:p>
          <a:p>
            <a:endParaRPr lang="en-GB" b="0" dirty="0"/>
          </a:p>
          <a:p>
            <a:endParaRPr lang="en-GB" b="0" dirty="0"/>
          </a:p>
        </p:txBody>
      </p:sp>
      <p:sp>
        <p:nvSpPr>
          <p:cNvPr id="2" name="Slide Number Placeholder 1">
            <a:extLst>
              <a:ext uri="{FF2B5EF4-FFF2-40B4-BE49-F238E27FC236}">
                <a16:creationId xmlns:a16="http://schemas.microsoft.com/office/drawing/2014/main" id="{3D8A1D29-68C0-4E7F-BDD7-3CAE58F0B0DF}"/>
              </a:ext>
            </a:extLst>
          </p:cNvPr>
          <p:cNvSpPr>
            <a:spLocks noGrp="1"/>
          </p:cNvSpPr>
          <p:nvPr>
            <p:ph type="sldNum" sz="quarter" idx="12"/>
          </p:nvPr>
        </p:nvSpPr>
        <p:spPr/>
        <p:txBody>
          <a:bodyPr/>
          <a:lstStyle/>
          <a:p>
            <a:fld id="{2083E393-C0BF-4ED8-8545-7E4C90AFF831}" type="slidenum">
              <a:rPr lang="en-US" smtClean="0"/>
              <a:pPr/>
              <a:t>13</a:t>
            </a:fld>
            <a:endParaRPr lang="en-US"/>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a:ea typeface="+mj-ea"/>
                <a:cs typeface="+mj-cs"/>
              </a:rPr>
              <a:t>Background</a:t>
            </a: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close-up of hands typing on a keyboard&#10;&#10;Description automatically generated with medium confidence">
            <a:extLst>
              <a:ext uri="{FF2B5EF4-FFF2-40B4-BE49-F238E27FC236}">
                <a16:creationId xmlns:a16="http://schemas.microsoft.com/office/drawing/2014/main" id="{9FF1BD97-C31A-418B-A434-18D4D3908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4609" y="1270172"/>
            <a:ext cx="6487391" cy="4330527"/>
          </a:xfrm>
          <a:prstGeom prst="rect">
            <a:avLst/>
          </a:prstGeom>
        </p:spPr>
      </p:pic>
    </p:spTree>
    <p:extLst>
      <p:ext uri="{BB962C8B-B14F-4D97-AF65-F5344CB8AC3E}">
        <p14:creationId xmlns:p14="http://schemas.microsoft.com/office/powerpoint/2010/main" val="360172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527C729-743F-4170-8AEC-D52B4EE24A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277" y="1066800"/>
            <a:ext cx="5353050" cy="5181600"/>
          </a:xfrm>
          <a:prstGeom prst="rect">
            <a:avLst/>
          </a:prstGeom>
        </p:spPr>
      </p:pic>
      <p:sp>
        <p:nvSpPr>
          <p:cNvPr id="2" name="Title 1">
            <a:extLst>
              <a:ext uri="{FF2B5EF4-FFF2-40B4-BE49-F238E27FC236}">
                <a16:creationId xmlns:a16="http://schemas.microsoft.com/office/drawing/2014/main" id="{D9C43E30-D7C4-41C6-832E-38B199E8C729}"/>
              </a:ext>
            </a:extLst>
          </p:cNvPr>
          <p:cNvSpPr>
            <a:spLocks noGrp="1"/>
          </p:cNvSpPr>
          <p:nvPr>
            <p:ph type="title"/>
          </p:nvPr>
        </p:nvSpPr>
        <p:spPr/>
        <p:txBody>
          <a:bodyPr/>
          <a:lstStyle/>
          <a:p>
            <a:r>
              <a:rPr lang="en-GB" dirty="0"/>
              <a:t>Application 1: </a:t>
            </a:r>
            <a:r>
              <a:rPr lang="en-GB" b="0" dirty="0">
                <a:solidFill>
                  <a:schemeClr val="tx2"/>
                </a:solidFill>
              </a:rPr>
              <a:t>Self Guided Development</a:t>
            </a:r>
          </a:p>
        </p:txBody>
      </p:sp>
      <p:pic>
        <p:nvPicPr>
          <p:cNvPr id="17" name="Picture 16">
            <a:extLst>
              <a:ext uri="{FF2B5EF4-FFF2-40B4-BE49-F238E27FC236}">
                <a16:creationId xmlns:a16="http://schemas.microsoft.com/office/drawing/2014/main" id="{EA73EE57-85E0-4524-B1B0-24CAA6DDD417}"/>
              </a:ext>
            </a:extLst>
          </p:cNvPr>
          <p:cNvPicPr>
            <a:picLocks noChangeAspect="1"/>
          </p:cNvPicPr>
          <p:nvPr/>
        </p:nvPicPr>
        <p:blipFill rotWithShape="1">
          <a:blip r:embed="rId5"/>
          <a:srcRect b="5942"/>
          <a:stretch/>
        </p:blipFill>
        <p:spPr>
          <a:xfrm>
            <a:off x="1250550" y="1233384"/>
            <a:ext cx="3258250" cy="4658261"/>
          </a:xfrm>
          <a:prstGeom prst="rect">
            <a:avLst/>
          </a:prstGeom>
        </p:spPr>
      </p:pic>
      <p:grpSp>
        <p:nvGrpSpPr>
          <p:cNvPr id="6" name="Group 5">
            <a:extLst>
              <a:ext uri="{FF2B5EF4-FFF2-40B4-BE49-F238E27FC236}">
                <a16:creationId xmlns:a16="http://schemas.microsoft.com/office/drawing/2014/main" id="{F196ADA8-DBE1-4400-8DD1-770DAFAFDCDD}"/>
              </a:ext>
            </a:extLst>
          </p:cNvPr>
          <p:cNvGrpSpPr/>
          <p:nvPr/>
        </p:nvGrpSpPr>
        <p:grpSpPr>
          <a:xfrm>
            <a:off x="5679066" y="938739"/>
            <a:ext cx="5464789" cy="5369782"/>
            <a:chOff x="5567327" y="938739"/>
            <a:chExt cx="5626478" cy="5528660"/>
          </a:xfrm>
        </p:grpSpPr>
        <p:sp>
          <p:nvSpPr>
            <p:cNvPr id="11" name="Rectangle 10">
              <a:extLst>
                <a:ext uri="{FF2B5EF4-FFF2-40B4-BE49-F238E27FC236}">
                  <a16:creationId xmlns:a16="http://schemas.microsoft.com/office/drawing/2014/main" id="{423FC933-7840-404D-A55E-ABB763CC9150}"/>
                </a:ext>
              </a:extLst>
            </p:cNvPr>
            <p:cNvSpPr/>
            <p:nvPr/>
          </p:nvSpPr>
          <p:spPr>
            <a:xfrm>
              <a:off x="8441314" y="938739"/>
              <a:ext cx="2752491" cy="3809430"/>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28895D7-3A6E-43F6-8259-7C4B3E948B84}"/>
                </a:ext>
              </a:extLst>
            </p:cNvPr>
            <p:cNvSpPr/>
            <p:nvPr/>
          </p:nvSpPr>
          <p:spPr>
            <a:xfrm>
              <a:off x="5567327" y="938739"/>
              <a:ext cx="2752491" cy="3809430"/>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C7DE861B-4133-47CB-AEE5-ACE469B458A8}"/>
                </a:ext>
              </a:extLst>
            </p:cNvPr>
            <p:cNvPicPr>
              <a:picLocks noChangeAspect="1"/>
            </p:cNvPicPr>
            <p:nvPr/>
          </p:nvPicPr>
          <p:blipFill rotWithShape="1">
            <a:blip r:embed="rId6"/>
            <a:srcRect b="5266"/>
            <a:stretch/>
          </p:blipFill>
          <p:spPr>
            <a:xfrm>
              <a:off x="5634087" y="1018244"/>
              <a:ext cx="2618970" cy="3650419"/>
            </a:xfrm>
            <a:prstGeom prst="rect">
              <a:avLst/>
            </a:prstGeom>
          </p:spPr>
        </p:pic>
        <p:pic>
          <p:nvPicPr>
            <p:cNvPr id="21" name="Picture 20">
              <a:extLst>
                <a:ext uri="{FF2B5EF4-FFF2-40B4-BE49-F238E27FC236}">
                  <a16:creationId xmlns:a16="http://schemas.microsoft.com/office/drawing/2014/main" id="{A5F5A5C7-FFD1-47FC-A83F-6F5B4030AF81}"/>
                </a:ext>
              </a:extLst>
            </p:cNvPr>
            <p:cNvPicPr>
              <a:picLocks noChangeAspect="1"/>
            </p:cNvPicPr>
            <p:nvPr/>
          </p:nvPicPr>
          <p:blipFill rotWithShape="1">
            <a:blip r:embed="rId7"/>
            <a:srcRect b="6859"/>
            <a:stretch/>
          </p:blipFill>
          <p:spPr>
            <a:xfrm>
              <a:off x="8552600" y="1014240"/>
              <a:ext cx="2546575" cy="3729924"/>
            </a:xfrm>
            <a:prstGeom prst="rect">
              <a:avLst/>
            </a:prstGeom>
          </p:spPr>
        </p:pic>
        <p:sp>
          <p:nvSpPr>
            <p:cNvPr id="12" name="Rectangle 11">
              <a:extLst>
                <a:ext uri="{FF2B5EF4-FFF2-40B4-BE49-F238E27FC236}">
                  <a16:creationId xmlns:a16="http://schemas.microsoft.com/office/drawing/2014/main" id="{7511A992-1CA9-499B-B88C-AF2139E8D555}"/>
                </a:ext>
              </a:extLst>
            </p:cNvPr>
            <p:cNvSpPr/>
            <p:nvPr/>
          </p:nvSpPr>
          <p:spPr>
            <a:xfrm>
              <a:off x="6990888" y="2657969"/>
              <a:ext cx="2752491" cy="3809430"/>
            </a:xfrm>
            <a:prstGeom prst="rect">
              <a:avLst/>
            </a:prstGeom>
            <a:solidFill>
              <a:schemeClr val="bg1"/>
            </a:solidFill>
            <a:ln w="3175">
              <a:solidFill>
                <a:schemeClr val="bg1">
                  <a:lumMod val="95000"/>
                </a:schemeClr>
              </a:solidFill>
            </a:ln>
            <a:effectLst>
              <a:outerShdw blurRad="1143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89193847-4E3F-4CEF-A021-B8A9F11DD78A}"/>
                </a:ext>
              </a:extLst>
            </p:cNvPr>
            <p:cNvPicPr>
              <a:picLocks noChangeAspect="1"/>
            </p:cNvPicPr>
            <p:nvPr/>
          </p:nvPicPr>
          <p:blipFill rotWithShape="1">
            <a:blip r:embed="rId8"/>
            <a:srcRect b="4742"/>
            <a:stretch/>
          </p:blipFill>
          <p:spPr>
            <a:xfrm>
              <a:off x="7103047" y="2724570"/>
              <a:ext cx="2522592" cy="3676229"/>
            </a:xfrm>
            <a:prstGeom prst="rect">
              <a:avLst/>
            </a:prstGeom>
          </p:spPr>
        </p:pic>
      </p:grpSp>
    </p:spTree>
    <p:extLst>
      <p:ext uri="{BB962C8B-B14F-4D97-AF65-F5344CB8AC3E}">
        <p14:creationId xmlns:p14="http://schemas.microsoft.com/office/powerpoint/2010/main" val="38703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5C83-9BFB-448A-9C67-84E459D56C24}"/>
              </a:ext>
            </a:extLst>
          </p:cNvPr>
          <p:cNvSpPr>
            <a:spLocks noGrp="1"/>
          </p:cNvSpPr>
          <p:nvPr>
            <p:ph type="title"/>
          </p:nvPr>
        </p:nvSpPr>
        <p:spPr/>
        <p:txBody>
          <a:bodyPr/>
          <a:lstStyle/>
          <a:p>
            <a:r>
              <a:rPr lang="en-GB" dirty="0"/>
              <a:t>Application 2: </a:t>
            </a:r>
            <a:r>
              <a:rPr lang="en-GB" b="0" dirty="0">
                <a:solidFill>
                  <a:schemeClr val="tx2"/>
                </a:solidFill>
              </a:rPr>
              <a:t>Onboarding</a:t>
            </a:r>
          </a:p>
        </p:txBody>
      </p:sp>
      <p:sp>
        <p:nvSpPr>
          <p:cNvPr id="5" name="Slide Number Placeholder 4">
            <a:extLst>
              <a:ext uri="{FF2B5EF4-FFF2-40B4-BE49-F238E27FC236}">
                <a16:creationId xmlns:a16="http://schemas.microsoft.com/office/drawing/2014/main" id="{FEA99C8B-E12D-4A30-8E7B-AB9E3867EE1E}"/>
              </a:ext>
            </a:extLst>
          </p:cNvPr>
          <p:cNvSpPr>
            <a:spLocks noGrp="1"/>
          </p:cNvSpPr>
          <p:nvPr>
            <p:ph type="sldNum" sz="quarter" idx="12"/>
          </p:nvPr>
        </p:nvSpPr>
        <p:spPr/>
        <p:txBody>
          <a:bodyPr/>
          <a:lstStyle/>
          <a:p>
            <a:fld id="{2083E393-C0BF-4ED8-8545-7E4C90AFF831}" type="slidenum">
              <a:rPr lang="en-US" smtClean="0"/>
              <a:pPr/>
              <a:t>15</a:t>
            </a:fld>
            <a:endParaRPr lang="en-US"/>
          </a:p>
        </p:txBody>
      </p:sp>
      <p:pic>
        <p:nvPicPr>
          <p:cNvPr id="7" name="Picture 6">
            <a:extLst>
              <a:ext uri="{FF2B5EF4-FFF2-40B4-BE49-F238E27FC236}">
                <a16:creationId xmlns:a16="http://schemas.microsoft.com/office/drawing/2014/main" id="{B7A345B5-B3BB-4B47-B6E4-D429698DE33B}"/>
              </a:ext>
            </a:extLst>
          </p:cNvPr>
          <p:cNvPicPr>
            <a:picLocks noChangeAspect="1"/>
          </p:cNvPicPr>
          <p:nvPr/>
        </p:nvPicPr>
        <p:blipFill>
          <a:blip r:embed="rId3"/>
          <a:stretch>
            <a:fillRect/>
          </a:stretch>
        </p:blipFill>
        <p:spPr>
          <a:xfrm>
            <a:off x="3867987" y="1299444"/>
            <a:ext cx="3830413" cy="4796556"/>
          </a:xfrm>
          <a:prstGeom prst="rect">
            <a:avLst/>
          </a:prstGeom>
          <a:ln>
            <a:solidFill>
              <a:schemeClr val="tx1"/>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C899B0CE-5485-4EB9-B123-0B4DC36F8093}"/>
              </a:ext>
            </a:extLst>
          </p:cNvPr>
          <p:cNvGrpSpPr/>
          <p:nvPr/>
        </p:nvGrpSpPr>
        <p:grpSpPr>
          <a:xfrm>
            <a:off x="609600" y="1673987"/>
            <a:ext cx="2484329" cy="2136524"/>
            <a:chOff x="609600" y="1673987"/>
            <a:chExt cx="2484329" cy="2136524"/>
          </a:xfrm>
        </p:grpSpPr>
        <p:pic>
          <p:nvPicPr>
            <p:cNvPr id="13" name="Graphic 12">
              <a:extLst>
                <a:ext uri="{FF2B5EF4-FFF2-40B4-BE49-F238E27FC236}">
                  <a16:creationId xmlns:a16="http://schemas.microsoft.com/office/drawing/2014/main" id="{29E951CF-C55D-4B98-8E70-B5EEC9F585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1673987"/>
              <a:ext cx="2484329" cy="2136524"/>
            </a:xfrm>
            <a:prstGeom prst="rect">
              <a:avLst/>
            </a:prstGeom>
          </p:spPr>
        </p:pic>
        <p:sp>
          <p:nvSpPr>
            <p:cNvPr id="15" name="TextBox 14">
              <a:extLst>
                <a:ext uri="{FF2B5EF4-FFF2-40B4-BE49-F238E27FC236}">
                  <a16:creationId xmlns:a16="http://schemas.microsoft.com/office/drawing/2014/main" id="{D66E2E6C-2ADD-43F2-902E-9E9AA6B69AF8}"/>
                </a:ext>
              </a:extLst>
            </p:cNvPr>
            <p:cNvSpPr txBox="1"/>
            <p:nvPr/>
          </p:nvSpPr>
          <p:spPr>
            <a:xfrm>
              <a:off x="609600" y="1988883"/>
              <a:ext cx="2294479" cy="1066126"/>
            </a:xfrm>
            <a:prstGeom prst="rect">
              <a:avLst/>
            </a:prstGeom>
            <a:noFill/>
          </p:spPr>
          <p:txBody>
            <a:bodyPr wrap="square" rtlCol="0">
              <a:spAutoFit/>
            </a:bodyPr>
            <a:lstStyle/>
            <a:p>
              <a:pPr marL="228600">
                <a:lnSpc>
                  <a:spcPct val="107000"/>
                </a:lnSpc>
                <a:spcAft>
                  <a:spcPts val="800"/>
                </a:spcAft>
              </a:pPr>
              <a:r>
                <a:rPr lang="en-US" sz="1200" i="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Which areas do you need to focus on to achieve your targets during the first three to nine months in your new role?</a:t>
              </a:r>
            </a:p>
          </p:txBody>
        </p:sp>
      </p:grpSp>
      <p:grpSp>
        <p:nvGrpSpPr>
          <p:cNvPr id="23" name="Group 22">
            <a:extLst>
              <a:ext uri="{FF2B5EF4-FFF2-40B4-BE49-F238E27FC236}">
                <a16:creationId xmlns:a16="http://schemas.microsoft.com/office/drawing/2014/main" id="{AAB51B49-4264-449C-8138-0C26B72BA7B5}"/>
              </a:ext>
            </a:extLst>
          </p:cNvPr>
          <p:cNvGrpSpPr/>
          <p:nvPr/>
        </p:nvGrpSpPr>
        <p:grpSpPr>
          <a:xfrm>
            <a:off x="1080521" y="3718997"/>
            <a:ext cx="2484329" cy="1902890"/>
            <a:chOff x="1080521" y="3718997"/>
            <a:chExt cx="2484329" cy="1902890"/>
          </a:xfrm>
        </p:grpSpPr>
        <p:pic>
          <p:nvPicPr>
            <p:cNvPr id="14" name="Graphic 13">
              <a:extLst>
                <a:ext uri="{FF2B5EF4-FFF2-40B4-BE49-F238E27FC236}">
                  <a16:creationId xmlns:a16="http://schemas.microsoft.com/office/drawing/2014/main" id="{74C9B4E0-5355-42B7-B9FB-930BB72ED3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521" y="3718997"/>
              <a:ext cx="2484329" cy="1902890"/>
            </a:xfrm>
            <a:prstGeom prst="rect">
              <a:avLst/>
            </a:prstGeom>
          </p:spPr>
        </p:pic>
        <p:sp>
          <p:nvSpPr>
            <p:cNvPr id="16" name="TextBox 15">
              <a:extLst>
                <a:ext uri="{FF2B5EF4-FFF2-40B4-BE49-F238E27FC236}">
                  <a16:creationId xmlns:a16="http://schemas.microsoft.com/office/drawing/2014/main" id="{42EA41D3-FBE2-4F52-9E0D-C5A037774886}"/>
                </a:ext>
              </a:extLst>
            </p:cNvPr>
            <p:cNvSpPr txBox="1"/>
            <p:nvPr/>
          </p:nvSpPr>
          <p:spPr>
            <a:xfrm>
              <a:off x="1136737" y="3939761"/>
              <a:ext cx="1750153" cy="1461362"/>
            </a:xfrm>
            <a:prstGeom prst="rect">
              <a:avLst/>
            </a:prstGeom>
            <a:noFill/>
          </p:spPr>
          <p:txBody>
            <a:bodyPr wrap="square" rtlCol="0">
              <a:spAutoFit/>
            </a:bodyPr>
            <a:lstStyle/>
            <a:p>
              <a:pPr marL="228600">
                <a:lnSpc>
                  <a:spcPct val="107000"/>
                </a:lnSpc>
                <a:spcAft>
                  <a:spcPts val="800"/>
                </a:spcAft>
              </a:pPr>
              <a:r>
                <a:rPr lang="en-US" sz="1200" i="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Can you give me an example of when the strengths have helped you during times of change and transformation?</a:t>
              </a:r>
            </a:p>
          </p:txBody>
        </p:sp>
      </p:grpSp>
      <p:grpSp>
        <p:nvGrpSpPr>
          <p:cNvPr id="24" name="Group 23">
            <a:extLst>
              <a:ext uri="{FF2B5EF4-FFF2-40B4-BE49-F238E27FC236}">
                <a16:creationId xmlns:a16="http://schemas.microsoft.com/office/drawing/2014/main" id="{F6BC28AD-53BB-4908-9F15-5894A9BA2659}"/>
              </a:ext>
            </a:extLst>
          </p:cNvPr>
          <p:cNvGrpSpPr/>
          <p:nvPr/>
        </p:nvGrpSpPr>
        <p:grpSpPr>
          <a:xfrm>
            <a:off x="9111643" y="1299444"/>
            <a:ext cx="2352824" cy="1802163"/>
            <a:chOff x="9111643" y="1299444"/>
            <a:chExt cx="2352824" cy="1802163"/>
          </a:xfrm>
        </p:grpSpPr>
        <p:pic>
          <p:nvPicPr>
            <p:cNvPr id="17" name="Graphic 16">
              <a:extLst>
                <a:ext uri="{FF2B5EF4-FFF2-40B4-BE49-F238E27FC236}">
                  <a16:creationId xmlns:a16="http://schemas.microsoft.com/office/drawing/2014/main" id="{B8AEFCA9-8051-4895-9ADC-C30A5ADCA9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1643" y="1299444"/>
              <a:ext cx="2352824" cy="1802163"/>
            </a:xfrm>
            <a:prstGeom prst="rect">
              <a:avLst/>
            </a:prstGeom>
          </p:spPr>
        </p:pic>
        <p:sp>
          <p:nvSpPr>
            <p:cNvPr id="18" name="TextBox 17">
              <a:extLst>
                <a:ext uri="{FF2B5EF4-FFF2-40B4-BE49-F238E27FC236}">
                  <a16:creationId xmlns:a16="http://schemas.microsoft.com/office/drawing/2014/main" id="{771C7B4A-54CF-4094-A8A8-DB090D0F4421}"/>
                </a:ext>
              </a:extLst>
            </p:cNvPr>
            <p:cNvSpPr txBox="1"/>
            <p:nvPr/>
          </p:nvSpPr>
          <p:spPr>
            <a:xfrm>
              <a:off x="9156457" y="1609994"/>
              <a:ext cx="1700625" cy="1263744"/>
            </a:xfrm>
            <a:prstGeom prst="rect">
              <a:avLst/>
            </a:prstGeom>
            <a:noFill/>
          </p:spPr>
          <p:txBody>
            <a:bodyPr wrap="square" rtlCol="0">
              <a:spAutoFit/>
            </a:bodyPr>
            <a:lstStyle/>
            <a:p>
              <a:pPr marL="228600">
                <a:lnSpc>
                  <a:spcPct val="107000"/>
                </a:lnSpc>
                <a:spcAft>
                  <a:spcPts val="800"/>
                </a:spcAft>
              </a:pPr>
              <a:r>
                <a:rPr lang="en-US" sz="1200" i="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What do you believe will be the biggest transformation for you in your new role?</a:t>
              </a:r>
            </a:p>
          </p:txBody>
        </p:sp>
      </p:grpSp>
      <p:grpSp>
        <p:nvGrpSpPr>
          <p:cNvPr id="25" name="Group 24">
            <a:extLst>
              <a:ext uri="{FF2B5EF4-FFF2-40B4-BE49-F238E27FC236}">
                <a16:creationId xmlns:a16="http://schemas.microsoft.com/office/drawing/2014/main" id="{E8C65817-6A12-4B8B-B20E-90E1C86D88EC}"/>
              </a:ext>
            </a:extLst>
          </p:cNvPr>
          <p:cNvGrpSpPr/>
          <p:nvPr/>
        </p:nvGrpSpPr>
        <p:grpSpPr>
          <a:xfrm>
            <a:off x="8286567" y="3315106"/>
            <a:ext cx="2139910" cy="1840324"/>
            <a:chOff x="8286567" y="3315106"/>
            <a:chExt cx="2139910" cy="1840324"/>
          </a:xfrm>
        </p:grpSpPr>
        <p:pic>
          <p:nvPicPr>
            <p:cNvPr id="19" name="Graphic 18">
              <a:extLst>
                <a:ext uri="{FF2B5EF4-FFF2-40B4-BE49-F238E27FC236}">
                  <a16:creationId xmlns:a16="http://schemas.microsoft.com/office/drawing/2014/main" id="{A468C13D-1FD9-41D8-897D-543383379F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6567" y="3315106"/>
              <a:ext cx="2139910" cy="1840324"/>
            </a:xfrm>
            <a:prstGeom prst="rect">
              <a:avLst/>
            </a:prstGeom>
          </p:spPr>
        </p:pic>
        <p:sp>
          <p:nvSpPr>
            <p:cNvPr id="20" name="TextBox 19">
              <a:extLst>
                <a:ext uri="{FF2B5EF4-FFF2-40B4-BE49-F238E27FC236}">
                  <a16:creationId xmlns:a16="http://schemas.microsoft.com/office/drawing/2014/main" id="{EF9E5620-1B46-4987-A084-72C58E24A367}"/>
                </a:ext>
              </a:extLst>
            </p:cNvPr>
            <p:cNvSpPr txBox="1"/>
            <p:nvPr/>
          </p:nvSpPr>
          <p:spPr>
            <a:xfrm>
              <a:off x="8286567" y="3608774"/>
              <a:ext cx="2005379" cy="868507"/>
            </a:xfrm>
            <a:prstGeom prst="rect">
              <a:avLst/>
            </a:prstGeom>
            <a:noFill/>
          </p:spPr>
          <p:txBody>
            <a:bodyPr wrap="square" rtlCol="0">
              <a:spAutoFit/>
            </a:bodyPr>
            <a:lstStyle/>
            <a:p>
              <a:pPr marL="228600">
                <a:lnSpc>
                  <a:spcPct val="107000"/>
                </a:lnSpc>
                <a:spcAft>
                  <a:spcPts val="800"/>
                </a:spcAft>
              </a:pPr>
              <a:r>
                <a:rPr lang="en-US" sz="1200" i="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What current strengths can you leverage to achieve your goals for your new role?</a:t>
              </a:r>
            </a:p>
          </p:txBody>
        </p:sp>
      </p:grpSp>
      <p:grpSp>
        <p:nvGrpSpPr>
          <p:cNvPr id="26" name="Group 25">
            <a:extLst>
              <a:ext uri="{FF2B5EF4-FFF2-40B4-BE49-F238E27FC236}">
                <a16:creationId xmlns:a16="http://schemas.microsoft.com/office/drawing/2014/main" id="{F2E3DDC5-0E87-4733-B57B-F10EC80205CA}"/>
              </a:ext>
            </a:extLst>
          </p:cNvPr>
          <p:cNvGrpSpPr/>
          <p:nvPr/>
        </p:nvGrpSpPr>
        <p:grpSpPr>
          <a:xfrm>
            <a:off x="9345494" y="4554776"/>
            <a:ext cx="1792119" cy="1541224"/>
            <a:chOff x="9345494" y="4554776"/>
            <a:chExt cx="1792119" cy="1541224"/>
          </a:xfrm>
        </p:grpSpPr>
        <p:pic>
          <p:nvPicPr>
            <p:cNvPr id="21" name="Graphic 20">
              <a:extLst>
                <a:ext uri="{FF2B5EF4-FFF2-40B4-BE49-F238E27FC236}">
                  <a16:creationId xmlns:a16="http://schemas.microsoft.com/office/drawing/2014/main" id="{63D7E02B-EE0D-4A77-9AFE-D0BCDAB5E4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345494" y="4554776"/>
              <a:ext cx="1792119" cy="1541224"/>
            </a:xfrm>
            <a:prstGeom prst="rect">
              <a:avLst/>
            </a:prstGeom>
          </p:spPr>
        </p:pic>
        <p:sp>
          <p:nvSpPr>
            <p:cNvPr id="22" name="TextBox 21">
              <a:extLst>
                <a:ext uri="{FF2B5EF4-FFF2-40B4-BE49-F238E27FC236}">
                  <a16:creationId xmlns:a16="http://schemas.microsoft.com/office/drawing/2014/main" id="{6EB2D1C2-9004-449F-A25D-B2CF11C222B5}"/>
                </a:ext>
              </a:extLst>
            </p:cNvPr>
            <p:cNvSpPr txBox="1"/>
            <p:nvPr/>
          </p:nvSpPr>
          <p:spPr>
            <a:xfrm>
              <a:off x="9345494" y="5257869"/>
              <a:ext cx="1675006" cy="473271"/>
            </a:xfrm>
            <a:prstGeom prst="rect">
              <a:avLst/>
            </a:prstGeom>
            <a:noFill/>
          </p:spPr>
          <p:txBody>
            <a:bodyPr wrap="square" rtlCol="0">
              <a:spAutoFit/>
            </a:bodyPr>
            <a:lstStyle/>
            <a:p>
              <a:pPr marL="228600">
                <a:lnSpc>
                  <a:spcPct val="107000"/>
                </a:lnSpc>
                <a:spcAft>
                  <a:spcPts val="800"/>
                </a:spcAft>
              </a:pPr>
              <a:r>
                <a:rPr lang="en-US" sz="1200" i="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How can I help you achieve this?</a:t>
              </a:r>
            </a:p>
          </p:txBody>
        </p:sp>
      </p:grpSp>
    </p:spTree>
    <p:extLst>
      <p:ext uri="{BB962C8B-B14F-4D97-AF65-F5344CB8AC3E}">
        <p14:creationId xmlns:p14="http://schemas.microsoft.com/office/powerpoint/2010/main" val="31598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nodeType="withEffect">
                                  <p:stCondLst>
                                    <p:cond delay="75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250"/>
                                        <p:tgtEl>
                                          <p:spTgt spid="24"/>
                                        </p:tgtEl>
                                      </p:cBhvr>
                                    </p:animEffect>
                                  </p:childTnLst>
                                </p:cTn>
                              </p:par>
                              <p:par>
                                <p:cTn id="14" presetID="10" presetClass="entr" presetSubtype="0" fill="hold" nodeType="with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904350-6351-481E-AFF9-7D2FCBAE0D63}"/>
              </a:ext>
            </a:extLst>
          </p:cNvPr>
          <p:cNvSpPr/>
          <p:nvPr/>
        </p:nvSpPr>
        <p:spPr>
          <a:xfrm>
            <a:off x="7571140" y="924313"/>
            <a:ext cx="4011260" cy="5324087"/>
          </a:xfrm>
          <a:prstGeom prst="rect">
            <a:avLst/>
          </a:prstGeom>
          <a:solidFill>
            <a:schemeClr val="bg1"/>
          </a:solidFill>
          <a:ln w="3175">
            <a:solidFill>
              <a:schemeClr val="bg1">
                <a:lumMod val="95000"/>
              </a:schemeClr>
            </a:solidFill>
          </a:ln>
          <a:effectLst>
            <a:outerShdw blurRad="1270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B19172C3-ADE2-47CD-A72F-EEDCD326B6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0364" y="1324959"/>
            <a:ext cx="5327450" cy="4388274"/>
          </a:xfrm>
          <a:prstGeom prst="rect">
            <a:avLst/>
          </a:prstGeom>
        </p:spPr>
      </p:pic>
      <p:sp>
        <p:nvSpPr>
          <p:cNvPr id="2" name="Title 1">
            <a:extLst>
              <a:ext uri="{FF2B5EF4-FFF2-40B4-BE49-F238E27FC236}">
                <a16:creationId xmlns:a16="http://schemas.microsoft.com/office/drawing/2014/main" id="{B482B23C-0260-425E-8AB0-BC75B0916528}"/>
              </a:ext>
            </a:extLst>
          </p:cNvPr>
          <p:cNvSpPr>
            <a:spLocks noGrp="1"/>
          </p:cNvSpPr>
          <p:nvPr>
            <p:ph type="title"/>
          </p:nvPr>
        </p:nvSpPr>
        <p:spPr/>
        <p:txBody>
          <a:bodyPr/>
          <a:lstStyle/>
          <a:p>
            <a:r>
              <a:rPr lang="en-GB" dirty="0"/>
              <a:t>Application 3: </a:t>
            </a:r>
            <a:r>
              <a:rPr lang="en-GB" b="0" dirty="0">
                <a:solidFill>
                  <a:schemeClr val="tx2"/>
                </a:solidFill>
              </a:rPr>
              <a:t>Group Development </a:t>
            </a:r>
          </a:p>
        </p:txBody>
      </p:sp>
      <p:sp>
        <p:nvSpPr>
          <p:cNvPr id="5" name="Slide Number Placeholder 4">
            <a:extLst>
              <a:ext uri="{FF2B5EF4-FFF2-40B4-BE49-F238E27FC236}">
                <a16:creationId xmlns:a16="http://schemas.microsoft.com/office/drawing/2014/main" id="{C1C586E7-ABA6-442A-92AF-CE26EEF984BF}"/>
              </a:ext>
            </a:extLst>
          </p:cNvPr>
          <p:cNvSpPr>
            <a:spLocks noGrp="1"/>
          </p:cNvSpPr>
          <p:nvPr>
            <p:ph type="sldNum" sz="quarter" idx="12"/>
          </p:nvPr>
        </p:nvSpPr>
        <p:spPr/>
        <p:txBody>
          <a:bodyPr/>
          <a:lstStyle/>
          <a:p>
            <a:fld id="{2083E393-C0BF-4ED8-8545-7E4C90AFF831}" type="slidenum">
              <a:rPr lang="en-US" smtClean="0"/>
              <a:pPr/>
              <a:t>16</a:t>
            </a:fld>
            <a:endParaRPr lang="en-US"/>
          </a:p>
        </p:txBody>
      </p:sp>
      <p:sp>
        <p:nvSpPr>
          <p:cNvPr id="13" name="Content Placeholder 3">
            <a:extLst>
              <a:ext uri="{FF2B5EF4-FFF2-40B4-BE49-F238E27FC236}">
                <a16:creationId xmlns:a16="http://schemas.microsoft.com/office/drawing/2014/main" id="{5502CE38-49E0-48A7-8197-A60F99BC0F5B}"/>
              </a:ext>
            </a:extLst>
          </p:cNvPr>
          <p:cNvSpPr txBox="1">
            <a:spLocks/>
          </p:cNvSpPr>
          <p:nvPr/>
        </p:nvSpPr>
        <p:spPr>
          <a:xfrm>
            <a:off x="762000" y="1676400"/>
            <a:ext cx="1953066" cy="457200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0" dirty="0"/>
          </a:p>
        </p:txBody>
      </p:sp>
      <p:pic>
        <p:nvPicPr>
          <p:cNvPr id="17" name="Picture 16">
            <a:extLst>
              <a:ext uri="{FF2B5EF4-FFF2-40B4-BE49-F238E27FC236}">
                <a16:creationId xmlns:a16="http://schemas.microsoft.com/office/drawing/2014/main" id="{B1E83331-213D-4855-B5DA-51BEF749A47A}"/>
              </a:ext>
            </a:extLst>
          </p:cNvPr>
          <p:cNvPicPr>
            <a:picLocks noChangeAspect="1"/>
          </p:cNvPicPr>
          <p:nvPr/>
        </p:nvPicPr>
        <p:blipFill rotWithShape="1">
          <a:blip r:embed="rId5"/>
          <a:srcRect r="3385"/>
          <a:stretch/>
        </p:blipFill>
        <p:spPr>
          <a:xfrm>
            <a:off x="7776594" y="1004467"/>
            <a:ext cx="3653406" cy="5243932"/>
          </a:xfrm>
          <a:prstGeom prst="rect">
            <a:avLst/>
          </a:prstGeom>
        </p:spPr>
      </p:pic>
      <p:pic>
        <p:nvPicPr>
          <p:cNvPr id="19" name="Picture 35" descr="image002">
            <a:extLst>
              <a:ext uri="{FF2B5EF4-FFF2-40B4-BE49-F238E27FC236}">
                <a16:creationId xmlns:a16="http://schemas.microsoft.com/office/drawing/2014/main" id="{44056E7E-864D-4A93-A18A-5285E93F7A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5666" y="1628486"/>
            <a:ext cx="3856846" cy="274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F34EADC5-278C-42AA-A315-930A160442DB}"/>
              </a:ext>
            </a:extLst>
          </p:cNvPr>
          <p:cNvGrpSpPr/>
          <p:nvPr/>
        </p:nvGrpSpPr>
        <p:grpSpPr>
          <a:xfrm>
            <a:off x="360503" y="3194405"/>
            <a:ext cx="3864081" cy="2955276"/>
            <a:chOff x="360503" y="3194405"/>
            <a:chExt cx="3864081" cy="2955276"/>
          </a:xfrm>
        </p:grpSpPr>
        <p:sp>
          <p:nvSpPr>
            <p:cNvPr id="9" name="Rectangle: Rounded Corners 8">
              <a:extLst>
                <a:ext uri="{FF2B5EF4-FFF2-40B4-BE49-F238E27FC236}">
                  <a16:creationId xmlns:a16="http://schemas.microsoft.com/office/drawing/2014/main" id="{ABD7B305-74C6-45A5-BFE9-9DD9F9EB2629}"/>
                </a:ext>
              </a:extLst>
            </p:cNvPr>
            <p:cNvSpPr/>
            <p:nvPr/>
          </p:nvSpPr>
          <p:spPr>
            <a:xfrm>
              <a:off x="360503" y="3300224"/>
              <a:ext cx="3760076" cy="2849457"/>
            </a:xfrm>
            <a:prstGeom prst="roundRect">
              <a:avLst>
                <a:gd name="adj" fmla="val 31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image015">
              <a:extLst>
                <a:ext uri="{FF2B5EF4-FFF2-40B4-BE49-F238E27FC236}">
                  <a16:creationId xmlns:a16="http://schemas.microsoft.com/office/drawing/2014/main" id="{C40A3356-12D6-4F35-B667-F45820E789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473" y="3496563"/>
              <a:ext cx="3176593" cy="225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a:extLst>
                <a:ext uri="{FF2B5EF4-FFF2-40B4-BE49-F238E27FC236}">
                  <a16:creationId xmlns:a16="http://schemas.microsoft.com/office/drawing/2014/main" id="{4F27DF55-C59E-4200-856D-E6C41073B6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984102" y="2776278"/>
              <a:ext cx="2822355" cy="3658609"/>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95124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person&#10;&#10;Description automatically generated">
            <a:extLst>
              <a:ext uri="{FF2B5EF4-FFF2-40B4-BE49-F238E27FC236}">
                <a16:creationId xmlns:a16="http://schemas.microsoft.com/office/drawing/2014/main" id="{92E09B2B-8580-4EC6-8C06-F46DD0DE53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78059" cy="7015943"/>
          </a:xfrm>
          <a:prstGeom prst="rect">
            <a:avLst/>
          </a:prstGeom>
        </p:spPr>
      </p:pic>
      <p:sp>
        <p:nvSpPr>
          <p:cNvPr id="2" name="Slide Number Placeholder 1">
            <a:extLst>
              <a:ext uri="{FF2B5EF4-FFF2-40B4-BE49-F238E27FC236}">
                <a16:creationId xmlns:a16="http://schemas.microsoft.com/office/drawing/2014/main" id="{7D19862F-0554-4A8A-9F9D-7B67C91EA43E}"/>
              </a:ext>
            </a:extLst>
          </p:cNvPr>
          <p:cNvSpPr>
            <a:spLocks noGrp="1"/>
          </p:cNvSpPr>
          <p:nvPr>
            <p:ph type="sldNum" sz="quarter" idx="12"/>
          </p:nvPr>
        </p:nvSpPr>
        <p:spPr/>
        <p:txBody>
          <a:bodyPr/>
          <a:lstStyle/>
          <a:p>
            <a:fld id="{2083E393-C0BF-4ED8-8545-7E4C90AFF831}" type="slidenum">
              <a:rPr lang="en-US" smtClean="0"/>
              <a:pPr/>
              <a:t>17</a:t>
            </a:fld>
            <a:endParaRPr lang="en-US"/>
          </a:p>
        </p:txBody>
      </p:sp>
      <p:sp>
        <p:nvSpPr>
          <p:cNvPr id="3" name="TextBox 2">
            <a:extLst>
              <a:ext uri="{FF2B5EF4-FFF2-40B4-BE49-F238E27FC236}">
                <a16:creationId xmlns:a16="http://schemas.microsoft.com/office/drawing/2014/main" id="{CC987619-94B0-4844-8716-330320E01ADB}"/>
              </a:ext>
            </a:extLst>
          </p:cNvPr>
          <p:cNvSpPr txBox="1"/>
          <p:nvPr/>
        </p:nvSpPr>
        <p:spPr>
          <a:xfrm>
            <a:off x="1177547" y="1725264"/>
            <a:ext cx="5738642" cy="923330"/>
          </a:xfrm>
          <a:prstGeom prst="rect">
            <a:avLst/>
          </a:prstGeom>
          <a:noFill/>
        </p:spPr>
        <p:txBody>
          <a:bodyPr wrap="square" rtlCol="0">
            <a:spAutoFit/>
          </a:bodyPr>
          <a:lstStyle/>
          <a:p>
            <a:r>
              <a:rPr lang="en-GB" sz="5400">
                <a:solidFill>
                  <a:schemeClr val="bg1"/>
                </a:solidFill>
              </a:rPr>
              <a:t>Any questions? </a:t>
            </a:r>
            <a:endParaRPr lang="en-US" sz="5400">
              <a:solidFill>
                <a:schemeClr val="bg1"/>
              </a:solidFill>
            </a:endParaRPr>
          </a:p>
        </p:txBody>
      </p:sp>
      <p:sp>
        <p:nvSpPr>
          <p:cNvPr id="7" name="Rectangle 6">
            <a:extLst>
              <a:ext uri="{FF2B5EF4-FFF2-40B4-BE49-F238E27FC236}">
                <a16:creationId xmlns:a16="http://schemas.microsoft.com/office/drawing/2014/main" id="{EB70784F-6855-401E-9E37-02E84A9E7DFB}"/>
              </a:ext>
            </a:extLst>
          </p:cNvPr>
          <p:cNvSpPr/>
          <p:nvPr/>
        </p:nvSpPr>
        <p:spPr>
          <a:xfrm>
            <a:off x="438517" y="3670159"/>
            <a:ext cx="1641008" cy="14512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577FF8D8-E7D6-478E-A478-2949AB2C9A2A}"/>
              </a:ext>
            </a:extLst>
          </p:cNvPr>
          <p:cNvSpPr/>
          <p:nvPr/>
        </p:nvSpPr>
        <p:spPr>
          <a:xfrm>
            <a:off x="8540315" y="360315"/>
            <a:ext cx="1865332" cy="366493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048ACF5-DD88-4476-B67D-971A7011B082}"/>
              </a:ext>
            </a:extLst>
          </p:cNvPr>
          <p:cNvSpPr/>
          <p:nvPr/>
        </p:nvSpPr>
        <p:spPr>
          <a:xfrm>
            <a:off x="6042055" y="6220518"/>
            <a:ext cx="1138425" cy="22580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7803CD7-7178-49AC-9231-9A3FEF2204D0}"/>
              </a:ext>
            </a:extLst>
          </p:cNvPr>
          <p:cNvSpPr/>
          <p:nvPr/>
        </p:nvSpPr>
        <p:spPr>
          <a:xfrm>
            <a:off x="1177547" y="464314"/>
            <a:ext cx="1803956" cy="6492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9132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F38E1F-2648-4CF1-BB57-9B4B478317E2}"/>
              </a:ext>
            </a:extLst>
          </p:cNvPr>
          <p:cNvSpPr>
            <a:spLocks noGrp="1"/>
          </p:cNvSpPr>
          <p:nvPr>
            <p:ph type="ftr" sz="quarter" idx="11"/>
          </p:nvPr>
        </p:nvSpPr>
        <p:spPr/>
        <p:txBody>
          <a:bodyPr/>
          <a:lstStyle/>
          <a:p>
            <a:r>
              <a:rPr lang="en-GB" dirty="0"/>
              <a:t>© 2021 Saville Assessment, Willis Towers Watson. All rights reserved.</a:t>
            </a:r>
            <a:endParaRPr lang="en-US" dirty="0"/>
          </a:p>
        </p:txBody>
      </p:sp>
    </p:spTree>
    <p:extLst>
      <p:ext uri="{BB962C8B-B14F-4D97-AF65-F5344CB8AC3E}">
        <p14:creationId xmlns:p14="http://schemas.microsoft.com/office/powerpoint/2010/main" val="31635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water, made, laying&#10;&#10;Description automatically generated">
            <a:extLst>
              <a:ext uri="{FF2B5EF4-FFF2-40B4-BE49-F238E27FC236}">
                <a16:creationId xmlns:a16="http://schemas.microsoft.com/office/drawing/2014/main" id="{ECF66F16-1A73-4F7F-B721-9E9841DF99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5652892" cy="6875695"/>
          </a:xfrm>
          <a:prstGeom prst="rect">
            <a:avLst/>
          </a:prstGeom>
        </p:spPr>
      </p:pic>
      <p:sp>
        <p:nvSpPr>
          <p:cNvPr id="19" name="Rectangle 18">
            <a:extLst>
              <a:ext uri="{FF2B5EF4-FFF2-40B4-BE49-F238E27FC236}">
                <a16:creationId xmlns:a16="http://schemas.microsoft.com/office/drawing/2014/main" id="{CBE8A36D-259B-4959-9C66-B4758BAB1E9B}"/>
              </a:ext>
            </a:extLst>
          </p:cNvPr>
          <p:cNvSpPr/>
          <p:nvPr/>
        </p:nvSpPr>
        <p:spPr>
          <a:xfrm>
            <a:off x="-8066" y="0"/>
            <a:ext cx="5652892" cy="6875695"/>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itle 3">
            <a:extLst>
              <a:ext uri="{FF2B5EF4-FFF2-40B4-BE49-F238E27FC236}">
                <a16:creationId xmlns:a16="http://schemas.microsoft.com/office/drawing/2014/main" id="{25A35786-F8A1-4DE9-8EC4-D56F6919AF90}"/>
              </a:ext>
            </a:extLst>
          </p:cNvPr>
          <p:cNvSpPr txBox="1">
            <a:spLocks/>
          </p:cNvSpPr>
          <p:nvPr/>
        </p:nvSpPr>
        <p:spPr>
          <a:xfrm>
            <a:off x="1187966" y="2839039"/>
            <a:ext cx="3260828" cy="689939"/>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a:solidFill>
                  <a:srgbClr val="FFFFFF"/>
                </a:solidFill>
              </a:rPr>
              <a:t>AGENDA</a:t>
            </a:r>
          </a:p>
        </p:txBody>
      </p:sp>
      <p:sp>
        <p:nvSpPr>
          <p:cNvPr id="10" name="Title 3">
            <a:extLst>
              <a:ext uri="{FF2B5EF4-FFF2-40B4-BE49-F238E27FC236}">
                <a16:creationId xmlns:a16="http://schemas.microsoft.com/office/drawing/2014/main" id="{05D07350-BD4B-4F5A-A9A7-9007B46F392A}"/>
              </a:ext>
            </a:extLst>
          </p:cNvPr>
          <p:cNvSpPr txBox="1">
            <a:spLocks/>
          </p:cNvSpPr>
          <p:nvPr/>
        </p:nvSpPr>
        <p:spPr>
          <a:xfrm>
            <a:off x="6226601" y="1689185"/>
            <a:ext cx="1230251" cy="89532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a:solidFill>
                  <a:srgbClr val="D8D7DF"/>
                </a:solidFill>
                <a:latin typeface="Arial Black" panose="020B0A04020102020204" pitchFamily="34" charset="0"/>
              </a:rPr>
              <a:t>01</a:t>
            </a:r>
          </a:p>
        </p:txBody>
      </p:sp>
      <p:sp>
        <p:nvSpPr>
          <p:cNvPr id="11" name="TextBox 10">
            <a:extLst>
              <a:ext uri="{FF2B5EF4-FFF2-40B4-BE49-F238E27FC236}">
                <a16:creationId xmlns:a16="http://schemas.microsoft.com/office/drawing/2014/main" id="{6D1F4FF0-8A73-441B-8909-2EE158131A4A}"/>
              </a:ext>
            </a:extLst>
          </p:cNvPr>
          <p:cNvSpPr txBox="1"/>
          <p:nvPr/>
        </p:nvSpPr>
        <p:spPr>
          <a:xfrm>
            <a:off x="7341040" y="1903404"/>
            <a:ext cx="4277251" cy="400110"/>
          </a:xfrm>
          <a:prstGeom prst="rect">
            <a:avLst/>
          </a:prstGeom>
          <a:noFill/>
        </p:spPr>
        <p:txBody>
          <a:bodyPr wrap="square" rtlCol="0">
            <a:spAutoFit/>
          </a:bodyPr>
          <a:lstStyle/>
          <a:p>
            <a:r>
              <a:rPr lang="en-US" sz="2000" dirty="0">
                <a:solidFill>
                  <a:schemeClr val="tx1">
                    <a:lumMod val="75000"/>
                    <a:lumOff val="25000"/>
                  </a:schemeClr>
                </a:solidFill>
              </a:rPr>
              <a:t>The current landscape</a:t>
            </a:r>
          </a:p>
        </p:txBody>
      </p:sp>
      <p:grpSp>
        <p:nvGrpSpPr>
          <p:cNvPr id="24" name="Group 23">
            <a:extLst>
              <a:ext uri="{FF2B5EF4-FFF2-40B4-BE49-F238E27FC236}">
                <a16:creationId xmlns:a16="http://schemas.microsoft.com/office/drawing/2014/main" id="{97A0F556-5584-4061-B1BB-50573F2B6E7F}"/>
              </a:ext>
            </a:extLst>
          </p:cNvPr>
          <p:cNvGrpSpPr/>
          <p:nvPr/>
        </p:nvGrpSpPr>
        <p:grpSpPr>
          <a:xfrm>
            <a:off x="6226603" y="3684752"/>
            <a:ext cx="4871487" cy="895324"/>
            <a:chOff x="6739094" y="2317032"/>
            <a:chExt cx="3753960" cy="689937"/>
          </a:xfrm>
        </p:grpSpPr>
        <p:sp>
          <p:nvSpPr>
            <p:cNvPr id="12" name="Title 3">
              <a:extLst>
                <a:ext uri="{FF2B5EF4-FFF2-40B4-BE49-F238E27FC236}">
                  <a16:creationId xmlns:a16="http://schemas.microsoft.com/office/drawing/2014/main" id="{0216F22E-83A5-4557-A670-C4F2ED82F8DE}"/>
                </a:ext>
              </a:extLst>
            </p:cNvPr>
            <p:cNvSpPr txBox="1">
              <a:spLocks/>
            </p:cNvSpPr>
            <p:nvPr/>
          </p:nvSpPr>
          <p:spPr>
            <a:xfrm>
              <a:off x="6739094" y="2317032"/>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5401">
                <a:solidFill>
                  <a:srgbClr val="D8D7DF"/>
                </a:solidFill>
              </a:endParaRPr>
            </a:p>
          </p:txBody>
        </p:sp>
        <p:sp>
          <p:nvSpPr>
            <p:cNvPr id="13" name="TextBox 12">
              <a:extLst>
                <a:ext uri="{FF2B5EF4-FFF2-40B4-BE49-F238E27FC236}">
                  <a16:creationId xmlns:a16="http://schemas.microsoft.com/office/drawing/2014/main" id="{B9741866-EC64-4B46-A5A2-49435DD873FD}"/>
                </a:ext>
              </a:extLst>
            </p:cNvPr>
            <p:cNvSpPr txBox="1"/>
            <p:nvPr/>
          </p:nvSpPr>
          <p:spPr>
            <a:xfrm>
              <a:off x="7488732" y="2401049"/>
              <a:ext cx="3004322" cy="308325"/>
            </a:xfrm>
            <a:prstGeom prst="rect">
              <a:avLst/>
            </a:prstGeom>
            <a:noFill/>
          </p:spPr>
          <p:txBody>
            <a:bodyPr wrap="square" rtlCol="0">
              <a:spAutoFit/>
            </a:bodyPr>
            <a:lstStyle/>
            <a:p>
              <a:endParaRPr lang="en-GB" sz="2000">
                <a:solidFill>
                  <a:srgbClr val="D8D7DF"/>
                </a:solidFill>
              </a:endParaRPr>
            </a:p>
          </p:txBody>
        </p:sp>
      </p:grpSp>
      <p:grpSp>
        <p:nvGrpSpPr>
          <p:cNvPr id="28" name="Group 27">
            <a:extLst>
              <a:ext uri="{FF2B5EF4-FFF2-40B4-BE49-F238E27FC236}">
                <a16:creationId xmlns:a16="http://schemas.microsoft.com/office/drawing/2014/main" id="{581AEFA6-E91B-42B7-AAC2-B826DC238929}"/>
              </a:ext>
            </a:extLst>
          </p:cNvPr>
          <p:cNvGrpSpPr/>
          <p:nvPr/>
        </p:nvGrpSpPr>
        <p:grpSpPr>
          <a:xfrm>
            <a:off x="6226611" y="2805090"/>
            <a:ext cx="5391680" cy="895324"/>
            <a:chOff x="6739094" y="2317032"/>
            <a:chExt cx="4154823" cy="689937"/>
          </a:xfrm>
        </p:grpSpPr>
        <p:sp>
          <p:nvSpPr>
            <p:cNvPr id="29" name="Title 3">
              <a:extLst>
                <a:ext uri="{FF2B5EF4-FFF2-40B4-BE49-F238E27FC236}">
                  <a16:creationId xmlns:a16="http://schemas.microsoft.com/office/drawing/2014/main" id="{3AB2D143-46F2-427A-8943-3D28EBCD7A53}"/>
                </a:ext>
              </a:extLst>
            </p:cNvPr>
            <p:cNvSpPr txBox="1">
              <a:spLocks/>
            </p:cNvSpPr>
            <p:nvPr/>
          </p:nvSpPr>
          <p:spPr>
            <a:xfrm>
              <a:off x="6739094" y="2317032"/>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b="0">
                  <a:solidFill>
                    <a:srgbClr val="D8D7DF"/>
                  </a:solidFill>
                  <a:latin typeface="Arial Black" panose="020B0A04020102020204" pitchFamily="34" charset="0"/>
                </a:rPr>
                <a:t>02</a:t>
              </a:r>
            </a:p>
          </p:txBody>
        </p:sp>
        <p:sp>
          <p:nvSpPr>
            <p:cNvPr id="30" name="TextBox 29">
              <a:extLst>
                <a:ext uri="{FF2B5EF4-FFF2-40B4-BE49-F238E27FC236}">
                  <a16:creationId xmlns:a16="http://schemas.microsoft.com/office/drawing/2014/main" id="{61AD390F-BD9B-44AF-BE2B-CB06B050960E}"/>
                </a:ext>
              </a:extLst>
            </p:cNvPr>
            <p:cNvSpPr txBox="1"/>
            <p:nvPr/>
          </p:nvSpPr>
          <p:spPr>
            <a:xfrm>
              <a:off x="7597874" y="2388111"/>
              <a:ext cx="3296043" cy="545497"/>
            </a:xfrm>
            <a:prstGeom prst="rect">
              <a:avLst/>
            </a:prstGeom>
            <a:noFill/>
          </p:spPr>
          <p:txBody>
            <a:bodyPr wrap="square" rtlCol="0">
              <a:spAutoFit/>
            </a:bodyPr>
            <a:lstStyle/>
            <a:p>
              <a:r>
                <a:rPr lang="en-US" sz="2000" dirty="0">
                  <a:solidFill>
                    <a:schemeClr val="tx1">
                      <a:lumMod val="85000"/>
                      <a:lumOff val="15000"/>
                    </a:schemeClr>
                  </a:solidFill>
                </a:rPr>
                <a:t>Introducing Building Resilient Agility from Wave</a:t>
              </a:r>
            </a:p>
          </p:txBody>
        </p:sp>
      </p:grpSp>
      <p:grpSp>
        <p:nvGrpSpPr>
          <p:cNvPr id="31" name="Group 30">
            <a:extLst>
              <a:ext uri="{FF2B5EF4-FFF2-40B4-BE49-F238E27FC236}">
                <a16:creationId xmlns:a16="http://schemas.microsoft.com/office/drawing/2014/main" id="{5E9F8849-869E-45B4-9C2D-F2BDE1AE59A5}"/>
              </a:ext>
            </a:extLst>
          </p:cNvPr>
          <p:cNvGrpSpPr/>
          <p:nvPr/>
        </p:nvGrpSpPr>
        <p:grpSpPr>
          <a:xfrm>
            <a:off x="6227721" y="4035731"/>
            <a:ext cx="5479007" cy="895327"/>
            <a:chOff x="6739094" y="3587461"/>
            <a:chExt cx="4222116" cy="689937"/>
          </a:xfrm>
        </p:grpSpPr>
        <p:sp>
          <p:nvSpPr>
            <p:cNvPr id="32" name="Title 3">
              <a:extLst>
                <a:ext uri="{FF2B5EF4-FFF2-40B4-BE49-F238E27FC236}">
                  <a16:creationId xmlns:a16="http://schemas.microsoft.com/office/drawing/2014/main" id="{E66FD71D-F13D-44C1-B7B2-5E8C215F2D2C}"/>
                </a:ext>
              </a:extLst>
            </p:cNvPr>
            <p:cNvSpPr txBox="1">
              <a:spLocks/>
            </p:cNvSpPr>
            <p:nvPr/>
          </p:nvSpPr>
          <p:spPr>
            <a:xfrm>
              <a:off x="6739094" y="3587461"/>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b="0" dirty="0">
                  <a:solidFill>
                    <a:srgbClr val="D8D7DF"/>
                  </a:solidFill>
                  <a:latin typeface="Arial Black" panose="020B0A04020102020204" pitchFamily="34" charset="0"/>
                </a:rPr>
                <a:t>03</a:t>
              </a:r>
            </a:p>
          </p:txBody>
        </p:sp>
        <p:sp>
          <p:nvSpPr>
            <p:cNvPr id="33" name="TextBox 32">
              <a:extLst>
                <a:ext uri="{FF2B5EF4-FFF2-40B4-BE49-F238E27FC236}">
                  <a16:creationId xmlns:a16="http://schemas.microsoft.com/office/drawing/2014/main" id="{9BF04EA1-56AA-4BB3-AD6C-56BF5C85E53E}"/>
                </a:ext>
              </a:extLst>
            </p:cNvPr>
            <p:cNvSpPr txBox="1"/>
            <p:nvPr/>
          </p:nvSpPr>
          <p:spPr>
            <a:xfrm>
              <a:off x="7597018" y="3681939"/>
              <a:ext cx="3364192" cy="545495"/>
            </a:xfrm>
            <a:prstGeom prst="rect">
              <a:avLst/>
            </a:prstGeom>
            <a:noFill/>
          </p:spPr>
          <p:txBody>
            <a:bodyPr wrap="square" rtlCol="0">
              <a:spAutoFit/>
            </a:bodyPr>
            <a:lstStyle/>
            <a:p>
              <a:r>
                <a:rPr lang="en-US" sz="2000" dirty="0">
                  <a:solidFill>
                    <a:schemeClr val="tx1">
                      <a:lumMod val="75000"/>
                      <a:lumOff val="25000"/>
                    </a:schemeClr>
                  </a:solidFill>
                </a:rPr>
                <a:t>Building Resilient Agility in managers and their teams</a:t>
              </a:r>
            </a:p>
          </p:txBody>
        </p:sp>
      </p:grpSp>
      <p:sp>
        <p:nvSpPr>
          <p:cNvPr id="17" name="TextBox 16">
            <a:extLst>
              <a:ext uri="{FF2B5EF4-FFF2-40B4-BE49-F238E27FC236}">
                <a16:creationId xmlns:a16="http://schemas.microsoft.com/office/drawing/2014/main" id="{583F0CA3-65C6-45AA-8680-B418E3C8485C}"/>
              </a:ext>
            </a:extLst>
          </p:cNvPr>
          <p:cNvSpPr txBox="1"/>
          <p:nvPr/>
        </p:nvSpPr>
        <p:spPr>
          <a:xfrm>
            <a:off x="7339922" y="4705454"/>
            <a:ext cx="4365686" cy="400110"/>
          </a:xfrm>
          <a:prstGeom prst="rect">
            <a:avLst/>
          </a:prstGeom>
          <a:noFill/>
        </p:spPr>
        <p:txBody>
          <a:bodyPr wrap="square" rtlCol="0">
            <a:spAutoFit/>
          </a:bodyPr>
          <a:lstStyle/>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42589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6" name="Title 1">
            <a:extLst>
              <a:ext uri="{FF2B5EF4-FFF2-40B4-BE49-F238E27FC236}">
                <a16:creationId xmlns:a16="http://schemas.microsoft.com/office/drawing/2014/main" id="{5597F376-806D-4191-861F-6036113BD52D}"/>
              </a:ext>
            </a:extLst>
          </p:cNvPr>
          <p:cNvSpPr txBox="1">
            <a:spLocks/>
          </p:cNvSpPr>
          <p:nvPr/>
        </p:nvSpPr>
        <p:spPr>
          <a:xfrm>
            <a:off x="8618340" y="4006426"/>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a:solidFill>
                  <a:prstClr val="white"/>
                </a:solidFill>
                <a:latin typeface="Arial Nova Light" panose="020B0304020202020204" pitchFamily="34" charset="0"/>
              </a:rPr>
              <a:t>Powering an integrated talent strategy</a:t>
            </a:r>
          </a:p>
        </p:txBody>
      </p:sp>
      <p:pic>
        <p:nvPicPr>
          <p:cNvPr id="3" name="Picture 2">
            <a:extLst>
              <a:ext uri="{FF2B5EF4-FFF2-40B4-BE49-F238E27FC236}">
                <a16:creationId xmlns:a16="http://schemas.microsoft.com/office/drawing/2014/main" id="{60109C60-32E1-45BF-AAA2-521F85B31D9A}"/>
              </a:ext>
            </a:extLst>
          </p:cNvPr>
          <p:cNvPicPr>
            <a:picLocks noChangeAspect="1"/>
          </p:cNvPicPr>
          <p:nvPr/>
        </p:nvPicPr>
        <p:blipFill>
          <a:blip r:embed="rId3"/>
          <a:stretch>
            <a:fillRect/>
          </a:stretch>
        </p:blipFill>
        <p:spPr>
          <a:xfrm>
            <a:off x="0" y="0"/>
            <a:ext cx="3229138" cy="6858000"/>
          </a:xfrm>
          <a:prstGeom prst="rect">
            <a:avLst/>
          </a:prstGeom>
        </p:spPr>
      </p:pic>
      <p:sp>
        <p:nvSpPr>
          <p:cNvPr id="4" name="Rectangle 3">
            <a:extLst>
              <a:ext uri="{FF2B5EF4-FFF2-40B4-BE49-F238E27FC236}">
                <a16:creationId xmlns:a16="http://schemas.microsoft.com/office/drawing/2014/main" id="{6277B32D-C095-4B1C-A6A1-DE61CF8F5CD4}"/>
              </a:ext>
            </a:extLst>
          </p:cNvPr>
          <p:cNvSpPr/>
          <p:nvPr/>
        </p:nvSpPr>
        <p:spPr>
          <a:xfrm>
            <a:off x="-10329" y="0"/>
            <a:ext cx="3247782"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433295" y="1553685"/>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dirty="0">
                <a:solidFill>
                  <a:prstClr val="white"/>
                </a:solidFill>
                <a:latin typeface="Arial Nova Light" panose="020B0304020202020204" pitchFamily="34" charset="0"/>
              </a:rPr>
              <a:t>Change &amp; Transformation isn’t new…</a:t>
            </a:r>
          </a:p>
        </p:txBody>
      </p:sp>
      <p:sp>
        <p:nvSpPr>
          <p:cNvPr id="36" name="Rectangle 35">
            <a:extLst>
              <a:ext uri="{FF2B5EF4-FFF2-40B4-BE49-F238E27FC236}">
                <a16:creationId xmlns:a16="http://schemas.microsoft.com/office/drawing/2014/main" id="{63D3990F-0C8F-4D6C-98B3-3FC00452F95C}"/>
              </a:ext>
            </a:extLst>
          </p:cNvPr>
          <p:cNvSpPr/>
          <p:nvPr/>
        </p:nvSpPr>
        <p:spPr>
          <a:xfrm>
            <a:off x="3237453" y="3741006"/>
            <a:ext cx="6605683" cy="16031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lstStyle/>
          <a:p>
            <a:pPr algn="r"/>
            <a:r>
              <a:rPr lang="en-GB" i="1" dirty="0">
                <a:solidFill>
                  <a:srgbClr val="702082"/>
                </a:solidFill>
              </a:rPr>
              <a:t>“Smart leaders aren’t thinking about the next phase as a return to what we had before, but are talking about the opportunity to ask “How will we reimagine our organization?” </a:t>
            </a:r>
          </a:p>
        </p:txBody>
      </p:sp>
      <p:sp>
        <p:nvSpPr>
          <p:cNvPr id="7" name="Title 1">
            <a:extLst>
              <a:ext uri="{FF2B5EF4-FFF2-40B4-BE49-F238E27FC236}">
                <a16:creationId xmlns:a16="http://schemas.microsoft.com/office/drawing/2014/main" id="{576A4135-4914-4599-B329-7584379302B7}"/>
              </a:ext>
            </a:extLst>
          </p:cNvPr>
          <p:cNvSpPr txBox="1">
            <a:spLocks/>
          </p:cNvSpPr>
          <p:nvPr/>
        </p:nvSpPr>
        <p:spPr>
          <a:xfrm>
            <a:off x="433295" y="3805590"/>
            <a:ext cx="2414634" cy="1524778"/>
          </a:xfrm>
          <a:prstGeom prst="rect">
            <a:avLst/>
          </a:prstGeom>
        </p:spPr>
        <p:txBody>
          <a:bodyPr vert="horz" lIns="0" tIns="0" rIns="0" bIns="0" rtlCol="0" anchor="t" anchorCtr="0">
            <a:normAutofit fontScale="92500" lnSpcReduction="1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a:solidFill>
                  <a:prstClr val="white"/>
                </a:solidFill>
                <a:latin typeface="Arial Nova Light" panose="020B0304020202020204" pitchFamily="34" charset="0"/>
              </a:rPr>
              <a:t>…But the current pace is unparalleled &amp; accelerating </a:t>
            </a:r>
          </a:p>
        </p:txBody>
      </p:sp>
      <p:sp>
        <p:nvSpPr>
          <p:cNvPr id="30" name="Rectangle 29">
            <a:extLst>
              <a:ext uri="{FF2B5EF4-FFF2-40B4-BE49-F238E27FC236}">
                <a16:creationId xmlns:a16="http://schemas.microsoft.com/office/drawing/2014/main" id="{1B2CBE6D-C909-4772-91D0-0B80C55A0AB5}"/>
              </a:ext>
            </a:extLst>
          </p:cNvPr>
          <p:cNvSpPr/>
          <p:nvPr/>
        </p:nvSpPr>
        <p:spPr>
          <a:xfrm>
            <a:off x="5586317" y="1512144"/>
            <a:ext cx="6605683" cy="139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252000" rtlCol="0" anchor="ctr"/>
          <a:lstStyle/>
          <a:p>
            <a:r>
              <a:rPr lang="en-GB" i="1" dirty="0">
                <a:solidFill>
                  <a:srgbClr val="702082"/>
                </a:solidFill>
              </a:rPr>
              <a:t>“At its core the pandemic is an economic transformation, </a:t>
            </a:r>
          </a:p>
          <a:p>
            <a:r>
              <a:rPr lang="en-GB" i="1" dirty="0">
                <a:solidFill>
                  <a:srgbClr val="702082"/>
                </a:solidFill>
              </a:rPr>
              <a:t>not just a public health problem” </a:t>
            </a:r>
          </a:p>
        </p:txBody>
      </p:sp>
      <p:sp>
        <p:nvSpPr>
          <p:cNvPr id="16" name="Rectangle 15">
            <a:extLst>
              <a:ext uri="{FF2B5EF4-FFF2-40B4-BE49-F238E27FC236}">
                <a16:creationId xmlns:a16="http://schemas.microsoft.com/office/drawing/2014/main" id="{F09BAD54-6C42-4D5E-AD48-63F3F852594B}"/>
              </a:ext>
            </a:extLst>
          </p:cNvPr>
          <p:cNvSpPr/>
          <p:nvPr/>
        </p:nvSpPr>
        <p:spPr>
          <a:xfrm>
            <a:off x="9832250" y="3575524"/>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Logo, company name&#10;&#10;Description automatically generated">
            <a:extLst>
              <a:ext uri="{FF2B5EF4-FFF2-40B4-BE49-F238E27FC236}">
                <a16:creationId xmlns:a16="http://schemas.microsoft.com/office/drawing/2014/main" id="{F5AA504C-0D75-447E-B59C-8B615B782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90" y="3766022"/>
            <a:ext cx="1545457" cy="1545457"/>
          </a:xfrm>
          <a:prstGeom prst="rect">
            <a:avLst/>
          </a:prstGeom>
          <a:ln w="12700">
            <a:noFill/>
          </a:ln>
        </p:spPr>
      </p:pic>
      <p:sp>
        <p:nvSpPr>
          <p:cNvPr id="8" name="Rectangle 7">
            <a:extLst>
              <a:ext uri="{FF2B5EF4-FFF2-40B4-BE49-F238E27FC236}">
                <a16:creationId xmlns:a16="http://schemas.microsoft.com/office/drawing/2014/main" id="{4684A9D9-D53F-4F12-9EAA-A77DF0F61C3F}"/>
              </a:ext>
            </a:extLst>
          </p:cNvPr>
          <p:cNvSpPr/>
          <p:nvPr/>
        </p:nvSpPr>
        <p:spPr>
          <a:xfrm>
            <a:off x="3685181" y="1237109"/>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1200" dirty="0">
                <a:solidFill>
                  <a:schemeClr val="tx1"/>
                </a:solidFill>
              </a:rPr>
              <a:t>Thought leader in HR</a:t>
            </a:r>
          </a:p>
        </p:txBody>
      </p:sp>
      <p:pic>
        <p:nvPicPr>
          <p:cNvPr id="1026" name="Picture 2">
            <a:extLst>
              <a:ext uri="{FF2B5EF4-FFF2-40B4-BE49-F238E27FC236}">
                <a16:creationId xmlns:a16="http://schemas.microsoft.com/office/drawing/2014/main" id="{9DE899A9-BD91-4F01-BB6B-96F2517B2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310" y="1522162"/>
            <a:ext cx="973964" cy="97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750"/>
                                        <p:tgtEl>
                                          <p:spTgt spid="20"/>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A8B26-420A-4DF4-8FFC-0EABD661939F}"/>
              </a:ext>
            </a:extLst>
          </p:cNvPr>
          <p:cNvSpPr>
            <a:spLocks noGrp="1"/>
          </p:cNvSpPr>
          <p:nvPr>
            <p:ph idx="1"/>
          </p:nvPr>
        </p:nvSpPr>
        <p:spPr>
          <a:xfrm>
            <a:off x="6772294" y="1220808"/>
            <a:ext cx="4929849" cy="921156"/>
          </a:xfrm>
        </p:spPr>
        <p:txBody>
          <a:bodyPr/>
          <a:lstStyle/>
          <a:p>
            <a:r>
              <a:rPr lang="en-GB" dirty="0">
                <a:solidFill>
                  <a:schemeClr val="accent1"/>
                </a:solidFill>
              </a:rPr>
              <a:t>Stage 1 – Hope for the best</a:t>
            </a:r>
          </a:p>
          <a:p>
            <a:r>
              <a:rPr lang="en-GB" b="0" dirty="0"/>
              <a:t>18% of responses feel into this category, which is focused on financial survival, maintaining day-to-day operations, and actions related to employee furloughs or layoffs. </a:t>
            </a:r>
          </a:p>
        </p:txBody>
      </p:sp>
      <p:sp>
        <p:nvSpPr>
          <p:cNvPr id="5" name="Title 1">
            <a:extLst>
              <a:ext uri="{FF2B5EF4-FFF2-40B4-BE49-F238E27FC236}">
                <a16:creationId xmlns:a16="http://schemas.microsoft.com/office/drawing/2014/main" id="{C33754EA-4051-4F2B-B199-A816BE22181D}"/>
              </a:ext>
            </a:extLst>
          </p:cNvPr>
          <p:cNvSpPr txBox="1">
            <a:spLocks/>
          </p:cNvSpPr>
          <p:nvPr/>
        </p:nvSpPr>
        <p:spPr>
          <a:xfrm>
            <a:off x="489857" y="475078"/>
            <a:ext cx="5606143" cy="124503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a:ea typeface="+mj-ea"/>
                <a:cs typeface="+mj-cs"/>
              </a:rPr>
              <a:t>Four-levels of pandemic related response</a:t>
            </a:r>
          </a:p>
        </p:txBody>
      </p:sp>
      <p:pic>
        <p:nvPicPr>
          <p:cNvPr id="9" name="Picture 8" descr="A group of people in a meeting&#10;&#10;Description automatically generated with low confidence">
            <a:extLst>
              <a:ext uri="{FF2B5EF4-FFF2-40B4-BE49-F238E27FC236}">
                <a16:creationId xmlns:a16="http://schemas.microsoft.com/office/drawing/2014/main" id="{3DEEFB7A-4700-4E8D-B743-0CD9393DF4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48708"/>
            <a:ext cx="5419705" cy="4102381"/>
          </a:xfrm>
          <a:prstGeom prst="rect">
            <a:avLst/>
          </a:prstGeom>
        </p:spPr>
      </p:pic>
      <p:sp>
        <p:nvSpPr>
          <p:cNvPr id="11" name="TextBox 10">
            <a:extLst>
              <a:ext uri="{FF2B5EF4-FFF2-40B4-BE49-F238E27FC236}">
                <a16:creationId xmlns:a16="http://schemas.microsoft.com/office/drawing/2014/main" id="{74D39EA8-B5D2-401B-8C1A-0F9D30781012}"/>
              </a:ext>
            </a:extLst>
          </p:cNvPr>
          <p:cNvSpPr txBox="1"/>
          <p:nvPr/>
        </p:nvSpPr>
        <p:spPr>
          <a:xfrm>
            <a:off x="6095999" y="6026196"/>
            <a:ext cx="5774872" cy="246221"/>
          </a:xfrm>
          <a:prstGeom prst="rect">
            <a:avLst/>
          </a:prstGeom>
          <a:noFill/>
        </p:spPr>
        <p:txBody>
          <a:bodyPr wrap="square">
            <a:spAutoFit/>
          </a:bodyPr>
          <a:lstStyle/>
          <a:p>
            <a:r>
              <a:rPr lang="en-GB" sz="1000" b="0" dirty="0"/>
              <a:t>Source: </a:t>
            </a:r>
            <a:r>
              <a:rPr lang="en-GB" sz="1000" b="0" i="1" dirty="0"/>
              <a:t>Catalyst Magazine- Workforces built for change </a:t>
            </a:r>
          </a:p>
        </p:txBody>
      </p:sp>
      <p:pic>
        <p:nvPicPr>
          <p:cNvPr id="12" name="Graphic 11">
            <a:extLst>
              <a:ext uri="{FF2B5EF4-FFF2-40B4-BE49-F238E27FC236}">
                <a16:creationId xmlns:a16="http://schemas.microsoft.com/office/drawing/2014/main" id="{9EC9CF01-D499-4133-8276-76564EC007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5999" y="1122760"/>
            <a:ext cx="447675" cy="447675"/>
          </a:xfrm>
          <a:prstGeom prst="rect">
            <a:avLst/>
          </a:prstGeom>
        </p:spPr>
      </p:pic>
      <p:pic>
        <p:nvPicPr>
          <p:cNvPr id="13" name="Graphic 12">
            <a:extLst>
              <a:ext uri="{FF2B5EF4-FFF2-40B4-BE49-F238E27FC236}">
                <a16:creationId xmlns:a16="http://schemas.microsoft.com/office/drawing/2014/main" id="{CDA95746-9FDF-4584-A357-61AC558D26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5999" y="2346136"/>
            <a:ext cx="447675" cy="447675"/>
          </a:xfrm>
          <a:prstGeom prst="rect">
            <a:avLst/>
          </a:prstGeom>
        </p:spPr>
      </p:pic>
      <p:pic>
        <p:nvPicPr>
          <p:cNvPr id="14" name="Graphic 13">
            <a:extLst>
              <a:ext uri="{FF2B5EF4-FFF2-40B4-BE49-F238E27FC236}">
                <a16:creationId xmlns:a16="http://schemas.microsoft.com/office/drawing/2014/main" id="{03126E83-9A27-4246-B033-D74DFAC5DB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0" y="3506808"/>
            <a:ext cx="447675" cy="447675"/>
          </a:xfrm>
          <a:prstGeom prst="rect">
            <a:avLst/>
          </a:prstGeom>
        </p:spPr>
      </p:pic>
      <p:pic>
        <p:nvPicPr>
          <p:cNvPr id="15" name="Graphic 14">
            <a:extLst>
              <a:ext uri="{FF2B5EF4-FFF2-40B4-BE49-F238E27FC236}">
                <a16:creationId xmlns:a16="http://schemas.microsoft.com/office/drawing/2014/main" id="{DA6D8056-6E00-4830-8837-21D114E7BB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5999" y="4733490"/>
            <a:ext cx="447675" cy="447675"/>
          </a:xfrm>
          <a:prstGeom prst="rect">
            <a:avLst/>
          </a:prstGeom>
        </p:spPr>
      </p:pic>
      <p:sp>
        <p:nvSpPr>
          <p:cNvPr id="16" name="Content Placeholder 2">
            <a:extLst>
              <a:ext uri="{FF2B5EF4-FFF2-40B4-BE49-F238E27FC236}">
                <a16:creationId xmlns:a16="http://schemas.microsoft.com/office/drawing/2014/main" id="{10691EA4-ACD7-4152-8943-8B8C84CDB313}"/>
              </a:ext>
            </a:extLst>
          </p:cNvPr>
          <p:cNvSpPr txBox="1">
            <a:spLocks/>
          </p:cNvSpPr>
          <p:nvPr/>
        </p:nvSpPr>
        <p:spPr>
          <a:xfrm>
            <a:off x="6772293" y="2462721"/>
            <a:ext cx="4929849" cy="921156"/>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33363" indent="-233363" algn="l" defTabSz="914400" rtl="0" eaLnBrk="1" latinLnBrk="0" hangingPunct="1">
              <a:spcBef>
                <a:spcPts val="0"/>
              </a:spcBef>
              <a:spcAft>
                <a:spcPts val="350"/>
              </a:spcAft>
              <a:buClr>
                <a:srgbClr val="702082"/>
              </a:buClr>
              <a:buFont typeface="+mj-lt"/>
              <a:buAutoNum type="arabicPeriod"/>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accent1"/>
                </a:solidFill>
              </a:rPr>
              <a:t>Stage 2 – Care for people</a:t>
            </a:r>
            <a:br>
              <a:rPr lang="en-GB" b="0" dirty="0"/>
            </a:br>
            <a:r>
              <a:rPr lang="en-GB" b="0" dirty="0"/>
              <a:t>46% of respondents were at this stage, where organisations are focusing on keeping employees, customers and suppliers safe and healthy. </a:t>
            </a:r>
          </a:p>
        </p:txBody>
      </p:sp>
      <p:sp>
        <p:nvSpPr>
          <p:cNvPr id="17" name="Content Placeholder 2">
            <a:extLst>
              <a:ext uri="{FF2B5EF4-FFF2-40B4-BE49-F238E27FC236}">
                <a16:creationId xmlns:a16="http://schemas.microsoft.com/office/drawing/2014/main" id="{9B92F630-7300-4017-BC08-35BCC89FADBD}"/>
              </a:ext>
            </a:extLst>
          </p:cNvPr>
          <p:cNvSpPr txBox="1">
            <a:spLocks/>
          </p:cNvSpPr>
          <p:nvPr/>
        </p:nvSpPr>
        <p:spPr>
          <a:xfrm>
            <a:off x="6772292" y="3620538"/>
            <a:ext cx="4929849" cy="938751"/>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33363" indent="-233363" algn="l" defTabSz="914400" rtl="0" eaLnBrk="1" latinLnBrk="0" hangingPunct="1">
              <a:spcBef>
                <a:spcPts val="0"/>
              </a:spcBef>
              <a:spcAft>
                <a:spcPts val="350"/>
              </a:spcAft>
              <a:buClr>
                <a:srgbClr val="702082"/>
              </a:buClr>
              <a:buFont typeface="+mj-lt"/>
              <a:buAutoNum type="arabicPeriod"/>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accent1"/>
                </a:solidFill>
              </a:rPr>
              <a:t>Stage 3 – Drive agility and culture </a:t>
            </a:r>
            <a:endParaRPr lang="en-GB" b="0" dirty="0">
              <a:solidFill>
                <a:schemeClr val="accent1"/>
              </a:solidFill>
            </a:endParaRPr>
          </a:p>
          <a:p>
            <a:r>
              <a:rPr lang="en-GB" b="0" dirty="0"/>
              <a:t>15% of respondents were at stage 3, where the emphasis is on educating and supporting employees to move fast, develop cross-functional solutions, and stay resilient and productive </a:t>
            </a:r>
          </a:p>
        </p:txBody>
      </p:sp>
      <p:sp>
        <p:nvSpPr>
          <p:cNvPr id="18" name="Content Placeholder 2">
            <a:extLst>
              <a:ext uri="{FF2B5EF4-FFF2-40B4-BE49-F238E27FC236}">
                <a16:creationId xmlns:a16="http://schemas.microsoft.com/office/drawing/2014/main" id="{C0E2B5F6-470C-4CF3-A020-67D735AA1F50}"/>
              </a:ext>
            </a:extLst>
          </p:cNvPr>
          <p:cNvSpPr txBox="1">
            <a:spLocks/>
          </p:cNvSpPr>
          <p:nvPr/>
        </p:nvSpPr>
        <p:spPr>
          <a:xfrm>
            <a:off x="6772291" y="4836638"/>
            <a:ext cx="4929849" cy="921156"/>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33363" indent="-233363" algn="l" defTabSz="914400" rtl="0" eaLnBrk="1" latinLnBrk="0" hangingPunct="1">
              <a:spcBef>
                <a:spcPts val="0"/>
              </a:spcBef>
              <a:spcAft>
                <a:spcPts val="350"/>
              </a:spcAft>
              <a:buClr>
                <a:srgbClr val="702082"/>
              </a:buClr>
              <a:buFont typeface="+mj-lt"/>
              <a:buAutoNum type="arabicPeriod"/>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accent1"/>
                </a:solidFill>
              </a:rPr>
              <a:t>Stage 4 – Transform and reinvent</a:t>
            </a:r>
            <a:br>
              <a:rPr lang="en-GB" b="0" dirty="0"/>
            </a:br>
            <a:r>
              <a:rPr lang="en-GB" b="0" dirty="0"/>
              <a:t>21% of companies fell into the highest stage, which focuses on the reinvention of hiring, job design and pay, to transform into new business and operating models.</a:t>
            </a:r>
          </a:p>
          <a:p>
            <a:endParaRPr lang="en-GB" b="0" dirty="0"/>
          </a:p>
          <a:p>
            <a:endParaRPr lang="en-GB" dirty="0"/>
          </a:p>
        </p:txBody>
      </p:sp>
    </p:spTree>
    <p:extLst>
      <p:ext uri="{BB962C8B-B14F-4D97-AF65-F5344CB8AC3E}">
        <p14:creationId xmlns:p14="http://schemas.microsoft.com/office/powerpoint/2010/main" val="36412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49D3-6A61-44ED-98F5-4178F1635D38}"/>
              </a:ext>
            </a:extLst>
          </p:cNvPr>
          <p:cNvSpPr>
            <a:spLocks noGrp="1"/>
          </p:cNvSpPr>
          <p:nvPr>
            <p:ph type="title"/>
          </p:nvPr>
        </p:nvSpPr>
        <p:spPr/>
        <p:txBody>
          <a:bodyPr/>
          <a:lstStyle/>
          <a:p>
            <a:r>
              <a:rPr lang="en-GB" dirty="0"/>
              <a:t>Poll  - With Results </a:t>
            </a:r>
          </a:p>
        </p:txBody>
      </p:sp>
      <p:sp>
        <p:nvSpPr>
          <p:cNvPr id="3" name="Text Placeholder 2">
            <a:extLst>
              <a:ext uri="{FF2B5EF4-FFF2-40B4-BE49-F238E27FC236}">
                <a16:creationId xmlns:a16="http://schemas.microsoft.com/office/drawing/2014/main" id="{29154D90-2C92-466A-855C-DF76C155432F}"/>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C35E349D-5F90-41D2-973F-6B50EECB6CB9}"/>
              </a:ext>
            </a:extLst>
          </p:cNvPr>
          <p:cNvSpPr>
            <a:spLocks noGrp="1"/>
          </p:cNvSpPr>
          <p:nvPr>
            <p:ph idx="1"/>
          </p:nvPr>
        </p:nvSpPr>
        <p:spPr/>
        <p:txBody>
          <a:bodyPr/>
          <a:lstStyle/>
          <a:p>
            <a:endParaRPr lang="en-GB" dirty="0"/>
          </a:p>
          <a:p>
            <a:r>
              <a:rPr lang="en-GB" dirty="0"/>
              <a:t>What stage best describes the current focus of your organisation at the moment?</a:t>
            </a:r>
          </a:p>
          <a:p>
            <a:endParaRPr lang="en-GB" dirty="0"/>
          </a:p>
          <a:p>
            <a:r>
              <a:rPr lang="en-GB" dirty="0"/>
              <a:t>Stage 1 – Hope for the best: 7%</a:t>
            </a:r>
          </a:p>
          <a:p>
            <a:r>
              <a:rPr lang="en-GB" b="0" dirty="0"/>
              <a:t>Focus on financial survival, maintaining day-to-day operations, and actions related to employee furloughs or layoffs. </a:t>
            </a:r>
          </a:p>
          <a:p>
            <a:endParaRPr lang="en-GB" b="0" dirty="0"/>
          </a:p>
          <a:p>
            <a:r>
              <a:rPr lang="en-GB" dirty="0"/>
              <a:t>Stage 2 – Care for people: 32%</a:t>
            </a:r>
            <a:br>
              <a:rPr lang="en-GB" b="0" dirty="0"/>
            </a:br>
            <a:r>
              <a:rPr lang="en-GB" b="0" dirty="0"/>
              <a:t>Focus on keeping employees, customers and suppliers safe and healthy </a:t>
            </a:r>
          </a:p>
          <a:p>
            <a:endParaRPr lang="en-GB" b="0" dirty="0"/>
          </a:p>
          <a:p>
            <a:r>
              <a:rPr lang="en-GB" dirty="0"/>
              <a:t>Stage 3 – Drive agility and culture: 39%</a:t>
            </a:r>
            <a:endParaRPr lang="en-GB" b="0" dirty="0"/>
          </a:p>
          <a:p>
            <a:r>
              <a:rPr lang="en-GB" b="0" dirty="0"/>
              <a:t>Focus on educating and supporting employees to move fast, develop cross-functional solutions, and stay resilient and productive </a:t>
            </a:r>
          </a:p>
          <a:p>
            <a:endParaRPr lang="en-GB" b="0" dirty="0"/>
          </a:p>
          <a:p>
            <a:r>
              <a:rPr lang="en-GB" dirty="0"/>
              <a:t>Stage 4 – Transform and reinvent</a:t>
            </a:r>
            <a:r>
              <a:rPr lang="en-GB"/>
              <a:t>: 21%</a:t>
            </a:r>
            <a:br>
              <a:rPr lang="en-GB" b="0" dirty="0"/>
            </a:br>
            <a:r>
              <a:rPr lang="en-GB" b="0" dirty="0"/>
              <a:t>Focus on the reinvention of hiring, job design and pay, to transform into new business and operating models.</a:t>
            </a:r>
          </a:p>
          <a:p>
            <a:endParaRPr lang="en-GB" b="0" dirty="0"/>
          </a:p>
          <a:p>
            <a:endParaRPr lang="en-GB" dirty="0"/>
          </a:p>
        </p:txBody>
      </p:sp>
      <p:sp>
        <p:nvSpPr>
          <p:cNvPr id="5" name="Slide Number Placeholder 4">
            <a:extLst>
              <a:ext uri="{FF2B5EF4-FFF2-40B4-BE49-F238E27FC236}">
                <a16:creationId xmlns:a16="http://schemas.microsoft.com/office/drawing/2014/main" id="{27060D45-D060-42D3-9B5C-1E8BB1532521}"/>
              </a:ext>
            </a:extLst>
          </p:cNvPr>
          <p:cNvSpPr>
            <a:spLocks noGrp="1"/>
          </p:cNvSpPr>
          <p:nvPr>
            <p:ph type="sldNum" sz="quarter" idx="12"/>
          </p:nvPr>
        </p:nvSpPr>
        <p:spPr/>
        <p:txBody>
          <a:bodyPr/>
          <a:lstStyle/>
          <a:p>
            <a:fld id="{2083E393-C0BF-4ED8-8545-7E4C90AFF831}" type="slidenum">
              <a:rPr lang="en-US" smtClean="0"/>
              <a:pPr/>
              <a:t>5</a:t>
            </a:fld>
            <a:endParaRPr lang="en-US"/>
          </a:p>
        </p:txBody>
      </p:sp>
    </p:spTree>
    <p:extLst>
      <p:ext uri="{BB962C8B-B14F-4D97-AF65-F5344CB8AC3E}">
        <p14:creationId xmlns:p14="http://schemas.microsoft.com/office/powerpoint/2010/main" val="928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D7C20D85-469C-4A48-BF3E-DD6341B8E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8404" cy="6858001"/>
          </a:xfrm>
          <a:prstGeom prst="rect">
            <a:avLst/>
          </a:prstGeom>
        </p:spPr>
      </p:pic>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6</a:t>
            </a:fld>
            <a:endParaRPr lang="en-US"/>
          </a:p>
        </p:txBody>
      </p:sp>
      <p:sp>
        <p:nvSpPr>
          <p:cNvPr id="3" name="TextBox 2">
            <a:extLst>
              <a:ext uri="{FF2B5EF4-FFF2-40B4-BE49-F238E27FC236}">
                <a16:creationId xmlns:a16="http://schemas.microsoft.com/office/drawing/2014/main" id="{8BA2F8FD-3E89-41E9-AC89-E847A034EE85}"/>
              </a:ext>
            </a:extLst>
          </p:cNvPr>
          <p:cNvSpPr txBox="1"/>
          <p:nvPr/>
        </p:nvSpPr>
        <p:spPr>
          <a:xfrm>
            <a:off x="1027161" y="998223"/>
            <a:ext cx="3811364" cy="1815882"/>
          </a:xfrm>
          <a:prstGeom prst="rect">
            <a:avLst/>
          </a:prstGeom>
          <a:noFill/>
        </p:spPr>
        <p:txBody>
          <a:bodyPr wrap="square" rtlCol="0">
            <a:spAutoFit/>
          </a:bodyPr>
          <a:lstStyle/>
          <a:p>
            <a:r>
              <a:rPr lang="en-US" sz="2800" dirty="0"/>
              <a:t>Organizations are looking for more from their people and managers… </a:t>
            </a:r>
          </a:p>
        </p:txBody>
      </p:sp>
      <p:grpSp>
        <p:nvGrpSpPr>
          <p:cNvPr id="26" name="Group 25">
            <a:extLst>
              <a:ext uri="{FF2B5EF4-FFF2-40B4-BE49-F238E27FC236}">
                <a16:creationId xmlns:a16="http://schemas.microsoft.com/office/drawing/2014/main" id="{EFB596A3-945C-4146-883C-9B0F1B6928D0}"/>
              </a:ext>
            </a:extLst>
          </p:cNvPr>
          <p:cNvGrpSpPr/>
          <p:nvPr/>
        </p:nvGrpSpPr>
        <p:grpSpPr>
          <a:xfrm>
            <a:off x="899389" y="2895887"/>
            <a:ext cx="1616110" cy="1616110"/>
            <a:chOff x="433754" y="3299205"/>
            <a:chExt cx="1616110" cy="1616110"/>
          </a:xfrm>
        </p:grpSpPr>
        <p:pic>
          <p:nvPicPr>
            <p:cNvPr id="8" name="Graphic 7" descr="Speech">
              <a:extLst>
                <a:ext uri="{FF2B5EF4-FFF2-40B4-BE49-F238E27FC236}">
                  <a16:creationId xmlns:a16="http://schemas.microsoft.com/office/drawing/2014/main" id="{C1200D5D-B7C9-44E6-A81C-6484D95F6C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754" y="3299205"/>
              <a:ext cx="1616110" cy="1616110"/>
            </a:xfrm>
            <a:prstGeom prst="rect">
              <a:avLst/>
            </a:prstGeom>
            <a:effectLst>
              <a:outerShdw blurRad="190500" dist="88900" dir="2700000" sx="97000" sy="97000" algn="tl" rotWithShape="0">
                <a:prstClr val="black">
                  <a:alpha val="26000"/>
                </a:prstClr>
              </a:outerShdw>
            </a:effectLst>
          </p:spPr>
        </p:pic>
        <p:sp>
          <p:nvSpPr>
            <p:cNvPr id="10" name="TextBox 9">
              <a:extLst>
                <a:ext uri="{FF2B5EF4-FFF2-40B4-BE49-F238E27FC236}">
                  <a16:creationId xmlns:a16="http://schemas.microsoft.com/office/drawing/2014/main" id="{CA39E004-CFAD-44C7-B4E0-8078DAE569A3}"/>
                </a:ext>
              </a:extLst>
            </p:cNvPr>
            <p:cNvSpPr txBox="1"/>
            <p:nvPr/>
          </p:nvSpPr>
          <p:spPr>
            <a:xfrm>
              <a:off x="745329" y="3745654"/>
              <a:ext cx="867927" cy="461665"/>
            </a:xfrm>
            <a:prstGeom prst="rect">
              <a:avLst/>
            </a:prstGeom>
            <a:noFill/>
          </p:spPr>
          <p:txBody>
            <a:bodyPr wrap="square" rtlCol="0">
              <a:spAutoFit/>
            </a:bodyPr>
            <a:lstStyle/>
            <a:p>
              <a:pPr algn="ctr"/>
              <a:r>
                <a:rPr lang="en-US" sz="2400" i="1" dirty="0">
                  <a:solidFill>
                    <a:schemeClr val="accent1"/>
                  </a:solidFill>
                </a:rPr>
                <a:t>Grit</a:t>
              </a:r>
            </a:p>
          </p:txBody>
        </p:sp>
      </p:grpSp>
      <p:grpSp>
        <p:nvGrpSpPr>
          <p:cNvPr id="21" name="Group 20">
            <a:extLst>
              <a:ext uri="{FF2B5EF4-FFF2-40B4-BE49-F238E27FC236}">
                <a16:creationId xmlns:a16="http://schemas.microsoft.com/office/drawing/2014/main" id="{9D9EF556-6227-4EA2-BE57-AD19A472F897}"/>
              </a:ext>
            </a:extLst>
          </p:cNvPr>
          <p:cNvGrpSpPr/>
          <p:nvPr/>
        </p:nvGrpSpPr>
        <p:grpSpPr>
          <a:xfrm>
            <a:off x="1101186" y="4423509"/>
            <a:ext cx="2471894" cy="2068282"/>
            <a:chOff x="2386709" y="3719570"/>
            <a:chExt cx="2471894" cy="2068282"/>
          </a:xfrm>
        </p:grpSpPr>
        <p:pic>
          <p:nvPicPr>
            <p:cNvPr id="11" name="Graphic 10" descr="Speech">
              <a:extLst>
                <a:ext uri="{FF2B5EF4-FFF2-40B4-BE49-F238E27FC236}">
                  <a16:creationId xmlns:a16="http://schemas.microsoft.com/office/drawing/2014/main" id="{CCE23E4F-2A89-499E-ADB0-D08C48E41B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86709" y="3719570"/>
              <a:ext cx="2471894" cy="2068282"/>
            </a:xfrm>
            <a:prstGeom prst="rect">
              <a:avLst/>
            </a:prstGeom>
            <a:effectLst>
              <a:outerShdw blurRad="177800" dist="101600" dir="2700000" algn="tl" rotWithShape="0">
                <a:prstClr val="black">
                  <a:alpha val="30000"/>
                </a:prstClr>
              </a:outerShdw>
            </a:effectLst>
          </p:spPr>
        </p:pic>
        <p:sp>
          <p:nvSpPr>
            <p:cNvPr id="12" name="TextBox 11">
              <a:extLst>
                <a:ext uri="{FF2B5EF4-FFF2-40B4-BE49-F238E27FC236}">
                  <a16:creationId xmlns:a16="http://schemas.microsoft.com/office/drawing/2014/main" id="{E7044E7D-14CD-458D-A034-4C7D00BEFC1C}"/>
                </a:ext>
              </a:extLst>
            </p:cNvPr>
            <p:cNvSpPr txBox="1"/>
            <p:nvPr/>
          </p:nvSpPr>
          <p:spPr>
            <a:xfrm>
              <a:off x="2889537" y="4181030"/>
              <a:ext cx="1610234" cy="830997"/>
            </a:xfrm>
            <a:prstGeom prst="rect">
              <a:avLst/>
            </a:prstGeom>
            <a:noFill/>
          </p:spPr>
          <p:txBody>
            <a:bodyPr wrap="square" rtlCol="0">
              <a:spAutoFit/>
            </a:bodyPr>
            <a:lstStyle/>
            <a:p>
              <a:r>
                <a:rPr lang="en-US" sz="2400" i="1">
                  <a:solidFill>
                    <a:schemeClr val="bg1"/>
                  </a:solidFill>
                </a:rPr>
                <a:t>Staying Agile</a:t>
              </a:r>
            </a:p>
          </p:txBody>
        </p:sp>
      </p:grpSp>
      <p:grpSp>
        <p:nvGrpSpPr>
          <p:cNvPr id="25" name="Group 24">
            <a:extLst>
              <a:ext uri="{FF2B5EF4-FFF2-40B4-BE49-F238E27FC236}">
                <a16:creationId xmlns:a16="http://schemas.microsoft.com/office/drawing/2014/main" id="{ABDE7C5F-FF1A-42C2-9E04-6B648F348066}"/>
              </a:ext>
            </a:extLst>
          </p:cNvPr>
          <p:cNvGrpSpPr/>
          <p:nvPr/>
        </p:nvGrpSpPr>
        <p:grpSpPr>
          <a:xfrm>
            <a:off x="6501089" y="4909852"/>
            <a:ext cx="2927831" cy="1616110"/>
            <a:chOff x="8927456" y="5321755"/>
            <a:chExt cx="2927831" cy="1616110"/>
          </a:xfrm>
        </p:grpSpPr>
        <p:pic>
          <p:nvPicPr>
            <p:cNvPr id="13" name="Graphic 12" descr="Speech">
              <a:extLst>
                <a:ext uri="{FF2B5EF4-FFF2-40B4-BE49-F238E27FC236}">
                  <a16:creationId xmlns:a16="http://schemas.microsoft.com/office/drawing/2014/main" id="{78ACFA0B-DF89-4733-9C64-C62F450324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27456" y="5321755"/>
              <a:ext cx="2927831" cy="16161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373205A-101E-433C-8E37-776DD0C9A458}"/>
                </a:ext>
              </a:extLst>
            </p:cNvPr>
            <p:cNvSpPr txBox="1"/>
            <p:nvPr/>
          </p:nvSpPr>
          <p:spPr>
            <a:xfrm>
              <a:off x="9289131" y="5783610"/>
              <a:ext cx="2161854" cy="461665"/>
            </a:xfrm>
            <a:prstGeom prst="rect">
              <a:avLst/>
            </a:prstGeom>
            <a:noFill/>
          </p:spPr>
          <p:txBody>
            <a:bodyPr wrap="square" rtlCol="0">
              <a:spAutoFit/>
            </a:bodyPr>
            <a:lstStyle/>
            <a:p>
              <a:pPr algn="ctr"/>
              <a:r>
                <a:rPr lang="en-US" sz="2400" i="1">
                  <a:solidFill>
                    <a:schemeClr val="bg1"/>
                  </a:solidFill>
                </a:rPr>
                <a:t>Adaptability</a:t>
              </a:r>
            </a:p>
          </p:txBody>
        </p:sp>
      </p:grpSp>
      <p:grpSp>
        <p:nvGrpSpPr>
          <p:cNvPr id="22" name="Group 21">
            <a:extLst>
              <a:ext uri="{FF2B5EF4-FFF2-40B4-BE49-F238E27FC236}">
                <a16:creationId xmlns:a16="http://schemas.microsoft.com/office/drawing/2014/main" id="{FD5AECF3-A899-47E7-9BBF-04418F043C7E}"/>
              </a:ext>
            </a:extLst>
          </p:cNvPr>
          <p:cNvGrpSpPr/>
          <p:nvPr/>
        </p:nvGrpSpPr>
        <p:grpSpPr>
          <a:xfrm>
            <a:off x="3526174" y="4424803"/>
            <a:ext cx="3174020" cy="2209974"/>
            <a:chOff x="4317057" y="4682530"/>
            <a:chExt cx="3174020" cy="2209974"/>
          </a:xfrm>
        </p:grpSpPr>
        <p:pic>
          <p:nvPicPr>
            <p:cNvPr id="15" name="Graphic 14" descr="Speech">
              <a:extLst>
                <a:ext uri="{FF2B5EF4-FFF2-40B4-BE49-F238E27FC236}">
                  <a16:creationId xmlns:a16="http://schemas.microsoft.com/office/drawing/2014/main" id="{3FB7C190-B509-4003-9F92-7D7573869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17057" y="4682530"/>
              <a:ext cx="3174020" cy="2209974"/>
            </a:xfrm>
            <a:prstGeom prst="rect">
              <a:avLst/>
            </a:prstGeom>
            <a:effectLst>
              <a:outerShdw blurRad="190500" dist="88900" dir="2700000" sx="97000" sy="97000" algn="tl" rotWithShape="0">
                <a:prstClr val="black">
                  <a:alpha val="26000"/>
                </a:prstClr>
              </a:outerShdw>
            </a:effectLst>
          </p:spPr>
        </p:pic>
        <p:sp>
          <p:nvSpPr>
            <p:cNvPr id="16" name="TextBox 15">
              <a:extLst>
                <a:ext uri="{FF2B5EF4-FFF2-40B4-BE49-F238E27FC236}">
                  <a16:creationId xmlns:a16="http://schemas.microsoft.com/office/drawing/2014/main" id="{73DDD257-056B-4E21-8C19-16F6C9F08916}"/>
                </a:ext>
              </a:extLst>
            </p:cNvPr>
            <p:cNvSpPr txBox="1"/>
            <p:nvPr/>
          </p:nvSpPr>
          <p:spPr>
            <a:xfrm>
              <a:off x="4969282" y="5213936"/>
              <a:ext cx="2276574" cy="830997"/>
            </a:xfrm>
            <a:prstGeom prst="rect">
              <a:avLst/>
            </a:prstGeom>
            <a:noFill/>
          </p:spPr>
          <p:txBody>
            <a:bodyPr wrap="square" rtlCol="0">
              <a:spAutoFit/>
            </a:bodyPr>
            <a:lstStyle/>
            <a:p>
              <a:r>
                <a:rPr lang="en-US" sz="2400" i="1">
                  <a:solidFill>
                    <a:schemeClr val="accent1"/>
                  </a:solidFill>
                </a:rPr>
                <a:t>Emotional Resilience</a:t>
              </a:r>
            </a:p>
          </p:txBody>
        </p:sp>
      </p:grpSp>
      <p:grpSp>
        <p:nvGrpSpPr>
          <p:cNvPr id="23" name="Group 22">
            <a:extLst>
              <a:ext uri="{FF2B5EF4-FFF2-40B4-BE49-F238E27FC236}">
                <a16:creationId xmlns:a16="http://schemas.microsoft.com/office/drawing/2014/main" id="{FB581433-220F-4A33-9B41-FE7EA4E131DD}"/>
              </a:ext>
            </a:extLst>
          </p:cNvPr>
          <p:cNvGrpSpPr/>
          <p:nvPr/>
        </p:nvGrpSpPr>
        <p:grpSpPr>
          <a:xfrm>
            <a:off x="2737305" y="2549331"/>
            <a:ext cx="3174020" cy="2253515"/>
            <a:chOff x="4969061" y="2272430"/>
            <a:chExt cx="3174020" cy="2253515"/>
          </a:xfrm>
        </p:grpSpPr>
        <p:pic>
          <p:nvPicPr>
            <p:cNvPr id="17" name="Graphic 16" descr="Speech">
              <a:extLst>
                <a:ext uri="{FF2B5EF4-FFF2-40B4-BE49-F238E27FC236}">
                  <a16:creationId xmlns:a16="http://schemas.microsoft.com/office/drawing/2014/main" id="{F1834CB5-19CB-40C4-8223-C4D5B53A849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69061" y="2272430"/>
              <a:ext cx="3174020" cy="2253515"/>
            </a:xfrm>
            <a:prstGeom prst="rect">
              <a:avLst/>
            </a:prstGeom>
            <a:effectLst>
              <a:outerShdw blurRad="127000" dist="76200" dir="2700000" algn="tl" rotWithShape="0">
                <a:prstClr val="black">
                  <a:alpha val="40000"/>
                </a:prstClr>
              </a:outerShdw>
            </a:effectLst>
          </p:spPr>
        </p:pic>
        <p:sp>
          <p:nvSpPr>
            <p:cNvPr id="18" name="TextBox 17">
              <a:extLst>
                <a:ext uri="{FF2B5EF4-FFF2-40B4-BE49-F238E27FC236}">
                  <a16:creationId xmlns:a16="http://schemas.microsoft.com/office/drawing/2014/main" id="{AE776DCA-53CA-483D-A17C-7180B35BF83D}"/>
                </a:ext>
              </a:extLst>
            </p:cNvPr>
            <p:cNvSpPr txBox="1"/>
            <p:nvPr/>
          </p:nvSpPr>
          <p:spPr>
            <a:xfrm>
              <a:off x="5616670" y="2823518"/>
              <a:ext cx="2161854" cy="830997"/>
            </a:xfrm>
            <a:prstGeom prst="rect">
              <a:avLst/>
            </a:prstGeom>
            <a:noFill/>
          </p:spPr>
          <p:txBody>
            <a:bodyPr wrap="square" rtlCol="0">
              <a:spAutoFit/>
            </a:bodyPr>
            <a:lstStyle/>
            <a:p>
              <a:r>
                <a:rPr lang="en-US" sz="2400" i="1">
                  <a:solidFill>
                    <a:schemeClr val="bg1"/>
                  </a:solidFill>
                </a:rPr>
                <a:t>Coping with Ambiguity</a:t>
              </a:r>
            </a:p>
          </p:txBody>
        </p:sp>
      </p:grpSp>
      <p:grpSp>
        <p:nvGrpSpPr>
          <p:cNvPr id="24" name="Group 23">
            <a:extLst>
              <a:ext uri="{FF2B5EF4-FFF2-40B4-BE49-F238E27FC236}">
                <a16:creationId xmlns:a16="http://schemas.microsoft.com/office/drawing/2014/main" id="{B6E5F33D-5EA4-494B-85F1-DDEC155E5C01}"/>
              </a:ext>
            </a:extLst>
          </p:cNvPr>
          <p:cNvGrpSpPr/>
          <p:nvPr/>
        </p:nvGrpSpPr>
        <p:grpSpPr>
          <a:xfrm>
            <a:off x="6035708" y="2915040"/>
            <a:ext cx="4425932" cy="2209974"/>
            <a:chOff x="7538718" y="3909867"/>
            <a:chExt cx="4425932" cy="2209974"/>
          </a:xfrm>
        </p:grpSpPr>
        <p:pic>
          <p:nvPicPr>
            <p:cNvPr id="19" name="Graphic 18" descr="Speech">
              <a:extLst>
                <a:ext uri="{FF2B5EF4-FFF2-40B4-BE49-F238E27FC236}">
                  <a16:creationId xmlns:a16="http://schemas.microsoft.com/office/drawing/2014/main" id="{0654ECBC-00C8-4B7D-8A76-BAB1BC806A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38718" y="3909867"/>
              <a:ext cx="4425932" cy="2209974"/>
            </a:xfrm>
            <a:prstGeom prst="rect">
              <a:avLst/>
            </a:prstGeom>
            <a:effectLst>
              <a:outerShdw blurRad="190500" dist="88900" dir="2700000" sx="97000" sy="97000" algn="tl" rotWithShape="0">
                <a:prstClr val="black">
                  <a:alpha val="26000"/>
                </a:prstClr>
              </a:outerShdw>
            </a:effectLst>
          </p:spPr>
        </p:pic>
        <p:sp>
          <p:nvSpPr>
            <p:cNvPr id="20" name="TextBox 19">
              <a:extLst>
                <a:ext uri="{FF2B5EF4-FFF2-40B4-BE49-F238E27FC236}">
                  <a16:creationId xmlns:a16="http://schemas.microsoft.com/office/drawing/2014/main" id="{D35C1F8D-1FA3-45E2-8135-E127E4EAF0D8}"/>
                </a:ext>
              </a:extLst>
            </p:cNvPr>
            <p:cNvSpPr txBox="1"/>
            <p:nvPr/>
          </p:nvSpPr>
          <p:spPr>
            <a:xfrm>
              <a:off x="8327587" y="4439376"/>
              <a:ext cx="2834455" cy="830997"/>
            </a:xfrm>
            <a:prstGeom prst="rect">
              <a:avLst/>
            </a:prstGeom>
            <a:noFill/>
          </p:spPr>
          <p:txBody>
            <a:bodyPr wrap="square" rtlCol="0">
              <a:spAutoFit/>
            </a:bodyPr>
            <a:lstStyle/>
            <a:p>
              <a:r>
                <a:rPr lang="en-US" sz="2400" i="1">
                  <a:solidFill>
                    <a:schemeClr val="accent1"/>
                  </a:solidFill>
                </a:rPr>
                <a:t>Comfortable with Complexity</a:t>
              </a:r>
            </a:p>
          </p:txBody>
        </p:sp>
      </p:grpSp>
    </p:spTree>
    <p:extLst>
      <p:ext uri="{BB962C8B-B14F-4D97-AF65-F5344CB8AC3E}">
        <p14:creationId xmlns:p14="http://schemas.microsoft.com/office/powerpoint/2010/main" val="186479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water, made, laying&#10;&#10;Description automatically generated">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75695"/>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7695"/>
            <a:ext cx="12192411" cy="687569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3" name="Graphic 2">
            <a:extLst>
              <a:ext uri="{FF2B5EF4-FFF2-40B4-BE49-F238E27FC236}">
                <a16:creationId xmlns:a16="http://schemas.microsoft.com/office/drawing/2014/main" id="{65AF1F49-E765-42EB-85BD-51F6565F8C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964" y="-1451839"/>
            <a:ext cx="9888716" cy="10689672"/>
          </a:xfrm>
          <a:prstGeom prst="rect">
            <a:avLst/>
          </a:prstGeom>
        </p:spPr>
      </p:pic>
      <p:sp>
        <p:nvSpPr>
          <p:cNvPr id="4" name="TextBox 3">
            <a:extLst>
              <a:ext uri="{FF2B5EF4-FFF2-40B4-BE49-F238E27FC236}">
                <a16:creationId xmlns:a16="http://schemas.microsoft.com/office/drawing/2014/main" id="{7008242B-C26B-4665-8637-F7E4A77E5BA9}"/>
              </a:ext>
            </a:extLst>
          </p:cNvPr>
          <p:cNvSpPr txBox="1"/>
          <p:nvPr/>
        </p:nvSpPr>
        <p:spPr>
          <a:xfrm>
            <a:off x="1408974" y="2241792"/>
            <a:ext cx="9374051" cy="830997"/>
          </a:xfrm>
          <a:prstGeom prst="rect">
            <a:avLst/>
          </a:prstGeom>
          <a:noFill/>
        </p:spPr>
        <p:txBody>
          <a:bodyPr wrap="square" rtlCol="0">
            <a:spAutoFit/>
          </a:bodyPr>
          <a:lstStyle/>
          <a:p>
            <a:pPr lvl="0" algn="ctr">
              <a:defRPr/>
            </a:pPr>
            <a:r>
              <a:rPr lang="en-US" sz="4800" dirty="0">
                <a:solidFill>
                  <a:schemeClr val="bg1"/>
                </a:solidFill>
              </a:rPr>
              <a:t>02</a:t>
            </a:r>
          </a:p>
        </p:txBody>
      </p:sp>
      <p:sp>
        <p:nvSpPr>
          <p:cNvPr id="6" name="Rectangle 5">
            <a:extLst>
              <a:ext uri="{FF2B5EF4-FFF2-40B4-BE49-F238E27FC236}">
                <a16:creationId xmlns:a16="http://schemas.microsoft.com/office/drawing/2014/main" id="{8EF17E49-F482-47B9-94C1-F8EFC3F23A84}"/>
              </a:ext>
            </a:extLst>
          </p:cNvPr>
          <p:cNvSpPr/>
          <p:nvPr/>
        </p:nvSpPr>
        <p:spPr>
          <a:xfrm>
            <a:off x="3579797" y="2969667"/>
            <a:ext cx="5032404" cy="923330"/>
          </a:xfrm>
          <a:prstGeom prst="rect">
            <a:avLst/>
          </a:prstGeom>
        </p:spPr>
        <p:txBody>
          <a:bodyPr wrap="square">
            <a:spAutoFit/>
          </a:bodyPr>
          <a:lstStyle/>
          <a:p>
            <a:pPr lvl="0" algn="ctr">
              <a:defRPr/>
            </a:pPr>
            <a:r>
              <a:rPr lang="en-US" sz="5400">
                <a:solidFill>
                  <a:schemeClr val="bg1"/>
                </a:solidFill>
              </a:rPr>
              <a:t>Resilient Agility </a:t>
            </a:r>
          </a:p>
        </p:txBody>
      </p:sp>
      <p:pic>
        <p:nvPicPr>
          <p:cNvPr id="8" name="Graphic 7">
            <a:extLst>
              <a:ext uri="{FF2B5EF4-FFF2-40B4-BE49-F238E27FC236}">
                <a16:creationId xmlns:a16="http://schemas.microsoft.com/office/drawing/2014/main" id="{C6E7040B-DCC2-4091-9891-4EC759FF5A1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77617" y="3970006"/>
            <a:ext cx="3375998" cy="622555"/>
          </a:xfrm>
          <a:prstGeom prst="rect">
            <a:avLst/>
          </a:prstGeom>
        </p:spPr>
      </p:pic>
      <p:sp>
        <p:nvSpPr>
          <p:cNvPr id="16" name="TextBox 15">
            <a:extLst>
              <a:ext uri="{FF2B5EF4-FFF2-40B4-BE49-F238E27FC236}">
                <a16:creationId xmlns:a16="http://schemas.microsoft.com/office/drawing/2014/main" id="{323E6470-AFD0-42DA-ADC1-014F1D2BC89E}"/>
              </a:ext>
            </a:extLst>
          </p:cNvPr>
          <p:cNvSpPr txBox="1"/>
          <p:nvPr/>
        </p:nvSpPr>
        <p:spPr>
          <a:xfrm>
            <a:off x="3015524" y="4091434"/>
            <a:ext cx="3892061" cy="584775"/>
          </a:xfrm>
          <a:prstGeom prst="rect">
            <a:avLst/>
          </a:prstGeom>
          <a:noFill/>
        </p:spPr>
        <p:txBody>
          <a:bodyPr wrap="square" rtlCol="0">
            <a:spAutoFit/>
          </a:bodyPr>
          <a:lstStyle/>
          <a:p>
            <a:pPr lvl="0" algn="ctr">
              <a:defRPr/>
            </a:pPr>
            <a:r>
              <a:rPr lang="en-US" sz="3200" i="1">
                <a:solidFill>
                  <a:schemeClr val="bg1"/>
                </a:solidFill>
              </a:rPr>
              <a:t>from</a:t>
            </a:r>
          </a:p>
        </p:txBody>
      </p:sp>
    </p:spTree>
    <p:extLst>
      <p:ext uri="{BB962C8B-B14F-4D97-AF65-F5344CB8AC3E}">
        <p14:creationId xmlns:p14="http://schemas.microsoft.com/office/powerpoint/2010/main" val="287279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D1C25-A3F3-431F-8D58-4FFB58B17C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64DF769-C0ED-4047-B361-1ECCA82F8668}"/>
              </a:ext>
            </a:extLst>
          </p:cNvPr>
          <p:cNvSpPr/>
          <p:nvPr/>
        </p:nvSpPr>
        <p:spPr>
          <a:xfrm>
            <a:off x="4126422" y="5795129"/>
            <a:ext cx="1138425" cy="225807"/>
          </a:xfrm>
          <a:prstGeom prst="rect">
            <a:avLst/>
          </a:prstGeom>
          <a:noFill/>
          <a:ln w="3810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D1BE07F4-ED03-4DA6-B602-C919E99D9312}"/>
              </a:ext>
            </a:extLst>
          </p:cNvPr>
          <p:cNvSpPr/>
          <p:nvPr/>
        </p:nvSpPr>
        <p:spPr>
          <a:xfrm>
            <a:off x="6620241" y="1753304"/>
            <a:ext cx="1803956" cy="649201"/>
          </a:xfrm>
          <a:prstGeom prst="rect">
            <a:avLst/>
          </a:prstGeom>
          <a:noFill/>
          <a:ln w="3810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FBD6733D-4834-4441-BC25-E858E38F583B}"/>
              </a:ext>
            </a:extLst>
          </p:cNvPr>
          <p:cNvSpPr/>
          <p:nvPr/>
        </p:nvSpPr>
        <p:spPr>
          <a:xfrm>
            <a:off x="978647" y="1894547"/>
            <a:ext cx="3071734" cy="375801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67173C0-26D1-4A89-ADAD-C443881C352A}"/>
              </a:ext>
            </a:extLst>
          </p:cNvPr>
          <p:cNvSpPr/>
          <p:nvPr/>
        </p:nvSpPr>
        <p:spPr>
          <a:xfrm>
            <a:off x="4560133" y="1894547"/>
            <a:ext cx="3071734" cy="375801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8430925-C448-447C-A2F7-DABEB3A8CE17}"/>
              </a:ext>
            </a:extLst>
          </p:cNvPr>
          <p:cNvSpPr/>
          <p:nvPr/>
        </p:nvSpPr>
        <p:spPr>
          <a:xfrm>
            <a:off x="1661315" y="4048277"/>
            <a:ext cx="1704708" cy="1015663"/>
          </a:xfrm>
          <a:prstGeom prst="rect">
            <a:avLst/>
          </a:prstGeom>
        </p:spPr>
        <p:txBody>
          <a:bodyPr wrap="square">
            <a:spAutoFit/>
          </a:bodyPr>
          <a:lstStyle/>
          <a:p>
            <a:pPr algn="ctr"/>
            <a:r>
              <a:rPr lang="en-GB" sz="2000"/>
              <a:t>10 years of big data from Wave</a:t>
            </a:r>
          </a:p>
        </p:txBody>
      </p:sp>
      <p:sp>
        <p:nvSpPr>
          <p:cNvPr id="31" name="Rectangle 30">
            <a:extLst>
              <a:ext uri="{FF2B5EF4-FFF2-40B4-BE49-F238E27FC236}">
                <a16:creationId xmlns:a16="http://schemas.microsoft.com/office/drawing/2014/main" id="{D8B51ECD-F23A-461A-ABA6-2023FA8BF535}"/>
              </a:ext>
            </a:extLst>
          </p:cNvPr>
          <p:cNvSpPr/>
          <p:nvPr/>
        </p:nvSpPr>
        <p:spPr>
          <a:xfrm>
            <a:off x="8141619" y="1894547"/>
            <a:ext cx="3071734" cy="375801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38">
            <a:extLst>
              <a:ext uri="{FF2B5EF4-FFF2-40B4-BE49-F238E27FC236}">
                <a16:creationId xmlns:a16="http://schemas.microsoft.com/office/drawing/2014/main" id="{D79FBEF4-6723-43C6-B96C-5721780D7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3408" y="575475"/>
            <a:ext cx="6425184" cy="6945604"/>
          </a:xfrm>
          <a:prstGeom prst="rect">
            <a:avLst/>
          </a:prstGeom>
        </p:spPr>
      </p:pic>
      <p:pic>
        <p:nvPicPr>
          <p:cNvPr id="18" name="Graphic 17">
            <a:extLst>
              <a:ext uri="{FF2B5EF4-FFF2-40B4-BE49-F238E27FC236}">
                <a16:creationId xmlns:a16="http://schemas.microsoft.com/office/drawing/2014/main" id="{62038E7C-9C51-4076-9538-052D3D380954}"/>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8097" b="8672"/>
          <a:stretch/>
        </p:blipFill>
        <p:spPr>
          <a:xfrm>
            <a:off x="1841653" y="2468199"/>
            <a:ext cx="1484292" cy="1312217"/>
          </a:xfrm>
          <a:prstGeom prst="rect">
            <a:avLst/>
          </a:prstGeom>
        </p:spPr>
      </p:pic>
      <p:pic>
        <p:nvPicPr>
          <p:cNvPr id="20" name="Graphic 19">
            <a:extLst>
              <a:ext uri="{FF2B5EF4-FFF2-40B4-BE49-F238E27FC236}">
                <a16:creationId xmlns:a16="http://schemas.microsoft.com/office/drawing/2014/main" id="{A8D9EE63-08A8-47FA-BF67-05E2E8AF07CE}"/>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6240"/>
          <a:stretch/>
        </p:blipFill>
        <p:spPr>
          <a:xfrm>
            <a:off x="9002677" y="2398330"/>
            <a:ext cx="1378596" cy="1443398"/>
          </a:xfrm>
          <a:prstGeom prst="rect">
            <a:avLst/>
          </a:prstGeom>
        </p:spPr>
      </p:pic>
      <p:pic>
        <p:nvPicPr>
          <p:cNvPr id="22" name="Graphic 21">
            <a:extLst>
              <a:ext uri="{FF2B5EF4-FFF2-40B4-BE49-F238E27FC236}">
                <a16:creationId xmlns:a16="http://schemas.microsoft.com/office/drawing/2014/main" id="{EC6B7F4E-F8C3-448B-9351-D841AF8A270D}"/>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7722"/>
          <a:stretch/>
        </p:blipFill>
        <p:spPr>
          <a:xfrm>
            <a:off x="5509356" y="2480025"/>
            <a:ext cx="1159653" cy="1337634"/>
          </a:xfrm>
          <a:prstGeom prst="rect">
            <a:avLst/>
          </a:prstGeom>
        </p:spPr>
      </p:pic>
      <p:sp>
        <p:nvSpPr>
          <p:cNvPr id="3" name="Title 1">
            <a:extLst>
              <a:ext uri="{FF2B5EF4-FFF2-40B4-BE49-F238E27FC236}">
                <a16:creationId xmlns:a16="http://schemas.microsoft.com/office/drawing/2014/main" id="{A09B62F4-7868-4D39-BF6D-C5C9956E8557}"/>
              </a:ext>
            </a:extLst>
          </p:cNvPr>
          <p:cNvSpPr txBox="1">
            <a:spLocks/>
          </p:cNvSpPr>
          <p:nvPr/>
        </p:nvSpPr>
        <p:spPr>
          <a:xfrm>
            <a:off x="541132" y="845027"/>
            <a:ext cx="11109736" cy="649201"/>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a:ea typeface="+mj-ea"/>
                <a:cs typeface="+mj-cs"/>
              </a:rPr>
              <a:t>How did we develop our model? </a:t>
            </a:r>
          </a:p>
        </p:txBody>
      </p:sp>
      <p:sp>
        <p:nvSpPr>
          <p:cNvPr id="32" name="Rectangle 31">
            <a:extLst>
              <a:ext uri="{FF2B5EF4-FFF2-40B4-BE49-F238E27FC236}">
                <a16:creationId xmlns:a16="http://schemas.microsoft.com/office/drawing/2014/main" id="{7E844E38-AFCA-418A-9AAD-EB51E4A0D1B0}"/>
              </a:ext>
            </a:extLst>
          </p:cNvPr>
          <p:cNvSpPr/>
          <p:nvPr/>
        </p:nvSpPr>
        <p:spPr>
          <a:xfrm>
            <a:off x="5243646" y="4048277"/>
            <a:ext cx="1704708" cy="1015663"/>
          </a:xfrm>
          <a:prstGeom prst="rect">
            <a:avLst/>
          </a:prstGeom>
        </p:spPr>
        <p:txBody>
          <a:bodyPr wrap="square">
            <a:spAutoFit/>
          </a:bodyPr>
          <a:lstStyle/>
          <a:p>
            <a:pPr algn="ctr"/>
            <a:r>
              <a:rPr lang="en-GB" sz="2000"/>
              <a:t>35,000</a:t>
            </a:r>
          </a:p>
          <a:p>
            <a:pPr algn="ctr"/>
            <a:r>
              <a:rPr lang="en-GB" sz="2000"/>
              <a:t>data</a:t>
            </a:r>
          </a:p>
          <a:p>
            <a:pPr algn="ctr"/>
            <a:r>
              <a:rPr lang="en-GB" sz="2000"/>
              <a:t>points</a:t>
            </a:r>
          </a:p>
        </p:txBody>
      </p:sp>
      <p:sp>
        <p:nvSpPr>
          <p:cNvPr id="36" name="Rectangle 35">
            <a:extLst>
              <a:ext uri="{FF2B5EF4-FFF2-40B4-BE49-F238E27FC236}">
                <a16:creationId xmlns:a16="http://schemas.microsoft.com/office/drawing/2014/main" id="{5151A348-5C9E-4D07-A12B-AAF236A6A964}"/>
              </a:ext>
            </a:extLst>
          </p:cNvPr>
          <p:cNvSpPr/>
          <p:nvPr/>
        </p:nvSpPr>
        <p:spPr>
          <a:xfrm>
            <a:off x="8315380" y="4048277"/>
            <a:ext cx="2759020" cy="1015663"/>
          </a:xfrm>
          <a:prstGeom prst="rect">
            <a:avLst/>
          </a:prstGeom>
        </p:spPr>
        <p:txBody>
          <a:bodyPr wrap="square">
            <a:spAutoFit/>
          </a:bodyPr>
          <a:lstStyle/>
          <a:p>
            <a:pPr algn="ctr"/>
            <a:r>
              <a:rPr lang="en-GB" sz="2000"/>
              <a:t>Explored correlations between </a:t>
            </a:r>
            <a:r>
              <a:rPr lang="en-GB" sz="2000" err="1"/>
              <a:t>behaviors</a:t>
            </a:r>
            <a:r>
              <a:rPr lang="en-GB" sz="2000"/>
              <a:t> predictive of change</a:t>
            </a:r>
          </a:p>
        </p:txBody>
      </p:sp>
    </p:spTree>
    <p:extLst>
      <p:ext uri="{BB962C8B-B14F-4D97-AF65-F5344CB8AC3E}">
        <p14:creationId xmlns:p14="http://schemas.microsoft.com/office/powerpoint/2010/main" val="415666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6" name="Title 1">
            <a:extLst>
              <a:ext uri="{FF2B5EF4-FFF2-40B4-BE49-F238E27FC236}">
                <a16:creationId xmlns:a16="http://schemas.microsoft.com/office/drawing/2014/main" id="{5597F376-806D-4191-861F-6036113BD52D}"/>
              </a:ext>
            </a:extLst>
          </p:cNvPr>
          <p:cNvSpPr txBox="1">
            <a:spLocks/>
          </p:cNvSpPr>
          <p:nvPr/>
        </p:nvSpPr>
        <p:spPr>
          <a:xfrm>
            <a:off x="8618340" y="4006426"/>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a:solidFill>
                  <a:prstClr val="white"/>
                </a:solidFill>
                <a:latin typeface="Arial Nova Light" panose="020B0304020202020204" pitchFamily="34" charset="0"/>
              </a:rPr>
              <a:t>Powering an integrated talent strategy</a:t>
            </a:r>
          </a:p>
        </p:txBody>
      </p:sp>
      <p:pic>
        <p:nvPicPr>
          <p:cNvPr id="3" name="Picture 2">
            <a:extLst>
              <a:ext uri="{FF2B5EF4-FFF2-40B4-BE49-F238E27FC236}">
                <a16:creationId xmlns:a16="http://schemas.microsoft.com/office/drawing/2014/main" id="{60109C60-32E1-45BF-AAA2-521F85B31D9A}"/>
              </a:ext>
            </a:extLst>
          </p:cNvPr>
          <p:cNvPicPr>
            <a:picLocks noChangeAspect="1"/>
          </p:cNvPicPr>
          <p:nvPr/>
        </p:nvPicPr>
        <p:blipFill>
          <a:blip r:embed="rId3"/>
          <a:stretch>
            <a:fillRect/>
          </a:stretch>
        </p:blipFill>
        <p:spPr>
          <a:xfrm>
            <a:off x="0" y="0"/>
            <a:ext cx="3229138" cy="6858000"/>
          </a:xfrm>
          <a:prstGeom prst="rect">
            <a:avLst/>
          </a:prstGeom>
        </p:spPr>
      </p:pic>
      <p:sp>
        <p:nvSpPr>
          <p:cNvPr id="4" name="Rectangle 3">
            <a:extLst>
              <a:ext uri="{FF2B5EF4-FFF2-40B4-BE49-F238E27FC236}">
                <a16:creationId xmlns:a16="http://schemas.microsoft.com/office/drawing/2014/main" id="{6277B32D-C095-4B1C-A6A1-DE61CF8F5CD4}"/>
              </a:ext>
            </a:extLst>
          </p:cNvPr>
          <p:cNvSpPr/>
          <p:nvPr/>
        </p:nvSpPr>
        <p:spPr>
          <a:xfrm>
            <a:off x="2571"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476448" y="3030053"/>
            <a:ext cx="2414634" cy="853325"/>
          </a:xfrm>
          <a:prstGeom prst="rect">
            <a:avLst/>
          </a:prstGeom>
        </p:spPr>
        <p:txBody>
          <a:bodyPr vert="horz" lIns="0" tIns="0" rIns="0" bIns="0" rtlCol="0" anchor="t" anchorCtr="0">
            <a:normAutofit lnSpcReduction="1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800" b="0">
                <a:solidFill>
                  <a:prstClr val="white"/>
                </a:solidFill>
                <a:latin typeface="Arial Nova Light" panose="020B0304020202020204" pitchFamily="34" charset="0"/>
              </a:rPr>
              <a:t>The Resilient Agility Model </a:t>
            </a:r>
          </a:p>
        </p:txBody>
      </p:sp>
      <p:pic>
        <p:nvPicPr>
          <p:cNvPr id="8" name="Picture 7" descr="A close up of a logo&#10;&#10;Description automatically generated">
            <a:extLst>
              <a:ext uri="{FF2B5EF4-FFF2-40B4-BE49-F238E27FC236}">
                <a16:creationId xmlns:a16="http://schemas.microsoft.com/office/drawing/2014/main" id="{6D8F92A0-CE76-49E1-B198-7842932E1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603" y="148920"/>
            <a:ext cx="5275683" cy="3327420"/>
          </a:xfrm>
          <a:prstGeom prst="rect">
            <a:avLst/>
          </a:prstGeom>
          <a:ln>
            <a:noFill/>
          </a:ln>
        </p:spPr>
      </p:pic>
      <p:graphicFrame>
        <p:nvGraphicFramePr>
          <p:cNvPr id="9" name="Table 21">
            <a:extLst>
              <a:ext uri="{FF2B5EF4-FFF2-40B4-BE49-F238E27FC236}">
                <a16:creationId xmlns:a16="http://schemas.microsoft.com/office/drawing/2014/main" id="{3AF115BB-1BB5-45C7-95C6-F6F9110F37DF}"/>
              </a:ext>
            </a:extLst>
          </p:cNvPr>
          <p:cNvGraphicFramePr>
            <a:graphicFrameLocks noGrp="1"/>
          </p:cNvGraphicFramePr>
          <p:nvPr>
            <p:extLst>
              <p:ext uri="{D42A27DB-BD31-4B8C-83A1-F6EECF244321}">
                <p14:modId xmlns:p14="http://schemas.microsoft.com/office/powerpoint/2010/main" val="3173761939"/>
              </p:ext>
            </p:extLst>
          </p:nvPr>
        </p:nvGraphicFramePr>
        <p:xfrm>
          <a:off x="3455500" y="3796892"/>
          <a:ext cx="8343868" cy="2804160"/>
        </p:xfrm>
        <a:graphic>
          <a:graphicData uri="http://schemas.openxmlformats.org/drawingml/2006/table">
            <a:tbl>
              <a:tblPr firstRow="1" bandRow="1">
                <a:tableStyleId>{5C22544A-7EE6-4342-B048-85BDC9FD1C3A}</a:tableStyleId>
              </a:tblPr>
              <a:tblGrid>
                <a:gridCol w="2741557">
                  <a:extLst>
                    <a:ext uri="{9D8B030D-6E8A-4147-A177-3AD203B41FA5}">
                      <a16:colId xmlns:a16="http://schemas.microsoft.com/office/drawing/2014/main" val="2456382062"/>
                    </a:ext>
                  </a:extLst>
                </a:gridCol>
                <a:gridCol w="5602311">
                  <a:extLst>
                    <a:ext uri="{9D8B030D-6E8A-4147-A177-3AD203B41FA5}">
                      <a16:colId xmlns:a16="http://schemas.microsoft.com/office/drawing/2014/main" val="3970883695"/>
                    </a:ext>
                  </a:extLst>
                </a:gridCol>
              </a:tblGrid>
              <a:tr h="370840">
                <a:tc>
                  <a:txBody>
                    <a:bodyPr/>
                    <a:lstStyle/>
                    <a:p>
                      <a:pPr algn="l"/>
                      <a:r>
                        <a:rPr lang="en-US" b="0"/>
                        <a:t>Dealing with Change </a:t>
                      </a:r>
                    </a:p>
                  </a:txBody>
                  <a:tcPr marL="180000" anchor="ctr">
                    <a:solidFill>
                      <a:srgbClr val="FDB71A"/>
                    </a:solidFill>
                  </a:tcPr>
                </a:tc>
                <a:tc>
                  <a:txBody>
                    <a:bodyPr/>
                    <a:lstStyle/>
                    <a:p>
                      <a:r>
                        <a:rPr lang="en-US" sz="1400" b="0">
                          <a:solidFill>
                            <a:schemeClr val="tx1"/>
                          </a:solidFill>
                        </a:rPr>
                        <a:t>Embracing change positively. Managing uncertainty with composure. </a:t>
                      </a:r>
                    </a:p>
                  </a:txBody>
                  <a:tcPr marL="137160" marR="137160" marT="137160" marB="137160">
                    <a:solidFill>
                      <a:srgbClr val="FFF4E4"/>
                    </a:solidFill>
                  </a:tcPr>
                </a:tc>
                <a:extLst>
                  <a:ext uri="{0D108BD9-81ED-4DB2-BD59-A6C34878D82A}">
                    <a16:rowId xmlns:a16="http://schemas.microsoft.com/office/drawing/2014/main" val="4286544613"/>
                  </a:ext>
                </a:extLst>
              </a:tr>
              <a:tr h="370840">
                <a:tc>
                  <a:txBody>
                    <a:bodyPr/>
                    <a:lstStyle/>
                    <a:p>
                      <a:pPr algn="l"/>
                      <a:r>
                        <a:rPr lang="en-US">
                          <a:solidFill>
                            <a:schemeClr val="bg1"/>
                          </a:solidFill>
                        </a:rPr>
                        <a:t>Staying Connected </a:t>
                      </a:r>
                    </a:p>
                  </a:txBody>
                  <a:tcPr marL="180000" anchor="ctr">
                    <a:solidFill>
                      <a:srgbClr val="A9218E"/>
                    </a:solidFill>
                  </a:tcPr>
                </a:tc>
                <a:tc>
                  <a:txBody>
                    <a:bodyPr/>
                    <a:lstStyle/>
                    <a:p>
                      <a:r>
                        <a:rPr lang="en-US" sz="1400"/>
                        <a:t>Making and maintaining connections. Actively participating and communicating. </a:t>
                      </a:r>
                    </a:p>
                  </a:txBody>
                  <a:tcPr marL="137160" marR="137160" marT="137160" marB="137160">
                    <a:solidFill>
                      <a:srgbClr val="F0E4F0"/>
                    </a:solidFill>
                  </a:tcPr>
                </a:tc>
                <a:extLst>
                  <a:ext uri="{0D108BD9-81ED-4DB2-BD59-A6C34878D82A}">
                    <a16:rowId xmlns:a16="http://schemas.microsoft.com/office/drawing/2014/main" val="501873368"/>
                  </a:ext>
                </a:extLst>
              </a:tr>
              <a:tr h="370840">
                <a:tc>
                  <a:txBody>
                    <a:bodyPr/>
                    <a:lstStyle/>
                    <a:p>
                      <a:pPr algn="l"/>
                      <a:r>
                        <a:rPr lang="en-US">
                          <a:solidFill>
                            <a:schemeClr val="bg1"/>
                          </a:solidFill>
                        </a:rPr>
                        <a:t>Enabling New Ways of Working </a:t>
                      </a:r>
                    </a:p>
                  </a:txBody>
                  <a:tcPr marL="180000" anchor="ctr">
                    <a:solidFill>
                      <a:srgbClr val="0086B8"/>
                    </a:solidFill>
                  </a:tcPr>
                </a:tc>
                <a:tc>
                  <a:txBody>
                    <a:bodyPr/>
                    <a:lstStyle/>
                    <a:p>
                      <a:r>
                        <a:rPr lang="en-US" sz="1400"/>
                        <a:t>Using insights to forge new directions at work. Ensuring effective work plans are delivered. </a:t>
                      </a:r>
                    </a:p>
                  </a:txBody>
                  <a:tcPr marL="137160" marR="137160" marT="137160" marB="137160">
                    <a:solidFill>
                      <a:srgbClr val="E1EBF3"/>
                    </a:solidFill>
                  </a:tcPr>
                </a:tc>
                <a:extLst>
                  <a:ext uri="{0D108BD9-81ED-4DB2-BD59-A6C34878D82A}">
                    <a16:rowId xmlns:a16="http://schemas.microsoft.com/office/drawing/2014/main" val="1279168112"/>
                  </a:ext>
                </a:extLst>
              </a:tr>
              <a:tr h="370840">
                <a:tc>
                  <a:txBody>
                    <a:bodyPr/>
                    <a:lstStyle/>
                    <a:p>
                      <a:pPr algn="l"/>
                      <a:r>
                        <a:rPr lang="en-US">
                          <a:solidFill>
                            <a:schemeClr val="bg1"/>
                          </a:solidFill>
                        </a:rPr>
                        <a:t>Maintaining Drive </a:t>
                      </a:r>
                    </a:p>
                  </a:txBody>
                  <a:tcPr marL="180000" anchor="ctr">
                    <a:solidFill>
                      <a:srgbClr val="4CBEA0"/>
                    </a:solidFill>
                  </a:tcPr>
                </a:tc>
                <a:tc>
                  <a:txBody>
                    <a:bodyPr/>
                    <a:lstStyle/>
                    <a:p>
                      <a:r>
                        <a:rPr lang="en-US" sz="1400"/>
                        <a:t>Capitalizing on the opportunities change presents. Keeping everyone focused on key work objectives. </a:t>
                      </a:r>
                    </a:p>
                  </a:txBody>
                  <a:tcPr marL="137160" marR="137160" marT="137160" marB="137160">
                    <a:solidFill>
                      <a:srgbClr val="EBF6F1"/>
                    </a:solidFill>
                  </a:tcPr>
                </a:tc>
                <a:extLst>
                  <a:ext uri="{0D108BD9-81ED-4DB2-BD59-A6C34878D82A}">
                    <a16:rowId xmlns:a16="http://schemas.microsoft.com/office/drawing/2014/main" val="1468828453"/>
                  </a:ext>
                </a:extLst>
              </a:tr>
            </a:tbl>
          </a:graphicData>
        </a:graphic>
      </p:graphicFrame>
      <p:sp>
        <p:nvSpPr>
          <p:cNvPr id="10" name="TextBox 9">
            <a:extLst>
              <a:ext uri="{FF2B5EF4-FFF2-40B4-BE49-F238E27FC236}">
                <a16:creationId xmlns:a16="http://schemas.microsoft.com/office/drawing/2014/main" id="{6AA9DAEC-2F72-4304-B227-62C37444D4C5}"/>
              </a:ext>
            </a:extLst>
          </p:cNvPr>
          <p:cNvSpPr txBox="1"/>
          <p:nvPr/>
        </p:nvSpPr>
        <p:spPr>
          <a:xfrm>
            <a:off x="3673231" y="984718"/>
            <a:ext cx="2422769" cy="1754326"/>
          </a:xfrm>
          <a:prstGeom prst="rect">
            <a:avLst/>
          </a:prstGeom>
          <a:noFill/>
        </p:spPr>
        <p:txBody>
          <a:bodyPr wrap="square" rtlCol="0">
            <a:spAutoFit/>
          </a:bodyPr>
          <a:lstStyle/>
          <a:p>
            <a:pPr marL="285750" indent="-285750">
              <a:buFont typeface="Wingdings" panose="05000000000000000000" pitchFamily="2" charset="2"/>
              <a:buChar char="§"/>
            </a:pPr>
            <a:r>
              <a:rPr lang="en-US">
                <a:solidFill>
                  <a:srgbClr val="702082"/>
                </a:solidFill>
              </a:rPr>
              <a:t>4 Key Drivers of Resilient Agility</a:t>
            </a:r>
          </a:p>
          <a:p>
            <a:r>
              <a:rPr lang="en-US">
                <a:solidFill>
                  <a:srgbClr val="702082"/>
                </a:solidFill>
              </a:rPr>
              <a:t> </a:t>
            </a:r>
          </a:p>
          <a:p>
            <a:pPr marL="285750" indent="-285750">
              <a:buFont typeface="Wingdings" panose="05000000000000000000" pitchFamily="2" charset="2"/>
              <a:buChar char="§"/>
            </a:pPr>
            <a:r>
              <a:rPr lang="en-US">
                <a:solidFill>
                  <a:srgbClr val="702082"/>
                </a:solidFill>
              </a:rPr>
              <a:t>Each underpinned by 5 behavioral dimensions</a:t>
            </a:r>
          </a:p>
        </p:txBody>
      </p:sp>
    </p:spTree>
    <p:extLst>
      <p:ext uri="{BB962C8B-B14F-4D97-AF65-F5344CB8AC3E}">
        <p14:creationId xmlns:p14="http://schemas.microsoft.com/office/powerpoint/2010/main" val="7606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750"/>
                                        <p:tgtEl>
                                          <p:spTgt spid="20"/>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Alexandra Bitner</DisplayName>
        <AccountId>60</AccountId>
        <AccountType/>
      </UserInfo>
      <UserInfo>
        <DisplayName>Rania Ioannou</DisplayName>
        <AccountId>47</AccountId>
        <AccountType/>
      </UserInfo>
      <UserInfo>
        <DisplayName>David Seddon</DisplayName>
        <AccountId>40</AccountId>
        <AccountType/>
      </UserInfo>
      <UserInfo>
        <DisplayName>Stuart Ludlow</DisplayName>
        <AccountId>41</AccountId>
        <AccountType/>
      </UserInfo>
      <UserInfo>
        <DisplayName>Matthew Cauldwell</DisplayName>
        <AccountId>37</AccountId>
        <AccountType/>
      </UserInfo>
      <UserInfo>
        <DisplayName>Adam Woodward</DisplayName>
        <AccountId>13</AccountId>
        <AccountType/>
      </UserInfo>
      <UserInfo>
        <DisplayName>James Hollingsworth</DisplayName>
        <AccountId>14</AccountId>
        <AccountType/>
      </UserInfo>
      <UserInfo>
        <DisplayName>Gabby Parry</DisplayName>
        <AccountId>24</AccountId>
        <AccountType/>
      </UserInfo>
      <UserInfo>
        <DisplayName>Rab MacIver</DisplayName>
        <AccountId>29</AccountId>
        <AccountType/>
      </UserInfo>
      <UserInfo>
        <DisplayName>Daphne van der Wielen</DisplayName>
        <AccountId>36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3F6D492A61B4E9F26FC570C77B521" ma:contentTypeVersion="12" ma:contentTypeDescription="Create a new document." ma:contentTypeScope="" ma:versionID="a1afbced24a8a523cdf935be1ad17272">
  <xsd:schema xmlns:xsd="http://www.w3.org/2001/XMLSchema" xmlns:xs="http://www.w3.org/2001/XMLSchema" xmlns:p="http://schemas.microsoft.com/office/2006/metadata/properties" xmlns:ns2="5ccf9469-ba5a-4366-b2d9-60ed07c7549c" xmlns:ns3="9cd31565-5270-412f-9c99-58cb3e64888d" targetNamespace="http://schemas.microsoft.com/office/2006/metadata/properties" ma:root="true" ma:fieldsID="db77d1ec4208ae3fb270b553c8edfb41" ns2:_="" ns3:_="">
    <xsd:import namespace="5ccf9469-ba5a-4366-b2d9-60ed07c7549c"/>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f9469-ba5a-4366-b2d9-60ed07c75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E00B1-A26D-407E-B8BE-8A8D558BA8DD}">
  <ds:schemaRefs>
    <ds:schemaRef ds:uri="http://schemas.microsoft.com/sharepoint/v3/contenttype/forms"/>
  </ds:schemaRefs>
</ds:datastoreItem>
</file>

<file path=customXml/itemProps2.xml><?xml version="1.0" encoding="utf-8"?>
<ds:datastoreItem xmlns:ds="http://schemas.openxmlformats.org/officeDocument/2006/customXml" ds:itemID="{DB18E9F4-8770-4923-BB2C-47D28852A350}">
  <ds:schemaRefs>
    <ds:schemaRef ds:uri="5ccf9469-ba5a-4366-b2d9-60ed07c7549c"/>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9cd31565-5270-412f-9c99-58cb3e64888d"/>
    <ds:schemaRef ds:uri="http://www.w3.org/XML/1998/namespace"/>
    <ds:schemaRef ds:uri="f99ce1b9-0c25-40e4-8b5f-c35deff93d61"/>
  </ds:schemaRefs>
</ds:datastoreItem>
</file>

<file path=customXml/itemProps3.xml><?xml version="1.0" encoding="utf-8"?>
<ds:datastoreItem xmlns:ds="http://schemas.openxmlformats.org/officeDocument/2006/customXml" ds:itemID="{CB3F3BC6-2251-49F8-A5D5-42C3B14BF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f9469-ba5a-4366-b2d9-60ed07c7549c"/>
    <ds:schemaRef ds:uri="9cd31565-5270-412f-9c99-58cb3e6488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Q2 Partner Comercial Webinar</Template>
  <TotalTime>2</TotalTime>
  <Words>5526</Words>
  <Application>Microsoft Office PowerPoint</Application>
  <PresentationFormat>Widescreen</PresentationFormat>
  <Paragraphs>338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Arial Nova Light</vt:lpstr>
      <vt:lpstr>Calibri</vt:lpstr>
      <vt:lpstr>Wingdings</vt:lpstr>
      <vt:lpstr>WTW</vt:lpstr>
      <vt:lpstr>Thrive, Don’t Survive</vt:lpstr>
      <vt:lpstr>PowerPoint Presentation</vt:lpstr>
      <vt:lpstr>PowerPoint Presentation</vt:lpstr>
      <vt:lpstr>PowerPoint Presentation</vt:lpstr>
      <vt:lpstr>Poll  - With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1: Self Guided Development</vt:lpstr>
      <vt:lpstr>Application 2: Onboarding</vt:lpstr>
      <vt:lpstr>Application 3: Group Development </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Impact Title &amp; Introduction Slide-International Partner Network  Q2 Marketing &amp; Commercial Webinar</dc:title>
  <dc:creator>James Hollingsworth</dc:creator>
  <cp:keywords>Lead Talent Impact Slides</cp:keywords>
  <cp:lastModifiedBy>James Hollingsworth</cp:lastModifiedBy>
  <cp:revision>4</cp:revision>
  <cp:lastPrinted>2019-07-29T08:13:10Z</cp:lastPrinted>
  <dcterms:created xsi:type="dcterms:W3CDTF">2019-04-29T08:53:06Z</dcterms:created>
  <dcterms:modified xsi:type="dcterms:W3CDTF">2021-03-11T07:39:11Z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0x01010093F3F6D492A61B4E9F26FC570C77B521</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y fmtid="{D5CDD505-2E9C-101B-9397-08002B2CF9AE}" pid="9" name="WTWSPOSeries">
    <vt:lpwstr/>
  </property>
  <property fmtid="{D5CDD505-2E9C-101B-9397-08002B2CF9AE}" pid="10" name="WTWSPOLanguage">
    <vt:lpwstr>5;#English|c49e6210-c2bb-4c53-95c7-ff8b264e00f5</vt:lpwstr>
  </property>
  <property fmtid="{D5CDD505-2E9C-101B-9397-08002B2CF9AE}" pid="11" name="TaxKeyword">
    <vt:lpwstr>25;#Lead Talent Impact Slides|7ec7a16c-6d26-4a96-9153-dc91bb1b52d5</vt:lpwstr>
  </property>
  <property fmtid="{D5CDD505-2E9C-101B-9397-08002B2CF9AE}" pid="12" name="WTWSPOIndustry">
    <vt:lpwstr/>
  </property>
  <property fmtid="{D5CDD505-2E9C-101B-9397-08002B2CF9AE}" pid="13" name="WTWSPOCollection">
    <vt:lpwstr/>
  </property>
  <property fmtid="{D5CDD505-2E9C-101B-9397-08002B2CF9AE}" pid="14" name="WTWSPOTopic">
    <vt:lpwstr/>
  </property>
  <property fmtid="{D5CDD505-2E9C-101B-9397-08002B2CF9AE}" pid="15" name="WTWSPOContentType">
    <vt:lpwstr>28;#Sales Materials|978ee0b8-01ff-4299-a6b3-b0113954a1c8</vt:lpwstr>
  </property>
  <property fmtid="{D5CDD505-2E9C-101B-9397-08002B2CF9AE}" pid="16" name="WTWSPOGeography">
    <vt:lpwstr/>
  </property>
  <property fmtid="{D5CDD505-2E9C-101B-9397-08002B2CF9AE}" pid="17" name="WTWSPOOffice">
    <vt:lpwstr/>
  </property>
  <property fmtid="{D5CDD505-2E9C-101B-9397-08002B2CF9AE}" pid="18" name="WTWSPOOtherGeographies">
    <vt:lpwstr/>
  </property>
  <property fmtid="{D5CDD505-2E9C-101B-9397-08002B2CF9AE}" pid="19" name="WTWSPOCrossBusiness">
    <vt:lpwstr/>
  </property>
  <property fmtid="{D5CDD505-2E9C-101B-9397-08002B2CF9AE}" pid="20" name="WTWSPOBusiness">
    <vt:lpwstr>1;#Human Capital and Benefits|0edd2bcc-9e89-4af1-a3da-0c8c4c64f6f0;#2;#Talent and Rewards|8977ce66-ff68-4fce-a469-059951765242;#3;#Assessment|3c4dc6c2-141f-4415-9864-c60c5890deb9;#4;#Talent|b2df463e-1b52-4866-a879-e7af07a281d8</vt:lpwstr>
  </property>
  <property fmtid="{D5CDD505-2E9C-101B-9397-08002B2CF9AE}" pid="21" name="MSIP_Label_9c700311-1b20-487f-9129-30717d50ca8e_Enabled">
    <vt:lpwstr>True</vt:lpwstr>
  </property>
  <property fmtid="{D5CDD505-2E9C-101B-9397-08002B2CF9AE}" pid="22" name="MSIP_Label_9c700311-1b20-487f-9129-30717d50ca8e_SiteId">
    <vt:lpwstr>76e3921f-489b-4b7e-9547-9ea297add9b5</vt:lpwstr>
  </property>
  <property fmtid="{D5CDD505-2E9C-101B-9397-08002B2CF9AE}" pid="23" name="MSIP_Label_9c700311-1b20-487f-9129-30717d50ca8e_Owner">
    <vt:lpwstr>Mira.Gajraj.Mohan@towerswatson.com</vt:lpwstr>
  </property>
  <property fmtid="{D5CDD505-2E9C-101B-9397-08002B2CF9AE}" pid="24" name="MSIP_Label_9c700311-1b20-487f-9129-30717d50ca8e_SetDate">
    <vt:lpwstr>2020-02-17T08:35:50.2621961Z</vt:lpwstr>
  </property>
  <property fmtid="{D5CDD505-2E9C-101B-9397-08002B2CF9AE}" pid="25" name="MSIP_Label_9c700311-1b20-487f-9129-30717d50ca8e_Name">
    <vt:lpwstr>Confidential</vt:lpwstr>
  </property>
  <property fmtid="{D5CDD505-2E9C-101B-9397-08002B2CF9AE}" pid="26" name="MSIP_Label_9c700311-1b20-487f-9129-30717d50ca8e_Application">
    <vt:lpwstr>Microsoft Azure Information Protection</vt:lpwstr>
  </property>
  <property fmtid="{D5CDD505-2E9C-101B-9397-08002B2CF9AE}" pid="27" name="MSIP_Label_9c700311-1b20-487f-9129-30717d50ca8e_ActionId">
    <vt:lpwstr>2f5a0901-77f8-4118-a8bb-defbe952344e</vt:lpwstr>
  </property>
  <property fmtid="{D5CDD505-2E9C-101B-9397-08002B2CF9AE}" pid="28" name="MSIP_Label_9c700311-1b20-487f-9129-30717d50ca8e_Extended_MSFT_Method">
    <vt:lpwstr>Automatic</vt:lpwstr>
  </property>
  <property fmtid="{D5CDD505-2E9C-101B-9397-08002B2CF9AE}" pid="29" name="MSIP_Label_d347b247-e90e-43a3-9d7b-004f14ae6873_Enabled">
    <vt:lpwstr>True</vt:lpwstr>
  </property>
  <property fmtid="{D5CDD505-2E9C-101B-9397-08002B2CF9AE}" pid="30" name="MSIP_Label_d347b247-e90e-43a3-9d7b-004f14ae6873_SiteId">
    <vt:lpwstr>76e3921f-489b-4b7e-9547-9ea297add9b5</vt:lpwstr>
  </property>
  <property fmtid="{D5CDD505-2E9C-101B-9397-08002B2CF9AE}" pid="31" name="MSIP_Label_d347b247-e90e-43a3-9d7b-004f14ae6873_Owner">
    <vt:lpwstr>Mira.Gajraj.Mohan@towerswatson.com</vt:lpwstr>
  </property>
  <property fmtid="{D5CDD505-2E9C-101B-9397-08002B2CF9AE}" pid="32" name="MSIP_Label_d347b247-e90e-43a3-9d7b-004f14ae6873_SetDate">
    <vt:lpwstr>2020-02-17T08:35:50.2621961Z</vt:lpwstr>
  </property>
  <property fmtid="{D5CDD505-2E9C-101B-9397-08002B2CF9AE}" pid="33" name="MSIP_Label_d347b247-e90e-43a3-9d7b-004f14ae6873_Name">
    <vt:lpwstr>Anyone (No Protection)</vt:lpwstr>
  </property>
  <property fmtid="{D5CDD505-2E9C-101B-9397-08002B2CF9AE}" pid="34" name="MSIP_Label_d347b247-e90e-43a3-9d7b-004f14ae6873_Application">
    <vt:lpwstr>Microsoft Azure Information Protection</vt:lpwstr>
  </property>
  <property fmtid="{D5CDD505-2E9C-101B-9397-08002B2CF9AE}" pid="35" name="MSIP_Label_d347b247-e90e-43a3-9d7b-004f14ae6873_ActionId">
    <vt:lpwstr>2f5a0901-77f8-4118-a8bb-defbe952344e</vt:lpwstr>
  </property>
  <property fmtid="{D5CDD505-2E9C-101B-9397-08002B2CF9AE}" pid="36" name="MSIP_Label_d347b247-e90e-43a3-9d7b-004f14ae6873_Parent">
    <vt:lpwstr>9c700311-1b20-487f-9129-30717d50ca8e</vt:lpwstr>
  </property>
  <property fmtid="{D5CDD505-2E9C-101B-9397-08002B2CF9AE}" pid="37" name="MSIP_Label_d347b247-e90e-43a3-9d7b-004f14ae6873_Extended_MSFT_Method">
    <vt:lpwstr>Automatic</vt:lpwstr>
  </property>
  <property fmtid="{D5CDD505-2E9C-101B-9397-08002B2CF9AE}" pid="38" name="Sensitivity">
    <vt:lpwstr>Confidential Anyone (No Protection)</vt:lpwstr>
  </property>
</Properties>
</file>