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810" r:id="rId5"/>
    <p:sldId id="12075" r:id="rId6"/>
    <p:sldId id="11888" r:id="rId7"/>
    <p:sldId id="12064" r:id="rId8"/>
    <p:sldId id="12066" r:id="rId9"/>
    <p:sldId id="11922" r:id="rId10"/>
    <p:sldId id="12067" r:id="rId11"/>
    <p:sldId id="12068" r:id="rId12"/>
    <p:sldId id="12073" r:id="rId13"/>
    <p:sldId id="12076" r:id="rId14"/>
    <p:sldId id="12074" r:id="rId15"/>
    <p:sldId id="1150"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11D8DF-2E90-4C68-8B3D-93190FD07883}">
          <p14:sldIdLst>
            <p14:sldId id="810"/>
            <p14:sldId id="12075"/>
            <p14:sldId id="11888"/>
            <p14:sldId id="12064"/>
            <p14:sldId id="12066"/>
            <p14:sldId id="11922"/>
            <p14:sldId id="12067"/>
            <p14:sldId id="12068"/>
            <p14:sldId id="12073"/>
            <p14:sldId id="12076"/>
            <p14:sldId id="12074"/>
            <p14:sldId id="1150"/>
          </p14:sldIdLst>
        </p14:section>
      </p14:sectionLst>
    </p:ext>
    <p:ext uri="{EFAFB233-063F-42B5-8137-9DF3F51BA10A}">
      <p15:sldGuideLst xmlns:p15="http://schemas.microsoft.com/office/powerpoint/2012/main">
        <p15:guide id="1" orient="horz" pos="2160" userDrawn="1">
          <p15:clr>
            <a:srgbClr val="A4A3A4"/>
          </p15:clr>
        </p15:guide>
        <p15:guide id="2" orient="horz" pos="300" userDrawn="1">
          <p15:clr>
            <a:srgbClr val="A4A3A4"/>
          </p15:clr>
        </p15:guide>
        <p15:guide id="3" orient="horz" pos="960" userDrawn="1">
          <p15:clr>
            <a:srgbClr val="A4A3A4"/>
          </p15:clr>
        </p15:guide>
        <p15:guide id="5" orient="horz" pos="4032" userDrawn="1">
          <p15:clr>
            <a:srgbClr val="A4A3A4"/>
          </p15:clr>
        </p15:guide>
        <p15:guide id="6" orient="horz" pos="3840" userDrawn="1">
          <p15:clr>
            <a:srgbClr val="A4A3A4"/>
          </p15:clr>
        </p15:guide>
        <p15:guide id="7" pos="4608" userDrawn="1">
          <p15:clr>
            <a:srgbClr val="A4A3A4"/>
          </p15:clr>
        </p15:guide>
        <p15:guide id="8" pos="377" userDrawn="1">
          <p15:clr>
            <a:srgbClr val="A4A3A4"/>
          </p15:clr>
        </p15:guide>
        <p15:guide id="9" pos="7296" userDrawn="1">
          <p15:clr>
            <a:srgbClr val="A4A3A4"/>
          </p15:clr>
        </p15:guide>
        <p15:guide id="10" pos="1664" userDrawn="1">
          <p15:clr>
            <a:srgbClr val="A4A3A4"/>
          </p15:clr>
        </p15:guide>
        <p15:guide id="11" pos="5888" userDrawn="1">
          <p15:clr>
            <a:srgbClr val="A4A3A4"/>
          </p15:clr>
        </p15:guide>
        <p15:guide id="12" pos="6016" userDrawn="1">
          <p15:clr>
            <a:srgbClr val="A4A3A4"/>
          </p15:clr>
        </p15:guide>
        <p15:guide id="13" pos="4480" userDrawn="1">
          <p15:clr>
            <a:srgbClr val="A4A3A4"/>
          </p15:clr>
        </p15:guide>
        <p15:guide id="14" pos="1792" userDrawn="1">
          <p15:clr>
            <a:srgbClr val="A4A3A4"/>
          </p15:clr>
        </p15:guide>
        <p15:guide id="15" pos="3053" userDrawn="1">
          <p15:clr>
            <a:srgbClr val="A4A3A4"/>
          </p15:clr>
        </p15:guide>
        <p15:guide id="16" pos="32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aphne van der Wielen" initials="DvdW" lastIdx="6" clrIdx="6">
    <p:extLst>
      <p:ext uri="{19B8F6BF-5375-455C-9EA6-DF929625EA0E}">
        <p15:presenceInfo xmlns:p15="http://schemas.microsoft.com/office/powerpoint/2012/main" userId="S::daphne.vanderwielen@savilleassessment.com::0ff450f0-204a-49ac-aed6-5505afb07d45" providerId="AD"/>
      </p:ext>
    </p:extLst>
  </p:cmAuthor>
  <p:cmAuthor id="1" name="Graham Seager" initials="GS" lastIdx="1" clrIdx="0">
    <p:extLst>
      <p:ext uri="{19B8F6BF-5375-455C-9EA6-DF929625EA0E}">
        <p15:presenceInfo xmlns:p15="http://schemas.microsoft.com/office/powerpoint/2012/main" userId="S::graham.seager@savilleassessment.com::10a0be46-fd9d-4f39-ba3a-c77b6ac6e74c" providerId="AD"/>
      </p:ext>
    </p:extLst>
  </p:cmAuthor>
  <p:cmAuthor id="2" name="James Hollingsworth" initials="JH" lastIdx="17" clrIdx="1">
    <p:extLst>
      <p:ext uri="{19B8F6BF-5375-455C-9EA6-DF929625EA0E}">
        <p15:presenceInfo xmlns:p15="http://schemas.microsoft.com/office/powerpoint/2012/main" userId="S::james.hollingsworth@savilleassessment.com::5824f83d-9761-470f-a24b-0c1520028833" providerId="AD"/>
      </p:ext>
    </p:extLst>
  </p:cmAuthor>
  <p:cmAuthor id="3" name="Gajraj Mohan, Mira (Singapore)" initials="GMM(" lastIdx="8" clrIdx="2">
    <p:extLst>
      <p:ext uri="{19B8F6BF-5375-455C-9EA6-DF929625EA0E}">
        <p15:presenceInfo xmlns:p15="http://schemas.microsoft.com/office/powerpoint/2012/main" userId="S::Mira.Gajraj.Mohan@towerswatson.com::75dfdf56-783d-4515-9682-6118ddb81138" providerId="AD"/>
      </p:ext>
    </p:extLst>
  </p:cmAuthor>
  <p:cmAuthor id="4" name="Dominic Goodacre" initials="DG" lastIdx="50" clrIdx="3">
    <p:extLst>
      <p:ext uri="{19B8F6BF-5375-455C-9EA6-DF929625EA0E}">
        <p15:presenceInfo xmlns:p15="http://schemas.microsoft.com/office/powerpoint/2012/main" userId="S::dominic.goodacre@savilleassessment.com::bfbc928c-da10-4cbd-b47c-7a7bf02d918a" providerId="AD"/>
      </p:ext>
    </p:extLst>
  </p:cmAuthor>
  <p:cmAuthor id="5" name="Martin Kavanagh" initials="MK" lastIdx="2" clrIdx="4">
    <p:extLst>
      <p:ext uri="{19B8F6BF-5375-455C-9EA6-DF929625EA0E}">
        <p15:presenceInfo xmlns:p15="http://schemas.microsoft.com/office/powerpoint/2012/main" userId="S::martin.kavanagh@savilleassessment.com::18210a42-b1ca-48dc-8832-a2205d48fd24" providerId="AD"/>
      </p:ext>
    </p:extLst>
  </p:cmAuthor>
  <p:cmAuthor id="6" name="Hannah Mullaney" initials="HM" lastIdx="2" clrIdx="5">
    <p:extLst>
      <p:ext uri="{19B8F6BF-5375-455C-9EA6-DF929625EA0E}">
        <p15:presenceInfo xmlns:p15="http://schemas.microsoft.com/office/powerpoint/2012/main" userId="S::hannah.mullaney@savilleassessment.com::bbb931a2-be2f-4975-8fc8-1b82f68ef4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2082"/>
    <a:srgbClr val="D8D7DF"/>
    <a:srgbClr val="F2F2F2"/>
    <a:srgbClr val="DDD0CF"/>
    <a:srgbClr val="C110A0"/>
    <a:srgbClr val="FFB81C"/>
    <a:srgbClr val="EFEEDE"/>
    <a:srgbClr val="C8D7DF"/>
    <a:srgbClr val="DFDFE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70335" autoAdjust="0"/>
  </p:normalViewPr>
  <p:slideViewPr>
    <p:cSldViewPr snapToGrid="0">
      <p:cViewPr varScale="1">
        <p:scale>
          <a:sx n="91" d="100"/>
          <a:sy n="91" d="100"/>
        </p:scale>
        <p:origin x="1182" y="90"/>
      </p:cViewPr>
      <p:guideLst>
        <p:guide orient="horz" pos="2160"/>
        <p:guide orient="horz" pos="300"/>
        <p:guide orient="horz" pos="960"/>
        <p:guide orient="horz" pos="4032"/>
        <p:guide orient="horz" pos="3840"/>
        <p:guide pos="4608"/>
        <p:guide pos="377"/>
        <p:guide pos="7296"/>
        <p:guide pos="1664"/>
        <p:guide pos="5888"/>
        <p:guide pos="6016"/>
        <p:guide pos="4480"/>
        <p:guide pos="1792"/>
        <p:guide pos="3053"/>
        <p:guide pos="32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7DC975-A455-47BB-A68D-520EABF783D0}" type="datetimeFigureOut">
              <a:rPr lang="en-US" smtClean="0"/>
              <a:pPr/>
              <a:t>4/27/2021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99B0F9-5275-4FDD-BFE5-B9E6F2FD770F}" type="slidenum">
              <a:rPr lang="en-US" smtClean="0"/>
              <a:pPr/>
              <a:t>‹#›</a:t>
            </a:fld>
            <a:endParaRPr lang="en-US"/>
          </a:p>
        </p:txBody>
      </p:sp>
    </p:spTree>
    <p:extLst>
      <p:ext uri="{BB962C8B-B14F-4D97-AF65-F5344CB8AC3E}">
        <p14:creationId xmlns:p14="http://schemas.microsoft.com/office/powerpoint/2010/main" val="7800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333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10</a:t>
            </a:fld>
            <a:endParaRPr lang="en-US"/>
          </a:p>
        </p:txBody>
      </p:sp>
    </p:spTree>
    <p:extLst>
      <p:ext uri="{BB962C8B-B14F-4D97-AF65-F5344CB8AC3E}">
        <p14:creationId xmlns:p14="http://schemas.microsoft.com/office/powerpoint/2010/main" val="3915809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11</a:t>
            </a:fld>
            <a:endParaRPr lang="en-US"/>
          </a:p>
        </p:txBody>
      </p:sp>
    </p:spTree>
    <p:extLst>
      <p:ext uri="{BB962C8B-B14F-4D97-AF65-F5344CB8AC3E}">
        <p14:creationId xmlns:p14="http://schemas.microsoft.com/office/powerpoint/2010/main" val="3747228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99B0F9-5275-4FDD-BFE5-B9E6F2FD770F}" type="slidenum">
              <a:rPr lang="en-US" smtClean="0"/>
              <a:pPr/>
              <a:t>12</a:t>
            </a:fld>
            <a:endParaRPr lang="en-US"/>
          </a:p>
        </p:txBody>
      </p:sp>
    </p:spTree>
    <p:extLst>
      <p:ext uri="{BB962C8B-B14F-4D97-AF65-F5344CB8AC3E}">
        <p14:creationId xmlns:p14="http://schemas.microsoft.com/office/powerpoint/2010/main" val="3728404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2</a:t>
            </a:fld>
            <a:endParaRPr lang="en-US"/>
          </a:p>
        </p:txBody>
      </p:sp>
    </p:spTree>
    <p:extLst>
      <p:ext uri="{BB962C8B-B14F-4D97-AF65-F5344CB8AC3E}">
        <p14:creationId xmlns:p14="http://schemas.microsoft.com/office/powerpoint/2010/main" val="2932121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3</a:t>
            </a:fld>
            <a:endParaRPr lang="en-US"/>
          </a:p>
        </p:txBody>
      </p:sp>
    </p:spTree>
    <p:extLst>
      <p:ext uri="{BB962C8B-B14F-4D97-AF65-F5344CB8AC3E}">
        <p14:creationId xmlns:p14="http://schemas.microsoft.com/office/powerpoint/2010/main" val="1106345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4</a:t>
            </a:fld>
            <a:endParaRPr lang="en-US"/>
          </a:p>
        </p:txBody>
      </p:sp>
    </p:spTree>
    <p:extLst>
      <p:ext uri="{BB962C8B-B14F-4D97-AF65-F5344CB8AC3E}">
        <p14:creationId xmlns:p14="http://schemas.microsoft.com/office/powerpoint/2010/main" val="3761574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5</a:t>
            </a:fld>
            <a:endParaRPr lang="en-US"/>
          </a:p>
        </p:txBody>
      </p:sp>
    </p:spTree>
    <p:extLst>
      <p:ext uri="{BB962C8B-B14F-4D97-AF65-F5344CB8AC3E}">
        <p14:creationId xmlns:p14="http://schemas.microsoft.com/office/powerpoint/2010/main" val="3251242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562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b="0" dirty="0" err="1"/>
              <a:t>Obs</a:t>
            </a:r>
            <a:r>
              <a:rPr lang="en-GB" b="0" dirty="0"/>
              <a:t> – this might not seem new but actually still one of most common things I come across at the middle level …at EY and also BP (Hannah).  M&amp;S story – shop floor vs middle manager (former has to jump through so many more hoops).  </a:t>
            </a:r>
          </a:p>
          <a:p>
            <a:endParaRPr lang="en-GB" b="0" dirty="0"/>
          </a:p>
          <a:p>
            <a:r>
              <a:rPr lang="en-GB" b="0" dirty="0"/>
              <a:t>Hiring in and promotion – putting in a case for promotion vs something more objective</a:t>
            </a:r>
          </a:p>
          <a:p>
            <a:endParaRPr lang="en-GB" b="0" dirty="0"/>
          </a:p>
          <a:p>
            <a:r>
              <a:rPr lang="en-GB" b="0" dirty="0"/>
              <a:t>Problem is that bias creeps in</a:t>
            </a:r>
          </a:p>
          <a:p>
            <a:r>
              <a:rPr lang="en-GB" b="0" dirty="0"/>
              <a:t>Similar to me</a:t>
            </a:r>
          </a:p>
          <a:p>
            <a:r>
              <a:rPr lang="en-GB" b="0" dirty="0"/>
              <a:t>Even if you ‘think’ you are interviewing objectively… the chances are you aren’t</a:t>
            </a:r>
          </a:p>
          <a:p>
            <a:endParaRPr lang="en-GB" b="0" dirty="0"/>
          </a:p>
          <a:p>
            <a:r>
              <a:rPr lang="en-GB" b="0" dirty="0"/>
              <a:t>The more you believe you are objective and not sexist – the less objective and more sexist you are likely to be in terms of your behaviour (in invisible women p94)</a:t>
            </a:r>
          </a:p>
          <a:p>
            <a:r>
              <a:rPr lang="en-GB" b="0" dirty="0"/>
              <a:t>Like interviewing – interviewer confidence is not a predictor of interviewer effectiveness! (Daniel K?? – see EY slides)</a:t>
            </a:r>
          </a:p>
          <a:p>
            <a:endParaRPr lang="en-GB" b="0" dirty="0"/>
          </a:p>
          <a:p>
            <a:r>
              <a:rPr lang="en-GB" b="0" dirty="0"/>
              <a:t>Study of performance reviews (n=248) in US tech companies really interesting – this is the performance review context but an excellent example of how differently women and men can be evaluated:</a:t>
            </a:r>
          </a:p>
          <a:p>
            <a:r>
              <a:rPr lang="en-GB" b="0" dirty="0"/>
              <a:t>Women more likely to receive negative feedback than men</a:t>
            </a:r>
          </a:p>
          <a:p>
            <a:r>
              <a:rPr lang="en-GB" b="0" dirty="0"/>
              <a:t>Words that were used in feedback for women were – </a:t>
            </a:r>
          </a:p>
          <a:p>
            <a:r>
              <a:rPr lang="en-GB" b="0" dirty="0"/>
              <a:t>Watch your tone</a:t>
            </a:r>
          </a:p>
          <a:p>
            <a:r>
              <a:rPr lang="en-GB" b="0" dirty="0"/>
              <a:t>Step back</a:t>
            </a:r>
          </a:p>
          <a:p>
            <a:r>
              <a:rPr lang="en-GB" b="0" dirty="0"/>
              <a:t>Bossy</a:t>
            </a:r>
          </a:p>
          <a:p>
            <a:r>
              <a:rPr lang="en-GB" b="0" dirty="0"/>
              <a:t>Abrasive</a:t>
            </a:r>
          </a:p>
          <a:p>
            <a:r>
              <a:rPr lang="en-GB" b="0" dirty="0"/>
              <a:t>Strident</a:t>
            </a:r>
          </a:p>
          <a:p>
            <a:r>
              <a:rPr lang="en-GB" b="0" dirty="0"/>
              <a:t>Aggressive</a:t>
            </a:r>
          </a:p>
          <a:p>
            <a:r>
              <a:rPr lang="en-GB" b="0" dirty="0"/>
              <a:t>Emotional</a:t>
            </a:r>
          </a:p>
          <a:p>
            <a:r>
              <a:rPr lang="en-GB" b="0" dirty="0"/>
              <a:t>Irrational</a:t>
            </a:r>
          </a:p>
          <a:p>
            <a:r>
              <a:rPr lang="en-GB" b="0" dirty="0"/>
              <a:t>Only aggressive appeared in men’s reviews – an in 2 cases the messaging was to be more so</a:t>
            </a:r>
          </a:p>
          <a:p>
            <a:endParaRPr lang="en-GB" b="0" dirty="0"/>
          </a:p>
          <a:p>
            <a:r>
              <a:rPr lang="en-GB" b="0" dirty="0"/>
              <a:t>Other study - Evaluation favours dominant group – usually white male</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Even if most people aren’t biased, you will still end up with a biased process if the process was unsystematic and informal …one of the problems is “we’re not like that…almost someone else’s problem.  You believe that what you are doing is good and therefore everything is fine.  </a:t>
            </a:r>
          </a:p>
          <a:p>
            <a:endParaRPr lang="en-GB" b="0" dirty="0"/>
          </a:p>
          <a:p>
            <a:r>
              <a:rPr lang="en-GB" b="0" dirty="0"/>
              <a:t>Everyone is aware of this (coffee and chats) – so what is the blocker?</a:t>
            </a:r>
          </a:p>
          <a:p>
            <a:endParaRPr lang="en-GB" b="0"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7</a:t>
            </a:fld>
            <a:endParaRPr lang="en-US"/>
          </a:p>
        </p:txBody>
      </p:sp>
    </p:spTree>
    <p:extLst>
      <p:ext uri="{BB962C8B-B14F-4D97-AF65-F5344CB8AC3E}">
        <p14:creationId xmlns:p14="http://schemas.microsoft.com/office/powerpoint/2010/main" val="3680846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b="0" dirty="0"/>
              <a:t>One of main challenges that recruitment leaders are trying to tackle</a:t>
            </a:r>
          </a:p>
          <a:p>
            <a:r>
              <a:rPr lang="en-GB" b="0" dirty="0"/>
              <a:t>JNJ story – shift from transactional servicing to value adding servicing</a:t>
            </a:r>
          </a:p>
          <a:p>
            <a:endParaRPr lang="en-GB" b="0" dirty="0"/>
          </a:p>
          <a:p>
            <a:r>
              <a:rPr lang="en-GB" b="0" dirty="0"/>
              <a:t>EY Nordics – really strict on process</a:t>
            </a:r>
          </a:p>
          <a:p>
            <a:endParaRPr lang="en-GB" b="0" dirty="0"/>
          </a:p>
          <a:p>
            <a:r>
              <a:rPr lang="en-GB" b="0" dirty="0"/>
              <a:t>There are reasons people will say that you can’t do it – there is only one person who can do this job (the world’s best lipids scientists) – you still do the process.  You can use the need for understanding of development areas as your argument.  </a:t>
            </a:r>
          </a:p>
          <a:p>
            <a:endParaRPr lang="en-GB" b="0" dirty="0"/>
          </a:p>
          <a:p>
            <a:endParaRPr lang="en-GB" b="0" dirty="0"/>
          </a:p>
          <a:p>
            <a:r>
              <a:rPr lang="en-GB" b="0" dirty="0"/>
              <a:t>Bring assessment forward as much as possible so that the hiring manager never sees the lower scoring areas/CVs until you’ve screened on assessments</a:t>
            </a:r>
          </a:p>
          <a:p>
            <a:r>
              <a:rPr lang="en-GB" b="0" dirty="0"/>
              <a:t>More you can bring it forward the better it is</a:t>
            </a:r>
          </a:p>
          <a:p>
            <a:endParaRPr lang="en-GB" b="0" dirty="0"/>
          </a:p>
          <a:p>
            <a:endParaRPr lang="en-GB" b="0" dirty="0"/>
          </a:p>
          <a:p>
            <a:r>
              <a:rPr lang="en-GB" b="0" dirty="0"/>
              <a:t>Biggest errors made are where people have small numbers – or where you have 2 final candidates and you don’t make the position available.  Applies to fairness.  </a:t>
            </a:r>
          </a:p>
          <a:p>
            <a:endParaRPr lang="en-GB" b="0" dirty="0"/>
          </a:p>
          <a:p>
            <a:r>
              <a:rPr lang="en-GB" b="0" dirty="0"/>
              <a:t>Also internal promotions vs external hires – if your pipeline is biased, then you aren’t going to be able to fix your D&amp;I issues.  Have you mandated all of the steps re hiring people who are under represented.  Trickle up will never work and be really slow.  </a:t>
            </a:r>
          </a:p>
          <a:p>
            <a:endParaRPr lang="en-GB" b="0" dirty="0"/>
          </a:p>
          <a:p>
            <a:r>
              <a:rPr lang="en-GB" b="0" dirty="0"/>
              <a:t>Lots of evidence to suggest that if you have a clear view of what good looks like – it is fairer</a:t>
            </a:r>
          </a:p>
          <a:p>
            <a:endParaRPr lang="en-GB" b="0" dirty="0"/>
          </a:p>
          <a:p>
            <a:r>
              <a:rPr lang="en-GB" b="0" dirty="0" err="1"/>
              <a:t>Sentinals</a:t>
            </a:r>
            <a:r>
              <a:rPr lang="en-GB" b="0" dirty="0"/>
              <a:t> – why haven’t you considered a women?  Why not?  Rather than why – got more women though (insurance business)</a:t>
            </a:r>
          </a:p>
        </p:txBody>
      </p:sp>
      <p:sp>
        <p:nvSpPr>
          <p:cNvPr id="4" name="Slide Number Placeholder 3"/>
          <p:cNvSpPr>
            <a:spLocks noGrp="1"/>
          </p:cNvSpPr>
          <p:nvPr>
            <p:ph type="sldNum" sz="quarter" idx="5"/>
          </p:nvPr>
        </p:nvSpPr>
        <p:spPr/>
        <p:txBody>
          <a:bodyPr/>
          <a:lstStyle/>
          <a:p>
            <a:fld id="{A499B0F9-5275-4FDD-BFE5-B9E6F2FD770F}" type="slidenum">
              <a:rPr lang="en-US" smtClean="0"/>
              <a:pPr/>
              <a:t>8</a:t>
            </a:fld>
            <a:endParaRPr lang="en-US"/>
          </a:p>
        </p:txBody>
      </p:sp>
    </p:spTree>
    <p:extLst>
      <p:ext uri="{BB962C8B-B14F-4D97-AF65-F5344CB8AC3E}">
        <p14:creationId xmlns:p14="http://schemas.microsoft.com/office/powerpoint/2010/main" val="345773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GB" b="0" dirty="0"/>
              <a:t>New York </a:t>
            </a:r>
            <a:r>
              <a:rPr lang="en-GB" b="0" dirty="0" err="1"/>
              <a:t>Philamonic</a:t>
            </a:r>
            <a:r>
              <a:rPr lang="en-GB" b="0" dirty="0"/>
              <a:t> Orchestra – back in 70s had 0% female musicians…</a:t>
            </a:r>
          </a:p>
          <a:p>
            <a:endParaRPr lang="en-GB" b="0" dirty="0"/>
          </a:p>
          <a:p>
            <a:r>
              <a:rPr lang="en-GB" b="0" dirty="0"/>
              <a:t>Problem with CVs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dirty="0"/>
              <a:t>However even if we make CVs blind in terms of gender and ethnicity, other information can point to things like socioeconomic factors than can then cause problems – ref study where same CVs sent out with diff hobbies.  The high brow hobbies got more call backs.  Schools can also show this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b="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dirty="0"/>
              <a:t>ICI study – number of interests actually correlates negatively with performance at work</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dirty="0"/>
              <a:t>Why would you have hobbies and interests on CV</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dirty="0"/>
              <a:t>All it does it put bias in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dirty="0"/>
              <a:t>Other things we use also problematic – degree class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dirty="0"/>
              <a:t>What we do currently in current practices doesn’t move towards better D&amp;I outcomes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dirty="0"/>
              <a:t>Practices enshrine bias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Socio-economic status and class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dirty="0"/>
              <a:t>Why not as focused 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dirty="0"/>
              <a:t>Is it that the zeitgeist hasn’t got there yet?  Is it a more difficult problem to solve?  Or is it more uncomfortable to talk about?  A bigger taboo?  Different things – gender, ethnicity, sexuality …you are encouraged to be proud of these parts of identity.  Socio-economic status doesn’t really work like this …fluidity and almost desire/encouragement to move in some cases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Fujitsu – been very proactive in looking at socioeconomic piece …free school meals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You may be blind to what’s there – data gaps. What do you measure?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Came up in home schooling – access to computers for example …the impact will probably be bought to the forefront as people leave education as lower classes will have missed out more on significant amount of schooling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Hybrid piece – one to think about as this new way of working will be happening.  What conversations has your organisation been having?  How are you planning to manage this from of D&amp;I perspective?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EY – calls with chairing process/virtual monitor …be much more conscious of how much conversation time you have had with virtual folk as you have had with in office folk.  Like in friends…the one where Rachel started smoking!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Potential to amplify D&amp;I issues?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Will we see a gender diff in hybrid working?   If women do more of the caring work/school runs – so ends up doing more flexible/virtual working.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Will women be seen less?  And will this exacerbate the problems we already have?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Communication – males vs females …amount of speaking (look it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Could be a catalyst…like pandemic (where women were doing most of caring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 answer – this might not be what you want.  The allowance for complete flexibility.  Might not be allowed to go office.  Might not be space.  You might be expected to come in certain days.  Rather than letting people choose completely – do you need manage/mandate it in some way.  Need to think about the comms – explain why you are doing this.  Letting things run flexibly and how others want to do just breeds bias.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Might get lower socio- in office more (smaller homes).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So…data even more important to help mitigate against these risks!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5"/>
          </p:nvPr>
        </p:nvSpPr>
        <p:spPr/>
        <p:txBody>
          <a:bodyPr/>
          <a:lstStyle/>
          <a:p>
            <a:fld id="{A499B0F9-5275-4FDD-BFE5-B9E6F2FD770F}" type="slidenum">
              <a:rPr lang="en-US" smtClean="0"/>
              <a:pPr/>
              <a:t>9</a:t>
            </a:fld>
            <a:endParaRPr lang="en-US"/>
          </a:p>
        </p:txBody>
      </p:sp>
    </p:spTree>
    <p:extLst>
      <p:ext uri="{BB962C8B-B14F-4D97-AF65-F5344CB8AC3E}">
        <p14:creationId xmlns:p14="http://schemas.microsoft.com/office/powerpoint/2010/main" val="1233556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8.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5.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29.svg"/><Relationship Id="rId4" Type="http://schemas.openxmlformats.org/officeDocument/2006/relationships/image" Target="../media/image2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Master" Target="../slideMasters/slideMaster1.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1.xml"/><Relationship Id="rId4" Type="http://schemas.openxmlformats.org/officeDocument/2006/relationships/image" Target="../media/image37.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609600" y="1524000"/>
            <a:ext cx="10972800" cy="4572000"/>
          </a:xfrm>
        </p:spPr>
        <p:txBody>
          <a:bodyPr/>
          <a:lstStyle>
            <a:lvl5pPr>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6" name="Picture 5">
            <a:extLst>
              <a:ext uri="{FF2B5EF4-FFF2-40B4-BE49-F238E27FC236}">
                <a16:creationId xmlns:a16="http://schemas.microsoft.com/office/drawing/2014/main" id="{05C7728A-95B1-4E61-9273-F88648659E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Divider Blue">
    <p:bg>
      <p:bgPr>
        <a:solidFill>
          <a:srgbClr val="C8D7DF"/>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68F3D3C-D32C-4FD6-AD17-DABC18849A4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20463" r="19149" b="18725"/>
          <a:stretch/>
        </p:blipFill>
        <p:spPr>
          <a:xfrm>
            <a:off x="3074128" y="0"/>
            <a:ext cx="9117872" cy="6858000"/>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sp>
        <p:nvSpPr>
          <p:cNvPr id="4" name="TextBox 3"/>
          <p:cNvSpPr txBox="1"/>
          <p:nvPr userDrawn="1"/>
        </p:nvSpPr>
        <p:spPr>
          <a:xfrm>
            <a:off x="5098119" y="3078815"/>
            <a:ext cx="3887715" cy="830997"/>
          </a:xfrm>
          <a:prstGeom prst="rect">
            <a:avLst/>
          </a:prstGeom>
          <a:noFill/>
        </p:spPr>
        <p:txBody>
          <a:bodyPr wrap="square" rtlCol="0">
            <a:spAutoFit/>
          </a:bodyPr>
          <a:lstStyle/>
          <a:p>
            <a:r>
              <a:rPr lang="en-GB" sz="4800" b="1">
                <a:solidFill>
                  <a:srgbClr val="00A0D2"/>
                </a:solidFill>
              </a:rPr>
              <a:t>Hire Talent</a:t>
            </a:r>
          </a:p>
        </p:txBody>
      </p:sp>
      <p:pic>
        <p:nvPicPr>
          <p:cNvPr id="3" name="Picture 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95396" y="2560542"/>
            <a:ext cx="1614536" cy="1540887"/>
          </a:xfrm>
          <a:prstGeom prst="rect">
            <a:avLst/>
          </a:prstGeom>
        </p:spPr>
      </p:pic>
      <p:pic>
        <p:nvPicPr>
          <p:cNvPr id="7" name="Picture 6">
            <a:extLst>
              <a:ext uri="{FF2B5EF4-FFF2-40B4-BE49-F238E27FC236}">
                <a16:creationId xmlns:a16="http://schemas.microsoft.com/office/drawing/2014/main" id="{6D5F3BDD-12E7-44FB-94D4-C006920A7A1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253814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vider Blue">
    <p:bg>
      <p:bgPr>
        <a:solidFill>
          <a:srgbClr val="EFEEDE"/>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6A66710-4E65-4F7A-81D2-0C9A0A8C1EE1}"/>
              </a:ext>
            </a:extLst>
          </p:cNvPr>
          <p:cNvPicPr>
            <a:picLocks noChangeAspect="1"/>
          </p:cNvPicPr>
          <p:nvPr userDrawn="1"/>
        </p:nvPicPr>
        <p:blipFill rotWithShape="1">
          <a:blip r:embed="rId2" cstate="print">
            <a:alphaModFix amt="5000"/>
            <a:extLst>
              <a:ext uri="{28A0092B-C50C-407E-A947-70E740481C1C}">
                <a14:useLocalDpi xmlns:a14="http://schemas.microsoft.com/office/drawing/2010/main"/>
              </a:ext>
            </a:extLst>
          </a:blip>
          <a:srcRect/>
          <a:stretch/>
        </p:blipFill>
        <p:spPr>
          <a:xfrm>
            <a:off x="2971687" y="1"/>
            <a:ext cx="9220313" cy="6858000"/>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04952" y="2653153"/>
            <a:ext cx="1578654" cy="1551695"/>
          </a:xfrm>
          <a:prstGeom prst="rect">
            <a:avLst/>
          </a:prstGeom>
        </p:spPr>
      </p:pic>
      <p:sp>
        <p:nvSpPr>
          <p:cNvPr id="4" name="TextBox 3"/>
          <p:cNvSpPr txBox="1"/>
          <p:nvPr userDrawn="1"/>
        </p:nvSpPr>
        <p:spPr>
          <a:xfrm>
            <a:off x="4994216" y="3013501"/>
            <a:ext cx="3887715" cy="830997"/>
          </a:xfrm>
          <a:prstGeom prst="rect">
            <a:avLst/>
          </a:prstGeom>
          <a:noFill/>
        </p:spPr>
        <p:txBody>
          <a:bodyPr wrap="square" rtlCol="0">
            <a:spAutoFit/>
          </a:bodyPr>
          <a:lstStyle/>
          <a:p>
            <a:r>
              <a:rPr lang="en-GB" sz="4800" b="1">
                <a:solidFill>
                  <a:srgbClr val="FFB81C"/>
                </a:solidFill>
              </a:rPr>
              <a:t>Build Talent</a:t>
            </a:r>
          </a:p>
        </p:txBody>
      </p:sp>
      <p:pic>
        <p:nvPicPr>
          <p:cNvPr id="6" name="Picture 5">
            <a:extLst>
              <a:ext uri="{FF2B5EF4-FFF2-40B4-BE49-F238E27FC236}">
                <a16:creationId xmlns:a16="http://schemas.microsoft.com/office/drawing/2014/main" id="{631808D1-E5FC-4F21-8FF8-8024715712E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245209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Divider Blue">
    <p:bg>
      <p:bgPr>
        <a:solidFill>
          <a:srgbClr val="DDD0CF"/>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946BDFB-0B56-4698-A4AE-8D743BB82D4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8888" r="23589" b="24763"/>
          <a:stretch/>
        </p:blipFill>
        <p:spPr>
          <a:xfrm>
            <a:off x="2892491" y="0"/>
            <a:ext cx="9299510" cy="6858000"/>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sp>
        <p:nvSpPr>
          <p:cNvPr id="4" name="TextBox 3"/>
          <p:cNvSpPr txBox="1"/>
          <p:nvPr userDrawn="1"/>
        </p:nvSpPr>
        <p:spPr>
          <a:xfrm>
            <a:off x="5051588" y="3013501"/>
            <a:ext cx="3887715" cy="830997"/>
          </a:xfrm>
          <a:prstGeom prst="rect">
            <a:avLst/>
          </a:prstGeom>
          <a:noFill/>
        </p:spPr>
        <p:txBody>
          <a:bodyPr wrap="square" rtlCol="0">
            <a:spAutoFit/>
          </a:bodyPr>
          <a:lstStyle/>
          <a:p>
            <a:r>
              <a:rPr lang="en-GB" sz="4800" b="1">
                <a:solidFill>
                  <a:srgbClr val="C110A0"/>
                </a:solidFill>
              </a:rPr>
              <a:t>Lead Talent</a:t>
            </a:r>
          </a:p>
        </p:txBody>
      </p:sp>
      <p:pic>
        <p:nvPicPr>
          <p:cNvPr id="5" name="Picture 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54220" y="2808297"/>
            <a:ext cx="1766094" cy="1056741"/>
          </a:xfrm>
          <a:prstGeom prst="rect">
            <a:avLst/>
          </a:prstGeom>
        </p:spPr>
      </p:pic>
      <p:pic>
        <p:nvPicPr>
          <p:cNvPr id="7" name="Picture 6">
            <a:extLst>
              <a:ext uri="{FF2B5EF4-FFF2-40B4-BE49-F238E27FC236}">
                <a16:creationId xmlns:a16="http://schemas.microsoft.com/office/drawing/2014/main" id="{9FDD2FFA-5ED1-4137-B35F-B113D32962A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121232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Divider Blue">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C8BFF82-781E-4092-9FD2-F6EC00A237F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5576" t="5643" r="13217"/>
          <a:stretch/>
        </p:blipFill>
        <p:spPr>
          <a:xfrm>
            <a:off x="0" y="-101515"/>
            <a:ext cx="12192000" cy="5148217"/>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Graphic 2">
            <a:extLst>
              <a:ext uri="{FF2B5EF4-FFF2-40B4-BE49-F238E27FC236}">
                <a16:creationId xmlns:a16="http://schemas.microsoft.com/office/drawing/2014/main" id="{F54EDE5F-DAD2-4AF4-BE7F-5183C740084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25792" y="2653260"/>
            <a:ext cx="6096000" cy="1124141"/>
          </a:xfrm>
          <a:prstGeom prst="rect">
            <a:avLst/>
          </a:prstGeom>
        </p:spPr>
      </p:pic>
    </p:spTree>
    <p:extLst>
      <p:ext uri="{BB962C8B-B14F-4D97-AF65-F5344CB8AC3E}">
        <p14:creationId xmlns:p14="http://schemas.microsoft.com/office/powerpoint/2010/main" val="3405323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Divider Blu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C8BFF82-781E-4092-9FD2-F6EC00A237F8}"/>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5576" t="5643" r="13217"/>
          <a:stretch/>
        </p:blipFill>
        <p:spPr>
          <a:xfrm>
            <a:off x="-6306" y="73956"/>
            <a:ext cx="12192000" cy="5148217"/>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Graphic 2">
            <a:extLst>
              <a:ext uri="{FF2B5EF4-FFF2-40B4-BE49-F238E27FC236}">
                <a16:creationId xmlns:a16="http://schemas.microsoft.com/office/drawing/2014/main" id="{F54EDE5F-DAD2-4AF4-BE7F-5183C7400841}"/>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922194" y="2560877"/>
            <a:ext cx="7180348" cy="1324101"/>
          </a:xfrm>
          <a:prstGeom prst="rect">
            <a:avLst/>
          </a:prstGeom>
          <a:effectLst>
            <a:outerShdw blurRad="152400" dist="38100" dir="5400000" algn="ctr" rotWithShape="0">
              <a:schemeClr val="tx1">
                <a:alpha val="48000"/>
              </a:schemeClr>
            </a:outerShdw>
          </a:effectLst>
        </p:spPr>
      </p:pic>
    </p:spTree>
    <p:extLst>
      <p:ext uri="{BB962C8B-B14F-4D97-AF65-F5344CB8AC3E}">
        <p14:creationId xmlns:p14="http://schemas.microsoft.com/office/powerpoint/2010/main" val="3550834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Divider Blue">
    <p:bg>
      <p:bgPr>
        <a:solidFill>
          <a:schemeClr val="accent1"/>
        </a:solidFill>
        <a:effectLst/>
      </p:bgPr>
    </p:bg>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4" name="Graphic 3">
            <a:extLst>
              <a:ext uri="{FF2B5EF4-FFF2-40B4-BE49-F238E27FC236}">
                <a16:creationId xmlns:a16="http://schemas.microsoft.com/office/drawing/2014/main" id="{D92C0FCC-1254-4361-BF4B-158FE47BF60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430" r="15163" b="7237"/>
          <a:stretch/>
        </p:blipFill>
        <p:spPr>
          <a:xfrm>
            <a:off x="3769485" y="0"/>
            <a:ext cx="8422515" cy="6858000"/>
          </a:xfrm>
          <a:prstGeom prst="rect">
            <a:avLst/>
          </a:prstGeom>
        </p:spPr>
      </p:pic>
      <p:pic>
        <p:nvPicPr>
          <p:cNvPr id="6" name="Graphic 5">
            <a:extLst>
              <a:ext uri="{FF2B5EF4-FFF2-40B4-BE49-F238E27FC236}">
                <a16:creationId xmlns:a16="http://schemas.microsoft.com/office/drawing/2014/main" id="{13683F3C-B3A7-4813-9BC2-6618A55B4664}"/>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62262" y="2700337"/>
            <a:ext cx="6467475" cy="1457325"/>
          </a:xfrm>
          <a:prstGeom prst="rect">
            <a:avLst/>
          </a:prstGeom>
        </p:spPr>
      </p:pic>
    </p:spTree>
    <p:extLst>
      <p:ext uri="{BB962C8B-B14F-4D97-AF65-F5344CB8AC3E}">
        <p14:creationId xmlns:p14="http://schemas.microsoft.com/office/powerpoint/2010/main" val="714373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Divider Blu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4" name="Graphic 3">
            <a:extLst>
              <a:ext uri="{FF2B5EF4-FFF2-40B4-BE49-F238E27FC236}">
                <a16:creationId xmlns:a16="http://schemas.microsoft.com/office/drawing/2014/main" id="{D92C0FCC-1254-4361-BF4B-158FE47BF60C}"/>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7430" r="15163" b="7237"/>
          <a:stretch/>
        </p:blipFill>
        <p:spPr>
          <a:xfrm>
            <a:off x="3769485" y="0"/>
            <a:ext cx="8422515" cy="6858000"/>
          </a:xfrm>
          <a:prstGeom prst="rect">
            <a:avLst/>
          </a:prstGeom>
        </p:spPr>
      </p:pic>
      <p:sp>
        <p:nvSpPr>
          <p:cNvPr id="2" name="Rectangle 1">
            <a:extLst>
              <a:ext uri="{FF2B5EF4-FFF2-40B4-BE49-F238E27FC236}">
                <a16:creationId xmlns:a16="http://schemas.microsoft.com/office/drawing/2014/main" id="{FC7836FC-3F10-4412-8C6A-377FF3B94D29}"/>
              </a:ext>
            </a:extLst>
          </p:cNvPr>
          <p:cNvSpPr/>
          <p:nvPr userDrawn="1"/>
        </p:nvSpPr>
        <p:spPr>
          <a:xfrm>
            <a:off x="1792704" y="1840828"/>
            <a:ext cx="8578516" cy="3119671"/>
          </a:xfrm>
          <a:prstGeom prst="rect">
            <a:avLst/>
          </a:prstGeom>
          <a:solidFill>
            <a:schemeClr val="tx1">
              <a:alpha val="27000"/>
            </a:schemeClr>
          </a:solidFill>
          <a:ln>
            <a:noFill/>
          </a:ln>
          <a:effectLst>
            <a:softEdge rad="863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13683F3C-B3A7-4813-9BC2-6618A55B4664}"/>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031868" y="2604474"/>
            <a:ext cx="6467475" cy="1457325"/>
          </a:xfrm>
          <a:prstGeom prst="rect">
            <a:avLst/>
          </a:prstGeom>
          <a:effectLst>
            <a:outerShdw blurRad="63500" dist="50800" dir="5400000" sx="105000" sy="105000" algn="ctr" rotWithShape="0">
              <a:srgbClr val="000000">
                <a:alpha val="22000"/>
              </a:srgbClr>
            </a:outerShdw>
          </a:effectLst>
        </p:spPr>
      </p:pic>
    </p:spTree>
    <p:extLst>
      <p:ext uri="{BB962C8B-B14F-4D97-AF65-F5344CB8AC3E}">
        <p14:creationId xmlns:p14="http://schemas.microsoft.com/office/powerpoint/2010/main" val="1132890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Divider Blue">
    <p:bg>
      <p:bgPr>
        <a:solidFill>
          <a:srgbClr val="D8DBD8"/>
        </a:solidFill>
        <a:effectLst/>
      </p:bgPr>
    </p:bg>
    <p:spTree>
      <p:nvGrpSpPr>
        <p:cNvPr id="1" name=""/>
        <p:cNvGrpSpPr/>
        <p:nvPr/>
      </p:nvGrpSpPr>
      <p:grpSpPr>
        <a:xfrm>
          <a:off x="0" y="0"/>
          <a:ext cx="0" cy="0"/>
          <a:chOff x="0" y="0"/>
          <a:chExt cx="0" cy="0"/>
        </a:xfrm>
      </p:grpSpPr>
      <p:pic>
        <p:nvPicPr>
          <p:cNvPr id="189" name="Graphic 188">
            <a:extLst>
              <a:ext uri="{FF2B5EF4-FFF2-40B4-BE49-F238E27FC236}">
                <a16:creationId xmlns:a16="http://schemas.microsoft.com/office/drawing/2014/main" id="{F7A0A409-A4FD-403B-A6C0-2576FA7184C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81" t="14014" r="25676" b="38568"/>
          <a:stretch/>
        </p:blipFill>
        <p:spPr>
          <a:xfrm>
            <a:off x="1816771" y="0"/>
            <a:ext cx="10375230" cy="6858000"/>
          </a:xfrm>
          <a:prstGeom prst="rect">
            <a:avLst/>
          </a:prstGeom>
        </p:spPr>
      </p:pic>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Graphic 2">
            <a:extLst>
              <a:ext uri="{FF2B5EF4-FFF2-40B4-BE49-F238E27FC236}">
                <a16:creationId xmlns:a16="http://schemas.microsoft.com/office/drawing/2014/main" id="{3BBA7302-5C1C-40D7-8560-9C4A805E503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585912" y="3140281"/>
            <a:ext cx="5020176" cy="924769"/>
          </a:xfrm>
          <a:prstGeom prst="rect">
            <a:avLst/>
          </a:prstGeom>
        </p:spPr>
      </p:pic>
      <p:sp>
        <p:nvSpPr>
          <p:cNvPr id="7" name="TextBox 6">
            <a:extLst>
              <a:ext uri="{FF2B5EF4-FFF2-40B4-BE49-F238E27FC236}">
                <a16:creationId xmlns:a16="http://schemas.microsoft.com/office/drawing/2014/main" id="{46F62E9F-3B90-479C-819B-71A9175A4383}"/>
              </a:ext>
            </a:extLst>
          </p:cNvPr>
          <p:cNvSpPr txBox="1"/>
          <p:nvPr userDrawn="1"/>
        </p:nvSpPr>
        <p:spPr>
          <a:xfrm>
            <a:off x="4152142" y="1983625"/>
            <a:ext cx="3887715" cy="830997"/>
          </a:xfrm>
          <a:prstGeom prst="rect">
            <a:avLst/>
          </a:prstGeom>
          <a:noFill/>
        </p:spPr>
        <p:txBody>
          <a:bodyPr wrap="square" rtlCol="0">
            <a:spAutoFit/>
          </a:bodyPr>
          <a:lstStyle/>
          <a:p>
            <a:pPr algn="ctr"/>
            <a:r>
              <a:rPr lang="en-GB" sz="4800" b="0">
                <a:solidFill>
                  <a:schemeClr val="tx2"/>
                </a:solidFill>
              </a:rPr>
              <a:t>Strengths</a:t>
            </a:r>
          </a:p>
        </p:txBody>
      </p:sp>
      <p:pic>
        <p:nvPicPr>
          <p:cNvPr id="6" name="Picture 5">
            <a:extLst>
              <a:ext uri="{FF2B5EF4-FFF2-40B4-BE49-F238E27FC236}">
                <a16:creationId xmlns:a16="http://schemas.microsoft.com/office/drawing/2014/main" id="{3101D585-4314-44C2-87BD-7171DAA7EE8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extLst>
      <p:ext uri="{BB962C8B-B14F-4D97-AF65-F5344CB8AC3E}">
        <p14:creationId xmlns:p14="http://schemas.microsoft.com/office/powerpoint/2010/main" val="1574273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Divider Blu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4C44349-97CE-4F0D-8578-5E88AB9D485F}"/>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81" t="14014" r="25676" b="38568"/>
          <a:stretch/>
        </p:blipFill>
        <p:spPr>
          <a:xfrm>
            <a:off x="1816771" y="0"/>
            <a:ext cx="10375230" cy="6858000"/>
          </a:xfrm>
          <a:prstGeom prst="rect">
            <a:avLst/>
          </a:prstGeom>
        </p:spPr>
      </p:pic>
      <p:sp>
        <p:nvSpPr>
          <p:cNvPr id="6" name="Rectangle 5">
            <a:extLst>
              <a:ext uri="{FF2B5EF4-FFF2-40B4-BE49-F238E27FC236}">
                <a16:creationId xmlns:a16="http://schemas.microsoft.com/office/drawing/2014/main" id="{C6555857-5916-4278-B7A3-737AEDD483F5}"/>
              </a:ext>
            </a:extLst>
          </p:cNvPr>
          <p:cNvSpPr/>
          <p:nvPr userDrawn="1"/>
        </p:nvSpPr>
        <p:spPr>
          <a:xfrm>
            <a:off x="1792704" y="1239253"/>
            <a:ext cx="8578516" cy="4223084"/>
          </a:xfrm>
          <a:prstGeom prst="rect">
            <a:avLst/>
          </a:prstGeom>
          <a:solidFill>
            <a:schemeClr val="tx1">
              <a:alpha val="9000"/>
            </a:schemeClr>
          </a:solidFill>
          <a:ln>
            <a:noFill/>
          </a:ln>
          <a:effectLst>
            <a:softEdge rad="863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Graphic 2">
            <a:extLst>
              <a:ext uri="{FF2B5EF4-FFF2-40B4-BE49-F238E27FC236}">
                <a16:creationId xmlns:a16="http://schemas.microsoft.com/office/drawing/2014/main" id="{3BBA7302-5C1C-40D7-8560-9C4A805E5030}"/>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585912" y="3140281"/>
            <a:ext cx="5020176" cy="924769"/>
          </a:xfrm>
          <a:prstGeom prst="rect">
            <a:avLst/>
          </a:prstGeom>
        </p:spPr>
      </p:pic>
      <p:sp>
        <p:nvSpPr>
          <p:cNvPr id="7" name="TextBox 6">
            <a:extLst>
              <a:ext uri="{FF2B5EF4-FFF2-40B4-BE49-F238E27FC236}">
                <a16:creationId xmlns:a16="http://schemas.microsoft.com/office/drawing/2014/main" id="{46F62E9F-3B90-479C-819B-71A9175A4383}"/>
              </a:ext>
            </a:extLst>
          </p:cNvPr>
          <p:cNvSpPr txBox="1"/>
          <p:nvPr userDrawn="1"/>
        </p:nvSpPr>
        <p:spPr>
          <a:xfrm>
            <a:off x="4152142" y="1983625"/>
            <a:ext cx="3887715" cy="830997"/>
          </a:xfrm>
          <a:prstGeom prst="rect">
            <a:avLst/>
          </a:prstGeom>
          <a:noFill/>
          <a:effectLst>
            <a:outerShdw blurRad="88900" dist="25400" dir="5400000" algn="t" rotWithShape="0">
              <a:prstClr val="black">
                <a:alpha val="29000"/>
              </a:prstClr>
            </a:outerShdw>
          </a:effectLst>
        </p:spPr>
        <p:txBody>
          <a:bodyPr wrap="square" rtlCol="0">
            <a:spAutoFit/>
          </a:bodyPr>
          <a:lstStyle/>
          <a:p>
            <a:pPr algn="ctr"/>
            <a:r>
              <a:rPr lang="en-GB" sz="4800" b="0">
                <a:solidFill>
                  <a:schemeClr val="bg1"/>
                </a:solidFill>
              </a:rPr>
              <a:t>Strengths</a:t>
            </a:r>
          </a:p>
        </p:txBody>
      </p:sp>
    </p:spTree>
    <p:extLst>
      <p:ext uri="{BB962C8B-B14F-4D97-AF65-F5344CB8AC3E}">
        <p14:creationId xmlns:p14="http://schemas.microsoft.com/office/powerpoint/2010/main" val="864374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13" name="Text Placeholder 12"/>
          <p:cNvSpPr>
            <a:spLocks noGrp="1"/>
          </p:cNvSpPr>
          <p:nvPr>
            <p:ph type="body" sz="quarter" idx="13" hasCustomPrompt="1"/>
          </p:nvPr>
        </p:nvSpPr>
        <p:spPr>
          <a:xfrm>
            <a:off x="609600" y="1872368"/>
            <a:ext cx="5994400" cy="337433"/>
          </a:xfrm>
        </p:spPr>
        <p:txBody>
          <a:bodyPr>
            <a:noAutofit/>
          </a:bodyPr>
          <a:lstStyle>
            <a:lvl1pPr>
              <a:defRPr sz="1800" b="0">
                <a:solidFill>
                  <a:schemeClr val="tx1"/>
                </a:solidFill>
              </a:defRPr>
            </a:lvl1pPr>
          </a:lstStyle>
          <a:p>
            <a:pPr lvl="0"/>
            <a:r>
              <a:rPr lang="en-US"/>
              <a:t>Subheading here</a:t>
            </a:r>
          </a:p>
        </p:txBody>
      </p:sp>
      <p:sp>
        <p:nvSpPr>
          <p:cNvPr id="7" name="Freeform 12"/>
          <p:cNvSpPr>
            <a:spLocks/>
          </p:cNvSpPr>
          <p:nvPr userDrawn="1"/>
        </p:nvSpPr>
        <p:spPr bwMode="auto">
          <a:xfrm>
            <a:off x="6932084" y="455613"/>
            <a:ext cx="3845984" cy="1568450"/>
          </a:xfrm>
          <a:custGeom>
            <a:avLst/>
            <a:gdLst>
              <a:gd name="T0" fmla="*/ 0 w 3022"/>
              <a:gd name="T1" fmla="*/ 1641 h 1641"/>
              <a:gd name="T2" fmla="*/ 0 w 3022"/>
              <a:gd name="T3" fmla="*/ 1641 h 1641"/>
              <a:gd name="T4" fmla="*/ 3022 w 3022"/>
              <a:gd name="T5" fmla="*/ 1641 h 1641"/>
              <a:gd name="T6" fmla="*/ 3022 w 3022"/>
              <a:gd name="T7" fmla="*/ 0 h 1641"/>
              <a:gd name="T8" fmla="*/ 0 w 3022"/>
              <a:gd name="T9" fmla="*/ 0 h 1641"/>
              <a:gd name="T10" fmla="*/ 0 w 3022"/>
              <a:gd name="T11" fmla="*/ 1641 h 1641"/>
            </a:gdLst>
            <a:ahLst/>
            <a:cxnLst>
              <a:cxn ang="0">
                <a:pos x="T0" y="T1"/>
              </a:cxn>
              <a:cxn ang="0">
                <a:pos x="T2" y="T3"/>
              </a:cxn>
              <a:cxn ang="0">
                <a:pos x="T4" y="T5"/>
              </a:cxn>
              <a:cxn ang="0">
                <a:pos x="T6" y="T7"/>
              </a:cxn>
              <a:cxn ang="0">
                <a:pos x="T8" y="T9"/>
              </a:cxn>
              <a:cxn ang="0">
                <a:pos x="T10" y="T11"/>
              </a:cxn>
            </a:cxnLst>
            <a:rect l="0" t="0" r="r" b="b"/>
            <a:pathLst>
              <a:path w="3022" h="1641">
                <a:moveTo>
                  <a:pt x="0" y="1641"/>
                </a:moveTo>
                <a:lnTo>
                  <a:pt x="0" y="1641"/>
                </a:lnTo>
                <a:lnTo>
                  <a:pt x="3022" y="1641"/>
                </a:lnTo>
                <a:lnTo>
                  <a:pt x="3022" y="0"/>
                </a:lnTo>
                <a:lnTo>
                  <a:pt x="0" y="0"/>
                </a:lnTo>
                <a:lnTo>
                  <a:pt x="0" y="164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13"/>
          <p:cNvSpPr>
            <a:spLocks/>
          </p:cNvSpPr>
          <p:nvPr userDrawn="1"/>
        </p:nvSpPr>
        <p:spPr bwMode="auto">
          <a:xfrm>
            <a:off x="11108268" y="3179764"/>
            <a:ext cx="486833" cy="2659063"/>
          </a:xfrm>
          <a:custGeom>
            <a:avLst/>
            <a:gdLst>
              <a:gd name="T0" fmla="*/ 0 w 384"/>
              <a:gd name="T1" fmla="*/ 2784 h 2784"/>
              <a:gd name="T2" fmla="*/ 0 w 384"/>
              <a:gd name="T3" fmla="*/ 2784 h 2784"/>
              <a:gd name="T4" fmla="*/ 384 w 384"/>
              <a:gd name="T5" fmla="*/ 2784 h 2784"/>
              <a:gd name="T6" fmla="*/ 384 w 384"/>
              <a:gd name="T7" fmla="*/ 0 h 2784"/>
              <a:gd name="T8" fmla="*/ 0 w 384"/>
              <a:gd name="T9" fmla="*/ 0 h 2784"/>
              <a:gd name="T10" fmla="*/ 0 w 384"/>
              <a:gd name="T11" fmla="*/ 2784 h 2784"/>
            </a:gdLst>
            <a:ahLst/>
            <a:cxnLst>
              <a:cxn ang="0">
                <a:pos x="T0" y="T1"/>
              </a:cxn>
              <a:cxn ang="0">
                <a:pos x="T2" y="T3"/>
              </a:cxn>
              <a:cxn ang="0">
                <a:pos x="T4" y="T5"/>
              </a:cxn>
              <a:cxn ang="0">
                <a:pos x="T6" y="T7"/>
              </a:cxn>
              <a:cxn ang="0">
                <a:pos x="T8" y="T9"/>
              </a:cxn>
              <a:cxn ang="0">
                <a:pos x="T10" y="T11"/>
              </a:cxn>
            </a:cxnLst>
            <a:rect l="0" t="0" r="r" b="b"/>
            <a:pathLst>
              <a:path w="384" h="2784">
                <a:moveTo>
                  <a:pt x="0" y="2784"/>
                </a:moveTo>
                <a:lnTo>
                  <a:pt x="0" y="2784"/>
                </a:lnTo>
                <a:lnTo>
                  <a:pt x="384" y="2784"/>
                </a:lnTo>
                <a:lnTo>
                  <a:pt x="384" y="0"/>
                </a:lnTo>
                <a:lnTo>
                  <a:pt x="0" y="0"/>
                </a:lnTo>
                <a:lnTo>
                  <a:pt x="0" y="278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14"/>
          <p:cNvSpPr>
            <a:spLocks/>
          </p:cNvSpPr>
          <p:nvPr userDrawn="1"/>
        </p:nvSpPr>
        <p:spPr bwMode="auto">
          <a:xfrm>
            <a:off x="8674100" y="2808289"/>
            <a:ext cx="728133" cy="784225"/>
          </a:xfrm>
          <a:custGeom>
            <a:avLst/>
            <a:gdLst>
              <a:gd name="T0" fmla="*/ 0 w 572"/>
              <a:gd name="T1" fmla="*/ 821 h 821"/>
              <a:gd name="T2" fmla="*/ 0 w 572"/>
              <a:gd name="T3" fmla="*/ 821 h 821"/>
              <a:gd name="T4" fmla="*/ 572 w 572"/>
              <a:gd name="T5" fmla="*/ 821 h 821"/>
              <a:gd name="T6" fmla="*/ 572 w 572"/>
              <a:gd name="T7" fmla="*/ 0 h 821"/>
              <a:gd name="T8" fmla="*/ 0 w 572"/>
              <a:gd name="T9" fmla="*/ 0 h 821"/>
              <a:gd name="T10" fmla="*/ 0 w 572"/>
              <a:gd name="T11" fmla="*/ 821 h 821"/>
            </a:gdLst>
            <a:ahLst/>
            <a:cxnLst>
              <a:cxn ang="0">
                <a:pos x="T0" y="T1"/>
              </a:cxn>
              <a:cxn ang="0">
                <a:pos x="T2" y="T3"/>
              </a:cxn>
              <a:cxn ang="0">
                <a:pos x="T4" y="T5"/>
              </a:cxn>
              <a:cxn ang="0">
                <a:pos x="T6" y="T7"/>
              </a:cxn>
              <a:cxn ang="0">
                <a:pos x="T8" y="T9"/>
              </a:cxn>
              <a:cxn ang="0">
                <a:pos x="T10" y="T11"/>
              </a:cxn>
            </a:cxnLst>
            <a:rect l="0" t="0" r="r" b="b"/>
            <a:pathLst>
              <a:path w="572" h="821">
                <a:moveTo>
                  <a:pt x="0" y="821"/>
                </a:moveTo>
                <a:lnTo>
                  <a:pt x="0" y="821"/>
                </a:lnTo>
                <a:lnTo>
                  <a:pt x="572" y="821"/>
                </a:lnTo>
                <a:lnTo>
                  <a:pt x="572" y="0"/>
                </a:lnTo>
                <a:lnTo>
                  <a:pt x="0" y="0"/>
                </a:lnTo>
                <a:lnTo>
                  <a:pt x="0" y="82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0" name="Freeform 15"/>
          <p:cNvSpPr>
            <a:spLocks/>
          </p:cNvSpPr>
          <p:nvPr userDrawn="1"/>
        </p:nvSpPr>
        <p:spPr bwMode="auto">
          <a:xfrm>
            <a:off x="4216401" y="3592513"/>
            <a:ext cx="3754967" cy="782638"/>
          </a:xfrm>
          <a:custGeom>
            <a:avLst/>
            <a:gdLst>
              <a:gd name="T0" fmla="*/ 0 w 2951"/>
              <a:gd name="T1" fmla="*/ 820 h 820"/>
              <a:gd name="T2" fmla="*/ 0 w 2951"/>
              <a:gd name="T3" fmla="*/ 820 h 820"/>
              <a:gd name="T4" fmla="*/ 2951 w 2951"/>
              <a:gd name="T5" fmla="*/ 820 h 820"/>
              <a:gd name="T6" fmla="*/ 2951 w 2951"/>
              <a:gd name="T7" fmla="*/ 0 h 820"/>
              <a:gd name="T8" fmla="*/ 0 w 2951"/>
              <a:gd name="T9" fmla="*/ 0 h 820"/>
              <a:gd name="T10" fmla="*/ 0 w 2951"/>
              <a:gd name="T11" fmla="*/ 820 h 820"/>
            </a:gdLst>
            <a:ahLst/>
            <a:cxnLst>
              <a:cxn ang="0">
                <a:pos x="T0" y="T1"/>
              </a:cxn>
              <a:cxn ang="0">
                <a:pos x="T2" y="T3"/>
              </a:cxn>
              <a:cxn ang="0">
                <a:pos x="T4" y="T5"/>
              </a:cxn>
              <a:cxn ang="0">
                <a:pos x="T6" y="T7"/>
              </a:cxn>
              <a:cxn ang="0">
                <a:pos x="T8" y="T9"/>
              </a:cxn>
              <a:cxn ang="0">
                <a:pos x="T10" y="T11"/>
              </a:cxn>
            </a:cxnLst>
            <a:rect l="0" t="0" r="r" b="b"/>
            <a:pathLst>
              <a:path w="2951" h="820">
                <a:moveTo>
                  <a:pt x="0" y="820"/>
                </a:moveTo>
                <a:lnTo>
                  <a:pt x="0" y="820"/>
                </a:lnTo>
                <a:lnTo>
                  <a:pt x="2951" y="820"/>
                </a:lnTo>
                <a:lnTo>
                  <a:pt x="2951" y="0"/>
                </a:lnTo>
                <a:lnTo>
                  <a:pt x="0" y="0"/>
                </a:lnTo>
                <a:lnTo>
                  <a:pt x="0" y="82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2" name="Title 1"/>
          <p:cNvSpPr>
            <a:spLocks noGrp="1"/>
          </p:cNvSpPr>
          <p:nvPr>
            <p:ph type="title"/>
          </p:nvPr>
        </p:nvSpPr>
        <p:spPr>
          <a:xfrm>
            <a:off x="609600" y="1524001"/>
            <a:ext cx="5994400" cy="381000"/>
          </a:xfrm>
        </p:spPr>
        <p:txBody>
          <a:bodyPr>
            <a:noAutofit/>
          </a:bodyPr>
          <a:lstStyle/>
          <a:p>
            <a:r>
              <a:rPr lang="en-US"/>
              <a:t>Click to edit Master title style</a:t>
            </a:r>
          </a:p>
        </p:txBody>
      </p:sp>
      <p:sp>
        <p:nvSpPr>
          <p:cNvPr id="18"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11" name="Picture 10">
            <a:extLst>
              <a:ext uri="{FF2B5EF4-FFF2-40B4-BE49-F238E27FC236}">
                <a16:creationId xmlns:a16="http://schemas.microsoft.com/office/drawing/2014/main" id="{3915B205-43EA-4AA1-B3A4-49EED87874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20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609600" y="1524000"/>
            <a:ext cx="10972800" cy="4572000"/>
          </a:xfrm>
        </p:spPr>
        <p:txBody>
          <a:bodyPr/>
          <a:lstStyle>
            <a:lvl5pPr>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6" name="Picture 5">
            <a:extLst>
              <a:ext uri="{FF2B5EF4-FFF2-40B4-BE49-F238E27FC236}">
                <a16:creationId xmlns:a16="http://schemas.microsoft.com/office/drawing/2014/main" id="{05C7728A-95B1-4E61-9273-F88648659E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8" name="Content Placeholder 2"/>
          <p:cNvSpPr>
            <a:spLocks noGrp="1"/>
          </p:cNvSpPr>
          <p:nvPr>
            <p:ph idx="1"/>
          </p:nvPr>
        </p:nvSpPr>
        <p:spPr>
          <a:xfrm>
            <a:off x="609600" y="1524000"/>
            <a:ext cx="10972800" cy="4572000"/>
          </a:xfrm>
        </p:spPr>
        <p:txBody>
          <a:bodyPr/>
          <a:lstStyle>
            <a:lvl3pPr marL="233363" indent="-233363">
              <a:buFont typeface="+mj-lt"/>
              <a:buAutoNum type="arabicPeriod"/>
              <a:defRPr/>
            </a:lvl3pPr>
            <a:lvl5pPr>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6" name="Picture 5">
            <a:extLst>
              <a:ext uri="{FF2B5EF4-FFF2-40B4-BE49-F238E27FC236}">
                <a16:creationId xmlns:a16="http://schemas.microsoft.com/office/drawing/2014/main" id="{7F7A34B2-2F00-4F6C-8A55-AE1DF999A5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6502400" cy="4572000"/>
          </a:xfrm>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7315200" y="1219200"/>
            <a:ext cx="42672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7721600" y="1524000"/>
            <a:ext cx="3454400" cy="3429000"/>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2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7"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8" name="Picture 7">
            <a:extLst>
              <a:ext uri="{FF2B5EF4-FFF2-40B4-BE49-F238E27FC236}">
                <a16:creationId xmlns:a16="http://schemas.microsoft.com/office/drawing/2014/main" id="{811A8085-1A1C-412C-8E45-6EAE9AD5BD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6" hasCustomPrompt="1"/>
          </p:nvPr>
        </p:nvSpPr>
        <p:spPr>
          <a:xfrm>
            <a:off x="609600" y="1524000"/>
            <a:ext cx="10972800" cy="4572000"/>
          </a:xfrm>
        </p:spPr>
        <p:txBody>
          <a:bodyPr/>
          <a:lstStyle>
            <a:lvl1pPr>
              <a:lnSpc>
                <a:spcPts val="4400"/>
              </a:lnSpc>
              <a:spcBef>
                <a:spcPts val="0"/>
              </a:spcBef>
              <a:spcAft>
                <a:spcPts val="0"/>
              </a:spcAft>
              <a:defRPr sz="3900" b="0" i="0" baseline="0"/>
            </a:lvl1pPr>
          </a:lstStyle>
          <a:p>
            <a:pPr lvl="0"/>
            <a:r>
              <a:rPr lang="en-US"/>
              <a:t>“Click to edit Master text styles</a:t>
            </a:r>
          </a:p>
        </p:txBody>
      </p:sp>
      <p:sp>
        <p:nvSpPr>
          <p:cNvPr id="9"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2"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6" name="Picture 5">
            <a:extLst>
              <a:ext uri="{FF2B5EF4-FFF2-40B4-BE49-F238E27FC236}">
                <a16:creationId xmlns:a16="http://schemas.microsoft.com/office/drawing/2014/main" id="{BF7FEBB7-37DD-4862-900D-8874BFD324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5"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5" name="Picture 4">
            <a:extLst>
              <a:ext uri="{FF2B5EF4-FFF2-40B4-BE49-F238E27FC236}">
                <a16:creationId xmlns:a16="http://schemas.microsoft.com/office/drawing/2014/main" id="{3D70C9E3-F9C3-4CD9-8A05-7791A0CDD2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Picture 2">
            <a:extLst>
              <a:ext uri="{FF2B5EF4-FFF2-40B4-BE49-F238E27FC236}">
                <a16:creationId xmlns:a16="http://schemas.microsoft.com/office/drawing/2014/main" id="{FCA3F146-AC7D-475B-9748-30908384DC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09521" y="1739707"/>
            <a:ext cx="6572958" cy="1692212"/>
          </a:xfrm>
          <a:prstGeom prst="rect">
            <a:avLst/>
          </a:prstGeom>
        </p:spPr>
      </p:pic>
      <p:sp>
        <p:nvSpPr>
          <p:cNvPr id="3" name="TextBox 2"/>
          <p:cNvSpPr txBox="1"/>
          <p:nvPr userDrawn="1"/>
        </p:nvSpPr>
        <p:spPr>
          <a:xfrm>
            <a:off x="3333127" y="3668950"/>
            <a:ext cx="5525745" cy="400110"/>
          </a:xfrm>
          <a:prstGeom prst="rect">
            <a:avLst/>
          </a:prstGeom>
          <a:noFill/>
        </p:spPr>
        <p:txBody>
          <a:bodyPr wrap="square" rtlCol="0">
            <a:spAutoFit/>
          </a:bodyPr>
          <a:lstStyle/>
          <a:p>
            <a:pPr algn="ctr"/>
            <a:r>
              <a:rPr lang="en-US" sz="2000"/>
              <a:t>www.savilleassessment.com</a:t>
            </a:r>
            <a:endParaRPr lang="en-GB" sz="2000"/>
          </a:p>
        </p:txBody>
      </p:sp>
      <p:cxnSp>
        <p:nvCxnSpPr>
          <p:cNvPr id="9" name="Straight Connector 8"/>
          <p:cNvCxnSpPr>
            <a:cxnSpLocks/>
          </p:cNvCxnSpPr>
          <p:nvPr userDrawn="1"/>
        </p:nvCxnSpPr>
        <p:spPr>
          <a:xfrm>
            <a:off x="3151001" y="3464965"/>
            <a:ext cx="5889998" cy="4"/>
          </a:xfrm>
          <a:prstGeom prst="line">
            <a:avLst/>
          </a:prstGeom>
          <a:ln w="28575">
            <a:solidFill>
              <a:srgbClr val="D8DBD8"/>
            </a:solidFill>
          </a:ln>
        </p:spPr>
        <p:style>
          <a:lnRef idx="1">
            <a:schemeClr val="accent1"/>
          </a:lnRef>
          <a:fillRef idx="0">
            <a:schemeClr val="accent1"/>
          </a:fillRef>
          <a:effectRef idx="0">
            <a:schemeClr val="accent1"/>
          </a:effectRef>
          <a:fontRef idx="minor">
            <a:schemeClr val="tx1"/>
          </a:fontRef>
        </p:style>
      </p:cxnSp>
      <p:sp>
        <p:nvSpPr>
          <p:cNvPr id="10" name="Footer Placeholder 3 Copyright">
            <a:extLst>
              <a:ext uri="{FF2B5EF4-FFF2-40B4-BE49-F238E27FC236}">
                <a16:creationId xmlns:a16="http://schemas.microsoft.com/office/drawing/2014/main" id="{B89421D4-460E-414E-9881-992193F3E403}"/>
              </a:ext>
            </a:extLst>
          </p:cNvPr>
          <p:cNvSpPr>
            <a:spLocks noGrp="1"/>
          </p:cNvSpPr>
          <p:nvPr>
            <p:ph type="ftr" sz="quarter" idx="11"/>
          </p:nvPr>
        </p:nvSpPr>
        <p:spPr>
          <a:xfrm>
            <a:off x="2299994" y="6260565"/>
            <a:ext cx="7592008" cy="217825"/>
          </a:xfrm>
          <a:prstGeom prst="rect">
            <a:avLst/>
          </a:prstGeom>
        </p:spPr>
        <p:txBody>
          <a:bodyPr/>
          <a:lstStyle>
            <a:lvl1pPr algn="ctr">
              <a:defRPr sz="1200"/>
            </a:lvl1pPr>
          </a:lstStyle>
          <a:p>
            <a:r>
              <a:rPr lang="en-GB"/>
              <a:t>© 2020 Saville Assessment, Willis Towers Watson. All rights reserved.</a:t>
            </a:r>
            <a:endParaRPr lang="en-US"/>
          </a:p>
        </p:txBody>
      </p:sp>
      <p:pic>
        <p:nvPicPr>
          <p:cNvPr id="6" name="Graphic 5">
            <a:extLst>
              <a:ext uri="{FF2B5EF4-FFF2-40B4-BE49-F238E27FC236}">
                <a16:creationId xmlns:a16="http://schemas.microsoft.com/office/drawing/2014/main" id="{FEBB3269-ABCE-415C-9A5F-0585224CB20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195462" y="4297714"/>
            <a:ext cx="1801073" cy="237641"/>
          </a:xfrm>
          <a:prstGeom prst="rect">
            <a:avLst/>
          </a:prstGeom>
        </p:spPr>
      </p:pic>
    </p:spTree>
    <p:extLst>
      <p:ext uri="{BB962C8B-B14F-4D97-AF65-F5344CB8AC3E}">
        <p14:creationId xmlns:p14="http://schemas.microsoft.com/office/powerpoint/2010/main" val="1136862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11074400" y="6487889"/>
            <a:ext cx="508000" cy="138499"/>
          </a:xfrm>
        </p:spPr>
        <p:txBody>
          <a:bodyPr/>
          <a:lstStyle/>
          <a:p>
            <a:fld id="{2083E393-C0BF-4ED8-8545-7E4C90AFF831}" type="slidenum">
              <a:rPr lang="en-US" smtClean="0"/>
              <a:pPr/>
              <a:t>‹#›</a:t>
            </a:fld>
            <a:endParaRPr lang="en-US"/>
          </a:p>
        </p:txBody>
      </p:sp>
      <p:pic>
        <p:nvPicPr>
          <p:cNvPr id="3" name="Picture 2">
            <a:extLst>
              <a:ext uri="{FF2B5EF4-FFF2-40B4-BE49-F238E27FC236}">
                <a16:creationId xmlns:a16="http://schemas.microsoft.com/office/drawing/2014/main" id="{FCA3F146-AC7D-475B-9748-30908384DC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6531" y="6398609"/>
            <a:ext cx="1146828" cy="31705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Blue">
    <p:bg>
      <p:bgPr>
        <a:solidFill>
          <a:srgbClr val="C8D7D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1"/>
            <a:ext cx="8737600" cy="307777"/>
          </a:xfrm>
        </p:spPr>
        <p:txBody>
          <a:bodyPr>
            <a:noAutofit/>
          </a:bodyPr>
          <a:lstStyle/>
          <a:p>
            <a:r>
              <a:rPr lang="en-US"/>
              <a:t>Click to edit Master title style</a:t>
            </a:r>
          </a:p>
        </p:txBody>
      </p:sp>
      <p:sp>
        <p:nvSpPr>
          <p:cNvPr id="9" name="Text Placeholder 2"/>
          <p:cNvSpPr>
            <a:spLocks noGrp="1"/>
          </p:cNvSpPr>
          <p:nvPr>
            <p:ph idx="1" hasCustomPrompt="1"/>
          </p:nvPr>
        </p:nvSpPr>
        <p:spPr>
          <a:xfrm>
            <a:off x="609600" y="804673"/>
            <a:ext cx="8737600" cy="276999"/>
          </a:xfrm>
          <a:prstGeom prst="rect">
            <a:avLst/>
          </a:prstGeom>
        </p:spPr>
        <p:txBody>
          <a:bodyPr vert="horz" wrap="square" lIns="0" tIns="0" rIns="0" bIns="0" rtlCol="0">
            <a:noAutofit/>
          </a:bodyPr>
          <a:lstStyle>
            <a:lvl1pPr>
              <a:defRPr sz="1750" b="0"/>
            </a:lvl1pPr>
          </a:lstStyle>
          <a:p>
            <a:pPr lvl="0"/>
            <a:r>
              <a:rPr lang="en-US"/>
              <a:t>Click to edit Master text styles</a:t>
            </a:r>
          </a:p>
        </p:txBody>
      </p:sp>
      <p:sp>
        <p:nvSpPr>
          <p:cNvPr id="11" name="Freeform 5"/>
          <p:cNvSpPr>
            <a:spLocks/>
          </p:cNvSpPr>
          <p:nvPr userDrawn="1"/>
        </p:nvSpPr>
        <p:spPr bwMode="auto">
          <a:xfrm>
            <a:off x="2683934" y="1522414"/>
            <a:ext cx="5676900" cy="354013"/>
          </a:xfrm>
          <a:custGeom>
            <a:avLst/>
            <a:gdLst>
              <a:gd name="T0" fmla="*/ 0 w 4464"/>
              <a:gd name="T1" fmla="*/ 369 h 369"/>
              <a:gd name="T2" fmla="*/ 0 w 4464"/>
              <a:gd name="T3" fmla="*/ 369 h 369"/>
              <a:gd name="T4" fmla="*/ 4464 w 4464"/>
              <a:gd name="T5" fmla="*/ 369 h 369"/>
              <a:gd name="T6" fmla="*/ 4464 w 4464"/>
              <a:gd name="T7" fmla="*/ 0 h 369"/>
              <a:gd name="T8" fmla="*/ 0 w 4464"/>
              <a:gd name="T9" fmla="*/ 0 h 369"/>
              <a:gd name="T10" fmla="*/ 0 w 4464"/>
              <a:gd name="T11" fmla="*/ 369 h 369"/>
            </a:gdLst>
            <a:ahLst/>
            <a:cxnLst>
              <a:cxn ang="0">
                <a:pos x="T0" y="T1"/>
              </a:cxn>
              <a:cxn ang="0">
                <a:pos x="T2" y="T3"/>
              </a:cxn>
              <a:cxn ang="0">
                <a:pos x="T4" y="T5"/>
              </a:cxn>
              <a:cxn ang="0">
                <a:pos x="T6" y="T7"/>
              </a:cxn>
              <a:cxn ang="0">
                <a:pos x="T8" y="T9"/>
              </a:cxn>
              <a:cxn ang="0">
                <a:pos x="T10" y="T11"/>
              </a:cxn>
            </a:cxnLst>
            <a:rect l="0" t="0" r="r" b="b"/>
            <a:pathLst>
              <a:path w="4464" h="369">
                <a:moveTo>
                  <a:pt x="0" y="369"/>
                </a:moveTo>
                <a:lnTo>
                  <a:pt x="0" y="369"/>
                </a:lnTo>
                <a:lnTo>
                  <a:pt x="4464" y="369"/>
                </a:lnTo>
                <a:lnTo>
                  <a:pt x="4464" y="0"/>
                </a:lnTo>
                <a:lnTo>
                  <a:pt x="0" y="0"/>
                </a:lnTo>
                <a:lnTo>
                  <a:pt x="0" y="36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2" name="Freeform 6"/>
          <p:cNvSpPr>
            <a:spLocks/>
          </p:cNvSpPr>
          <p:nvPr userDrawn="1"/>
        </p:nvSpPr>
        <p:spPr bwMode="auto">
          <a:xfrm>
            <a:off x="609601" y="3013075"/>
            <a:ext cx="2148417" cy="2813050"/>
          </a:xfrm>
          <a:custGeom>
            <a:avLst/>
            <a:gdLst>
              <a:gd name="T0" fmla="*/ 0 w 1689"/>
              <a:gd name="T1" fmla="*/ 2943 h 2943"/>
              <a:gd name="T2" fmla="*/ 0 w 1689"/>
              <a:gd name="T3" fmla="*/ 2943 h 2943"/>
              <a:gd name="T4" fmla="*/ 1689 w 1689"/>
              <a:gd name="T5" fmla="*/ 2943 h 2943"/>
              <a:gd name="T6" fmla="*/ 1689 w 1689"/>
              <a:gd name="T7" fmla="*/ 0 h 2943"/>
              <a:gd name="T8" fmla="*/ 0 w 1689"/>
              <a:gd name="T9" fmla="*/ 0 h 2943"/>
              <a:gd name="T10" fmla="*/ 0 w 1689"/>
              <a:gd name="T11" fmla="*/ 2943 h 2943"/>
            </a:gdLst>
            <a:ahLst/>
            <a:cxnLst>
              <a:cxn ang="0">
                <a:pos x="T0" y="T1"/>
              </a:cxn>
              <a:cxn ang="0">
                <a:pos x="T2" y="T3"/>
              </a:cxn>
              <a:cxn ang="0">
                <a:pos x="T4" y="T5"/>
              </a:cxn>
              <a:cxn ang="0">
                <a:pos x="T6" y="T7"/>
              </a:cxn>
              <a:cxn ang="0">
                <a:pos x="T8" y="T9"/>
              </a:cxn>
              <a:cxn ang="0">
                <a:pos x="T10" y="T11"/>
              </a:cxn>
            </a:cxnLst>
            <a:rect l="0" t="0" r="r" b="b"/>
            <a:pathLst>
              <a:path w="1689" h="2943">
                <a:moveTo>
                  <a:pt x="0" y="2943"/>
                </a:moveTo>
                <a:lnTo>
                  <a:pt x="0" y="2943"/>
                </a:lnTo>
                <a:lnTo>
                  <a:pt x="1689" y="2943"/>
                </a:lnTo>
                <a:lnTo>
                  <a:pt x="1689" y="0"/>
                </a:lnTo>
                <a:lnTo>
                  <a:pt x="0" y="0"/>
                </a:lnTo>
                <a:lnTo>
                  <a:pt x="0" y="2943"/>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7"/>
          <p:cNvSpPr>
            <a:spLocks/>
          </p:cNvSpPr>
          <p:nvPr userDrawn="1"/>
        </p:nvSpPr>
        <p:spPr bwMode="auto">
          <a:xfrm>
            <a:off x="4089400" y="5522914"/>
            <a:ext cx="1432984" cy="303213"/>
          </a:xfrm>
          <a:custGeom>
            <a:avLst/>
            <a:gdLst>
              <a:gd name="T0" fmla="*/ 0 w 1126"/>
              <a:gd name="T1" fmla="*/ 317 h 317"/>
              <a:gd name="T2" fmla="*/ 0 w 1126"/>
              <a:gd name="T3" fmla="*/ 317 h 317"/>
              <a:gd name="T4" fmla="*/ 1126 w 1126"/>
              <a:gd name="T5" fmla="*/ 317 h 317"/>
              <a:gd name="T6" fmla="*/ 1126 w 1126"/>
              <a:gd name="T7" fmla="*/ 0 h 317"/>
              <a:gd name="T8" fmla="*/ 0 w 1126"/>
              <a:gd name="T9" fmla="*/ 0 h 317"/>
              <a:gd name="T10" fmla="*/ 0 w 1126"/>
              <a:gd name="T11" fmla="*/ 317 h 317"/>
            </a:gdLst>
            <a:ahLst/>
            <a:cxnLst>
              <a:cxn ang="0">
                <a:pos x="T0" y="T1"/>
              </a:cxn>
              <a:cxn ang="0">
                <a:pos x="T2" y="T3"/>
              </a:cxn>
              <a:cxn ang="0">
                <a:pos x="T4" y="T5"/>
              </a:cxn>
              <a:cxn ang="0">
                <a:pos x="T6" y="T7"/>
              </a:cxn>
              <a:cxn ang="0">
                <a:pos x="T8" y="T9"/>
              </a:cxn>
              <a:cxn ang="0">
                <a:pos x="T10" y="T11"/>
              </a:cxn>
            </a:cxnLst>
            <a:rect l="0" t="0" r="r" b="b"/>
            <a:pathLst>
              <a:path w="1126" h="317">
                <a:moveTo>
                  <a:pt x="0" y="317"/>
                </a:moveTo>
                <a:lnTo>
                  <a:pt x="0" y="317"/>
                </a:lnTo>
                <a:lnTo>
                  <a:pt x="1126" y="317"/>
                </a:lnTo>
                <a:lnTo>
                  <a:pt x="1126" y="0"/>
                </a:lnTo>
                <a:lnTo>
                  <a:pt x="0" y="0"/>
                </a:lnTo>
                <a:lnTo>
                  <a:pt x="0" y="317"/>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8"/>
          <p:cNvSpPr>
            <a:spLocks/>
          </p:cNvSpPr>
          <p:nvPr userDrawn="1"/>
        </p:nvSpPr>
        <p:spPr bwMode="auto">
          <a:xfrm>
            <a:off x="7653867" y="4086225"/>
            <a:ext cx="1432984" cy="1739900"/>
          </a:xfrm>
          <a:custGeom>
            <a:avLst/>
            <a:gdLst>
              <a:gd name="T0" fmla="*/ 0 w 1126"/>
              <a:gd name="T1" fmla="*/ 1820 h 1820"/>
              <a:gd name="T2" fmla="*/ 0 w 1126"/>
              <a:gd name="T3" fmla="*/ 1820 h 1820"/>
              <a:gd name="T4" fmla="*/ 1126 w 1126"/>
              <a:gd name="T5" fmla="*/ 1820 h 1820"/>
              <a:gd name="T6" fmla="*/ 1126 w 1126"/>
              <a:gd name="T7" fmla="*/ 0 h 1820"/>
              <a:gd name="T8" fmla="*/ 0 w 1126"/>
              <a:gd name="T9" fmla="*/ 0 h 1820"/>
              <a:gd name="T10" fmla="*/ 0 w 1126"/>
              <a:gd name="T11" fmla="*/ 1820 h 1820"/>
            </a:gdLst>
            <a:ahLst/>
            <a:cxnLst>
              <a:cxn ang="0">
                <a:pos x="T0" y="T1"/>
              </a:cxn>
              <a:cxn ang="0">
                <a:pos x="T2" y="T3"/>
              </a:cxn>
              <a:cxn ang="0">
                <a:pos x="T4" y="T5"/>
              </a:cxn>
              <a:cxn ang="0">
                <a:pos x="T6" y="T7"/>
              </a:cxn>
              <a:cxn ang="0">
                <a:pos x="T8" y="T9"/>
              </a:cxn>
              <a:cxn ang="0">
                <a:pos x="T10" y="T11"/>
              </a:cxn>
            </a:cxnLst>
            <a:rect l="0" t="0" r="r" b="b"/>
            <a:pathLst>
              <a:path w="1126" h="1820">
                <a:moveTo>
                  <a:pt x="0" y="1820"/>
                </a:moveTo>
                <a:lnTo>
                  <a:pt x="0" y="1820"/>
                </a:lnTo>
                <a:lnTo>
                  <a:pt x="1126" y="1820"/>
                </a:lnTo>
                <a:lnTo>
                  <a:pt x="1126" y="0"/>
                </a:lnTo>
                <a:lnTo>
                  <a:pt x="0" y="0"/>
                </a:lnTo>
                <a:lnTo>
                  <a:pt x="0" y="182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5" name="Freeform 9"/>
          <p:cNvSpPr>
            <a:spLocks/>
          </p:cNvSpPr>
          <p:nvPr userDrawn="1"/>
        </p:nvSpPr>
        <p:spPr bwMode="auto">
          <a:xfrm>
            <a:off x="5520267" y="3717926"/>
            <a:ext cx="709084" cy="358775"/>
          </a:xfrm>
          <a:custGeom>
            <a:avLst/>
            <a:gdLst>
              <a:gd name="T0" fmla="*/ 0 w 557"/>
              <a:gd name="T1" fmla="*/ 375 h 375"/>
              <a:gd name="T2" fmla="*/ 0 w 557"/>
              <a:gd name="T3" fmla="*/ 375 h 375"/>
              <a:gd name="T4" fmla="*/ 557 w 557"/>
              <a:gd name="T5" fmla="*/ 375 h 375"/>
              <a:gd name="T6" fmla="*/ 557 w 557"/>
              <a:gd name="T7" fmla="*/ 0 h 375"/>
              <a:gd name="T8" fmla="*/ 0 w 557"/>
              <a:gd name="T9" fmla="*/ 0 h 375"/>
              <a:gd name="T10" fmla="*/ 0 w 557"/>
              <a:gd name="T11" fmla="*/ 375 h 375"/>
            </a:gdLst>
            <a:ahLst/>
            <a:cxnLst>
              <a:cxn ang="0">
                <a:pos x="T0" y="T1"/>
              </a:cxn>
              <a:cxn ang="0">
                <a:pos x="T2" y="T3"/>
              </a:cxn>
              <a:cxn ang="0">
                <a:pos x="T4" y="T5"/>
              </a:cxn>
              <a:cxn ang="0">
                <a:pos x="T6" y="T7"/>
              </a:cxn>
              <a:cxn ang="0">
                <a:pos x="T8" y="T9"/>
              </a:cxn>
              <a:cxn ang="0">
                <a:pos x="T10" y="T11"/>
              </a:cxn>
            </a:cxnLst>
            <a:rect l="0" t="0" r="r" b="b"/>
            <a:pathLst>
              <a:path w="557" h="375">
                <a:moveTo>
                  <a:pt x="0" y="375"/>
                </a:moveTo>
                <a:lnTo>
                  <a:pt x="0" y="375"/>
                </a:lnTo>
                <a:lnTo>
                  <a:pt x="557" y="375"/>
                </a:lnTo>
                <a:lnTo>
                  <a:pt x="557" y="0"/>
                </a:lnTo>
                <a:lnTo>
                  <a:pt x="0" y="0"/>
                </a:lnTo>
                <a:lnTo>
                  <a:pt x="0" y="37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6" name="Freeform 10"/>
          <p:cNvSpPr>
            <a:spLocks/>
          </p:cNvSpPr>
          <p:nvPr userDrawn="1"/>
        </p:nvSpPr>
        <p:spPr bwMode="auto">
          <a:xfrm>
            <a:off x="9776884" y="2995613"/>
            <a:ext cx="719667" cy="742950"/>
          </a:xfrm>
          <a:custGeom>
            <a:avLst/>
            <a:gdLst>
              <a:gd name="T0" fmla="*/ 0 w 566"/>
              <a:gd name="T1" fmla="*/ 778 h 778"/>
              <a:gd name="T2" fmla="*/ 0 w 566"/>
              <a:gd name="T3" fmla="*/ 778 h 778"/>
              <a:gd name="T4" fmla="*/ 566 w 566"/>
              <a:gd name="T5" fmla="*/ 778 h 778"/>
              <a:gd name="T6" fmla="*/ 566 w 566"/>
              <a:gd name="T7" fmla="*/ 0 h 778"/>
              <a:gd name="T8" fmla="*/ 0 w 566"/>
              <a:gd name="T9" fmla="*/ 0 h 778"/>
              <a:gd name="T10" fmla="*/ 0 w 566"/>
              <a:gd name="T11" fmla="*/ 778 h 778"/>
            </a:gdLst>
            <a:ahLst/>
            <a:cxnLst>
              <a:cxn ang="0">
                <a:pos x="T0" y="T1"/>
              </a:cxn>
              <a:cxn ang="0">
                <a:pos x="T2" y="T3"/>
              </a:cxn>
              <a:cxn ang="0">
                <a:pos x="T4" y="T5"/>
              </a:cxn>
              <a:cxn ang="0">
                <a:pos x="T6" y="T7"/>
              </a:cxn>
              <a:cxn ang="0">
                <a:pos x="T8" y="T9"/>
              </a:cxn>
              <a:cxn ang="0">
                <a:pos x="T10" y="T11"/>
              </a:cxn>
            </a:cxnLst>
            <a:rect l="0" t="0" r="r" b="b"/>
            <a:pathLst>
              <a:path w="566" h="778">
                <a:moveTo>
                  <a:pt x="0" y="778"/>
                </a:moveTo>
                <a:lnTo>
                  <a:pt x="0" y="778"/>
                </a:lnTo>
                <a:lnTo>
                  <a:pt x="566" y="778"/>
                </a:lnTo>
                <a:lnTo>
                  <a:pt x="566" y="0"/>
                </a:lnTo>
                <a:lnTo>
                  <a:pt x="0" y="0"/>
                </a:lnTo>
                <a:lnTo>
                  <a:pt x="0" y="778"/>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1"/>
          <p:cNvSpPr>
            <a:spLocks/>
          </p:cNvSpPr>
          <p:nvPr userDrawn="1"/>
        </p:nvSpPr>
        <p:spPr bwMode="auto">
          <a:xfrm>
            <a:off x="10521951" y="1522414"/>
            <a:ext cx="1075267" cy="354013"/>
          </a:xfrm>
          <a:custGeom>
            <a:avLst/>
            <a:gdLst>
              <a:gd name="T0" fmla="*/ 0 w 844"/>
              <a:gd name="T1" fmla="*/ 369 h 369"/>
              <a:gd name="T2" fmla="*/ 0 w 844"/>
              <a:gd name="T3" fmla="*/ 369 h 369"/>
              <a:gd name="T4" fmla="*/ 844 w 844"/>
              <a:gd name="T5" fmla="*/ 369 h 369"/>
              <a:gd name="T6" fmla="*/ 844 w 844"/>
              <a:gd name="T7" fmla="*/ 0 h 369"/>
              <a:gd name="T8" fmla="*/ 0 w 844"/>
              <a:gd name="T9" fmla="*/ 0 h 369"/>
              <a:gd name="T10" fmla="*/ 0 w 844"/>
              <a:gd name="T11" fmla="*/ 369 h 369"/>
            </a:gdLst>
            <a:ahLst/>
            <a:cxnLst>
              <a:cxn ang="0">
                <a:pos x="T0" y="T1"/>
              </a:cxn>
              <a:cxn ang="0">
                <a:pos x="T2" y="T3"/>
              </a:cxn>
              <a:cxn ang="0">
                <a:pos x="T4" y="T5"/>
              </a:cxn>
              <a:cxn ang="0">
                <a:pos x="T6" y="T7"/>
              </a:cxn>
              <a:cxn ang="0">
                <a:pos x="T8" y="T9"/>
              </a:cxn>
              <a:cxn ang="0">
                <a:pos x="T10" y="T11"/>
              </a:cxn>
            </a:cxnLst>
            <a:rect l="0" t="0" r="r" b="b"/>
            <a:pathLst>
              <a:path w="844" h="369">
                <a:moveTo>
                  <a:pt x="0" y="369"/>
                </a:moveTo>
                <a:lnTo>
                  <a:pt x="0" y="369"/>
                </a:lnTo>
                <a:lnTo>
                  <a:pt x="844" y="369"/>
                </a:lnTo>
                <a:lnTo>
                  <a:pt x="844" y="0"/>
                </a:lnTo>
                <a:lnTo>
                  <a:pt x="0" y="0"/>
                </a:lnTo>
                <a:lnTo>
                  <a:pt x="0" y="36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pic>
        <p:nvPicPr>
          <p:cNvPr id="19" name="Picture 18">
            <a:extLst>
              <a:ext uri="{FF2B5EF4-FFF2-40B4-BE49-F238E27FC236}">
                <a16:creationId xmlns:a16="http://schemas.microsoft.com/office/drawing/2014/main" id="{EF8B62CC-1DCF-4E25-A093-4E5E0E2566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85835" y="5947161"/>
            <a:ext cx="2272232" cy="62819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hit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1"/>
            <a:ext cx="8737600" cy="307777"/>
          </a:xfrm>
        </p:spPr>
        <p:txBody>
          <a:bodyPr>
            <a:noAutofit/>
          </a:bodyPr>
          <a:lstStyle/>
          <a:p>
            <a:r>
              <a:rPr lang="en-US"/>
              <a:t>Click to edit Master title style</a:t>
            </a:r>
          </a:p>
        </p:txBody>
      </p:sp>
      <p:sp>
        <p:nvSpPr>
          <p:cNvPr id="7" name="Text Placeholder 2"/>
          <p:cNvSpPr>
            <a:spLocks noGrp="1"/>
          </p:cNvSpPr>
          <p:nvPr>
            <p:ph idx="1" hasCustomPrompt="1"/>
          </p:nvPr>
        </p:nvSpPr>
        <p:spPr>
          <a:xfrm>
            <a:off x="609600" y="804673"/>
            <a:ext cx="8737600" cy="276999"/>
          </a:xfrm>
          <a:prstGeom prst="rect">
            <a:avLst/>
          </a:prstGeom>
        </p:spPr>
        <p:txBody>
          <a:bodyPr vert="horz" wrap="square" lIns="0" tIns="0" rIns="0" bIns="0" rtlCol="0">
            <a:noAutofit/>
          </a:bodyPr>
          <a:lstStyle>
            <a:lvl1pPr>
              <a:defRPr sz="1750" b="0"/>
            </a:lvl1pPr>
          </a:lstStyle>
          <a:p>
            <a:pPr lvl="0"/>
            <a:r>
              <a:rPr lang="en-US"/>
              <a:t>Click to edit Master text styles</a:t>
            </a:r>
          </a:p>
        </p:txBody>
      </p:sp>
      <p:sp>
        <p:nvSpPr>
          <p:cNvPr id="10" name="Freeform 5"/>
          <p:cNvSpPr>
            <a:spLocks/>
          </p:cNvSpPr>
          <p:nvPr userDrawn="1"/>
        </p:nvSpPr>
        <p:spPr bwMode="auto">
          <a:xfrm>
            <a:off x="918849" y="3515640"/>
            <a:ext cx="3862993" cy="1940526"/>
          </a:xfrm>
          <a:custGeom>
            <a:avLst/>
            <a:gdLst>
              <a:gd name="T0" fmla="*/ 0 w 3820"/>
              <a:gd name="T1" fmla="*/ 1517 h 1517"/>
              <a:gd name="T2" fmla="*/ 0 w 3820"/>
              <a:gd name="T3" fmla="*/ 1517 h 1517"/>
              <a:gd name="T4" fmla="*/ 3820 w 3820"/>
              <a:gd name="T5" fmla="*/ 1517 h 1517"/>
              <a:gd name="T6" fmla="*/ 3820 w 3820"/>
              <a:gd name="T7" fmla="*/ 0 h 1517"/>
              <a:gd name="T8" fmla="*/ 0 w 3820"/>
              <a:gd name="T9" fmla="*/ 0 h 1517"/>
              <a:gd name="T10" fmla="*/ 0 w 3820"/>
              <a:gd name="T11" fmla="*/ 1517 h 1517"/>
            </a:gdLst>
            <a:ahLst/>
            <a:cxnLst>
              <a:cxn ang="0">
                <a:pos x="T0" y="T1"/>
              </a:cxn>
              <a:cxn ang="0">
                <a:pos x="T2" y="T3"/>
              </a:cxn>
              <a:cxn ang="0">
                <a:pos x="T4" y="T5"/>
              </a:cxn>
              <a:cxn ang="0">
                <a:pos x="T6" y="T7"/>
              </a:cxn>
              <a:cxn ang="0">
                <a:pos x="T8" y="T9"/>
              </a:cxn>
              <a:cxn ang="0">
                <a:pos x="T10" y="T11"/>
              </a:cxn>
            </a:cxnLst>
            <a:rect l="0" t="0" r="r" b="b"/>
            <a:pathLst>
              <a:path w="3820" h="1517">
                <a:moveTo>
                  <a:pt x="0" y="1517"/>
                </a:moveTo>
                <a:lnTo>
                  <a:pt x="0" y="1517"/>
                </a:lnTo>
                <a:lnTo>
                  <a:pt x="3820" y="1517"/>
                </a:lnTo>
                <a:lnTo>
                  <a:pt x="382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1" name="Freeform 6"/>
          <p:cNvSpPr>
            <a:spLocks/>
          </p:cNvSpPr>
          <p:nvPr userDrawn="1"/>
        </p:nvSpPr>
        <p:spPr bwMode="auto">
          <a:xfrm>
            <a:off x="9291190" y="3515640"/>
            <a:ext cx="365259" cy="1940526"/>
          </a:xfrm>
          <a:custGeom>
            <a:avLst/>
            <a:gdLst>
              <a:gd name="T0" fmla="*/ 0 w 360"/>
              <a:gd name="T1" fmla="*/ 1517 h 1517"/>
              <a:gd name="T2" fmla="*/ 0 w 360"/>
              <a:gd name="T3" fmla="*/ 1517 h 1517"/>
              <a:gd name="T4" fmla="*/ 360 w 360"/>
              <a:gd name="T5" fmla="*/ 1517 h 1517"/>
              <a:gd name="T6" fmla="*/ 360 w 360"/>
              <a:gd name="T7" fmla="*/ 0 h 1517"/>
              <a:gd name="T8" fmla="*/ 0 w 360"/>
              <a:gd name="T9" fmla="*/ 0 h 1517"/>
              <a:gd name="T10" fmla="*/ 0 w 360"/>
              <a:gd name="T11" fmla="*/ 1517 h 1517"/>
            </a:gdLst>
            <a:ahLst/>
            <a:cxnLst>
              <a:cxn ang="0">
                <a:pos x="T0" y="T1"/>
              </a:cxn>
              <a:cxn ang="0">
                <a:pos x="T2" y="T3"/>
              </a:cxn>
              <a:cxn ang="0">
                <a:pos x="T4" y="T5"/>
              </a:cxn>
              <a:cxn ang="0">
                <a:pos x="T6" y="T7"/>
              </a:cxn>
              <a:cxn ang="0">
                <a:pos x="T8" y="T9"/>
              </a:cxn>
              <a:cxn ang="0">
                <a:pos x="T10" y="T11"/>
              </a:cxn>
            </a:cxnLst>
            <a:rect l="0" t="0" r="r" b="b"/>
            <a:pathLst>
              <a:path w="360" h="1517">
                <a:moveTo>
                  <a:pt x="0" y="1517"/>
                </a:moveTo>
                <a:lnTo>
                  <a:pt x="0" y="1517"/>
                </a:lnTo>
                <a:lnTo>
                  <a:pt x="360" y="1517"/>
                </a:lnTo>
                <a:lnTo>
                  <a:pt x="360" y="0"/>
                </a:lnTo>
                <a:lnTo>
                  <a:pt x="0" y="0"/>
                </a:lnTo>
                <a:lnTo>
                  <a:pt x="0" y="151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2" name="Freeform 7"/>
          <p:cNvSpPr>
            <a:spLocks/>
          </p:cNvSpPr>
          <p:nvPr userDrawn="1"/>
        </p:nvSpPr>
        <p:spPr bwMode="auto">
          <a:xfrm>
            <a:off x="5578003" y="3515641"/>
            <a:ext cx="2836228" cy="981952"/>
          </a:xfrm>
          <a:custGeom>
            <a:avLst/>
            <a:gdLst>
              <a:gd name="T0" fmla="*/ 0 w 2804"/>
              <a:gd name="T1" fmla="*/ 768 h 768"/>
              <a:gd name="T2" fmla="*/ 0 w 2804"/>
              <a:gd name="T3" fmla="*/ 768 h 768"/>
              <a:gd name="T4" fmla="*/ 2804 w 2804"/>
              <a:gd name="T5" fmla="*/ 768 h 768"/>
              <a:gd name="T6" fmla="*/ 2804 w 2804"/>
              <a:gd name="T7" fmla="*/ 0 h 768"/>
              <a:gd name="T8" fmla="*/ 0 w 2804"/>
              <a:gd name="T9" fmla="*/ 0 h 768"/>
              <a:gd name="T10" fmla="*/ 0 w 2804"/>
              <a:gd name="T11" fmla="*/ 768 h 768"/>
            </a:gdLst>
            <a:ahLst/>
            <a:cxnLst>
              <a:cxn ang="0">
                <a:pos x="T0" y="T1"/>
              </a:cxn>
              <a:cxn ang="0">
                <a:pos x="T2" y="T3"/>
              </a:cxn>
              <a:cxn ang="0">
                <a:pos x="T4" y="T5"/>
              </a:cxn>
              <a:cxn ang="0">
                <a:pos x="T6" y="T7"/>
              </a:cxn>
              <a:cxn ang="0">
                <a:pos x="T8" y="T9"/>
              </a:cxn>
              <a:cxn ang="0">
                <a:pos x="T10" y="T11"/>
              </a:cxn>
            </a:cxnLst>
            <a:rect l="0" t="0" r="r" b="b"/>
            <a:pathLst>
              <a:path w="2804" h="768">
                <a:moveTo>
                  <a:pt x="0" y="768"/>
                </a:moveTo>
                <a:lnTo>
                  <a:pt x="0" y="768"/>
                </a:lnTo>
                <a:lnTo>
                  <a:pt x="2804" y="768"/>
                </a:lnTo>
                <a:lnTo>
                  <a:pt x="2804" y="0"/>
                </a:lnTo>
                <a:lnTo>
                  <a:pt x="0" y="0"/>
                </a:lnTo>
                <a:lnTo>
                  <a:pt x="0" y="76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6141884" y="1621875"/>
            <a:ext cx="1126076" cy="979828"/>
          </a:xfrm>
          <a:custGeom>
            <a:avLst/>
            <a:gdLst>
              <a:gd name="T0" fmla="*/ 0 w 1114"/>
              <a:gd name="T1" fmla="*/ 767 h 767"/>
              <a:gd name="T2" fmla="*/ 0 w 1114"/>
              <a:gd name="T3" fmla="*/ 767 h 767"/>
              <a:gd name="T4" fmla="*/ 1114 w 1114"/>
              <a:gd name="T5" fmla="*/ 767 h 767"/>
              <a:gd name="T6" fmla="*/ 1114 w 1114"/>
              <a:gd name="T7" fmla="*/ 0 h 767"/>
              <a:gd name="T8" fmla="*/ 0 w 1114"/>
              <a:gd name="T9" fmla="*/ 0 h 767"/>
              <a:gd name="T10" fmla="*/ 0 w 1114"/>
              <a:gd name="T11" fmla="*/ 767 h 767"/>
            </a:gdLst>
            <a:ahLst/>
            <a:cxnLst>
              <a:cxn ang="0">
                <a:pos x="T0" y="T1"/>
              </a:cxn>
              <a:cxn ang="0">
                <a:pos x="T2" y="T3"/>
              </a:cxn>
              <a:cxn ang="0">
                <a:pos x="T4" y="T5"/>
              </a:cxn>
              <a:cxn ang="0">
                <a:pos x="T6" y="T7"/>
              </a:cxn>
              <a:cxn ang="0">
                <a:pos x="T8" y="T9"/>
              </a:cxn>
              <a:cxn ang="0">
                <a:pos x="T10" y="T11"/>
              </a:cxn>
            </a:cxnLst>
            <a:rect l="0" t="0" r="r" b="b"/>
            <a:pathLst>
              <a:path w="1114" h="767">
                <a:moveTo>
                  <a:pt x="0" y="767"/>
                </a:moveTo>
                <a:lnTo>
                  <a:pt x="0" y="767"/>
                </a:lnTo>
                <a:lnTo>
                  <a:pt x="1114" y="767"/>
                </a:lnTo>
                <a:lnTo>
                  <a:pt x="1114" y="0"/>
                </a:lnTo>
                <a:lnTo>
                  <a:pt x="0" y="0"/>
                </a:lnTo>
                <a:lnTo>
                  <a:pt x="0" y="76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8234928" y="999936"/>
            <a:ext cx="3048314" cy="467596"/>
          </a:xfrm>
          <a:custGeom>
            <a:avLst/>
            <a:gdLst>
              <a:gd name="T0" fmla="*/ 0 w 3015"/>
              <a:gd name="T1" fmla="*/ 365 h 365"/>
              <a:gd name="T2" fmla="*/ 0 w 3015"/>
              <a:gd name="T3" fmla="*/ 365 h 365"/>
              <a:gd name="T4" fmla="*/ 3015 w 3015"/>
              <a:gd name="T5" fmla="*/ 365 h 365"/>
              <a:gd name="T6" fmla="*/ 3015 w 3015"/>
              <a:gd name="T7" fmla="*/ 0 h 365"/>
              <a:gd name="T8" fmla="*/ 0 w 3015"/>
              <a:gd name="T9" fmla="*/ 0 h 365"/>
              <a:gd name="T10" fmla="*/ 0 w 3015"/>
              <a:gd name="T11" fmla="*/ 365 h 365"/>
            </a:gdLst>
            <a:ahLst/>
            <a:cxnLst>
              <a:cxn ang="0">
                <a:pos x="T0" y="T1"/>
              </a:cxn>
              <a:cxn ang="0">
                <a:pos x="T2" y="T3"/>
              </a:cxn>
              <a:cxn ang="0">
                <a:pos x="T4" y="T5"/>
              </a:cxn>
              <a:cxn ang="0">
                <a:pos x="T6" y="T7"/>
              </a:cxn>
              <a:cxn ang="0">
                <a:pos x="T8" y="T9"/>
              </a:cxn>
              <a:cxn ang="0">
                <a:pos x="T10" y="T11"/>
              </a:cxn>
            </a:cxnLst>
            <a:rect l="0" t="0" r="r" b="b"/>
            <a:pathLst>
              <a:path w="3015" h="365">
                <a:moveTo>
                  <a:pt x="0" y="365"/>
                </a:moveTo>
                <a:lnTo>
                  <a:pt x="0" y="365"/>
                </a:lnTo>
                <a:lnTo>
                  <a:pt x="3015" y="365"/>
                </a:lnTo>
                <a:lnTo>
                  <a:pt x="3015"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5" name="Freeform 10"/>
          <p:cNvSpPr>
            <a:spLocks/>
          </p:cNvSpPr>
          <p:nvPr userDrawn="1"/>
        </p:nvSpPr>
        <p:spPr bwMode="auto">
          <a:xfrm>
            <a:off x="6273175" y="5793661"/>
            <a:ext cx="863493" cy="467596"/>
          </a:xfrm>
          <a:custGeom>
            <a:avLst/>
            <a:gdLst>
              <a:gd name="T0" fmla="*/ 0 w 854"/>
              <a:gd name="T1" fmla="*/ 365 h 365"/>
              <a:gd name="T2" fmla="*/ 0 w 854"/>
              <a:gd name="T3" fmla="*/ 365 h 365"/>
              <a:gd name="T4" fmla="*/ 854 w 854"/>
              <a:gd name="T5" fmla="*/ 365 h 365"/>
              <a:gd name="T6" fmla="*/ 854 w 854"/>
              <a:gd name="T7" fmla="*/ 0 h 365"/>
              <a:gd name="T8" fmla="*/ 0 w 854"/>
              <a:gd name="T9" fmla="*/ 0 h 365"/>
              <a:gd name="T10" fmla="*/ 0 w 854"/>
              <a:gd name="T11" fmla="*/ 365 h 365"/>
            </a:gdLst>
            <a:ahLst/>
            <a:cxnLst>
              <a:cxn ang="0">
                <a:pos x="T0" y="T1"/>
              </a:cxn>
              <a:cxn ang="0">
                <a:pos x="T2" y="T3"/>
              </a:cxn>
              <a:cxn ang="0">
                <a:pos x="T4" y="T5"/>
              </a:cxn>
              <a:cxn ang="0">
                <a:pos x="T6" y="T7"/>
              </a:cxn>
              <a:cxn ang="0">
                <a:pos x="T8" y="T9"/>
              </a:cxn>
              <a:cxn ang="0">
                <a:pos x="T10" y="T11"/>
              </a:cxn>
            </a:cxnLst>
            <a:rect l="0" t="0" r="r" b="b"/>
            <a:pathLst>
              <a:path w="854" h="365">
                <a:moveTo>
                  <a:pt x="0" y="365"/>
                </a:moveTo>
                <a:lnTo>
                  <a:pt x="0" y="365"/>
                </a:lnTo>
                <a:lnTo>
                  <a:pt x="854" y="365"/>
                </a:lnTo>
                <a:lnTo>
                  <a:pt x="854" y="0"/>
                </a:lnTo>
                <a:lnTo>
                  <a:pt x="0" y="0"/>
                </a:lnTo>
                <a:lnTo>
                  <a:pt x="0" y="365"/>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6" name="Freeform 11"/>
          <p:cNvSpPr>
            <a:spLocks/>
          </p:cNvSpPr>
          <p:nvPr userDrawn="1"/>
        </p:nvSpPr>
        <p:spPr bwMode="auto">
          <a:xfrm>
            <a:off x="2452265" y="1621876"/>
            <a:ext cx="1708469" cy="465472"/>
          </a:xfrm>
          <a:custGeom>
            <a:avLst/>
            <a:gdLst>
              <a:gd name="T0" fmla="*/ 0 w 1690"/>
              <a:gd name="T1" fmla="*/ 364 h 364"/>
              <a:gd name="T2" fmla="*/ 0 w 1690"/>
              <a:gd name="T3" fmla="*/ 364 h 364"/>
              <a:gd name="T4" fmla="*/ 1690 w 1690"/>
              <a:gd name="T5" fmla="*/ 364 h 364"/>
              <a:gd name="T6" fmla="*/ 1690 w 1690"/>
              <a:gd name="T7" fmla="*/ 0 h 364"/>
              <a:gd name="T8" fmla="*/ 0 w 1690"/>
              <a:gd name="T9" fmla="*/ 0 h 364"/>
              <a:gd name="T10" fmla="*/ 0 w 1690"/>
              <a:gd name="T11" fmla="*/ 364 h 364"/>
            </a:gdLst>
            <a:ahLst/>
            <a:cxnLst>
              <a:cxn ang="0">
                <a:pos x="T0" y="T1"/>
              </a:cxn>
              <a:cxn ang="0">
                <a:pos x="T2" y="T3"/>
              </a:cxn>
              <a:cxn ang="0">
                <a:pos x="T4" y="T5"/>
              </a:cxn>
              <a:cxn ang="0">
                <a:pos x="T6" y="T7"/>
              </a:cxn>
              <a:cxn ang="0">
                <a:pos x="T8" y="T9"/>
              </a:cxn>
              <a:cxn ang="0">
                <a:pos x="T10" y="T11"/>
              </a:cxn>
            </a:cxnLst>
            <a:rect l="0" t="0" r="r" b="b"/>
            <a:pathLst>
              <a:path w="1690" h="364">
                <a:moveTo>
                  <a:pt x="0" y="364"/>
                </a:moveTo>
                <a:lnTo>
                  <a:pt x="0" y="364"/>
                </a:lnTo>
                <a:lnTo>
                  <a:pt x="1690" y="364"/>
                </a:lnTo>
                <a:lnTo>
                  <a:pt x="1690" y="0"/>
                </a:lnTo>
                <a:lnTo>
                  <a:pt x="0" y="0"/>
                </a:lnTo>
                <a:lnTo>
                  <a:pt x="0" y="364"/>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2"/>
          <p:cNvSpPr>
            <a:spLocks/>
          </p:cNvSpPr>
          <p:nvPr userDrawn="1"/>
        </p:nvSpPr>
        <p:spPr bwMode="auto">
          <a:xfrm>
            <a:off x="918849" y="1621876"/>
            <a:ext cx="348428" cy="814043"/>
          </a:xfrm>
          <a:custGeom>
            <a:avLst/>
            <a:gdLst>
              <a:gd name="T0" fmla="*/ 0 w 345"/>
              <a:gd name="T1" fmla="*/ 637 h 637"/>
              <a:gd name="T2" fmla="*/ 0 w 345"/>
              <a:gd name="T3" fmla="*/ 637 h 637"/>
              <a:gd name="T4" fmla="*/ 345 w 345"/>
              <a:gd name="T5" fmla="*/ 637 h 637"/>
              <a:gd name="T6" fmla="*/ 345 w 345"/>
              <a:gd name="T7" fmla="*/ 0 h 637"/>
              <a:gd name="T8" fmla="*/ 0 w 345"/>
              <a:gd name="T9" fmla="*/ 0 h 637"/>
              <a:gd name="T10" fmla="*/ 0 w 345"/>
              <a:gd name="T11" fmla="*/ 637 h 637"/>
            </a:gdLst>
            <a:ahLst/>
            <a:cxnLst>
              <a:cxn ang="0">
                <a:pos x="T0" y="T1"/>
              </a:cxn>
              <a:cxn ang="0">
                <a:pos x="T2" y="T3"/>
              </a:cxn>
              <a:cxn ang="0">
                <a:pos x="T4" y="T5"/>
              </a:cxn>
              <a:cxn ang="0">
                <a:pos x="T6" y="T7"/>
              </a:cxn>
              <a:cxn ang="0">
                <a:pos x="T8" y="T9"/>
              </a:cxn>
              <a:cxn ang="0">
                <a:pos x="T10" y="T11"/>
              </a:cxn>
            </a:cxnLst>
            <a:rect l="0" t="0" r="r" b="b"/>
            <a:pathLst>
              <a:path w="345" h="637">
                <a:moveTo>
                  <a:pt x="0" y="637"/>
                </a:moveTo>
                <a:lnTo>
                  <a:pt x="0" y="637"/>
                </a:lnTo>
                <a:lnTo>
                  <a:pt x="345" y="637"/>
                </a:lnTo>
                <a:lnTo>
                  <a:pt x="345" y="0"/>
                </a:lnTo>
                <a:lnTo>
                  <a:pt x="0" y="0"/>
                </a:lnTo>
                <a:lnTo>
                  <a:pt x="0" y="63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pic>
        <p:nvPicPr>
          <p:cNvPr id="20" name="Picture 19">
            <a:extLst>
              <a:ext uri="{FF2B5EF4-FFF2-40B4-BE49-F238E27FC236}">
                <a16:creationId xmlns:a16="http://schemas.microsoft.com/office/drawing/2014/main" id="{EBD26C8B-993A-4BCF-9C25-59827759CA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85835" y="5947161"/>
            <a:ext cx="2272232" cy="62819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04800" y="228600"/>
            <a:ext cx="7668768" cy="1947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1"/>
            <a:ext cx="7010400" cy="615553"/>
          </a:xfrm>
        </p:spPr>
        <p:txBody>
          <a:bodyPr>
            <a:noAutofit/>
          </a:bodyPr>
          <a:lstStyle>
            <a:lvl1pPr>
              <a:defRPr>
                <a:solidFill>
                  <a:schemeClr val="bg1"/>
                </a:solidFill>
              </a:defRPr>
            </a:lvl1pPr>
          </a:lstStyle>
          <a:p>
            <a:r>
              <a:rPr lang="en-US"/>
              <a:t>Click to edit Master title style</a:t>
            </a:r>
            <a:br>
              <a:rPr lang="en-US"/>
            </a:br>
            <a:r>
              <a:rPr lang="en-US"/>
              <a:t>second line if needed</a:t>
            </a:r>
          </a:p>
        </p:txBody>
      </p:sp>
      <p:sp>
        <p:nvSpPr>
          <p:cNvPr id="3" name="Date Placeholder 2"/>
          <p:cNvSpPr>
            <a:spLocks noGrp="1"/>
          </p:cNvSpPr>
          <p:nvPr>
            <p:ph type="dt" sz="half" idx="10"/>
          </p:nvPr>
        </p:nvSpPr>
        <p:spPr>
          <a:xfrm>
            <a:off x="609600" y="1828800"/>
            <a:ext cx="2032000" cy="184666"/>
          </a:xfrm>
          <a:prstGeom prst="rect">
            <a:avLst/>
          </a:prstGeom>
        </p:spPr>
        <p:txBody>
          <a:bodyPr lIns="0" tIns="0" rIns="0" bIns="0">
            <a:noAutofit/>
          </a:bodyPr>
          <a:lstStyle>
            <a:lvl1pPr algn="l">
              <a:defRPr sz="1200"/>
            </a:lvl1pPr>
          </a:lstStyle>
          <a:p>
            <a:endParaRPr lang="en-US"/>
          </a:p>
        </p:txBody>
      </p:sp>
      <p:sp>
        <p:nvSpPr>
          <p:cNvPr id="16" name="Text Placeholder 15"/>
          <p:cNvSpPr>
            <a:spLocks noGrp="1"/>
          </p:cNvSpPr>
          <p:nvPr>
            <p:ph type="body" sz="quarter" idx="13"/>
          </p:nvPr>
        </p:nvSpPr>
        <p:spPr>
          <a:xfrm>
            <a:off x="609600" y="1158874"/>
            <a:ext cx="7010400" cy="612648"/>
          </a:xfrm>
          <a:prstGeom prst="rect">
            <a:avLst/>
          </a:prstGeom>
        </p:spPr>
        <p:txBody>
          <a:bodyPr lIns="0" tIns="0" rIns="0" bIns="0">
            <a:noAutofit/>
          </a:bodyPr>
          <a:lstStyle>
            <a:lvl1pPr>
              <a:defRPr sz="1750" b="0">
                <a:solidFill>
                  <a:schemeClr val="bg1"/>
                </a:solidFill>
              </a:defRPr>
            </a:lvl1pPr>
          </a:lstStyle>
          <a:p>
            <a:pPr lvl="0"/>
            <a:r>
              <a:rPr lang="en-US"/>
              <a:t>Click to edit Master text styles</a:t>
            </a:r>
          </a:p>
        </p:txBody>
      </p:sp>
      <p:grpSp>
        <p:nvGrpSpPr>
          <p:cNvPr id="4" name="Group 3"/>
          <p:cNvGrpSpPr/>
          <p:nvPr userDrawn="1"/>
        </p:nvGrpSpPr>
        <p:grpSpPr>
          <a:xfrm>
            <a:off x="609600" y="1014411"/>
            <a:ext cx="10987617" cy="5386388"/>
            <a:chOff x="457200" y="452438"/>
            <a:chExt cx="8240713" cy="5386388"/>
          </a:xfrm>
          <a:solidFill>
            <a:schemeClr val="tx1">
              <a:alpha val="20000"/>
            </a:schemeClr>
          </a:solidFill>
        </p:grpSpPr>
        <p:sp>
          <p:nvSpPr>
            <p:cNvPr id="7" name="Freeform 5"/>
            <p:cNvSpPr>
              <a:spLocks/>
            </p:cNvSpPr>
            <p:nvPr userDrawn="1"/>
          </p:nvSpPr>
          <p:spPr bwMode="auto">
            <a:xfrm>
              <a:off x="6948488" y="1597025"/>
              <a:ext cx="1023938"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6"/>
            <p:cNvSpPr>
              <a:spLocks/>
            </p:cNvSpPr>
            <p:nvPr userDrawn="1"/>
          </p:nvSpPr>
          <p:spPr bwMode="auto">
            <a:xfrm>
              <a:off x="8421688" y="452438"/>
              <a:ext cx="276225"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7"/>
            <p:cNvSpPr>
              <a:spLocks/>
            </p:cNvSpPr>
            <p:nvPr userDrawn="1"/>
          </p:nvSpPr>
          <p:spPr bwMode="auto">
            <a:xfrm>
              <a:off x="7434263" y="3097213"/>
              <a:ext cx="1263650"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7434263" y="5494338"/>
              <a:ext cx="1263650"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457200" y="3582310"/>
              <a:ext cx="8001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userDrawn="1"/>
          </p:nvSpPr>
          <p:spPr bwMode="auto">
            <a:xfrm>
              <a:off x="4860925" y="5037138"/>
              <a:ext cx="1031875"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userDrawn="1"/>
          </p:nvSpPr>
          <p:spPr bwMode="auto">
            <a:xfrm>
              <a:off x="2300288" y="3571875"/>
              <a:ext cx="2074863"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17111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04800" y="228600"/>
            <a:ext cx="7668768" cy="1947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1"/>
            <a:ext cx="7010400" cy="615553"/>
          </a:xfrm>
        </p:spPr>
        <p:txBody>
          <a:bodyPr>
            <a:noAutofit/>
          </a:bodyPr>
          <a:lstStyle>
            <a:lvl1pPr>
              <a:defRPr>
                <a:solidFill>
                  <a:srgbClr val="702082"/>
                </a:solidFill>
              </a:defRPr>
            </a:lvl1pPr>
          </a:lstStyle>
          <a:p>
            <a:r>
              <a:rPr lang="en-US"/>
              <a:t>Click to edit Master title style</a:t>
            </a:r>
            <a:br>
              <a:rPr lang="en-US"/>
            </a:br>
            <a:r>
              <a:rPr lang="en-US"/>
              <a:t>second line if needed</a:t>
            </a:r>
          </a:p>
        </p:txBody>
      </p:sp>
      <p:sp>
        <p:nvSpPr>
          <p:cNvPr id="3" name="Date Placeholder 2"/>
          <p:cNvSpPr>
            <a:spLocks noGrp="1"/>
          </p:cNvSpPr>
          <p:nvPr>
            <p:ph type="dt" sz="half" idx="10"/>
          </p:nvPr>
        </p:nvSpPr>
        <p:spPr>
          <a:xfrm>
            <a:off x="609600" y="1828800"/>
            <a:ext cx="2032000" cy="184666"/>
          </a:xfrm>
          <a:prstGeom prst="rect">
            <a:avLst/>
          </a:prstGeom>
        </p:spPr>
        <p:txBody>
          <a:bodyPr lIns="0" tIns="0" rIns="0" bIns="0">
            <a:noAutofit/>
          </a:bodyPr>
          <a:lstStyle>
            <a:lvl1pPr algn="l">
              <a:defRPr sz="1200"/>
            </a:lvl1pPr>
          </a:lstStyle>
          <a:p>
            <a:endParaRPr lang="en-US"/>
          </a:p>
        </p:txBody>
      </p:sp>
      <p:sp>
        <p:nvSpPr>
          <p:cNvPr id="16" name="Text Placeholder 15"/>
          <p:cNvSpPr>
            <a:spLocks noGrp="1"/>
          </p:cNvSpPr>
          <p:nvPr>
            <p:ph type="body" sz="quarter" idx="13"/>
          </p:nvPr>
        </p:nvSpPr>
        <p:spPr>
          <a:xfrm>
            <a:off x="609600" y="1158874"/>
            <a:ext cx="7010400" cy="612648"/>
          </a:xfrm>
          <a:prstGeom prst="rect">
            <a:avLst/>
          </a:prstGeom>
        </p:spPr>
        <p:txBody>
          <a:bodyPr lIns="0" tIns="0" rIns="0" bIns="0">
            <a:noAutofit/>
          </a:bodyPr>
          <a:lstStyle>
            <a:lvl1pPr>
              <a:defRPr sz="1750" b="0">
                <a:solidFill>
                  <a:schemeClr val="tx1"/>
                </a:solidFill>
              </a:defRPr>
            </a:lvl1pPr>
          </a:lstStyle>
          <a:p>
            <a:pPr lvl="0"/>
            <a:r>
              <a:rPr lang="en-US"/>
              <a:t>Click to edit Master text styles</a:t>
            </a:r>
          </a:p>
        </p:txBody>
      </p:sp>
      <p:grpSp>
        <p:nvGrpSpPr>
          <p:cNvPr id="4" name="Group 3"/>
          <p:cNvGrpSpPr/>
          <p:nvPr userDrawn="1"/>
        </p:nvGrpSpPr>
        <p:grpSpPr>
          <a:xfrm>
            <a:off x="609600" y="946960"/>
            <a:ext cx="10987617" cy="5386388"/>
            <a:chOff x="457200" y="452438"/>
            <a:chExt cx="8240713" cy="5386388"/>
          </a:xfrm>
          <a:solidFill>
            <a:schemeClr val="bg1">
              <a:alpha val="60000"/>
            </a:schemeClr>
          </a:solidFill>
        </p:grpSpPr>
        <p:sp>
          <p:nvSpPr>
            <p:cNvPr id="7" name="Freeform 5"/>
            <p:cNvSpPr>
              <a:spLocks/>
            </p:cNvSpPr>
            <p:nvPr userDrawn="1"/>
          </p:nvSpPr>
          <p:spPr bwMode="auto">
            <a:xfrm>
              <a:off x="6948488" y="1597025"/>
              <a:ext cx="1023938"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6"/>
            <p:cNvSpPr>
              <a:spLocks/>
            </p:cNvSpPr>
            <p:nvPr userDrawn="1"/>
          </p:nvSpPr>
          <p:spPr bwMode="auto">
            <a:xfrm>
              <a:off x="8421688" y="452438"/>
              <a:ext cx="276225"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7"/>
            <p:cNvSpPr>
              <a:spLocks/>
            </p:cNvSpPr>
            <p:nvPr userDrawn="1"/>
          </p:nvSpPr>
          <p:spPr bwMode="auto">
            <a:xfrm>
              <a:off x="7434263" y="3097213"/>
              <a:ext cx="1263650"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7434263" y="5494338"/>
              <a:ext cx="1263650"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457200" y="3582325"/>
              <a:ext cx="8001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userDrawn="1"/>
          </p:nvSpPr>
          <p:spPr bwMode="auto">
            <a:xfrm>
              <a:off x="4860925" y="5037138"/>
              <a:ext cx="1031875"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userDrawn="1"/>
          </p:nvSpPr>
          <p:spPr bwMode="auto">
            <a:xfrm>
              <a:off x="2300288" y="3571875"/>
              <a:ext cx="2074863"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grpSp>
    </p:spTree>
    <p:extLst>
      <p:ext uri="{BB962C8B-B14F-4D97-AF65-F5344CB8AC3E}">
        <p14:creationId xmlns:p14="http://schemas.microsoft.com/office/powerpoint/2010/main" val="110832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04800" y="228600"/>
            <a:ext cx="7668768" cy="1947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1"/>
            <a:ext cx="7010400" cy="615553"/>
          </a:xfrm>
        </p:spPr>
        <p:txBody>
          <a:bodyPr>
            <a:noAutofit/>
          </a:bodyPr>
          <a:lstStyle>
            <a:lvl1pPr>
              <a:defRPr/>
            </a:lvl1pPr>
          </a:lstStyle>
          <a:p>
            <a:r>
              <a:rPr lang="en-US"/>
              <a:t>Click to edit Master title style</a:t>
            </a:r>
            <a:br>
              <a:rPr lang="en-US"/>
            </a:br>
            <a:r>
              <a:rPr lang="en-US"/>
              <a:t>second line if needed</a:t>
            </a:r>
          </a:p>
        </p:txBody>
      </p:sp>
      <p:sp>
        <p:nvSpPr>
          <p:cNvPr id="3" name="Date Placeholder 2"/>
          <p:cNvSpPr>
            <a:spLocks noGrp="1"/>
          </p:cNvSpPr>
          <p:nvPr>
            <p:ph type="dt" sz="half" idx="10"/>
          </p:nvPr>
        </p:nvSpPr>
        <p:spPr>
          <a:xfrm>
            <a:off x="609600" y="1828800"/>
            <a:ext cx="2032000" cy="184666"/>
          </a:xfrm>
          <a:prstGeom prst="rect">
            <a:avLst/>
          </a:prstGeom>
        </p:spPr>
        <p:txBody>
          <a:bodyPr lIns="0" tIns="0" rIns="0" bIns="0">
            <a:noAutofit/>
          </a:bodyPr>
          <a:lstStyle>
            <a:lvl1pPr algn="l">
              <a:defRPr sz="1200"/>
            </a:lvl1pPr>
          </a:lstStyle>
          <a:p>
            <a:endParaRPr lang="en-US"/>
          </a:p>
        </p:txBody>
      </p:sp>
      <p:sp>
        <p:nvSpPr>
          <p:cNvPr id="16" name="Text Placeholder 15"/>
          <p:cNvSpPr>
            <a:spLocks noGrp="1"/>
          </p:cNvSpPr>
          <p:nvPr>
            <p:ph type="body" sz="quarter" idx="13"/>
          </p:nvPr>
        </p:nvSpPr>
        <p:spPr>
          <a:xfrm>
            <a:off x="609600" y="1158874"/>
            <a:ext cx="7010400" cy="612648"/>
          </a:xfrm>
          <a:prstGeom prst="rect">
            <a:avLst/>
          </a:prstGeom>
        </p:spPr>
        <p:txBody>
          <a:bodyPr lIns="0" tIns="0" rIns="0" bIns="0">
            <a:noAutofit/>
          </a:bodyPr>
          <a:lstStyle>
            <a:lvl1pPr>
              <a:defRPr sz="1750" b="0"/>
            </a:lvl1pPr>
          </a:lstStyle>
          <a:p>
            <a:pPr lvl="0"/>
            <a:r>
              <a:rPr lang="en-US"/>
              <a:t>Click to edit Master text styles</a:t>
            </a:r>
          </a:p>
        </p:txBody>
      </p:sp>
      <p:sp>
        <p:nvSpPr>
          <p:cNvPr id="7" name="Freeform 5"/>
          <p:cNvSpPr>
            <a:spLocks/>
          </p:cNvSpPr>
          <p:nvPr userDrawn="1"/>
        </p:nvSpPr>
        <p:spPr bwMode="auto">
          <a:xfrm>
            <a:off x="9264651" y="1597026"/>
            <a:ext cx="1365251"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6"/>
          <p:cNvSpPr>
            <a:spLocks/>
          </p:cNvSpPr>
          <p:nvPr userDrawn="1"/>
        </p:nvSpPr>
        <p:spPr bwMode="auto">
          <a:xfrm>
            <a:off x="11228918" y="452438"/>
            <a:ext cx="368300"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7"/>
          <p:cNvSpPr>
            <a:spLocks/>
          </p:cNvSpPr>
          <p:nvPr userDrawn="1"/>
        </p:nvSpPr>
        <p:spPr bwMode="auto">
          <a:xfrm>
            <a:off x="9912351" y="3097214"/>
            <a:ext cx="1684867"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9912351" y="5494338"/>
            <a:ext cx="1684867"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558800" y="3602702"/>
            <a:ext cx="10668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userDrawn="1"/>
        </p:nvSpPr>
        <p:spPr bwMode="auto">
          <a:xfrm>
            <a:off x="6481234" y="5037138"/>
            <a:ext cx="1375833"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userDrawn="1"/>
        </p:nvSpPr>
        <p:spPr bwMode="auto">
          <a:xfrm>
            <a:off x="3067051" y="3571875"/>
            <a:ext cx="2766484"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304800" y="228600"/>
            <a:ext cx="7668768" cy="1947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1"/>
            <a:ext cx="7010400" cy="615553"/>
          </a:xfrm>
        </p:spPr>
        <p:txBody>
          <a:bodyPr>
            <a:noAutofit/>
          </a:bodyPr>
          <a:lstStyle>
            <a:lvl1pPr>
              <a:defRPr>
                <a:solidFill>
                  <a:schemeClr val="bg1"/>
                </a:solidFill>
              </a:defRPr>
            </a:lvl1pPr>
          </a:lstStyle>
          <a:p>
            <a:r>
              <a:rPr lang="en-US"/>
              <a:t>Click to edit Master title style</a:t>
            </a:r>
            <a:br>
              <a:rPr lang="en-US"/>
            </a:br>
            <a:r>
              <a:rPr lang="en-US"/>
              <a:t>second line if needed</a:t>
            </a:r>
          </a:p>
        </p:txBody>
      </p:sp>
      <p:sp>
        <p:nvSpPr>
          <p:cNvPr id="3" name="Date Placeholder 2"/>
          <p:cNvSpPr>
            <a:spLocks noGrp="1"/>
          </p:cNvSpPr>
          <p:nvPr>
            <p:ph type="dt" sz="half" idx="10"/>
          </p:nvPr>
        </p:nvSpPr>
        <p:spPr>
          <a:xfrm>
            <a:off x="609600" y="1828800"/>
            <a:ext cx="2032000" cy="184666"/>
          </a:xfrm>
          <a:prstGeom prst="rect">
            <a:avLst/>
          </a:prstGeom>
        </p:spPr>
        <p:txBody>
          <a:bodyPr lIns="0" tIns="0" rIns="0" bIns="0">
            <a:noAutofit/>
          </a:bodyPr>
          <a:lstStyle>
            <a:lvl1pPr algn="l">
              <a:defRPr sz="1200"/>
            </a:lvl1pPr>
          </a:lstStyle>
          <a:p>
            <a:endParaRPr lang="en-US"/>
          </a:p>
        </p:txBody>
      </p:sp>
      <p:sp>
        <p:nvSpPr>
          <p:cNvPr id="16" name="Text Placeholder 15"/>
          <p:cNvSpPr>
            <a:spLocks noGrp="1"/>
          </p:cNvSpPr>
          <p:nvPr>
            <p:ph type="body" sz="quarter" idx="13"/>
          </p:nvPr>
        </p:nvSpPr>
        <p:spPr>
          <a:xfrm>
            <a:off x="609600" y="1158874"/>
            <a:ext cx="7010400" cy="612648"/>
          </a:xfrm>
          <a:prstGeom prst="rect">
            <a:avLst/>
          </a:prstGeom>
        </p:spPr>
        <p:txBody>
          <a:bodyPr lIns="0" tIns="0" rIns="0" bIns="0">
            <a:noAutofit/>
          </a:bodyPr>
          <a:lstStyle>
            <a:lvl1pPr>
              <a:defRPr sz="1750" b="0">
                <a:solidFill>
                  <a:schemeClr val="bg1"/>
                </a:solidFill>
              </a:defRPr>
            </a:lvl1pPr>
          </a:lstStyle>
          <a:p>
            <a:pPr lvl="0"/>
            <a:r>
              <a:rPr lang="en-US"/>
              <a:t>Click to edit Master text styles</a:t>
            </a:r>
          </a:p>
        </p:txBody>
      </p:sp>
      <p:sp>
        <p:nvSpPr>
          <p:cNvPr id="7" name="Freeform 5"/>
          <p:cNvSpPr>
            <a:spLocks/>
          </p:cNvSpPr>
          <p:nvPr userDrawn="1"/>
        </p:nvSpPr>
        <p:spPr bwMode="auto">
          <a:xfrm>
            <a:off x="9264651" y="1597026"/>
            <a:ext cx="1365251" cy="333375"/>
          </a:xfrm>
          <a:custGeom>
            <a:avLst/>
            <a:gdLst>
              <a:gd name="T0" fmla="*/ 0 w 1073"/>
              <a:gd name="T1" fmla="*/ 349 h 349"/>
              <a:gd name="T2" fmla="*/ 0 w 1073"/>
              <a:gd name="T3" fmla="*/ 349 h 349"/>
              <a:gd name="T4" fmla="*/ 1073 w 1073"/>
              <a:gd name="T5" fmla="*/ 349 h 349"/>
              <a:gd name="T6" fmla="*/ 1073 w 1073"/>
              <a:gd name="T7" fmla="*/ 0 h 349"/>
              <a:gd name="T8" fmla="*/ 0 w 1073"/>
              <a:gd name="T9" fmla="*/ 0 h 349"/>
              <a:gd name="T10" fmla="*/ 0 w 1073"/>
              <a:gd name="T11" fmla="*/ 349 h 349"/>
            </a:gdLst>
            <a:ahLst/>
            <a:cxnLst>
              <a:cxn ang="0">
                <a:pos x="T0" y="T1"/>
              </a:cxn>
              <a:cxn ang="0">
                <a:pos x="T2" y="T3"/>
              </a:cxn>
              <a:cxn ang="0">
                <a:pos x="T4" y="T5"/>
              </a:cxn>
              <a:cxn ang="0">
                <a:pos x="T6" y="T7"/>
              </a:cxn>
              <a:cxn ang="0">
                <a:pos x="T8" y="T9"/>
              </a:cxn>
              <a:cxn ang="0">
                <a:pos x="T10" y="T11"/>
              </a:cxn>
            </a:cxnLst>
            <a:rect l="0" t="0" r="r" b="b"/>
            <a:pathLst>
              <a:path w="1073" h="349">
                <a:moveTo>
                  <a:pt x="0" y="349"/>
                </a:moveTo>
                <a:lnTo>
                  <a:pt x="0" y="349"/>
                </a:lnTo>
                <a:lnTo>
                  <a:pt x="1073" y="349"/>
                </a:lnTo>
                <a:lnTo>
                  <a:pt x="1073" y="0"/>
                </a:lnTo>
                <a:lnTo>
                  <a:pt x="0" y="0"/>
                </a:lnTo>
                <a:lnTo>
                  <a:pt x="0" y="34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8" name="Freeform 6"/>
          <p:cNvSpPr>
            <a:spLocks/>
          </p:cNvSpPr>
          <p:nvPr userDrawn="1"/>
        </p:nvSpPr>
        <p:spPr bwMode="auto">
          <a:xfrm>
            <a:off x="11228918" y="452438"/>
            <a:ext cx="368300" cy="622300"/>
          </a:xfrm>
          <a:custGeom>
            <a:avLst/>
            <a:gdLst>
              <a:gd name="T0" fmla="*/ 0 w 289"/>
              <a:gd name="T1" fmla="*/ 651 h 651"/>
              <a:gd name="T2" fmla="*/ 0 w 289"/>
              <a:gd name="T3" fmla="*/ 651 h 651"/>
              <a:gd name="T4" fmla="*/ 289 w 289"/>
              <a:gd name="T5" fmla="*/ 651 h 651"/>
              <a:gd name="T6" fmla="*/ 289 w 289"/>
              <a:gd name="T7" fmla="*/ 0 h 651"/>
              <a:gd name="T8" fmla="*/ 0 w 289"/>
              <a:gd name="T9" fmla="*/ 0 h 651"/>
              <a:gd name="T10" fmla="*/ 0 w 289"/>
              <a:gd name="T11" fmla="*/ 651 h 651"/>
            </a:gdLst>
            <a:ahLst/>
            <a:cxnLst>
              <a:cxn ang="0">
                <a:pos x="T0" y="T1"/>
              </a:cxn>
              <a:cxn ang="0">
                <a:pos x="T2" y="T3"/>
              </a:cxn>
              <a:cxn ang="0">
                <a:pos x="T4" y="T5"/>
              </a:cxn>
              <a:cxn ang="0">
                <a:pos x="T6" y="T7"/>
              </a:cxn>
              <a:cxn ang="0">
                <a:pos x="T8" y="T9"/>
              </a:cxn>
              <a:cxn ang="0">
                <a:pos x="T10" y="T11"/>
              </a:cxn>
            </a:cxnLst>
            <a:rect l="0" t="0" r="r" b="b"/>
            <a:pathLst>
              <a:path w="289" h="651">
                <a:moveTo>
                  <a:pt x="0" y="651"/>
                </a:moveTo>
                <a:lnTo>
                  <a:pt x="0" y="651"/>
                </a:lnTo>
                <a:lnTo>
                  <a:pt x="289" y="651"/>
                </a:lnTo>
                <a:lnTo>
                  <a:pt x="289" y="0"/>
                </a:lnTo>
                <a:lnTo>
                  <a:pt x="0" y="0"/>
                </a:lnTo>
                <a:lnTo>
                  <a:pt x="0" y="651"/>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9" name="Freeform 7"/>
          <p:cNvSpPr>
            <a:spLocks/>
          </p:cNvSpPr>
          <p:nvPr userDrawn="1"/>
        </p:nvSpPr>
        <p:spPr bwMode="auto">
          <a:xfrm>
            <a:off x="9912351" y="3097214"/>
            <a:ext cx="1684867" cy="682625"/>
          </a:xfrm>
          <a:custGeom>
            <a:avLst/>
            <a:gdLst>
              <a:gd name="T0" fmla="*/ 0 w 1324"/>
              <a:gd name="T1" fmla="*/ 714 h 714"/>
              <a:gd name="T2" fmla="*/ 0 w 1324"/>
              <a:gd name="T3" fmla="*/ 714 h 714"/>
              <a:gd name="T4" fmla="*/ 1324 w 1324"/>
              <a:gd name="T5" fmla="*/ 714 h 714"/>
              <a:gd name="T6" fmla="*/ 1324 w 1324"/>
              <a:gd name="T7" fmla="*/ 0 h 714"/>
              <a:gd name="T8" fmla="*/ 0 w 1324"/>
              <a:gd name="T9" fmla="*/ 0 h 714"/>
              <a:gd name="T10" fmla="*/ 0 w 1324"/>
              <a:gd name="T11" fmla="*/ 714 h 714"/>
            </a:gdLst>
            <a:ahLst/>
            <a:cxnLst>
              <a:cxn ang="0">
                <a:pos x="T0" y="T1"/>
              </a:cxn>
              <a:cxn ang="0">
                <a:pos x="T2" y="T3"/>
              </a:cxn>
              <a:cxn ang="0">
                <a:pos x="T4" y="T5"/>
              </a:cxn>
              <a:cxn ang="0">
                <a:pos x="T6" y="T7"/>
              </a:cxn>
              <a:cxn ang="0">
                <a:pos x="T8" y="T9"/>
              </a:cxn>
              <a:cxn ang="0">
                <a:pos x="T10" y="T11"/>
              </a:cxn>
            </a:cxnLst>
            <a:rect l="0" t="0" r="r" b="b"/>
            <a:pathLst>
              <a:path w="1324" h="714">
                <a:moveTo>
                  <a:pt x="0" y="714"/>
                </a:moveTo>
                <a:lnTo>
                  <a:pt x="0" y="714"/>
                </a:lnTo>
                <a:lnTo>
                  <a:pt x="1324" y="714"/>
                </a:lnTo>
                <a:lnTo>
                  <a:pt x="1324" y="0"/>
                </a:lnTo>
                <a:lnTo>
                  <a:pt x="0" y="0"/>
                </a:lnTo>
                <a:lnTo>
                  <a:pt x="0" y="71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3" name="Freeform 8"/>
          <p:cNvSpPr>
            <a:spLocks/>
          </p:cNvSpPr>
          <p:nvPr userDrawn="1"/>
        </p:nvSpPr>
        <p:spPr bwMode="auto">
          <a:xfrm>
            <a:off x="9912351" y="5494338"/>
            <a:ext cx="1684867" cy="344488"/>
          </a:xfrm>
          <a:custGeom>
            <a:avLst/>
            <a:gdLst>
              <a:gd name="T0" fmla="*/ 0 w 1324"/>
              <a:gd name="T1" fmla="*/ 360 h 360"/>
              <a:gd name="T2" fmla="*/ 0 w 1324"/>
              <a:gd name="T3" fmla="*/ 360 h 360"/>
              <a:gd name="T4" fmla="*/ 1324 w 1324"/>
              <a:gd name="T5" fmla="*/ 360 h 360"/>
              <a:gd name="T6" fmla="*/ 1324 w 1324"/>
              <a:gd name="T7" fmla="*/ 0 h 360"/>
              <a:gd name="T8" fmla="*/ 0 w 1324"/>
              <a:gd name="T9" fmla="*/ 0 h 360"/>
              <a:gd name="T10" fmla="*/ 0 w 1324"/>
              <a:gd name="T11" fmla="*/ 360 h 360"/>
            </a:gdLst>
            <a:ahLst/>
            <a:cxnLst>
              <a:cxn ang="0">
                <a:pos x="T0" y="T1"/>
              </a:cxn>
              <a:cxn ang="0">
                <a:pos x="T2" y="T3"/>
              </a:cxn>
              <a:cxn ang="0">
                <a:pos x="T4" y="T5"/>
              </a:cxn>
              <a:cxn ang="0">
                <a:pos x="T6" y="T7"/>
              </a:cxn>
              <a:cxn ang="0">
                <a:pos x="T8" y="T9"/>
              </a:cxn>
              <a:cxn ang="0">
                <a:pos x="T10" y="T11"/>
              </a:cxn>
            </a:cxnLst>
            <a:rect l="0" t="0" r="r" b="b"/>
            <a:pathLst>
              <a:path w="1324" h="360">
                <a:moveTo>
                  <a:pt x="0" y="360"/>
                </a:moveTo>
                <a:lnTo>
                  <a:pt x="0" y="360"/>
                </a:lnTo>
                <a:lnTo>
                  <a:pt x="1324" y="360"/>
                </a:lnTo>
                <a:lnTo>
                  <a:pt x="1324" y="0"/>
                </a:lnTo>
                <a:lnTo>
                  <a:pt x="0" y="0"/>
                </a:lnTo>
                <a:lnTo>
                  <a:pt x="0" y="36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4" name="Freeform 9"/>
          <p:cNvSpPr>
            <a:spLocks/>
          </p:cNvSpPr>
          <p:nvPr userDrawn="1"/>
        </p:nvSpPr>
        <p:spPr bwMode="auto">
          <a:xfrm>
            <a:off x="609600" y="3558258"/>
            <a:ext cx="1066800" cy="1811338"/>
          </a:xfrm>
          <a:custGeom>
            <a:avLst/>
            <a:gdLst>
              <a:gd name="T0" fmla="*/ 0 w 839"/>
              <a:gd name="T1" fmla="*/ 1896 h 1896"/>
              <a:gd name="T2" fmla="*/ 0 w 839"/>
              <a:gd name="T3" fmla="*/ 1896 h 1896"/>
              <a:gd name="T4" fmla="*/ 839 w 839"/>
              <a:gd name="T5" fmla="*/ 1896 h 1896"/>
              <a:gd name="T6" fmla="*/ 839 w 839"/>
              <a:gd name="T7" fmla="*/ 0 h 1896"/>
              <a:gd name="T8" fmla="*/ 0 w 839"/>
              <a:gd name="T9" fmla="*/ 0 h 1896"/>
              <a:gd name="T10" fmla="*/ 0 w 839"/>
              <a:gd name="T11" fmla="*/ 1896 h 1896"/>
            </a:gdLst>
            <a:ahLst/>
            <a:cxnLst>
              <a:cxn ang="0">
                <a:pos x="T0" y="T1"/>
              </a:cxn>
              <a:cxn ang="0">
                <a:pos x="T2" y="T3"/>
              </a:cxn>
              <a:cxn ang="0">
                <a:pos x="T4" y="T5"/>
              </a:cxn>
              <a:cxn ang="0">
                <a:pos x="T6" y="T7"/>
              </a:cxn>
              <a:cxn ang="0">
                <a:pos x="T8" y="T9"/>
              </a:cxn>
              <a:cxn ang="0">
                <a:pos x="T10" y="T11"/>
              </a:cxn>
            </a:cxnLst>
            <a:rect l="0" t="0" r="r" b="b"/>
            <a:pathLst>
              <a:path w="839" h="1896">
                <a:moveTo>
                  <a:pt x="0" y="1896"/>
                </a:moveTo>
                <a:lnTo>
                  <a:pt x="0" y="1896"/>
                </a:lnTo>
                <a:lnTo>
                  <a:pt x="839" y="1896"/>
                </a:lnTo>
                <a:lnTo>
                  <a:pt x="839" y="0"/>
                </a:lnTo>
                <a:lnTo>
                  <a:pt x="0" y="0"/>
                </a:lnTo>
                <a:lnTo>
                  <a:pt x="0" y="1896"/>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7" name="Freeform 10"/>
          <p:cNvSpPr>
            <a:spLocks/>
          </p:cNvSpPr>
          <p:nvPr userDrawn="1"/>
        </p:nvSpPr>
        <p:spPr bwMode="auto">
          <a:xfrm>
            <a:off x="6481234" y="5037138"/>
            <a:ext cx="1375833" cy="338138"/>
          </a:xfrm>
          <a:custGeom>
            <a:avLst/>
            <a:gdLst>
              <a:gd name="T0" fmla="*/ 0 w 1081"/>
              <a:gd name="T1" fmla="*/ 354 h 354"/>
              <a:gd name="T2" fmla="*/ 0 w 1081"/>
              <a:gd name="T3" fmla="*/ 354 h 354"/>
              <a:gd name="T4" fmla="*/ 1081 w 1081"/>
              <a:gd name="T5" fmla="*/ 354 h 354"/>
              <a:gd name="T6" fmla="*/ 1081 w 1081"/>
              <a:gd name="T7" fmla="*/ 0 h 354"/>
              <a:gd name="T8" fmla="*/ 0 w 1081"/>
              <a:gd name="T9" fmla="*/ 0 h 354"/>
              <a:gd name="T10" fmla="*/ 0 w 1081"/>
              <a:gd name="T11" fmla="*/ 354 h 354"/>
            </a:gdLst>
            <a:ahLst/>
            <a:cxnLst>
              <a:cxn ang="0">
                <a:pos x="T0" y="T1"/>
              </a:cxn>
              <a:cxn ang="0">
                <a:pos x="T2" y="T3"/>
              </a:cxn>
              <a:cxn ang="0">
                <a:pos x="T4" y="T5"/>
              </a:cxn>
              <a:cxn ang="0">
                <a:pos x="T6" y="T7"/>
              </a:cxn>
              <a:cxn ang="0">
                <a:pos x="T8" y="T9"/>
              </a:cxn>
              <a:cxn ang="0">
                <a:pos x="T10" y="T11"/>
              </a:cxn>
            </a:cxnLst>
            <a:rect l="0" t="0" r="r" b="b"/>
            <a:pathLst>
              <a:path w="1081" h="354">
                <a:moveTo>
                  <a:pt x="0" y="354"/>
                </a:moveTo>
                <a:lnTo>
                  <a:pt x="0" y="354"/>
                </a:lnTo>
                <a:lnTo>
                  <a:pt x="1081" y="354"/>
                </a:lnTo>
                <a:lnTo>
                  <a:pt x="1081" y="0"/>
                </a:lnTo>
                <a:lnTo>
                  <a:pt x="0" y="0"/>
                </a:lnTo>
                <a:lnTo>
                  <a:pt x="0" y="354"/>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
        <p:nvSpPr>
          <p:cNvPr id="18" name="Freeform 11"/>
          <p:cNvSpPr>
            <a:spLocks/>
          </p:cNvSpPr>
          <p:nvPr userDrawn="1"/>
        </p:nvSpPr>
        <p:spPr bwMode="auto">
          <a:xfrm>
            <a:off x="3067051" y="3571875"/>
            <a:ext cx="2766484" cy="903288"/>
          </a:xfrm>
          <a:custGeom>
            <a:avLst/>
            <a:gdLst>
              <a:gd name="T0" fmla="*/ 0 w 2175"/>
              <a:gd name="T1" fmla="*/ 945 h 945"/>
              <a:gd name="T2" fmla="*/ 0 w 2175"/>
              <a:gd name="T3" fmla="*/ 945 h 945"/>
              <a:gd name="T4" fmla="*/ 2175 w 2175"/>
              <a:gd name="T5" fmla="*/ 945 h 945"/>
              <a:gd name="T6" fmla="*/ 2175 w 2175"/>
              <a:gd name="T7" fmla="*/ 0 h 945"/>
              <a:gd name="T8" fmla="*/ 0 w 2175"/>
              <a:gd name="T9" fmla="*/ 0 h 945"/>
              <a:gd name="T10" fmla="*/ 0 w 2175"/>
              <a:gd name="T11" fmla="*/ 945 h 945"/>
            </a:gdLst>
            <a:ahLst/>
            <a:cxnLst>
              <a:cxn ang="0">
                <a:pos x="T0" y="T1"/>
              </a:cxn>
              <a:cxn ang="0">
                <a:pos x="T2" y="T3"/>
              </a:cxn>
              <a:cxn ang="0">
                <a:pos x="T4" y="T5"/>
              </a:cxn>
              <a:cxn ang="0">
                <a:pos x="T6" y="T7"/>
              </a:cxn>
              <a:cxn ang="0">
                <a:pos x="T8" y="T9"/>
              </a:cxn>
              <a:cxn ang="0">
                <a:pos x="T10" y="T11"/>
              </a:cxn>
            </a:cxnLst>
            <a:rect l="0" t="0" r="r" b="b"/>
            <a:pathLst>
              <a:path w="2175" h="945">
                <a:moveTo>
                  <a:pt x="0" y="945"/>
                </a:moveTo>
                <a:lnTo>
                  <a:pt x="0" y="945"/>
                </a:lnTo>
                <a:lnTo>
                  <a:pt x="2175" y="945"/>
                </a:lnTo>
                <a:lnTo>
                  <a:pt x="2175" y="0"/>
                </a:lnTo>
                <a:lnTo>
                  <a:pt x="0" y="0"/>
                </a:lnTo>
                <a:lnTo>
                  <a:pt x="0" y="945"/>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3272692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28"/>
            </p:custDataLst>
          </p:nvPr>
        </p:nvSpPr>
        <p:spPr>
          <a:xfrm rot="19906914">
            <a:off x="324769" y="3029257"/>
            <a:ext cx="11352091" cy="1107996"/>
          </a:xfrm>
          <a:prstGeom prst="rect">
            <a:avLst/>
          </a:prstGeom>
          <a:noFill/>
        </p:spPr>
        <p:txBody>
          <a:bodyPr wrap="square" rtlCol="0" anchor="ctr" anchorCtr="0">
            <a:spAutoFit/>
          </a:bodyPr>
          <a:lstStyle/>
          <a:p>
            <a:pPr algn="ctr"/>
            <a:r>
              <a:rPr lang="en-GB" sz="6600" b="1" baseline="0">
                <a:solidFill>
                  <a:srgbClr val="C0C0C0"/>
                </a:solidFill>
              </a:rPr>
              <a:t> </a:t>
            </a:r>
            <a:endParaRPr lang="en-GB" sz="1800" b="1">
              <a:solidFill>
                <a:srgbClr val="C0C0C0"/>
              </a:solidFill>
            </a:endParaRPr>
          </a:p>
        </p:txBody>
      </p:sp>
      <p:sp>
        <p:nvSpPr>
          <p:cNvPr id="2" name="Title Placeholder 1"/>
          <p:cNvSpPr>
            <a:spLocks noGrp="1"/>
          </p:cNvSpPr>
          <p:nvPr>
            <p:ph type="title"/>
          </p:nvPr>
        </p:nvSpPr>
        <p:spPr>
          <a:xfrm>
            <a:off x="609600" y="457201"/>
            <a:ext cx="10972800" cy="30777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609600" y="1524000"/>
            <a:ext cx="109728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074400" y="6400801"/>
            <a:ext cx="508000" cy="138499"/>
          </a:xfrm>
          <a:prstGeom prst="rect">
            <a:avLst/>
          </a:prstGeom>
        </p:spPr>
        <p:txBody>
          <a:bodyPr vert="horz" wrap="square" lIns="0" tIns="0" rIns="0" bIns="0" rtlCol="0" anchor="t" anchorCtr="0">
            <a:spAutoFit/>
          </a:bodyPr>
          <a:lstStyle>
            <a:lvl1pPr algn="r">
              <a:defRPr sz="900">
                <a:solidFill>
                  <a:schemeClr val="tx1"/>
                </a:solidFill>
              </a:defRPr>
            </a:lvl1pPr>
          </a:lstStyle>
          <a:p>
            <a:fld id="{2083E393-C0BF-4ED8-8545-7E4C90AFF83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9" r:id="rId1"/>
    <p:sldLayoutId id="2147483712" r:id="rId2"/>
    <p:sldLayoutId id="2147483737" r:id="rId3"/>
    <p:sldLayoutId id="2147483691" r:id="rId4"/>
    <p:sldLayoutId id="2147483692" r:id="rId5"/>
    <p:sldLayoutId id="2147483700" r:id="rId6"/>
    <p:sldLayoutId id="2147483701" r:id="rId7"/>
    <p:sldLayoutId id="2147483693" r:id="rId8"/>
    <p:sldLayoutId id="2147483697" r:id="rId9"/>
    <p:sldLayoutId id="2147483705" r:id="rId10"/>
    <p:sldLayoutId id="2147483703" r:id="rId11"/>
    <p:sldLayoutId id="2147483704" r:id="rId12"/>
    <p:sldLayoutId id="2147483706" r:id="rId13"/>
    <p:sldLayoutId id="2147483708" r:id="rId14"/>
    <p:sldLayoutId id="2147483707" r:id="rId15"/>
    <p:sldLayoutId id="2147483709" r:id="rId16"/>
    <p:sldLayoutId id="2147483710" r:id="rId17"/>
    <p:sldLayoutId id="2147483711" r:id="rId18"/>
    <p:sldLayoutId id="2147483687" r:id="rId19"/>
    <p:sldLayoutId id="2147483696" r:id="rId20"/>
    <p:sldLayoutId id="2147483695" r:id="rId21"/>
    <p:sldLayoutId id="2147483672" r:id="rId22"/>
    <p:sldLayoutId id="2147483666" r:id="rId23"/>
    <p:sldLayoutId id="2147483690" r:id="rId24"/>
    <p:sldLayoutId id="2147483667" r:id="rId25"/>
    <p:sldLayoutId id="2147483698" r:id="rId26"/>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4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4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Font typeface="Wingdings" pitchFamily="2" charset="2"/>
        <a:buChar char="§"/>
        <a:defRPr sz="14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Font typeface="Wingdings" pitchFamily="2" charset="2"/>
        <a:buChar char="§"/>
        <a:defRPr sz="12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0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sv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s>
</file>

<file path=ppt/slides/_rels/slide1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g"/><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FD54F16-E704-4F41-B6A0-D7AE23DB24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1" y="0"/>
            <a:ext cx="12192484" cy="6875696"/>
          </a:xfrm>
          <a:prstGeom prst="rect">
            <a:avLst/>
          </a:prstGeom>
        </p:spPr>
      </p:pic>
      <p:sp>
        <p:nvSpPr>
          <p:cNvPr id="8" name="Rectangle 7">
            <a:extLst>
              <a:ext uri="{FF2B5EF4-FFF2-40B4-BE49-F238E27FC236}">
                <a16:creationId xmlns:a16="http://schemas.microsoft.com/office/drawing/2014/main" id="{2F46F302-9A90-45C2-9454-B522AED822E8}"/>
              </a:ext>
            </a:extLst>
          </p:cNvPr>
          <p:cNvSpPr/>
          <p:nvPr/>
        </p:nvSpPr>
        <p:spPr>
          <a:xfrm rot="10800000">
            <a:off x="-411" y="5678518"/>
            <a:ext cx="12192407" cy="1197176"/>
          </a:xfrm>
          <a:prstGeom prst="rect">
            <a:avLst/>
          </a:prstGeom>
          <a:gradFill flip="none" rotWithShape="1">
            <a:gsLst>
              <a:gs pos="0">
                <a:schemeClr val="tx1">
                  <a:alpha val="73000"/>
                </a:schemeClr>
              </a:gs>
              <a:gs pos="100000">
                <a:schemeClr val="tx1">
                  <a:alpha val="0"/>
                </a:schemeClr>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Footer Placeholder 3">
            <a:extLst>
              <a:ext uri="{FF2B5EF4-FFF2-40B4-BE49-F238E27FC236}">
                <a16:creationId xmlns:a16="http://schemas.microsoft.com/office/drawing/2014/main" id="{DEFA7987-095B-45A9-AEA8-E5CB8E667E8C}"/>
              </a:ext>
            </a:extLst>
          </p:cNvPr>
          <p:cNvSpPr txBox="1">
            <a:spLocks/>
          </p:cNvSpPr>
          <p:nvPr/>
        </p:nvSpPr>
        <p:spPr>
          <a:xfrm>
            <a:off x="2577223" y="6459652"/>
            <a:ext cx="7037137" cy="27699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Arial"/>
                <a:ea typeface="+mn-ea"/>
                <a:cs typeface="+mn-cs"/>
              </a:rPr>
              <a:t>© 2021 Saville Assessment, Willis Towers Watson. All rights reserved.</a:t>
            </a:r>
            <a:endParaRPr kumimoji="0" lang="en-US" sz="9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71676578-8B5F-4695-B719-75BB44D434D9}"/>
              </a:ext>
            </a:extLst>
          </p:cNvPr>
          <p:cNvGrpSpPr/>
          <p:nvPr/>
        </p:nvGrpSpPr>
        <p:grpSpPr>
          <a:xfrm>
            <a:off x="1835340" y="572285"/>
            <a:ext cx="8287674" cy="5496800"/>
            <a:chOff x="2907660" y="1088571"/>
            <a:chExt cx="6273662" cy="4161006"/>
          </a:xfrm>
        </p:grpSpPr>
        <p:sp>
          <p:nvSpPr>
            <p:cNvPr id="3" name="Rectangle 2">
              <a:extLst>
                <a:ext uri="{FF2B5EF4-FFF2-40B4-BE49-F238E27FC236}">
                  <a16:creationId xmlns:a16="http://schemas.microsoft.com/office/drawing/2014/main" id="{9F8F2CE5-8185-4FE3-B0C4-5D9A368FFBBD}"/>
                </a:ext>
              </a:extLst>
            </p:cNvPr>
            <p:cNvSpPr/>
            <p:nvPr/>
          </p:nvSpPr>
          <p:spPr>
            <a:xfrm>
              <a:off x="2907660" y="4150981"/>
              <a:ext cx="1242222" cy="1098596"/>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39B78A51-5E1E-4AD4-911A-D2C174DA26CB}"/>
                </a:ext>
              </a:extLst>
            </p:cNvPr>
            <p:cNvSpPr/>
            <p:nvPr/>
          </p:nvSpPr>
          <p:spPr>
            <a:xfrm>
              <a:off x="7769290" y="1088571"/>
              <a:ext cx="1412032" cy="2774304"/>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9DDB28B8-3637-44B7-A55F-F23DCBBAD6D1}"/>
                </a:ext>
              </a:extLst>
            </p:cNvPr>
            <p:cNvSpPr/>
            <p:nvPr/>
          </p:nvSpPr>
          <p:spPr>
            <a:xfrm>
              <a:off x="6999435" y="4856828"/>
              <a:ext cx="861773" cy="17093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ectangle 1">
              <a:extLst>
                <a:ext uri="{FF2B5EF4-FFF2-40B4-BE49-F238E27FC236}">
                  <a16:creationId xmlns:a16="http://schemas.microsoft.com/office/drawing/2014/main" id="{7B236709-510C-40C2-991F-3FC9BC045B3C}"/>
                </a:ext>
              </a:extLst>
            </p:cNvPr>
            <p:cNvSpPr/>
            <p:nvPr/>
          </p:nvSpPr>
          <p:spPr>
            <a:xfrm>
              <a:off x="3352024" y="2170803"/>
              <a:ext cx="5258207" cy="2390371"/>
            </a:xfrm>
            <a:prstGeom prst="rect">
              <a:avLst/>
            </a:prstGeom>
            <a:solidFill>
              <a:schemeClr val="bg1">
                <a:alpha val="81000"/>
              </a:schemeClr>
            </a:solidFill>
            <a:ln>
              <a:noFill/>
            </a:ln>
            <a:effectLst>
              <a:outerShdw blurRad="127000" dist="762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01A3FA9E-E7E6-4BA6-B151-7D4CFED3D975}"/>
                </a:ext>
              </a:extLst>
            </p:cNvPr>
            <p:cNvSpPr/>
            <p:nvPr/>
          </p:nvSpPr>
          <p:spPr>
            <a:xfrm>
              <a:off x="4338554" y="1383711"/>
              <a:ext cx="1365571" cy="49143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4" name="Title 3">
            <a:extLst>
              <a:ext uri="{FF2B5EF4-FFF2-40B4-BE49-F238E27FC236}">
                <a16:creationId xmlns:a16="http://schemas.microsoft.com/office/drawing/2014/main" id="{C632F059-DE86-45A7-82FA-BC9B3FA07DCD}"/>
              </a:ext>
            </a:extLst>
          </p:cNvPr>
          <p:cNvSpPr>
            <a:spLocks noGrp="1"/>
          </p:cNvSpPr>
          <p:nvPr>
            <p:ph type="title" idx="4294967295"/>
          </p:nvPr>
        </p:nvSpPr>
        <p:spPr>
          <a:xfrm>
            <a:off x="2698722" y="2962648"/>
            <a:ext cx="6292877" cy="1247135"/>
          </a:xfrm>
        </p:spPr>
        <p:txBody>
          <a:bodyPr>
            <a:noAutofit/>
          </a:bodyPr>
          <a:lstStyle/>
          <a:p>
            <a:pPr algn="ctr"/>
            <a:r>
              <a:rPr lang="en-GB" sz="4400" b="0" dirty="0"/>
              <a:t>Less Intuition, More Data</a:t>
            </a:r>
            <a:br>
              <a:rPr lang="en-GB" sz="4400" b="0" dirty="0"/>
            </a:br>
            <a:r>
              <a:rPr lang="en-GB" sz="2800" b="0" dirty="0"/>
              <a:t>Leveraging Assessment Data to Better Support D&amp;I </a:t>
            </a:r>
            <a:endParaRPr lang="en-GB" sz="4400" b="0" dirty="0"/>
          </a:p>
        </p:txBody>
      </p:sp>
    </p:spTree>
    <p:extLst>
      <p:ext uri="{BB962C8B-B14F-4D97-AF65-F5344CB8AC3E}">
        <p14:creationId xmlns:p14="http://schemas.microsoft.com/office/powerpoint/2010/main" val="911611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D7C20D85-469C-4A48-BF3E-DD6341B8EBF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218404" cy="6858001"/>
          </a:xfrm>
          <a:prstGeom prst="rect">
            <a:avLst/>
          </a:prstGeom>
        </p:spPr>
      </p:pic>
      <p:sp>
        <p:nvSpPr>
          <p:cNvPr id="2" name="Slide Number Placeholder 1">
            <a:extLst>
              <a:ext uri="{FF2B5EF4-FFF2-40B4-BE49-F238E27FC236}">
                <a16:creationId xmlns:a16="http://schemas.microsoft.com/office/drawing/2014/main" id="{8C507D77-9B21-4C63-A1DE-C00142177386}"/>
              </a:ext>
            </a:extLst>
          </p:cNvPr>
          <p:cNvSpPr>
            <a:spLocks noGrp="1"/>
          </p:cNvSpPr>
          <p:nvPr>
            <p:ph type="sldNum" sz="quarter" idx="12"/>
          </p:nvPr>
        </p:nvSpPr>
        <p:spPr/>
        <p:txBody>
          <a:bodyPr/>
          <a:lstStyle/>
          <a:p>
            <a:fld id="{2083E393-C0BF-4ED8-8545-7E4C90AFF831}" type="slidenum">
              <a:rPr lang="en-US" smtClean="0"/>
              <a:pPr/>
              <a:t>10</a:t>
            </a:fld>
            <a:endParaRPr lang="en-US"/>
          </a:p>
        </p:txBody>
      </p:sp>
      <p:grpSp>
        <p:nvGrpSpPr>
          <p:cNvPr id="26" name="Group 25">
            <a:extLst>
              <a:ext uri="{FF2B5EF4-FFF2-40B4-BE49-F238E27FC236}">
                <a16:creationId xmlns:a16="http://schemas.microsoft.com/office/drawing/2014/main" id="{EFB596A3-945C-4146-883C-9B0F1B6928D0}"/>
              </a:ext>
            </a:extLst>
          </p:cNvPr>
          <p:cNvGrpSpPr/>
          <p:nvPr/>
        </p:nvGrpSpPr>
        <p:grpSpPr>
          <a:xfrm>
            <a:off x="8106229" y="231611"/>
            <a:ext cx="3630314" cy="2475361"/>
            <a:chOff x="433754" y="3299205"/>
            <a:chExt cx="1616110" cy="1616110"/>
          </a:xfrm>
        </p:grpSpPr>
        <p:pic>
          <p:nvPicPr>
            <p:cNvPr id="8" name="Graphic 7" descr="Speech">
              <a:extLst>
                <a:ext uri="{FF2B5EF4-FFF2-40B4-BE49-F238E27FC236}">
                  <a16:creationId xmlns:a16="http://schemas.microsoft.com/office/drawing/2014/main" id="{C1200D5D-B7C9-44E6-A81C-6484D95F6C1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33754" y="3299205"/>
              <a:ext cx="1616110" cy="1616110"/>
            </a:xfrm>
            <a:prstGeom prst="rect">
              <a:avLst/>
            </a:prstGeom>
            <a:effectLst>
              <a:outerShdw blurRad="190500" dist="88900" dir="2700000" sx="97000" sy="97000" algn="tl" rotWithShape="0">
                <a:prstClr val="black">
                  <a:alpha val="26000"/>
                </a:prstClr>
              </a:outerShdw>
            </a:effectLst>
          </p:spPr>
        </p:pic>
        <p:sp>
          <p:nvSpPr>
            <p:cNvPr id="10" name="TextBox 9">
              <a:extLst>
                <a:ext uri="{FF2B5EF4-FFF2-40B4-BE49-F238E27FC236}">
                  <a16:creationId xmlns:a16="http://schemas.microsoft.com/office/drawing/2014/main" id="{CA39E004-CFAD-44C7-B4E0-8078DAE569A3}"/>
                </a:ext>
              </a:extLst>
            </p:cNvPr>
            <p:cNvSpPr txBox="1"/>
            <p:nvPr/>
          </p:nvSpPr>
          <p:spPr>
            <a:xfrm>
              <a:off x="802563" y="3703354"/>
              <a:ext cx="867927" cy="241129"/>
            </a:xfrm>
            <a:prstGeom prst="rect">
              <a:avLst/>
            </a:prstGeom>
            <a:noFill/>
          </p:spPr>
          <p:txBody>
            <a:bodyPr wrap="square" rtlCol="0">
              <a:spAutoFit/>
            </a:bodyPr>
            <a:lstStyle/>
            <a:p>
              <a:pPr algn="ctr"/>
              <a:r>
                <a:rPr lang="en-US" i="1" dirty="0">
                  <a:solidFill>
                    <a:schemeClr val="accent1"/>
                  </a:solidFill>
                </a:rPr>
                <a:t>Preparation</a:t>
              </a:r>
            </a:p>
          </p:txBody>
        </p:sp>
      </p:grpSp>
      <p:grpSp>
        <p:nvGrpSpPr>
          <p:cNvPr id="21" name="Group 20">
            <a:extLst>
              <a:ext uri="{FF2B5EF4-FFF2-40B4-BE49-F238E27FC236}">
                <a16:creationId xmlns:a16="http://schemas.microsoft.com/office/drawing/2014/main" id="{9D9EF556-6227-4EA2-BE57-AD19A472F897}"/>
              </a:ext>
            </a:extLst>
          </p:cNvPr>
          <p:cNvGrpSpPr/>
          <p:nvPr/>
        </p:nvGrpSpPr>
        <p:grpSpPr>
          <a:xfrm>
            <a:off x="9362048" y="2897315"/>
            <a:ext cx="2829952" cy="2443178"/>
            <a:chOff x="2386709" y="3719570"/>
            <a:chExt cx="2471894" cy="2068282"/>
          </a:xfrm>
        </p:grpSpPr>
        <p:pic>
          <p:nvPicPr>
            <p:cNvPr id="11" name="Graphic 10" descr="Speech">
              <a:extLst>
                <a:ext uri="{FF2B5EF4-FFF2-40B4-BE49-F238E27FC236}">
                  <a16:creationId xmlns:a16="http://schemas.microsoft.com/office/drawing/2014/main" id="{CCE23E4F-2A89-499E-ADB0-D08C48E41B4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386709" y="3719570"/>
              <a:ext cx="2471894" cy="2068282"/>
            </a:xfrm>
            <a:prstGeom prst="rect">
              <a:avLst/>
            </a:prstGeom>
            <a:effectLst>
              <a:outerShdw blurRad="177800" dist="101600" dir="2700000" algn="tl" rotWithShape="0">
                <a:prstClr val="black">
                  <a:alpha val="30000"/>
                </a:prstClr>
              </a:outerShdw>
            </a:effectLst>
          </p:spPr>
        </p:pic>
        <p:sp>
          <p:nvSpPr>
            <p:cNvPr id="12" name="TextBox 11">
              <a:extLst>
                <a:ext uri="{FF2B5EF4-FFF2-40B4-BE49-F238E27FC236}">
                  <a16:creationId xmlns:a16="http://schemas.microsoft.com/office/drawing/2014/main" id="{E7044E7D-14CD-458D-A034-4C7D00BEFC1C}"/>
                </a:ext>
              </a:extLst>
            </p:cNvPr>
            <p:cNvSpPr txBox="1"/>
            <p:nvPr/>
          </p:nvSpPr>
          <p:spPr>
            <a:xfrm>
              <a:off x="2864913" y="4222915"/>
              <a:ext cx="1509519" cy="547154"/>
            </a:xfrm>
            <a:prstGeom prst="rect">
              <a:avLst/>
            </a:prstGeom>
            <a:noFill/>
          </p:spPr>
          <p:txBody>
            <a:bodyPr wrap="square" rtlCol="0">
              <a:spAutoFit/>
            </a:bodyPr>
            <a:lstStyle/>
            <a:p>
              <a:r>
                <a:rPr lang="en-US" i="1" dirty="0">
                  <a:solidFill>
                    <a:schemeClr val="bg1"/>
                  </a:solidFill>
                </a:rPr>
                <a:t>Reducing Differences </a:t>
              </a:r>
            </a:p>
          </p:txBody>
        </p:sp>
      </p:grpSp>
      <p:grpSp>
        <p:nvGrpSpPr>
          <p:cNvPr id="25" name="Group 24">
            <a:extLst>
              <a:ext uri="{FF2B5EF4-FFF2-40B4-BE49-F238E27FC236}">
                <a16:creationId xmlns:a16="http://schemas.microsoft.com/office/drawing/2014/main" id="{ABDE7C5F-FF1A-42C2-9E04-6B648F348066}"/>
              </a:ext>
            </a:extLst>
          </p:cNvPr>
          <p:cNvGrpSpPr/>
          <p:nvPr/>
        </p:nvGrpSpPr>
        <p:grpSpPr>
          <a:xfrm>
            <a:off x="6522334" y="4507998"/>
            <a:ext cx="2927831" cy="1616110"/>
            <a:chOff x="8927456" y="5321755"/>
            <a:chExt cx="2927831" cy="1616110"/>
          </a:xfrm>
        </p:grpSpPr>
        <p:pic>
          <p:nvPicPr>
            <p:cNvPr id="13" name="Graphic 12" descr="Speech">
              <a:extLst>
                <a:ext uri="{FF2B5EF4-FFF2-40B4-BE49-F238E27FC236}">
                  <a16:creationId xmlns:a16="http://schemas.microsoft.com/office/drawing/2014/main" id="{78ACFA0B-DF89-4733-9C64-C62F450324D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927456" y="5321755"/>
              <a:ext cx="2927831" cy="1616110"/>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5373205A-101E-433C-8E37-776DD0C9A458}"/>
                </a:ext>
              </a:extLst>
            </p:cNvPr>
            <p:cNvSpPr txBox="1"/>
            <p:nvPr/>
          </p:nvSpPr>
          <p:spPr>
            <a:xfrm>
              <a:off x="9289131" y="5783610"/>
              <a:ext cx="2161854" cy="369332"/>
            </a:xfrm>
            <a:prstGeom prst="rect">
              <a:avLst/>
            </a:prstGeom>
            <a:noFill/>
          </p:spPr>
          <p:txBody>
            <a:bodyPr wrap="square" rtlCol="0">
              <a:spAutoFit/>
            </a:bodyPr>
            <a:lstStyle/>
            <a:p>
              <a:pPr algn="ctr"/>
              <a:r>
                <a:rPr lang="en-US" i="1" dirty="0">
                  <a:solidFill>
                    <a:schemeClr val="bg1"/>
                  </a:solidFill>
                </a:rPr>
                <a:t>Monitoring </a:t>
              </a:r>
            </a:p>
          </p:txBody>
        </p:sp>
      </p:grpSp>
      <p:grpSp>
        <p:nvGrpSpPr>
          <p:cNvPr id="22" name="Group 21">
            <a:extLst>
              <a:ext uri="{FF2B5EF4-FFF2-40B4-BE49-F238E27FC236}">
                <a16:creationId xmlns:a16="http://schemas.microsoft.com/office/drawing/2014/main" id="{FD5AECF3-A899-47E7-9BBF-04418F043C7E}"/>
              </a:ext>
            </a:extLst>
          </p:cNvPr>
          <p:cNvGrpSpPr/>
          <p:nvPr/>
        </p:nvGrpSpPr>
        <p:grpSpPr>
          <a:xfrm>
            <a:off x="3507907" y="3420535"/>
            <a:ext cx="3174020" cy="2209974"/>
            <a:chOff x="4317057" y="4682530"/>
            <a:chExt cx="3174020" cy="2209974"/>
          </a:xfrm>
        </p:grpSpPr>
        <p:pic>
          <p:nvPicPr>
            <p:cNvPr id="15" name="Graphic 14" descr="Speech">
              <a:extLst>
                <a:ext uri="{FF2B5EF4-FFF2-40B4-BE49-F238E27FC236}">
                  <a16:creationId xmlns:a16="http://schemas.microsoft.com/office/drawing/2014/main" id="{3FB7C190-B509-4003-9F92-7D757386928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317057" y="4682530"/>
              <a:ext cx="3174020" cy="2209974"/>
            </a:xfrm>
            <a:prstGeom prst="rect">
              <a:avLst/>
            </a:prstGeom>
            <a:effectLst>
              <a:outerShdw blurRad="190500" dist="88900" dir="2700000" sx="97000" sy="97000" algn="tl" rotWithShape="0">
                <a:prstClr val="black">
                  <a:alpha val="26000"/>
                </a:prstClr>
              </a:outerShdw>
            </a:effectLst>
          </p:spPr>
        </p:pic>
        <p:sp>
          <p:nvSpPr>
            <p:cNvPr id="16" name="TextBox 15">
              <a:extLst>
                <a:ext uri="{FF2B5EF4-FFF2-40B4-BE49-F238E27FC236}">
                  <a16:creationId xmlns:a16="http://schemas.microsoft.com/office/drawing/2014/main" id="{73DDD257-056B-4E21-8C19-16F6C9F08916}"/>
                </a:ext>
              </a:extLst>
            </p:cNvPr>
            <p:cNvSpPr txBox="1"/>
            <p:nvPr/>
          </p:nvSpPr>
          <p:spPr>
            <a:xfrm>
              <a:off x="4969282" y="5152849"/>
              <a:ext cx="1869612" cy="369332"/>
            </a:xfrm>
            <a:prstGeom prst="rect">
              <a:avLst/>
            </a:prstGeom>
            <a:noFill/>
          </p:spPr>
          <p:txBody>
            <a:bodyPr wrap="square" rtlCol="0">
              <a:spAutoFit/>
            </a:bodyPr>
            <a:lstStyle/>
            <a:p>
              <a:pPr algn="ctr"/>
              <a:r>
                <a:rPr lang="en-US" i="1" dirty="0">
                  <a:solidFill>
                    <a:schemeClr val="accent1"/>
                  </a:solidFill>
                </a:rPr>
                <a:t>Validity </a:t>
              </a:r>
            </a:p>
          </p:txBody>
        </p:sp>
      </p:grpSp>
      <p:grpSp>
        <p:nvGrpSpPr>
          <p:cNvPr id="23" name="Group 22">
            <a:extLst>
              <a:ext uri="{FF2B5EF4-FFF2-40B4-BE49-F238E27FC236}">
                <a16:creationId xmlns:a16="http://schemas.microsoft.com/office/drawing/2014/main" id="{FB581433-220F-4A33-9B41-FE7EA4E131DD}"/>
              </a:ext>
            </a:extLst>
          </p:cNvPr>
          <p:cNvGrpSpPr/>
          <p:nvPr/>
        </p:nvGrpSpPr>
        <p:grpSpPr>
          <a:xfrm>
            <a:off x="3390597" y="210942"/>
            <a:ext cx="3174020" cy="2253515"/>
            <a:chOff x="4969061" y="2272430"/>
            <a:chExt cx="3174020" cy="2253515"/>
          </a:xfrm>
        </p:grpSpPr>
        <p:pic>
          <p:nvPicPr>
            <p:cNvPr id="17" name="Graphic 16" descr="Speech">
              <a:extLst>
                <a:ext uri="{FF2B5EF4-FFF2-40B4-BE49-F238E27FC236}">
                  <a16:creationId xmlns:a16="http://schemas.microsoft.com/office/drawing/2014/main" id="{F1834CB5-19CB-40C4-8223-C4D5B53A849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969061" y="2272430"/>
              <a:ext cx="3174020" cy="2253515"/>
            </a:xfrm>
            <a:prstGeom prst="rect">
              <a:avLst/>
            </a:prstGeom>
            <a:effectLst>
              <a:outerShdw blurRad="127000" dist="76200" dir="2700000" algn="tl" rotWithShape="0">
                <a:prstClr val="black">
                  <a:alpha val="40000"/>
                </a:prstClr>
              </a:outerShdw>
            </a:effectLst>
          </p:spPr>
        </p:pic>
        <p:sp>
          <p:nvSpPr>
            <p:cNvPr id="18" name="TextBox 17">
              <a:extLst>
                <a:ext uri="{FF2B5EF4-FFF2-40B4-BE49-F238E27FC236}">
                  <a16:creationId xmlns:a16="http://schemas.microsoft.com/office/drawing/2014/main" id="{AE776DCA-53CA-483D-A17C-7180B35BF83D}"/>
                </a:ext>
              </a:extLst>
            </p:cNvPr>
            <p:cNvSpPr txBox="1"/>
            <p:nvPr/>
          </p:nvSpPr>
          <p:spPr>
            <a:xfrm>
              <a:off x="5470070" y="2787239"/>
              <a:ext cx="2161854" cy="369332"/>
            </a:xfrm>
            <a:prstGeom prst="rect">
              <a:avLst/>
            </a:prstGeom>
            <a:noFill/>
          </p:spPr>
          <p:txBody>
            <a:bodyPr wrap="square" rtlCol="0">
              <a:spAutoFit/>
            </a:bodyPr>
            <a:lstStyle/>
            <a:p>
              <a:pPr algn="ctr"/>
              <a:r>
                <a:rPr lang="en-US" i="1" dirty="0">
                  <a:solidFill>
                    <a:schemeClr val="bg1"/>
                  </a:solidFill>
                </a:rPr>
                <a:t>Training </a:t>
              </a:r>
            </a:p>
          </p:txBody>
        </p:sp>
      </p:grpSp>
      <p:sp>
        <p:nvSpPr>
          <p:cNvPr id="27" name="Rectangle 26">
            <a:extLst>
              <a:ext uri="{FF2B5EF4-FFF2-40B4-BE49-F238E27FC236}">
                <a16:creationId xmlns:a16="http://schemas.microsoft.com/office/drawing/2014/main" id="{E2AF9579-32D2-4563-8245-2A85494E7A56}"/>
              </a:ext>
            </a:extLst>
          </p:cNvPr>
          <p:cNvSpPr/>
          <p:nvPr/>
        </p:nvSpPr>
        <p:spPr>
          <a:xfrm>
            <a:off x="0" y="0"/>
            <a:ext cx="3226567"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24" name="Group 23">
            <a:extLst>
              <a:ext uri="{FF2B5EF4-FFF2-40B4-BE49-F238E27FC236}">
                <a16:creationId xmlns:a16="http://schemas.microsoft.com/office/drawing/2014/main" id="{B6E5F33D-5EA4-494B-85F1-DDEC155E5C01}"/>
              </a:ext>
            </a:extLst>
          </p:cNvPr>
          <p:cNvGrpSpPr/>
          <p:nvPr/>
        </p:nvGrpSpPr>
        <p:grpSpPr>
          <a:xfrm>
            <a:off x="6029744" y="2043607"/>
            <a:ext cx="3837187" cy="1916000"/>
            <a:chOff x="7826220" y="3928376"/>
            <a:chExt cx="3837187" cy="1916000"/>
          </a:xfrm>
        </p:grpSpPr>
        <p:pic>
          <p:nvPicPr>
            <p:cNvPr id="19" name="Graphic 18" descr="Speech">
              <a:extLst>
                <a:ext uri="{FF2B5EF4-FFF2-40B4-BE49-F238E27FC236}">
                  <a16:creationId xmlns:a16="http://schemas.microsoft.com/office/drawing/2014/main" id="{0654ECBC-00C8-4B7D-8A76-BAB1BC806A4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26220" y="3928376"/>
              <a:ext cx="3837187" cy="1916000"/>
            </a:xfrm>
            <a:prstGeom prst="rect">
              <a:avLst/>
            </a:prstGeom>
            <a:effectLst>
              <a:outerShdw blurRad="190500" dist="88900" dir="2700000" sx="97000" sy="97000" algn="tl" rotWithShape="0">
                <a:prstClr val="black">
                  <a:alpha val="26000"/>
                </a:prstClr>
              </a:outerShdw>
            </a:effectLst>
          </p:spPr>
        </p:pic>
        <p:sp>
          <p:nvSpPr>
            <p:cNvPr id="20" name="TextBox 19">
              <a:extLst>
                <a:ext uri="{FF2B5EF4-FFF2-40B4-BE49-F238E27FC236}">
                  <a16:creationId xmlns:a16="http://schemas.microsoft.com/office/drawing/2014/main" id="{D35C1F8D-1FA3-45E2-8135-E127E4EAF0D8}"/>
                </a:ext>
              </a:extLst>
            </p:cNvPr>
            <p:cNvSpPr txBox="1"/>
            <p:nvPr/>
          </p:nvSpPr>
          <p:spPr>
            <a:xfrm>
              <a:off x="8327587" y="4439376"/>
              <a:ext cx="2834455" cy="369332"/>
            </a:xfrm>
            <a:prstGeom prst="rect">
              <a:avLst/>
            </a:prstGeom>
            <a:noFill/>
          </p:spPr>
          <p:txBody>
            <a:bodyPr wrap="square" rtlCol="0">
              <a:spAutoFit/>
            </a:bodyPr>
            <a:lstStyle/>
            <a:p>
              <a:pPr algn="ctr"/>
              <a:r>
                <a:rPr lang="en-US" i="1" dirty="0">
                  <a:solidFill>
                    <a:schemeClr val="accent1"/>
                  </a:solidFill>
                </a:rPr>
                <a:t>Accessibility </a:t>
              </a:r>
            </a:p>
          </p:txBody>
        </p:sp>
      </p:grpSp>
      <p:sp>
        <p:nvSpPr>
          <p:cNvPr id="3" name="TextBox 2">
            <a:extLst>
              <a:ext uri="{FF2B5EF4-FFF2-40B4-BE49-F238E27FC236}">
                <a16:creationId xmlns:a16="http://schemas.microsoft.com/office/drawing/2014/main" id="{8BA2F8FD-3E89-41E9-AC89-E847A034EE85}"/>
              </a:ext>
            </a:extLst>
          </p:cNvPr>
          <p:cNvSpPr txBox="1"/>
          <p:nvPr/>
        </p:nvSpPr>
        <p:spPr>
          <a:xfrm>
            <a:off x="159658" y="2851595"/>
            <a:ext cx="2801256" cy="1969770"/>
          </a:xfrm>
          <a:prstGeom prst="rect">
            <a:avLst/>
          </a:prstGeom>
          <a:noFill/>
        </p:spPr>
        <p:txBody>
          <a:bodyPr wrap="square" rtlCol="0">
            <a:spAutoFit/>
          </a:bodyPr>
          <a:lstStyle/>
          <a:p>
            <a:pPr algn="ctr"/>
            <a:endParaRPr lang="en-US" sz="1000" b="1" dirty="0">
              <a:solidFill>
                <a:schemeClr val="bg1"/>
              </a:solidFill>
            </a:endParaRPr>
          </a:p>
          <a:p>
            <a:pPr algn="ctr"/>
            <a:r>
              <a:rPr lang="en-US" sz="2800" dirty="0">
                <a:solidFill>
                  <a:schemeClr val="bg1"/>
                </a:solidFill>
              </a:rPr>
              <a:t>Ensuring a Good D&amp;I Assessment Strategy </a:t>
            </a:r>
          </a:p>
        </p:txBody>
      </p:sp>
    </p:spTree>
    <p:extLst>
      <p:ext uri="{BB962C8B-B14F-4D97-AF65-F5344CB8AC3E}">
        <p14:creationId xmlns:p14="http://schemas.microsoft.com/office/powerpoint/2010/main" val="2728055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0762CC7-B4D6-467F-8469-51E2BAD5B7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1" y="0"/>
            <a:ext cx="3226567" cy="6875696"/>
          </a:xfrm>
          <a:prstGeom prst="rect">
            <a:avLst/>
          </a:prstGeom>
        </p:spPr>
      </p:pic>
      <p:sp>
        <p:nvSpPr>
          <p:cNvPr id="17" name="Rectangle 16">
            <a:extLst>
              <a:ext uri="{FF2B5EF4-FFF2-40B4-BE49-F238E27FC236}">
                <a16:creationId xmlns:a16="http://schemas.microsoft.com/office/drawing/2014/main" id="{B000AE8B-2710-4948-B475-3117DD7E3EA4}"/>
              </a:ext>
            </a:extLst>
          </p:cNvPr>
          <p:cNvSpPr/>
          <p:nvPr/>
        </p:nvSpPr>
        <p:spPr>
          <a:xfrm>
            <a:off x="0" y="0"/>
            <a:ext cx="3226567"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a:ea typeface="+mn-ea"/>
              <a:cs typeface="+mn-cs"/>
            </a:endParaRPr>
          </a:p>
        </p:txBody>
      </p:sp>
      <p:sp>
        <p:nvSpPr>
          <p:cNvPr id="3" name="TextBox 2">
            <a:extLst>
              <a:ext uri="{FF2B5EF4-FFF2-40B4-BE49-F238E27FC236}">
                <a16:creationId xmlns:a16="http://schemas.microsoft.com/office/drawing/2014/main" id="{8BA2F8FD-3E89-41E9-AC89-E847A034EE85}"/>
              </a:ext>
            </a:extLst>
          </p:cNvPr>
          <p:cNvSpPr txBox="1"/>
          <p:nvPr/>
        </p:nvSpPr>
        <p:spPr>
          <a:xfrm>
            <a:off x="592913" y="2413538"/>
            <a:ext cx="1960202" cy="1077218"/>
          </a:xfrm>
          <a:prstGeom prst="rect">
            <a:avLst/>
          </a:prstGeom>
          <a:noFill/>
        </p:spPr>
        <p:txBody>
          <a:bodyPr wrap="square" rtlCol="0">
            <a:spAutoFit/>
          </a:bodyPr>
          <a:lstStyle/>
          <a:p>
            <a:pPr algn="ctr"/>
            <a:r>
              <a:rPr lang="en-US" sz="3200" b="1" dirty="0">
                <a:solidFill>
                  <a:schemeClr val="bg1"/>
                </a:solidFill>
              </a:rPr>
              <a:t>Next Steps </a:t>
            </a:r>
            <a:endParaRPr lang="en-US" sz="2800" dirty="0">
              <a:solidFill>
                <a:schemeClr val="bg1"/>
              </a:solidFill>
            </a:endParaRPr>
          </a:p>
        </p:txBody>
      </p:sp>
      <p:sp>
        <p:nvSpPr>
          <p:cNvPr id="18" name="Slide Number Placeholder 1">
            <a:extLst>
              <a:ext uri="{FF2B5EF4-FFF2-40B4-BE49-F238E27FC236}">
                <a16:creationId xmlns:a16="http://schemas.microsoft.com/office/drawing/2014/main" id="{F3B50EED-E3CB-4BC6-AF8F-6577EF3DAB25}"/>
              </a:ext>
            </a:extLst>
          </p:cNvPr>
          <p:cNvSpPr txBox="1">
            <a:spLocks/>
          </p:cNvSpPr>
          <p:nvPr/>
        </p:nvSpPr>
        <p:spPr>
          <a:xfrm>
            <a:off x="11430000" y="6521657"/>
            <a:ext cx="508000" cy="138112"/>
          </a:xfrm>
          <a:prstGeom prst="rect">
            <a:avLst/>
          </a:prstGeom>
        </p:spPr>
        <p:txBody>
          <a:bodyPr vert="horz" wrap="square" lIns="0" tIns="0" rIns="0" bIns="0" rtlCol="0" anchor="t" anchorCtr="0">
            <a:spAutoFit/>
          </a:bodyP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083E393-C0BF-4ED8-8545-7E4C90AFF831}" type="slidenum">
              <a:rPr lang="en-US" smtClean="0">
                <a:solidFill>
                  <a:prstClr val="black"/>
                </a:solidFill>
                <a:latin typeface="Arial"/>
              </a:rPr>
              <a:pPr>
                <a:defRPr/>
              </a:pPr>
              <a:t>11</a:t>
            </a:fld>
            <a:endParaRPr lang="en-US">
              <a:solidFill>
                <a:prstClr val="black"/>
              </a:solidFill>
              <a:latin typeface="Arial"/>
            </a:endParaRPr>
          </a:p>
        </p:txBody>
      </p:sp>
      <p:pic>
        <p:nvPicPr>
          <p:cNvPr id="8" name="Graphic 7">
            <a:extLst>
              <a:ext uri="{FF2B5EF4-FFF2-40B4-BE49-F238E27FC236}">
                <a16:creationId xmlns:a16="http://schemas.microsoft.com/office/drawing/2014/main" id="{6D63F355-CB53-40CC-99BA-DD68842FF3E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147035" y="1022885"/>
            <a:ext cx="4969641" cy="4812230"/>
          </a:xfrm>
          <a:prstGeom prst="rect">
            <a:avLst/>
          </a:prstGeom>
        </p:spPr>
      </p:pic>
      <p:pic>
        <p:nvPicPr>
          <p:cNvPr id="4" name="Picture 3">
            <a:extLst>
              <a:ext uri="{FF2B5EF4-FFF2-40B4-BE49-F238E27FC236}">
                <a16:creationId xmlns:a16="http://schemas.microsoft.com/office/drawing/2014/main" id="{4634454B-68D1-464D-A8F4-A10FD2A263DD}"/>
              </a:ext>
            </a:extLst>
          </p:cNvPr>
          <p:cNvPicPr>
            <a:picLocks noChangeAspect="1"/>
          </p:cNvPicPr>
          <p:nvPr/>
        </p:nvPicPr>
        <p:blipFill>
          <a:blip r:embed="rId6"/>
          <a:stretch>
            <a:fillRect/>
          </a:stretch>
        </p:blipFill>
        <p:spPr>
          <a:xfrm>
            <a:off x="7523466" y="1271752"/>
            <a:ext cx="4216778" cy="3069019"/>
          </a:xfrm>
          <a:prstGeom prst="rect">
            <a:avLst/>
          </a:prstGeom>
        </p:spPr>
      </p:pic>
      <p:sp>
        <p:nvSpPr>
          <p:cNvPr id="5" name="Rectangle 4">
            <a:extLst>
              <a:ext uri="{FF2B5EF4-FFF2-40B4-BE49-F238E27FC236}">
                <a16:creationId xmlns:a16="http://schemas.microsoft.com/office/drawing/2014/main" id="{023A3833-5999-4E4C-B186-7C2C8A223F22}"/>
              </a:ext>
            </a:extLst>
          </p:cNvPr>
          <p:cNvSpPr/>
          <p:nvPr/>
        </p:nvSpPr>
        <p:spPr>
          <a:xfrm>
            <a:off x="3575567" y="1147318"/>
            <a:ext cx="3168016" cy="4563363"/>
          </a:xfrm>
          <a:prstGeom prst="rect">
            <a:avLst/>
          </a:prstGeom>
          <a:solidFill>
            <a:srgbClr val="D8D7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dirty="0">
                <a:solidFill>
                  <a:srgbClr val="702082"/>
                </a:solidFill>
              </a:rPr>
              <a:t>Copy of slides and recording circulated </a:t>
            </a:r>
          </a:p>
          <a:p>
            <a:pPr marL="285750" indent="-285750">
              <a:buFont typeface="Wingdings" panose="05000000000000000000" pitchFamily="2" charset="2"/>
              <a:buChar char="§"/>
            </a:pPr>
            <a:r>
              <a:rPr lang="en-US" dirty="0">
                <a:solidFill>
                  <a:srgbClr val="702082"/>
                </a:solidFill>
              </a:rPr>
              <a:t>Q&amp;A session recorded and circulated </a:t>
            </a:r>
          </a:p>
          <a:p>
            <a:pPr marL="285750" indent="-285750">
              <a:buFont typeface="Wingdings" panose="05000000000000000000" pitchFamily="2" charset="2"/>
              <a:buChar char="§"/>
            </a:pPr>
            <a:r>
              <a:rPr lang="en-US" dirty="0">
                <a:solidFill>
                  <a:srgbClr val="702082"/>
                </a:solidFill>
              </a:rPr>
              <a:t>New D&amp;I Tile now available on Client Resources Area </a:t>
            </a:r>
          </a:p>
          <a:p>
            <a:r>
              <a:rPr lang="en-US" dirty="0">
                <a:solidFill>
                  <a:srgbClr val="702082"/>
                </a:solidFill>
              </a:rPr>
              <a:t>Username: SA Client </a:t>
            </a:r>
          </a:p>
          <a:p>
            <a:r>
              <a:rPr lang="en-US" dirty="0">
                <a:solidFill>
                  <a:srgbClr val="702082"/>
                </a:solidFill>
              </a:rPr>
              <a:t>Password: </a:t>
            </a:r>
            <a:r>
              <a:rPr lang="en-GB" sz="1800" dirty="0">
                <a:solidFill>
                  <a:srgbClr val="702082"/>
                </a:solidFill>
                <a:effectLst/>
                <a:latin typeface="Arial" panose="020B0604020202020204" pitchFamily="34" charset="0"/>
                <a:ea typeface="Calibri" panose="020F0502020204030204" pitchFamily="34" charset="0"/>
              </a:rPr>
              <a:t>Re50urc5s21!</a:t>
            </a:r>
            <a:endParaRPr lang="en-US" sz="1800" dirty="0">
              <a:solidFill>
                <a:srgbClr val="702082"/>
              </a:solidFill>
              <a:effectLst/>
              <a:latin typeface="Calibri" panose="020F0502020204030204" pitchFamily="34" charset="0"/>
              <a:ea typeface="Calibri" panose="020F0502020204030204" pitchFamily="34" charset="0"/>
            </a:endParaRPr>
          </a:p>
          <a:p>
            <a:endParaRPr lang="en-US" dirty="0">
              <a:solidFill>
                <a:srgbClr val="702082"/>
              </a:solidFill>
            </a:endParaRPr>
          </a:p>
          <a:p>
            <a:pPr marL="285750" indent="-285750">
              <a:buFont typeface="Wingdings" panose="05000000000000000000" pitchFamily="2" charset="2"/>
              <a:buChar char="§"/>
            </a:pPr>
            <a:r>
              <a:rPr lang="en-US" dirty="0">
                <a:solidFill>
                  <a:srgbClr val="702082"/>
                </a:solidFill>
              </a:rPr>
              <a:t>Webinars in May &amp; June </a:t>
            </a:r>
          </a:p>
        </p:txBody>
      </p:sp>
    </p:spTree>
    <p:extLst>
      <p:ext uri="{BB962C8B-B14F-4D97-AF65-F5344CB8AC3E}">
        <p14:creationId xmlns:p14="http://schemas.microsoft.com/office/powerpoint/2010/main" val="2103409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3F38E1F-2648-4CF1-BB57-9B4B478317E2}"/>
              </a:ext>
            </a:extLst>
          </p:cNvPr>
          <p:cNvSpPr>
            <a:spLocks noGrp="1"/>
          </p:cNvSpPr>
          <p:nvPr>
            <p:ph type="ftr" sz="quarter" idx="11"/>
          </p:nvPr>
        </p:nvSpPr>
        <p:spPr/>
        <p:txBody>
          <a:bodyPr/>
          <a:lstStyle/>
          <a:p>
            <a:r>
              <a:rPr lang="en-GB" dirty="0"/>
              <a:t>© 2021 Saville Assessment, Willis Towers Watson. All rights reserved.</a:t>
            </a:r>
            <a:endParaRPr lang="en-US" dirty="0"/>
          </a:p>
        </p:txBody>
      </p:sp>
    </p:spTree>
    <p:extLst>
      <p:ext uri="{BB962C8B-B14F-4D97-AF65-F5344CB8AC3E}">
        <p14:creationId xmlns:p14="http://schemas.microsoft.com/office/powerpoint/2010/main" val="31635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4DFE93F-39D6-448B-ACBF-854B4F08E6AE}"/>
              </a:ext>
            </a:extLst>
          </p:cNvPr>
          <p:cNvSpPr/>
          <p:nvPr/>
        </p:nvSpPr>
        <p:spPr>
          <a:xfrm>
            <a:off x="458614" y="912417"/>
            <a:ext cx="1318282" cy="3021275"/>
          </a:xfrm>
          <a:prstGeom prst="rect">
            <a:avLst/>
          </a:prstGeom>
          <a:noFill/>
          <a:ln w="3810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895DB1B1-95A7-442D-9109-A116D0A15EF0}"/>
              </a:ext>
            </a:extLst>
          </p:cNvPr>
          <p:cNvSpPr/>
          <p:nvPr/>
        </p:nvSpPr>
        <p:spPr>
          <a:xfrm>
            <a:off x="1984309" y="211132"/>
            <a:ext cx="1138425" cy="225807"/>
          </a:xfrm>
          <a:prstGeom prst="rect">
            <a:avLst/>
          </a:prstGeom>
          <a:noFill/>
          <a:ln w="3810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237F4071-36B5-4D88-BDFF-BA250878D4F2}"/>
              </a:ext>
            </a:extLst>
          </p:cNvPr>
          <p:cNvSpPr/>
          <p:nvPr/>
        </p:nvSpPr>
        <p:spPr>
          <a:xfrm>
            <a:off x="2553522" y="2641524"/>
            <a:ext cx="1803956" cy="649201"/>
          </a:xfrm>
          <a:prstGeom prst="rect">
            <a:avLst/>
          </a:prstGeom>
          <a:noFill/>
          <a:ln w="3810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9DE142BA-C220-4211-B80C-68E6006BC7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1" y="0"/>
            <a:ext cx="3247782" cy="6875696"/>
          </a:xfrm>
          <a:prstGeom prst="rect">
            <a:avLst/>
          </a:prstGeom>
        </p:spPr>
      </p:pic>
      <p:sp>
        <p:nvSpPr>
          <p:cNvPr id="2" name="Slide Number Placeholder 1">
            <a:extLst>
              <a:ext uri="{FF2B5EF4-FFF2-40B4-BE49-F238E27FC236}">
                <a16:creationId xmlns:a16="http://schemas.microsoft.com/office/drawing/2014/main" id="{08DACA34-97FC-4807-ADA3-1F01661855D8}"/>
              </a:ext>
            </a:extLst>
          </p:cNvPr>
          <p:cNvSpPr>
            <a:spLocks noGrp="1"/>
          </p:cNvSpPr>
          <p:nvPr>
            <p:ph type="sldNum" sz="quarter" idx="4294967295"/>
          </p:nvPr>
        </p:nvSpPr>
        <p:spPr>
          <a:xfrm>
            <a:off x="11430000" y="6521657"/>
            <a:ext cx="508000" cy="13811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83E393-C0BF-4ED8-8545-7E4C90AFF831}"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
        <p:nvSpPr>
          <p:cNvPr id="4" name="Rectangle 3">
            <a:extLst>
              <a:ext uri="{FF2B5EF4-FFF2-40B4-BE49-F238E27FC236}">
                <a16:creationId xmlns:a16="http://schemas.microsoft.com/office/drawing/2014/main" id="{6277B32D-C095-4B1C-A6A1-DE61CF8F5CD4}"/>
              </a:ext>
            </a:extLst>
          </p:cNvPr>
          <p:cNvSpPr/>
          <p:nvPr/>
        </p:nvSpPr>
        <p:spPr>
          <a:xfrm>
            <a:off x="0" y="0"/>
            <a:ext cx="3247782"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Title 1">
            <a:extLst>
              <a:ext uri="{FF2B5EF4-FFF2-40B4-BE49-F238E27FC236}">
                <a16:creationId xmlns:a16="http://schemas.microsoft.com/office/drawing/2014/main" id="{F3BA511B-D3B3-47FF-A780-239A63CBFADF}"/>
              </a:ext>
            </a:extLst>
          </p:cNvPr>
          <p:cNvSpPr txBox="1">
            <a:spLocks/>
          </p:cNvSpPr>
          <p:nvPr/>
        </p:nvSpPr>
        <p:spPr>
          <a:xfrm>
            <a:off x="612877" y="2873778"/>
            <a:ext cx="2042940" cy="1110443"/>
          </a:xfrm>
          <a:prstGeom prst="rect">
            <a:avLst/>
          </a:prstGeom>
        </p:spPr>
        <p:txBody>
          <a:bodyPr vert="horz" lIns="0" tIns="0" rIns="0" bIns="0" rtlCol="0" anchor="t" anchorCtr="0">
            <a:normAutofit fontScale="92500" lnSpcReduction="20000"/>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defRPr/>
            </a:pPr>
            <a:endParaRPr lang="en-US" sz="3200" b="0" dirty="0">
              <a:solidFill>
                <a:prstClr val="white"/>
              </a:solidFill>
              <a:latin typeface="Arial Nova Light" panose="020B0304020202020204" pitchFamily="34" charset="0"/>
            </a:endParaRPr>
          </a:p>
          <a:p>
            <a:pPr lvl="0" algn="ctr">
              <a:defRPr/>
            </a:pPr>
            <a:r>
              <a:rPr lang="en-US" sz="3200" b="0" dirty="0">
                <a:solidFill>
                  <a:prstClr val="white"/>
                </a:solidFill>
                <a:latin typeface="Arial Nova Light" panose="020B0304020202020204" pitchFamily="34" charset="0"/>
              </a:rPr>
              <a:t>Today’s Panel </a:t>
            </a:r>
          </a:p>
        </p:txBody>
      </p:sp>
      <p:sp>
        <p:nvSpPr>
          <p:cNvPr id="3" name="Rectangle 2">
            <a:extLst>
              <a:ext uri="{FF2B5EF4-FFF2-40B4-BE49-F238E27FC236}">
                <a16:creationId xmlns:a16="http://schemas.microsoft.com/office/drawing/2014/main" id="{A2CECCB8-FEAD-4AEF-B021-EEFA3D4831EF}"/>
              </a:ext>
            </a:extLst>
          </p:cNvPr>
          <p:cNvSpPr/>
          <p:nvPr/>
        </p:nvSpPr>
        <p:spPr>
          <a:xfrm>
            <a:off x="3576476" y="3242674"/>
            <a:ext cx="2411183" cy="6492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Hannah Mullaney </a:t>
            </a:r>
          </a:p>
          <a:p>
            <a:pPr algn="ctr"/>
            <a:r>
              <a:rPr lang="en-GB" dirty="0"/>
              <a:t>Managing Consultant </a:t>
            </a:r>
            <a:endParaRPr lang="en-US" dirty="0"/>
          </a:p>
        </p:txBody>
      </p:sp>
      <p:sp>
        <p:nvSpPr>
          <p:cNvPr id="23" name="Rectangle 22">
            <a:extLst>
              <a:ext uri="{FF2B5EF4-FFF2-40B4-BE49-F238E27FC236}">
                <a16:creationId xmlns:a16="http://schemas.microsoft.com/office/drawing/2014/main" id="{6CC05440-01B3-4676-AC9B-FD17183E23B3}"/>
              </a:ext>
            </a:extLst>
          </p:cNvPr>
          <p:cNvSpPr/>
          <p:nvPr/>
        </p:nvSpPr>
        <p:spPr>
          <a:xfrm>
            <a:off x="6317175" y="3242675"/>
            <a:ext cx="2411183" cy="6492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Rab MacIver</a:t>
            </a:r>
          </a:p>
          <a:p>
            <a:pPr algn="ctr"/>
            <a:r>
              <a:rPr lang="en-GB" dirty="0"/>
              <a:t>R&amp;D Director </a:t>
            </a:r>
            <a:endParaRPr lang="en-US" dirty="0"/>
          </a:p>
        </p:txBody>
      </p:sp>
      <p:sp>
        <p:nvSpPr>
          <p:cNvPr id="25" name="Rectangle 24">
            <a:extLst>
              <a:ext uri="{FF2B5EF4-FFF2-40B4-BE49-F238E27FC236}">
                <a16:creationId xmlns:a16="http://schemas.microsoft.com/office/drawing/2014/main" id="{1491FFFB-642B-41E1-AE90-05A4859D94FF}"/>
              </a:ext>
            </a:extLst>
          </p:cNvPr>
          <p:cNvSpPr/>
          <p:nvPr/>
        </p:nvSpPr>
        <p:spPr>
          <a:xfrm>
            <a:off x="8957419" y="3248660"/>
            <a:ext cx="2726581" cy="6492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Katie Herridge</a:t>
            </a:r>
          </a:p>
          <a:p>
            <a:pPr algn="ctr"/>
            <a:r>
              <a:rPr lang="en-GB" dirty="0"/>
              <a:t>Product Project Manager </a:t>
            </a:r>
            <a:endParaRPr lang="en-US" dirty="0"/>
          </a:p>
        </p:txBody>
      </p:sp>
      <p:pic>
        <p:nvPicPr>
          <p:cNvPr id="11" name="Picture 10" descr="A person wearing glasses&#10;&#10;Description automatically generated with low confidence">
            <a:extLst>
              <a:ext uri="{FF2B5EF4-FFF2-40B4-BE49-F238E27FC236}">
                <a16:creationId xmlns:a16="http://schemas.microsoft.com/office/drawing/2014/main" id="{D1BCFDE1-706F-4624-8F01-5940F7732EC7}"/>
              </a:ext>
            </a:extLst>
          </p:cNvPr>
          <p:cNvPicPr>
            <a:picLocks noChangeAspect="1"/>
          </p:cNvPicPr>
          <p:nvPr/>
        </p:nvPicPr>
        <p:blipFill rotWithShape="1">
          <a:blip r:embed="rId4">
            <a:extLst>
              <a:ext uri="{28A0092B-C50C-407E-A947-70E740481C1C}">
                <a14:useLocalDpi xmlns:a14="http://schemas.microsoft.com/office/drawing/2010/main" val="0"/>
              </a:ext>
            </a:extLst>
          </a:blip>
          <a:srcRect t="8438" b="-67"/>
          <a:stretch/>
        </p:blipFill>
        <p:spPr>
          <a:xfrm>
            <a:off x="6730907" y="719636"/>
            <a:ext cx="1770965" cy="2243088"/>
          </a:xfrm>
          <a:prstGeom prst="rect">
            <a:avLst/>
          </a:prstGeom>
          <a:ln>
            <a:solidFill>
              <a:srgbClr val="702082"/>
            </a:solidFill>
          </a:ln>
        </p:spPr>
      </p:pic>
      <p:pic>
        <p:nvPicPr>
          <p:cNvPr id="13" name="Picture 12" descr="A picture containing person, necktie, posing, wall&#10;&#10;Description automatically generated">
            <a:extLst>
              <a:ext uri="{FF2B5EF4-FFF2-40B4-BE49-F238E27FC236}">
                <a16:creationId xmlns:a16="http://schemas.microsoft.com/office/drawing/2014/main" id="{E66413D9-36E5-427C-B838-4DF1082D82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12392" y="719636"/>
            <a:ext cx="1508835" cy="2246488"/>
          </a:xfrm>
          <a:prstGeom prst="rect">
            <a:avLst/>
          </a:prstGeom>
          <a:ln>
            <a:solidFill>
              <a:srgbClr val="702082"/>
            </a:solidFill>
          </a:ln>
        </p:spPr>
      </p:pic>
      <p:pic>
        <p:nvPicPr>
          <p:cNvPr id="21" name="Picture 20" descr="A picture containing person, clothing, standing, posing&#10;&#10;Description automatically generated">
            <a:extLst>
              <a:ext uri="{FF2B5EF4-FFF2-40B4-BE49-F238E27FC236}">
                <a16:creationId xmlns:a16="http://schemas.microsoft.com/office/drawing/2014/main" id="{544DED5D-D68A-4E95-A409-F9ACDB74CF4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5636" y="723036"/>
            <a:ext cx="1495392" cy="2243088"/>
          </a:xfrm>
          <a:prstGeom prst="rect">
            <a:avLst/>
          </a:prstGeom>
          <a:ln>
            <a:solidFill>
              <a:srgbClr val="702082"/>
            </a:solidFill>
          </a:ln>
        </p:spPr>
      </p:pic>
      <p:pic>
        <p:nvPicPr>
          <p:cNvPr id="7" name="Picture 6">
            <a:extLst>
              <a:ext uri="{FF2B5EF4-FFF2-40B4-BE49-F238E27FC236}">
                <a16:creationId xmlns:a16="http://schemas.microsoft.com/office/drawing/2014/main" id="{D4B471A6-DF12-4712-8324-AB13D0CA88C6}"/>
              </a:ext>
            </a:extLst>
          </p:cNvPr>
          <p:cNvPicPr>
            <a:picLocks noChangeAspect="1"/>
          </p:cNvPicPr>
          <p:nvPr/>
        </p:nvPicPr>
        <p:blipFill>
          <a:blip r:embed="rId7"/>
          <a:stretch>
            <a:fillRect/>
          </a:stretch>
        </p:blipFill>
        <p:spPr>
          <a:xfrm>
            <a:off x="5560100" y="4203625"/>
            <a:ext cx="1202525" cy="1588521"/>
          </a:xfrm>
          <a:prstGeom prst="rect">
            <a:avLst/>
          </a:prstGeom>
          <a:ln>
            <a:solidFill>
              <a:srgbClr val="702082"/>
            </a:solidFill>
          </a:ln>
        </p:spPr>
      </p:pic>
      <p:pic>
        <p:nvPicPr>
          <p:cNvPr id="1026" name="Picture 2" descr="Jasmin Lewis">
            <a:extLst>
              <a:ext uri="{FF2B5EF4-FFF2-40B4-BE49-F238E27FC236}">
                <a16:creationId xmlns:a16="http://schemas.microsoft.com/office/drawing/2014/main" id="{CC290338-8F24-467C-AD25-BAA35E3EDB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23871" y="4235621"/>
            <a:ext cx="1588521" cy="1588521"/>
          </a:xfrm>
          <a:prstGeom prst="rect">
            <a:avLst/>
          </a:prstGeom>
          <a:noFill/>
          <a:ln>
            <a:solidFill>
              <a:srgbClr val="702082"/>
            </a:solidFill>
          </a:ln>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BC8DD053-234E-4A3C-BD89-38378728E1A6}"/>
              </a:ext>
            </a:extLst>
          </p:cNvPr>
          <p:cNvSpPr/>
          <p:nvPr/>
        </p:nvSpPr>
        <p:spPr>
          <a:xfrm>
            <a:off x="4955770" y="5941509"/>
            <a:ext cx="2411183" cy="6492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James Hollingsworth</a:t>
            </a:r>
          </a:p>
          <a:p>
            <a:pPr algn="ctr"/>
            <a:r>
              <a:rPr lang="en-GB" dirty="0"/>
              <a:t>Moderator </a:t>
            </a:r>
            <a:endParaRPr lang="en-US" dirty="0"/>
          </a:p>
        </p:txBody>
      </p:sp>
      <p:sp>
        <p:nvSpPr>
          <p:cNvPr id="24" name="Rectangle 23">
            <a:extLst>
              <a:ext uri="{FF2B5EF4-FFF2-40B4-BE49-F238E27FC236}">
                <a16:creationId xmlns:a16="http://schemas.microsoft.com/office/drawing/2014/main" id="{0BD900F4-B2F5-4F2F-8C47-39D7E0BE994B}"/>
              </a:ext>
            </a:extLst>
          </p:cNvPr>
          <p:cNvSpPr/>
          <p:nvPr/>
        </p:nvSpPr>
        <p:spPr>
          <a:xfrm>
            <a:off x="7751827" y="5939357"/>
            <a:ext cx="2411183" cy="6492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Jasmin Lewis </a:t>
            </a:r>
          </a:p>
          <a:p>
            <a:pPr algn="ctr"/>
            <a:r>
              <a:rPr lang="en-GB" dirty="0"/>
              <a:t>Technical Support </a:t>
            </a:r>
            <a:endParaRPr lang="en-US" dirty="0"/>
          </a:p>
        </p:txBody>
      </p:sp>
    </p:spTree>
    <p:extLst>
      <p:ext uri="{BB962C8B-B14F-4D97-AF65-F5344CB8AC3E}">
        <p14:creationId xmlns:p14="http://schemas.microsoft.com/office/powerpoint/2010/main" val="1256532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63D3990F-0C8F-4D6C-98B3-3FC00452F95C}"/>
              </a:ext>
            </a:extLst>
          </p:cNvPr>
          <p:cNvSpPr/>
          <p:nvPr/>
        </p:nvSpPr>
        <p:spPr>
          <a:xfrm>
            <a:off x="3634875" y="2578818"/>
            <a:ext cx="6580364" cy="16031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tIns="252000" rIns="252000" bIns="252000" rtlCol="0" anchor="ctr"/>
          <a:lstStyle/>
          <a:p>
            <a:r>
              <a:rPr lang="en-GB" i="1" dirty="0">
                <a:solidFill>
                  <a:srgbClr val="702082"/>
                </a:solidFill>
              </a:rPr>
              <a:t>More gender-diverse and ethnically diverse organizations are respectively 15% and 35% more likely to deliver better financial returns than the industry average. </a:t>
            </a:r>
          </a:p>
        </p:txBody>
      </p:sp>
      <p:sp>
        <p:nvSpPr>
          <p:cNvPr id="30" name="Rectangle 29">
            <a:extLst>
              <a:ext uri="{FF2B5EF4-FFF2-40B4-BE49-F238E27FC236}">
                <a16:creationId xmlns:a16="http://schemas.microsoft.com/office/drawing/2014/main" id="{1B2CBE6D-C909-4772-91D0-0B80C55A0AB5}"/>
              </a:ext>
            </a:extLst>
          </p:cNvPr>
          <p:cNvSpPr/>
          <p:nvPr/>
        </p:nvSpPr>
        <p:spPr>
          <a:xfrm>
            <a:off x="5413494" y="731480"/>
            <a:ext cx="6580364" cy="1397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252000" rIns="504000" bIns="252000" rtlCol="0" anchor="ctr"/>
          <a:lstStyle/>
          <a:p>
            <a:r>
              <a:rPr lang="en-GB" i="1" dirty="0">
                <a:solidFill>
                  <a:schemeClr val="accent1"/>
                </a:solidFill>
              </a:rPr>
              <a:t>Twice as many professionals (64%) are aware of their employer’s diversity &amp; inclusion initiatives, compared to 2019.</a:t>
            </a:r>
          </a:p>
          <a:p>
            <a:r>
              <a:rPr lang="en-GB" sz="1000" dirty="0">
                <a:solidFill>
                  <a:schemeClr val="accent1"/>
                </a:solidFill>
              </a:rPr>
              <a:t>Robert Walters Diversity &amp; Inclusion Strategy Report </a:t>
            </a:r>
            <a:r>
              <a:rPr lang="en-GB" dirty="0">
                <a:solidFill>
                  <a:schemeClr val="accent1"/>
                </a:solidFill>
              </a:rPr>
              <a:t> </a:t>
            </a:r>
          </a:p>
        </p:txBody>
      </p:sp>
      <p:sp>
        <p:nvSpPr>
          <p:cNvPr id="18" name="Rectangle 17">
            <a:extLst>
              <a:ext uri="{FF2B5EF4-FFF2-40B4-BE49-F238E27FC236}">
                <a16:creationId xmlns:a16="http://schemas.microsoft.com/office/drawing/2014/main" id="{F4DFE93F-39D6-448B-ACBF-854B4F08E6AE}"/>
              </a:ext>
            </a:extLst>
          </p:cNvPr>
          <p:cNvSpPr/>
          <p:nvPr/>
        </p:nvSpPr>
        <p:spPr>
          <a:xfrm>
            <a:off x="458614" y="912417"/>
            <a:ext cx="1318282" cy="3021275"/>
          </a:xfrm>
          <a:prstGeom prst="rect">
            <a:avLst/>
          </a:prstGeom>
          <a:noFill/>
          <a:ln w="3810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895DB1B1-95A7-442D-9109-A116D0A15EF0}"/>
              </a:ext>
            </a:extLst>
          </p:cNvPr>
          <p:cNvSpPr/>
          <p:nvPr/>
        </p:nvSpPr>
        <p:spPr>
          <a:xfrm>
            <a:off x="1984309" y="211132"/>
            <a:ext cx="1138425" cy="225807"/>
          </a:xfrm>
          <a:prstGeom prst="rect">
            <a:avLst/>
          </a:prstGeom>
          <a:noFill/>
          <a:ln w="3810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237F4071-36B5-4D88-BDFF-BA250878D4F2}"/>
              </a:ext>
            </a:extLst>
          </p:cNvPr>
          <p:cNvSpPr/>
          <p:nvPr/>
        </p:nvSpPr>
        <p:spPr>
          <a:xfrm>
            <a:off x="2553522" y="2641524"/>
            <a:ext cx="1803956" cy="649201"/>
          </a:xfrm>
          <a:prstGeom prst="rect">
            <a:avLst/>
          </a:prstGeom>
          <a:noFill/>
          <a:ln w="3810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9DE142BA-C220-4211-B80C-68E6006BC7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1" y="0"/>
            <a:ext cx="3247782" cy="6875696"/>
          </a:xfrm>
          <a:prstGeom prst="rect">
            <a:avLst/>
          </a:prstGeom>
        </p:spPr>
      </p:pic>
      <p:sp>
        <p:nvSpPr>
          <p:cNvPr id="2" name="Slide Number Placeholder 1">
            <a:extLst>
              <a:ext uri="{FF2B5EF4-FFF2-40B4-BE49-F238E27FC236}">
                <a16:creationId xmlns:a16="http://schemas.microsoft.com/office/drawing/2014/main" id="{08DACA34-97FC-4807-ADA3-1F01661855D8}"/>
              </a:ext>
            </a:extLst>
          </p:cNvPr>
          <p:cNvSpPr>
            <a:spLocks noGrp="1"/>
          </p:cNvSpPr>
          <p:nvPr>
            <p:ph type="sldNum" sz="quarter" idx="4294967295"/>
          </p:nvPr>
        </p:nvSpPr>
        <p:spPr>
          <a:xfrm>
            <a:off x="11430000" y="6521657"/>
            <a:ext cx="508000" cy="13811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83E393-C0BF-4ED8-8545-7E4C90AFF831}"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
        <p:nvSpPr>
          <p:cNvPr id="4" name="Rectangle 3">
            <a:extLst>
              <a:ext uri="{FF2B5EF4-FFF2-40B4-BE49-F238E27FC236}">
                <a16:creationId xmlns:a16="http://schemas.microsoft.com/office/drawing/2014/main" id="{6277B32D-C095-4B1C-A6A1-DE61CF8F5CD4}"/>
              </a:ext>
            </a:extLst>
          </p:cNvPr>
          <p:cNvSpPr/>
          <p:nvPr/>
        </p:nvSpPr>
        <p:spPr>
          <a:xfrm>
            <a:off x="0" y="8848"/>
            <a:ext cx="3247782"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Title 1">
            <a:extLst>
              <a:ext uri="{FF2B5EF4-FFF2-40B4-BE49-F238E27FC236}">
                <a16:creationId xmlns:a16="http://schemas.microsoft.com/office/drawing/2014/main" id="{F3BA511B-D3B3-47FF-A780-239A63CBFADF}"/>
              </a:ext>
            </a:extLst>
          </p:cNvPr>
          <p:cNvSpPr txBox="1">
            <a:spLocks/>
          </p:cNvSpPr>
          <p:nvPr/>
        </p:nvSpPr>
        <p:spPr>
          <a:xfrm>
            <a:off x="199697" y="2143089"/>
            <a:ext cx="2851242" cy="2864870"/>
          </a:xfrm>
          <a:prstGeom prst="rect">
            <a:avLst/>
          </a:prstGeom>
        </p:spPr>
        <p:txBody>
          <a:bodyPr vert="horz" lIns="0" tIns="0" rIns="0" bIns="0" rtlCol="0" anchor="t" anchorCtr="0">
            <a:normAutofit lnSpcReduction="10000"/>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defRPr/>
            </a:pPr>
            <a:endParaRPr lang="en-US" sz="3200" b="0" dirty="0">
              <a:solidFill>
                <a:prstClr val="white"/>
              </a:solidFill>
              <a:latin typeface="Arial Nova Light" panose="020B0304020202020204" pitchFamily="34" charset="0"/>
            </a:endParaRPr>
          </a:p>
          <a:p>
            <a:pPr lvl="0" algn="ctr">
              <a:defRPr/>
            </a:pPr>
            <a:r>
              <a:rPr lang="en-US" sz="3200" b="0" dirty="0">
                <a:solidFill>
                  <a:prstClr val="white"/>
                </a:solidFill>
                <a:latin typeface="Arial Nova Light" panose="020B0304020202020204" pitchFamily="34" charset="0"/>
              </a:rPr>
              <a:t>Landscape: </a:t>
            </a:r>
          </a:p>
          <a:p>
            <a:pPr lvl="0" algn="ctr">
              <a:defRPr/>
            </a:pPr>
            <a:endParaRPr lang="en-US" sz="3200" b="0" dirty="0">
              <a:solidFill>
                <a:prstClr val="white"/>
              </a:solidFill>
              <a:latin typeface="Arial Nova Light" panose="020B0304020202020204" pitchFamily="34" charset="0"/>
            </a:endParaRPr>
          </a:p>
          <a:p>
            <a:pPr lvl="0" algn="ctr">
              <a:defRPr/>
            </a:pPr>
            <a:r>
              <a:rPr lang="en-US" sz="3200" b="0" i="1" dirty="0">
                <a:solidFill>
                  <a:prstClr val="white"/>
                </a:solidFill>
                <a:latin typeface="Arial Nova Light" panose="020B0304020202020204" pitchFamily="34" charset="0"/>
              </a:rPr>
              <a:t>D&amp;I continues to be a major imperative </a:t>
            </a:r>
          </a:p>
          <a:p>
            <a:pPr lvl="0" algn="ctr">
              <a:defRPr/>
            </a:pPr>
            <a:endParaRPr lang="en-US" sz="3200" b="0" dirty="0">
              <a:solidFill>
                <a:prstClr val="white"/>
              </a:solidFill>
              <a:latin typeface="Arial Nova Light" panose="020B0304020202020204" pitchFamily="34" charset="0"/>
            </a:endParaRPr>
          </a:p>
          <a:p>
            <a:pPr lvl="0" algn="ctr">
              <a:defRPr/>
            </a:pPr>
            <a:endParaRPr lang="en-US" sz="3200" b="0" dirty="0">
              <a:solidFill>
                <a:prstClr val="white"/>
              </a:solidFill>
              <a:latin typeface="Arial Nova Light" panose="020B0304020202020204" pitchFamily="34" charset="0"/>
            </a:endParaRPr>
          </a:p>
        </p:txBody>
      </p:sp>
      <p:sp>
        <p:nvSpPr>
          <p:cNvPr id="8" name="Rectangle 7">
            <a:extLst>
              <a:ext uri="{FF2B5EF4-FFF2-40B4-BE49-F238E27FC236}">
                <a16:creationId xmlns:a16="http://schemas.microsoft.com/office/drawing/2014/main" id="{4684A9D9-D53F-4F12-9EAA-A77DF0F61C3F}"/>
              </a:ext>
            </a:extLst>
          </p:cNvPr>
          <p:cNvSpPr/>
          <p:nvPr/>
        </p:nvSpPr>
        <p:spPr>
          <a:xfrm>
            <a:off x="3487450" y="487335"/>
            <a:ext cx="1926455" cy="1926455"/>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1"/>
              </a:solidFill>
            </a:endParaRPr>
          </a:p>
        </p:txBody>
      </p:sp>
      <p:sp>
        <p:nvSpPr>
          <p:cNvPr id="17" name="Rectangle 16">
            <a:extLst>
              <a:ext uri="{FF2B5EF4-FFF2-40B4-BE49-F238E27FC236}">
                <a16:creationId xmlns:a16="http://schemas.microsoft.com/office/drawing/2014/main" id="{30CB83AB-2D05-433A-89BB-43EA93C6D708}"/>
              </a:ext>
            </a:extLst>
          </p:cNvPr>
          <p:cNvSpPr/>
          <p:nvPr/>
        </p:nvSpPr>
        <p:spPr>
          <a:xfrm>
            <a:off x="11545990" y="3511943"/>
            <a:ext cx="646010" cy="2053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F09BAD54-6C42-4D5E-AD48-63F3F852594B}"/>
              </a:ext>
            </a:extLst>
          </p:cNvPr>
          <p:cNvSpPr/>
          <p:nvPr/>
        </p:nvSpPr>
        <p:spPr>
          <a:xfrm>
            <a:off x="10215650" y="2425061"/>
            <a:ext cx="1926455" cy="1926455"/>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 </a:t>
            </a:r>
          </a:p>
        </p:txBody>
      </p:sp>
      <p:pic>
        <p:nvPicPr>
          <p:cNvPr id="1030" name="Picture 6" descr="Robert Walters Plc's Competitors, Revenue, Number of Employees, Funding,  Acquisitions &amp; News - Owler Company Profile">
            <a:extLst>
              <a:ext uri="{FF2B5EF4-FFF2-40B4-BE49-F238E27FC236}">
                <a16:creationId xmlns:a16="http://schemas.microsoft.com/office/drawing/2014/main" id="{2E8F948F-EE3B-4EA0-8524-14AC9D86F5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6447" y="1166617"/>
            <a:ext cx="1790206" cy="5678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lobal management consulting | McKinsey &amp; Company">
            <a:extLst>
              <a:ext uri="{FF2B5EF4-FFF2-40B4-BE49-F238E27FC236}">
                <a16:creationId xmlns:a16="http://schemas.microsoft.com/office/drawing/2014/main" id="{C170C343-3E7F-42C9-B9DE-5E5E9091EDB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25871" y="2652361"/>
            <a:ext cx="1506011" cy="150601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1EC6DE62-961F-40AD-A83A-CB599A9D2EA6}"/>
              </a:ext>
            </a:extLst>
          </p:cNvPr>
          <p:cNvSpPr/>
          <p:nvPr/>
        </p:nvSpPr>
        <p:spPr>
          <a:xfrm>
            <a:off x="3508324" y="4617711"/>
            <a:ext cx="1926455" cy="1926455"/>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 </a:t>
            </a:r>
          </a:p>
        </p:txBody>
      </p:sp>
      <p:sp>
        <p:nvSpPr>
          <p:cNvPr id="22" name="Rectangle 21">
            <a:extLst>
              <a:ext uri="{FF2B5EF4-FFF2-40B4-BE49-F238E27FC236}">
                <a16:creationId xmlns:a16="http://schemas.microsoft.com/office/drawing/2014/main" id="{0F24CA87-C2C8-412B-81F5-E18E23DE6C1C}"/>
              </a:ext>
            </a:extLst>
          </p:cNvPr>
          <p:cNvSpPr/>
          <p:nvPr/>
        </p:nvSpPr>
        <p:spPr>
          <a:xfrm>
            <a:off x="5434779" y="4763965"/>
            <a:ext cx="6580364" cy="16031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tIns="252000" rIns="252000" bIns="252000" rtlCol="0" anchor="ctr"/>
          <a:lstStyle/>
          <a:p>
            <a:r>
              <a:rPr lang="en-GB" i="1" dirty="0">
                <a:solidFill>
                  <a:srgbClr val="702082"/>
                </a:solidFill>
              </a:rPr>
              <a:t>“Legal &amp; General has demanded that all FTSE 100 companies hire a non-white director by 2022. The move echoes a call from the CBI that the biggest UK firms should have at least one black, Asian or minority ethnic member on their boards by 2021”</a:t>
            </a:r>
          </a:p>
        </p:txBody>
      </p:sp>
      <p:pic>
        <p:nvPicPr>
          <p:cNvPr id="1034" name="Picture 10">
            <a:extLst>
              <a:ext uri="{FF2B5EF4-FFF2-40B4-BE49-F238E27FC236}">
                <a16:creationId xmlns:a16="http://schemas.microsoft.com/office/drawing/2014/main" id="{02372F68-4652-4FC0-B2E5-745C02BA76B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0679" y="5305817"/>
            <a:ext cx="1821745" cy="519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65944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28000">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14:bounceEnd="28000">
                                          <p:cBhvr additive="base">
                                            <p:cTn id="7" dur="1000" fill="hold"/>
                                            <p:tgtEl>
                                              <p:spTgt spid="30"/>
                                            </p:tgtEl>
                                            <p:attrNameLst>
                                              <p:attrName>ppt_x</p:attrName>
                                            </p:attrNameLst>
                                          </p:cBhvr>
                                          <p:tavLst>
                                            <p:tav tm="0">
                                              <p:val>
                                                <p:strVal val="0-#ppt_w/2"/>
                                              </p:val>
                                            </p:tav>
                                            <p:tav tm="100000">
                                              <p:val>
                                                <p:strVal val="#ppt_x"/>
                                              </p:val>
                                            </p:tav>
                                          </p:tavLst>
                                        </p:anim>
                                        <p:anim calcmode="lin" valueType="num" p14:bounceEnd="28000">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14:presetBounceEnd="28000">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14:bounceEnd="28000">
                                          <p:cBhvr additive="base">
                                            <p:cTn id="13" dur="1000" fill="hold"/>
                                            <p:tgtEl>
                                              <p:spTgt spid="36"/>
                                            </p:tgtEl>
                                            <p:attrNameLst>
                                              <p:attrName>ppt_x</p:attrName>
                                            </p:attrNameLst>
                                          </p:cBhvr>
                                          <p:tavLst>
                                            <p:tav tm="0">
                                              <p:val>
                                                <p:strVal val="1+#ppt_w/2"/>
                                              </p:val>
                                            </p:tav>
                                            <p:tav tm="100000">
                                              <p:val>
                                                <p:strVal val="#ppt_x"/>
                                              </p:val>
                                            </p:tav>
                                          </p:tavLst>
                                        </p:anim>
                                        <p:anim calcmode="lin" valueType="num" p14:bounceEnd="28000">
                                          <p:cBhvr additive="base">
                                            <p:cTn id="14"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14:presetBounceEnd="28000">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14:bounceEnd="28000">
                                          <p:cBhvr additive="base">
                                            <p:cTn id="19" dur="1000" fill="hold"/>
                                            <p:tgtEl>
                                              <p:spTgt spid="22"/>
                                            </p:tgtEl>
                                            <p:attrNameLst>
                                              <p:attrName>ppt_x</p:attrName>
                                            </p:attrNameLst>
                                          </p:cBhvr>
                                          <p:tavLst>
                                            <p:tav tm="0">
                                              <p:val>
                                                <p:strVal val="1+#ppt_w/2"/>
                                              </p:val>
                                            </p:tav>
                                            <p:tav tm="100000">
                                              <p:val>
                                                <p:strVal val="#ppt_x"/>
                                              </p:val>
                                            </p:tav>
                                          </p:tavLst>
                                        </p:anim>
                                        <p:anim calcmode="lin" valueType="num" p14:bounceEnd="28000">
                                          <p:cBhvr additive="base">
                                            <p:cTn id="20"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0" grpId="0" animBg="1"/>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0-#ppt_w/2"/>
                                              </p:val>
                                            </p:tav>
                                            <p:tav tm="100000">
                                              <p:val>
                                                <p:strVal val="#ppt_x"/>
                                              </p:val>
                                            </p:tav>
                                          </p:tavLst>
                                        </p:anim>
                                        <p:anim calcmode="lin" valueType="num">
                                          <p:cBhvr additive="base">
                                            <p:cTn id="8" dur="10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1000" fill="hold"/>
                                            <p:tgtEl>
                                              <p:spTgt spid="36"/>
                                            </p:tgtEl>
                                            <p:attrNameLst>
                                              <p:attrName>ppt_x</p:attrName>
                                            </p:attrNameLst>
                                          </p:cBhvr>
                                          <p:tavLst>
                                            <p:tav tm="0">
                                              <p:val>
                                                <p:strVal val="1+#ppt_w/2"/>
                                              </p:val>
                                            </p:tav>
                                            <p:tav tm="100000">
                                              <p:val>
                                                <p:strVal val="#ppt_x"/>
                                              </p:val>
                                            </p:tav>
                                          </p:tavLst>
                                        </p:anim>
                                        <p:anim calcmode="lin" valueType="num">
                                          <p:cBhvr additive="base">
                                            <p:cTn id="14"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1+#ppt_w/2"/>
                                              </p:val>
                                            </p:tav>
                                            <p:tav tm="100000">
                                              <p:val>
                                                <p:strVal val="#ppt_x"/>
                                              </p:val>
                                            </p:tav>
                                          </p:tavLst>
                                        </p:anim>
                                        <p:anim calcmode="lin" valueType="num">
                                          <p:cBhvr additive="base">
                                            <p:cTn id="20"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0" grpId="0" animBg="1"/>
          <p:bldP spid="22"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E280584-0DA9-4D3F-A45F-27C4FD47E086}"/>
              </a:ext>
            </a:extLst>
          </p:cNvPr>
          <p:cNvSpPr/>
          <p:nvPr/>
        </p:nvSpPr>
        <p:spPr>
          <a:xfrm>
            <a:off x="5741464" y="528655"/>
            <a:ext cx="6875578" cy="865118"/>
          </a:xfrm>
          <a:prstGeom prst="rect">
            <a:avLst/>
          </a:prstGeom>
          <a:solidFill>
            <a:srgbClr val="D8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rgbClr val="702082"/>
              </a:solidFill>
            </a:endParaRPr>
          </a:p>
        </p:txBody>
      </p:sp>
      <p:sp>
        <p:nvSpPr>
          <p:cNvPr id="18" name="Rectangle 17">
            <a:extLst>
              <a:ext uri="{FF2B5EF4-FFF2-40B4-BE49-F238E27FC236}">
                <a16:creationId xmlns:a16="http://schemas.microsoft.com/office/drawing/2014/main" id="{F4DFE93F-39D6-448B-ACBF-854B4F08E6AE}"/>
              </a:ext>
            </a:extLst>
          </p:cNvPr>
          <p:cNvSpPr/>
          <p:nvPr/>
        </p:nvSpPr>
        <p:spPr>
          <a:xfrm>
            <a:off x="458614" y="912417"/>
            <a:ext cx="1318282" cy="3021275"/>
          </a:xfrm>
          <a:prstGeom prst="rect">
            <a:avLst/>
          </a:prstGeom>
          <a:noFill/>
          <a:ln w="3810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895DB1B1-95A7-442D-9109-A116D0A15EF0}"/>
              </a:ext>
            </a:extLst>
          </p:cNvPr>
          <p:cNvSpPr/>
          <p:nvPr/>
        </p:nvSpPr>
        <p:spPr>
          <a:xfrm>
            <a:off x="1984309" y="211132"/>
            <a:ext cx="1138425" cy="225807"/>
          </a:xfrm>
          <a:prstGeom prst="rect">
            <a:avLst/>
          </a:prstGeom>
          <a:noFill/>
          <a:ln w="3810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237F4071-36B5-4D88-BDFF-BA250878D4F2}"/>
              </a:ext>
            </a:extLst>
          </p:cNvPr>
          <p:cNvSpPr/>
          <p:nvPr/>
        </p:nvSpPr>
        <p:spPr>
          <a:xfrm>
            <a:off x="2553522" y="2641524"/>
            <a:ext cx="1803956" cy="649201"/>
          </a:xfrm>
          <a:prstGeom prst="rect">
            <a:avLst/>
          </a:prstGeom>
          <a:noFill/>
          <a:ln w="3810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9DE142BA-C220-4211-B80C-68E6006BC7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1" y="0"/>
            <a:ext cx="3247782" cy="6875696"/>
          </a:xfrm>
          <a:prstGeom prst="rect">
            <a:avLst/>
          </a:prstGeom>
        </p:spPr>
      </p:pic>
      <p:sp>
        <p:nvSpPr>
          <p:cNvPr id="2" name="Slide Number Placeholder 1">
            <a:extLst>
              <a:ext uri="{FF2B5EF4-FFF2-40B4-BE49-F238E27FC236}">
                <a16:creationId xmlns:a16="http://schemas.microsoft.com/office/drawing/2014/main" id="{08DACA34-97FC-4807-ADA3-1F01661855D8}"/>
              </a:ext>
            </a:extLst>
          </p:cNvPr>
          <p:cNvSpPr>
            <a:spLocks noGrp="1"/>
          </p:cNvSpPr>
          <p:nvPr>
            <p:ph type="sldNum" sz="quarter" idx="4294967295"/>
          </p:nvPr>
        </p:nvSpPr>
        <p:spPr>
          <a:xfrm>
            <a:off x="11430000" y="6521657"/>
            <a:ext cx="508000" cy="13811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83E393-C0BF-4ED8-8545-7E4C90AFF831}"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
        <p:nvSpPr>
          <p:cNvPr id="4" name="Rectangle 3">
            <a:extLst>
              <a:ext uri="{FF2B5EF4-FFF2-40B4-BE49-F238E27FC236}">
                <a16:creationId xmlns:a16="http://schemas.microsoft.com/office/drawing/2014/main" id="{6277B32D-C095-4B1C-A6A1-DE61CF8F5CD4}"/>
              </a:ext>
            </a:extLst>
          </p:cNvPr>
          <p:cNvSpPr/>
          <p:nvPr/>
        </p:nvSpPr>
        <p:spPr>
          <a:xfrm>
            <a:off x="0" y="0"/>
            <a:ext cx="3247782"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Title 1">
            <a:extLst>
              <a:ext uri="{FF2B5EF4-FFF2-40B4-BE49-F238E27FC236}">
                <a16:creationId xmlns:a16="http://schemas.microsoft.com/office/drawing/2014/main" id="{F3BA511B-D3B3-47FF-A780-239A63CBFADF}"/>
              </a:ext>
            </a:extLst>
          </p:cNvPr>
          <p:cNvSpPr txBox="1">
            <a:spLocks/>
          </p:cNvSpPr>
          <p:nvPr/>
        </p:nvSpPr>
        <p:spPr>
          <a:xfrm>
            <a:off x="192334" y="1976040"/>
            <a:ext cx="2774731" cy="3071805"/>
          </a:xfrm>
          <a:prstGeom prst="rect">
            <a:avLst/>
          </a:prstGeom>
        </p:spPr>
        <p:txBody>
          <a:bodyPr vert="horz" lIns="0" tIns="0" rIns="0" bIns="0" rtlCol="0" anchor="t" anchorCtr="0">
            <a:normAutofit fontScale="92500" lnSpcReduction="10000"/>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defRPr/>
            </a:pPr>
            <a:endParaRPr lang="en-US" sz="3200" b="0" dirty="0">
              <a:solidFill>
                <a:prstClr val="white"/>
              </a:solidFill>
              <a:latin typeface="Arial Nova Light" panose="020B0304020202020204" pitchFamily="34" charset="0"/>
            </a:endParaRPr>
          </a:p>
          <a:p>
            <a:pPr lvl="0" algn="ctr">
              <a:defRPr/>
            </a:pPr>
            <a:r>
              <a:rPr lang="en-US" sz="3200" b="0" dirty="0">
                <a:solidFill>
                  <a:prstClr val="white"/>
                </a:solidFill>
                <a:latin typeface="Arial Nova Light" panose="020B0304020202020204" pitchFamily="34" charset="0"/>
              </a:rPr>
              <a:t>Landscape: </a:t>
            </a:r>
          </a:p>
          <a:p>
            <a:pPr lvl="0" algn="ctr">
              <a:defRPr/>
            </a:pPr>
            <a:endParaRPr lang="en-US" sz="3200" b="0" dirty="0">
              <a:solidFill>
                <a:prstClr val="white"/>
              </a:solidFill>
              <a:latin typeface="Arial Nova Light" panose="020B0304020202020204" pitchFamily="34" charset="0"/>
            </a:endParaRPr>
          </a:p>
          <a:p>
            <a:pPr lvl="0" algn="ctr">
              <a:defRPr/>
            </a:pPr>
            <a:r>
              <a:rPr lang="en-US" sz="3200" b="0" dirty="0">
                <a:solidFill>
                  <a:prstClr val="white"/>
                </a:solidFill>
                <a:latin typeface="Arial Nova Light" panose="020B0304020202020204" pitchFamily="34" charset="0"/>
              </a:rPr>
              <a:t>The needle might be moving slower than we think…</a:t>
            </a:r>
          </a:p>
        </p:txBody>
      </p:sp>
      <p:sp>
        <p:nvSpPr>
          <p:cNvPr id="7" name="Rectangle 6">
            <a:extLst>
              <a:ext uri="{FF2B5EF4-FFF2-40B4-BE49-F238E27FC236}">
                <a16:creationId xmlns:a16="http://schemas.microsoft.com/office/drawing/2014/main" id="{9AED8A51-B7B2-4BD3-BABE-E465AEC864B7}"/>
              </a:ext>
            </a:extLst>
          </p:cNvPr>
          <p:cNvSpPr/>
          <p:nvPr/>
        </p:nvSpPr>
        <p:spPr>
          <a:xfrm>
            <a:off x="3247371" y="1191389"/>
            <a:ext cx="608587" cy="2053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58908163-FCDD-450C-AF74-368D42B39C2B}"/>
              </a:ext>
            </a:extLst>
          </p:cNvPr>
          <p:cNvSpPr/>
          <p:nvPr/>
        </p:nvSpPr>
        <p:spPr>
          <a:xfrm>
            <a:off x="5941429" y="580621"/>
            <a:ext cx="4435753" cy="776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702082"/>
                </a:solidFill>
              </a:rPr>
              <a:t>of companies hold managers responsible for recruiting diverse candidates </a:t>
            </a:r>
            <a:endParaRPr lang="en-US" dirty="0">
              <a:solidFill>
                <a:srgbClr val="702082"/>
              </a:solidFill>
            </a:endParaRPr>
          </a:p>
        </p:txBody>
      </p:sp>
      <p:sp>
        <p:nvSpPr>
          <p:cNvPr id="16" name="Rectangle 15">
            <a:extLst>
              <a:ext uri="{FF2B5EF4-FFF2-40B4-BE49-F238E27FC236}">
                <a16:creationId xmlns:a16="http://schemas.microsoft.com/office/drawing/2014/main" id="{574B87FE-765F-4DE7-9E34-335212AAE5FD}"/>
              </a:ext>
            </a:extLst>
          </p:cNvPr>
          <p:cNvSpPr/>
          <p:nvPr/>
        </p:nvSpPr>
        <p:spPr>
          <a:xfrm>
            <a:off x="3603465" y="528655"/>
            <a:ext cx="2056609" cy="865118"/>
          </a:xfrm>
          <a:prstGeom prst="rect">
            <a:avLst/>
          </a:prstGeom>
          <a:solidFill>
            <a:srgbClr val="702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bg1"/>
                </a:solidFill>
              </a:rPr>
              <a:t>12%</a:t>
            </a:r>
            <a:endParaRPr lang="en-US" sz="5400" dirty="0">
              <a:solidFill>
                <a:schemeClr val="bg1"/>
              </a:solidFill>
            </a:endParaRPr>
          </a:p>
        </p:txBody>
      </p:sp>
      <p:sp>
        <p:nvSpPr>
          <p:cNvPr id="26" name="Rectangle 25">
            <a:extLst>
              <a:ext uri="{FF2B5EF4-FFF2-40B4-BE49-F238E27FC236}">
                <a16:creationId xmlns:a16="http://schemas.microsoft.com/office/drawing/2014/main" id="{73120743-6B79-4098-B7A9-C3063AAB41D2}"/>
              </a:ext>
            </a:extLst>
          </p:cNvPr>
          <p:cNvSpPr/>
          <p:nvPr/>
        </p:nvSpPr>
        <p:spPr>
          <a:xfrm>
            <a:off x="5741464" y="1650073"/>
            <a:ext cx="6875578" cy="865118"/>
          </a:xfrm>
          <a:prstGeom prst="rect">
            <a:avLst/>
          </a:prstGeom>
          <a:solidFill>
            <a:srgbClr val="D8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rgbClr val="702082"/>
              </a:solidFill>
            </a:endParaRPr>
          </a:p>
        </p:txBody>
      </p:sp>
      <p:sp>
        <p:nvSpPr>
          <p:cNvPr id="27" name="Rectangle 26">
            <a:extLst>
              <a:ext uri="{FF2B5EF4-FFF2-40B4-BE49-F238E27FC236}">
                <a16:creationId xmlns:a16="http://schemas.microsoft.com/office/drawing/2014/main" id="{ECE2AB25-D66F-47F2-A553-F33724A8951E}"/>
              </a:ext>
            </a:extLst>
          </p:cNvPr>
          <p:cNvSpPr/>
          <p:nvPr/>
        </p:nvSpPr>
        <p:spPr>
          <a:xfrm>
            <a:off x="5941429" y="1692593"/>
            <a:ext cx="4720978" cy="780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702082"/>
                </a:solidFill>
              </a:rPr>
              <a:t>of recruiters are evaluated based on souring from underrepresented talent</a:t>
            </a:r>
            <a:endParaRPr lang="en-US" dirty="0">
              <a:solidFill>
                <a:srgbClr val="702082"/>
              </a:solidFill>
            </a:endParaRPr>
          </a:p>
        </p:txBody>
      </p:sp>
      <p:sp>
        <p:nvSpPr>
          <p:cNvPr id="28" name="Rectangle 27">
            <a:extLst>
              <a:ext uri="{FF2B5EF4-FFF2-40B4-BE49-F238E27FC236}">
                <a16:creationId xmlns:a16="http://schemas.microsoft.com/office/drawing/2014/main" id="{9C7D936B-3FB0-4BB8-B724-4E093CEA2370}"/>
              </a:ext>
            </a:extLst>
          </p:cNvPr>
          <p:cNvSpPr/>
          <p:nvPr/>
        </p:nvSpPr>
        <p:spPr>
          <a:xfrm>
            <a:off x="3603465" y="1650073"/>
            <a:ext cx="2056609" cy="865118"/>
          </a:xfrm>
          <a:prstGeom prst="rect">
            <a:avLst/>
          </a:prstGeom>
          <a:solidFill>
            <a:srgbClr val="702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bg1"/>
                </a:solidFill>
              </a:rPr>
              <a:t>11%</a:t>
            </a:r>
            <a:endParaRPr lang="en-US" sz="5400" dirty="0">
              <a:solidFill>
                <a:schemeClr val="bg1"/>
              </a:solidFill>
            </a:endParaRPr>
          </a:p>
        </p:txBody>
      </p:sp>
      <p:sp>
        <p:nvSpPr>
          <p:cNvPr id="29" name="Rectangle 28">
            <a:extLst>
              <a:ext uri="{FF2B5EF4-FFF2-40B4-BE49-F238E27FC236}">
                <a16:creationId xmlns:a16="http://schemas.microsoft.com/office/drawing/2014/main" id="{F5EC331A-1669-408D-BA0A-486B857C6122}"/>
              </a:ext>
            </a:extLst>
          </p:cNvPr>
          <p:cNvSpPr/>
          <p:nvPr/>
        </p:nvSpPr>
        <p:spPr>
          <a:xfrm>
            <a:off x="5741464" y="2846321"/>
            <a:ext cx="6875578" cy="872219"/>
          </a:xfrm>
          <a:prstGeom prst="rect">
            <a:avLst/>
          </a:prstGeom>
          <a:solidFill>
            <a:srgbClr val="D8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rgbClr val="702082"/>
              </a:solidFill>
            </a:endParaRPr>
          </a:p>
        </p:txBody>
      </p:sp>
      <p:sp>
        <p:nvSpPr>
          <p:cNvPr id="30" name="Rectangle 29">
            <a:extLst>
              <a:ext uri="{FF2B5EF4-FFF2-40B4-BE49-F238E27FC236}">
                <a16:creationId xmlns:a16="http://schemas.microsoft.com/office/drawing/2014/main" id="{2870CB53-0FA3-4302-A8A2-6B84B42264C7}"/>
              </a:ext>
            </a:extLst>
          </p:cNvPr>
          <p:cNvSpPr/>
          <p:nvPr/>
        </p:nvSpPr>
        <p:spPr>
          <a:xfrm>
            <a:off x="5941429" y="2888388"/>
            <a:ext cx="4720978" cy="7880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702082"/>
                </a:solidFill>
              </a:rPr>
              <a:t>of companies do not have DEI included in leadership development</a:t>
            </a:r>
            <a:endParaRPr lang="en-US" dirty="0">
              <a:solidFill>
                <a:srgbClr val="702082"/>
              </a:solidFill>
            </a:endParaRPr>
          </a:p>
        </p:txBody>
      </p:sp>
      <p:sp>
        <p:nvSpPr>
          <p:cNvPr id="31" name="Rectangle 30">
            <a:extLst>
              <a:ext uri="{FF2B5EF4-FFF2-40B4-BE49-F238E27FC236}">
                <a16:creationId xmlns:a16="http://schemas.microsoft.com/office/drawing/2014/main" id="{E2596912-C929-4C2E-B628-2D348F2213A9}"/>
              </a:ext>
            </a:extLst>
          </p:cNvPr>
          <p:cNvSpPr/>
          <p:nvPr/>
        </p:nvSpPr>
        <p:spPr>
          <a:xfrm>
            <a:off x="3603465" y="2846321"/>
            <a:ext cx="2056609" cy="872219"/>
          </a:xfrm>
          <a:prstGeom prst="rect">
            <a:avLst/>
          </a:prstGeom>
          <a:solidFill>
            <a:srgbClr val="702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bg1"/>
                </a:solidFill>
              </a:rPr>
              <a:t>75%</a:t>
            </a:r>
            <a:endParaRPr lang="en-US" sz="5400" dirty="0">
              <a:solidFill>
                <a:schemeClr val="bg1"/>
              </a:solidFill>
            </a:endParaRPr>
          </a:p>
        </p:txBody>
      </p:sp>
      <p:sp>
        <p:nvSpPr>
          <p:cNvPr id="32" name="Rectangle 31">
            <a:extLst>
              <a:ext uri="{FF2B5EF4-FFF2-40B4-BE49-F238E27FC236}">
                <a16:creationId xmlns:a16="http://schemas.microsoft.com/office/drawing/2014/main" id="{47CB4CD3-AAB8-4B6F-BCEB-8696620BB6D8}"/>
              </a:ext>
            </a:extLst>
          </p:cNvPr>
          <p:cNvSpPr/>
          <p:nvPr/>
        </p:nvSpPr>
        <p:spPr>
          <a:xfrm>
            <a:off x="5741464" y="4002884"/>
            <a:ext cx="6875578" cy="872219"/>
          </a:xfrm>
          <a:prstGeom prst="rect">
            <a:avLst/>
          </a:prstGeom>
          <a:solidFill>
            <a:srgbClr val="D8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rgbClr val="702082"/>
              </a:solidFill>
            </a:endParaRPr>
          </a:p>
        </p:txBody>
      </p:sp>
      <p:sp>
        <p:nvSpPr>
          <p:cNvPr id="33" name="Rectangle 32">
            <a:extLst>
              <a:ext uri="{FF2B5EF4-FFF2-40B4-BE49-F238E27FC236}">
                <a16:creationId xmlns:a16="http://schemas.microsoft.com/office/drawing/2014/main" id="{E5BBDDE8-CB16-456B-8841-3E1AE96E5101}"/>
              </a:ext>
            </a:extLst>
          </p:cNvPr>
          <p:cNvSpPr/>
          <p:nvPr/>
        </p:nvSpPr>
        <p:spPr>
          <a:xfrm>
            <a:off x="5941429" y="4091277"/>
            <a:ext cx="4720978" cy="679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702082"/>
                </a:solidFill>
              </a:rPr>
              <a:t>of companies mandate any form of DEI training for employees</a:t>
            </a:r>
            <a:endParaRPr lang="en-US" dirty="0">
              <a:solidFill>
                <a:srgbClr val="702082"/>
              </a:solidFill>
            </a:endParaRPr>
          </a:p>
        </p:txBody>
      </p:sp>
      <p:sp>
        <p:nvSpPr>
          <p:cNvPr id="34" name="Rectangle 33">
            <a:extLst>
              <a:ext uri="{FF2B5EF4-FFF2-40B4-BE49-F238E27FC236}">
                <a16:creationId xmlns:a16="http://schemas.microsoft.com/office/drawing/2014/main" id="{B7CC3336-00A6-4B59-A260-10C0CB6608AD}"/>
              </a:ext>
            </a:extLst>
          </p:cNvPr>
          <p:cNvSpPr/>
          <p:nvPr/>
        </p:nvSpPr>
        <p:spPr>
          <a:xfrm>
            <a:off x="3603465" y="4002884"/>
            <a:ext cx="2056609" cy="872219"/>
          </a:xfrm>
          <a:prstGeom prst="rect">
            <a:avLst/>
          </a:prstGeom>
          <a:solidFill>
            <a:srgbClr val="702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solidFill>
                  <a:schemeClr val="bg1"/>
                </a:solidFill>
              </a:rPr>
              <a:t>32%</a:t>
            </a:r>
            <a:endParaRPr lang="en-US" sz="5400" dirty="0">
              <a:solidFill>
                <a:schemeClr val="bg1"/>
              </a:solidFill>
            </a:endParaRPr>
          </a:p>
        </p:txBody>
      </p:sp>
      <p:pic>
        <p:nvPicPr>
          <p:cNvPr id="21" name="Picture 2">
            <a:extLst>
              <a:ext uri="{FF2B5EF4-FFF2-40B4-BE49-F238E27FC236}">
                <a16:creationId xmlns:a16="http://schemas.microsoft.com/office/drawing/2014/main" id="{A1841E3E-F23A-47BE-933B-7CD03B5BFA1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83986" y="5365884"/>
            <a:ext cx="1150637" cy="1155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832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4DFE93F-39D6-448B-ACBF-854B4F08E6AE}"/>
              </a:ext>
            </a:extLst>
          </p:cNvPr>
          <p:cNvSpPr/>
          <p:nvPr/>
        </p:nvSpPr>
        <p:spPr>
          <a:xfrm>
            <a:off x="458614" y="912417"/>
            <a:ext cx="1318282" cy="3021275"/>
          </a:xfrm>
          <a:prstGeom prst="rect">
            <a:avLst/>
          </a:prstGeom>
          <a:noFill/>
          <a:ln w="3810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895DB1B1-95A7-442D-9109-A116D0A15EF0}"/>
              </a:ext>
            </a:extLst>
          </p:cNvPr>
          <p:cNvSpPr/>
          <p:nvPr/>
        </p:nvSpPr>
        <p:spPr>
          <a:xfrm>
            <a:off x="1984309" y="211132"/>
            <a:ext cx="1138425" cy="225807"/>
          </a:xfrm>
          <a:prstGeom prst="rect">
            <a:avLst/>
          </a:prstGeom>
          <a:noFill/>
          <a:ln w="3810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237F4071-36B5-4D88-BDFF-BA250878D4F2}"/>
              </a:ext>
            </a:extLst>
          </p:cNvPr>
          <p:cNvSpPr/>
          <p:nvPr/>
        </p:nvSpPr>
        <p:spPr>
          <a:xfrm>
            <a:off x="2553522" y="2641524"/>
            <a:ext cx="1803956" cy="649201"/>
          </a:xfrm>
          <a:prstGeom prst="rect">
            <a:avLst/>
          </a:prstGeom>
          <a:noFill/>
          <a:ln w="38100">
            <a:solidFill>
              <a:srgbClr val="FFFFFF">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22EA1797-740F-4658-922A-24AA2C4613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1" y="0"/>
            <a:ext cx="3226567" cy="6875696"/>
          </a:xfrm>
          <a:prstGeom prst="rect">
            <a:avLst/>
          </a:prstGeom>
        </p:spPr>
      </p:pic>
      <p:sp>
        <p:nvSpPr>
          <p:cNvPr id="2" name="Slide Number Placeholder 1">
            <a:extLst>
              <a:ext uri="{FF2B5EF4-FFF2-40B4-BE49-F238E27FC236}">
                <a16:creationId xmlns:a16="http://schemas.microsoft.com/office/drawing/2014/main" id="{08DACA34-97FC-4807-ADA3-1F01661855D8}"/>
              </a:ext>
            </a:extLst>
          </p:cNvPr>
          <p:cNvSpPr>
            <a:spLocks noGrp="1"/>
          </p:cNvSpPr>
          <p:nvPr>
            <p:ph type="sldNum" sz="quarter" idx="4294967295"/>
          </p:nvPr>
        </p:nvSpPr>
        <p:spPr>
          <a:xfrm>
            <a:off x="11430000" y="6521657"/>
            <a:ext cx="508000" cy="13811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83E393-C0BF-4ED8-8545-7E4C90AFF831}" type="slidenum">
              <a:rPr kumimoji="0" lang="en-US" sz="9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prstClr val="black"/>
              </a:solidFill>
              <a:effectLst/>
              <a:uLnTx/>
              <a:uFillTx/>
              <a:latin typeface="Arial"/>
              <a:ea typeface="+mn-ea"/>
              <a:cs typeface="+mn-cs"/>
            </a:endParaRPr>
          </a:p>
        </p:txBody>
      </p:sp>
      <p:sp>
        <p:nvSpPr>
          <p:cNvPr id="4" name="Rectangle 3">
            <a:extLst>
              <a:ext uri="{FF2B5EF4-FFF2-40B4-BE49-F238E27FC236}">
                <a16:creationId xmlns:a16="http://schemas.microsoft.com/office/drawing/2014/main" id="{6277B32D-C095-4B1C-A6A1-DE61CF8F5CD4}"/>
              </a:ext>
            </a:extLst>
          </p:cNvPr>
          <p:cNvSpPr/>
          <p:nvPr/>
        </p:nvSpPr>
        <p:spPr>
          <a:xfrm>
            <a:off x="0" y="0"/>
            <a:ext cx="3226567"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a:ea typeface="+mn-ea"/>
              <a:cs typeface="+mn-cs"/>
            </a:endParaRPr>
          </a:p>
        </p:txBody>
      </p:sp>
      <p:sp>
        <p:nvSpPr>
          <p:cNvPr id="5" name="Title 1">
            <a:extLst>
              <a:ext uri="{FF2B5EF4-FFF2-40B4-BE49-F238E27FC236}">
                <a16:creationId xmlns:a16="http://schemas.microsoft.com/office/drawing/2014/main" id="{F3BA511B-D3B3-47FF-A780-239A63CBFADF}"/>
              </a:ext>
            </a:extLst>
          </p:cNvPr>
          <p:cNvSpPr txBox="1">
            <a:spLocks/>
          </p:cNvSpPr>
          <p:nvPr/>
        </p:nvSpPr>
        <p:spPr>
          <a:xfrm>
            <a:off x="474149" y="2975268"/>
            <a:ext cx="2414634" cy="853325"/>
          </a:xfrm>
          <a:prstGeom prst="rect">
            <a:avLst/>
          </a:prstGeom>
        </p:spPr>
        <p:txBody>
          <a:bodyPr vert="horz" lIns="0" tIns="0" rIns="0" bIns="0" rtlCol="0" anchor="t" anchorCtr="0">
            <a:no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defRPr/>
            </a:pPr>
            <a:r>
              <a:rPr lang="en-US" sz="2800" dirty="0">
                <a:solidFill>
                  <a:prstClr val="white"/>
                </a:solidFill>
                <a:latin typeface="Arial Nova Light" panose="020B0304020202020204" pitchFamily="34" charset="0"/>
              </a:rPr>
              <a:t>Assessment Perspective </a:t>
            </a:r>
          </a:p>
        </p:txBody>
      </p:sp>
      <p:pic>
        <p:nvPicPr>
          <p:cNvPr id="7" name="Picture 6" descr="Diagram&#10;&#10;Description automatically generated">
            <a:extLst>
              <a:ext uri="{FF2B5EF4-FFF2-40B4-BE49-F238E27FC236}">
                <a16:creationId xmlns:a16="http://schemas.microsoft.com/office/drawing/2014/main" id="{8C34FF3C-612D-4447-A977-6D2957B374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5554" y="189255"/>
            <a:ext cx="5900782" cy="6202940"/>
          </a:xfrm>
          <a:prstGeom prst="rect">
            <a:avLst/>
          </a:prstGeom>
        </p:spPr>
      </p:pic>
    </p:spTree>
    <p:extLst>
      <p:ext uri="{BB962C8B-B14F-4D97-AF65-F5344CB8AC3E}">
        <p14:creationId xmlns:p14="http://schemas.microsoft.com/office/powerpoint/2010/main" val="65638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A6206C-311A-4168-BDCF-B1E6762FFE0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11" y="0"/>
            <a:ext cx="12192484" cy="6875696"/>
          </a:xfrm>
          <a:prstGeom prst="rect">
            <a:avLst/>
          </a:prstGeom>
        </p:spPr>
      </p:pic>
      <p:sp>
        <p:nvSpPr>
          <p:cNvPr id="9" name="Rectangle 8">
            <a:extLst>
              <a:ext uri="{FF2B5EF4-FFF2-40B4-BE49-F238E27FC236}">
                <a16:creationId xmlns:a16="http://schemas.microsoft.com/office/drawing/2014/main" id="{EBC0082A-B585-4204-A034-5133FBFC75AD}"/>
              </a:ext>
            </a:extLst>
          </p:cNvPr>
          <p:cNvSpPr/>
          <p:nvPr/>
        </p:nvSpPr>
        <p:spPr>
          <a:xfrm>
            <a:off x="0" y="1"/>
            <a:ext cx="12192411" cy="6875695"/>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6" name="Rectangle 5">
            <a:extLst>
              <a:ext uri="{FF2B5EF4-FFF2-40B4-BE49-F238E27FC236}">
                <a16:creationId xmlns:a16="http://schemas.microsoft.com/office/drawing/2014/main" id="{8EF17E49-F482-47B9-94C1-F8EFC3F23A84}"/>
              </a:ext>
            </a:extLst>
          </p:cNvPr>
          <p:cNvSpPr/>
          <p:nvPr/>
        </p:nvSpPr>
        <p:spPr>
          <a:xfrm>
            <a:off x="2032305" y="3061937"/>
            <a:ext cx="8127050" cy="769441"/>
          </a:xfrm>
          <a:prstGeom prst="rect">
            <a:avLst/>
          </a:prstGeom>
        </p:spPr>
        <p:txBody>
          <a:bodyPr wrap="square">
            <a:spAutoFit/>
          </a:bodyPr>
          <a:lstStyle/>
          <a:p>
            <a:pPr lvl="0" algn="ctr">
              <a:defRPr/>
            </a:pPr>
            <a:r>
              <a:rPr lang="en-US" sz="4400" dirty="0">
                <a:solidFill>
                  <a:schemeClr val="bg1"/>
                </a:solidFill>
              </a:rPr>
              <a:t>Less Intuition, More Data  </a:t>
            </a:r>
          </a:p>
        </p:txBody>
      </p:sp>
    </p:spTree>
    <p:extLst>
      <p:ext uri="{BB962C8B-B14F-4D97-AF65-F5344CB8AC3E}">
        <p14:creationId xmlns:p14="http://schemas.microsoft.com/office/powerpoint/2010/main" val="287279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6C984A8-87AF-4E38-B917-80F2385C8296}"/>
              </a:ext>
            </a:extLst>
          </p:cNvPr>
          <p:cNvSpPr>
            <a:spLocks noGrp="1"/>
          </p:cNvSpPr>
          <p:nvPr>
            <p:ph idx="4294967295"/>
          </p:nvPr>
        </p:nvSpPr>
        <p:spPr>
          <a:xfrm>
            <a:off x="724593" y="2555875"/>
            <a:ext cx="4318000" cy="2016125"/>
          </a:xfrm>
        </p:spPr>
        <p:txBody>
          <a:bodyPr/>
          <a:lstStyle/>
          <a:p>
            <a:pPr marL="285750" indent="-285750">
              <a:spcAft>
                <a:spcPts val="1800"/>
              </a:spcAft>
              <a:buFont typeface="Wingdings" panose="05000000000000000000" pitchFamily="2" charset="2"/>
              <a:buChar char="§"/>
            </a:pPr>
            <a:r>
              <a:rPr lang="en-GB" b="0" dirty="0"/>
              <a:t>These are still happening!</a:t>
            </a:r>
          </a:p>
          <a:p>
            <a:pPr marL="285750" indent="-285750">
              <a:spcAft>
                <a:spcPts val="1800"/>
              </a:spcAft>
              <a:buFont typeface="Wingdings" panose="05000000000000000000" pitchFamily="2" charset="2"/>
              <a:buChar char="§"/>
            </a:pPr>
            <a:r>
              <a:rPr lang="en-GB" b="0" dirty="0"/>
              <a:t>Disconnect between rigour and responsibility</a:t>
            </a:r>
          </a:p>
          <a:p>
            <a:pPr marL="285750" indent="-285750">
              <a:spcAft>
                <a:spcPts val="1800"/>
              </a:spcAft>
              <a:buFont typeface="Wingdings" panose="05000000000000000000" pitchFamily="2" charset="2"/>
              <a:buChar char="§"/>
            </a:pPr>
            <a:r>
              <a:rPr lang="en-GB" b="0" dirty="0"/>
              <a:t>Breeding grounds for bias</a:t>
            </a:r>
          </a:p>
          <a:p>
            <a:pPr marL="285750" indent="-285750">
              <a:spcAft>
                <a:spcPts val="1800"/>
              </a:spcAft>
              <a:buFont typeface="Wingdings" panose="05000000000000000000" pitchFamily="2" charset="2"/>
              <a:buChar char="§"/>
            </a:pPr>
            <a:r>
              <a:rPr lang="en-GB" b="0" dirty="0"/>
              <a:t>What are the blockers to success?</a:t>
            </a:r>
          </a:p>
          <a:p>
            <a:pPr marL="285750" indent="-285750">
              <a:buFont typeface="Wingdings" panose="05000000000000000000" pitchFamily="2" charset="2"/>
              <a:buChar char="§"/>
            </a:pPr>
            <a:endParaRPr lang="en-GB" b="0" dirty="0"/>
          </a:p>
          <a:p>
            <a:pPr marL="285750" indent="-285750">
              <a:buFont typeface="Wingdings" panose="05000000000000000000" pitchFamily="2" charset="2"/>
              <a:buChar char="§"/>
            </a:pPr>
            <a:endParaRPr lang="en-GB" b="0" dirty="0"/>
          </a:p>
          <a:p>
            <a:pPr marL="285750" indent="-285750">
              <a:buFont typeface="Wingdings" panose="05000000000000000000" pitchFamily="2" charset="2"/>
              <a:buChar char="§"/>
            </a:pPr>
            <a:endParaRPr lang="en-GB" b="0" dirty="0"/>
          </a:p>
        </p:txBody>
      </p:sp>
      <p:sp>
        <p:nvSpPr>
          <p:cNvPr id="5" name="Title 1">
            <a:extLst>
              <a:ext uri="{FF2B5EF4-FFF2-40B4-BE49-F238E27FC236}">
                <a16:creationId xmlns:a16="http://schemas.microsoft.com/office/drawing/2014/main" id="{EA36EA75-DF51-4F81-8539-0864AFFAFAC7}"/>
              </a:ext>
            </a:extLst>
          </p:cNvPr>
          <p:cNvSpPr txBox="1">
            <a:spLocks/>
          </p:cNvSpPr>
          <p:nvPr/>
        </p:nvSpPr>
        <p:spPr>
          <a:xfrm>
            <a:off x="724593" y="1454435"/>
            <a:ext cx="3108960" cy="695960"/>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accent1"/>
              </a:solidFill>
              <a:effectLst/>
              <a:uLnTx/>
              <a:uFillTx/>
              <a:latin typeface="Arial"/>
              <a:ea typeface="+mj-ea"/>
              <a:cs typeface="+mj-cs"/>
            </a:endParaRPr>
          </a:p>
        </p:txBody>
      </p:sp>
      <p:cxnSp>
        <p:nvCxnSpPr>
          <p:cNvPr id="6" name="Straight Connector 5">
            <a:extLst>
              <a:ext uri="{FF2B5EF4-FFF2-40B4-BE49-F238E27FC236}">
                <a16:creationId xmlns:a16="http://schemas.microsoft.com/office/drawing/2014/main" id="{D3309B8B-E6EA-4E80-99E5-96FA3B6050CB}"/>
              </a:ext>
            </a:extLst>
          </p:cNvPr>
          <p:cNvCxnSpPr/>
          <p:nvPr/>
        </p:nvCxnSpPr>
        <p:spPr>
          <a:xfrm>
            <a:off x="724593" y="2099595"/>
            <a:ext cx="423672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Slide Number Placeholder 1">
            <a:extLst>
              <a:ext uri="{FF2B5EF4-FFF2-40B4-BE49-F238E27FC236}">
                <a16:creationId xmlns:a16="http://schemas.microsoft.com/office/drawing/2014/main" id="{9A7B8F84-9077-4B28-B4FF-5042DDFA37F9}"/>
              </a:ext>
            </a:extLst>
          </p:cNvPr>
          <p:cNvSpPr txBox="1">
            <a:spLocks/>
          </p:cNvSpPr>
          <p:nvPr/>
        </p:nvSpPr>
        <p:spPr>
          <a:xfrm>
            <a:off x="11430000" y="6521657"/>
            <a:ext cx="508000" cy="138112"/>
          </a:xfrm>
          <a:prstGeom prst="rect">
            <a:avLst/>
          </a:prstGeom>
        </p:spPr>
        <p:txBody>
          <a:bodyPr vert="horz" wrap="square" lIns="0" tIns="0" rIns="0" bIns="0" rtlCol="0" anchor="t" anchorCtr="0">
            <a:spAutoFit/>
          </a:bodyP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083E393-C0BF-4ED8-8545-7E4C90AFF831}" type="slidenum">
              <a:rPr lang="en-US" smtClean="0">
                <a:solidFill>
                  <a:prstClr val="black"/>
                </a:solidFill>
                <a:latin typeface="Arial"/>
              </a:rPr>
              <a:pPr>
                <a:defRPr/>
              </a:pPr>
              <a:t>7</a:t>
            </a:fld>
            <a:endParaRPr lang="en-US">
              <a:solidFill>
                <a:prstClr val="black"/>
              </a:solidFill>
              <a:latin typeface="Arial"/>
            </a:endParaRPr>
          </a:p>
        </p:txBody>
      </p:sp>
      <p:sp>
        <p:nvSpPr>
          <p:cNvPr id="2" name="TextBox 1">
            <a:extLst>
              <a:ext uri="{FF2B5EF4-FFF2-40B4-BE49-F238E27FC236}">
                <a16:creationId xmlns:a16="http://schemas.microsoft.com/office/drawing/2014/main" id="{4B57FCB5-A02F-46CD-90BA-F18A47BC926B}"/>
              </a:ext>
            </a:extLst>
          </p:cNvPr>
          <p:cNvSpPr txBox="1"/>
          <p:nvPr/>
        </p:nvSpPr>
        <p:spPr>
          <a:xfrm>
            <a:off x="569495" y="1505960"/>
            <a:ext cx="4473098" cy="461665"/>
          </a:xfrm>
          <a:prstGeom prst="rect">
            <a:avLst/>
          </a:prstGeom>
          <a:noFill/>
        </p:spPr>
        <p:txBody>
          <a:bodyPr wrap="square" rtlCol="0">
            <a:spAutoFit/>
          </a:bodyPr>
          <a:lstStyle/>
          <a:p>
            <a:r>
              <a:rPr lang="en-US" sz="2400" dirty="0">
                <a:solidFill>
                  <a:srgbClr val="702082"/>
                </a:solidFill>
              </a:rPr>
              <a:t>The Coffee &amp; Chat Conundrum </a:t>
            </a:r>
          </a:p>
        </p:txBody>
      </p:sp>
      <p:pic>
        <p:nvPicPr>
          <p:cNvPr id="8" name="Picture 2" descr="He Drank 47 Cups of Coffee a Day and What Happened Was Beyond Amazing |  Inc.com">
            <a:extLst>
              <a:ext uri="{FF2B5EF4-FFF2-40B4-BE49-F238E27FC236}">
                <a16:creationId xmlns:a16="http://schemas.microsoft.com/office/drawing/2014/main" id="{0FB12CF5-0ED8-4F5F-BB67-30B0774E8E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4684" y="1567880"/>
            <a:ext cx="6617316" cy="3722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39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6C984A8-87AF-4E38-B917-80F2385C8296}"/>
              </a:ext>
            </a:extLst>
          </p:cNvPr>
          <p:cNvSpPr>
            <a:spLocks noGrp="1"/>
          </p:cNvSpPr>
          <p:nvPr>
            <p:ph idx="4294967295"/>
          </p:nvPr>
        </p:nvSpPr>
        <p:spPr>
          <a:xfrm>
            <a:off x="724593" y="2555875"/>
            <a:ext cx="4318000" cy="2016125"/>
          </a:xfrm>
        </p:spPr>
        <p:txBody>
          <a:bodyPr/>
          <a:lstStyle/>
          <a:p>
            <a:pPr marL="285750" indent="-285750">
              <a:spcAft>
                <a:spcPts val="1800"/>
              </a:spcAft>
              <a:buFont typeface="Wingdings" panose="05000000000000000000" pitchFamily="2" charset="2"/>
              <a:buChar char="§"/>
            </a:pPr>
            <a:r>
              <a:rPr lang="en-GB" b="0" dirty="0"/>
              <a:t>Shift to partnership approach between Talent Acquisition Partners &amp; Hiring Managers </a:t>
            </a:r>
          </a:p>
          <a:p>
            <a:pPr marL="285750" indent="-285750">
              <a:spcAft>
                <a:spcPts val="1800"/>
              </a:spcAft>
              <a:buFont typeface="Wingdings" panose="05000000000000000000" pitchFamily="2" charset="2"/>
              <a:buChar char="§"/>
            </a:pPr>
            <a:r>
              <a:rPr lang="en-GB" b="0" dirty="0"/>
              <a:t>Importance of candidate experience </a:t>
            </a:r>
          </a:p>
          <a:p>
            <a:pPr marL="285750" indent="-285750">
              <a:spcAft>
                <a:spcPts val="1800"/>
              </a:spcAft>
              <a:buFont typeface="Wingdings" panose="05000000000000000000" pitchFamily="2" charset="2"/>
              <a:buChar char="§"/>
            </a:pPr>
            <a:r>
              <a:rPr lang="en-GB" b="0" dirty="0"/>
              <a:t>Be strict on the process – no exceptions</a:t>
            </a:r>
          </a:p>
          <a:p>
            <a:pPr marL="285750" indent="-285750">
              <a:spcAft>
                <a:spcPts val="1800"/>
              </a:spcAft>
              <a:buFont typeface="Wingdings" panose="05000000000000000000" pitchFamily="2" charset="2"/>
              <a:buChar char="§"/>
            </a:pPr>
            <a:r>
              <a:rPr lang="en-GB" b="0" dirty="0"/>
              <a:t>Where do you have it in the process?</a:t>
            </a:r>
          </a:p>
          <a:p>
            <a:pPr marL="285750" indent="-285750">
              <a:spcAft>
                <a:spcPts val="1800"/>
              </a:spcAft>
              <a:buFont typeface="Wingdings" panose="05000000000000000000" pitchFamily="2" charset="2"/>
              <a:buChar char="§"/>
            </a:pPr>
            <a:r>
              <a:rPr lang="en-GB" b="0" dirty="0"/>
              <a:t>Have you really thought about what you are doing and whether this will drive improvement?</a:t>
            </a:r>
          </a:p>
          <a:p>
            <a:pPr marL="285750" indent="-285750">
              <a:buFont typeface="Wingdings" panose="05000000000000000000" pitchFamily="2" charset="2"/>
              <a:buChar char="§"/>
            </a:pPr>
            <a:endParaRPr lang="en-GB" b="0" dirty="0"/>
          </a:p>
          <a:p>
            <a:endParaRPr lang="en-GB" b="0" dirty="0"/>
          </a:p>
          <a:p>
            <a:pPr marL="285750" indent="-285750">
              <a:buFont typeface="Wingdings" panose="05000000000000000000" pitchFamily="2" charset="2"/>
              <a:buChar char="§"/>
            </a:pPr>
            <a:endParaRPr lang="en-GB" b="0" dirty="0"/>
          </a:p>
        </p:txBody>
      </p:sp>
      <p:sp>
        <p:nvSpPr>
          <p:cNvPr id="5" name="Title 1">
            <a:extLst>
              <a:ext uri="{FF2B5EF4-FFF2-40B4-BE49-F238E27FC236}">
                <a16:creationId xmlns:a16="http://schemas.microsoft.com/office/drawing/2014/main" id="{EA36EA75-DF51-4F81-8539-0864AFFAFAC7}"/>
              </a:ext>
            </a:extLst>
          </p:cNvPr>
          <p:cNvSpPr txBox="1">
            <a:spLocks/>
          </p:cNvSpPr>
          <p:nvPr/>
        </p:nvSpPr>
        <p:spPr>
          <a:xfrm>
            <a:off x="724593" y="1454435"/>
            <a:ext cx="3108960" cy="695960"/>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accent1"/>
              </a:solidFill>
              <a:effectLst/>
              <a:uLnTx/>
              <a:uFillTx/>
              <a:latin typeface="Arial"/>
              <a:ea typeface="+mj-ea"/>
              <a:cs typeface="+mj-cs"/>
            </a:endParaRPr>
          </a:p>
        </p:txBody>
      </p:sp>
      <p:cxnSp>
        <p:nvCxnSpPr>
          <p:cNvPr id="6" name="Straight Connector 5">
            <a:extLst>
              <a:ext uri="{FF2B5EF4-FFF2-40B4-BE49-F238E27FC236}">
                <a16:creationId xmlns:a16="http://schemas.microsoft.com/office/drawing/2014/main" id="{D3309B8B-E6EA-4E80-99E5-96FA3B6050CB}"/>
              </a:ext>
            </a:extLst>
          </p:cNvPr>
          <p:cNvCxnSpPr/>
          <p:nvPr/>
        </p:nvCxnSpPr>
        <p:spPr>
          <a:xfrm>
            <a:off x="724593" y="2099595"/>
            <a:ext cx="423672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Slide Number Placeholder 1">
            <a:extLst>
              <a:ext uri="{FF2B5EF4-FFF2-40B4-BE49-F238E27FC236}">
                <a16:creationId xmlns:a16="http://schemas.microsoft.com/office/drawing/2014/main" id="{9A7B8F84-9077-4B28-B4FF-5042DDFA37F9}"/>
              </a:ext>
            </a:extLst>
          </p:cNvPr>
          <p:cNvSpPr txBox="1">
            <a:spLocks/>
          </p:cNvSpPr>
          <p:nvPr/>
        </p:nvSpPr>
        <p:spPr>
          <a:xfrm>
            <a:off x="11430000" y="6521657"/>
            <a:ext cx="508000" cy="138112"/>
          </a:xfrm>
          <a:prstGeom prst="rect">
            <a:avLst/>
          </a:prstGeom>
        </p:spPr>
        <p:txBody>
          <a:bodyPr vert="horz" wrap="square" lIns="0" tIns="0" rIns="0" bIns="0" rtlCol="0" anchor="t" anchorCtr="0">
            <a:spAutoFit/>
          </a:bodyP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083E393-C0BF-4ED8-8545-7E4C90AFF831}" type="slidenum">
              <a:rPr lang="en-US" smtClean="0">
                <a:solidFill>
                  <a:prstClr val="black"/>
                </a:solidFill>
                <a:latin typeface="Arial"/>
              </a:rPr>
              <a:pPr>
                <a:defRPr/>
              </a:pPr>
              <a:t>8</a:t>
            </a:fld>
            <a:endParaRPr lang="en-US">
              <a:solidFill>
                <a:prstClr val="black"/>
              </a:solidFill>
              <a:latin typeface="Arial"/>
            </a:endParaRPr>
          </a:p>
        </p:txBody>
      </p:sp>
      <p:sp>
        <p:nvSpPr>
          <p:cNvPr id="2" name="TextBox 1">
            <a:extLst>
              <a:ext uri="{FF2B5EF4-FFF2-40B4-BE49-F238E27FC236}">
                <a16:creationId xmlns:a16="http://schemas.microsoft.com/office/drawing/2014/main" id="{4B57FCB5-A02F-46CD-90BA-F18A47BC926B}"/>
              </a:ext>
            </a:extLst>
          </p:cNvPr>
          <p:cNvSpPr txBox="1"/>
          <p:nvPr/>
        </p:nvSpPr>
        <p:spPr>
          <a:xfrm>
            <a:off x="569495" y="1505960"/>
            <a:ext cx="4473098" cy="461665"/>
          </a:xfrm>
          <a:prstGeom prst="rect">
            <a:avLst/>
          </a:prstGeom>
          <a:noFill/>
        </p:spPr>
        <p:txBody>
          <a:bodyPr wrap="square" rtlCol="0">
            <a:spAutoFit/>
          </a:bodyPr>
          <a:lstStyle/>
          <a:p>
            <a:r>
              <a:rPr lang="en-US" sz="2400" dirty="0">
                <a:solidFill>
                  <a:srgbClr val="702082"/>
                </a:solidFill>
              </a:rPr>
              <a:t>Breaking Out the Comfort Zone </a:t>
            </a:r>
          </a:p>
        </p:txBody>
      </p:sp>
      <p:pic>
        <p:nvPicPr>
          <p:cNvPr id="1028" name="Picture 4" descr="The 6 stages of stepping out of your comfort zone | Limitless for Life">
            <a:extLst>
              <a:ext uri="{FF2B5EF4-FFF2-40B4-BE49-F238E27FC236}">
                <a16:creationId xmlns:a16="http://schemas.microsoft.com/office/drawing/2014/main" id="{F98137C4-1C3A-4B38-B5F8-8D9223AC87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0074" y="1304697"/>
            <a:ext cx="6371926" cy="4248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10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6C984A8-87AF-4E38-B917-80F2385C8296}"/>
              </a:ext>
            </a:extLst>
          </p:cNvPr>
          <p:cNvSpPr>
            <a:spLocks noGrp="1"/>
          </p:cNvSpPr>
          <p:nvPr>
            <p:ph idx="4294967295"/>
          </p:nvPr>
        </p:nvSpPr>
        <p:spPr>
          <a:xfrm>
            <a:off x="724593" y="2555875"/>
            <a:ext cx="4318000" cy="2016125"/>
          </a:xfrm>
        </p:spPr>
        <p:txBody>
          <a:bodyPr/>
          <a:lstStyle/>
          <a:p>
            <a:pPr marL="285750" indent="-285750">
              <a:spcAft>
                <a:spcPts val="1800"/>
              </a:spcAft>
              <a:buFont typeface="Wingdings" panose="05000000000000000000" pitchFamily="2" charset="2"/>
              <a:buChar char="§"/>
            </a:pPr>
            <a:r>
              <a:rPr lang="en-GB" b="0" dirty="0"/>
              <a:t>From incognito auditions to </a:t>
            </a:r>
            <a:r>
              <a:rPr lang="en-US" b="0" dirty="0"/>
              <a:t>pseudonymized</a:t>
            </a:r>
            <a:r>
              <a:rPr lang="en-GB" b="0" dirty="0"/>
              <a:t> CVs</a:t>
            </a:r>
          </a:p>
          <a:p>
            <a:pPr marL="285750" indent="-285750">
              <a:spcAft>
                <a:spcPts val="1800"/>
              </a:spcAft>
              <a:buFont typeface="Wingdings" panose="05000000000000000000" pitchFamily="2" charset="2"/>
              <a:buChar char="§"/>
            </a:pPr>
            <a:r>
              <a:rPr lang="en-GB" b="0" dirty="0"/>
              <a:t>Socio-economic status and class don’t get much of the limelight</a:t>
            </a:r>
          </a:p>
          <a:p>
            <a:pPr marL="285750" indent="-285750">
              <a:spcAft>
                <a:spcPts val="1800"/>
              </a:spcAft>
              <a:buFont typeface="Wingdings" panose="05000000000000000000" pitchFamily="2" charset="2"/>
              <a:buChar char="§"/>
            </a:pPr>
            <a:r>
              <a:rPr lang="en-GB" b="0" dirty="0"/>
              <a:t>New ways of working and the hybrid model of virtual and in-office working…will this amplify the problem?</a:t>
            </a:r>
          </a:p>
          <a:p>
            <a:pPr marL="285750" indent="-285750">
              <a:buFont typeface="Wingdings" panose="05000000000000000000" pitchFamily="2" charset="2"/>
              <a:buChar char="§"/>
            </a:pPr>
            <a:endParaRPr lang="en-GB" b="0" dirty="0"/>
          </a:p>
          <a:p>
            <a:pPr marL="285750" indent="-285750">
              <a:buFont typeface="Wingdings" panose="05000000000000000000" pitchFamily="2" charset="2"/>
              <a:buChar char="§"/>
            </a:pPr>
            <a:endParaRPr lang="en-GB" b="0" dirty="0"/>
          </a:p>
          <a:p>
            <a:pPr marL="285750" indent="-285750">
              <a:buFont typeface="Wingdings" panose="05000000000000000000" pitchFamily="2" charset="2"/>
              <a:buChar char="§"/>
            </a:pPr>
            <a:endParaRPr lang="en-GB" b="0" dirty="0"/>
          </a:p>
        </p:txBody>
      </p:sp>
      <p:sp>
        <p:nvSpPr>
          <p:cNvPr id="5" name="Title 1">
            <a:extLst>
              <a:ext uri="{FF2B5EF4-FFF2-40B4-BE49-F238E27FC236}">
                <a16:creationId xmlns:a16="http://schemas.microsoft.com/office/drawing/2014/main" id="{EA36EA75-DF51-4F81-8539-0864AFFAFAC7}"/>
              </a:ext>
            </a:extLst>
          </p:cNvPr>
          <p:cNvSpPr txBox="1">
            <a:spLocks/>
          </p:cNvSpPr>
          <p:nvPr/>
        </p:nvSpPr>
        <p:spPr>
          <a:xfrm>
            <a:off x="724593" y="1454435"/>
            <a:ext cx="3108960" cy="695960"/>
          </a:xfrm>
          <a:prstGeom prst="rect">
            <a:avLst/>
          </a:prstGeom>
        </p:spPr>
        <p:txBody>
          <a:bodyPr vert="horz" lIns="0" tIns="0" rIns="0" bIns="0" rtlCol="0" anchor="t" anchorCtr="0">
            <a:normAutofit/>
          </a:bodyPr>
          <a:lst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accent1"/>
              </a:solidFill>
              <a:effectLst/>
              <a:uLnTx/>
              <a:uFillTx/>
              <a:latin typeface="Arial"/>
              <a:ea typeface="+mj-ea"/>
              <a:cs typeface="+mj-cs"/>
            </a:endParaRPr>
          </a:p>
        </p:txBody>
      </p:sp>
      <p:cxnSp>
        <p:nvCxnSpPr>
          <p:cNvPr id="6" name="Straight Connector 5">
            <a:extLst>
              <a:ext uri="{FF2B5EF4-FFF2-40B4-BE49-F238E27FC236}">
                <a16:creationId xmlns:a16="http://schemas.microsoft.com/office/drawing/2014/main" id="{D3309B8B-E6EA-4E80-99E5-96FA3B6050CB}"/>
              </a:ext>
            </a:extLst>
          </p:cNvPr>
          <p:cNvCxnSpPr/>
          <p:nvPr/>
        </p:nvCxnSpPr>
        <p:spPr>
          <a:xfrm>
            <a:off x="724593" y="2099595"/>
            <a:ext cx="423672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Slide Number Placeholder 1">
            <a:extLst>
              <a:ext uri="{FF2B5EF4-FFF2-40B4-BE49-F238E27FC236}">
                <a16:creationId xmlns:a16="http://schemas.microsoft.com/office/drawing/2014/main" id="{9A7B8F84-9077-4B28-B4FF-5042DDFA37F9}"/>
              </a:ext>
            </a:extLst>
          </p:cNvPr>
          <p:cNvSpPr txBox="1">
            <a:spLocks/>
          </p:cNvSpPr>
          <p:nvPr/>
        </p:nvSpPr>
        <p:spPr>
          <a:xfrm>
            <a:off x="11430000" y="6521657"/>
            <a:ext cx="508000" cy="138112"/>
          </a:xfrm>
          <a:prstGeom prst="rect">
            <a:avLst/>
          </a:prstGeom>
        </p:spPr>
        <p:txBody>
          <a:bodyPr vert="horz" wrap="square" lIns="0" tIns="0" rIns="0" bIns="0" rtlCol="0" anchor="t" anchorCtr="0">
            <a:spAutoFit/>
          </a:bodyP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083E393-C0BF-4ED8-8545-7E4C90AFF831}" type="slidenum">
              <a:rPr lang="en-US" smtClean="0">
                <a:solidFill>
                  <a:prstClr val="black"/>
                </a:solidFill>
                <a:latin typeface="Arial"/>
              </a:rPr>
              <a:pPr>
                <a:defRPr/>
              </a:pPr>
              <a:t>9</a:t>
            </a:fld>
            <a:endParaRPr lang="en-US">
              <a:solidFill>
                <a:prstClr val="black"/>
              </a:solidFill>
              <a:latin typeface="Arial"/>
            </a:endParaRPr>
          </a:p>
        </p:txBody>
      </p:sp>
      <p:sp>
        <p:nvSpPr>
          <p:cNvPr id="2" name="TextBox 1">
            <a:extLst>
              <a:ext uri="{FF2B5EF4-FFF2-40B4-BE49-F238E27FC236}">
                <a16:creationId xmlns:a16="http://schemas.microsoft.com/office/drawing/2014/main" id="{4B57FCB5-A02F-46CD-90BA-F18A47BC926B}"/>
              </a:ext>
            </a:extLst>
          </p:cNvPr>
          <p:cNvSpPr txBox="1"/>
          <p:nvPr/>
        </p:nvSpPr>
        <p:spPr>
          <a:xfrm>
            <a:off x="569495" y="1505960"/>
            <a:ext cx="4473098" cy="461665"/>
          </a:xfrm>
          <a:prstGeom prst="rect">
            <a:avLst/>
          </a:prstGeom>
          <a:noFill/>
        </p:spPr>
        <p:txBody>
          <a:bodyPr wrap="square" rtlCol="0">
            <a:spAutoFit/>
          </a:bodyPr>
          <a:lstStyle/>
          <a:p>
            <a:r>
              <a:rPr lang="en-US" sz="2400" dirty="0">
                <a:solidFill>
                  <a:srgbClr val="702082"/>
                </a:solidFill>
              </a:rPr>
              <a:t>Invisibility Cloak </a:t>
            </a:r>
          </a:p>
        </p:txBody>
      </p:sp>
      <p:pic>
        <p:nvPicPr>
          <p:cNvPr id="3074" name="Picture 2">
            <a:extLst>
              <a:ext uri="{FF2B5EF4-FFF2-40B4-BE49-F238E27FC236}">
                <a16:creationId xmlns:a16="http://schemas.microsoft.com/office/drawing/2014/main" id="{D4CF52AA-6CAC-4567-933C-0508C46D1C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2368" y="1454435"/>
            <a:ext cx="6369632" cy="3584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47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WT_FOOTER" val="Watermark"/>
  <p:tag name="TAGPREFIX" val="WT_"/>
  <p:tag name="WT_TEMPLATENAME" val="WTW.pptx"/>
  <p:tag name="WT_CREATEDATE" val="24 December 2015"/>
  <p:tag name="WT_DPI" val=""/>
</p:tagLst>
</file>

<file path=ppt/tags/tag2.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heme/theme1.xml><?xml version="1.0" encoding="utf-8"?>
<a:theme xmlns:a="http://schemas.openxmlformats.org/drawingml/2006/main" name="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Blank Template 2019 " id="{044433C1-37D1-4350-AFFF-99AD9ADEB42E}" vid="{9BAF38A3-9E97-4E7A-B99F-5ED601509F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cd31565-5270-412f-9c99-58cb3e64888d">
      <UserInfo>
        <DisplayName>Alexandra Bitner</DisplayName>
        <AccountId>60</AccountId>
        <AccountType/>
      </UserInfo>
      <UserInfo>
        <DisplayName>Rania Ioannou</DisplayName>
        <AccountId>47</AccountId>
        <AccountType/>
      </UserInfo>
      <UserInfo>
        <DisplayName>David Seddon</DisplayName>
        <AccountId>40</AccountId>
        <AccountType/>
      </UserInfo>
      <UserInfo>
        <DisplayName>Stuart Ludlow</DisplayName>
        <AccountId>41</AccountId>
        <AccountType/>
      </UserInfo>
      <UserInfo>
        <DisplayName>Matthew Cauldwell</DisplayName>
        <AccountId>37</AccountId>
        <AccountType/>
      </UserInfo>
      <UserInfo>
        <DisplayName>Adam Woodward</DisplayName>
        <AccountId>13</AccountId>
        <AccountType/>
      </UserInfo>
      <UserInfo>
        <DisplayName>James Hollingsworth</DisplayName>
        <AccountId>14</AccountId>
        <AccountType/>
      </UserInfo>
      <UserInfo>
        <DisplayName>Gabby Parry</DisplayName>
        <AccountId>24</AccountId>
        <AccountType/>
      </UserInfo>
      <UserInfo>
        <DisplayName>Rab MacIver</DisplayName>
        <AccountId>29</AccountId>
        <AccountType/>
      </UserInfo>
      <UserInfo>
        <DisplayName>Daphne van der Wielen</DisplayName>
        <AccountId>36</AccountId>
        <AccountType/>
      </UserInfo>
      <UserInfo>
        <DisplayName>Danni Clements</DisplayName>
        <AccountId>50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3F3F6D492A61B4E9F26FC570C77B521" ma:contentTypeVersion="12" ma:contentTypeDescription="Create a new document." ma:contentTypeScope="" ma:versionID="a1afbced24a8a523cdf935be1ad17272">
  <xsd:schema xmlns:xsd="http://www.w3.org/2001/XMLSchema" xmlns:xs="http://www.w3.org/2001/XMLSchema" xmlns:p="http://schemas.microsoft.com/office/2006/metadata/properties" xmlns:ns2="5ccf9469-ba5a-4366-b2d9-60ed07c7549c" xmlns:ns3="9cd31565-5270-412f-9c99-58cb3e64888d" targetNamespace="http://schemas.microsoft.com/office/2006/metadata/properties" ma:root="true" ma:fieldsID="db77d1ec4208ae3fb270b553c8edfb41" ns2:_="" ns3:_="">
    <xsd:import namespace="5ccf9469-ba5a-4366-b2d9-60ed07c7549c"/>
    <xsd:import namespace="9cd31565-5270-412f-9c99-58cb3e64888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cf9469-ba5a-4366-b2d9-60ed07c754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cd31565-5270-412f-9c99-58cb3e64888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18E9F4-8770-4923-BB2C-47D28852A350}">
  <ds:schemaRefs>
    <ds:schemaRef ds:uri="http://schemas.microsoft.com/office/2006/documentManagement/types"/>
    <ds:schemaRef ds:uri="http://schemas.microsoft.com/office/infopath/2007/PartnerControls"/>
    <ds:schemaRef ds:uri="http://www.w3.org/XML/1998/namespace"/>
    <ds:schemaRef ds:uri="http://schemas.microsoft.com/office/2006/metadata/properties"/>
    <ds:schemaRef ds:uri="5ccf9469-ba5a-4366-b2d9-60ed07c7549c"/>
    <ds:schemaRef ds:uri="http://purl.org/dc/terms/"/>
    <ds:schemaRef ds:uri="9cd31565-5270-412f-9c99-58cb3e64888d"/>
    <ds:schemaRef ds:uri="http://purl.org/dc/dcmitype/"/>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CB3F3BC6-2251-49F8-A5D5-42C3B14BFB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cf9469-ba5a-4366-b2d9-60ed07c7549c"/>
    <ds:schemaRef ds:uri="9cd31565-5270-412f-9c99-58cb3e6488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FE00B1-A26D-407E-B8BE-8A8D558BA8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Q2 Partner Comercial Webinar</Template>
  <TotalTime>3316</TotalTime>
  <Words>1551</Words>
  <Application>Microsoft Office PowerPoint</Application>
  <PresentationFormat>Widescreen</PresentationFormat>
  <Paragraphs>184</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Nova Light</vt:lpstr>
      <vt:lpstr>Calibri</vt:lpstr>
      <vt:lpstr>Wingdings</vt:lpstr>
      <vt:lpstr>WTW</vt:lpstr>
      <vt:lpstr>Less Intuition, More Data Leveraging Assessment Data to Better Support D&amp;I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Willis Towers Watson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Impact Title &amp; Introduction Slide-International Partner Network  Q2 Marketing &amp; Commercial Webinar</dc:title>
  <dc:creator>James Hollingsworth</dc:creator>
  <cp:keywords>Lead Talent Impact Slides</cp:keywords>
  <cp:lastModifiedBy>James Hollingsworth</cp:lastModifiedBy>
  <cp:revision>83</cp:revision>
  <cp:lastPrinted>2019-07-29T08:13:10Z</cp:lastPrinted>
  <dcterms:created xsi:type="dcterms:W3CDTF">2019-04-29T08:53:06Z</dcterms:created>
  <dcterms:modified xsi:type="dcterms:W3CDTF">2021-04-27T13:46:14Z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atermark">
    <vt:lpwstr/>
  </property>
  <property fmtid="{D5CDD505-2E9C-101B-9397-08002B2CF9AE}" pid="3" name="ContentTypeId">
    <vt:lpwstr>0x01010093F3F6D492A61B4E9F26FC570C77B521</vt:lpwstr>
  </property>
  <property fmtid="{D5CDD505-2E9C-101B-9397-08002B2CF9AE}" pid="4" name="wtwPrimaryIndustries">
    <vt:lpwstr/>
  </property>
  <property fmtid="{D5CDD505-2E9C-101B-9397-08002B2CF9AE}" pid="5" name="wtwLanguages">
    <vt:lpwstr>2;#English|cf11192c-fc4c-48d5-99ef-db7461618cf1</vt:lpwstr>
  </property>
  <property fmtid="{D5CDD505-2E9C-101B-9397-08002B2CF9AE}" pid="6" name="wtwBusinessLines">
    <vt:lpwstr>14;#Corporate Functions|358f88c1-3f1f-4c60-aced-d7ce899be2b7</vt:lpwstr>
  </property>
  <property fmtid="{D5CDD505-2E9C-101B-9397-08002B2CF9AE}" pid="7" name="wtwRegions">
    <vt:lpwstr>1;#Great Britain|661323d5-3131-48f8-b359-cc3556af88ce;#3;#International|3ebc259f-84bb-4695-b3ab-ed859b4b9099;#7;#North America|f4f97094-981d-4a36-b751-b56d94062a44;#9;#Western Europe|14282ae9-2027-496b-a908-e96ecbfc4025</vt:lpwstr>
  </property>
  <property fmtid="{D5CDD505-2E9C-101B-9397-08002B2CF9AE}" pid="8" name="Order">
    <vt:r8>100</vt:r8>
  </property>
  <property fmtid="{D5CDD505-2E9C-101B-9397-08002B2CF9AE}" pid="9" name="WTWSPOSeries">
    <vt:lpwstr/>
  </property>
  <property fmtid="{D5CDD505-2E9C-101B-9397-08002B2CF9AE}" pid="10" name="WTWSPOLanguage">
    <vt:lpwstr>5;#English|c49e6210-c2bb-4c53-95c7-ff8b264e00f5</vt:lpwstr>
  </property>
  <property fmtid="{D5CDD505-2E9C-101B-9397-08002B2CF9AE}" pid="11" name="TaxKeyword">
    <vt:lpwstr>25;#Lead Talent Impact Slides|7ec7a16c-6d26-4a96-9153-dc91bb1b52d5</vt:lpwstr>
  </property>
  <property fmtid="{D5CDD505-2E9C-101B-9397-08002B2CF9AE}" pid="12" name="WTWSPOIndustry">
    <vt:lpwstr/>
  </property>
  <property fmtid="{D5CDD505-2E9C-101B-9397-08002B2CF9AE}" pid="13" name="WTWSPOCollection">
    <vt:lpwstr/>
  </property>
  <property fmtid="{D5CDD505-2E9C-101B-9397-08002B2CF9AE}" pid="14" name="WTWSPOTopic">
    <vt:lpwstr/>
  </property>
  <property fmtid="{D5CDD505-2E9C-101B-9397-08002B2CF9AE}" pid="15" name="WTWSPOContentType">
    <vt:lpwstr>28;#Sales Materials|978ee0b8-01ff-4299-a6b3-b0113954a1c8</vt:lpwstr>
  </property>
  <property fmtid="{D5CDD505-2E9C-101B-9397-08002B2CF9AE}" pid="16" name="WTWSPOGeography">
    <vt:lpwstr/>
  </property>
  <property fmtid="{D5CDD505-2E9C-101B-9397-08002B2CF9AE}" pid="17" name="WTWSPOOffice">
    <vt:lpwstr/>
  </property>
  <property fmtid="{D5CDD505-2E9C-101B-9397-08002B2CF9AE}" pid="18" name="WTWSPOOtherGeographies">
    <vt:lpwstr/>
  </property>
  <property fmtid="{D5CDD505-2E9C-101B-9397-08002B2CF9AE}" pid="19" name="WTWSPOCrossBusiness">
    <vt:lpwstr/>
  </property>
  <property fmtid="{D5CDD505-2E9C-101B-9397-08002B2CF9AE}" pid="20" name="WTWSPOBusiness">
    <vt:lpwstr>1;#Human Capital and Benefits|0edd2bcc-9e89-4af1-a3da-0c8c4c64f6f0;#2;#Talent and Rewards|8977ce66-ff68-4fce-a469-059951765242;#3;#Assessment|3c4dc6c2-141f-4415-9864-c60c5890deb9;#4;#Talent|b2df463e-1b52-4866-a879-e7af07a281d8</vt:lpwstr>
  </property>
  <property fmtid="{D5CDD505-2E9C-101B-9397-08002B2CF9AE}" pid="21" name="MSIP_Label_9c700311-1b20-487f-9129-30717d50ca8e_Enabled">
    <vt:lpwstr>True</vt:lpwstr>
  </property>
  <property fmtid="{D5CDD505-2E9C-101B-9397-08002B2CF9AE}" pid="22" name="MSIP_Label_9c700311-1b20-487f-9129-30717d50ca8e_SiteId">
    <vt:lpwstr>76e3921f-489b-4b7e-9547-9ea297add9b5</vt:lpwstr>
  </property>
  <property fmtid="{D5CDD505-2E9C-101B-9397-08002B2CF9AE}" pid="23" name="MSIP_Label_9c700311-1b20-487f-9129-30717d50ca8e_Owner">
    <vt:lpwstr>Mira.Gajraj.Mohan@towerswatson.com</vt:lpwstr>
  </property>
  <property fmtid="{D5CDD505-2E9C-101B-9397-08002B2CF9AE}" pid="24" name="MSIP_Label_9c700311-1b20-487f-9129-30717d50ca8e_SetDate">
    <vt:lpwstr>2020-02-17T08:35:50.2621961Z</vt:lpwstr>
  </property>
  <property fmtid="{D5CDD505-2E9C-101B-9397-08002B2CF9AE}" pid="25" name="MSIP_Label_9c700311-1b20-487f-9129-30717d50ca8e_Name">
    <vt:lpwstr>Confidential</vt:lpwstr>
  </property>
  <property fmtid="{D5CDD505-2E9C-101B-9397-08002B2CF9AE}" pid="26" name="MSIP_Label_9c700311-1b20-487f-9129-30717d50ca8e_Application">
    <vt:lpwstr>Microsoft Azure Information Protection</vt:lpwstr>
  </property>
  <property fmtid="{D5CDD505-2E9C-101B-9397-08002B2CF9AE}" pid="27" name="MSIP_Label_9c700311-1b20-487f-9129-30717d50ca8e_ActionId">
    <vt:lpwstr>2f5a0901-77f8-4118-a8bb-defbe952344e</vt:lpwstr>
  </property>
  <property fmtid="{D5CDD505-2E9C-101B-9397-08002B2CF9AE}" pid="28" name="MSIP_Label_9c700311-1b20-487f-9129-30717d50ca8e_Extended_MSFT_Method">
    <vt:lpwstr>Automatic</vt:lpwstr>
  </property>
  <property fmtid="{D5CDD505-2E9C-101B-9397-08002B2CF9AE}" pid="29" name="MSIP_Label_d347b247-e90e-43a3-9d7b-004f14ae6873_Enabled">
    <vt:lpwstr>True</vt:lpwstr>
  </property>
  <property fmtid="{D5CDD505-2E9C-101B-9397-08002B2CF9AE}" pid="30" name="MSIP_Label_d347b247-e90e-43a3-9d7b-004f14ae6873_SiteId">
    <vt:lpwstr>76e3921f-489b-4b7e-9547-9ea297add9b5</vt:lpwstr>
  </property>
  <property fmtid="{D5CDD505-2E9C-101B-9397-08002B2CF9AE}" pid="31" name="MSIP_Label_d347b247-e90e-43a3-9d7b-004f14ae6873_Owner">
    <vt:lpwstr>Mira.Gajraj.Mohan@towerswatson.com</vt:lpwstr>
  </property>
  <property fmtid="{D5CDD505-2E9C-101B-9397-08002B2CF9AE}" pid="32" name="MSIP_Label_d347b247-e90e-43a3-9d7b-004f14ae6873_SetDate">
    <vt:lpwstr>2020-02-17T08:35:50.2621961Z</vt:lpwstr>
  </property>
  <property fmtid="{D5CDD505-2E9C-101B-9397-08002B2CF9AE}" pid="33" name="MSIP_Label_d347b247-e90e-43a3-9d7b-004f14ae6873_Name">
    <vt:lpwstr>Anyone (No Protection)</vt:lpwstr>
  </property>
  <property fmtid="{D5CDD505-2E9C-101B-9397-08002B2CF9AE}" pid="34" name="MSIP_Label_d347b247-e90e-43a3-9d7b-004f14ae6873_Application">
    <vt:lpwstr>Microsoft Azure Information Protection</vt:lpwstr>
  </property>
  <property fmtid="{D5CDD505-2E9C-101B-9397-08002B2CF9AE}" pid="35" name="MSIP_Label_d347b247-e90e-43a3-9d7b-004f14ae6873_ActionId">
    <vt:lpwstr>2f5a0901-77f8-4118-a8bb-defbe952344e</vt:lpwstr>
  </property>
  <property fmtid="{D5CDD505-2E9C-101B-9397-08002B2CF9AE}" pid="36" name="MSIP_Label_d347b247-e90e-43a3-9d7b-004f14ae6873_Parent">
    <vt:lpwstr>9c700311-1b20-487f-9129-30717d50ca8e</vt:lpwstr>
  </property>
  <property fmtid="{D5CDD505-2E9C-101B-9397-08002B2CF9AE}" pid="37" name="MSIP_Label_d347b247-e90e-43a3-9d7b-004f14ae6873_Extended_MSFT_Method">
    <vt:lpwstr>Automatic</vt:lpwstr>
  </property>
  <property fmtid="{D5CDD505-2E9C-101B-9397-08002B2CF9AE}" pid="38" name="Sensitivity">
    <vt:lpwstr>Confidential Anyone (No Protection)</vt:lpwstr>
  </property>
</Properties>
</file>