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 id="2147483733" r:id="rId6"/>
  </p:sldMasterIdLst>
  <p:notesMasterIdLst>
    <p:notesMasterId r:id="rId32"/>
  </p:notesMasterIdLst>
  <p:sldIdLst>
    <p:sldId id="960" r:id="rId7"/>
    <p:sldId id="338" r:id="rId8"/>
    <p:sldId id="961" r:id="rId9"/>
    <p:sldId id="341" r:id="rId10"/>
    <p:sldId id="11930" r:id="rId11"/>
    <p:sldId id="11931" r:id="rId12"/>
    <p:sldId id="11934" r:id="rId13"/>
    <p:sldId id="11935" r:id="rId14"/>
    <p:sldId id="11936" r:id="rId15"/>
    <p:sldId id="11937" r:id="rId16"/>
    <p:sldId id="402" r:id="rId17"/>
    <p:sldId id="408" r:id="rId18"/>
    <p:sldId id="416" r:id="rId19"/>
    <p:sldId id="417" r:id="rId20"/>
    <p:sldId id="11933" r:id="rId21"/>
    <p:sldId id="11940" r:id="rId22"/>
    <p:sldId id="410" r:id="rId23"/>
    <p:sldId id="412" r:id="rId24"/>
    <p:sldId id="365" r:id="rId25"/>
    <p:sldId id="411" r:id="rId26"/>
    <p:sldId id="413" r:id="rId27"/>
    <p:sldId id="415" r:id="rId28"/>
    <p:sldId id="353" r:id="rId29"/>
    <p:sldId id="414" r:id="rId30"/>
    <p:sldId id="370" r:id="rId31"/>
  </p:sldIdLst>
  <p:sldSz cx="12192000" cy="6858000"/>
  <p:notesSz cx="6858000" cy="221932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Goodacre" initials="DG" lastIdx="11" clrIdx="0">
    <p:extLst>
      <p:ext uri="{19B8F6BF-5375-455C-9EA6-DF929625EA0E}">
        <p15:presenceInfo xmlns:p15="http://schemas.microsoft.com/office/powerpoint/2012/main" userId="S-1-5-21-3424673304-3802795948-2974315027-6227" providerId="AD"/>
      </p:ext>
    </p:extLst>
  </p:cmAuthor>
  <p:cmAuthor id="2" name="Daphne van der Wielen" initials="DW" lastIdx="1" clrIdx="1">
    <p:extLst>
      <p:ext uri="{19B8F6BF-5375-455C-9EA6-DF929625EA0E}">
        <p15:presenceInfo xmlns:p15="http://schemas.microsoft.com/office/powerpoint/2012/main" userId="S::daphne.vanderwielen@savilleassessment.com::0ff450f0-204a-49ac-aed6-5505afb07d45" providerId="AD"/>
      </p:ext>
    </p:extLst>
  </p:cmAuthor>
  <p:cmAuthor id="3" name="Holly Eastwood" initials="HE" lastIdx="1" clrIdx="2">
    <p:extLst>
      <p:ext uri="{19B8F6BF-5375-455C-9EA6-DF929625EA0E}">
        <p15:presenceInfo xmlns:p15="http://schemas.microsoft.com/office/powerpoint/2012/main" userId="S::Holly.Eastwood@savilleassessment.com::d06b44c3-f480-4bc4-8496-e53fff63b7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7DF"/>
    <a:srgbClr val="C0C0C0"/>
    <a:srgbClr val="00A0D2"/>
    <a:srgbClr val="C8D7DF"/>
    <a:srgbClr val="C110A0"/>
    <a:srgbClr val="DDD0CF"/>
    <a:srgbClr val="FFB81C"/>
    <a:srgbClr val="EFEEDE"/>
    <a:srgbClr val="702082"/>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5884E-D037-4B26-86F5-F7AC8D94AAAE}" v="5" dt="2021-03-09T12:22:45.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132" autoAdjust="0"/>
  </p:normalViewPr>
  <p:slideViewPr>
    <p:cSldViewPr snapToGrid="0">
      <p:cViewPr varScale="1">
        <p:scale>
          <a:sx n="68" d="100"/>
          <a:sy n="68" d="100"/>
        </p:scale>
        <p:origin x="2196" y="54"/>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3/24/2021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79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explained on page 4 of facilitator guide</a:t>
            </a:r>
          </a:p>
          <a:p>
            <a:endParaRPr lang="en-US" dirty="0"/>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14</a:t>
            </a:fld>
            <a:endParaRPr lang="en-US"/>
          </a:p>
        </p:txBody>
      </p:sp>
    </p:spTree>
    <p:extLst>
      <p:ext uri="{BB962C8B-B14F-4D97-AF65-F5344CB8AC3E}">
        <p14:creationId xmlns:p14="http://schemas.microsoft.com/office/powerpoint/2010/main" val="405349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facilitator guide for more information – pages 5-8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78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800" dirty="0"/>
              <a:t>Please refer to the facilitator guide for more information – pages 5-8</a:t>
            </a:r>
          </a:p>
          <a:p>
            <a:endParaRPr lang="en-GB" i="0" baseline="0" dirty="0"/>
          </a:p>
          <a:p>
            <a:pPr marL="0" indent="0">
              <a:buFont typeface="Arial" panose="020B0604020202020204" pitchFamily="34" charset="0"/>
              <a:buNone/>
            </a:pPr>
            <a:endParaRPr lang="en-GB" baseline="0" dirty="0"/>
          </a:p>
          <a:p>
            <a:endParaRPr lang="en-GB" b="1" i="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50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facilitator guide for more information – page 9</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17</a:t>
            </a:fld>
            <a:endParaRPr lang="en-US"/>
          </a:p>
        </p:txBody>
      </p:sp>
    </p:spTree>
    <p:extLst>
      <p:ext uri="{BB962C8B-B14F-4D97-AF65-F5344CB8AC3E}">
        <p14:creationId xmlns:p14="http://schemas.microsoft.com/office/powerpoint/2010/main" val="332336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facilitator guide for more information – page 9</a:t>
            </a:r>
          </a:p>
          <a:p>
            <a:endParaRPr lang="en-US"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18</a:t>
            </a:fld>
            <a:endParaRPr lang="en-US"/>
          </a:p>
        </p:txBody>
      </p:sp>
    </p:spTree>
    <p:extLst>
      <p:ext uri="{BB962C8B-B14F-4D97-AF65-F5344CB8AC3E}">
        <p14:creationId xmlns:p14="http://schemas.microsoft.com/office/powerpoint/2010/main" val="233216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facilitator guide for more information – page 9</a:t>
            </a:r>
          </a:p>
          <a:p>
            <a:endParaRPr lang="en-US" dirty="0"/>
          </a:p>
          <a:p>
            <a:endParaRPr lang="en-GB" i="1"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19</a:t>
            </a:fld>
            <a:endParaRPr lang="en-US"/>
          </a:p>
        </p:txBody>
      </p:sp>
    </p:spTree>
    <p:extLst>
      <p:ext uri="{BB962C8B-B14F-4D97-AF65-F5344CB8AC3E}">
        <p14:creationId xmlns:p14="http://schemas.microsoft.com/office/powerpoint/2010/main" val="296594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facilitator guide for more information – page 10</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20</a:t>
            </a:fld>
            <a:endParaRPr lang="en-US"/>
          </a:p>
        </p:txBody>
      </p:sp>
    </p:spTree>
    <p:extLst>
      <p:ext uri="{BB962C8B-B14F-4D97-AF65-F5344CB8AC3E}">
        <p14:creationId xmlns:p14="http://schemas.microsoft.com/office/powerpoint/2010/main" val="183674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facilitator guide for more information – page 10</a:t>
            </a:r>
          </a:p>
          <a:p>
            <a:endParaRPr lang="en-US" dirty="0"/>
          </a:p>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21</a:t>
            </a:fld>
            <a:endParaRPr lang="en-US"/>
          </a:p>
        </p:txBody>
      </p:sp>
    </p:spTree>
    <p:extLst>
      <p:ext uri="{BB962C8B-B14F-4D97-AF65-F5344CB8AC3E}">
        <p14:creationId xmlns:p14="http://schemas.microsoft.com/office/powerpoint/2010/main" val="361633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22</a:t>
            </a:fld>
            <a:endParaRPr lang="en-US"/>
          </a:p>
        </p:txBody>
      </p:sp>
    </p:spTree>
    <p:extLst>
      <p:ext uri="{BB962C8B-B14F-4D97-AF65-F5344CB8AC3E}">
        <p14:creationId xmlns:p14="http://schemas.microsoft.com/office/powerpoint/2010/main" val="357475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baseline="0"/>
              <a:t>.</a:t>
            </a:r>
            <a:endParaRPr lang="en-GB" i="1"/>
          </a:p>
        </p:txBody>
      </p:sp>
      <p:sp>
        <p:nvSpPr>
          <p:cNvPr id="4" name="Slide Number Placeholder 3"/>
          <p:cNvSpPr>
            <a:spLocks noGrp="1"/>
          </p:cNvSpPr>
          <p:nvPr>
            <p:ph type="sldNum" sz="quarter" idx="10"/>
          </p:nvPr>
        </p:nvSpPr>
        <p:spPr/>
        <p:txBody>
          <a:bodyPr/>
          <a:lstStyle/>
          <a:p>
            <a:fld id="{A499B0F9-5275-4FDD-BFE5-B9E6F2FD770F}" type="slidenum">
              <a:rPr lang="en-US" smtClean="0"/>
              <a:pPr/>
              <a:t>23</a:t>
            </a:fld>
            <a:endParaRPr lang="en-US"/>
          </a:p>
        </p:txBody>
      </p:sp>
    </p:spTree>
    <p:extLst>
      <p:ext uri="{BB962C8B-B14F-4D97-AF65-F5344CB8AC3E}">
        <p14:creationId xmlns:p14="http://schemas.microsoft.com/office/powerpoint/2010/main" val="173674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29101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a:p>
        </p:txBody>
      </p:sp>
      <p:sp>
        <p:nvSpPr>
          <p:cNvPr id="4" name="Slide Number Placeholder 3"/>
          <p:cNvSpPr>
            <a:spLocks noGrp="1"/>
          </p:cNvSpPr>
          <p:nvPr>
            <p:ph type="sldNum" sz="quarter" idx="10"/>
          </p:nvPr>
        </p:nvSpPr>
        <p:spPr/>
        <p:txBody>
          <a:bodyPr/>
          <a:lstStyle/>
          <a:p>
            <a:fld id="{A499B0F9-5275-4FDD-BFE5-B9E6F2FD770F}" type="slidenum">
              <a:rPr lang="en-US" smtClean="0"/>
              <a:pPr/>
              <a:t>24</a:t>
            </a:fld>
            <a:endParaRPr lang="en-US"/>
          </a:p>
        </p:txBody>
      </p:sp>
    </p:spTree>
    <p:extLst>
      <p:ext uri="{BB962C8B-B14F-4D97-AF65-F5344CB8AC3E}">
        <p14:creationId xmlns:p14="http://schemas.microsoft.com/office/powerpoint/2010/main" val="380882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52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182034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83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50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refer to the facilitator guide for more information – page 3</a:t>
            </a:r>
          </a:p>
        </p:txBody>
      </p:sp>
      <p:sp>
        <p:nvSpPr>
          <p:cNvPr id="4" name="Slide Number Placeholder 3"/>
          <p:cNvSpPr>
            <a:spLocks noGrp="1"/>
          </p:cNvSpPr>
          <p:nvPr>
            <p:ph type="sldNum" sz="quarter" idx="10"/>
          </p:nvPr>
        </p:nvSpPr>
        <p:spPr/>
        <p:txBody>
          <a:bodyPr/>
          <a:lstStyle/>
          <a:p>
            <a:fld id="{A499B0F9-5275-4FDD-BFE5-B9E6F2FD770F}" type="slidenum">
              <a:rPr lang="en-US" smtClean="0"/>
              <a:pPr/>
              <a:t>11</a:t>
            </a:fld>
            <a:endParaRPr lang="en-US"/>
          </a:p>
        </p:txBody>
      </p:sp>
    </p:spTree>
    <p:extLst>
      <p:ext uri="{BB962C8B-B14F-4D97-AF65-F5344CB8AC3E}">
        <p14:creationId xmlns:p14="http://schemas.microsoft.com/office/powerpoint/2010/main" val="143262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facilitator guide for more information – page 4</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12</a:t>
            </a:fld>
            <a:endParaRPr lang="en-US"/>
          </a:p>
        </p:txBody>
      </p:sp>
    </p:spTree>
    <p:extLst>
      <p:ext uri="{BB962C8B-B14F-4D97-AF65-F5344CB8AC3E}">
        <p14:creationId xmlns:p14="http://schemas.microsoft.com/office/powerpoint/2010/main" val="386209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explained on page 4 of facilitator guide</a:t>
            </a:r>
          </a:p>
          <a:p>
            <a:endParaRPr lang="en-US" dirty="0"/>
          </a:p>
        </p:txBody>
      </p:sp>
      <p:sp>
        <p:nvSpPr>
          <p:cNvPr id="4" name="Slide Number Placeholder 3"/>
          <p:cNvSpPr>
            <a:spLocks noGrp="1"/>
          </p:cNvSpPr>
          <p:nvPr>
            <p:ph type="sldNum" sz="quarter" idx="10"/>
          </p:nvPr>
        </p:nvSpPr>
        <p:spPr/>
        <p:txBody>
          <a:bodyPr/>
          <a:lstStyle/>
          <a:p>
            <a:fld id="{A499B0F9-5275-4FDD-BFE5-B9E6F2FD770F}" type="slidenum">
              <a:rPr lang="en-US" smtClean="0"/>
              <a:pPr/>
              <a:t>13</a:t>
            </a:fld>
            <a:endParaRPr lang="en-US"/>
          </a:p>
        </p:txBody>
      </p:sp>
    </p:spTree>
    <p:extLst>
      <p:ext uri="{BB962C8B-B14F-4D97-AF65-F5344CB8AC3E}">
        <p14:creationId xmlns:p14="http://schemas.microsoft.com/office/powerpoint/2010/main" val="782365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4.sv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4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4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Master" Target="../slideMasters/slideMaster3.xml"/><Relationship Id="rId4" Type="http://schemas.openxmlformats.org/officeDocument/2006/relationships/image" Target="../media/image4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3" name="Date Placeholder 2"/>
          <p:cNvSpPr>
            <a:spLocks noGrp="1"/>
          </p:cNvSpPr>
          <p:nvPr>
            <p:ph type="dt" sz="half" idx="10"/>
          </p:nvPr>
        </p:nvSpPr>
        <p:spPr>
          <a:xfrm>
            <a:off x="9550400" y="457200"/>
            <a:ext cx="2032000" cy="184666"/>
          </a:xfrm>
          <a:prstGeom prst="rect">
            <a:avLst/>
          </a:prstGeom>
        </p:spPr>
        <p:txBody>
          <a:bodyPr lIns="0" tIns="0" rIns="0" bIns="0">
            <a:noAutofit/>
          </a:bodyPr>
          <a:lstStyle>
            <a:lvl1pPr algn="r">
              <a:defRPr sz="1200"/>
            </a:lvl1pPr>
          </a:lstStyle>
          <a:p>
            <a:endParaRPr lang="en-US"/>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ooter Placeholder 3 Copyright"/>
          <p:cNvSpPr>
            <a:spLocks noGrp="1"/>
          </p:cNvSpPr>
          <p:nvPr>
            <p:ph type="ftr" sz="quarter" idx="11"/>
          </p:nvPr>
        </p:nvSpPr>
        <p:spPr>
          <a:xfrm>
            <a:off x="609600" y="6400801"/>
            <a:ext cx="7037137" cy="92333"/>
          </a:xfrm>
        </p:spPr>
        <p:txBody>
          <a:bodyPr/>
          <a:lstStyle/>
          <a:p>
            <a:r>
              <a:rPr lang="en-GB"/>
              <a:t>© 2020 Saville Assessment, Willis Towers Watson. All rights reserved.</a:t>
            </a: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3783" y="6035449"/>
            <a:ext cx="2232251" cy="6281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
        <p:nvSpPr>
          <p:cNvPr id="20" name="Footer Placeholder 3 Copyright"/>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hasCustomPrompt="1"/>
          </p:nvPr>
        </p:nvSpPr>
        <p:spPr>
          <a:xfrm>
            <a:off x="2844800" y="1524000"/>
            <a:ext cx="8737600" cy="4572000"/>
          </a:xfrm>
        </p:spPr>
        <p:txBody>
          <a:bodyPr/>
          <a:lstStyle>
            <a:lvl1pPr>
              <a:spcBef>
                <a:spcPts val="0"/>
              </a:spcBef>
              <a:spcAft>
                <a:spcPts val="1000"/>
              </a:spcAft>
              <a:defRPr lang="en-US" dirty="0" smtClean="0"/>
            </a:lvl1pPr>
            <a:lvl2pPr>
              <a:spcBef>
                <a:spcPts val="0"/>
              </a:spcBef>
              <a:spcAft>
                <a:spcPts val="400"/>
              </a:spcAft>
              <a:defRPr lang="en-US" dirty="0" smtClean="0"/>
            </a:lvl2pPr>
            <a:lvl3pPr>
              <a:spcBef>
                <a:spcPts val="0"/>
              </a:spcBef>
              <a:spcAft>
                <a:spcPts val="400"/>
              </a:spcAft>
              <a:buFont typeface="Wingdings" pitchFamily="2" charset="2"/>
              <a:buChar char="§"/>
              <a:defRPr lang="en-US" dirty="0" smtClean="0"/>
            </a:lvl3pPr>
            <a:lvl4pPr marL="457200" indent="-228600">
              <a:buClr>
                <a:schemeClr val="tx2"/>
              </a:buClr>
              <a:buFont typeface="Wingdings" panose="05000000000000000000" pitchFamily="2" charset="2"/>
              <a:buChar char=""/>
              <a:defRPr/>
            </a:lvl4pPr>
            <a:lvl5pPr>
              <a:buFont typeface="Arial" panose="020B0604020202020204" pitchFamily="34" charset="0"/>
              <a:buChar char="˗"/>
              <a:defRPr/>
            </a:lvl5pPr>
          </a:lstStyle>
          <a:p>
            <a:pPr lvl="0"/>
            <a:r>
              <a:rPr lang="en-US"/>
              <a:t>This layout provides specific paragraph formatting to provide hierarchy when users have extensive body copy, and less levels of bullets. Paragraphs have specific formatting so users do not need to use double-returns. </a:t>
            </a:r>
          </a:p>
          <a:p>
            <a:pPr lvl="1"/>
            <a:r>
              <a:rPr lang="en-US"/>
              <a:t>Subheading</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cxnSp>
        <p:nvCxnSpPr>
          <p:cNvPr id="8" name="Straight Connector 7"/>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3 Copyright"/>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1" name="Picture 10">
            <a:extLst>
              <a:ext uri="{FF2B5EF4-FFF2-40B4-BE49-F238E27FC236}">
                <a16:creationId xmlns:a16="http://schemas.microsoft.com/office/drawing/2014/main" id="{B4673249-D979-4BD3-9E85-96CC580F7D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21" name="Footer Placeholder 3 Copyright"/>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9" name="Picture 8">
            <a:extLst>
              <a:ext uri="{FF2B5EF4-FFF2-40B4-BE49-F238E27FC236}">
                <a16:creationId xmlns:a16="http://schemas.microsoft.com/office/drawing/2014/main" id="{7216FE8C-D9C1-4F95-A1AB-EE7AECD6E7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10" name="Footer Placeholder 3 Copyright">
            <a:extLst>
              <a:ext uri="{FF2B5EF4-FFF2-40B4-BE49-F238E27FC236}">
                <a16:creationId xmlns:a16="http://schemas.microsoft.com/office/drawing/2014/main" id="{AEB521AC-97A9-4F96-BD87-0C4C7A7E6755}"/>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2" name="Picture 11">
            <a:extLst>
              <a:ext uri="{FF2B5EF4-FFF2-40B4-BE49-F238E27FC236}">
                <a16:creationId xmlns:a16="http://schemas.microsoft.com/office/drawing/2014/main" id="{3DE3D0DF-63D0-4A00-A138-42B5D93251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5" name="Straight Connector 14"/>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13" name="Footer Placeholder 3 Copyright">
            <a:extLst>
              <a:ext uri="{FF2B5EF4-FFF2-40B4-BE49-F238E27FC236}">
                <a16:creationId xmlns:a16="http://schemas.microsoft.com/office/drawing/2014/main" id="{94697997-07EA-40C5-8B52-3DAFC23FF3CC}"/>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6" name="Picture 15">
            <a:extLst>
              <a:ext uri="{FF2B5EF4-FFF2-40B4-BE49-F238E27FC236}">
                <a16:creationId xmlns:a16="http://schemas.microsoft.com/office/drawing/2014/main" id="{C1CE2ED0-D997-48F8-A12B-E43256C64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572000"/>
          </a:xfrm>
        </p:spPr>
        <p:txBody>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12" name="Footer Placeholder 3 Copyright">
            <a:extLst>
              <a:ext uri="{FF2B5EF4-FFF2-40B4-BE49-F238E27FC236}">
                <a16:creationId xmlns:a16="http://schemas.microsoft.com/office/drawing/2014/main" id="{874F0A86-EBB6-4C73-89FB-4284BBD9AD10}"/>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4" name="Picture 13">
            <a:extLst>
              <a:ext uri="{FF2B5EF4-FFF2-40B4-BE49-F238E27FC236}">
                <a16:creationId xmlns:a16="http://schemas.microsoft.com/office/drawing/2014/main" id="{9CBD3977-7271-4586-AFFE-F833C843BE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11" name="Footer Placeholder 3 Copyright">
            <a:extLst>
              <a:ext uri="{FF2B5EF4-FFF2-40B4-BE49-F238E27FC236}">
                <a16:creationId xmlns:a16="http://schemas.microsoft.com/office/drawing/2014/main" id="{AD3BA62C-B6F0-4D4E-A95F-AA09C6B0F46E}"/>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3" name="Picture 12">
            <a:extLst>
              <a:ext uri="{FF2B5EF4-FFF2-40B4-BE49-F238E27FC236}">
                <a16:creationId xmlns:a16="http://schemas.microsoft.com/office/drawing/2014/main" id="{9065B383-1DB8-4286-9EA5-02350EAE2E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4" name="Straight Connector 13"/>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8" name="Footer Placeholder 3 Copyright">
            <a:extLst>
              <a:ext uri="{FF2B5EF4-FFF2-40B4-BE49-F238E27FC236}">
                <a16:creationId xmlns:a16="http://schemas.microsoft.com/office/drawing/2014/main" id="{13820EE5-D954-4AB7-B5D6-509B7B32A015}"/>
              </a:ext>
            </a:extLst>
          </p:cNvPr>
          <p:cNvSpPr>
            <a:spLocks noGrp="1"/>
          </p:cNvSpPr>
          <p:nvPr>
            <p:ph type="ftr" sz="quarter" idx="11"/>
          </p:nvPr>
        </p:nvSpPr>
        <p:spPr>
          <a:xfrm>
            <a:off x="609600" y="6534055"/>
            <a:ext cx="7037137" cy="92333"/>
          </a:xfrm>
        </p:spPr>
        <p:txBody>
          <a:bodyPr/>
          <a:lstStyle/>
          <a:p>
            <a:r>
              <a:rPr lang="en-GB"/>
              <a:t>© 2020 Saville Assessment, Willis Towers Watson. All rights reserved.</a:t>
            </a:r>
            <a:endParaRPr lang="en-US"/>
          </a:p>
        </p:txBody>
      </p:sp>
      <p:pic>
        <p:nvPicPr>
          <p:cNvPr id="9" name="Picture 8">
            <a:extLst>
              <a:ext uri="{FF2B5EF4-FFF2-40B4-BE49-F238E27FC236}">
                <a16:creationId xmlns:a16="http://schemas.microsoft.com/office/drawing/2014/main" id="{8FACD15A-8687-45F5-BC23-A518749C87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7" name="Footer Placeholder 3 Copyright">
            <a:extLst>
              <a:ext uri="{FF2B5EF4-FFF2-40B4-BE49-F238E27FC236}">
                <a16:creationId xmlns:a16="http://schemas.microsoft.com/office/drawing/2014/main" id="{EFF82365-5690-4A83-87C8-84E852CD4884}"/>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pic>
        <p:nvPicPr>
          <p:cNvPr id="9" name="Picture 8">
            <a:extLst>
              <a:ext uri="{FF2B5EF4-FFF2-40B4-BE49-F238E27FC236}">
                <a16:creationId xmlns:a16="http://schemas.microsoft.com/office/drawing/2014/main" id="{F64F2493-20BD-41E3-9E77-795B454812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Footer Placeholder 3 Copyright"/>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9474" y="1714299"/>
            <a:ext cx="6293052" cy="1692212"/>
          </a:xfrm>
          <a:prstGeom prst="rect">
            <a:avLst/>
          </a:prstGeom>
        </p:spPr>
      </p:pic>
      <p:sp>
        <p:nvSpPr>
          <p:cNvPr id="3" name="TextBox 2"/>
          <p:cNvSpPr txBox="1"/>
          <p:nvPr userDrawn="1"/>
        </p:nvSpPr>
        <p:spPr>
          <a:xfrm>
            <a:off x="3333127" y="3682483"/>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216002" y="3477768"/>
            <a:ext cx="5793774" cy="0"/>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0168" y="4287307"/>
            <a:ext cx="387465" cy="342757"/>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13759" y="4287308"/>
            <a:ext cx="387465" cy="342757"/>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58562" y="4287308"/>
            <a:ext cx="387465" cy="342757"/>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74971" y="4287307"/>
            <a:ext cx="387465" cy="342757"/>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3" name="Date Placeholder 2"/>
          <p:cNvSpPr>
            <a:spLocks noGrp="1"/>
          </p:cNvSpPr>
          <p:nvPr>
            <p:ph type="dt" sz="half" idx="10"/>
          </p:nvPr>
        </p:nvSpPr>
        <p:spPr>
          <a:xfrm>
            <a:off x="9550400" y="457200"/>
            <a:ext cx="2032000" cy="184666"/>
          </a:xfrm>
          <a:prstGeom prst="rect">
            <a:avLst/>
          </a:prstGeom>
        </p:spPr>
        <p:txBody>
          <a:bodyPr lIns="0" tIns="0" rIns="0" bIns="0">
            <a:noAutofit/>
          </a:bodyPr>
          <a:lstStyle>
            <a:lvl1pPr algn="r">
              <a:defRPr sz="1200"/>
            </a:lvl1pPr>
          </a:lstStyle>
          <a:p>
            <a:endParaRPr lang="en-US"/>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609601" y="2933700"/>
            <a:ext cx="4857751" cy="1449388"/>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11137900" y="2933700"/>
            <a:ext cx="459317" cy="1449388"/>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6468533" y="2933701"/>
            <a:ext cx="3566584" cy="733425"/>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177617" y="1519238"/>
            <a:ext cx="1416051" cy="73183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7177618" y="5464175"/>
            <a:ext cx="3833284" cy="349250"/>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09600" y="5464175"/>
            <a:ext cx="1085851" cy="349250"/>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537885" y="1519239"/>
            <a:ext cx="2148417" cy="347663"/>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609601" y="1519239"/>
            <a:ext cx="438151" cy="60801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8" name="Picture 17">
            <a:extLst>
              <a:ext uri="{FF2B5EF4-FFF2-40B4-BE49-F238E27FC236}">
                <a16:creationId xmlns:a16="http://schemas.microsoft.com/office/drawing/2014/main" id="{F7332ED3-2DE3-4435-9520-B81D6D0BB3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1622" y="6344416"/>
            <a:ext cx="1612574" cy="424773"/>
          </a:xfrm>
          <a:prstGeom prst="rect">
            <a:avLst/>
          </a:prstGeom>
        </p:spPr>
      </p:pic>
      <p:sp>
        <p:nvSpPr>
          <p:cNvPr id="20" name="Footer Placeholder 3 Copyright">
            <a:extLst>
              <a:ext uri="{FF2B5EF4-FFF2-40B4-BE49-F238E27FC236}">
                <a16:creationId xmlns:a16="http://schemas.microsoft.com/office/drawing/2014/main" id="{2636C14B-A500-457B-ADF6-7C142F811220}"/>
              </a:ext>
            </a:extLst>
          </p:cNvPr>
          <p:cNvSpPr>
            <a:spLocks noGrp="1"/>
          </p:cNvSpPr>
          <p:nvPr>
            <p:ph type="ftr" sz="quarter" idx="11"/>
          </p:nvPr>
        </p:nvSpPr>
        <p:spPr>
          <a:xfrm>
            <a:off x="582864" y="6523076"/>
            <a:ext cx="7037137" cy="92333"/>
          </a:xfrm>
        </p:spPr>
        <p:txBody>
          <a:bodyPr/>
          <a:lstStyle/>
          <a:p>
            <a:r>
              <a:rPr lang="en-GB"/>
              <a:t>© 2020 Saville Assessment, Willis Towers Watson. All rights reserved.</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719026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57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415613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extLst>
      <p:ext uri="{BB962C8B-B14F-4D97-AF65-F5344CB8AC3E}">
        <p14:creationId xmlns:p14="http://schemas.microsoft.com/office/powerpoint/2010/main" val="1466458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extLst>
      <p:ext uri="{BB962C8B-B14F-4D97-AF65-F5344CB8AC3E}">
        <p14:creationId xmlns:p14="http://schemas.microsoft.com/office/powerpoint/2010/main" val="3643240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390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2500960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438913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521079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70861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grpSp>
        <p:nvGrpSpPr>
          <p:cNvPr id="4" name="Group 3"/>
          <p:cNvGrpSpPr/>
          <p:nvPr userDrawn="1"/>
        </p:nvGrpSpPr>
        <p:grpSpPr>
          <a:xfrm>
            <a:off x="609601" y="452438"/>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pic>
        <p:nvPicPr>
          <p:cNvPr id="20" name="Picture 19">
            <a:extLst>
              <a:ext uri="{FF2B5EF4-FFF2-40B4-BE49-F238E27FC236}">
                <a16:creationId xmlns:a16="http://schemas.microsoft.com/office/drawing/2014/main" id="{C5AFC380-CCDB-45BC-9DCA-6958C4ADB8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1622" y="6344416"/>
            <a:ext cx="1612574" cy="424773"/>
          </a:xfrm>
          <a:prstGeom prst="rect">
            <a:avLst/>
          </a:prstGeom>
        </p:spPr>
      </p:pic>
      <p:sp>
        <p:nvSpPr>
          <p:cNvPr id="22" name="Footer Placeholder 3 Copyright">
            <a:extLst>
              <a:ext uri="{FF2B5EF4-FFF2-40B4-BE49-F238E27FC236}">
                <a16:creationId xmlns:a16="http://schemas.microsoft.com/office/drawing/2014/main" id="{389B0B03-73C5-4446-A7DB-2A2403BBC1DD}"/>
              </a:ext>
            </a:extLst>
          </p:cNvPr>
          <p:cNvSpPr>
            <a:spLocks noGrp="1"/>
          </p:cNvSpPr>
          <p:nvPr>
            <p:ph type="ftr" sz="quarter" idx="11"/>
          </p:nvPr>
        </p:nvSpPr>
        <p:spPr>
          <a:xfrm>
            <a:off x="582864" y="6523076"/>
            <a:ext cx="7037137" cy="92333"/>
          </a:xfrm>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171112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699207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451460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192830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4046799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3702998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3073155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16461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988691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824007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6387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Edit Master text styles</a:t>
            </a:r>
          </a:p>
        </p:txBody>
      </p:sp>
      <p:grpSp>
        <p:nvGrpSpPr>
          <p:cNvPr id="4" name="Group 3"/>
          <p:cNvGrpSpPr/>
          <p:nvPr userDrawn="1"/>
        </p:nvGrpSpPr>
        <p:grpSpPr>
          <a:xfrm>
            <a:off x="609601" y="452438"/>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4027488"/>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pic>
        <p:nvPicPr>
          <p:cNvPr id="20" name="Picture 19">
            <a:extLst>
              <a:ext uri="{FF2B5EF4-FFF2-40B4-BE49-F238E27FC236}">
                <a16:creationId xmlns:a16="http://schemas.microsoft.com/office/drawing/2014/main" id="{300A08FA-8697-436B-A98E-48C3EDF4DA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1622" y="6344416"/>
            <a:ext cx="1612574" cy="424773"/>
          </a:xfrm>
          <a:prstGeom prst="rect">
            <a:avLst/>
          </a:prstGeom>
        </p:spPr>
      </p:pic>
      <p:sp>
        <p:nvSpPr>
          <p:cNvPr id="22" name="Footer Placeholder 3 Copyright">
            <a:extLst>
              <a:ext uri="{FF2B5EF4-FFF2-40B4-BE49-F238E27FC236}">
                <a16:creationId xmlns:a16="http://schemas.microsoft.com/office/drawing/2014/main" id="{AEF087E6-D3D9-49A9-A5FA-AED601FA50D2}"/>
              </a:ext>
            </a:extLst>
          </p:cNvPr>
          <p:cNvSpPr>
            <a:spLocks noGrp="1"/>
          </p:cNvSpPr>
          <p:nvPr>
            <p:ph type="ftr" sz="quarter" idx="11"/>
          </p:nvPr>
        </p:nvSpPr>
        <p:spPr>
          <a:xfrm>
            <a:off x="582864" y="6523076"/>
            <a:ext cx="7037137" cy="92333"/>
          </a:xfrm>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1108326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55618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326107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603261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6468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7723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2020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3216668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extLst>
      <p:ext uri="{BB962C8B-B14F-4D97-AF65-F5344CB8AC3E}">
        <p14:creationId xmlns:p14="http://schemas.microsoft.com/office/powerpoint/2010/main" val="1730797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extLst>
      <p:ext uri="{BB962C8B-B14F-4D97-AF65-F5344CB8AC3E}">
        <p14:creationId xmlns:p14="http://schemas.microsoft.com/office/powerpoint/2010/main" val="3100532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24126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230223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402748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B2ED19A6-4BCF-4DDB-AF75-F78D609EF9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1622" y="6344416"/>
            <a:ext cx="1612574" cy="424773"/>
          </a:xfrm>
          <a:prstGeom prst="rect">
            <a:avLst/>
          </a:prstGeom>
        </p:spPr>
      </p:pic>
      <p:sp>
        <p:nvSpPr>
          <p:cNvPr id="23" name="Footer Placeholder 3 Copyright">
            <a:extLst>
              <a:ext uri="{FF2B5EF4-FFF2-40B4-BE49-F238E27FC236}">
                <a16:creationId xmlns:a16="http://schemas.microsoft.com/office/drawing/2014/main" id="{D7CED0CB-774E-43D2-845C-B56BF31C263E}"/>
              </a:ext>
            </a:extLst>
          </p:cNvPr>
          <p:cNvSpPr>
            <a:spLocks noGrp="1"/>
          </p:cNvSpPr>
          <p:nvPr>
            <p:ph type="ftr" sz="quarter" idx="11"/>
          </p:nvPr>
        </p:nvSpPr>
        <p:spPr>
          <a:xfrm>
            <a:off x="582864" y="6523076"/>
            <a:ext cx="7037137" cy="92333"/>
          </a:xfrm>
        </p:spPr>
        <p:txBody>
          <a:bodyPr/>
          <a:lstStyle/>
          <a:p>
            <a:r>
              <a:rPr lang="en-GB"/>
              <a:t>© 2020 Saville Assessment, Willis Towers Watson. All rights reserved.</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4241606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787808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713807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195710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671710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544450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2574467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2020493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3092918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37802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402748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1622" y="6344416"/>
            <a:ext cx="1612574" cy="424773"/>
          </a:xfrm>
          <a:prstGeom prst="rect">
            <a:avLst/>
          </a:prstGeom>
        </p:spPr>
      </p:pic>
      <p:sp>
        <p:nvSpPr>
          <p:cNvPr id="23" name="Footer Placeholder 3 Copyright"/>
          <p:cNvSpPr>
            <a:spLocks noGrp="1"/>
          </p:cNvSpPr>
          <p:nvPr>
            <p:ph type="ftr" sz="quarter" idx="11"/>
          </p:nvPr>
        </p:nvSpPr>
        <p:spPr>
          <a:xfrm>
            <a:off x="582864" y="6523076"/>
            <a:ext cx="7037137" cy="92333"/>
          </a:xfrm>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3272692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2218266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8968566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968537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889899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027321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3887898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356207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602315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2020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402387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grpSp>
        <p:nvGrpSpPr>
          <p:cNvPr id="2" name="Group 1"/>
          <p:cNvGrpSpPr/>
          <p:nvPr userDrawn="1"/>
        </p:nvGrpSpPr>
        <p:grpSpPr>
          <a:xfrm rot="5400000">
            <a:off x="7440351" y="1987949"/>
            <a:ext cx="3076260" cy="3840980"/>
            <a:chOff x="3216800" y="455613"/>
            <a:chExt cx="5479525" cy="5383213"/>
          </a:xfrm>
          <a:solidFill>
            <a:schemeClr val="tx1"/>
          </a:solidFill>
        </p:grpSpPr>
        <p:sp>
          <p:nvSpPr>
            <p:cNvPr id="21" name="Freeform 12"/>
            <p:cNvSpPr>
              <a:spLocks/>
            </p:cNvSpPr>
            <p:nvPr userDrawn="1"/>
          </p:nvSpPr>
          <p:spPr bwMode="auto">
            <a:xfrm>
              <a:off x="5253563" y="455613"/>
              <a:ext cx="2884488"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529" y="671642"/>
            <a:ext cx="2252353" cy="1698667"/>
          </a:xfrm>
          <a:prstGeom prst="rect">
            <a:avLst/>
          </a:prstGeom>
        </p:spPr>
      </p:pic>
      <p:sp>
        <p:nvSpPr>
          <p:cNvPr id="4" name="TextBox 3"/>
          <p:cNvSpPr txBox="1"/>
          <p:nvPr userDrawn="1"/>
        </p:nvSpPr>
        <p:spPr>
          <a:xfrm>
            <a:off x="3597043" y="1197809"/>
            <a:ext cx="3887715" cy="646331"/>
          </a:xfrm>
          <a:prstGeom prst="rect">
            <a:avLst/>
          </a:prstGeom>
          <a:noFill/>
        </p:spPr>
        <p:txBody>
          <a:bodyPr wrap="square" rtlCol="0">
            <a:spAutoFit/>
          </a:bodyPr>
          <a:lstStyle/>
          <a:p>
            <a:r>
              <a:rPr lang="en-GB" sz="3600" b="1">
                <a:solidFill>
                  <a:srgbClr val="FFB81C"/>
                </a:solidFill>
              </a:rPr>
              <a:t>Build Talent</a:t>
            </a:r>
          </a:p>
        </p:txBody>
      </p:sp>
      <p:sp>
        <p:nvSpPr>
          <p:cNvPr id="12" name="Footer Placeholder 3 Copyright">
            <a:extLst>
              <a:ext uri="{FF2B5EF4-FFF2-40B4-BE49-F238E27FC236}">
                <a16:creationId xmlns:a16="http://schemas.microsoft.com/office/drawing/2014/main" id="{5630AD28-CA0E-4EF1-8477-D5A3E117D159}"/>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3" name="Picture 12">
            <a:extLst>
              <a:ext uri="{FF2B5EF4-FFF2-40B4-BE49-F238E27FC236}">
                <a16:creationId xmlns:a16="http://schemas.microsoft.com/office/drawing/2014/main" id="{FC314BE2-EA9F-4527-9D6E-0479E31DD7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0800000">
            <a:off x="7160892" y="2577325"/>
            <a:ext cx="4101680" cy="2880735"/>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3597043" y="1197809"/>
            <a:ext cx="3887715" cy="646331"/>
          </a:xfrm>
          <a:prstGeom prst="rect">
            <a:avLst/>
          </a:prstGeom>
          <a:noFill/>
        </p:spPr>
        <p:txBody>
          <a:bodyPr wrap="square" rtlCol="0">
            <a:spAutoFit/>
          </a:bodyPr>
          <a:lstStyle/>
          <a:p>
            <a:r>
              <a:rPr lang="en-GB" sz="3600" b="1">
                <a:solidFill>
                  <a:srgbClr val="C110A0"/>
                </a:solidFill>
              </a:rPr>
              <a:t>Lead Talent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982" y="992603"/>
            <a:ext cx="2394836" cy="1056741"/>
          </a:xfrm>
          <a:prstGeom prst="rect">
            <a:avLst/>
          </a:prstGeom>
        </p:spPr>
      </p:pic>
      <p:sp>
        <p:nvSpPr>
          <p:cNvPr id="12" name="Footer Placeholder 3 Copyright">
            <a:extLst>
              <a:ext uri="{FF2B5EF4-FFF2-40B4-BE49-F238E27FC236}">
                <a16:creationId xmlns:a16="http://schemas.microsoft.com/office/drawing/2014/main" id="{23AAEB4F-38DB-4A2A-B343-FB083C447985}"/>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3" name="Picture 12">
            <a:extLst>
              <a:ext uri="{FF2B5EF4-FFF2-40B4-BE49-F238E27FC236}">
                <a16:creationId xmlns:a16="http://schemas.microsoft.com/office/drawing/2014/main" id="{B2CBA53A-41F2-486E-A988-A4BBA5950A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grpSp>
        <p:nvGrpSpPr>
          <p:cNvPr id="2" name="Group 1"/>
          <p:cNvGrpSpPr/>
          <p:nvPr userDrawn="1"/>
        </p:nvGrpSpPr>
        <p:grpSpPr>
          <a:xfrm rot="16200000">
            <a:off x="7673602" y="2097202"/>
            <a:ext cx="3076260" cy="3840980"/>
            <a:chOff x="3216800" y="455613"/>
            <a:chExt cx="5479525" cy="5383213"/>
          </a:xfrm>
          <a:solidFill>
            <a:schemeClr val="tx1"/>
          </a:solidFill>
        </p:grpSpPr>
        <p:sp>
          <p:nvSpPr>
            <p:cNvPr id="21" name="Freeform 12"/>
            <p:cNvSpPr>
              <a:spLocks/>
            </p:cNvSpPr>
            <p:nvPr userDrawn="1"/>
          </p:nvSpPr>
          <p:spPr bwMode="auto">
            <a:xfrm>
              <a:off x="5253563" y="455613"/>
              <a:ext cx="2884487" cy="1568449"/>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2" name="Freeform 13"/>
            <p:cNvSpPr>
              <a:spLocks/>
            </p:cNvSpPr>
            <p:nvPr userDrawn="1"/>
          </p:nvSpPr>
          <p:spPr bwMode="auto">
            <a:xfrm>
              <a:off x="8331200" y="3179763"/>
              <a:ext cx="365125"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3" name="Freeform 14"/>
            <p:cNvSpPr>
              <a:spLocks/>
            </p:cNvSpPr>
            <p:nvPr userDrawn="1"/>
          </p:nvSpPr>
          <p:spPr bwMode="auto">
            <a:xfrm>
              <a:off x="6505575" y="2808288"/>
              <a:ext cx="546100"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Freeform 15"/>
            <p:cNvSpPr>
              <a:spLocks/>
            </p:cNvSpPr>
            <p:nvPr userDrawn="1"/>
          </p:nvSpPr>
          <p:spPr bwMode="auto">
            <a:xfrm>
              <a:off x="3216800" y="3592513"/>
              <a:ext cx="2816225"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3597043" y="1197809"/>
            <a:ext cx="3887715" cy="646331"/>
          </a:xfrm>
          <a:prstGeom prst="rect">
            <a:avLst/>
          </a:prstGeom>
          <a:noFill/>
        </p:spPr>
        <p:txBody>
          <a:bodyPr wrap="square" rtlCol="0">
            <a:spAutoFit/>
          </a:bodyPr>
          <a:lstStyle/>
          <a:p>
            <a:r>
              <a:rPr lang="en-GB" sz="3600" b="1">
                <a:solidFill>
                  <a:srgbClr val="00A0D2"/>
                </a:solidFill>
              </a:rPr>
              <a:t>Hire Talent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828" y="712782"/>
            <a:ext cx="2155177" cy="1616383"/>
          </a:xfrm>
          <a:prstGeom prst="rect">
            <a:avLst/>
          </a:prstGeom>
        </p:spPr>
      </p:pic>
      <p:sp>
        <p:nvSpPr>
          <p:cNvPr id="12" name="Footer Placeholder 3 Copyright">
            <a:extLst>
              <a:ext uri="{FF2B5EF4-FFF2-40B4-BE49-F238E27FC236}">
                <a16:creationId xmlns:a16="http://schemas.microsoft.com/office/drawing/2014/main" id="{38404F73-493D-485C-96ED-525DC61DA3A9}"/>
              </a:ext>
            </a:extLst>
          </p:cNvPr>
          <p:cNvSpPr>
            <a:spLocks noGrp="1"/>
          </p:cNvSpPr>
          <p:nvPr>
            <p:ph type="ftr" sz="quarter" idx="11"/>
          </p:nvPr>
        </p:nvSpPr>
        <p:spPr>
          <a:xfrm>
            <a:off x="609601" y="6539302"/>
            <a:ext cx="7037137" cy="92333"/>
          </a:xfrm>
        </p:spPr>
        <p:txBody>
          <a:bodyPr/>
          <a:lstStyle/>
          <a:p>
            <a:r>
              <a:rPr lang="en-GB"/>
              <a:t>© 2020 Saville Assessment, Willis Towers Watson. All rights reserved.</a:t>
            </a:r>
            <a:endParaRPr lang="en-US"/>
          </a:p>
        </p:txBody>
      </p:sp>
      <p:pic>
        <p:nvPicPr>
          <p:cNvPr id="13" name="Picture 12">
            <a:extLst>
              <a:ext uri="{FF2B5EF4-FFF2-40B4-BE49-F238E27FC236}">
                <a16:creationId xmlns:a16="http://schemas.microsoft.com/office/drawing/2014/main" id="{40569005-B920-4061-8020-B2A6952C58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2506" y="6316827"/>
            <a:ext cx="1435762" cy="393244"/>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tags" Target="../tags/tag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ags" Target="../tags/tag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1"/>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Copyright"/>
          <p:cNvSpPr>
            <a:spLocks noGrp="1"/>
          </p:cNvSpPr>
          <p:nvPr>
            <p:ph type="ftr" sz="quarter" idx="3"/>
          </p:nvPr>
        </p:nvSpPr>
        <p:spPr>
          <a:xfrm>
            <a:off x="609600" y="6400801"/>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Saville Consulting, Willis Towers Watson. All rights reserved.</a:t>
            </a:r>
            <a:endParaRPr lang="en-US"/>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701" r:id="rId4"/>
    <p:sldLayoutId id="2147483693" r:id="rId5"/>
    <p:sldLayoutId id="2147483697" r:id="rId6"/>
    <p:sldLayoutId id="2147483703" r:id="rId7"/>
    <p:sldLayoutId id="2147483704" r:id="rId8"/>
    <p:sldLayoutId id="2147483705" r:id="rId9"/>
    <p:sldLayoutId id="2147483687" r:id="rId10"/>
    <p:sldLayoutId id="2147483688" r:id="rId11"/>
    <p:sldLayoutId id="2147483696" r:id="rId12"/>
    <p:sldLayoutId id="2147483695" r:id="rId13"/>
    <p:sldLayoutId id="2147483672" r:id="rId14"/>
    <p:sldLayoutId id="2147483689" r:id="rId15"/>
    <p:sldLayoutId id="2147483666" r:id="rId16"/>
    <p:sldLayoutId id="2147483690" r:id="rId17"/>
    <p:sldLayoutId id="2147483667" r:id="rId18"/>
    <p:sldLayoutId id="2147483698" r:id="rId19"/>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8"/>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extLst>
      <p:ext uri="{BB962C8B-B14F-4D97-AF65-F5344CB8AC3E}">
        <p14:creationId xmlns:p14="http://schemas.microsoft.com/office/powerpoint/2010/main" val="42918646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5"/>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extLst>
      <p:ext uri="{BB962C8B-B14F-4D97-AF65-F5344CB8AC3E}">
        <p14:creationId xmlns:p14="http://schemas.microsoft.com/office/powerpoint/2010/main" val="91690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52.svg"/><Relationship Id="rId4" Type="http://schemas.openxmlformats.org/officeDocument/2006/relationships/image" Target="../media/image51.png"/></Relationships>
</file>

<file path=ppt/slides/_rels/slide10.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60.sv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savilleassessment.com/wp-content/uploads/2021/02/Generating-Group-Overviews.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52.sv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67.xml"/><Relationship Id="rId5" Type="http://schemas.openxmlformats.org/officeDocument/2006/relationships/image" Target="../media/image55.sv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60.sv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2.xml"/><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2.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D1C25-A3F3-431F-8D58-4FFB58B17C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pic>
        <p:nvPicPr>
          <p:cNvPr id="13" name="Picture 12" descr="A picture containing star&#10;&#10;Description automatically generated">
            <a:extLst>
              <a:ext uri="{FF2B5EF4-FFF2-40B4-BE49-F238E27FC236}">
                <a16:creationId xmlns:a16="http://schemas.microsoft.com/office/drawing/2014/main" id="{F717A650-5828-4483-8C84-DB8B242A37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36" b="5036"/>
          <a:stretch/>
        </p:blipFill>
        <p:spPr>
          <a:xfrm>
            <a:off x="0" y="0"/>
            <a:ext cx="12201754" cy="6858000"/>
          </a:xfrm>
          <a:prstGeom prst="rect">
            <a:avLst/>
          </a:prstGeom>
        </p:spPr>
      </p:pic>
      <p:sp>
        <p:nvSpPr>
          <p:cNvPr id="4" name="Rectangle 3">
            <a:extLst>
              <a:ext uri="{FF2B5EF4-FFF2-40B4-BE49-F238E27FC236}">
                <a16:creationId xmlns:a16="http://schemas.microsoft.com/office/drawing/2014/main" id="{1AD55086-5FA0-4659-8E97-81A35DFA1102}"/>
              </a:ext>
            </a:extLst>
          </p:cNvPr>
          <p:cNvSpPr/>
          <p:nvPr/>
        </p:nvSpPr>
        <p:spPr>
          <a:xfrm>
            <a:off x="1835340" y="4617810"/>
            <a:ext cx="1641008" cy="14512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CEFC1E06-D6A1-454E-B4C7-6ABA51566284}"/>
              </a:ext>
            </a:extLst>
          </p:cNvPr>
          <p:cNvSpPr/>
          <p:nvPr/>
        </p:nvSpPr>
        <p:spPr>
          <a:xfrm>
            <a:off x="8257682" y="572285"/>
            <a:ext cx="1865332" cy="366493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65211600-6BD1-4BBB-82E9-8143E8592807}"/>
              </a:ext>
            </a:extLst>
          </p:cNvPr>
          <p:cNvSpPr/>
          <p:nvPr/>
        </p:nvSpPr>
        <p:spPr>
          <a:xfrm>
            <a:off x="7240683" y="5550253"/>
            <a:ext cx="1138425" cy="22580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45B9E78A-0EAF-4344-A6A2-435D77C15C3B}"/>
              </a:ext>
            </a:extLst>
          </p:cNvPr>
          <p:cNvSpPr/>
          <p:nvPr/>
        </p:nvSpPr>
        <p:spPr>
          <a:xfrm>
            <a:off x="2850186" y="2145537"/>
            <a:ext cx="6491626" cy="2889515"/>
          </a:xfrm>
          <a:prstGeom prst="rect">
            <a:avLst/>
          </a:prstGeom>
          <a:solidFill>
            <a:schemeClr val="bg1">
              <a:alpha val="81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a:ln>
                <a:noFill/>
              </a:ln>
              <a:solidFill>
                <a:srgbClr val="9B635F"/>
              </a:solidFill>
              <a:effectLst/>
              <a:uLnTx/>
              <a:uFillTx/>
              <a:latin typeface="Arial"/>
              <a:ea typeface="+mn-ea"/>
              <a:cs typeface="+mn-cs"/>
            </a:endParaRPr>
          </a:p>
        </p:txBody>
      </p:sp>
      <p:sp>
        <p:nvSpPr>
          <p:cNvPr id="8" name="Rectangle 7">
            <a:extLst>
              <a:ext uri="{FF2B5EF4-FFF2-40B4-BE49-F238E27FC236}">
                <a16:creationId xmlns:a16="http://schemas.microsoft.com/office/drawing/2014/main" id="{FC692424-0E9F-4E0B-8D67-3DDCBD6E4FBA}"/>
              </a:ext>
            </a:extLst>
          </p:cNvPr>
          <p:cNvSpPr/>
          <p:nvPr/>
        </p:nvSpPr>
        <p:spPr>
          <a:xfrm>
            <a:off x="3725589" y="962173"/>
            <a:ext cx="1803956" cy="6492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7B4624A3-9A72-42D8-B117-94D86C633A62}"/>
              </a:ext>
            </a:extLst>
          </p:cNvPr>
          <p:cNvSpPr txBox="1"/>
          <p:nvPr/>
        </p:nvSpPr>
        <p:spPr>
          <a:xfrm>
            <a:off x="3574101" y="2508881"/>
            <a:ext cx="52096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63666A"/>
                </a:solidFill>
                <a:effectLst/>
                <a:uLnTx/>
                <a:uFillTx/>
                <a:latin typeface="Arial"/>
                <a:ea typeface="+mn-ea"/>
                <a:cs typeface="+mn-cs"/>
              </a:rPr>
              <a:t>Building Resilient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63666A"/>
                </a:solidFill>
                <a:effectLst/>
                <a:uLnTx/>
                <a:uFillTx/>
                <a:latin typeface="Arial"/>
                <a:ea typeface="+mn-ea"/>
                <a:cs typeface="+mn-cs"/>
              </a:rPr>
              <a:t>Agility</a:t>
            </a:r>
            <a:endParaRPr kumimoji="0" lang="en-GB" sz="4800" b="0" i="1" u="none" strike="noStrike" kern="1200" cap="none" spc="0" normalizeH="0" baseline="0" noProof="0">
              <a:ln>
                <a:noFill/>
              </a:ln>
              <a:solidFill>
                <a:srgbClr val="63666A"/>
              </a:solidFill>
              <a:effectLst/>
              <a:uLnTx/>
              <a:uFillTx/>
              <a:latin typeface="Arial"/>
              <a:ea typeface="+mn-ea"/>
              <a:cs typeface="+mn-cs"/>
            </a:endParaRPr>
          </a:p>
        </p:txBody>
      </p:sp>
      <p:pic>
        <p:nvPicPr>
          <p:cNvPr id="15" name="Graphic 14">
            <a:extLst>
              <a:ext uri="{FF2B5EF4-FFF2-40B4-BE49-F238E27FC236}">
                <a16:creationId xmlns:a16="http://schemas.microsoft.com/office/drawing/2014/main" id="{037D328B-1E4F-4D1F-B8BB-8BFC5018FF3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00672" y="2188105"/>
            <a:ext cx="673429" cy="727975"/>
          </a:xfrm>
          <a:prstGeom prst="rect">
            <a:avLst/>
          </a:prstGeom>
        </p:spPr>
      </p:pic>
      <p:sp>
        <p:nvSpPr>
          <p:cNvPr id="17" name="Text Placeholder 4">
            <a:extLst>
              <a:ext uri="{FF2B5EF4-FFF2-40B4-BE49-F238E27FC236}">
                <a16:creationId xmlns:a16="http://schemas.microsoft.com/office/drawing/2014/main" id="{8786DCA9-1BB3-4AD1-BF75-20A4333EB9BF}"/>
              </a:ext>
            </a:extLst>
          </p:cNvPr>
          <p:cNvSpPr txBox="1">
            <a:spLocks/>
          </p:cNvSpPr>
          <p:nvPr/>
        </p:nvSpPr>
        <p:spPr>
          <a:xfrm>
            <a:off x="3410098" y="4305907"/>
            <a:ext cx="5371381" cy="52607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0">
                <a:solidFill>
                  <a:schemeClr val="tx1">
                    <a:lumMod val="75000"/>
                    <a:lumOff val="25000"/>
                  </a:schemeClr>
                </a:solidFill>
              </a:rPr>
              <a:t>Facilitator Slide Deck</a:t>
            </a:r>
            <a:endParaRPr lang="en-GB" sz="2400" b="0">
              <a:solidFill>
                <a:schemeClr val="tx1">
                  <a:lumMod val="75000"/>
                  <a:lumOff val="25000"/>
                </a:schemeClr>
              </a:solidFill>
            </a:endParaRPr>
          </a:p>
        </p:txBody>
      </p:sp>
    </p:spTree>
    <p:extLst>
      <p:ext uri="{BB962C8B-B14F-4D97-AF65-F5344CB8AC3E}">
        <p14:creationId xmlns:p14="http://schemas.microsoft.com/office/powerpoint/2010/main" val="347167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CA117F-F740-4C0F-95A3-688497FAD0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pic>
        <p:nvPicPr>
          <p:cNvPr id="7" name="Graphic 6">
            <a:extLst>
              <a:ext uri="{FF2B5EF4-FFF2-40B4-BE49-F238E27FC236}">
                <a16:creationId xmlns:a16="http://schemas.microsoft.com/office/drawing/2014/main" id="{234995A1-4267-47AC-8BC7-902650BC5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363" y="283054"/>
            <a:ext cx="6416971" cy="6858000"/>
          </a:xfrm>
          <a:prstGeom prst="rect">
            <a:avLst/>
          </a:prstGeom>
        </p:spPr>
      </p:pic>
      <p:pic>
        <p:nvPicPr>
          <p:cNvPr id="3" name="Picture 2">
            <a:extLst>
              <a:ext uri="{FF2B5EF4-FFF2-40B4-BE49-F238E27FC236}">
                <a16:creationId xmlns:a16="http://schemas.microsoft.com/office/drawing/2014/main" id="{AF6CF944-4CBC-4C97-BFF1-EB7279713F4D}"/>
              </a:ext>
            </a:extLst>
          </p:cNvPr>
          <p:cNvPicPr>
            <a:picLocks noChangeAspect="1"/>
          </p:cNvPicPr>
          <p:nvPr/>
        </p:nvPicPr>
        <p:blipFill>
          <a:blip r:embed="rId4"/>
          <a:stretch>
            <a:fillRect/>
          </a:stretch>
        </p:blipFill>
        <p:spPr>
          <a:xfrm>
            <a:off x="1600677" y="497546"/>
            <a:ext cx="4058344" cy="5691288"/>
          </a:xfrm>
          <a:prstGeom prst="rect">
            <a:avLst/>
          </a:prstGeom>
          <a:ln w="19050">
            <a:solidFill>
              <a:srgbClr val="D8DBD8"/>
            </a:solidFill>
          </a:ln>
          <a:effectLst>
            <a:outerShdw blurRad="215900" dist="76200" dir="2700000" algn="tl" rotWithShape="0">
              <a:prstClr val="black">
                <a:alpha val="28000"/>
              </a:prstClr>
            </a:outerShdw>
          </a:effectLst>
        </p:spPr>
      </p:pic>
      <p:sp>
        <p:nvSpPr>
          <p:cNvPr id="4" name="TextBox 3">
            <a:extLst>
              <a:ext uri="{FF2B5EF4-FFF2-40B4-BE49-F238E27FC236}">
                <a16:creationId xmlns:a16="http://schemas.microsoft.com/office/drawing/2014/main" id="{AE4F8798-C654-4F80-9054-495F2BFCD20C}"/>
              </a:ext>
            </a:extLst>
          </p:cNvPr>
          <p:cNvSpPr txBox="1"/>
          <p:nvPr/>
        </p:nvSpPr>
        <p:spPr>
          <a:xfrm>
            <a:off x="7306322" y="2136338"/>
            <a:ext cx="413699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The report includes an editable ‘Actions’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This gives an individual opportunity to reflect on the guidance in their profile and create a personal action plan to help build their capacity for effectiveness during change and transformation. </a:t>
            </a:r>
          </a:p>
        </p:txBody>
      </p:sp>
    </p:spTree>
    <p:extLst>
      <p:ext uri="{BB962C8B-B14F-4D97-AF65-F5344CB8AC3E}">
        <p14:creationId xmlns:p14="http://schemas.microsoft.com/office/powerpoint/2010/main" val="286085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E517-5AE2-41D5-867F-C6D12FE249DD}"/>
              </a:ext>
            </a:extLst>
          </p:cNvPr>
          <p:cNvSpPr>
            <a:spLocks noGrp="1"/>
          </p:cNvSpPr>
          <p:nvPr>
            <p:ph type="title"/>
          </p:nvPr>
        </p:nvSpPr>
        <p:spPr/>
        <p:txBody>
          <a:bodyPr/>
          <a:lstStyle/>
          <a:p>
            <a:r>
              <a:rPr lang="en-US" dirty="0"/>
              <a:t>Practical – Getting to know the Group’s Individual Resilient Agility</a:t>
            </a:r>
          </a:p>
        </p:txBody>
      </p:sp>
      <p:sp>
        <p:nvSpPr>
          <p:cNvPr id="5" name="Slide Number Placeholder 4">
            <a:extLst>
              <a:ext uri="{FF2B5EF4-FFF2-40B4-BE49-F238E27FC236}">
                <a16:creationId xmlns:a16="http://schemas.microsoft.com/office/drawing/2014/main" id="{4E45FFF3-EF49-40C4-A73F-56D33597869E}"/>
              </a:ext>
            </a:extLst>
          </p:cNvPr>
          <p:cNvSpPr>
            <a:spLocks noGrp="1"/>
          </p:cNvSpPr>
          <p:nvPr>
            <p:ph type="sldNum" sz="quarter" idx="12"/>
          </p:nvPr>
        </p:nvSpPr>
        <p:spPr/>
        <p:txBody>
          <a:bodyPr/>
          <a:lstStyle/>
          <a:p>
            <a:fld id="{2083E393-C0BF-4ED8-8545-7E4C90AFF831}" type="slidenum">
              <a:rPr lang="en-US" smtClean="0"/>
              <a:pPr/>
              <a:t>11</a:t>
            </a:fld>
            <a:endParaRPr lang="en-US"/>
          </a:p>
        </p:txBody>
      </p:sp>
      <p:sp>
        <p:nvSpPr>
          <p:cNvPr id="7" name="TextBox 6">
            <a:extLst>
              <a:ext uri="{FF2B5EF4-FFF2-40B4-BE49-F238E27FC236}">
                <a16:creationId xmlns:a16="http://schemas.microsoft.com/office/drawing/2014/main" id="{4752DC49-6606-4A9D-B485-7000B4A02BAA}"/>
              </a:ext>
            </a:extLst>
          </p:cNvPr>
          <p:cNvSpPr txBox="1"/>
          <p:nvPr/>
        </p:nvSpPr>
        <p:spPr>
          <a:xfrm>
            <a:off x="609600" y="1095569"/>
            <a:ext cx="9739745" cy="3970318"/>
          </a:xfrm>
          <a:prstGeom prst="rect">
            <a:avLst/>
          </a:prstGeom>
          <a:noFill/>
        </p:spPr>
        <p:txBody>
          <a:bodyPr wrap="square" lIns="91440" tIns="45720" rIns="91440" bIns="45720" rtlCol="0" anchor="t">
            <a:spAutoFit/>
          </a:bodyPr>
          <a:lstStyle/>
          <a:p>
            <a:r>
              <a:rPr lang="en-GB" sz="1400" b="1" dirty="0"/>
              <a:t>When: </a:t>
            </a:r>
            <a:r>
              <a:rPr lang="en-GB" sz="1400" dirty="0"/>
              <a:t>After providing an overview of the Building Resilient Agility model.</a:t>
            </a:r>
          </a:p>
          <a:p>
            <a:endParaRPr lang="en-GB" sz="1400" dirty="0"/>
          </a:p>
          <a:p>
            <a:r>
              <a:rPr lang="en-GB" sz="1400" b="1" dirty="0"/>
              <a:t>Purpose: </a:t>
            </a:r>
            <a:r>
              <a:rPr lang="en-US" sz="1400" dirty="0"/>
              <a:t>Help the group better understand each other’s strengths and challenge areas in the context of Building Resilient Agility, and start thinking about how this could be applied to organizational change.</a:t>
            </a:r>
            <a:endParaRPr lang="en-US" sz="1400" dirty="0">
              <a:cs typeface="Arial"/>
            </a:endParaRPr>
          </a:p>
          <a:p>
            <a:endParaRPr lang="en-GB" sz="1400" b="1" dirty="0"/>
          </a:p>
          <a:p>
            <a:r>
              <a:rPr lang="en-GB" sz="1400" b="1" dirty="0"/>
              <a:t>How:</a:t>
            </a:r>
          </a:p>
          <a:p>
            <a:pPr marL="285750" indent="-285750" fontAlgn="base">
              <a:buFont typeface="Arial" panose="020B0604020202020204" pitchFamily="34" charset="0"/>
              <a:buChar char="•"/>
            </a:pPr>
            <a:r>
              <a:rPr lang="en-US" sz="1400" dirty="0"/>
              <a:t>Share some of your own examples of how your strengths and challenge areas in the context of Building Resilient Agility have led to positive and less positive outcomes.</a:t>
            </a:r>
          </a:p>
          <a:p>
            <a:pPr marL="285750" indent="-285750" fontAlgn="base">
              <a:buFont typeface="Arial" panose="020B0604020202020204" pitchFamily="34" charset="0"/>
              <a:buChar char="•"/>
            </a:pPr>
            <a:r>
              <a:rPr lang="en-US" sz="1400" dirty="0"/>
              <a:t>Ask someone to volunteer to read out their examples for their areas of strength and challenge from the pre-session activity. You can also ask them to share where the Key Drivers referenced could</a:t>
            </a:r>
          </a:p>
          <a:p>
            <a:pPr marL="285750" indent="-285750" fontAlgn="base">
              <a:buFont typeface="Arial" panose="020B0604020202020204" pitchFamily="34" charset="0"/>
              <a:buChar char="•"/>
            </a:pPr>
            <a:r>
              <a:rPr lang="en-US" sz="1400" dirty="0"/>
              <a:t>be utilized in the </a:t>
            </a:r>
            <a:r>
              <a:rPr lang="en-US" sz="1400" dirty="0" err="1"/>
              <a:t>organisational</a:t>
            </a:r>
            <a:r>
              <a:rPr lang="en-US" sz="1400" dirty="0"/>
              <a:t> change in focus Repeat with the rest of the participants in the group. If you have a larger group, aim to get examples from at least three participants.</a:t>
            </a:r>
          </a:p>
          <a:p>
            <a:pPr marL="285750" indent="-285750" fontAlgn="base">
              <a:buFont typeface="Arial" panose="020B0604020202020204" pitchFamily="34" charset="0"/>
              <a:buChar char="•"/>
            </a:pPr>
            <a:endParaRPr lang="en-US" sz="1400" b="1" dirty="0"/>
          </a:p>
          <a:p>
            <a:pPr marL="285750" indent="-285750" fontAlgn="base">
              <a:buFont typeface="Arial" panose="020B0604020202020204" pitchFamily="34" charset="0"/>
              <a:buChar char="•"/>
            </a:pPr>
            <a:r>
              <a:rPr lang="en-US" sz="1400" dirty="0"/>
              <a:t>Were there any surprises when learning about others’ strengths and challenge areas?</a:t>
            </a:r>
          </a:p>
          <a:p>
            <a:pPr marL="285750" indent="-285750" fontAlgn="base">
              <a:buFont typeface="Arial" panose="020B0604020202020204" pitchFamily="34" charset="0"/>
              <a:buChar char="•"/>
            </a:pPr>
            <a:r>
              <a:rPr lang="en-US" sz="1400" dirty="0"/>
              <a:t>Was there any overlap in the Key Driver identified as being important for an upcoming organizational change?</a:t>
            </a:r>
          </a:p>
          <a:p>
            <a:pPr fontAlgn="base"/>
            <a:endParaRPr lang="en-US" sz="1400" dirty="0"/>
          </a:p>
          <a:p>
            <a:pPr marL="285750" indent="-285750" fontAlgn="base">
              <a:buFont typeface="Arial" panose="020B0604020202020204" pitchFamily="34" charset="0"/>
              <a:buChar char="•"/>
            </a:pPr>
            <a:r>
              <a:rPr lang="en-US" sz="1400" b="1" dirty="0">
                <a:solidFill>
                  <a:schemeClr val="accent1"/>
                </a:solidFill>
              </a:rPr>
              <a:t>ACTION: Ask everyone to think of one action they will personally take away and send it in the chat function to the group/facilitator by the end of the session</a:t>
            </a:r>
            <a:endParaRPr lang="en-US" sz="1400" dirty="0">
              <a:solidFill>
                <a:schemeClr val="accent1"/>
              </a:solidFill>
            </a:endParaRPr>
          </a:p>
        </p:txBody>
      </p:sp>
      <p:sp>
        <p:nvSpPr>
          <p:cNvPr id="8" name="Footer Placeholder 3 Copyright">
            <a:extLst>
              <a:ext uri="{FF2B5EF4-FFF2-40B4-BE49-F238E27FC236}">
                <a16:creationId xmlns:a16="http://schemas.microsoft.com/office/drawing/2014/main" id="{289B13FD-DD72-456A-9859-D4AA724EBE16}"/>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pic>
        <p:nvPicPr>
          <p:cNvPr id="3" name="Picture 2">
            <a:extLst>
              <a:ext uri="{FF2B5EF4-FFF2-40B4-BE49-F238E27FC236}">
                <a16:creationId xmlns:a16="http://schemas.microsoft.com/office/drawing/2014/main" id="{C5B2E7A9-46DE-494D-833E-0C3C03763883}"/>
              </a:ext>
            </a:extLst>
          </p:cNvPr>
          <p:cNvPicPr>
            <a:picLocks noChangeAspect="1"/>
          </p:cNvPicPr>
          <p:nvPr/>
        </p:nvPicPr>
        <p:blipFill>
          <a:blip r:embed="rId3"/>
          <a:stretch>
            <a:fillRect/>
          </a:stretch>
        </p:blipFill>
        <p:spPr>
          <a:xfrm>
            <a:off x="9653451" y="347255"/>
            <a:ext cx="2195512" cy="920550"/>
          </a:xfrm>
          <a:prstGeom prst="rect">
            <a:avLst/>
          </a:prstGeom>
        </p:spPr>
      </p:pic>
    </p:spTree>
    <p:extLst>
      <p:ext uri="{BB962C8B-B14F-4D97-AF65-F5344CB8AC3E}">
        <p14:creationId xmlns:p14="http://schemas.microsoft.com/office/powerpoint/2010/main" val="272064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E517-5AE2-41D5-867F-C6D12FE249DD}"/>
              </a:ext>
            </a:extLst>
          </p:cNvPr>
          <p:cNvSpPr>
            <a:spLocks noGrp="1"/>
          </p:cNvSpPr>
          <p:nvPr>
            <p:ph type="title"/>
          </p:nvPr>
        </p:nvSpPr>
        <p:spPr/>
        <p:txBody>
          <a:bodyPr/>
          <a:lstStyle/>
          <a:p>
            <a:r>
              <a:rPr lang="en-GB"/>
              <a:t>Practical Exercise: Ready, Steady, Change </a:t>
            </a:r>
            <a:endParaRPr lang="en-US"/>
          </a:p>
        </p:txBody>
      </p:sp>
      <p:sp>
        <p:nvSpPr>
          <p:cNvPr id="5" name="Slide Number Placeholder 4">
            <a:extLst>
              <a:ext uri="{FF2B5EF4-FFF2-40B4-BE49-F238E27FC236}">
                <a16:creationId xmlns:a16="http://schemas.microsoft.com/office/drawing/2014/main" id="{4E45FFF3-EF49-40C4-A73F-56D33597869E}"/>
              </a:ext>
            </a:extLst>
          </p:cNvPr>
          <p:cNvSpPr>
            <a:spLocks noGrp="1"/>
          </p:cNvSpPr>
          <p:nvPr>
            <p:ph type="sldNum" sz="quarter" idx="12"/>
          </p:nvPr>
        </p:nvSpPr>
        <p:spPr/>
        <p:txBody>
          <a:bodyPr/>
          <a:lstStyle/>
          <a:p>
            <a:fld id="{2083E393-C0BF-4ED8-8545-7E4C90AFF831}" type="slidenum">
              <a:rPr lang="en-US" smtClean="0"/>
              <a:pPr/>
              <a:t>12</a:t>
            </a:fld>
            <a:endParaRPr lang="en-US"/>
          </a:p>
        </p:txBody>
      </p:sp>
      <p:sp>
        <p:nvSpPr>
          <p:cNvPr id="7" name="TextBox 6">
            <a:extLst>
              <a:ext uri="{FF2B5EF4-FFF2-40B4-BE49-F238E27FC236}">
                <a16:creationId xmlns:a16="http://schemas.microsoft.com/office/drawing/2014/main" id="{4752DC49-6606-4A9D-B485-7000B4A02BAA}"/>
              </a:ext>
            </a:extLst>
          </p:cNvPr>
          <p:cNvSpPr txBox="1"/>
          <p:nvPr/>
        </p:nvSpPr>
        <p:spPr>
          <a:xfrm>
            <a:off x="609600" y="1267805"/>
            <a:ext cx="9739745" cy="4708981"/>
          </a:xfrm>
          <a:prstGeom prst="rect">
            <a:avLst/>
          </a:prstGeom>
          <a:noFill/>
        </p:spPr>
        <p:txBody>
          <a:bodyPr wrap="square" rtlCol="0">
            <a:spAutoFit/>
          </a:bodyPr>
          <a:lstStyle/>
          <a:p>
            <a:r>
              <a:rPr lang="en-GB" sz="1400" b="1" dirty="0"/>
              <a:t>When: </a:t>
            </a:r>
            <a:r>
              <a:rPr lang="en-GB" sz="1400" dirty="0"/>
              <a:t>Before you introduce the Group Overview</a:t>
            </a:r>
          </a:p>
          <a:p>
            <a:endParaRPr lang="en-GB" sz="1400" b="1" dirty="0"/>
          </a:p>
          <a:p>
            <a:r>
              <a:rPr lang="en-GB" sz="1400" b="1" dirty="0"/>
              <a:t>Purpose: </a:t>
            </a:r>
            <a:r>
              <a:rPr lang="en-US" sz="1400" dirty="0"/>
              <a:t>Get the group to start thinking about which Key Drivers and underlying dimensions will be particularly important in the change their organization is/will be going through</a:t>
            </a:r>
          </a:p>
          <a:p>
            <a:endParaRPr lang="en-GB" sz="1400" dirty="0"/>
          </a:p>
          <a:p>
            <a:pPr lvl="0"/>
            <a:r>
              <a:rPr lang="en-GB" sz="1400" b="1" dirty="0"/>
              <a:t>How:</a:t>
            </a:r>
          </a:p>
          <a:p>
            <a:pPr marL="285750" indent="-285750">
              <a:buFont typeface="Arial" panose="020B0604020202020204" pitchFamily="34" charset="0"/>
              <a:buChar char="•"/>
            </a:pPr>
            <a:r>
              <a:rPr lang="en-US" sz="1400" dirty="0"/>
              <a:t>Share your screen with the 20 underlying dimensions.</a:t>
            </a:r>
          </a:p>
          <a:p>
            <a:pPr marL="285750" indent="-285750">
              <a:buFont typeface="Arial" panose="020B0604020202020204" pitchFamily="34" charset="0"/>
              <a:buChar char="•"/>
            </a:pPr>
            <a:r>
              <a:rPr lang="en-US" sz="1400" dirty="0"/>
              <a:t>Ask the participants to identify which underlying dimensions will be required to effectively work through the organizational change being focused on. You can ask the participants to rank order these in terms of importance.</a:t>
            </a:r>
          </a:p>
          <a:p>
            <a:pPr marL="285750" indent="-285750">
              <a:buFont typeface="Arial" panose="020B0604020202020204" pitchFamily="34" charset="0"/>
              <a:buChar char="•"/>
            </a:pPr>
            <a:r>
              <a:rPr lang="en-US" sz="1400" dirty="0"/>
              <a:t>To keep this exercise focused, you can ensure the group do not simply select all dimensions by asking them to select the top 5 most important dimensions. </a:t>
            </a:r>
          </a:p>
          <a:p>
            <a:pPr marL="285750" indent="-285750">
              <a:buFont typeface="Arial" panose="020B0604020202020204" pitchFamily="34" charset="0"/>
              <a:buChar char="•"/>
            </a:pPr>
            <a:r>
              <a:rPr lang="en-US" sz="1400" dirty="0"/>
              <a:t>Reveal the Key Drivers aligned with the most important dimensions (by switching to another screen with the 4 Key Drivers and 20 underlying dimensions listed below each of them)</a:t>
            </a:r>
          </a:p>
          <a:p>
            <a:pPr marL="285750" indent="-285750">
              <a:buFont typeface="Arial" panose="020B0604020202020204" pitchFamily="34" charset="0"/>
              <a:buChar char="•"/>
            </a:pPr>
            <a:r>
              <a:rPr lang="en-US" sz="1400" dirty="0"/>
              <a:t>These should be noted down as they will be referred to during the discussion of the Group Overview</a:t>
            </a:r>
          </a:p>
          <a:p>
            <a:endParaRPr lang="en-GB" sz="1400" dirty="0"/>
          </a:p>
          <a:p>
            <a:pPr lvl="0"/>
            <a:r>
              <a:rPr lang="en-US" sz="1400" b="1" dirty="0"/>
              <a:t>Discuss: </a:t>
            </a:r>
            <a:endParaRPr lang="en-GB" sz="1400" b="1" dirty="0"/>
          </a:p>
          <a:p>
            <a:pPr marL="285750" indent="-285750">
              <a:buFont typeface="Arial" panose="020B0604020202020204" pitchFamily="34" charset="0"/>
              <a:buChar char="•"/>
            </a:pPr>
            <a:r>
              <a:rPr lang="en-US" sz="1400" dirty="0"/>
              <a:t>If the group haven’t identified any underlying dimensions from a particular Key Driver as being important for the organizational change in focus, challenge them by asking what the impact of this might be</a:t>
            </a:r>
            <a:endParaRPr lang="en-GB" sz="1600" dirty="0"/>
          </a:p>
          <a:p>
            <a:endParaRPr lang="en-GB" sz="1600" dirty="0"/>
          </a:p>
          <a:p>
            <a:endParaRPr lang="en-GB" sz="1600" dirty="0"/>
          </a:p>
          <a:p>
            <a:endParaRPr lang="en-GB" sz="1600" dirty="0"/>
          </a:p>
        </p:txBody>
      </p:sp>
      <p:sp>
        <p:nvSpPr>
          <p:cNvPr id="8" name="Footer Placeholder 3 Copyright">
            <a:extLst>
              <a:ext uri="{FF2B5EF4-FFF2-40B4-BE49-F238E27FC236}">
                <a16:creationId xmlns:a16="http://schemas.microsoft.com/office/drawing/2014/main" id="{35B68E5A-A428-4315-AE95-CF4581A02CF6}"/>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pic>
        <p:nvPicPr>
          <p:cNvPr id="9" name="Picture 8">
            <a:extLst>
              <a:ext uri="{FF2B5EF4-FFF2-40B4-BE49-F238E27FC236}">
                <a16:creationId xmlns:a16="http://schemas.microsoft.com/office/drawing/2014/main" id="{53EB2453-1CF6-4EDE-ADB3-57860042756A}"/>
              </a:ext>
            </a:extLst>
          </p:cNvPr>
          <p:cNvPicPr>
            <a:picLocks noChangeAspect="1"/>
          </p:cNvPicPr>
          <p:nvPr/>
        </p:nvPicPr>
        <p:blipFill>
          <a:blip r:embed="rId3"/>
          <a:stretch>
            <a:fillRect/>
          </a:stretch>
        </p:blipFill>
        <p:spPr>
          <a:xfrm>
            <a:off x="9653451" y="347255"/>
            <a:ext cx="2195512" cy="920550"/>
          </a:xfrm>
          <a:prstGeom prst="rect">
            <a:avLst/>
          </a:prstGeom>
        </p:spPr>
      </p:pic>
    </p:spTree>
    <p:extLst>
      <p:ext uri="{BB962C8B-B14F-4D97-AF65-F5344CB8AC3E}">
        <p14:creationId xmlns:p14="http://schemas.microsoft.com/office/powerpoint/2010/main" val="310739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E517-5AE2-41D5-867F-C6D12FE249DD}"/>
              </a:ext>
            </a:extLst>
          </p:cNvPr>
          <p:cNvSpPr>
            <a:spLocks noGrp="1"/>
          </p:cNvSpPr>
          <p:nvPr>
            <p:ph type="title"/>
          </p:nvPr>
        </p:nvSpPr>
        <p:spPr/>
        <p:txBody>
          <a:bodyPr/>
          <a:lstStyle/>
          <a:p>
            <a:r>
              <a:rPr lang="en-GB" dirty="0"/>
              <a:t>Building Resilient Agility Dimensions</a:t>
            </a:r>
            <a:endParaRPr lang="en-US" dirty="0"/>
          </a:p>
        </p:txBody>
      </p:sp>
      <p:sp>
        <p:nvSpPr>
          <p:cNvPr id="5" name="Slide Number Placeholder 4">
            <a:extLst>
              <a:ext uri="{FF2B5EF4-FFF2-40B4-BE49-F238E27FC236}">
                <a16:creationId xmlns:a16="http://schemas.microsoft.com/office/drawing/2014/main" id="{4E45FFF3-EF49-40C4-A73F-56D33597869E}"/>
              </a:ext>
            </a:extLst>
          </p:cNvPr>
          <p:cNvSpPr>
            <a:spLocks noGrp="1"/>
          </p:cNvSpPr>
          <p:nvPr>
            <p:ph type="sldNum" sz="quarter" idx="12"/>
          </p:nvPr>
        </p:nvSpPr>
        <p:spPr>
          <a:xfrm>
            <a:off x="11030043" y="6482699"/>
            <a:ext cx="508000" cy="138499"/>
          </a:xfrm>
        </p:spPr>
        <p:txBody>
          <a:bodyPr/>
          <a:lstStyle/>
          <a:p>
            <a:fld id="{2083E393-C0BF-4ED8-8545-7E4C90AFF831}" type="slidenum">
              <a:rPr lang="en-US" smtClean="0"/>
              <a:pPr/>
              <a:t>13</a:t>
            </a:fld>
            <a:endParaRPr lang="en-US" dirty="0"/>
          </a:p>
        </p:txBody>
      </p:sp>
      <p:sp>
        <p:nvSpPr>
          <p:cNvPr id="8" name="Footer Placeholder 3 Copyright">
            <a:extLst>
              <a:ext uri="{FF2B5EF4-FFF2-40B4-BE49-F238E27FC236}">
                <a16:creationId xmlns:a16="http://schemas.microsoft.com/office/drawing/2014/main" id="{35B68E5A-A428-4315-AE95-CF4581A02CF6}"/>
              </a:ext>
            </a:extLst>
          </p:cNvPr>
          <p:cNvSpPr>
            <a:spLocks noGrp="1"/>
          </p:cNvSpPr>
          <p:nvPr>
            <p:ph type="ftr" sz="quarter" idx="11"/>
          </p:nvPr>
        </p:nvSpPr>
        <p:spPr>
          <a:xfrm>
            <a:off x="609600" y="6528865"/>
            <a:ext cx="7037137" cy="92333"/>
          </a:xfrm>
        </p:spPr>
        <p:txBody>
          <a:bodyPr/>
          <a:lstStyle/>
          <a:p>
            <a:r>
              <a:rPr lang="en-GB" dirty="0"/>
              <a:t>© 2020 Saville Assessment, Willis Towers Watson. All rights reserved.</a:t>
            </a:r>
            <a:endParaRPr lang="en-US" dirty="0"/>
          </a:p>
        </p:txBody>
      </p:sp>
      <p:sp>
        <p:nvSpPr>
          <p:cNvPr id="10" name="Rectangle 9">
            <a:extLst>
              <a:ext uri="{FF2B5EF4-FFF2-40B4-BE49-F238E27FC236}">
                <a16:creationId xmlns:a16="http://schemas.microsoft.com/office/drawing/2014/main" id="{55C4D2C2-C0F1-436D-9BC7-864AB4B698C3}"/>
              </a:ext>
            </a:extLst>
          </p:cNvPr>
          <p:cNvSpPr/>
          <p:nvPr/>
        </p:nvSpPr>
        <p:spPr>
          <a:xfrm>
            <a:off x="6263467" y="3990417"/>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1" name="TextBox 10">
            <a:extLst>
              <a:ext uri="{FF2B5EF4-FFF2-40B4-BE49-F238E27FC236}">
                <a16:creationId xmlns:a16="http://schemas.microsoft.com/office/drawing/2014/main" id="{B75C4F4F-1E18-4213-8E66-B68D460D4A45}"/>
              </a:ext>
            </a:extLst>
          </p:cNvPr>
          <p:cNvSpPr txBox="1"/>
          <p:nvPr/>
        </p:nvSpPr>
        <p:spPr>
          <a:xfrm>
            <a:off x="6348677" y="4244885"/>
            <a:ext cx="2212053" cy="307777"/>
          </a:xfrm>
          <a:prstGeom prst="rect">
            <a:avLst/>
          </a:prstGeom>
          <a:noFill/>
        </p:spPr>
        <p:txBody>
          <a:bodyPr wrap="square" rtlCol="0">
            <a:spAutoFit/>
          </a:bodyPr>
          <a:lstStyle/>
          <a:p>
            <a:pPr algn="ctr"/>
            <a:r>
              <a:rPr lang="en-US" sz="1400" dirty="0"/>
              <a:t>Managing Tasks</a:t>
            </a:r>
            <a:endParaRPr lang="en-GB" sz="1400" dirty="0"/>
          </a:p>
        </p:txBody>
      </p:sp>
      <p:sp>
        <p:nvSpPr>
          <p:cNvPr id="12" name="Rectangle 11">
            <a:extLst>
              <a:ext uri="{FF2B5EF4-FFF2-40B4-BE49-F238E27FC236}">
                <a16:creationId xmlns:a16="http://schemas.microsoft.com/office/drawing/2014/main" id="{FFE433BD-E0B9-41AF-8BE9-1D30AD19C360}"/>
              </a:ext>
            </a:extLst>
          </p:cNvPr>
          <p:cNvSpPr/>
          <p:nvPr/>
        </p:nvSpPr>
        <p:spPr>
          <a:xfrm>
            <a:off x="6263467" y="491746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4" name="TextBox 13">
            <a:extLst>
              <a:ext uri="{FF2B5EF4-FFF2-40B4-BE49-F238E27FC236}">
                <a16:creationId xmlns:a16="http://schemas.microsoft.com/office/drawing/2014/main" id="{73A6B377-D706-4DEA-8B3C-C3C89873B77E}"/>
              </a:ext>
            </a:extLst>
          </p:cNvPr>
          <p:cNvSpPr txBox="1"/>
          <p:nvPr/>
        </p:nvSpPr>
        <p:spPr>
          <a:xfrm>
            <a:off x="6348677" y="5171931"/>
            <a:ext cx="2212053" cy="307777"/>
          </a:xfrm>
          <a:prstGeom prst="rect">
            <a:avLst/>
          </a:prstGeom>
          <a:noFill/>
        </p:spPr>
        <p:txBody>
          <a:bodyPr wrap="square" rtlCol="0">
            <a:spAutoFit/>
          </a:bodyPr>
          <a:lstStyle/>
          <a:p>
            <a:pPr algn="ctr"/>
            <a:r>
              <a:rPr lang="en-US" sz="1400" dirty="0"/>
              <a:t>Empowering Individuals</a:t>
            </a:r>
            <a:endParaRPr lang="en-GB" sz="1400" dirty="0"/>
          </a:p>
        </p:txBody>
      </p:sp>
      <p:sp>
        <p:nvSpPr>
          <p:cNvPr id="16" name="Rectangle 15">
            <a:extLst>
              <a:ext uri="{FF2B5EF4-FFF2-40B4-BE49-F238E27FC236}">
                <a16:creationId xmlns:a16="http://schemas.microsoft.com/office/drawing/2014/main" id="{1CFAC959-82C7-44A1-9608-9C0160C76649}"/>
              </a:ext>
            </a:extLst>
          </p:cNvPr>
          <p:cNvSpPr/>
          <p:nvPr/>
        </p:nvSpPr>
        <p:spPr>
          <a:xfrm>
            <a:off x="8986780" y="3990417"/>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7" name="TextBox 16">
            <a:extLst>
              <a:ext uri="{FF2B5EF4-FFF2-40B4-BE49-F238E27FC236}">
                <a16:creationId xmlns:a16="http://schemas.microsoft.com/office/drawing/2014/main" id="{37170DC0-B05D-4730-B354-7B224EFC7E5A}"/>
              </a:ext>
            </a:extLst>
          </p:cNvPr>
          <p:cNvSpPr txBox="1"/>
          <p:nvPr/>
        </p:nvSpPr>
        <p:spPr>
          <a:xfrm>
            <a:off x="9071990" y="4244885"/>
            <a:ext cx="2212053" cy="307777"/>
          </a:xfrm>
          <a:prstGeom prst="rect">
            <a:avLst/>
          </a:prstGeom>
          <a:noFill/>
        </p:spPr>
        <p:txBody>
          <a:bodyPr wrap="square" rtlCol="0">
            <a:spAutoFit/>
          </a:bodyPr>
          <a:lstStyle/>
          <a:p>
            <a:pPr algn="ctr"/>
            <a:r>
              <a:rPr lang="en-US" sz="1400" dirty="0"/>
              <a:t>Taking Action</a:t>
            </a:r>
            <a:endParaRPr lang="en-GB" sz="1400" dirty="0"/>
          </a:p>
        </p:txBody>
      </p:sp>
      <p:sp>
        <p:nvSpPr>
          <p:cNvPr id="18" name="Rectangle 17">
            <a:extLst>
              <a:ext uri="{FF2B5EF4-FFF2-40B4-BE49-F238E27FC236}">
                <a16:creationId xmlns:a16="http://schemas.microsoft.com/office/drawing/2014/main" id="{199C94A2-1037-4932-A53F-3CB4B7EBE40E}"/>
              </a:ext>
            </a:extLst>
          </p:cNvPr>
          <p:cNvSpPr/>
          <p:nvPr/>
        </p:nvSpPr>
        <p:spPr>
          <a:xfrm>
            <a:off x="8986780" y="491746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0" name="TextBox 19">
            <a:extLst>
              <a:ext uri="{FF2B5EF4-FFF2-40B4-BE49-F238E27FC236}">
                <a16:creationId xmlns:a16="http://schemas.microsoft.com/office/drawing/2014/main" id="{8E81677E-DF13-402C-BCD2-0504F4F9D9D4}"/>
              </a:ext>
            </a:extLst>
          </p:cNvPr>
          <p:cNvSpPr txBox="1"/>
          <p:nvPr/>
        </p:nvSpPr>
        <p:spPr>
          <a:xfrm>
            <a:off x="9071990" y="5171931"/>
            <a:ext cx="2212053" cy="307777"/>
          </a:xfrm>
          <a:prstGeom prst="rect">
            <a:avLst/>
          </a:prstGeom>
          <a:noFill/>
        </p:spPr>
        <p:txBody>
          <a:bodyPr wrap="square" rtlCol="0">
            <a:spAutoFit/>
          </a:bodyPr>
          <a:lstStyle/>
          <a:p>
            <a:pPr algn="ctr"/>
            <a:r>
              <a:rPr lang="en-US" sz="1400" dirty="0"/>
              <a:t>Inviting Feedback</a:t>
            </a:r>
            <a:endParaRPr lang="en-GB" sz="1400" dirty="0"/>
          </a:p>
        </p:txBody>
      </p:sp>
      <p:sp>
        <p:nvSpPr>
          <p:cNvPr id="22" name="Rectangle 21">
            <a:extLst>
              <a:ext uri="{FF2B5EF4-FFF2-40B4-BE49-F238E27FC236}">
                <a16:creationId xmlns:a16="http://schemas.microsoft.com/office/drawing/2014/main" id="{66806688-B856-4D13-BE83-38B07B125925}"/>
              </a:ext>
            </a:extLst>
          </p:cNvPr>
          <p:cNvSpPr/>
          <p:nvPr/>
        </p:nvSpPr>
        <p:spPr>
          <a:xfrm>
            <a:off x="8986780" y="122359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3" name="TextBox 22">
            <a:extLst>
              <a:ext uri="{FF2B5EF4-FFF2-40B4-BE49-F238E27FC236}">
                <a16:creationId xmlns:a16="http://schemas.microsoft.com/office/drawing/2014/main" id="{5BC8F7A9-471B-4881-8D45-DCE6B1BC53DB}"/>
              </a:ext>
            </a:extLst>
          </p:cNvPr>
          <p:cNvSpPr txBox="1"/>
          <p:nvPr/>
        </p:nvSpPr>
        <p:spPr>
          <a:xfrm>
            <a:off x="9071990" y="1478061"/>
            <a:ext cx="2212053" cy="307777"/>
          </a:xfrm>
          <a:prstGeom prst="rect">
            <a:avLst/>
          </a:prstGeom>
          <a:noFill/>
        </p:spPr>
        <p:txBody>
          <a:bodyPr wrap="square" rtlCol="0">
            <a:spAutoFit/>
          </a:bodyPr>
          <a:lstStyle/>
          <a:p>
            <a:pPr algn="ctr"/>
            <a:r>
              <a:rPr lang="en-US" sz="1400" dirty="0"/>
              <a:t>Developing Strategies</a:t>
            </a:r>
            <a:endParaRPr lang="en-GB" sz="1400" dirty="0"/>
          </a:p>
        </p:txBody>
      </p:sp>
      <p:sp>
        <p:nvSpPr>
          <p:cNvPr id="24" name="Rectangle 23">
            <a:extLst>
              <a:ext uri="{FF2B5EF4-FFF2-40B4-BE49-F238E27FC236}">
                <a16:creationId xmlns:a16="http://schemas.microsoft.com/office/drawing/2014/main" id="{B9FBCB5D-C71A-4A11-93C1-B8F7B2C6066E}"/>
              </a:ext>
            </a:extLst>
          </p:cNvPr>
          <p:cNvSpPr/>
          <p:nvPr/>
        </p:nvSpPr>
        <p:spPr>
          <a:xfrm>
            <a:off x="8986780" y="2150639"/>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5" name="Rectangle 24">
            <a:extLst>
              <a:ext uri="{FF2B5EF4-FFF2-40B4-BE49-F238E27FC236}">
                <a16:creationId xmlns:a16="http://schemas.microsoft.com/office/drawing/2014/main" id="{37F380CE-5E52-4D93-8DCB-0E03C6635ADC}"/>
              </a:ext>
            </a:extLst>
          </p:cNvPr>
          <p:cNvSpPr/>
          <p:nvPr/>
        </p:nvSpPr>
        <p:spPr>
          <a:xfrm>
            <a:off x="8986780" y="3077685"/>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6" name="TextBox 25">
            <a:extLst>
              <a:ext uri="{FF2B5EF4-FFF2-40B4-BE49-F238E27FC236}">
                <a16:creationId xmlns:a16="http://schemas.microsoft.com/office/drawing/2014/main" id="{D4FF8795-0327-4AB2-8158-559E053F0853}"/>
              </a:ext>
            </a:extLst>
          </p:cNvPr>
          <p:cNvSpPr txBox="1"/>
          <p:nvPr/>
        </p:nvSpPr>
        <p:spPr>
          <a:xfrm>
            <a:off x="9071990" y="2405107"/>
            <a:ext cx="2212053" cy="307777"/>
          </a:xfrm>
          <a:prstGeom prst="rect">
            <a:avLst/>
          </a:prstGeom>
          <a:noFill/>
        </p:spPr>
        <p:txBody>
          <a:bodyPr wrap="square" rtlCol="0">
            <a:spAutoFit/>
          </a:bodyPr>
          <a:lstStyle/>
          <a:p>
            <a:pPr algn="ctr"/>
            <a:r>
              <a:rPr lang="en-US" sz="1400" dirty="0"/>
              <a:t>Producing Output</a:t>
            </a:r>
            <a:endParaRPr lang="en-GB" sz="1400" dirty="0"/>
          </a:p>
        </p:txBody>
      </p:sp>
      <p:sp>
        <p:nvSpPr>
          <p:cNvPr id="27" name="TextBox 26">
            <a:extLst>
              <a:ext uri="{FF2B5EF4-FFF2-40B4-BE49-F238E27FC236}">
                <a16:creationId xmlns:a16="http://schemas.microsoft.com/office/drawing/2014/main" id="{141AD279-F206-411D-9392-38EF04A60BC9}"/>
              </a:ext>
            </a:extLst>
          </p:cNvPr>
          <p:cNvSpPr txBox="1"/>
          <p:nvPr/>
        </p:nvSpPr>
        <p:spPr>
          <a:xfrm>
            <a:off x="9071990" y="3332153"/>
            <a:ext cx="2212053" cy="307777"/>
          </a:xfrm>
          <a:prstGeom prst="rect">
            <a:avLst/>
          </a:prstGeom>
          <a:noFill/>
        </p:spPr>
        <p:txBody>
          <a:bodyPr wrap="square" rtlCol="0">
            <a:spAutoFit/>
          </a:bodyPr>
          <a:lstStyle/>
          <a:p>
            <a:pPr algn="ctr"/>
            <a:r>
              <a:rPr lang="en-US" sz="1400" dirty="0"/>
              <a:t>Team Working</a:t>
            </a:r>
            <a:endParaRPr lang="en-GB" sz="1400" dirty="0"/>
          </a:p>
        </p:txBody>
      </p:sp>
      <p:sp>
        <p:nvSpPr>
          <p:cNvPr id="28" name="Rectangle 27">
            <a:extLst>
              <a:ext uri="{FF2B5EF4-FFF2-40B4-BE49-F238E27FC236}">
                <a16:creationId xmlns:a16="http://schemas.microsoft.com/office/drawing/2014/main" id="{A241018A-B01F-444B-881C-83A31E2BABF4}"/>
              </a:ext>
            </a:extLst>
          </p:cNvPr>
          <p:cNvSpPr/>
          <p:nvPr/>
        </p:nvSpPr>
        <p:spPr>
          <a:xfrm>
            <a:off x="6263467" y="122359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29" name="TextBox 28">
            <a:extLst>
              <a:ext uri="{FF2B5EF4-FFF2-40B4-BE49-F238E27FC236}">
                <a16:creationId xmlns:a16="http://schemas.microsoft.com/office/drawing/2014/main" id="{EF6E3903-3AB5-4358-8116-B53512B8647A}"/>
              </a:ext>
            </a:extLst>
          </p:cNvPr>
          <p:cNvSpPr txBox="1"/>
          <p:nvPr/>
        </p:nvSpPr>
        <p:spPr>
          <a:xfrm>
            <a:off x="6348677" y="1478061"/>
            <a:ext cx="2212053" cy="307777"/>
          </a:xfrm>
          <a:prstGeom prst="rect">
            <a:avLst/>
          </a:prstGeom>
          <a:noFill/>
        </p:spPr>
        <p:txBody>
          <a:bodyPr wrap="square" rtlCol="0">
            <a:spAutoFit/>
          </a:bodyPr>
          <a:lstStyle/>
          <a:p>
            <a:pPr algn="ctr"/>
            <a:r>
              <a:rPr lang="en-US" sz="1400" dirty="0"/>
              <a:t>Establishing Rapport</a:t>
            </a:r>
            <a:endParaRPr lang="en-GB" sz="1400" dirty="0"/>
          </a:p>
        </p:txBody>
      </p:sp>
      <p:sp>
        <p:nvSpPr>
          <p:cNvPr id="30" name="Rectangle 29">
            <a:extLst>
              <a:ext uri="{FF2B5EF4-FFF2-40B4-BE49-F238E27FC236}">
                <a16:creationId xmlns:a16="http://schemas.microsoft.com/office/drawing/2014/main" id="{BD8F4DEA-586A-493A-A206-30129B9BD9C3}"/>
              </a:ext>
            </a:extLst>
          </p:cNvPr>
          <p:cNvSpPr/>
          <p:nvPr/>
        </p:nvSpPr>
        <p:spPr>
          <a:xfrm>
            <a:off x="6263467" y="2150639"/>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1" name="Rectangle 30">
            <a:extLst>
              <a:ext uri="{FF2B5EF4-FFF2-40B4-BE49-F238E27FC236}">
                <a16:creationId xmlns:a16="http://schemas.microsoft.com/office/drawing/2014/main" id="{6485B147-A442-4C98-8921-2CD912C4C6F0}"/>
              </a:ext>
            </a:extLst>
          </p:cNvPr>
          <p:cNvSpPr/>
          <p:nvPr/>
        </p:nvSpPr>
        <p:spPr>
          <a:xfrm>
            <a:off x="6263467" y="3077685"/>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2" name="TextBox 31">
            <a:extLst>
              <a:ext uri="{FF2B5EF4-FFF2-40B4-BE49-F238E27FC236}">
                <a16:creationId xmlns:a16="http://schemas.microsoft.com/office/drawing/2014/main" id="{A8605D10-9A76-4CE9-AEFB-7207A4F7632D}"/>
              </a:ext>
            </a:extLst>
          </p:cNvPr>
          <p:cNvSpPr txBox="1"/>
          <p:nvPr/>
        </p:nvSpPr>
        <p:spPr>
          <a:xfrm>
            <a:off x="6348677" y="2405107"/>
            <a:ext cx="2212053" cy="307777"/>
          </a:xfrm>
          <a:prstGeom prst="rect">
            <a:avLst/>
          </a:prstGeom>
          <a:noFill/>
        </p:spPr>
        <p:txBody>
          <a:bodyPr wrap="square" rtlCol="0">
            <a:spAutoFit/>
          </a:bodyPr>
          <a:lstStyle/>
          <a:p>
            <a:pPr algn="ctr"/>
            <a:r>
              <a:rPr lang="en-US" sz="1400" dirty="0"/>
              <a:t>Convincing People</a:t>
            </a:r>
            <a:endParaRPr lang="en-GB" sz="1400" dirty="0"/>
          </a:p>
        </p:txBody>
      </p:sp>
      <p:sp>
        <p:nvSpPr>
          <p:cNvPr id="33" name="TextBox 32">
            <a:extLst>
              <a:ext uri="{FF2B5EF4-FFF2-40B4-BE49-F238E27FC236}">
                <a16:creationId xmlns:a16="http://schemas.microsoft.com/office/drawing/2014/main" id="{3CA3A0F6-1FE2-46A1-A711-CDA00BE5227B}"/>
              </a:ext>
            </a:extLst>
          </p:cNvPr>
          <p:cNvSpPr txBox="1"/>
          <p:nvPr/>
        </p:nvSpPr>
        <p:spPr>
          <a:xfrm>
            <a:off x="6348677" y="3224431"/>
            <a:ext cx="2212053" cy="523220"/>
          </a:xfrm>
          <a:prstGeom prst="rect">
            <a:avLst/>
          </a:prstGeom>
          <a:noFill/>
        </p:spPr>
        <p:txBody>
          <a:bodyPr wrap="square" rtlCol="0">
            <a:spAutoFit/>
          </a:bodyPr>
          <a:lstStyle/>
          <a:p>
            <a:pPr algn="ctr"/>
            <a:r>
              <a:rPr lang="en-US" sz="1400" dirty="0"/>
              <a:t>Conveying Self-Confidence</a:t>
            </a:r>
            <a:endParaRPr lang="en-GB" sz="1400" dirty="0"/>
          </a:p>
        </p:txBody>
      </p:sp>
      <p:sp>
        <p:nvSpPr>
          <p:cNvPr id="34" name="Rectangle 33">
            <a:extLst>
              <a:ext uri="{FF2B5EF4-FFF2-40B4-BE49-F238E27FC236}">
                <a16:creationId xmlns:a16="http://schemas.microsoft.com/office/drawing/2014/main" id="{24BC570B-0ECC-452F-841E-B601F13F6D97}"/>
              </a:ext>
            </a:extLst>
          </p:cNvPr>
          <p:cNvSpPr/>
          <p:nvPr/>
        </p:nvSpPr>
        <p:spPr>
          <a:xfrm>
            <a:off x="816841" y="122359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5" name="TextBox 34">
            <a:extLst>
              <a:ext uri="{FF2B5EF4-FFF2-40B4-BE49-F238E27FC236}">
                <a16:creationId xmlns:a16="http://schemas.microsoft.com/office/drawing/2014/main" id="{DDF06A63-6A9A-4C7C-8C77-343B6FE01C17}"/>
              </a:ext>
            </a:extLst>
          </p:cNvPr>
          <p:cNvSpPr txBox="1"/>
          <p:nvPr/>
        </p:nvSpPr>
        <p:spPr>
          <a:xfrm>
            <a:off x="902051" y="1478061"/>
            <a:ext cx="2212053" cy="307777"/>
          </a:xfrm>
          <a:prstGeom prst="rect">
            <a:avLst/>
          </a:prstGeom>
          <a:noFill/>
        </p:spPr>
        <p:txBody>
          <a:bodyPr wrap="square" rtlCol="0">
            <a:spAutoFit/>
          </a:bodyPr>
          <a:lstStyle/>
          <a:p>
            <a:pPr algn="ctr"/>
            <a:r>
              <a:rPr lang="en-US" sz="1400" dirty="0"/>
              <a:t>Embracing Change</a:t>
            </a:r>
            <a:endParaRPr lang="en-GB" sz="1400" dirty="0"/>
          </a:p>
        </p:txBody>
      </p:sp>
      <p:sp>
        <p:nvSpPr>
          <p:cNvPr id="36" name="Rectangle 35">
            <a:extLst>
              <a:ext uri="{FF2B5EF4-FFF2-40B4-BE49-F238E27FC236}">
                <a16:creationId xmlns:a16="http://schemas.microsoft.com/office/drawing/2014/main" id="{CFD5107B-677A-4B89-AFC9-D2D2AF6D3B18}"/>
              </a:ext>
            </a:extLst>
          </p:cNvPr>
          <p:cNvSpPr/>
          <p:nvPr/>
        </p:nvSpPr>
        <p:spPr>
          <a:xfrm>
            <a:off x="816841" y="2150639"/>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7" name="Rectangle 36">
            <a:extLst>
              <a:ext uri="{FF2B5EF4-FFF2-40B4-BE49-F238E27FC236}">
                <a16:creationId xmlns:a16="http://schemas.microsoft.com/office/drawing/2014/main" id="{AB5F9AFB-2CA3-4DBC-81AD-60958D61A5E8}"/>
              </a:ext>
            </a:extLst>
          </p:cNvPr>
          <p:cNvSpPr/>
          <p:nvPr/>
        </p:nvSpPr>
        <p:spPr>
          <a:xfrm>
            <a:off x="816841" y="3077685"/>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38" name="TextBox 37">
            <a:extLst>
              <a:ext uri="{FF2B5EF4-FFF2-40B4-BE49-F238E27FC236}">
                <a16:creationId xmlns:a16="http://schemas.microsoft.com/office/drawing/2014/main" id="{CFCB1484-286C-48D4-A8D3-825450EB2675}"/>
              </a:ext>
            </a:extLst>
          </p:cNvPr>
          <p:cNvSpPr txBox="1"/>
          <p:nvPr/>
        </p:nvSpPr>
        <p:spPr>
          <a:xfrm>
            <a:off x="902051" y="2405107"/>
            <a:ext cx="2212053" cy="307777"/>
          </a:xfrm>
          <a:prstGeom prst="rect">
            <a:avLst/>
          </a:prstGeom>
          <a:noFill/>
        </p:spPr>
        <p:txBody>
          <a:bodyPr wrap="square" rtlCol="0">
            <a:spAutoFit/>
          </a:bodyPr>
          <a:lstStyle/>
          <a:p>
            <a:pPr algn="ctr"/>
            <a:r>
              <a:rPr lang="en-US" sz="1400" dirty="0"/>
              <a:t>Interacting with People</a:t>
            </a:r>
            <a:endParaRPr lang="en-GB" sz="1400" dirty="0"/>
          </a:p>
        </p:txBody>
      </p:sp>
      <p:sp>
        <p:nvSpPr>
          <p:cNvPr id="39" name="TextBox 38">
            <a:extLst>
              <a:ext uri="{FF2B5EF4-FFF2-40B4-BE49-F238E27FC236}">
                <a16:creationId xmlns:a16="http://schemas.microsoft.com/office/drawing/2014/main" id="{659CAB0D-D614-452A-BAFA-1BAE8F8F3C3F}"/>
              </a:ext>
            </a:extLst>
          </p:cNvPr>
          <p:cNvSpPr txBox="1"/>
          <p:nvPr/>
        </p:nvSpPr>
        <p:spPr>
          <a:xfrm>
            <a:off x="902051" y="3332153"/>
            <a:ext cx="2212053" cy="307777"/>
          </a:xfrm>
          <a:prstGeom prst="rect">
            <a:avLst/>
          </a:prstGeom>
          <a:noFill/>
        </p:spPr>
        <p:txBody>
          <a:bodyPr wrap="square" rtlCol="0">
            <a:spAutoFit/>
          </a:bodyPr>
          <a:lstStyle/>
          <a:p>
            <a:pPr algn="ctr"/>
            <a:r>
              <a:rPr lang="en-US" sz="1400" dirty="0"/>
              <a:t>Articulating Information</a:t>
            </a:r>
            <a:endParaRPr lang="en-GB" sz="1400" dirty="0"/>
          </a:p>
        </p:txBody>
      </p:sp>
      <p:sp>
        <p:nvSpPr>
          <p:cNvPr id="40" name="Rectangle 39">
            <a:extLst>
              <a:ext uri="{FF2B5EF4-FFF2-40B4-BE49-F238E27FC236}">
                <a16:creationId xmlns:a16="http://schemas.microsoft.com/office/drawing/2014/main" id="{3A60C7AF-1149-49FE-A59E-6673E06755AA}"/>
              </a:ext>
            </a:extLst>
          </p:cNvPr>
          <p:cNvSpPr/>
          <p:nvPr/>
        </p:nvSpPr>
        <p:spPr>
          <a:xfrm>
            <a:off x="3540154" y="122359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1" name="TextBox 40">
            <a:extLst>
              <a:ext uri="{FF2B5EF4-FFF2-40B4-BE49-F238E27FC236}">
                <a16:creationId xmlns:a16="http://schemas.microsoft.com/office/drawing/2014/main" id="{5F437926-B071-4270-9B8D-9E2E4333E710}"/>
              </a:ext>
            </a:extLst>
          </p:cNvPr>
          <p:cNvSpPr txBox="1"/>
          <p:nvPr/>
        </p:nvSpPr>
        <p:spPr>
          <a:xfrm>
            <a:off x="3625364" y="1478061"/>
            <a:ext cx="2212053" cy="307777"/>
          </a:xfrm>
          <a:prstGeom prst="rect">
            <a:avLst/>
          </a:prstGeom>
          <a:noFill/>
        </p:spPr>
        <p:txBody>
          <a:bodyPr wrap="square" rtlCol="0">
            <a:spAutoFit/>
          </a:bodyPr>
          <a:lstStyle/>
          <a:p>
            <a:pPr algn="ctr"/>
            <a:r>
              <a:rPr lang="en-US" sz="1400" dirty="0"/>
              <a:t>Providing Insights</a:t>
            </a:r>
            <a:endParaRPr lang="en-GB" sz="1400" dirty="0"/>
          </a:p>
        </p:txBody>
      </p:sp>
      <p:sp>
        <p:nvSpPr>
          <p:cNvPr id="42" name="Rectangle 41">
            <a:extLst>
              <a:ext uri="{FF2B5EF4-FFF2-40B4-BE49-F238E27FC236}">
                <a16:creationId xmlns:a16="http://schemas.microsoft.com/office/drawing/2014/main" id="{01853A8A-E111-4E2E-9163-64A85ECB4305}"/>
              </a:ext>
            </a:extLst>
          </p:cNvPr>
          <p:cNvSpPr/>
          <p:nvPr/>
        </p:nvSpPr>
        <p:spPr>
          <a:xfrm>
            <a:off x="3540154" y="2150639"/>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3" name="Rectangle 42">
            <a:extLst>
              <a:ext uri="{FF2B5EF4-FFF2-40B4-BE49-F238E27FC236}">
                <a16:creationId xmlns:a16="http://schemas.microsoft.com/office/drawing/2014/main" id="{4E14FA19-CDAF-4C4E-A7DA-F16389888963}"/>
              </a:ext>
            </a:extLst>
          </p:cNvPr>
          <p:cNvSpPr/>
          <p:nvPr/>
        </p:nvSpPr>
        <p:spPr>
          <a:xfrm>
            <a:off x="3540154" y="3077685"/>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4" name="TextBox 43">
            <a:extLst>
              <a:ext uri="{FF2B5EF4-FFF2-40B4-BE49-F238E27FC236}">
                <a16:creationId xmlns:a16="http://schemas.microsoft.com/office/drawing/2014/main" id="{18A5CE3A-A4F3-4345-8F6E-571848AA62CC}"/>
              </a:ext>
            </a:extLst>
          </p:cNvPr>
          <p:cNvSpPr txBox="1"/>
          <p:nvPr/>
        </p:nvSpPr>
        <p:spPr>
          <a:xfrm>
            <a:off x="3625364" y="2405107"/>
            <a:ext cx="2212053" cy="307777"/>
          </a:xfrm>
          <a:prstGeom prst="rect">
            <a:avLst/>
          </a:prstGeom>
          <a:noFill/>
        </p:spPr>
        <p:txBody>
          <a:bodyPr wrap="square" rtlCol="0">
            <a:spAutoFit/>
          </a:bodyPr>
          <a:lstStyle/>
          <a:p>
            <a:pPr algn="ctr"/>
            <a:r>
              <a:rPr lang="en-US" sz="1400" dirty="0"/>
              <a:t>Thinking Positively</a:t>
            </a:r>
            <a:endParaRPr lang="en-GB" sz="1400" dirty="0"/>
          </a:p>
        </p:txBody>
      </p:sp>
      <p:sp>
        <p:nvSpPr>
          <p:cNvPr id="45" name="TextBox 44">
            <a:extLst>
              <a:ext uri="{FF2B5EF4-FFF2-40B4-BE49-F238E27FC236}">
                <a16:creationId xmlns:a16="http://schemas.microsoft.com/office/drawing/2014/main" id="{F95AFB48-3FFF-49D4-908D-03B93E0E336D}"/>
              </a:ext>
            </a:extLst>
          </p:cNvPr>
          <p:cNvSpPr txBox="1"/>
          <p:nvPr/>
        </p:nvSpPr>
        <p:spPr>
          <a:xfrm>
            <a:off x="3625364" y="3332153"/>
            <a:ext cx="2212053" cy="307777"/>
          </a:xfrm>
          <a:prstGeom prst="rect">
            <a:avLst/>
          </a:prstGeom>
          <a:noFill/>
        </p:spPr>
        <p:txBody>
          <a:bodyPr wrap="square" rtlCol="0">
            <a:spAutoFit/>
          </a:bodyPr>
          <a:lstStyle/>
          <a:p>
            <a:pPr algn="ctr"/>
            <a:r>
              <a:rPr lang="en-US" sz="1400" dirty="0"/>
              <a:t>Making Decisions</a:t>
            </a:r>
            <a:endParaRPr lang="en-GB" sz="1400" dirty="0"/>
          </a:p>
        </p:txBody>
      </p:sp>
      <p:sp>
        <p:nvSpPr>
          <p:cNvPr id="46" name="Rectangle 45">
            <a:extLst>
              <a:ext uri="{FF2B5EF4-FFF2-40B4-BE49-F238E27FC236}">
                <a16:creationId xmlns:a16="http://schemas.microsoft.com/office/drawing/2014/main" id="{E5C2AB63-CFA0-4CD0-93C7-DB8CC7725E45}"/>
              </a:ext>
            </a:extLst>
          </p:cNvPr>
          <p:cNvSpPr/>
          <p:nvPr/>
        </p:nvSpPr>
        <p:spPr>
          <a:xfrm>
            <a:off x="3540154" y="3990417"/>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47" name="TextBox 46">
            <a:extLst>
              <a:ext uri="{FF2B5EF4-FFF2-40B4-BE49-F238E27FC236}">
                <a16:creationId xmlns:a16="http://schemas.microsoft.com/office/drawing/2014/main" id="{83C31C3D-9F90-4BFB-A3AE-E7F6ED46D1F6}"/>
              </a:ext>
            </a:extLst>
          </p:cNvPr>
          <p:cNvSpPr txBox="1"/>
          <p:nvPr/>
        </p:nvSpPr>
        <p:spPr>
          <a:xfrm>
            <a:off x="3625364" y="4244885"/>
            <a:ext cx="2212053" cy="307777"/>
          </a:xfrm>
          <a:prstGeom prst="rect">
            <a:avLst/>
          </a:prstGeom>
          <a:noFill/>
        </p:spPr>
        <p:txBody>
          <a:bodyPr wrap="square" rtlCol="0">
            <a:spAutoFit/>
          </a:bodyPr>
          <a:lstStyle/>
          <a:p>
            <a:pPr algn="ctr"/>
            <a:r>
              <a:rPr lang="en-US" sz="1400" dirty="0"/>
              <a:t>Showing Composure</a:t>
            </a:r>
            <a:endParaRPr lang="en-GB" sz="1400" dirty="0"/>
          </a:p>
        </p:txBody>
      </p:sp>
      <p:sp>
        <p:nvSpPr>
          <p:cNvPr id="48" name="Rectangle 47">
            <a:extLst>
              <a:ext uri="{FF2B5EF4-FFF2-40B4-BE49-F238E27FC236}">
                <a16:creationId xmlns:a16="http://schemas.microsoft.com/office/drawing/2014/main" id="{504744B0-A517-4A18-9DFF-C4833612E0BC}"/>
              </a:ext>
            </a:extLst>
          </p:cNvPr>
          <p:cNvSpPr/>
          <p:nvPr/>
        </p:nvSpPr>
        <p:spPr>
          <a:xfrm>
            <a:off x="3540154" y="491746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0" name="TextBox 49">
            <a:extLst>
              <a:ext uri="{FF2B5EF4-FFF2-40B4-BE49-F238E27FC236}">
                <a16:creationId xmlns:a16="http://schemas.microsoft.com/office/drawing/2014/main" id="{6188884B-963E-4DAC-8511-2E7019710064}"/>
              </a:ext>
            </a:extLst>
          </p:cNvPr>
          <p:cNvSpPr txBox="1"/>
          <p:nvPr/>
        </p:nvSpPr>
        <p:spPr>
          <a:xfrm>
            <a:off x="3625364" y="5171931"/>
            <a:ext cx="2212053" cy="307777"/>
          </a:xfrm>
          <a:prstGeom prst="rect">
            <a:avLst/>
          </a:prstGeom>
          <a:noFill/>
        </p:spPr>
        <p:txBody>
          <a:bodyPr wrap="square" rtlCol="0">
            <a:spAutoFit/>
          </a:bodyPr>
          <a:lstStyle/>
          <a:p>
            <a:pPr algn="ctr"/>
            <a:r>
              <a:rPr lang="en-US" sz="1400" dirty="0"/>
              <a:t>Directing People</a:t>
            </a:r>
            <a:endParaRPr lang="en-GB" sz="1400" dirty="0"/>
          </a:p>
        </p:txBody>
      </p:sp>
      <p:sp>
        <p:nvSpPr>
          <p:cNvPr id="52" name="Rectangle 51">
            <a:extLst>
              <a:ext uri="{FF2B5EF4-FFF2-40B4-BE49-F238E27FC236}">
                <a16:creationId xmlns:a16="http://schemas.microsoft.com/office/drawing/2014/main" id="{934F151F-4923-4467-AEFC-BBFF5E98E4C6}"/>
              </a:ext>
            </a:extLst>
          </p:cNvPr>
          <p:cNvSpPr/>
          <p:nvPr/>
        </p:nvSpPr>
        <p:spPr>
          <a:xfrm>
            <a:off x="816841" y="3990417"/>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3" name="TextBox 52">
            <a:extLst>
              <a:ext uri="{FF2B5EF4-FFF2-40B4-BE49-F238E27FC236}">
                <a16:creationId xmlns:a16="http://schemas.microsoft.com/office/drawing/2014/main" id="{737457C8-DEB9-4914-9D08-76E200F624E7}"/>
              </a:ext>
            </a:extLst>
          </p:cNvPr>
          <p:cNvSpPr txBox="1"/>
          <p:nvPr/>
        </p:nvSpPr>
        <p:spPr>
          <a:xfrm>
            <a:off x="902051" y="4244885"/>
            <a:ext cx="2212053" cy="307777"/>
          </a:xfrm>
          <a:prstGeom prst="rect">
            <a:avLst/>
          </a:prstGeom>
          <a:noFill/>
        </p:spPr>
        <p:txBody>
          <a:bodyPr wrap="square" rtlCol="0">
            <a:spAutoFit/>
          </a:bodyPr>
          <a:lstStyle/>
          <a:p>
            <a:pPr algn="ctr"/>
            <a:r>
              <a:rPr lang="en-US" sz="1400" dirty="0"/>
              <a:t>Pursuing Goals</a:t>
            </a:r>
            <a:endParaRPr lang="en-GB" sz="1400" dirty="0"/>
          </a:p>
        </p:txBody>
      </p:sp>
      <p:sp>
        <p:nvSpPr>
          <p:cNvPr id="54" name="Rectangle 53">
            <a:extLst>
              <a:ext uri="{FF2B5EF4-FFF2-40B4-BE49-F238E27FC236}">
                <a16:creationId xmlns:a16="http://schemas.microsoft.com/office/drawing/2014/main" id="{31812F95-EE7D-4A1E-884F-DF39EC168A4F}"/>
              </a:ext>
            </a:extLst>
          </p:cNvPr>
          <p:cNvSpPr/>
          <p:nvPr/>
        </p:nvSpPr>
        <p:spPr>
          <a:xfrm>
            <a:off x="816841" y="4917463"/>
            <a:ext cx="2382473" cy="8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56" name="TextBox 55">
            <a:extLst>
              <a:ext uri="{FF2B5EF4-FFF2-40B4-BE49-F238E27FC236}">
                <a16:creationId xmlns:a16="http://schemas.microsoft.com/office/drawing/2014/main" id="{67D450FB-7AFC-4D28-AFBF-4CDFD6D089C3}"/>
              </a:ext>
            </a:extLst>
          </p:cNvPr>
          <p:cNvSpPr txBox="1"/>
          <p:nvPr/>
        </p:nvSpPr>
        <p:spPr>
          <a:xfrm>
            <a:off x="902051" y="5171931"/>
            <a:ext cx="2212053" cy="307777"/>
          </a:xfrm>
          <a:prstGeom prst="rect">
            <a:avLst/>
          </a:prstGeom>
          <a:noFill/>
        </p:spPr>
        <p:txBody>
          <a:bodyPr wrap="square" rtlCol="0">
            <a:spAutoFit/>
          </a:bodyPr>
          <a:lstStyle/>
          <a:p>
            <a:pPr algn="ctr"/>
            <a:r>
              <a:rPr lang="en-US" sz="1400" dirty="0"/>
              <a:t>Seizing Opportunities</a:t>
            </a:r>
            <a:endParaRPr lang="en-GB" sz="1400" dirty="0"/>
          </a:p>
        </p:txBody>
      </p:sp>
    </p:spTree>
    <p:extLst>
      <p:ext uri="{BB962C8B-B14F-4D97-AF65-F5344CB8AC3E}">
        <p14:creationId xmlns:p14="http://schemas.microsoft.com/office/powerpoint/2010/main" val="310305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E517-5AE2-41D5-867F-C6D12FE249DD}"/>
              </a:ext>
            </a:extLst>
          </p:cNvPr>
          <p:cNvSpPr>
            <a:spLocks noGrp="1"/>
          </p:cNvSpPr>
          <p:nvPr>
            <p:ph type="title"/>
          </p:nvPr>
        </p:nvSpPr>
        <p:spPr/>
        <p:txBody>
          <a:bodyPr/>
          <a:lstStyle/>
          <a:p>
            <a:r>
              <a:rPr lang="en-GB" dirty="0"/>
              <a:t>Building Resilient Agility Key Drivers and Dimensions</a:t>
            </a:r>
            <a:endParaRPr lang="en-US" dirty="0"/>
          </a:p>
        </p:txBody>
      </p:sp>
      <p:sp>
        <p:nvSpPr>
          <p:cNvPr id="5" name="Slide Number Placeholder 4">
            <a:extLst>
              <a:ext uri="{FF2B5EF4-FFF2-40B4-BE49-F238E27FC236}">
                <a16:creationId xmlns:a16="http://schemas.microsoft.com/office/drawing/2014/main" id="{4E45FFF3-EF49-40C4-A73F-56D33597869E}"/>
              </a:ext>
            </a:extLst>
          </p:cNvPr>
          <p:cNvSpPr>
            <a:spLocks noGrp="1"/>
          </p:cNvSpPr>
          <p:nvPr>
            <p:ph type="sldNum" sz="quarter" idx="12"/>
          </p:nvPr>
        </p:nvSpPr>
        <p:spPr>
          <a:xfrm>
            <a:off x="11034627" y="6483146"/>
            <a:ext cx="508000" cy="45719"/>
          </a:xfrm>
        </p:spPr>
        <p:txBody>
          <a:bodyPr/>
          <a:lstStyle/>
          <a:p>
            <a:fld id="{2083E393-C0BF-4ED8-8545-7E4C90AFF831}" type="slidenum">
              <a:rPr lang="en-US" smtClean="0"/>
              <a:pPr/>
              <a:t>14</a:t>
            </a:fld>
            <a:endParaRPr lang="en-US" dirty="0"/>
          </a:p>
        </p:txBody>
      </p:sp>
      <p:pic>
        <p:nvPicPr>
          <p:cNvPr id="4" name="Picture 3">
            <a:extLst>
              <a:ext uri="{FF2B5EF4-FFF2-40B4-BE49-F238E27FC236}">
                <a16:creationId xmlns:a16="http://schemas.microsoft.com/office/drawing/2014/main" id="{ED4E2A10-D2E0-4046-AE33-C7F0189254F0}"/>
              </a:ext>
            </a:extLst>
          </p:cNvPr>
          <p:cNvPicPr>
            <a:picLocks noChangeAspect="1"/>
          </p:cNvPicPr>
          <p:nvPr/>
        </p:nvPicPr>
        <p:blipFill>
          <a:blip r:embed="rId3"/>
          <a:stretch>
            <a:fillRect/>
          </a:stretch>
        </p:blipFill>
        <p:spPr>
          <a:xfrm>
            <a:off x="902051" y="1133070"/>
            <a:ext cx="2047298" cy="1720193"/>
          </a:xfrm>
          <a:prstGeom prst="rect">
            <a:avLst/>
          </a:prstGeom>
        </p:spPr>
      </p:pic>
      <p:sp>
        <p:nvSpPr>
          <p:cNvPr id="123" name="Rectangle 122">
            <a:extLst>
              <a:ext uri="{FF2B5EF4-FFF2-40B4-BE49-F238E27FC236}">
                <a16:creationId xmlns:a16="http://schemas.microsoft.com/office/drawing/2014/main" id="{56251F0D-BC3D-4383-B7EE-54551BC61C17}"/>
              </a:ext>
            </a:extLst>
          </p:cNvPr>
          <p:cNvSpPr/>
          <p:nvPr/>
        </p:nvSpPr>
        <p:spPr>
          <a:xfrm>
            <a:off x="6263467" y="461490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4" name="TextBox 123">
            <a:extLst>
              <a:ext uri="{FF2B5EF4-FFF2-40B4-BE49-F238E27FC236}">
                <a16:creationId xmlns:a16="http://schemas.microsoft.com/office/drawing/2014/main" id="{C592C3F7-66AA-4319-9CE8-924940C69B23}"/>
              </a:ext>
            </a:extLst>
          </p:cNvPr>
          <p:cNvSpPr txBox="1"/>
          <p:nvPr/>
        </p:nvSpPr>
        <p:spPr>
          <a:xfrm>
            <a:off x="6348677" y="4587430"/>
            <a:ext cx="2212053" cy="276999"/>
          </a:xfrm>
          <a:prstGeom prst="rect">
            <a:avLst/>
          </a:prstGeom>
          <a:noFill/>
        </p:spPr>
        <p:txBody>
          <a:bodyPr wrap="square" rtlCol="0">
            <a:spAutoFit/>
          </a:bodyPr>
          <a:lstStyle/>
          <a:p>
            <a:pPr algn="ctr"/>
            <a:r>
              <a:rPr lang="en-US" sz="1200" dirty="0"/>
              <a:t>Managing Tasks</a:t>
            </a:r>
            <a:endParaRPr lang="en-GB" sz="1200" dirty="0"/>
          </a:p>
        </p:txBody>
      </p:sp>
      <p:sp>
        <p:nvSpPr>
          <p:cNvPr id="125" name="Rectangle 124">
            <a:extLst>
              <a:ext uri="{FF2B5EF4-FFF2-40B4-BE49-F238E27FC236}">
                <a16:creationId xmlns:a16="http://schemas.microsoft.com/office/drawing/2014/main" id="{87EDD19B-B6C6-4B52-8076-D16DFA743A0F}"/>
              </a:ext>
            </a:extLst>
          </p:cNvPr>
          <p:cNvSpPr/>
          <p:nvPr/>
        </p:nvSpPr>
        <p:spPr>
          <a:xfrm>
            <a:off x="6263467" y="5144786"/>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6" name="TextBox 125">
            <a:extLst>
              <a:ext uri="{FF2B5EF4-FFF2-40B4-BE49-F238E27FC236}">
                <a16:creationId xmlns:a16="http://schemas.microsoft.com/office/drawing/2014/main" id="{522ABA60-076E-4315-9B05-556EC883C5A5}"/>
              </a:ext>
            </a:extLst>
          </p:cNvPr>
          <p:cNvSpPr txBox="1"/>
          <p:nvPr/>
        </p:nvSpPr>
        <p:spPr>
          <a:xfrm>
            <a:off x="6348677" y="5117313"/>
            <a:ext cx="2212053" cy="276999"/>
          </a:xfrm>
          <a:prstGeom prst="rect">
            <a:avLst/>
          </a:prstGeom>
          <a:noFill/>
        </p:spPr>
        <p:txBody>
          <a:bodyPr wrap="square" rtlCol="0">
            <a:spAutoFit/>
          </a:bodyPr>
          <a:lstStyle/>
          <a:p>
            <a:pPr algn="ctr"/>
            <a:r>
              <a:rPr lang="en-US" sz="1200" dirty="0"/>
              <a:t>Empowering Individuals</a:t>
            </a:r>
            <a:endParaRPr lang="en-GB" sz="1200" dirty="0"/>
          </a:p>
        </p:txBody>
      </p:sp>
      <p:sp>
        <p:nvSpPr>
          <p:cNvPr id="127" name="Rectangle 126">
            <a:extLst>
              <a:ext uri="{FF2B5EF4-FFF2-40B4-BE49-F238E27FC236}">
                <a16:creationId xmlns:a16="http://schemas.microsoft.com/office/drawing/2014/main" id="{18E4A3BA-1F18-4D2D-954A-697022A98DEF}"/>
              </a:ext>
            </a:extLst>
          </p:cNvPr>
          <p:cNvSpPr/>
          <p:nvPr/>
        </p:nvSpPr>
        <p:spPr>
          <a:xfrm>
            <a:off x="8986780" y="461490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28" name="TextBox 127">
            <a:extLst>
              <a:ext uri="{FF2B5EF4-FFF2-40B4-BE49-F238E27FC236}">
                <a16:creationId xmlns:a16="http://schemas.microsoft.com/office/drawing/2014/main" id="{3008A08C-C22D-49D5-98D7-9FDD95E68BBC}"/>
              </a:ext>
            </a:extLst>
          </p:cNvPr>
          <p:cNvSpPr txBox="1"/>
          <p:nvPr/>
        </p:nvSpPr>
        <p:spPr>
          <a:xfrm>
            <a:off x="9071990" y="4587430"/>
            <a:ext cx="2212053" cy="276999"/>
          </a:xfrm>
          <a:prstGeom prst="rect">
            <a:avLst/>
          </a:prstGeom>
          <a:noFill/>
        </p:spPr>
        <p:txBody>
          <a:bodyPr wrap="square" rtlCol="0">
            <a:spAutoFit/>
          </a:bodyPr>
          <a:lstStyle/>
          <a:p>
            <a:pPr algn="ctr"/>
            <a:r>
              <a:rPr lang="en-US" sz="1200" dirty="0"/>
              <a:t>Taking Action</a:t>
            </a:r>
            <a:endParaRPr lang="en-GB" sz="1200" dirty="0"/>
          </a:p>
        </p:txBody>
      </p:sp>
      <p:sp>
        <p:nvSpPr>
          <p:cNvPr id="129" name="Rectangle 128">
            <a:extLst>
              <a:ext uri="{FF2B5EF4-FFF2-40B4-BE49-F238E27FC236}">
                <a16:creationId xmlns:a16="http://schemas.microsoft.com/office/drawing/2014/main" id="{8729828C-5898-4BC8-9FC6-CFD05BAC3BD8}"/>
              </a:ext>
            </a:extLst>
          </p:cNvPr>
          <p:cNvSpPr/>
          <p:nvPr/>
        </p:nvSpPr>
        <p:spPr>
          <a:xfrm>
            <a:off x="8986780" y="5144786"/>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0" name="TextBox 129">
            <a:extLst>
              <a:ext uri="{FF2B5EF4-FFF2-40B4-BE49-F238E27FC236}">
                <a16:creationId xmlns:a16="http://schemas.microsoft.com/office/drawing/2014/main" id="{8B2D725F-D279-428E-B288-113B6ACDBC61}"/>
              </a:ext>
            </a:extLst>
          </p:cNvPr>
          <p:cNvSpPr txBox="1"/>
          <p:nvPr/>
        </p:nvSpPr>
        <p:spPr>
          <a:xfrm>
            <a:off x="9071990" y="5117313"/>
            <a:ext cx="2212053" cy="276999"/>
          </a:xfrm>
          <a:prstGeom prst="rect">
            <a:avLst/>
          </a:prstGeom>
          <a:noFill/>
        </p:spPr>
        <p:txBody>
          <a:bodyPr wrap="square" rtlCol="0">
            <a:spAutoFit/>
          </a:bodyPr>
          <a:lstStyle/>
          <a:p>
            <a:pPr algn="ctr"/>
            <a:r>
              <a:rPr lang="en-US" sz="1200" dirty="0"/>
              <a:t>Inviting Feedback</a:t>
            </a:r>
            <a:endParaRPr lang="en-GB" sz="1200" dirty="0"/>
          </a:p>
        </p:txBody>
      </p:sp>
      <p:sp>
        <p:nvSpPr>
          <p:cNvPr id="131" name="Rectangle 130">
            <a:extLst>
              <a:ext uri="{FF2B5EF4-FFF2-40B4-BE49-F238E27FC236}">
                <a16:creationId xmlns:a16="http://schemas.microsoft.com/office/drawing/2014/main" id="{1828F7EE-4E57-4948-88A0-5486E106CE92}"/>
              </a:ext>
            </a:extLst>
          </p:cNvPr>
          <p:cNvSpPr/>
          <p:nvPr/>
        </p:nvSpPr>
        <p:spPr>
          <a:xfrm>
            <a:off x="8986780" y="311345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2" name="TextBox 131">
            <a:extLst>
              <a:ext uri="{FF2B5EF4-FFF2-40B4-BE49-F238E27FC236}">
                <a16:creationId xmlns:a16="http://schemas.microsoft.com/office/drawing/2014/main" id="{FE15600F-7412-4537-A92B-E29E38D38FC9}"/>
              </a:ext>
            </a:extLst>
          </p:cNvPr>
          <p:cNvSpPr txBox="1"/>
          <p:nvPr/>
        </p:nvSpPr>
        <p:spPr>
          <a:xfrm>
            <a:off x="9071990" y="3085977"/>
            <a:ext cx="2212053" cy="276999"/>
          </a:xfrm>
          <a:prstGeom prst="rect">
            <a:avLst/>
          </a:prstGeom>
          <a:noFill/>
        </p:spPr>
        <p:txBody>
          <a:bodyPr wrap="square" rtlCol="0">
            <a:spAutoFit/>
          </a:bodyPr>
          <a:lstStyle/>
          <a:p>
            <a:pPr algn="ctr"/>
            <a:r>
              <a:rPr lang="en-US" sz="1200" dirty="0"/>
              <a:t>Developing Strategies</a:t>
            </a:r>
            <a:endParaRPr lang="en-GB" sz="1200" dirty="0"/>
          </a:p>
        </p:txBody>
      </p:sp>
      <p:sp>
        <p:nvSpPr>
          <p:cNvPr id="133" name="Rectangle 132">
            <a:extLst>
              <a:ext uri="{FF2B5EF4-FFF2-40B4-BE49-F238E27FC236}">
                <a16:creationId xmlns:a16="http://schemas.microsoft.com/office/drawing/2014/main" id="{F5027F47-8514-4555-AA89-6A35932D98F2}"/>
              </a:ext>
            </a:extLst>
          </p:cNvPr>
          <p:cNvSpPr/>
          <p:nvPr/>
        </p:nvSpPr>
        <p:spPr>
          <a:xfrm>
            <a:off x="8986780" y="359715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4" name="Rectangle 133">
            <a:extLst>
              <a:ext uri="{FF2B5EF4-FFF2-40B4-BE49-F238E27FC236}">
                <a16:creationId xmlns:a16="http://schemas.microsoft.com/office/drawing/2014/main" id="{B0ED0839-9892-43BB-9D9F-2B04D67EC509}"/>
              </a:ext>
            </a:extLst>
          </p:cNvPr>
          <p:cNvSpPr/>
          <p:nvPr/>
        </p:nvSpPr>
        <p:spPr>
          <a:xfrm>
            <a:off x="8986780" y="409933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5" name="TextBox 134">
            <a:extLst>
              <a:ext uri="{FF2B5EF4-FFF2-40B4-BE49-F238E27FC236}">
                <a16:creationId xmlns:a16="http://schemas.microsoft.com/office/drawing/2014/main" id="{FAF539E7-2D8E-4BB9-9E84-67036A51FD4E}"/>
              </a:ext>
            </a:extLst>
          </p:cNvPr>
          <p:cNvSpPr txBox="1"/>
          <p:nvPr/>
        </p:nvSpPr>
        <p:spPr>
          <a:xfrm>
            <a:off x="9071990" y="3569680"/>
            <a:ext cx="2212053" cy="276999"/>
          </a:xfrm>
          <a:prstGeom prst="rect">
            <a:avLst/>
          </a:prstGeom>
          <a:noFill/>
        </p:spPr>
        <p:txBody>
          <a:bodyPr wrap="square" rtlCol="0">
            <a:spAutoFit/>
          </a:bodyPr>
          <a:lstStyle/>
          <a:p>
            <a:pPr algn="ctr"/>
            <a:r>
              <a:rPr lang="en-US" sz="1200" dirty="0"/>
              <a:t>Producing Output</a:t>
            </a:r>
            <a:endParaRPr lang="en-GB" sz="1200" dirty="0"/>
          </a:p>
        </p:txBody>
      </p:sp>
      <p:sp>
        <p:nvSpPr>
          <p:cNvPr id="136" name="TextBox 135">
            <a:extLst>
              <a:ext uri="{FF2B5EF4-FFF2-40B4-BE49-F238E27FC236}">
                <a16:creationId xmlns:a16="http://schemas.microsoft.com/office/drawing/2014/main" id="{5456D222-8C29-4EDF-981C-16D96549DF10}"/>
              </a:ext>
            </a:extLst>
          </p:cNvPr>
          <p:cNvSpPr txBox="1"/>
          <p:nvPr/>
        </p:nvSpPr>
        <p:spPr>
          <a:xfrm>
            <a:off x="9071990" y="4071857"/>
            <a:ext cx="2212053" cy="276999"/>
          </a:xfrm>
          <a:prstGeom prst="rect">
            <a:avLst/>
          </a:prstGeom>
          <a:noFill/>
        </p:spPr>
        <p:txBody>
          <a:bodyPr wrap="square" rtlCol="0">
            <a:spAutoFit/>
          </a:bodyPr>
          <a:lstStyle/>
          <a:p>
            <a:pPr algn="ctr"/>
            <a:r>
              <a:rPr lang="en-US" sz="1200" dirty="0"/>
              <a:t>Team Working</a:t>
            </a:r>
            <a:endParaRPr lang="en-GB" sz="1200" dirty="0"/>
          </a:p>
        </p:txBody>
      </p:sp>
      <p:sp>
        <p:nvSpPr>
          <p:cNvPr id="137" name="Rectangle 136">
            <a:extLst>
              <a:ext uri="{FF2B5EF4-FFF2-40B4-BE49-F238E27FC236}">
                <a16:creationId xmlns:a16="http://schemas.microsoft.com/office/drawing/2014/main" id="{01CF9FA3-4BD8-48F6-B5D8-7DA136A65CA6}"/>
              </a:ext>
            </a:extLst>
          </p:cNvPr>
          <p:cNvSpPr/>
          <p:nvPr/>
        </p:nvSpPr>
        <p:spPr>
          <a:xfrm>
            <a:off x="6263467" y="311345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38" name="TextBox 137">
            <a:extLst>
              <a:ext uri="{FF2B5EF4-FFF2-40B4-BE49-F238E27FC236}">
                <a16:creationId xmlns:a16="http://schemas.microsoft.com/office/drawing/2014/main" id="{6970665B-AC0B-431B-84F1-8AF03FE7B66C}"/>
              </a:ext>
            </a:extLst>
          </p:cNvPr>
          <p:cNvSpPr txBox="1"/>
          <p:nvPr/>
        </p:nvSpPr>
        <p:spPr>
          <a:xfrm>
            <a:off x="6348677" y="3085977"/>
            <a:ext cx="2212053" cy="276999"/>
          </a:xfrm>
          <a:prstGeom prst="rect">
            <a:avLst/>
          </a:prstGeom>
          <a:noFill/>
        </p:spPr>
        <p:txBody>
          <a:bodyPr wrap="square" rtlCol="0">
            <a:spAutoFit/>
          </a:bodyPr>
          <a:lstStyle/>
          <a:p>
            <a:pPr algn="ctr"/>
            <a:r>
              <a:rPr lang="en-US" sz="1200" dirty="0"/>
              <a:t>Establishing Rapport</a:t>
            </a:r>
            <a:endParaRPr lang="en-GB" sz="1200" dirty="0"/>
          </a:p>
        </p:txBody>
      </p:sp>
      <p:sp>
        <p:nvSpPr>
          <p:cNvPr id="139" name="Rectangle 138">
            <a:extLst>
              <a:ext uri="{FF2B5EF4-FFF2-40B4-BE49-F238E27FC236}">
                <a16:creationId xmlns:a16="http://schemas.microsoft.com/office/drawing/2014/main" id="{950336EB-6BBF-4E86-A46F-6BEA06618B10}"/>
              </a:ext>
            </a:extLst>
          </p:cNvPr>
          <p:cNvSpPr/>
          <p:nvPr/>
        </p:nvSpPr>
        <p:spPr>
          <a:xfrm>
            <a:off x="6263467" y="359715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40" name="Rectangle 139">
            <a:extLst>
              <a:ext uri="{FF2B5EF4-FFF2-40B4-BE49-F238E27FC236}">
                <a16:creationId xmlns:a16="http://schemas.microsoft.com/office/drawing/2014/main" id="{A7BC81EB-04EB-4BF1-A19E-DB9BF867FFE0}"/>
              </a:ext>
            </a:extLst>
          </p:cNvPr>
          <p:cNvSpPr/>
          <p:nvPr/>
        </p:nvSpPr>
        <p:spPr>
          <a:xfrm>
            <a:off x="6263467" y="409933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41" name="TextBox 140">
            <a:extLst>
              <a:ext uri="{FF2B5EF4-FFF2-40B4-BE49-F238E27FC236}">
                <a16:creationId xmlns:a16="http://schemas.microsoft.com/office/drawing/2014/main" id="{441A6547-8311-4620-B13F-9C3882A103D0}"/>
              </a:ext>
            </a:extLst>
          </p:cNvPr>
          <p:cNvSpPr txBox="1"/>
          <p:nvPr/>
        </p:nvSpPr>
        <p:spPr>
          <a:xfrm>
            <a:off x="6348677" y="3569680"/>
            <a:ext cx="2212053" cy="276999"/>
          </a:xfrm>
          <a:prstGeom prst="rect">
            <a:avLst/>
          </a:prstGeom>
          <a:noFill/>
        </p:spPr>
        <p:txBody>
          <a:bodyPr wrap="square" rtlCol="0">
            <a:spAutoFit/>
          </a:bodyPr>
          <a:lstStyle/>
          <a:p>
            <a:pPr algn="ctr"/>
            <a:r>
              <a:rPr lang="en-US" sz="1200" dirty="0"/>
              <a:t>Convincing People</a:t>
            </a:r>
            <a:endParaRPr lang="en-GB" sz="1200" dirty="0"/>
          </a:p>
        </p:txBody>
      </p:sp>
      <p:sp>
        <p:nvSpPr>
          <p:cNvPr id="142" name="TextBox 141">
            <a:extLst>
              <a:ext uri="{FF2B5EF4-FFF2-40B4-BE49-F238E27FC236}">
                <a16:creationId xmlns:a16="http://schemas.microsoft.com/office/drawing/2014/main" id="{77132807-8DE2-450B-AA49-193B95330260}"/>
              </a:ext>
            </a:extLst>
          </p:cNvPr>
          <p:cNvSpPr txBox="1"/>
          <p:nvPr/>
        </p:nvSpPr>
        <p:spPr>
          <a:xfrm>
            <a:off x="6348677" y="4084209"/>
            <a:ext cx="2212053" cy="276999"/>
          </a:xfrm>
          <a:prstGeom prst="rect">
            <a:avLst/>
          </a:prstGeom>
          <a:noFill/>
        </p:spPr>
        <p:txBody>
          <a:bodyPr wrap="square" rtlCol="0">
            <a:spAutoFit/>
          </a:bodyPr>
          <a:lstStyle/>
          <a:p>
            <a:pPr algn="ctr"/>
            <a:r>
              <a:rPr lang="en-US" sz="1200" dirty="0"/>
              <a:t>Conveying Self-Confidence</a:t>
            </a:r>
            <a:endParaRPr lang="en-GB" sz="1200" dirty="0"/>
          </a:p>
        </p:txBody>
      </p:sp>
      <p:sp>
        <p:nvSpPr>
          <p:cNvPr id="143" name="Rectangle 142">
            <a:extLst>
              <a:ext uri="{FF2B5EF4-FFF2-40B4-BE49-F238E27FC236}">
                <a16:creationId xmlns:a16="http://schemas.microsoft.com/office/drawing/2014/main" id="{302D615F-05DF-4AA6-AB93-F33C17CE0633}"/>
              </a:ext>
            </a:extLst>
          </p:cNvPr>
          <p:cNvSpPr/>
          <p:nvPr/>
        </p:nvSpPr>
        <p:spPr>
          <a:xfrm>
            <a:off x="816841" y="311345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44" name="TextBox 143">
            <a:extLst>
              <a:ext uri="{FF2B5EF4-FFF2-40B4-BE49-F238E27FC236}">
                <a16:creationId xmlns:a16="http://schemas.microsoft.com/office/drawing/2014/main" id="{E4E76288-0B27-4CDE-B315-8F0175DAA6E3}"/>
              </a:ext>
            </a:extLst>
          </p:cNvPr>
          <p:cNvSpPr txBox="1"/>
          <p:nvPr/>
        </p:nvSpPr>
        <p:spPr>
          <a:xfrm>
            <a:off x="902051" y="3085977"/>
            <a:ext cx="2212053" cy="276999"/>
          </a:xfrm>
          <a:prstGeom prst="rect">
            <a:avLst/>
          </a:prstGeom>
          <a:noFill/>
        </p:spPr>
        <p:txBody>
          <a:bodyPr wrap="square" rtlCol="0">
            <a:spAutoFit/>
          </a:bodyPr>
          <a:lstStyle/>
          <a:p>
            <a:pPr algn="ctr"/>
            <a:r>
              <a:rPr lang="en-US" sz="1200" dirty="0"/>
              <a:t>Embracing Change</a:t>
            </a:r>
            <a:endParaRPr lang="en-GB" sz="1200" dirty="0"/>
          </a:p>
        </p:txBody>
      </p:sp>
      <p:sp>
        <p:nvSpPr>
          <p:cNvPr id="145" name="Rectangle 144">
            <a:extLst>
              <a:ext uri="{FF2B5EF4-FFF2-40B4-BE49-F238E27FC236}">
                <a16:creationId xmlns:a16="http://schemas.microsoft.com/office/drawing/2014/main" id="{ACE6C30E-2DA6-4AE8-998E-4BF554447618}"/>
              </a:ext>
            </a:extLst>
          </p:cNvPr>
          <p:cNvSpPr/>
          <p:nvPr/>
        </p:nvSpPr>
        <p:spPr>
          <a:xfrm>
            <a:off x="816841" y="359715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46" name="Rectangle 145">
            <a:extLst>
              <a:ext uri="{FF2B5EF4-FFF2-40B4-BE49-F238E27FC236}">
                <a16:creationId xmlns:a16="http://schemas.microsoft.com/office/drawing/2014/main" id="{02A35F55-44A7-43F6-BA7C-9F40EF9677E3}"/>
              </a:ext>
            </a:extLst>
          </p:cNvPr>
          <p:cNvSpPr/>
          <p:nvPr/>
        </p:nvSpPr>
        <p:spPr>
          <a:xfrm>
            <a:off x="816841" y="409933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47" name="TextBox 146">
            <a:extLst>
              <a:ext uri="{FF2B5EF4-FFF2-40B4-BE49-F238E27FC236}">
                <a16:creationId xmlns:a16="http://schemas.microsoft.com/office/drawing/2014/main" id="{48BF1636-1F47-4BE4-B1BA-86C382FFAFF6}"/>
              </a:ext>
            </a:extLst>
          </p:cNvPr>
          <p:cNvSpPr txBox="1"/>
          <p:nvPr/>
        </p:nvSpPr>
        <p:spPr>
          <a:xfrm>
            <a:off x="902051" y="3569680"/>
            <a:ext cx="2212053" cy="276999"/>
          </a:xfrm>
          <a:prstGeom prst="rect">
            <a:avLst/>
          </a:prstGeom>
          <a:noFill/>
        </p:spPr>
        <p:txBody>
          <a:bodyPr wrap="square" rtlCol="0">
            <a:spAutoFit/>
          </a:bodyPr>
          <a:lstStyle/>
          <a:p>
            <a:pPr algn="ctr"/>
            <a:r>
              <a:rPr lang="en-US" sz="1200" dirty="0"/>
              <a:t>Interacting with People</a:t>
            </a:r>
            <a:endParaRPr lang="en-GB" sz="1200" dirty="0"/>
          </a:p>
        </p:txBody>
      </p:sp>
      <p:sp>
        <p:nvSpPr>
          <p:cNvPr id="148" name="TextBox 147">
            <a:extLst>
              <a:ext uri="{FF2B5EF4-FFF2-40B4-BE49-F238E27FC236}">
                <a16:creationId xmlns:a16="http://schemas.microsoft.com/office/drawing/2014/main" id="{33D14575-6978-4C81-9239-D8E6B9C5E0ED}"/>
              </a:ext>
            </a:extLst>
          </p:cNvPr>
          <p:cNvSpPr txBox="1"/>
          <p:nvPr/>
        </p:nvSpPr>
        <p:spPr>
          <a:xfrm>
            <a:off x="902051" y="4071857"/>
            <a:ext cx="2212053" cy="276999"/>
          </a:xfrm>
          <a:prstGeom prst="rect">
            <a:avLst/>
          </a:prstGeom>
          <a:noFill/>
        </p:spPr>
        <p:txBody>
          <a:bodyPr wrap="square" rtlCol="0">
            <a:spAutoFit/>
          </a:bodyPr>
          <a:lstStyle/>
          <a:p>
            <a:pPr algn="ctr"/>
            <a:r>
              <a:rPr lang="en-US" sz="1200" dirty="0"/>
              <a:t>Articulating Information</a:t>
            </a:r>
            <a:endParaRPr lang="en-GB" sz="1200" dirty="0"/>
          </a:p>
        </p:txBody>
      </p:sp>
      <p:sp>
        <p:nvSpPr>
          <p:cNvPr id="149" name="Rectangle 148">
            <a:extLst>
              <a:ext uri="{FF2B5EF4-FFF2-40B4-BE49-F238E27FC236}">
                <a16:creationId xmlns:a16="http://schemas.microsoft.com/office/drawing/2014/main" id="{5131FFA3-104F-447C-AAD9-0E872BC062DE}"/>
              </a:ext>
            </a:extLst>
          </p:cNvPr>
          <p:cNvSpPr/>
          <p:nvPr/>
        </p:nvSpPr>
        <p:spPr>
          <a:xfrm>
            <a:off x="3540154" y="311345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50" name="TextBox 149">
            <a:extLst>
              <a:ext uri="{FF2B5EF4-FFF2-40B4-BE49-F238E27FC236}">
                <a16:creationId xmlns:a16="http://schemas.microsoft.com/office/drawing/2014/main" id="{0960BE73-45DE-4B10-BB3C-BC7E7217E161}"/>
              </a:ext>
            </a:extLst>
          </p:cNvPr>
          <p:cNvSpPr txBox="1"/>
          <p:nvPr/>
        </p:nvSpPr>
        <p:spPr>
          <a:xfrm>
            <a:off x="3625364" y="3085977"/>
            <a:ext cx="2212053" cy="276999"/>
          </a:xfrm>
          <a:prstGeom prst="rect">
            <a:avLst/>
          </a:prstGeom>
          <a:noFill/>
        </p:spPr>
        <p:txBody>
          <a:bodyPr wrap="square" rtlCol="0">
            <a:spAutoFit/>
          </a:bodyPr>
          <a:lstStyle/>
          <a:p>
            <a:pPr algn="ctr"/>
            <a:r>
              <a:rPr lang="en-US" sz="1200" dirty="0"/>
              <a:t>Providing Insights</a:t>
            </a:r>
            <a:endParaRPr lang="en-GB" sz="1200" dirty="0"/>
          </a:p>
        </p:txBody>
      </p:sp>
      <p:sp>
        <p:nvSpPr>
          <p:cNvPr id="151" name="Rectangle 150">
            <a:extLst>
              <a:ext uri="{FF2B5EF4-FFF2-40B4-BE49-F238E27FC236}">
                <a16:creationId xmlns:a16="http://schemas.microsoft.com/office/drawing/2014/main" id="{EC560902-8546-4ABF-8934-AFE2ABD46B46}"/>
              </a:ext>
            </a:extLst>
          </p:cNvPr>
          <p:cNvSpPr/>
          <p:nvPr/>
        </p:nvSpPr>
        <p:spPr>
          <a:xfrm>
            <a:off x="3540154" y="359715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52" name="Rectangle 151">
            <a:extLst>
              <a:ext uri="{FF2B5EF4-FFF2-40B4-BE49-F238E27FC236}">
                <a16:creationId xmlns:a16="http://schemas.microsoft.com/office/drawing/2014/main" id="{20FF79D2-64A8-4C82-949F-6AEDCC46393A}"/>
              </a:ext>
            </a:extLst>
          </p:cNvPr>
          <p:cNvSpPr/>
          <p:nvPr/>
        </p:nvSpPr>
        <p:spPr>
          <a:xfrm>
            <a:off x="3540154" y="4099330"/>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53" name="TextBox 152">
            <a:extLst>
              <a:ext uri="{FF2B5EF4-FFF2-40B4-BE49-F238E27FC236}">
                <a16:creationId xmlns:a16="http://schemas.microsoft.com/office/drawing/2014/main" id="{B175EBBB-93D7-463A-B689-55BC41AF51CB}"/>
              </a:ext>
            </a:extLst>
          </p:cNvPr>
          <p:cNvSpPr txBox="1"/>
          <p:nvPr/>
        </p:nvSpPr>
        <p:spPr>
          <a:xfrm>
            <a:off x="3625364" y="3569680"/>
            <a:ext cx="2212053" cy="276999"/>
          </a:xfrm>
          <a:prstGeom prst="rect">
            <a:avLst/>
          </a:prstGeom>
          <a:noFill/>
        </p:spPr>
        <p:txBody>
          <a:bodyPr wrap="square" rtlCol="0">
            <a:spAutoFit/>
          </a:bodyPr>
          <a:lstStyle/>
          <a:p>
            <a:pPr algn="ctr"/>
            <a:r>
              <a:rPr lang="en-US" sz="1200" dirty="0"/>
              <a:t>Thinking Positively</a:t>
            </a:r>
            <a:endParaRPr lang="en-GB" sz="1200" dirty="0"/>
          </a:p>
        </p:txBody>
      </p:sp>
      <p:sp>
        <p:nvSpPr>
          <p:cNvPr id="154" name="TextBox 153">
            <a:extLst>
              <a:ext uri="{FF2B5EF4-FFF2-40B4-BE49-F238E27FC236}">
                <a16:creationId xmlns:a16="http://schemas.microsoft.com/office/drawing/2014/main" id="{83B4C420-E077-44D4-83AF-121DC7BD20DD}"/>
              </a:ext>
            </a:extLst>
          </p:cNvPr>
          <p:cNvSpPr txBox="1"/>
          <p:nvPr/>
        </p:nvSpPr>
        <p:spPr>
          <a:xfrm>
            <a:off x="3625364" y="4071857"/>
            <a:ext cx="2212053" cy="276999"/>
          </a:xfrm>
          <a:prstGeom prst="rect">
            <a:avLst/>
          </a:prstGeom>
          <a:noFill/>
        </p:spPr>
        <p:txBody>
          <a:bodyPr wrap="square" rtlCol="0">
            <a:spAutoFit/>
          </a:bodyPr>
          <a:lstStyle/>
          <a:p>
            <a:pPr algn="ctr"/>
            <a:r>
              <a:rPr lang="en-US" sz="1200" dirty="0"/>
              <a:t>Making Decisions</a:t>
            </a:r>
            <a:endParaRPr lang="en-GB" sz="1200" dirty="0"/>
          </a:p>
        </p:txBody>
      </p:sp>
      <p:sp>
        <p:nvSpPr>
          <p:cNvPr id="155" name="Rectangle 154">
            <a:extLst>
              <a:ext uri="{FF2B5EF4-FFF2-40B4-BE49-F238E27FC236}">
                <a16:creationId xmlns:a16="http://schemas.microsoft.com/office/drawing/2014/main" id="{2199556D-EB6C-4EE9-BB3C-B51D1C6A018B}"/>
              </a:ext>
            </a:extLst>
          </p:cNvPr>
          <p:cNvSpPr/>
          <p:nvPr/>
        </p:nvSpPr>
        <p:spPr>
          <a:xfrm>
            <a:off x="3540154" y="461490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56" name="TextBox 155">
            <a:extLst>
              <a:ext uri="{FF2B5EF4-FFF2-40B4-BE49-F238E27FC236}">
                <a16:creationId xmlns:a16="http://schemas.microsoft.com/office/drawing/2014/main" id="{8BF9085F-FC29-464C-94AC-FF9456F48653}"/>
              </a:ext>
            </a:extLst>
          </p:cNvPr>
          <p:cNvSpPr txBox="1"/>
          <p:nvPr/>
        </p:nvSpPr>
        <p:spPr>
          <a:xfrm>
            <a:off x="3625364" y="4587430"/>
            <a:ext cx="2212053" cy="276999"/>
          </a:xfrm>
          <a:prstGeom prst="rect">
            <a:avLst/>
          </a:prstGeom>
          <a:noFill/>
        </p:spPr>
        <p:txBody>
          <a:bodyPr wrap="square" rtlCol="0">
            <a:spAutoFit/>
          </a:bodyPr>
          <a:lstStyle/>
          <a:p>
            <a:pPr algn="ctr"/>
            <a:r>
              <a:rPr lang="en-US" sz="1200" dirty="0"/>
              <a:t>Showing Composure</a:t>
            </a:r>
            <a:endParaRPr lang="en-GB" sz="1200" dirty="0"/>
          </a:p>
        </p:txBody>
      </p:sp>
      <p:sp>
        <p:nvSpPr>
          <p:cNvPr id="157" name="Rectangle 156">
            <a:extLst>
              <a:ext uri="{FF2B5EF4-FFF2-40B4-BE49-F238E27FC236}">
                <a16:creationId xmlns:a16="http://schemas.microsoft.com/office/drawing/2014/main" id="{14B24209-A7B7-4319-943B-F8A966D4F649}"/>
              </a:ext>
            </a:extLst>
          </p:cNvPr>
          <p:cNvSpPr/>
          <p:nvPr/>
        </p:nvSpPr>
        <p:spPr>
          <a:xfrm>
            <a:off x="3540154" y="5144786"/>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58" name="TextBox 157">
            <a:extLst>
              <a:ext uri="{FF2B5EF4-FFF2-40B4-BE49-F238E27FC236}">
                <a16:creationId xmlns:a16="http://schemas.microsoft.com/office/drawing/2014/main" id="{172F0FA2-E7E3-49E4-9B87-FDA6387FFFDB}"/>
              </a:ext>
            </a:extLst>
          </p:cNvPr>
          <p:cNvSpPr txBox="1"/>
          <p:nvPr/>
        </p:nvSpPr>
        <p:spPr>
          <a:xfrm>
            <a:off x="3625364" y="5117313"/>
            <a:ext cx="2212053" cy="276999"/>
          </a:xfrm>
          <a:prstGeom prst="rect">
            <a:avLst/>
          </a:prstGeom>
          <a:noFill/>
        </p:spPr>
        <p:txBody>
          <a:bodyPr wrap="square" rtlCol="0">
            <a:spAutoFit/>
          </a:bodyPr>
          <a:lstStyle/>
          <a:p>
            <a:pPr algn="ctr"/>
            <a:r>
              <a:rPr lang="en-US" sz="1200" dirty="0"/>
              <a:t>Directing People</a:t>
            </a:r>
            <a:endParaRPr lang="en-GB" sz="1200" dirty="0"/>
          </a:p>
        </p:txBody>
      </p:sp>
      <p:sp>
        <p:nvSpPr>
          <p:cNvPr id="159" name="Rectangle 158">
            <a:extLst>
              <a:ext uri="{FF2B5EF4-FFF2-40B4-BE49-F238E27FC236}">
                <a16:creationId xmlns:a16="http://schemas.microsoft.com/office/drawing/2014/main" id="{93148F32-E30D-4AB2-A52F-024C68E4AAEC}"/>
              </a:ext>
            </a:extLst>
          </p:cNvPr>
          <p:cNvSpPr/>
          <p:nvPr/>
        </p:nvSpPr>
        <p:spPr>
          <a:xfrm>
            <a:off x="816841" y="4614903"/>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60" name="TextBox 159">
            <a:extLst>
              <a:ext uri="{FF2B5EF4-FFF2-40B4-BE49-F238E27FC236}">
                <a16:creationId xmlns:a16="http://schemas.microsoft.com/office/drawing/2014/main" id="{9A3DBEE7-98D9-4B18-ADDE-1E6DAFBA859F}"/>
              </a:ext>
            </a:extLst>
          </p:cNvPr>
          <p:cNvSpPr txBox="1"/>
          <p:nvPr/>
        </p:nvSpPr>
        <p:spPr>
          <a:xfrm>
            <a:off x="902051" y="4587430"/>
            <a:ext cx="2212053" cy="276999"/>
          </a:xfrm>
          <a:prstGeom prst="rect">
            <a:avLst/>
          </a:prstGeom>
          <a:noFill/>
        </p:spPr>
        <p:txBody>
          <a:bodyPr wrap="square" rtlCol="0">
            <a:spAutoFit/>
          </a:bodyPr>
          <a:lstStyle/>
          <a:p>
            <a:pPr algn="ctr"/>
            <a:r>
              <a:rPr lang="en-US" sz="1200" dirty="0"/>
              <a:t>Pursuing Goals</a:t>
            </a:r>
            <a:endParaRPr lang="en-GB" sz="1200" dirty="0"/>
          </a:p>
        </p:txBody>
      </p:sp>
      <p:sp>
        <p:nvSpPr>
          <p:cNvPr id="161" name="Rectangle 160">
            <a:extLst>
              <a:ext uri="{FF2B5EF4-FFF2-40B4-BE49-F238E27FC236}">
                <a16:creationId xmlns:a16="http://schemas.microsoft.com/office/drawing/2014/main" id="{934C931B-7006-4406-A57F-F72DCFAF7413}"/>
              </a:ext>
            </a:extLst>
          </p:cNvPr>
          <p:cNvSpPr/>
          <p:nvPr/>
        </p:nvSpPr>
        <p:spPr>
          <a:xfrm>
            <a:off x="816841" y="5144786"/>
            <a:ext cx="2382473" cy="2466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162" name="TextBox 161">
            <a:extLst>
              <a:ext uri="{FF2B5EF4-FFF2-40B4-BE49-F238E27FC236}">
                <a16:creationId xmlns:a16="http://schemas.microsoft.com/office/drawing/2014/main" id="{6D93D36A-56DF-4C53-B9F2-76F59E6F4E80}"/>
              </a:ext>
            </a:extLst>
          </p:cNvPr>
          <p:cNvSpPr txBox="1"/>
          <p:nvPr/>
        </p:nvSpPr>
        <p:spPr>
          <a:xfrm>
            <a:off x="902051" y="5117313"/>
            <a:ext cx="2212053" cy="276999"/>
          </a:xfrm>
          <a:prstGeom prst="rect">
            <a:avLst/>
          </a:prstGeom>
          <a:noFill/>
        </p:spPr>
        <p:txBody>
          <a:bodyPr wrap="square" rtlCol="0">
            <a:spAutoFit/>
          </a:bodyPr>
          <a:lstStyle/>
          <a:p>
            <a:pPr algn="ctr"/>
            <a:r>
              <a:rPr lang="en-US" sz="1200" dirty="0"/>
              <a:t>Seizing Opportunities</a:t>
            </a:r>
            <a:endParaRPr lang="en-GB" sz="1200" dirty="0"/>
          </a:p>
        </p:txBody>
      </p:sp>
      <p:sp>
        <p:nvSpPr>
          <p:cNvPr id="163" name="Footer Placeholder 3 Copyright">
            <a:extLst>
              <a:ext uri="{FF2B5EF4-FFF2-40B4-BE49-F238E27FC236}">
                <a16:creationId xmlns:a16="http://schemas.microsoft.com/office/drawing/2014/main" id="{59B53907-FF38-427A-B75E-52F32FF3C45F}"/>
              </a:ext>
            </a:extLst>
          </p:cNvPr>
          <p:cNvSpPr>
            <a:spLocks noGrp="1"/>
          </p:cNvSpPr>
          <p:nvPr>
            <p:ph type="ftr" sz="quarter" idx="11"/>
          </p:nvPr>
        </p:nvSpPr>
        <p:spPr>
          <a:xfrm>
            <a:off x="609600" y="6528865"/>
            <a:ext cx="7037137" cy="92333"/>
          </a:xfrm>
        </p:spPr>
        <p:txBody>
          <a:bodyPr/>
          <a:lstStyle/>
          <a:p>
            <a:r>
              <a:rPr lang="en-GB" dirty="0"/>
              <a:t>© 2020 Saville Assessment, Willis Towers Watson. All rights reserved.</a:t>
            </a:r>
            <a:endParaRPr lang="en-US" dirty="0"/>
          </a:p>
        </p:txBody>
      </p:sp>
      <p:grpSp>
        <p:nvGrpSpPr>
          <p:cNvPr id="16" name="Group 15">
            <a:extLst>
              <a:ext uri="{FF2B5EF4-FFF2-40B4-BE49-F238E27FC236}">
                <a16:creationId xmlns:a16="http://schemas.microsoft.com/office/drawing/2014/main" id="{F934C144-D9CF-4089-B9C3-D9A8CB112E00}"/>
              </a:ext>
            </a:extLst>
          </p:cNvPr>
          <p:cNvGrpSpPr/>
          <p:nvPr/>
        </p:nvGrpSpPr>
        <p:grpSpPr>
          <a:xfrm>
            <a:off x="5830504" y="848611"/>
            <a:ext cx="2618375" cy="1955146"/>
            <a:chOff x="5830504" y="848611"/>
            <a:chExt cx="2618375" cy="1955146"/>
          </a:xfrm>
        </p:grpSpPr>
        <p:pic>
          <p:nvPicPr>
            <p:cNvPr id="12" name="Picture 11">
              <a:extLst>
                <a:ext uri="{FF2B5EF4-FFF2-40B4-BE49-F238E27FC236}">
                  <a16:creationId xmlns:a16="http://schemas.microsoft.com/office/drawing/2014/main" id="{D65BB895-CDD8-4D2D-B98D-78BC52BE30EA}"/>
                </a:ext>
              </a:extLst>
            </p:cNvPr>
            <p:cNvPicPr>
              <a:picLocks noChangeAspect="1"/>
            </p:cNvPicPr>
            <p:nvPr/>
          </p:nvPicPr>
          <p:blipFill>
            <a:blip r:embed="rId4"/>
            <a:stretch>
              <a:fillRect/>
            </a:stretch>
          </p:blipFill>
          <p:spPr>
            <a:xfrm>
              <a:off x="6301523" y="1098957"/>
              <a:ext cx="2147356" cy="1704800"/>
            </a:xfrm>
            <a:prstGeom prst="rect">
              <a:avLst/>
            </a:prstGeom>
          </p:spPr>
        </p:pic>
        <p:pic>
          <p:nvPicPr>
            <p:cNvPr id="14" name="Picture 13">
              <a:extLst>
                <a:ext uri="{FF2B5EF4-FFF2-40B4-BE49-F238E27FC236}">
                  <a16:creationId xmlns:a16="http://schemas.microsoft.com/office/drawing/2014/main" id="{B9DC4D61-60D9-4BCA-9593-BC7896232DFF}"/>
                </a:ext>
              </a:extLst>
            </p:cNvPr>
            <p:cNvPicPr>
              <a:picLocks noChangeAspect="1"/>
            </p:cNvPicPr>
            <p:nvPr/>
          </p:nvPicPr>
          <p:blipFill>
            <a:blip r:embed="rId5"/>
            <a:stretch>
              <a:fillRect/>
            </a:stretch>
          </p:blipFill>
          <p:spPr>
            <a:xfrm>
              <a:off x="5830504" y="848611"/>
              <a:ext cx="777547" cy="581025"/>
            </a:xfrm>
            <a:prstGeom prst="rect">
              <a:avLst/>
            </a:prstGeom>
          </p:spPr>
        </p:pic>
      </p:grpSp>
      <p:grpSp>
        <p:nvGrpSpPr>
          <p:cNvPr id="17" name="Group 16">
            <a:extLst>
              <a:ext uri="{FF2B5EF4-FFF2-40B4-BE49-F238E27FC236}">
                <a16:creationId xmlns:a16="http://schemas.microsoft.com/office/drawing/2014/main" id="{773AAAE3-9567-47DB-9C01-9ED40CEB3AF0}"/>
              </a:ext>
            </a:extLst>
          </p:cNvPr>
          <p:cNvGrpSpPr/>
          <p:nvPr/>
        </p:nvGrpSpPr>
        <p:grpSpPr>
          <a:xfrm>
            <a:off x="9071990" y="875744"/>
            <a:ext cx="2585748" cy="1951103"/>
            <a:chOff x="9071990" y="875744"/>
            <a:chExt cx="2585748" cy="1951103"/>
          </a:xfrm>
        </p:grpSpPr>
        <p:pic>
          <p:nvPicPr>
            <p:cNvPr id="10" name="Picture 9">
              <a:extLst>
                <a:ext uri="{FF2B5EF4-FFF2-40B4-BE49-F238E27FC236}">
                  <a16:creationId xmlns:a16="http://schemas.microsoft.com/office/drawing/2014/main" id="{DCB6CAE5-50CC-4336-AC70-C00DDB061C64}"/>
                </a:ext>
              </a:extLst>
            </p:cNvPr>
            <p:cNvPicPr>
              <a:picLocks noChangeAspect="1"/>
            </p:cNvPicPr>
            <p:nvPr/>
          </p:nvPicPr>
          <p:blipFill>
            <a:blip r:embed="rId6"/>
            <a:stretch>
              <a:fillRect/>
            </a:stretch>
          </p:blipFill>
          <p:spPr>
            <a:xfrm>
              <a:off x="9071990" y="1098957"/>
              <a:ext cx="1962637" cy="1727890"/>
            </a:xfrm>
            <a:prstGeom prst="rect">
              <a:avLst/>
            </a:prstGeom>
          </p:spPr>
        </p:pic>
        <p:pic>
          <p:nvPicPr>
            <p:cNvPr id="164" name="Picture 163">
              <a:extLst>
                <a:ext uri="{FF2B5EF4-FFF2-40B4-BE49-F238E27FC236}">
                  <a16:creationId xmlns:a16="http://schemas.microsoft.com/office/drawing/2014/main" id="{0D6DA2B8-8474-483C-9B7B-CDFB80F5C5BA}"/>
                </a:ext>
              </a:extLst>
            </p:cNvPr>
            <p:cNvPicPr>
              <a:picLocks noChangeAspect="1"/>
            </p:cNvPicPr>
            <p:nvPr/>
          </p:nvPicPr>
          <p:blipFill>
            <a:blip r:embed="rId5"/>
            <a:stretch>
              <a:fillRect/>
            </a:stretch>
          </p:blipFill>
          <p:spPr>
            <a:xfrm>
              <a:off x="10880191" y="875744"/>
              <a:ext cx="777547" cy="581025"/>
            </a:xfrm>
            <a:prstGeom prst="rect">
              <a:avLst/>
            </a:prstGeom>
          </p:spPr>
        </p:pic>
      </p:grpSp>
      <p:grpSp>
        <p:nvGrpSpPr>
          <p:cNvPr id="15" name="Group 14">
            <a:extLst>
              <a:ext uri="{FF2B5EF4-FFF2-40B4-BE49-F238E27FC236}">
                <a16:creationId xmlns:a16="http://schemas.microsoft.com/office/drawing/2014/main" id="{E77B8EDC-E182-4400-B010-8DAE408DE976}"/>
              </a:ext>
            </a:extLst>
          </p:cNvPr>
          <p:cNvGrpSpPr/>
          <p:nvPr/>
        </p:nvGrpSpPr>
        <p:grpSpPr>
          <a:xfrm>
            <a:off x="3288920" y="1104759"/>
            <a:ext cx="2364502" cy="1781923"/>
            <a:chOff x="3288920" y="1104759"/>
            <a:chExt cx="2364502" cy="1781923"/>
          </a:xfrm>
        </p:grpSpPr>
        <p:pic>
          <p:nvPicPr>
            <p:cNvPr id="7" name="Picture 6">
              <a:extLst>
                <a:ext uri="{FF2B5EF4-FFF2-40B4-BE49-F238E27FC236}">
                  <a16:creationId xmlns:a16="http://schemas.microsoft.com/office/drawing/2014/main" id="{13F04680-FB38-4621-B441-421A7428B07E}"/>
                </a:ext>
              </a:extLst>
            </p:cNvPr>
            <p:cNvPicPr>
              <a:picLocks noChangeAspect="1"/>
            </p:cNvPicPr>
            <p:nvPr/>
          </p:nvPicPr>
          <p:blipFill>
            <a:blip r:embed="rId7"/>
            <a:stretch>
              <a:fillRect/>
            </a:stretch>
          </p:blipFill>
          <p:spPr>
            <a:xfrm>
              <a:off x="3625364" y="1104759"/>
              <a:ext cx="2028058" cy="1727890"/>
            </a:xfrm>
            <a:prstGeom prst="rect">
              <a:avLst/>
            </a:prstGeom>
          </p:spPr>
        </p:pic>
        <p:pic>
          <p:nvPicPr>
            <p:cNvPr id="165" name="Picture 164">
              <a:extLst>
                <a:ext uri="{FF2B5EF4-FFF2-40B4-BE49-F238E27FC236}">
                  <a16:creationId xmlns:a16="http://schemas.microsoft.com/office/drawing/2014/main" id="{78E3DBA8-B03A-4AC3-8ADE-804A388AC122}"/>
                </a:ext>
              </a:extLst>
            </p:cNvPr>
            <p:cNvPicPr>
              <a:picLocks noChangeAspect="1"/>
            </p:cNvPicPr>
            <p:nvPr/>
          </p:nvPicPr>
          <p:blipFill>
            <a:blip r:embed="rId5"/>
            <a:stretch>
              <a:fillRect/>
            </a:stretch>
          </p:blipFill>
          <p:spPr>
            <a:xfrm>
              <a:off x="3288920" y="2400111"/>
              <a:ext cx="553407" cy="486571"/>
            </a:xfrm>
            <a:prstGeom prst="rect">
              <a:avLst/>
            </a:prstGeom>
          </p:spPr>
        </p:pic>
        <p:pic>
          <p:nvPicPr>
            <p:cNvPr id="166" name="Picture 165">
              <a:extLst>
                <a:ext uri="{FF2B5EF4-FFF2-40B4-BE49-F238E27FC236}">
                  <a16:creationId xmlns:a16="http://schemas.microsoft.com/office/drawing/2014/main" id="{4DC13709-B992-4207-B526-66DF4CA5B60C}"/>
                </a:ext>
              </a:extLst>
            </p:cNvPr>
            <p:cNvPicPr>
              <a:picLocks noChangeAspect="1"/>
            </p:cNvPicPr>
            <p:nvPr/>
          </p:nvPicPr>
          <p:blipFill>
            <a:blip r:embed="rId5"/>
            <a:stretch>
              <a:fillRect/>
            </a:stretch>
          </p:blipFill>
          <p:spPr>
            <a:xfrm>
              <a:off x="3363060" y="2225934"/>
              <a:ext cx="409604" cy="360135"/>
            </a:xfrm>
            <a:prstGeom prst="rect">
              <a:avLst/>
            </a:prstGeom>
          </p:spPr>
        </p:pic>
      </p:grpSp>
    </p:spTree>
    <p:extLst>
      <p:ext uri="{BB962C8B-B14F-4D97-AF65-F5344CB8AC3E}">
        <p14:creationId xmlns:p14="http://schemas.microsoft.com/office/powerpoint/2010/main" val="7909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water, made, laying&#10;&#10;Description automatically generated">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75695"/>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7695"/>
            <a:ext cx="12192411" cy="687569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3" name="Graphic 2">
            <a:extLst>
              <a:ext uri="{FF2B5EF4-FFF2-40B4-BE49-F238E27FC236}">
                <a16:creationId xmlns:a16="http://schemas.microsoft.com/office/drawing/2014/main" id="{65AF1F49-E765-42EB-85BD-51F6565F8C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886" y="-1443762"/>
            <a:ext cx="9888716" cy="10689672"/>
          </a:xfrm>
          <a:prstGeom prst="rect">
            <a:avLst/>
          </a:prstGeom>
        </p:spPr>
      </p:pic>
      <p:sp>
        <p:nvSpPr>
          <p:cNvPr id="6" name="Rectangle 5">
            <a:extLst>
              <a:ext uri="{FF2B5EF4-FFF2-40B4-BE49-F238E27FC236}">
                <a16:creationId xmlns:a16="http://schemas.microsoft.com/office/drawing/2014/main" id="{8EF17E49-F482-47B9-94C1-F8EFC3F23A84}"/>
              </a:ext>
            </a:extLst>
          </p:cNvPr>
          <p:cNvSpPr/>
          <p:nvPr/>
        </p:nvSpPr>
        <p:spPr>
          <a:xfrm>
            <a:off x="2774781" y="3013501"/>
            <a:ext cx="6687728"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
                <a:ea typeface="+mn-ea"/>
                <a:cs typeface="+mn-cs"/>
              </a:rPr>
              <a:t>Building Resilient Agility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a:solidFill>
                  <a:prstClr val="white"/>
                </a:solidFill>
                <a:latin typeface="Arial"/>
              </a:rPr>
              <a:t>Group Overview</a:t>
            </a:r>
            <a:endParaRPr kumimoji="0" lang="en-US" sz="4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2619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Group Overview</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7" name="Footer Placeholder 3 Copyright">
            <a:extLst>
              <a:ext uri="{FF2B5EF4-FFF2-40B4-BE49-F238E27FC236}">
                <a16:creationId xmlns:a16="http://schemas.microsoft.com/office/drawing/2014/main" id="{D57414BC-0D55-47CD-970E-97796F0ECB98}"/>
              </a:ext>
            </a:extLst>
          </p:cNvPr>
          <p:cNvSpPr>
            <a:spLocks noGrp="1"/>
          </p:cNvSpPr>
          <p:nvPr>
            <p:ph type="ftr" sz="quarter" idx="11"/>
          </p:nvPr>
        </p:nvSpPr>
        <p:spPr>
          <a:xfrm>
            <a:off x="609600" y="6528865"/>
            <a:ext cx="7037137" cy="923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 2020 Saville Assessment, Willis Towers Watson. All rights reserved.</a:t>
            </a:r>
            <a:endParaRPr kumimoji="0" lang="en-US" sz="600" b="0" i="0" u="none" strike="noStrike" kern="1200" cap="none" spc="0" normalizeH="0" baseline="0" noProof="0">
              <a:ln>
                <a:noFill/>
              </a:ln>
              <a:solidFill>
                <a:prstClr val="black"/>
              </a:solidFill>
              <a:effectLst/>
              <a:uLnTx/>
              <a:uFillTx/>
              <a:latin typeface="Arial"/>
              <a:ea typeface="+mn-ea"/>
              <a:cs typeface="+mn-cs"/>
            </a:endParaRPr>
          </a:p>
        </p:txBody>
      </p:sp>
      <p:pic>
        <p:nvPicPr>
          <p:cNvPr id="8" name="Picture 7">
            <a:extLst>
              <a:ext uri="{FF2B5EF4-FFF2-40B4-BE49-F238E27FC236}">
                <a16:creationId xmlns:a16="http://schemas.microsoft.com/office/drawing/2014/main" id="{FDFCEFE8-E7AA-472A-A5E5-4EC0E473A0C9}"/>
              </a:ext>
            </a:extLst>
          </p:cNvPr>
          <p:cNvPicPr>
            <a:picLocks noChangeAspect="1"/>
          </p:cNvPicPr>
          <p:nvPr/>
        </p:nvPicPr>
        <p:blipFill rotWithShape="1">
          <a:blip r:embed="rId3"/>
          <a:srcRect t="19278"/>
          <a:stretch/>
        </p:blipFill>
        <p:spPr>
          <a:xfrm>
            <a:off x="2423214" y="2095622"/>
            <a:ext cx="9291952" cy="2666755"/>
          </a:xfrm>
          <a:prstGeom prst="rect">
            <a:avLst/>
          </a:prstGeom>
          <a:ln>
            <a:solidFill>
              <a:schemeClr val="tx1"/>
            </a:solidFill>
          </a:ln>
        </p:spPr>
      </p:pic>
      <p:sp>
        <p:nvSpPr>
          <p:cNvPr id="4" name="Rectangle 3">
            <a:extLst>
              <a:ext uri="{FF2B5EF4-FFF2-40B4-BE49-F238E27FC236}">
                <a16:creationId xmlns:a16="http://schemas.microsoft.com/office/drawing/2014/main" id="{1B29E577-1D26-4E01-A59A-9CE927CF3437}"/>
              </a:ext>
            </a:extLst>
          </p:cNvPr>
          <p:cNvSpPr/>
          <p:nvPr/>
        </p:nvSpPr>
        <p:spPr>
          <a:xfrm>
            <a:off x="476834" y="1065865"/>
            <a:ext cx="1761483" cy="2070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Insert Group Overview images or directly share functionality live through </a:t>
            </a:r>
            <a:r>
              <a:rPr kumimoji="0" lang="en-US" sz="1800" b="0" i="0" u="none" strike="noStrike" kern="1200" cap="none" spc="0" normalizeH="0" baseline="0" noProof="0" dirty="0" err="1">
                <a:ln>
                  <a:noFill/>
                </a:ln>
                <a:solidFill>
                  <a:prstClr val="white"/>
                </a:solidFill>
                <a:effectLst/>
                <a:uLnTx/>
                <a:uFillTx/>
                <a:latin typeface="Arial"/>
                <a:ea typeface="+mn-ea"/>
                <a:cs typeface="+mn-cs"/>
              </a:rPr>
              <a:t>Oasys</a:t>
            </a:r>
            <a:r>
              <a:rPr kumimoji="0" lang="en-GB" sz="1800" b="0" i="0" u="none" strike="noStrike" kern="1200" cap="none" spc="0" normalizeH="0" baseline="0" noProof="0" dirty="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273285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E517-5AE2-41D5-867F-C6D12FE249DD}"/>
              </a:ext>
            </a:extLst>
          </p:cNvPr>
          <p:cNvSpPr>
            <a:spLocks noGrp="1"/>
          </p:cNvSpPr>
          <p:nvPr>
            <p:ph type="title"/>
          </p:nvPr>
        </p:nvSpPr>
        <p:spPr/>
        <p:txBody>
          <a:bodyPr/>
          <a:lstStyle/>
          <a:p>
            <a:r>
              <a:rPr lang="en-GB"/>
              <a:t>Practical Exercise: SWOT Analysis </a:t>
            </a:r>
            <a:endParaRPr lang="en-US"/>
          </a:p>
        </p:txBody>
      </p:sp>
      <p:sp>
        <p:nvSpPr>
          <p:cNvPr id="5" name="Slide Number Placeholder 4">
            <a:extLst>
              <a:ext uri="{FF2B5EF4-FFF2-40B4-BE49-F238E27FC236}">
                <a16:creationId xmlns:a16="http://schemas.microsoft.com/office/drawing/2014/main" id="{4E45FFF3-EF49-40C4-A73F-56D33597869E}"/>
              </a:ext>
            </a:extLst>
          </p:cNvPr>
          <p:cNvSpPr>
            <a:spLocks noGrp="1"/>
          </p:cNvSpPr>
          <p:nvPr>
            <p:ph type="sldNum" sz="quarter" idx="12"/>
          </p:nvPr>
        </p:nvSpPr>
        <p:spPr/>
        <p:txBody>
          <a:bodyPr/>
          <a:lstStyle/>
          <a:p>
            <a:fld id="{2083E393-C0BF-4ED8-8545-7E4C90AFF831}" type="slidenum">
              <a:rPr lang="en-US" smtClean="0"/>
              <a:pPr/>
              <a:t>17</a:t>
            </a:fld>
            <a:endParaRPr lang="en-US"/>
          </a:p>
        </p:txBody>
      </p:sp>
      <p:sp>
        <p:nvSpPr>
          <p:cNvPr id="7" name="TextBox 6">
            <a:extLst>
              <a:ext uri="{FF2B5EF4-FFF2-40B4-BE49-F238E27FC236}">
                <a16:creationId xmlns:a16="http://schemas.microsoft.com/office/drawing/2014/main" id="{4752DC49-6606-4A9D-B485-7000B4A02BAA}"/>
              </a:ext>
            </a:extLst>
          </p:cNvPr>
          <p:cNvSpPr txBox="1"/>
          <p:nvPr/>
        </p:nvSpPr>
        <p:spPr>
          <a:xfrm>
            <a:off x="678788" y="1095569"/>
            <a:ext cx="9670557" cy="3170099"/>
          </a:xfrm>
          <a:prstGeom prst="rect">
            <a:avLst/>
          </a:prstGeom>
          <a:noFill/>
        </p:spPr>
        <p:txBody>
          <a:bodyPr wrap="square" rtlCol="0">
            <a:spAutoFit/>
          </a:bodyPr>
          <a:lstStyle/>
          <a:p>
            <a:r>
              <a:rPr lang="en-GB" sz="1400" b="1" dirty="0"/>
              <a:t>When: </a:t>
            </a:r>
            <a:r>
              <a:rPr lang="en-GB" sz="1400" dirty="0"/>
              <a:t>Once you have gone through the Group Overview</a:t>
            </a:r>
          </a:p>
          <a:p>
            <a:endParaRPr lang="en-GB" sz="1400" b="1" dirty="0"/>
          </a:p>
          <a:p>
            <a:r>
              <a:rPr lang="en-GB" sz="1400" b="1" dirty="0"/>
              <a:t>Purpose: </a:t>
            </a:r>
            <a:r>
              <a:rPr lang="en-US" sz="1400" dirty="0"/>
              <a:t>Start to capture the discussion from the previous exercises into key themes and learnings for the group</a:t>
            </a:r>
          </a:p>
          <a:p>
            <a:endParaRPr lang="en-GB" sz="1400" b="1" dirty="0"/>
          </a:p>
          <a:p>
            <a:pPr lvl="0"/>
            <a:r>
              <a:rPr lang="en-GB" sz="1400" b="1" dirty="0"/>
              <a:t>How:</a:t>
            </a:r>
          </a:p>
          <a:p>
            <a:pPr marL="285750" indent="-285750">
              <a:buFont typeface="Arial" panose="020B0604020202020204" pitchFamily="34" charset="0"/>
              <a:buChar char="•"/>
            </a:pPr>
            <a:r>
              <a:rPr lang="en-US" sz="1400" dirty="0"/>
              <a:t>Explain that the purpose of this exercise is to encourage the group to start thinking objectively about their group.</a:t>
            </a:r>
          </a:p>
          <a:p>
            <a:pPr marL="285750" indent="-285750">
              <a:buFont typeface="Arial" panose="020B0604020202020204" pitchFamily="34" charset="0"/>
              <a:buChar char="•"/>
            </a:pPr>
            <a:r>
              <a:rPr lang="en-US" sz="1400" dirty="0"/>
              <a:t>Share your screen and ask the group to complete a SWOT analysis (using either slide 18 or 19), summarizing the group’s discussion as you go.</a:t>
            </a:r>
          </a:p>
          <a:p>
            <a:pPr marL="285750" indent="-285750">
              <a:buFont typeface="Arial" panose="020B0604020202020204" pitchFamily="34" charset="0"/>
              <a:buChar char="•"/>
            </a:pPr>
            <a:r>
              <a:rPr lang="en-US" sz="1400" dirty="0"/>
              <a:t>You can use the Group Summary content from the Group Overview, and bring in the insights from the Group Overview walkthrough around the group’s top and bottom underlying dimensions.</a:t>
            </a:r>
          </a:p>
          <a:p>
            <a:r>
              <a:rPr lang="en-GB" sz="1400" dirty="0"/>
              <a:t> </a:t>
            </a:r>
          </a:p>
          <a:p>
            <a:r>
              <a:rPr lang="en-GB" sz="1400" dirty="0"/>
              <a:t> </a:t>
            </a:r>
          </a:p>
          <a:p>
            <a:endParaRPr lang="en-GB" sz="1600" dirty="0"/>
          </a:p>
          <a:p>
            <a:endParaRPr lang="en-GB" sz="1600" dirty="0"/>
          </a:p>
        </p:txBody>
      </p:sp>
      <p:sp>
        <p:nvSpPr>
          <p:cNvPr id="8" name="Footer Placeholder 3 Copyright">
            <a:extLst>
              <a:ext uri="{FF2B5EF4-FFF2-40B4-BE49-F238E27FC236}">
                <a16:creationId xmlns:a16="http://schemas.microsoft.com/office/drawing/2014/main" id="{10C34AC2-53B4-4785-8588-6DD2019B06E5}"/>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pic>
        <p:nvPicPr>
          <p:cNvPr id="6" name="Picture 5">
            <a:extLst>
              <a:ext uri="{FF2B5EF4-FFF2-40B4-BE49-F238E27FC236}">
                <a16:creationId xmlns:a16="http://schemas.microsoft.com/office/drawing/2014/main" id="{25206D7E-2BCD-493B-91C0-32FF9108070B}"/>
              </a:ext>
            </a:extLst>
          </p:cNvPr>
          <p:cNvPicPr>
            <a:picLocks noChangeAspect="1"/>
          </p:cNvPicPr>
          <p:nvPr/>
        </p:nvPicPr>
        <p:blipFill>
          <a:blip r:embed="rId3"/>
          <a:stretch>
            <a:fillRect/>
          </a:stretch>
        </p:blipFill>
        <p:spPr>
          <a:xfrm>
            <a:off x="9653451" y="347255"/>
            <a:ext cx="2195512" cy="920550"/>
          </a:xfrm>
          <a:prstGeom prst="rect">
            <a:avLst/>
          </a:prstGeom>
        </p:spPr>
      </p:pic>
    </p:spTree>
    <p:extLst>
      <p:ext uri="{BB962C8B-B14F-4D97-AF65-F5344CB8AC3E}">
        <p14:creationId xmlns:p14="http://schemas.microsoft.com/office/powerpoint/2010/main" val="66577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2E48-DCD3-4286-9D96-149E0C3FB898}"/>
              </a:ext>
            </a:extLst>
          </p:cNvPr>
          <p:cNvSpPr>
            <a:spLocks noGrp="1"/>
          </p:cNvSpPr>
          <p:nvPr>
            <p:ph type="title"/>
          </p:nvPr>
        </p:nvSpPr>
        <p:spPr/>
        <p:txBody>
          <a:bodyPr/>
          <a:lstStyle/>
          <a:p>
            <a:r>
              <a:rPr lang="en-GB"/>
              <a:t>SWOT Analysis </a:t>
            </a:r>
          </a:p>
        </p:txBody>
      </p:sp>
      <p:sp>
        <p:nvSpPr>
          <p:cNvPr id="3" name="Text Placeholder 2">
            <a:extLst>
              <a:ext uri="{FF2B5EF4-FFF2-40B4-BE49-F238E27FC236}">
                <a16:creationId xmlns:a16="http://schemas.microsoft.com/office/drawing/2014/main" id="{309979F3-04C4-4038-9BD1-8B6A99C59C8D}"/>
              </a:ext>
            </a:extLst>
          </p:cNvPr>
          <p:cNvSpPr>
            <a:spLocks noGrp="1"/>
          </p:cNvSpPr>
          <p:nvPr>
            <p:ph type="body" sz="quarter" idx="13"/>
          </p:nvPr>
        </p:nvSpPr>
        <p:spPr/>
        <p:txBody>
          <a:bodyPr/>
          <a:lstStyle/>
          <a:p>
            <a:endParaRPr lang="en-GB"/>
          </a:p>
        </p:txBody>
      </p:sp>
      <p:graphicFrame>
        <p:nvGraphicFramePr>
          <p:cNvPr id="13" name="Content Placeholder 12">
            <a:extLst>
              <a:ext uri="{FF2B5EF4-FFF2-40B4-BE49-F238E27FC236}">
                <a16:creationId xmlns:a16="http://schemas.microsoft.com/office/drawing/2014/main" id="{F267D5D9-B421-4B2B-AEC3-4C899A096375}"/>
              </a:ext>
            </a:extLst>
          </p:cNvPr>
          <p:cNvGraphicFramePr>
            <a:graphicFrameLocks noGrp="1"/>
          </p:cNvGraphicFramePr>
          <p:nvPr>
            <p:ph idx="1"/>
            <p:extLst>
              <p:ext uri="{D42A27DB-BD31-4B8C-83A1-F6EECF244321}">
                <p14:modId xmlns:p14="http://schemas.microsoft.com/office/powerpoint/2010/main" val="2038087875"/>
              </p:ext>
            </p:extLst>
          </p:nvPr>
        </p:nvGraphicFramePr>
        <p:xfrm>
          <a:off x="609600" y="1166841"/>
          <a:ext cx="10972800" cy="5060200"/>
        </p:xfrm>
        <a:graphic>
          <a:graphicData uri="http://schemas.openxmlformats.org/drawingml/2006/table">
            <a:tbl>
              <a:tblPr firstRow="1" firstCol="1" bandRow="1">
                <a:tableStyleId>{5C22544A-7EE6-4342-B048-85BDC9FD1C3A}</a:tableStyleId>
              </a:tblPr>
              <a:tblGrid>
                <a:gridCol w="3665792">
                  <a:extLst>
                    <a:ext uri="{9D8B030D-6E8A-4147-A177-3AD203B41FA5}">
                      <a16:colId xmlns:a16="http://schemas.microsoft.com/office/drawing/2014/main" val="3146798005"/>
                    </a:ext>
                  </a:extLst>
                </a:gridCol>
                <a:gridCol w="7307008">
                  <a:extLst>
                    <a:ext uri="{9D8B030D-6E8A-4147-A177-3AD203B41FA5}">
                      <a16:colId xmlns:a16="http://schemas.microsoft.com/office/drawing/2014/main" val="2573233451"/>
                    </a:ext>
                  </a:extLst>
                </a:gridCol>
              </a:tblGrid>
              <a:tr h="202408">
                <a:tc>
                  <a:txBody>
                    <a:bodyPr/>
                    <a:lstStyle/>
                    <a:p>
                      <a:pPr>
                        <a:spcAft>
                          <a:spcPts val="0"/>
                        </a:spcAft>
                      </a:pPr>
                      <a:r>
                        <a:rPr lang="en-US" sz="1200">
                          <a:effectLst/>
                        </a:rPr>
                        <a:t>Key Questions</a:t>
                      </a:r>
                      <a:endParaRPr lang="en-GB" sz="1200">
                        <a:solidFill>
                          <a:srgbClr val="000000"/>
                        </a:solidFill>
                        <a:effectLst/>
                        <a:latin typeface="NeueHaasGroteskText Std Md"/>
                        <a:ea typeface="Calibri" panose="020F0502020204030204" pitchFamily="34" charset="0"/>
                        <a:cs typeface="NeueHaasGroteskText Std Md"/>
                      </a:endParaRPr>
                    </a:p>
                  </a:txBody>
                  <a:tcPr marL="56678" marR="56678" marT="0" marB="0"/>
                </a:tc>
                <a:tc>
                  <a:txBody>
                    <a:bodyPr/>
                    <a:lstStyle/>
                    <a:p>
                      <a:pPr>
                        <a:spcAft>
                          <a:spcPts val="0"/>
                        </a:spcAft>
                      </a:pPr>
                      <a:r>
                        <a:rPr lang="en-US" sz="1200" dirty="0">
                          <a:effectLst/>
                        </a:rPr>
                        <a:t>Discussion Points</a:t>
                      </a:r>
                      <a:endParaRPr lang="en-GB" sz="1200" dirty="0">
                        <a:solidFill>
                          <a:srgbClr val="000000"/>
                        </a:solidFill>
                        <a:effectLst/>
                        <a:latin typeface="NeueHaasGroteskText Std Md"/>
                        <a:ea typeface="Calibri" panose="020F0502020204030204" pitchFamily="34" charset="0"/>
                        <a:cs typeface="NeueHaasGroteskText Std Md"/>
                      </a:endParaRPr>
                    </a:p>
                  </a:txBody>
                  <a:tcPr marL="56678" marR="56678" marT="0" marB="0"/>
                </a:tc>
                <a:extLst>
                  <a:ext uri="{0D108BD9-81ED-4DB2-BD59-A6C34878D82A}">
                    <a16:rowId xmlns:a16="http://schemas.microsoft.com/office/drawing/2014/main" val="3308669259"/>
                  </a:ext>
                </a:extLst>
              </a:tr>
              <a:tr h="1012040">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are the strengths of the group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what aspects of Building Resilient Agility are the group best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en-GB" sz="1200" dirty="0">
                        <a:solidFill>
                          <a:srgbClr val="000000"/>
                        </a:solidFill>
                        <a:effectLst/>
                        <a:latin typeface="NeueHaasGroteskText Std Md"/>
                        <a:ea typeface="Calibri" panose="020F0502020204030204" pitchFamily="34" charset="0"/>
                        <a:cs typeface="NeueHaasGroteskText Std Md"/>
                      </a:endParaRPr>
                    </a:p>
                  </a:txBody>
                  <a:tcPr marL="56678" marR="56678" marT="0" marB="0"/>
                </a:tc>
                <a:extLst>
                  <a:ext uri="{0D108BD9-81ED-4DB2-BD59-A6C34878D82A}">
                    <a16:rowId xmlns:a16="http://schemas.microsoft.com/office/drawing/2014/main" val="3470778482"/>
                  </a:ext>
                </a:extLst>
              </a:tr>
              <a:tr h="1214448">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are some potential challenge areas (weaknesses) for the group – what are the areas in which the group can improve?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Which of these areas are easiest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improve 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en-GB" sz="1200" dirty="0">
                        <a:solidFill>
                          <a:srgbClr val="000000"/>
                        </a:solidFill>
                        <a:effectLst/>
                        <a:latin typeface="NeueHaasGroteskText Std Md"/>
                        <a:ea typeface="Calibri" panose="020F0502020204030204" pitchFamily="34" charset="0"/>
                        <a:cs typeface="NeueHaasGroteskText Std Md"/>
                      </a:endParaRPr>
                    </a:p>
                  </a:txBody>
                  <a:tcPr marL="56678" marR="56678" marT="0" marB="0"/>
                </a:tc>
                <a:extLst>
                  <a:ext uri="{0D108BD9-81ED-4DB2-BD59-A6C34878D82A}">
                    <a16:rowId xmlns:a16="http://schemas.microsoft.com/office/drawing/2014/main" val="678145440"/>
                  </a:ext>
                </a:extLst>
              </a:tr>
              <a:tr h="1214448">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When looking at the group’s strengths, what opportunities will the current/upcoming organizational change provide to </a:t>
                      </a:r>
                      <a:r>
                        <a:rPr lang="en-US" sz="1100" dirty="0">
                          <a:effectLst/>
                          <a:latin typeface="Arial" panose="020B0604020202020204" pitchFamily="34" charset="0"/>
                          <a:ea typeface="Calibri" panose="020F0502020204030204" pitchFamily="34" charset="0"/>
                          <a:cs typeface="Times New Roman" panose="02020603050405020304" pitchFamily="18" charset="0"/>
                        </a:rPr>
                        <a:t>leverage these strengths and become more effective in these areas?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en-GB" sz="1200" dirty="0">
                        <a:solidFill>
                          <a:srgbClr val="000000"/>
                        </a:solidFill>
                        <a:effectLst/>
                        <a:latin typeface="NeueHaasGroteskText Std Md"/>
                        <a:ea typeface="Calibri" panose="020F0502020204030204" pitchFamily="34" charset="0"/>
                        <a:cs typeface="NeueHaasGroteskText Std Md"/>
                      </a:endParaRPr>
                    </a:p>
                  </a:txBody>
                  <a:tcPr marL="56678" marR="56678" marT="0" marB="0"/>
                </a:tc>
                <a:extLst>
                  <a:ext uri="{0D108BD9-81ED-4DB2-BD59-A6C34878D82A}">
                    <a16:rowId xmlns:a16="http://schemas.microsoft.com/office/drawing/2014/main" val="3312188267"/>
                  </a:ext>
                </a:extLst>
              </a:tr>
              <a:tr h="1416856">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When looking at the group’s challenge areas (weaknesses), what kind of threats might they pose to your group in effectively coping and adapting to the current/upcoming organizational change?</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do they need to do to prevent these threats?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en-GB" sz="1200" dirty="0">
                        <a:solidFill>
                          <a:srgbClr val="000000"/>
                        </a:solidFill>
                        <a:effectLst/>
                        <a:latin typeface="NeueHaasGroteskText Std Md"/>
                        <a:ea typeface="Calibri" panose="020F0502020204030204" pitchFamily="34" charset="0"/>
                        <a:cs typeface="NeueHaasGroteskText Std Md"/>
                      </a:endParaRPr>
                    </a:p>
                  </a:txBody>
                  <a:tcPr marL="56678" marR="56678" marT="0" marB="0"/>
                </a:tc>
                <a:extLst>
                  <a:ext uri="{0D108BD9-81ED-4DB2-BD59-A6C34878D82A}">
                    <a16:rowId xmlns:a16="http://schemas.microsoft.com/office/drawing/2014/main" val="874818338"/>
                  </a:ext>
                </a:extLst>
              </a:tr>
            </a:tbl>
          </a:graphicData>
        </a:graphic>
      </p:graphicFrame>
      <p:sp>
        <p:nvSpPr>
          <p:cNvPr id="5" name="Slide Number Placeholder 4">
            <a:extLst>
              <a:ext uri="{FF2B5EF4-FFF2-40B4-BE49-F238E27FC236}">
                <a16:creationId xmlns:a16="http://schemas.microsoft.com/office/drawing/2014/main" id="{C5ABCC32-AAD8-41B4-953B-E98B6FF570FC}"/>
              </a:ext>
            </a:extLst>
          </p:cNvPr>
          <p:cNvSpPr>
            <a:spLocks noGrp="1"/>
          </p:cNvSpPr>
          <p:nvPr>
            <p:ph type="sldNum" sz="quarter" idx="12"/>
          </p:nvPr>
        </p:nvSpPr>
        <p:spPr/>
        <p:txBody>
          <a:bodyPr/>
          <a:lstStyle/>
          <a:p>
            <a:fld id="{2083E393-C0BF-4ED8-8545-7E4C90AFF831}" type="slidenum">
              <a:rPr lang="en-US" smtClean="0"/>
              <a:pPr/>
              <a:t>18</a:t>
            </a:fld>
            <a:endParaRPr lang="en-US"/>
          </a:p>
        </p:txBody>
      </p:sp>
      <p:sp>
        <p:nvSpPr>
          <p:cNvPr id="6" name="Footer Placeholder 5">
            <a:extLst>
              <a:ext uri="{FF2B5EF4-FFF2-40B4-BE49-F238E27FC236}">
                <a16:creationId xmlns:a16="http://schemas.microsoft.com/office/drawing/2014/main" id="{ECE8F984-57ED-4598-9E32-51F983B60813}"/>
              </a:ext>
            </a:extLst>
          </p:cNvPr>
          <p:cNvSpPr>
            <a:spLocks noGrp="1"/>
          </p:cNvSpPr>
          <p:nvPr>
            <p:ph type="ftr" sz="quarter" idx="11"/>
          </p:nvPr>
        </p:nvSpPr>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7923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SWOT Analysis </a:t>
            </a:r>
          </a:p>
        </p:txBody>
      </p:sp>
      <p:sp>
        <p:nvSpPr>
          <p:cNvPr id="3" name="Slide Number Placeholder 2"/>
          <p:cNvSpPr>
            <a:spLocks noGrp="1"/>
          </p:cNvSpPr>
          <p:nvPr>
            <p:ph type="sldNum" sz="quarter" idx="12"/>
          </p:nvPr>
        </p:nvSpPr>
        <p:spPr/>
        <p:txBody>
          <a:bodyPr/>
          <a:lstStyle/>
          <a:p>
            <a:fld id="{2083E393-C0BF-4ED8-8545-7E4C90AFF831}" type="slidenum">
              <a:rPr lang="en-US" smtClean="0"/>
              <a:pPr/>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88242931"/>
              </p:ext>
            </p:extLst>
          </p:nvPr>
        </p:nvGraphicFramePr>
        <p:xfrm>
          <a:off x="1172451" y="953669"/>
          <a:ext cx="9761080" cy="5211519"/>
        </p:xfrm>
        <a:graphic>
          <a:graphicData uri="http://schemas.openxmlformats.org/drawingml/2006/table">
            <a:tbl>
              <a:tblPr firstRow="1" bandRow="1">
                <a:tableStyleId>{5C22544A-7EE6-4342-B048-85BDC9FD1C3A}</a:tableStyleId>
              </a:tblPr>
              <a:tblGrid>
                <a:gridCol w="4880540">
                  <a:extLst>
                    <a:ext uri="{9D8B030D-6E8A-4147-A177-3AD203B41FA5}">
                      <a16:colId xmlns:a16="http://schemas.microsoft.com/office/drawing/2014/main" val="3490351887"/>
                    </a:ext>
                  </a:extLst>
                </a:gridCol>
                <a:gridCol w="4880540">
                  <a:extLst>
                    <a:ext uri="{9D8B030D-6E8A-4147-A177-3AD203B41FA5}">
                      <a16:colId xmlns:a16="http://schemas.microsoft.com/office/drawing/2014/main" val="1894302577"/>
                    </a:ext>
                  </a:extLst>
                </a:gridCol>
              </a:tblGrid>
              <a:tr h="561622">
                <a:tc>
                  <a:txBody>
                    <a:bodyPr/>
                    <a:lstStyle/>
                    <a:p>
                      <a:r>
                        <a:rPr lang="en-GB"/>
                        <a:t>Strengths</a:t>
                      </a:r>
                    </a:p>
                  </a:txBody>
                  <a:tcPr/>
                </a:tc>
                <a:tc>
                  <a:txBody>
                    <a:bodyPr/>
                    <a:lstStyle/>
                    <a:p>
                      <a:r>
                        <a:rPr lang="en-GB"/>
                        <a:t>Opportunities</a:t>
                      </a:r>
                    </a:p>
                  </a:txBody>
                  <a:tcPr/>
                </a:tc>
                <a:extLst>
                  <a:ext uri="{0D108BD9-81ED-4DB2-BD59-A6C34878D82A}">
                    <a16:rowId xmlns:a16="http://schemas.microsoft.com/office/drawing/2014/main" val="4044026299"/>
                  </a:ext>
                </a:extLst>
              </a:tr>
              <a:tr h="2043412">
                <a:tc>
                  <a:txBody>
                    <a:bodyPr/>
                    <a:lstStyle/>
                    <a:p>
                      <a:endParaRPr lang="en-GB"/>
                    </a:p>
                  </a:txBody>
                  <a:tcPr/>
                </a:tc>
                <a:tc>
                  <a:txBody>
                    <a:bodyPr/>
                    <a:lstStyle/>
                    <a:p>
                      <a:endParaRPr lang="en-GB"/>
                    </a:p>
                  </a:txBody>
                  <a:tcPr/>
                </a:tc>
                <a:extLst>
                  <a:ext uri="{0D108BD9-81ED-4DB2-BD59-A6C34878D82A}">
                    <a16:rowId xmlns:a16="http://schemas.microsoft.com/office/drawing/2014/main" val="2249541999"/>
                  </a:ext>
                </a:extLst>
              </a:tr>
              <a:tr h="563073">
                <a:tc>
                  <a:txBody>
                    <a:bodyPr/>
                    <a:lstStyle/>
                    <a:p>
                      <a:pPr marL="0" algn="l" defTabSz="914400" rtl="0" eaLnBrk="1" latinLnBrk="0" hangingPunct="1"/>
                      <a:r>
                        <a:rPr lang="en-GB" sz="1800" b="1" kern="1200">
                          <a:solidFill>
                            <a:schemeClr val="lt1"/>
                          </a:solidFill>
                          <a:latin typeface="+mn-lt"/>
                          <a:ea typeface="+mn-ea"/>
                          <a:cs typeface="+mn-cs"/>
                        </a:rPr>
                        <a:t>Weaknesses</a:t>
                      </a:r>
                    </a:p>
                  </a:txBody>
                  <a:tcPr>
                    <a:solidFill>
                      <a:schemeClr val="accent1"/>
                    </a:solidFill>
                  </a:tcPr>
                </a:tc>
                <a:tc>
                  <a:txBody>
                    <a:bodyPr/>
                    <a:lstStyle/>
                    <a:p>
                      <a:pPr marL="0" algn="l" defTabSz="914400" rtl="0" eaLnBrk="1" latinLnBrk="0" hangingPunct="1"/>
                      <a:r>
                        <a:rPr lang="en-GB" sz="1800" b="1" kern="1200">
                          <a:solidFill>
                            <a:schemeClr val="lt1"/>
                          </a:solidFill>
                          <a:latin typeface="+mn-lt"/>
                          <a:ea typeface="+mn-ea"/>
                          <a:cs typeface="+mn-cs"/>
                        </a:rPr>
                        <a:t>Threats</a:t>
                      </a:r>
                      <a:r>
                        <a:rPr lang="en-GB" sz="1800" b="1" kern="1200" baseline="0">
                          <a:solidFill>
                            <a:schemeClr val="lt1"/>
                          </a:solidFill>
                          <a:latin typeface="+mn-lt"/>
                          <a:ea typeface="+mn-ea"/>
                          <a:cs typeface="+mn-cs"/>
                        </a:rPr>
                        <a:t> </a:t>
                      </a:r>
                      <a:endParaRPr lang="en-GB" sz="1800" b="1" kern="1200">
                        <a:solidFill>
                          <a:schemeClr val="lt1"/>
                        </a:solidFill>
                        <a:latin typeface="+mn-lt"/>
                        <a:ea typeface="+mn-ea"/>
                        <a:cs typeface="+mn-cs"/>
                      </a:endParaRPr>
                    </a:p>
                  </a:txBody>
                  <a:tcPr>
                    <a:solidFill>
                      <a:schemeClr val="accent1"/>
                    </a:solidFill>
                  </a:tcPr>
                </a:tc>
                <a:extLst>
                  <a:ext uri="{0D108BD9-81ED-4DB2-BD59-A6C34878D82A}">
                    <a16:rowId xmlns:a16="http://schemas.microsoft.com/office/drawing/2014/main" val="709227714"/>
                  </a:ext>
                </a:extLst>
              </a:tr>
              <a:tr h="2043412">
                <a:tc>
                  <a:txBody>
                    <a:bodyPr/>
                    <a:lstStyle/>
                    <a:p>
                      <a:endParaRPr lang="en-GB"/>
                    </a:p>
                  </a:txBody>
                  <a:tcPr/>
                </a:tc>
                <a:tc>
                  <a:txBody>
                    <a:bodyPr/>
                    <a:lstStyle/>
                    <a:p>
                      <a:endParaRPr lang="en-GB"/>
                    </a:p>
                  </a:txBody>
                  <a:tcPr/>
                </a:tc>
                <a:extLst>
                  <a:ext uri="{0D108BD9-81ED-4DB2-BD59-A6C34878D82A}">
                    <a16:rowId xmlns:a16="http://schemas.microsoft.com/office/drawing/2014/main" val="598293492"/>
                  </a:ext>
                </a:extLst>
              </a:tr>
            </a:tbl>
          </a:graphicData>
        </a:graphic>
      </p:graphicFrame>
      <p:sp>
        <p:nvSpPr>
          <p:cNvPr id="6" name="Footer Placeholder 3 Copyright">
            <a:extLst>
              <a:ext uri="{FF2B5EF4-FFF2-40B4-BE49-F238E27FC236}">
                <a16:creationId xmlns:a16="http://schemas.microsoft.com/office/drawing/2014/main" id="{D589BC56-941F-4E14-B4C7-3FE8743CEB96}"/>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77993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Building Resilient Agility Facilitator Slide Deck – How to Use 	</a:t>
            </a:r>
          </a:p>
        </p:txBody>
      </p:sp>
      <p:sp>
        <p:nvSpPr>
          <p:cNvPr id="3" name="Slide Number Placeholder 2"/>
          <p:cNvSpPr>
            <a:spLocks noGrp="1"/>
          </p:cNvSpPr>
          <p:nvPr>
            <p:ph type="sldNum" sz="quarter" idx="12"/>
          </p:nvPr>
        </p:nvSpPr>
        <p:spPr/>
        <p:txBody>
          <a:bodyPr/>
          <a:lstStyle/>
          <a:p>
            <a:fld id="{2083E393-C0BF-4ED8-8545-7E4C90AFF831}" type="slidenum">
              <a:rPr lang="en-US" smtClean="0"/>
              <a:pPr/>
              <a:t>2</a:t>
            </a:fld>
            <a:endParaRPr lang="en-US"/>
          </a:p>
        </p:txBody>
      </p:sp>
      <p:sp>
        <p:nvSpPr>
          <p:cNvPr id="4" name="Text Placeholder 3"/>
          <p:cNvSpPr>
            <a:spLocks noGrp="1"/>
          </p:cNvSpPr>
          <p:nvPr>
            <p:ph type="body" sz="quarter" idx="13"/>
          </p:nvPr>
        </p:nvSpPr>
        <p:spPr/>
        <p:txBody>
          <a:bodyPr/>
          <a:lstStyle/>
          <a:p>
            <a:r>
              <a:rPr lang="en-GB" b="1"/>
              <a:t>How To Use This Slide Deck </a:t>
            </a:r>
          </a:p>
        </p:txBody>
      </p:sp>
      <p:sp>
        <p:nvSpPr>
          <p:cNvPr id="5" name="Content Placeholder 4"/>
          <p:cNvSpPr>
            <a:spLocks noGrp="1"/>
          </p:cNvSpPr>
          <p:nvPr>
            <p:ph idx="1"/>
          </p:nvPr>
        </p:nvSpPr>
        <p:spPr>
          <a:xfrm>
            <a:off x="609600" y="1312696"/>
            <a:ext cx="9601200" cy="5545303"/>
          </a:xfrm>
        </p:spPr>
        <p:txBody>
          <a:bodyPr/>
          <a:lstStyle/>
          <a:p>
            <a:r>
              <a:rPr lang="en-GB" sz="1200" dirty="0">
                <a:solidFill>
                  <a:srgbClr val="FF0000"/>
                </a:solidFill>
              </a:rPr>
              <a:t>This slide is intended for Facilitator’s use only and does not form part of the group session. </a:t>
            </a:r>
            <a:endParaRPr lang="en-GB" sz="1200" b="0" dirty="0"/>
          </a:p>
          <a:p>
            <a:r>
              <a:rPr lang="en-GB" sz="1200" b="0" dirty="0"/>
              <a:t>This slide deck has been provided to enable facilitation of a virtual Building Resilient Agility session. The session is designed to be 60-120 minutes long, depending on your group’s availability. It aims to help individuals understand what Resilient Agility is, the Building Resilient Agility Model and their individual report as well as group dynamics.</a:t>
            </a:r>
          </a:p>
          <a:p>
            <a:endParaRPr lang="en-GB" sz="1200" b="0" dirty="0"/>
          </a:p>
          <a:p>
            <a:r>
              <a:rPr lang="en-GB" sz="1200" b="0" dirty="0"/>
              <a:t>Before starting your session, please ensure that all those attending have completed the Professional or Focus Styles assessment and that they have access to a soft copy of their Building Resilient Agility Report. Please also ensure that you have shared the pre-session activity, which provides participants with background reading and a short exercise to complete before the session. </a:t>
            </a:r>
          </a:p>
          <a:p>
            <a:endParaRPr lang="en-GB" sz="1200" b="0" dirty="0"/>
          </a:p>
          <a:p>
            <a:r>
              <a:rPr lang="en-GB" sz="1200" b="0" dirty="0"/>
              <a:t>Ensure that you have also generated the Group Overview. Either use the group overview functionality live through the </a:t>
            </a:r>
            <a:r>
              <a:rPr lang="en-US" sz="1200" b="0" dirty="0" err="1"/>
              <a:t>Oasys</a:t>
            </a:r>
            <a:r>
              <a:rPr lang="en-GB" sz="1200" b="0" dirty="0"/>
              <a:t> platform or insert the information you wish to share with the group into this slide deck. You can find the Group Overviews User Guide by accessing the following link:</a:t>
            </a:r>
          </a:p>
          <a:p>
            <a:pPr marL="0" lvl="2" indent="0">
              <a:buNone/>
            </a:pPr>
            <a:r>
              <a:rPr lang="en-GB" sz="1200" dirty="0">
                <a:hlinkClick r:id="rId3"/>
              </a:rPr>
              <a:t>Generating-Group-Overviews.pdf (savilleassessment.com)</a:t>
            </a:r>
            <a:endParaRPr lang="en-GB" sz="1200" dirty="0"/>
          </a:p>
          <a:p>
            <a:pPr marL="0" lvl="2" indent="0">
              <a:buNone/>
            </a:pPr>
            <a:endParaRPr lang="en-GB" sz="1200" b="0" dirty="0"/>
          </a:p>
          <a:p>
            <a:r>
              <a:rPr lang="en-GB" sz="1200" b="0" dirty="0"/>
              <a:t>Make sure you hide the exercises you will not be using during the session:</a:t>
            </a:r>
          </a:p>
          <a:p>
            <a:pPr marL="171450" indent="-171450">
              <a:buFont typeface="Arial" panose="020B0604020202020204" pitchFamily="34" charset="0"/>
              <a:buChar char="•"/>
            </a:pPr>
            <a:r>
              <a:rPr lang="en-GB" sz="1200" b="0" dirty="0"/>
              <a:t>2-hour sessions:</a:t>
            </a:r>
          </a:p>
          <a:p>
            <a:pPr marL="400050" lvl="2" indent="-171450">
              <a:buFont typeface="Arial" panose="020B0604020202020204" pitchFamily="34" charset="0"/>
              <a:buChar char="•"/>
            </a:pPr>
            <a:r>
              <a:rPr lang="en-US" sz="1200" b="0" dirty="0"/>
              <a:t>We recommend using either Exercise 3 or Exercise 4, as they both focus on capturing key themes and action planning.</a:t>
            </a:r>
          </a:p>
          <a:p>
            <a:pPr marL="400050" lvl="2" indent="-171450">
              <a:buFont typeface="Arial" panose="020B0604020202020204" pitchFamily="34" charset="0"/>
              <a:buChar char="•"/>
            </a:pPr>
            <a:r>
              <a:rPr lang="en-US" sz="1200" dirty="0"/>
              <a:t>If using Exercise 3, decide which SWOT format you want to use and hide the other one.</a:t>
            </a:r>
            <a:endParaRPr lang="en-GB" sz="1200" b="0" dirty="0"/>
          </a:p>
          <a:p>
            <a:pPr marL="171450" indent="-171450">
              <a:buFont typeface="Arial" panose="020B0604020202020204" pitchFamily="34" charset="0"/>
              <a:buChar char="•"/>
            </a:pPr>
            <a:r>
              <a:rPr lang="en-US" sz="1200" b="0" dirty="0"/>
              <a:t>1-hour sessions: </a:t>
            </a:r>
          </a:p>
          <a:p>
            <a:pPr marL="400050" lvl="2" indent="-171450">
              <a:buFont typeface="Arial" panose="020B0604020202020204" pitchFamily="34" charset="0"/>
              <a:buChar char="•"/>
            </a:pPr>
            <a:r>
              <a:rPr lang="en-US" sz="1200" b="0" dirty="0"/>
              <a:t>Shorten exercise 1 to a maximum of 10-minutes</a:t>
            </a:r>
          </a:p>
          <a:p>
            <a:pPr marL="400050" lvl="2" indent="-171450">
              <a:buFont typeface="Arial" panose="020B0604020202020204" pitchFamily="34" charset="0"/>
              <a:buChar char="•"/>
            </a:pPr>
            <a:r>
              <a:rPr lang="en-US" sz="1200" b="0" dirty="0"/>
              <a:t>Remove exercises 2 and 3</a:t>
            </a:r>
          </a:p>
          <a:p>
            <a:pPr marL="400050" lvl="2" indent="-171450">
              <a:buFont typeface="Arial" panose="020B0604020202020204" pitchFamily="34" charset="0"/>
              <a:buChar char="•"/>
            </a:pPr>
            <a:r>
              <a:rPr lang="en-US" sz="1200" b="0" dirty="0"/>
              <a:t>Keep the Stop, Start, Continue exercise to a maximum of 5-minutes</a:t>
            </a:r>
          </a:p>
          <a:p>
            <a:endParaRPr lang="en-GB" sz="1200" b="0" dirty="0"/>
          </a:p>
          <a:p>
            <a:endParaRPr lang="en-GB" sz="1200" dirty="0"/>
          </a:p>
        </p:txBody>
      </p:sp>
      <p:sp>
        <p:nvSpPr>
          <p:cNvPr id="8" name="Footer Placeholder 3 Copyright">
            <a:extLst>
              <a:ext uri="{FF2B5EF4-FFF2-40B4-BE49-F238E27FC236}">
                <a16:creationId xmlns:a16="http://schemas.microsoft.com/office/drawing/2014/main" id="{8CA52890-554A-4081-8A3E-5F2A409339CD}"/>
              </a:ext>
            </a:extLst>
          </p:cNvPr>
          <p:cNvSpPr>
            <a:spLocks noGrp="1"/>
          </p:cNvSpPr>
          <p:nvPr>
            <p:ph type="ftr" sz="quarter" idx="11"/>
          </p:nvPr>
        </p:nvSpPr>
        <p:spPr>
          <a:xfrm>
            <a:off x="582864" y="6523076"/>
            <a:ext cx="7037137" cy="92333"/>
          </a:xfrm>
        </p:spPr>
        <p:txBody>
          <a:bodyPr/>
          <a:lstStyle/>
          <a:p>
            <a:r>
              <a:rPr lang="en-GB" dirty="0"/>
              <a:t>© 2020 Saville Assessment, Willis Towers Watson. All rights reserved.</a:t>
            </a:r>
            <a:endParaRPr lang="en-US" dirty="0"/>
          </a:p>
        </p:txBody>
      </p:sp>
    </p:spTree>
    <p:extLst>
      <p:ext uri="{BB962C8B-B14F-4D97-AF65-F5344CB8AC3E}">
        <p14:creationId xmlns:p14="http://schemas.microsoft.com/office/powerpoint/2010/main" val="3584486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E517-5AE2-41D5-867F-C6D12FE249DD}"/>
              </a:ext>
            </a:extLst>
          </p:cNvPr>
          <p:cNvSpPr>
            <a:spLocks noGrp="1"/>
          </p:cNvSpPr>
          <p:nvPr>
            <p:ph type="title"/>
          </p:nvPr>
        </p:nvSpPr>
        <p:spPr/>
        <p:txBody>
          <a:bodyPr/>
          <a:lstStyle/>
          <a:p>
            <a:r>
              <a:rPr lang="en-GB"/>
              <a:t>Conclusion: Stop-Start-Continue </a:t>
            </a:r>
            <a:endParaRPr lang="en-US"/>
          </a:p>
        </p:txBody>
      </p:sp>
      <p:sp>
        <p:nvSpPr>
          <p:cNvPr id="5" name="Slide Number Placeholder 4">
            <a:extLst>
              <a:ext uri="{FF2B5EF4-FFF2-40B4-BE49-F238E27FC236}">
                <a16:creationId xmlns:a16="http://schemas.microsoft.com/office/drawing/2014/main" id="{4E45FFF3-EF49-40C4-A73F-56D33597869E}"/>
              </a:ext>
            </a:extLst>
          </p:cNvPr>
          <p:cNvSpPr>
            <a:spLocks noGrp="1"/>
          </p:cNvSpPr>
          <p:nvPr>
            <p:ph type="sldNum" sz="quarter" idx="12"/>
          </p:nvPr>
        </p:nvSpPr>
        <p:spPr/>
        <p:txBody>
          <a:bodyPr/>
          <a:lstStyle/>
          <a:p>
            <a:fld id="{2083E393-C0BF-4ED8-8545-7E4C90AFF831}" type="slidenum">
              <a:rPr lang="en-US" smtClean="0"/>
              <a:pPr/>
              <a:t>20</a:t>
            </a:fld>
            <a:endParaRPr lang="en-US"/>
          </a:p>
        </p:txBody>
      </p:sp>
      <p:sp>
        <p:nvSpPr>
          <p:cNvPr id="7" name="TextBox 6">
            <a:extLst>
              <a:ext uri="{FF2B5EF4-FFF2-40B4-BE49-F238E27FC236}">
                <a16:creationId xmlns:a16="http://schemas.microsoft.com/office/drawing/2014/main" id="{4752DC49-6606-4A9D-B485-7000B4A02BAA}"/>
              </a:ext>
            </a:extLst>
          </p:cNvPr>
          <p:cNvSpPr txBox="1"/>
          <p:nvPr/>
        </p:nvSpPr>
        <p:spPr>
          <a:xfrm>
            <a:off x="609600" y="1095570"/>
            <a:ext cx="9739745" cy="3385542"/>
          </a:xfrm>
          <a:prstGeom prst="rect">
            <a:avLst/>
          </a:prstGeom>
          <a:noFill/>
        </p:spPr>
        <p:txBody>
          <a:bodyPr wrap="square" rtlCol="0">
            <a:spAutoFit/>
          </a:bodyPr>
          <a:lstStyle/>
          <a:p>
            <a:r>
              <a:rPr lang="en-GB" sz="1400" b="1" dirty="0"/>
              <a:t>When: </a:t>
            </a:r>
            <a:r>
              <a:rPr lang="en-GB" sz="1400" dirty="0"/>
              <a:t>Towards the end of the session.</a:t>
            </a:r>
          </a:p>
          <a:p>
            <a:endParaRPr lang="en-GB" sz="1400" dirty="0"/>
          </a:p>
          <a:p>
            <a:r>
              <a:rPr lang="en-GB" sz="1400" b="1" dirty="0"/>
              <a:t>Purpose: </a:t>
            </a:r>
            <a:r>
              <a:rPr lang="en-US" sz="1400" dirty="0"/>
              <a:t>Get the participants to summarize their takeaways from the day.</a:t>
            </a:r>
          </a:p>
          <a:p>
            <a:endParaRPr lang="en-GB" sz="1400" b="1" dirty="0"/>
          </a:p>
          <a:p>
            <a:pPr lvl="0"/>
            <a:r>
              <a:rPr lang="en-GB" sz="1400" b="1" dirty="0"/>
              <a:t>How:</a:t>
            </a:r>
          </a:p>
          <a:p>
            <a:pPr marL="285750" indent="-285750">
              <a:buFont typeface="Arial" panose="020B0604020202020204" pitchFamily="34" charset="0"/>
              <a:buChar char="•"/>
            </a:pPr>
            <a:r>
              <a:rPr lang="en-GB" sz="1400" dirty="0"/>
              <a:t>Show the next slide to encourage discussion on what the group should Stop, Start, and Continue to do.</a:t>
            </a:r>
          </a:p>
          <a:p>
            <a:endParaRPr lang="en-GB" sz="1400" dirty="0"/>
          </a:p>
          <a:p>
            <a:r>
              <a:rPr lang="en-US" sz="1400" b="1" dirty="0"/>
              <a:t>Discuss:</a:t>
            </a:r>
          </a:p>
          <a:p>
            <a:pPr marL="742950" lvl="1" indent="-285750">
              <a:buFont typeface="Arial" panose="020B0604020202020204" pitchFamily="34" charset="0"/>
              <a:buChar char="•"/>
            </a:pPr>
            <a:r>
              <a:rPr lang="en-US" sz="1400" dirty="0"/>
              <a:t>What does the group think about the themes identified?</a:t>
            </a:r>
          </a:p>
          <a:p>
            <a:pPr marL="742950" lvl="1" indent="-285750">
              <a:buFont typeface="Arial" panose="020B0604020202020204" pitchFamily="34" charset="0"/>
              <a:buChar char="•"/>
            </a:pPr>
            <a:r>
              <a:rPr lang="en-US" sz="1400" dirty="0"/>
              <a:t>Are there any reflections that people do not agree with? Anything to add?</a:t>
            </a:r>
          </a:p>
          <a:p>
            <a:pPr marL="742950" lvl="1" indent="-285750">
              <a:buFont typeface="Arial" panose="020B0604020202020204" pitchFamily="34" charset="0"/>
              <a:buChar char="•"/>
            </a:pPr>
            <a:r>
              <a:rPr lang="en-US" sz="1400" dirty="0"/>
              <a:t>How are the group feeling about the organizational change now compared to before the session?</a:t>
            </a:r>
          </a:p>
          <a:p>
            <a:pPr marL="742950" lvl="1" indent="-285750">
              <a:buFont typeface="Arial" panose="020B0604020202020204" pitchFamily="34" charset="0"/>
              <a:buChar char="•"/>
            </a:pPr>
            <a:r>
              <a:rPr lang="en-US" sz="1400" dirty="0"/>
              <a:t>How are they going to hold themselves accountable for the actions?</a:t>
            </a:r>
          </a:p>
          <a:p>
            <a:pPr marL="285750" indent="-285750">
              <a:buFont typeface="Arial" panose="020B0604020202020204" pitchFamily="34" charset="0"/>
              <a:buChar char="•"/>
            </a:pPr>
            <a:endParaRPr lang="en-GB" sz="1400" dirty="0"/>
          </a:p>
          <a:p>
            <a:endParaRPr lang="en-GB" sz="1600" dirty="0"/>
          </a:p>
          <a:p>
            <a:endParaRPr lang="en-GB" sz="1600" dirty="0"/>
          </a:p>
        </p:txBody>
      </p:sp>
      <p:sp>
        <p:nvSpPr>
          <p:cNvPr id="10" name="Footer Placeholder 3 Copyright">
            <a:extLst>
              <a:ext uri="{FF2B5EF4-FFF2-40B4-BE49-F238E27FC236}">
                <a16:creationId xmlns:a16="http://schemas.microsoft.com/office/drawing/2014/main" id="{BC84FFB1-0417-439A-BB4B-04DC27EAC6D4}"/>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pic>
        <p:nvPicPr>
          <p:cNvPr id="6" name="Picture 5">
            <a:extLst>
              <a:ext uri="{FF2B5EF4-FFF2-40B4-BE49-F238E27FC236}">
                <a16:creationId xmlns:a16="http://schemas.microsoft.com/office/drawing/2014/main" id="{374590E5-1022-4E99-9B16-BFD04B96020D}"/>
              </a:ext>
            </a:extLst>
          </p:cNvPr>
          <p:cNvPicPr>
            <a:picLocks noChangeAspect="1"/>
          </p:cNvPicPr>
          <p:nvPr/>
        </p:nvPicPr>
        <p:blipFill>
          <a:blip r:embed="rId3"/>
          <a:stretch>
            <a:fillRect/>
          </a:stretch>
        </p:blipFill>
        <p:spPr>
          <a:xfrm>
            <a:off x="9653451" y="347255"/>
            <a:ext cx="2195512" cy="920550"/>
          </a:xfrm>
          <a:prstGeom prst="rect">
            <a:avLst/>
          </a:prstGeom>
        </p:spPr>
      </p:pic>
    </p:spTree>
    <p:extLst>
      <p:ext uri="{BB962C8B-B14F-4D97-AF65-F5344CB8AC3E}">
        <p14:creationId xmlns:p14="http://schemas.microsoft.com/office/powerpoint/2010/main" val="112824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D967-E03C-4582-9A14-3B09D6A4DC1F}"/>
              </a:ext>
            </a:extLst>
          </p:cNvPr>
          <p:cNvSpPr>
            <a:spLocks noGrp="1"/>
          </p:cNvSpPr>
          <p:nvPr>
            <p:ph type="title"/>
          </p:nvPr>
        </p:nvSpPr>
        <p:spPr/>
        <p:txBody>
          <a:bodyPr/>
          <a:lstStyle/>
          <a:p>
            <a:r>
              <a:rPr lang="en-GB"/>
              <a:t>Stop, Start, Continue</a:t>
            </a:r>
          </a:p>
        </p:txBody>
      </p:sp>
      <p:sp>
        <p:nvSpPr>
          <p:cNvPr id="3" name="Text Placeholder 2">
            <a:extLst>
              <a:ext uri="{FF2B5EF4-FFF2-40B4-BE49-F238E27FC236}">
                <a16:creationId xmlns:a16="http://schemas.microsoft.com/office/drawing/2014/main" id="{DC5F18FA-0497-457F-A3E9-28528C819FED}"/>
              </a:ext>
            </a:extLst>
          </p:cNvPr>
          <p:cNvSpPr>
            <a:spLocks noGrp="1"/>
          </p:cNvSpPr>
          <p:nvPr>
            <p:ph type="body" sz="quarter" idx="13"/>
          </p:nvPr>
        </p:nvSpPr>
        <p:spPr/>
        <p:txBody>
          <a:bodyPr/>
          <a:lstStyle/>
          <a:p>
            <a:endParaRPr lang="en-GB"/>
          </a:p>
        </p:txBody>
      </p:sp>
      <p:graphicFrame>
        <p:nvGraphicFramePr>
          <p:cNvPr id="7" name="Content Placeholder 6">
            <a:extLst>
              <a:ext uri="{FF2B5EF4-FFF2-40B4-BE49-F238E27FC236}">
                <a16:creationId xmlns:a16="http://schemas.microsoft.com/office/drawing/2014/main" id="{FC96547F-F1A8-48BF-BEC8-704E37AF5F59}"/>
              </a:ext>
            </a:extLst>
          </p:cNvPr>
          <p:cNvGraphicFramePr>
            <a:graphicFrameLocks noGrp="1"/>
          </p:cNvGraphicFramePr>
          <p:nvPr>
            <p:ph idx="1"/>
            <p:extLst>
              <p:ext uri="{D42A27DB-BD31-4B8C-83A1-F6EECF244321}">
                <p14:modId xmlns:p14="http://schemas.microsoft.com/office/powerpoint/2010/main" val="806224365"/>
              </p:ext>
            </p:extLst>
          </p:nvPr>
        </p:nvGraphicFramePr>
        <p:xfrm>
          <a:off x="661182" y="1259058"/>
          <a:ext cx="10413218" cy="4581018"/>
        </p:xfrm>
        <a:graphic>
          <a:graphicData uri="http://schemas.openxmlformats.org/drawingml/2006/table">
            <a:tbl>
              <a:tblPr firstRow="1" firstCol="1" bandRow="1">
                <a:tableStyleId>{5C22544A-7EE6-4342-B048-85BDC9FD1C3A}</a:tableStyleId>
              </a:tblPr>
              <a:tblGrid>
                <a:gridCol w="3486275">
                  <a:extLst>
                    <a:ext uri="{9D8B030D-6E8A-4147-A177-3AD203B41FA5}">
                      <a16:colId xmlns:a16="http://schemas.microsoft.com/office/drawing/2014/main" val="2099539919"/>
                    </a:ext>
                  </a:extLst>
                </a:gridCol>
                <a:gridCol w="3455101">
                  <a:extLst>
                    <a:ext uri="{9D8B030D-6E8A-4147-A177-3AD203B41FA5}">
                      <a16:colId xmlns:a16="http://schemas.microsoft.com/office/drawing/2014/main" val="3873243847"/>
                    </a:ext>
                  </a:extLst>
                </a:gridCol>
                <a:gridCol w="3471842">
                  <a:extLst>
                    <a:ext uri="{9D8B030D-6E8A-4147-A177-3AD203B41FA5}">
                      <a16:colId xmlns:a16="http://schemas.microsoft.com/office/drawing/2014/main" val="2226612"/>
                    </a:ext>
                  </a:extLst>
                </a:gridCol>
              </a:tblGrid>
              <a:tr h="1472922">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should we stop doing?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I.e. Things which are not working for the group, things which are not having the desired outcome, or things that the group do not like.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should we start doing?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I.e. Things which the group are not doing but think will be important for the organizational change in focus, or new ideas that have come up during the session which have not been considered before.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should we continue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doing?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I.e. Things that are working well or things which are proving successful that will continue to be important going forward.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833058"/>
                  </a:ext>
                </a:extLst>
              </a:tr>
              <a:tr h="3108096">
                <a:tc>
                  <a:txBody>
                    <a:bodyPr/>
                    <a:lstStyle/>
                    <a:p>
                      <a:pPr>
                        <a:spcAft>
                          <a:spcPts val="0"/>
                        </a:spcAft>
                      </a:pPr>
                      <a:r>
                        <a:rPr lang="en-US" sz="1100" dirty="0">
                          <a:solidFill>
                            <a:srgbClr val="C0C0C0"/>
                          </a:solidFill>
                          <a:effectLst/>
                        </a:rPr>
                        <a:t> </a:t>
                      </a:r>
                      <a:endParaRPr lang="en-GB" sz="1200" dirty="0">
                        <a:solidFill>
                          <a:srgbClr val="C0C0C0"/>
                        </a:solidFill>
                        <a:effectLst/>
                      </a:endParaRPr>
                    </a:p>
                    <a:p>
                      <a:pPr>
                        <a:spcAft>
                          <a:spcPts val="0"/>
                        </a:spcAft>
                      </a:pPr>
                      <a:r>
                        <a:rPr lang="en-US" sz="1100" dirty="0">
                          <a:solidFill>
                            <a:srgbClr val="C0C0C0"/>
                          </a:solidFill>
                          <a:effectLst/>
                        </a:rPr>
                        <a:t> </a:t>
                      </a:r>
                      <a:endParaRPr lang="en-GB" sz="1200" dirty="0">
                        <a:solidFill>
                          <a:srgbClr val="C0C0C0"/>
                        </a:solidFill>
                        <a:effectLst/>
                      </a:endParaRPr>
                    </a:p>
                    <a:p>
                      <a:pPr>
                        <a:spcAft>
                          <a:spcPts val="0"/>
                        </a:spcAft>
                      </a:pPr>
                      <a:r>
                        <a:rPr lang="en-US" sz="1100" dirty="0">
                          <a:solidFill>
                            <a:srgbClr val="C0C0C0"/>
                          </a:solidFill>
                          <a:effectLst/>
                        </a:rPr>
                        <a:t> </a:t>
                      </a:r>
                      <a:endParaRPr lang="en-GB" sz="1200" dirty="0">
                        <a:solidFill>
                          <a:srgbClr val="C0C0C0"/>
                        </a:solidFill>
                        <a:effectLst/>
                      </a:endParaRPr>
                    </a:p>
                    <a:p>
                      <a:pPr>
                        <a:spcAft>
                          <a:spcPts val="0"/>
                        </a:spcAft>
                      </a:pPr>
                      <a:r>
                        <a:rPr lang="en-US" sz="1100" dirty="0">
                          <a:solidFill>
                            <a:srgbClr val="C0C0C0"/>
                          </a:solidFill>
                          <a:effectLst/>
                        </a:rPr>
                        <a:t> </a:t>
                      </a:r>
                      <a:endParaRPr lang="en-GB" sz="1200" dirty="0">
                        <a:solidFill>
                          <a:srgbClr val="C0C0C0"/>
                        </a:solidFill>
                        <a:effectLst/>
                        <a:latin typeface="NeueHaasGroteskText Std Md"/>
                        <a:ea typeface="Calibri" panose="020F0502020204030204" pitchFamily="34" charset="0"/>
                        <a:cs typeface="NeueHaasGroteskText Std Md"/>
                      </a:endParaRPr>
                    </a:p>
                  </a:txBody>
                  <a:tcPr marL="68580" marR="68580" marT="0" marB="0">
                    <a:solidFill>
                      <a:srgbClr val="D8D7DF"/>
                    </a:solidFill>
                  </a:tcPr>
                </a:tc>
                <a:tc>
                  <a:txBody>
                    <a:bodyPr/>
                    <a:lstStyle/>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endParaRPr>
                    </a:p>
                    <a:p>
                      <a:pPr>
                        <a:spcAft>
                          <a:spcPts val="0"/>
                        </a:spcAft>
                      </a:pPr>
                      <a:r>
                        <a:rPr lang="en-US" sz="1100">
                          <a:solidFill>
                            <a:srgbClr val="C0C0C0"/>
                          </a:solidFill>
                          <a:effectLst/>
                        </a:rPr>
                        <a:t> </a:t>
                      </a:r>
                      <a:endParaRPr lang="en-GB" sz="1200">
                        <a:solidFill>
                          <a:srgbClr val="C0C0C0"/>
                        </a:solidFill>
                        <a:effectLst/>
                        <a:latin typeface="NeueHaasGroteskText Std Md"/>
                        <a:ea typeface="Calibri" panose="020F0502020204030204" pitchFamily="34" charset="0"/>
                        <a:cs typeface="NeueHaasGroteskText Std Md"/>
                      </a:endParaRPr>
                    </a:p>
                  </a:txBody>
                  <a:tcPr marL="68580" marR="68580" marT="0" marB="0">
                    <a:solidFill>
                      <a:srgbClr val="D8D7DF"/>
                    </a:solidFill>
                  </a:tcPr>
                </a:tc>
                <a:tc>
                  <a:txBody>
                    <a:bodyPr/>
                    <a:lstStyle/>
                    <a:p>
                      <a:pPr>
                        <a:spcAft>
                          <a:spcPts val="0"/>
                        </a:spcAft>
                      </a:pPr>
                      <a:r>
                        <a:rPr lang="en-US" sz="1100" dirty="0">
                          <a:effectLst/>
                        </a:rPr>
                        <a:t> </a:t>
                      </a:r>
                      <a:endParaRPr lang="en-GB" sz="1200" dirty="0">
                        <a:solidFill>
                          <a:srgbClr val="000000"/>
                        </a:solidFill>
                        <a:effectLst/>
                        <a:latin typeface="NeueHaasGroteskText Std Md"/>
                        <a:ea typeface="Calibri" panose="020F0502020204030204" pitchFamily="34" charset="0"/>
                        <a:cs typeface="NeueHaasGroteskText Std Md"/>
                      </a:endParaRPr>
                    </a:p>
                  </a:txBody>
                  <a:tcPr marL="68580" marR="68580" marT="0" marB="0">
                    <a:solidFill>
                      <a:srgbClr val="D8D7DF"/>
                    </a:solidFill>
                  </a:tcPr>
                </a:tc>
                <a:extLst>
                  <a:ext uri="{0D108BD9-81ED-4DB2-BD59-A6C34878D82A}">
                    <a16:rowId xmlns:a16="http://schemas.microsoft.com/office/drawing/2014/main" val="68848153"/>
                  </a:ext>
                </a:extLst>
              </a:tr>
            </a:tbl>
          </a:graphicData>
        </a:graphic>
      </p:graphicFrame>
      <p:sp>
        <p:nvSpPr>
          <p:cNvPr id="5" name="Slide Number Placeholder 4">
            <a:extLst>
              <a:ext uri="{FF2B5EF4-FFF2-40B4-BE49-F238E27FC236}">
                <a16:creationId xmlns:a16="http://schemas.microsoft.com/office/drawing/2014/main" id="{275D758F-84BF-49E0-9052-776F8229CCBB}"/>
              </a:ext>
            </a:extLst>
          </p:cNvPr>
          <p:cNvSpPr>
            <a:spLocks noGrp="1"/>
          </p:cNvSpPr>
          <p:nvPr>
            <p:ph type="sldNum" sz="quarter" idx="12"/>
          </p:nvPr>
        </p:nvSpPr>
        <p:spPr/>
        <p:txBody>
          <a:bodyPr/>
          <a:lstStyle/>
          <a:p>
            <a:fld id="{2083E393-C0BF-4ED8-8545-7E4C90AFF831}" type="slidenum">
              <a:rPr lang="en-US" smtClean="0"/>
              <a:pPr/>
              <a:t>21</a:t>
            </a:fld>
            <a:endParaRPr lang="en-US"/>
          </a:p>
        </p:txBody>
      </p:sp>
      <p:sp>
        <p:nvSpPr>
          <p:cNvPr id="6" name="Footer Placeholder 5">
            <a:extLst>
              <a:ext uri="{FF2B5EF4-FFF2-40B4-BE49-F238E27FC236}">
                <a16:creationId xmlns:a16="http://schemas.microsoft.com/office/drawing/2014/main" id="{214FA358-A1CB-42DA-BA88-8D5CBBB61B9E}"/>
              </a:ext>
            </a:extLst>
          </p:cNvPr>
          <p:cNvSpPr>
            <a:spLocks noGrp="1"/>
          </p:cNvSpPr>
          <p:nvPr>
            <p:ph type="ftr" sz="quarter" idx="11"/>
          </p:nvPr>
        </p:nvSpPr>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407678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134C77E-9F27-436F-A683-6EDDEFA9FB90}"/>
              </a:ext>
            </a:extLst>
          </p:cNvPr>
          <p:cNvSpPr>
            <a:spLocks noGrp="1"/>
          </p:cNvSpPr>
          <p:nvPr>
            <p:ph type="title"/>
          </p:nvPr>
        </p:nvSpPr>
        <p:spPr/>
        <p:txBody>
          <a:bodyPr/>
          <a:lstStyle/>
          <a:p>
            <a:r>
              <a:rPr lang="en-GB"/>
              <a:t>Appendix</a:t>
            </a:r>
          </a:p>
        </p:txBody>
      </p:sp>
      <p:sp>
        <p:nvSpPr>
          <p:cNvPr id="13" name="Content Placeholder 12">
            <a:extLst>
              <a:ext uri="{FF2B5EF4-FFF2-40B4-BE49-F238E27FC236}">
                <a16:creationId xmlns:a16="http://schemas.microsoft.com/office/drawing/2014/main" id="{E44B66DB-2EE8-49E6-9CBF-07A636C092BE}"/>
              </a:ext>
            </a:extLst>
          </p:cNvPr>
          <p:cNvSpPr>
            <a:spLocks noGrp="1"/>
          </p:cNvSpPr>
          <p:nvPr>
            <p:ph idx="1"/>
          </p:nvPr>
        </p:nvSpPr>
        <p:spPr/>
        <p:txBody>
          <a:bodyPr/>
          <a:lstStyle/>
          <a:p>
            <a:endParaRPr lang="en-GB"/>
          </a:p>
        </p:txBody>
      </p:sp>
      <p:sp>
        <p:nvSpPr>
          <p:cNvPr id="6" name="Footer Placeholder 5">
            <a:extLst>
              <a:ext uri="{FF2B5EF4-FFF2-40B4-BE49-F238E27FC236}">
                <a16:creationId xmlns:a16="http://schemas.microsoft.com/office/drawing/2014/main" id="{10BDF1BD-BF85-45EB-9917-DB9C5A043BEE}"/>
              </a:ext>
            </a:extLst>
          </p:cNvPr>
          <p:cNvSpPr>
            <a:spLocks noGrp="1"/>
          </p:cNvSpPr>
          <p:nvPr>
            <p:ph type="ftr" sz="quarter" idx="11"/>
          </p:nvPr>
        </p:nvSpPr>
        <p:spPr/>
        <p:txBody>
          <a:bodyPr/>
          <a:lstStyle/>
          <a:p>
            <a:r>
              <a:rPr lang="en-GB"/>
              <a:t>© 2020 Saville Assessment, Willis Towers Watson. All rights reserved.</a:t>
            </a:r>
            <a:endParaRPr lang="en-US"/>
          </a:p>
        </p:txBody>
      </p:sp>
      <p:sp>
        <p:nvSpPr>
          <p:cNvPr id="5" name="Slide Number Placeholder 4">
            <a:extLst>
              <a:ext uri="{FF2B5EF4-FFF2-40B4-BE49-F238E27FC236}">
                <a16:creationId xmlns:a16="http://schemas.microsoft.com/office/drawing/2014/main" id="{FFA73FD6-1CF5-4702-9BA8-1D40F2C885CB}"/>
              </a:ext>
            </a:extLst>
          </p:cNvPr>
          <p:cNvSpPr>
            <a:spLocks noGrp="1"/>
          </p:cNvSpPr>
          <p:nvPr>
            <p:ph type="sldNum" sz="quarter" idx="4294967295"/>
          </p:nvPr>
        </p:nvSpPr>
        <p:spPr>
          <a:xfrm>
            <a:off x="11684000" y="6488113"/>
            <a:ext cx="508000" cy="138112"/>
          </a:xfrm>
        </p:spPr>
        <p:txBody>
          <a:bodyPr/>
          <a:lstStyle/>
          <a:p>
            <a:fld id="{2083E393-C0BF-4ED8-8545-7E4C90AFF831}" type="slidenum">
              <a:rPr lang="en-US" smtClean="0"/>
              <a:pPr/>
              <a:t>22</a:t>
            </a:fld>
            <a:endParaRPr lang="en-US"/>
          </a:p>
        </p:txBody>
      </p:sp>
    </p:spTree>
    <p:extLst>
      <p:ext uri="{BB962C8B-B14F-4D97-AF65-F5344CB8AC3E}">
        <p14:creationId xmlns:p14="http://schemas.microsoft.com/office/powerpoint/2010/main" val="330080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Individual Development Plan</a:t>
            </a:r>
          </a:p>
        </p:txBody>
      </p:sp>
      <p:sp>
        <p:nvSpPr>
          <p:cNvPr id="2" name="Slide Number Placeholder 1"/>
          <p:cNvSpPr>
            <a:spLocks noGrp="1"/>
          </p:cNvSpPr>
          <p:nvPr>
            <p:ph type="sldNum" sz="quarter" idx="12"/>
          </p:nvPr>
        </p:nvSpPr>
        <p:spPr/>
        <p:txBody>
          <a:bodyPr/>
          <a:lstStyle/>
          <a:p>
            <a:fld id="{2083E393-C0BF-4ED8-8545-7E4C90AFF831}" type="slidenum">
              <a:rPr lang="en-US" smtClean="0"/>
              <a:pPr/>
              <a:t>23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734443897"/>
              </p:ext>
            </p:extLst>
          </p:nvPr>
        </p:nvGraphicFramePr>
        <p:xfrm>
          <a:off x="1981201" y="1396998"/>
          <a:ext cx="8229599" cy="4556541"/>
        </p:xfrm>
        <a:graphic>
          <a:graphicData uri="http://schemas.openxmlformats.org/drawingml/2006/table">
            <a:tbl>
              <a:tblPr firstRow="1" bandRow="1">
                <a:tableStyleId>{5C22544A-7EE6-4342-B048-85BDC9FD1C3A}</a:tableStyleId>
              </a:tblPr>
              <a:tblGrid>
                <a:gridCol w="579120">
                  <a:extLst>
                    <a:ext uri="{9D8B030D-6E8A-4147-A177-3AD203B41FA5}">
                      <a16:colId xmlns:a16="http://schemas.microsoft.com/office/drawing/2014/main" val="2270219103"/>
                    </a:ext>
                  </a:extLst>
                </a:gridCol>
                <a:gridCol w="2052320">
                  <a:extLst>
                    <a:ext uri="{9D8B030D-6E8A-4147-A177-3AD203B41FA5}">
                      <a16:colId xmlns:a16="http://schemas.microsoft.com/office/drawing/2014/main" val="1734578019"/>
                    </a:ext>
                  </a:extLst>
                </a:gridCol>
                <a:gridCol w="1866053">
                  <a:extLst>
                    <a:ext uri="{9D8B030D-6E8A-4147-A177-3AD203B41FA5}">
                      <a16:colId xmlns:a16="http://schemas.microsoft.com/office/drawing/2014/main" val="2902217339"/>
                    </a:ext>
                  </a:extLst>
                </a:gridCol>
                <a:gridCol w="1866053">
                  <a:extLst>
                    <a:ext uri="{9D8B030D-6E8A-4147-A177-3AD203B41FA5}">
                      <a16:colId xmlns:a16="http://schemas.microsoft.com/office/drawing/2014/main" val="164649388"/>
                    </a:ext>
                  </a:extLst>
                </a:gridCol>
                <a:gridCol w="1866053">
                  <a:extLst>
                    <a:ext uri="{9D8B030D-6E8A-4147-A177-3AD203B41FA5}">
                      <a16:colId xmlns:a16="http://schemas.microsoft.com/office/drawing/2014/main" val="1424622807"/>
                    </a:ext>
                  </a:extLst>
                </a:gridCol>
              </a:tblGrid>
              <a:tr h="1034575">
                <a:tc>
                  <a:txBody>
                    <a:bodyPr/>
                    <a:lstStyle/>
                    <a:p>
                      <a:pPr algn="l"/>
                      <a:endParaRPr lang="en-GB" sz="140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sz="1400"/>
                        <a:t>Objective – what</a:t>
                      </a:r>
                      <a:r>
                        <a:rPr lang="en-GB" sz="1400" baseline="0"/>
                        <a:t> are you going to work on improving? </a:t>
                      </a:r>
                      <a:endParaRPr lang="en-GB" sz="1400"/>
                    </a:p>
                  </a:txBody>
                  <a:tcPr>
                    <a:lnL w="12700" cmpd="sng">
                      <a:noFill/>
                    </a:lnL>
                  </a:tcPr>
                </a:tc>
                <a:tc>
                  <a:txBody>
                    <a:bodyPr/>
                    <a:lstStyle/>
                    <a:p>
                      <a:pPr algn="l"/>
                      <a:r>
                        <a:rPr lang="en-GB" sz="1400"/>
                        <a:t>How</a:t>
                      </a:r>
                      <a:r>
                        <a:rPr lang="en-GB" sz="1400" baseline="0"/>
                        <a:t> will this be achieved? </a:t>
                      </a:r>
                      <a:endParaRPr lang="en-GB" sz="1400"/>
                    </a:p>
                  </a:txBody>
                  <a:tcPr/>
                </a:tc>
                <a:tc>
                  <a:txBody>
                    <a:bodyPr/>
                    <a:lstStyle/>
                    <a:p>
                      <a:pPr algn="l"/>
                      <a:r>
                        <a:rPr lang="en-GB" sz="1400"/>
                        <a:t>Wh</a:t>
                      </a:r>
                      <a:r>
                        <a:rPr lang="en-GB" sz="1400" baseline="0"/>
                        <a:t>o will be involved? </a:t>
                      </a:r>
                      <a:endParaRPr lang="en-GB" sz="1400"/>
                    </a:p>
                  </a:txBody>
                  <a:tcPr/>
                </a:tc>
                <a:tc>
                  <a:txBody>
                    <a:bodyPr/>
                    <a:lstStyle/>
                    <a:p>
                      <a:pPr algn="l"/>
                      <a:r>
                        <a:rPr lang="en-GB" sz="1400"/>
                        <a:t>How will progress be measured?</a:t>
                      </a:r>
                      <a:r>
                        <a:rPr lang="en-GB" sz="1400" baseline="0"/>
                        <a:t> </a:t>
                      </a:r>
                      <a:endParaRPr lang="en-GB" sz="1400"/>
                    </a:p>
                  </a:txBody>
                  <a:tcPr/>
                </a:tc>
                <a:extLst>
                  <a:ext uri="{0D108BD9-81ED-4DB2-BD59-A6C34878D82A}">
                    <a16:rowId xmlns:a16="http://schemas.microsoft.com/office/drawing/2014/main" val="1775216441"/>
                  </a:ext>
                </a:extLst>
              </a:tr>
              <a:tr h="3521966">
                <a:tc>
                  <a:txBody>
                    <a:bodyPr/>
                    <a:lstStyle/>
                    <a:p>
                      <a:pPr algn="ctr"/>
                      <a:r>
                        <a:rPr lang="en-GB" sz="1400" b="1" kern="1200">
                          <a:solidFill>
                            <a:schemeClr val="lt1"/>
                          </a:solidFill>
                          <a:latin typeface="+mn-lt"/>
                          <a:ea typeface="+mn-ea"/>
                          <a:cs typeface="+mn-cs"/>
                        </a:rPr>
                        <a:t>Which steps will you take?</a:t>
                      </a:r>
                    </a:p>
                  </a:txBody>
                  <a:tcPr vert="vert270">
                    <a:lnT w="38100" cmpd="sng">
                      <a:noFill/>
                    </a:lnT>
                    <a:solidFill>
                      <a:schemeClr val="accent1"/>
                    </a:solidFill>
                  </a:tcPr>
                </a:tc>
                <a:tc>
                  <a:txBody>
                    <a:bodyPr/>
                    <a:lstStyle/>
                    <a:p>
                      <a:pPr algn="ctr"/>
                      <a:endParaRPr lang="en-GB"/>
                    </a:p>
                  </a:txBody>
                  <a:tcPr>
                    <a:solidFill>
                      <a:srgbClr val="D5CCD8"/>
                    </a:solidFill>
                  </a:tcPr>
                </a:tc>
                <a:tc>
                  <a:txBody>
                    <a:bodyPr/>
                    <a:lstStyle/>
                    <a:p>
                      <a:pPr algn="ctr"/>
                      <a:endParaRPr lang="en-GB"/>
                    </a:p>
                  </a:txBody>
                  <a:tcPr>
                    <a:solidFill>
                      <a:srgbClr val="D5CCD8"/>
                    </a:solidFill>
                  </a:tcPr>
                </a:tc>
                <a:tc>
                  <a:txBody>
                    <a:bodyPr/>
                    <a:lstStyle/>
                    <a:p>
                      <a:pPr algn="ctr"/>
                      <a:endParaRPr lang="en-GB"/>
                    </a:p>
                  </a:txBody>
                  <a:tcPr>
                    <a:solidFill>
                      <a:srgbClr val="D5CCD8"/>
                    </a:solidFill>
                  </a:tcPr>
                </a:tc>
                <a:tc>
                  <a:txBody>
                    <a:bodyPr/>
                    <a:lstStyle/>
                    <a:p>
                      <a:pPr algn="ctr"/>
                      <a:endParaRPr lang="en-GB"/>
                    </a:p>
                  </a:txBody>
                  <a:tcPr>
                    <a:solidFill>
                      <a:srgbClr val="D5CCD8"/>
                    </a:solidFill>
                  </a:tcPr>
                </a:tc>
                <a:extLst>
                  <a:ext uri="{0D108BD9-81ED-4DB2-BD59-A6C34878D82A}">
                    <a16:rowId xmlns:a16="http://schemas.microsoft.com/office/drawing/2014/main" val="246291638"/>
                  </a:ext>
                </a:extLst>
              </a:tr>
            </a:tbl>
          </a:graphicData>
        </a:graphic>
      </p:graphicFrame>
      <p:sp>
        <p:nvSpPr>
          <p:cNvPr id="8" name="Footer Placeholder 3 Copyright">
            <a:extLst>
              <a:ext uri="{FF2B5EF4-FFF2-40B4-BE49-F238E27FC236}">
                <a16:creationId xmlns:a16="http://schemas.microsoft.com/office/drawing/2014/main" id="{6428104E-4D4A-48FB-9CBC-DC873C6C78BE}"/>
              </a:ext>
            </a:extLst>
          </p:cNvPr>
          <p:cNvSpPr>
            <a:spLocks noGrp="1"/>
          </p:cNvSpPr>
          <p:nvPr>
            <p:ph type="ftr" sz="quarter" idx="11"/>
          </p:nvPr>
        </p:nvSpPr>
        <p:spPr>
          <a:xfrm>
            <a:off x="609600" y="6528865"/>
            <a:ext cx="7037137" cy="92333"/>
          </a:xfrm>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305682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Group Development Plan</a:t>
            </a:r>
          </a:p>
        </p:txBody>
      </p:sp>
      <p:sp>
        <p:nvSpPr>
          <p:cNvPr id="2" name="Slide Number Placeholder 1"/>
          <p:cNvSpPr>
            <a:spLocks noGrp="1"/>
          </p:cNvSpPr>
          <p:nvPr>
            <p:ph type="sldNum" sz="quarter" idx="12"/>
          </p:nvPr>
        </p:nvSpPr>
        <p:spPr/>
        <p:txBody>
          <a:bodyPr/>
          <a:lstStyle/>
          <a:p>
            <a:fld id="{2083E393-C0BF-4ED8-8545-7E4C90AFF831}" type="slidenum">
              <a:rPr lang="en-US" smtClean="0"/>
              <a:pPr/>
              <a:t>24</a:t>
            </a:fld>
            <a:endParaRPr lang="en-US"/>
          </a:p>
        </p:txBody>
      </p:sp>
      <p:sp>
        <p:nvSpPr>
          <p:cNvPr id="8" name="Text Placeholder 7"/>
          <p:cNvSpPr>
            <a:spLocks noGrp="1"/>
          </p:cNvSpPr>
          <p:nvPr>
            <p:ph type="body" sz="quarter" idx="13"/>
          </p:nvPr>
        </p:nvSpPr>
        <p:spPr/>
        <p:txBody>
          <a:bodyPr/>
          <a:lstStyle/>
          <a:p>
            <a:endParaRPr lang="en-GB"/>
          </a:p>
        </p:txBody>
      </p:sp>
      <p:graphicFrame>
        <p:nvGraphicFramePr>
          <p:cNvPr id="9" name="Table 8"/>
          <p:cNvGraphicFramePr>
            <a:graphicFrameLocks noGrp="1"/>
          </p:cNvGraphicFramePr>
          <p:nvPr/>
        </p:nvGraphicFramePr>
        <p:xfrm>
          <a:off x="1981201" y="1396998"/>
          <a:ext cx="8229599" cy="4691541"/>
        </p:xfrm>
        <a:graphic>
          <a:graphicData uri="http://schemas.openxmlformats.org/drawingml/2006/table">
            <a:tbl>
              <a:tblPr firstRow="1" bandRow="1">
                <a:tableStyleId>{5C22544A-7EE6-4342-B048-85BDC9FD1C3A}</a:tableStyleId>
              </a:tblPr>
              <a:tblGrid>
                <a:gridCol w="579120">
                  <a:extLst>
                    <a:ext uri="{9D8B030D-6E8A-4147-A177-3AD203B41FA5}">
                      <a16:colId xmlns:a16="http://schemas.microsoft.com/office/drawing/2014/main" val="2270219103"/>
                    </a:ext>
                  </a:extLst>
                </a:gridCol>
                <a:gridCol w="2052320">
                  <a:extLst>
                    <a:ext uri="{9D8B030D-6E8A-4147-A177-3AD203B41FA5}">
                      <a16:colId xmlns:a16="http://schemas.microsoft.com/office/drawing/2014/main" val="1734578019"/>
                    </a:ext>
                  </a:extLst>
                </a:gridCol>
                <a:gridCol w="1866053">
                  <a:extLst>
                    <a:ext uri="{9D8B030D-6E8A-4147-A177-3AD203B41FA5}">
                      <a16:colId xmlns:a16="http://schemas.microsoft.com/office/drawing/2014/main" val="2902217339"/>
                    </a:ext>
                  </a:extLst>
                </a:gridCol>
                <a:gridCol w="1866053">
                  <a:extLst>
                    <a:ext uri="{9D8B030D-6E8A-4147-A177-3AD203B41FA5}">
                      <a16:colId xmlns:a16="http://schemas.microsoft.com/office/drawing/2014/main" val="164649388"/>
                    </a:ext>
                  </a:extLst>
                </a:gridCol>
                <a:gridCol w="1866053">
                  <a:extLst>
                    <a:ext uri="{9D8B030D-6E8A-4147-A177-3AD203B41FA5}">
                      <a16:colId xmlns:a16="http://schemas.microsoft.com/office/drawing/2014/main" val="1424622807"/>
                    </a:ext>
                  </a:extLst>
                </a:gridCol>
              </a:tblGrid>
              <a:tr h="1065227">
                <a:tc>
                  <a:txBody>
                    <a:bodyPr/>
                    <a:lstStyle/>
                    <a:p>
                      <a:endParaRPr lang="en-GB" sz="140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400"/>
                        <a:t>Objective – what is the group</a:t>
                      </a:r>
                      <a:r>
                        <a:rPr lang="en-GB" sz="1400" baseline="0"/>
                        <a:t> going to work at improving? </a:t>
                      </a:r>
                      <a:endParaRPr lang="en-GB" sz="1400"/>
                    </a:p>
                  </a:txBody>
                  <a:tcPr>
                    <a:lnL w="12700" cmpd="sng">
                      <a:noFill/>
                    </a:lnL>
                  </a:tcPr>
                </a:tc>
                <a:tc>
                  <a:txBody>
                    <a:bodyPr/>
                    <a:lstStyle/>
                    <a:p>
                      <a:r>
                        <a:rPr lang="en-GB" sz="1400"/>
                        <a:t>How will this be achieved?</a:t>
                      </a:r>
                      <a:r>
                        <a:rPr lang="en-GB" sz="1400" baseline="0"/>
                        <a:t> </a:t>
                      </a:r>
                      <a:endParaRPr lang="en-GB" sz="1400"/>
                    </a:p>
                  </a:txBody>
                  <a:tcPr/>
                </a:tc>
                <a:tc>
                  <a:txBody>
                    <a:bodyPr/>
                    <a:lstStyle/>
                    <a:p>
                      <a:r>
                        <a:rPr lang="en-GB" sz="1400"/>
                        <a:t>Who will be involved? </a:t>
                      </a:r>
                    </a:p>
                  </a:txBody>
                  <a:tcPr/>
                </a:tc>
                <a:tc>
                  <a:txBody>
                    <a:bodyPr/>
                    <a:lstStyle/>
                    <a:p>
                      <a:r>
                        <a:rPr lang="en-GB" sz="1400"/>
                        <a:t>How will</a:t>
                      </a:r>
                      <a:r>
                        <a:rPr lang="en-GB" sz="1400" baseline="0"/>
                        <a:t> progress be measured? </a:t>
                      </a:r>
                      <a:endParaRPr lang="en-GB" sz="1400"/>
                    </a:p>
                  </a:txBody>
                  <a:tcPr/>
                </a:tc>
                <a:extLst>
                  <a:ext uri="{0D108BD9-81ED-4DB2-BD59-A6C34878D82A}">
                    <a16:rowId xmlns:a16="http://schemas.microsoft.com/office/drawing/2014/main" val="1775216441"/>
                  </a:ext>
                </a:extLst>
              </a:tr>
              <a:tr h="3626314">
                <a:tc>
                  <a:txBody>
                    <a:bodyPr/>
                    <a:lstStyle/>
                    <a:p>
                      <a:pPr algn="ctr"/>
                      <a:r>
                        <a:rPr lang="en-GB" sz="1400" b="1" kern="1200">
                          <a:solidFill>
                            <a:schemeClr val="lt1"/>
                          </a:solidFill>
                          <a:latin typeface="+mn-lt"/>
                          <a:ea typeface="+mn-ea"/>
                          <a:cs typeface="+mn-cs"/>
                        </a:rPr>
                        <a:t>Which steps will you take?</a:t>
                      </a:r>
                    </a:p>
                  </a:txBody>
                  <a:tcPr vert="vert270">
                    <a:lnT w="38100" cmpd="sng">
                      <a:noFill/>
                    </a:lnT>
                    <a:solidFill>
                      <a:schemeClr val="accent1"/>
                    </a:solidFill>
                  </a:tcPr>
                </a:tc>
                <a:tc>
                  <a:txBody>
                    <a:bodyPr/>
                    <a:lstStyle/>
                    <a:p>
                      <a:endParaRPr lang="en-GB"/>
                    </a:p>
                  </a:txBody>
                  <a:tcPr>
                    <a:solidFill>
                      <a:srgbClr val="D5CCD8"/>
                    </a:solidFill>
                  </a:tcPr>
                </a:tc>
                <a:tc>
                  <a:txBody>
                    <a:bodyPr/>
                    <a:lstStyle/>
                    <a:p>
                      <a:endParaRPr lang="en-GB"/>
                    </a:p>
                  </a:txBody>
                  <a:tcPr>
                    <a:solidFill>
                      <a:srgbClr val="D5CCD8"/>
                    </a:solidFill>
                  </a:tcPr>
                </a:tc>
                <a:tc>
                  <a:txBody>
                    <a:bodyPr/>
                    <a:lstStyle/>
                    <a:p>
                      <a:endParaRPr lang="en-GB"/>
                    </a:p>
                  </a:txBody>
                  <a:tcPr>
                    <a:solidFill>
                      <a:srgbClr val="D5CCD8"/>
                    </a:solidFill>
                  </a:tcPr>
                </a:tc>
                <a:tc>
                  <a:txBody>
                    <a:bodyPr/>
                    <a:lstStyle/>
                    <a:p>
                      <a:endParaRPr lang="en-GB"/>
                    </a:p>
                  </a:txBody>
                  <a:tcPr>
                    <a:solidFill>
                      <a:srgbClr val="D5CCD8"/>
                    </a:solidFill>
                  </a:tcPr>
                </a:tc>
                <a:extLst>
                  <a:ext uri="{0D108BD9-81ED-4DB2-BD59-A6C34878D82A}">
                    <a16:rowId xmlns:a16="http://schemas.microsoft.com/office/drawing/2014/main" val="246291638"/>
                  </a:ext>
                </a:extLst>
              </a:tr>
            </a:tbl>
          </a:graphicData>
        </a:graphic>
      </p:graphicFrame>
      <p:sp>
        <p:nvSpPr>
          <p:cNvPr id="7" name="Footer Placeholder 5"/>
          <p:cNvSpPr>
            <a:spLocks noGrp="1"/>
          </p:cNvSpPr>
          <p:nvPr>
            <p:ph type="ftr" sz="quarter" idx="11"/>
          </p:nvPr>
        </p:nvSpPr>
        <p:spPr>
          <a:xfrm>
            <a:off x="1981201" y="6539302"/>
            <a:ext cx="5277853" cy="92333"/>
          </a:xfrm>
        </p:spPr>
        <p:txBody>
          <a:bodyPr/>
          <a:lstStyle/>
          <a:p>
            <a:r>
              <a:rPr lang="en-GB"/>
              <a:t>© 2017 Saville Assessment, Willis Towers Watson. All rights reserved.</a:t>
            </a:r>
            <a:endParaRPr lang="en-US"/>
          </a:p>
        </p:txBody>
      </p:sp>
    </p:spTree>
    <p:extLst>
      <p:ext uri="{BB962C8B-B14F-4D97-AF65-F5344CB8AC3E}">
        <p14:creationId xmlns:p14="http://schemas.microsoft.com/office/powerpoint/2010/main" val="298434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Copyright">
            <a:extLst>
              <a:ext uri="{FF2B5EF4-FFF2-40B4-BE49-F238E27FC236}">
                <a16:creationId xmlns:a16="http://schemas.microsoft.com/office/drawing/2014/main" id="{26EAB060-FB6B-434D-9DD7-DA7BC7994E47}"/>
              </a:ext>
            </a:extLst>
          </p:cNvPr>
          <p:cNvSpPr>
            <a:spLocks noGrp="1"/>
          </p:cNvSpPr>
          <p:nvPr>
            <p:ph type="ftr" sz="quarter" idx="11"/>
          </p:nvPr>
        </p:nvSpPr>
        <p:spPr>
          <a:xfrm>
            <a:off x="2577293" y="6459416"/>
            <a:ext cx="7037137" cy="92333"/>
          </a:xfrm>
        </p:spPr>
        <p:txBody>
          <a:bodyPr/>
          <a:lstStyle/>
          <a:p>
            <a:pPr algn="ctr"/>
            <a:r>
              <a:rPr lang="en-GB"/>
              <a:t>© 2020 Saville Assessment, Willis Towers Watson. All rights reserved.</a:t>
            </a:r>
            <a:endParaRPr lang="en-US"/>
          </a:p>
        </p:txBody>
      </p:sp>
    </p:spTree>
    <p:extLst>
      <p:ext uri="{BB962C8B-B14F-4D97-AF65-F5344CB8AC3E}">
        <p14:creationId xmlns:p14="http://schemas.microsoft.com/office/powerpoint/2010/main" val="333477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D1C25-A3F3-431F-8D58-4FFB58B17C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pic>
        <p:nvPicPr>
          <p:cNvPr id="13" name="Picture 12" descr="A picture containing star&#10;&#10;Description automatically generated">
            <a:extLst>
              <a:ext uri="{FF2B5EF4-FFF2-40B4-BE49-F238E27FC236}">
                <a16:creationId xmlns:a16="http://schemas.microsoft.com/office/drawing/2014/main" id="{F717A650-5828-4483-8C84-DB8B242A37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36" b="5036"/>
          <a:stretch/>
        </p:blipFill>
        <p:spPr>
          <a:xfrm>
            <a:off x="0" y="0"/>
            <a:ext cx="12201754" cy="6858000"/>
          </a:xfrm>
          <a:prstGeom prst="rect">
            <a:avLst/>
          </a:prstGeom>
        </p:spPr>
      </p:pic>
      <p:sp>
        <p:nvSpPr>
          <p:cNvPr id="4" name="Rectangle 3">
            <a:extLst>
              <a:ext uri="{FF2B5EF4-FFF2-40B4-BE49-F238E27FC236}">
                <a16:creationId xmlns:a16="http://schemas.microsoft.com/office/drawing/2014/main" id="{1AD55086-5FA0-4659-8E97-81A35DFA1102}"/>
              </a:ext>
            </a:extLst>
          </p:cNvPr>
          <p:cNvSpPr/>
          <p:nvPr/>
        </p:nvSpPr>
        <p:spPr>
          <a:xfrm>
            <a:off x="1835340" y="4617810"/>
            <a:ext cx="1641008" cy="14512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CEFC1E06-D6A1-454E-B4C7-6ABA51566284}"/>
              </a:ext>
            </a:extLst>
          </p:cNvPr>
          <p:cNvSpPr/>
          <p:nvPr/>
        </p:nvSpPr>
        <p:spPr>
          <a:xfrm>
            <a:off x="8257682" y="572285"/>
            <a:ext cx="1865332" cy="366493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65211600-6BD1-4BBB-82E9-8143E8592807}"/>
              </a:ext>
            </a:extLst>
          </p:cNvPr>
          <p:cNvSpPr/>
          <p:nvPr/>
        </p:nvSpPr>
        <p:spPr>
          <a:xfrm>
            <a:off x="7240683" y="5550253"/>
            <a:ext cx="1138425" cy="22580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45B9E78A-0EAF-4344-A6A2-435D77C15C3B}"/>
              </a:ext>
            </a:extLst>
          </p:cNvPr>
          <p:cNvSpPr/>
          <p:nvPr/>
        </p:nvSpPr>
        <p:spPr>
          <a:xfrm>
            <a:off x="2850186" y="2145537"/>
            <a:ext cx="6491626" cy="2889515"/>
          </a:xfrm>
          <a:prstGeom prst="rect">
            <a:avLst/>
          </a:prstGeom>
          <a:solidFill>
            <a:schemeClr val="bg1">
              <a:alpha val="81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a:ln>
                <a:noFill/>
              </a:ln>
              <a:solidFill>
                <a:srgbClr val="9B635F"/>
              </a:solidFill>
              <a:effectLst/>
              <a:uLnTx/>
              <a:uFillTx/>
              <a:latin typeface="Arial"/>
              <a:ea typeface="+mn-ea"/>
              <a:cs typeface="+mn-cs"/>
            </a:endParaRPr>
          </a:p>
        </p:txBody>
      </p:sp>
      <p:sp>
        <p:nvSpPr>
          <p:cNvPr id="8" name="Rectangle 7">
            <a:extLst>
              <a:ext uri="{FF2B5EF4-FFF2-40B4-BE49-F238E27FC236}">
                <a16:creationId xmlns:a16="http://schemas.microsoft.com/office/drawing/2014/main" id="{FC692424-0E9F-4E0B-8D67-3DDCBD6E4FBA}"/>
              </a:ext>
            </a:extLst>
          </p:cNvPr>
          <p:cNvSpPr/>
          <p:nvPr/>
        </p:nvSpPr>
        <p:spPr>
          <a:xfrm>
            <a:off x="3725589" y="962173"/>
            <a:ext cx="1803956" cy="6492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7B4624A3-9A72-42D8-B117-94D86C633A62}"/>
              </a:ext>
            </a:extLst>
          </p:cNvPr>
          <p:cNvSpPr txBox="1"/>
          <p:nvPr/>
        </p:nvSpPr>
        <p:spPr>
          <a:xfrm>
            <a:off x="3574101" y="2508881"/>
            <a:ext cx="52096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63666A"/>
                </a:solidFill>
                <a:effectLst/>
                <a:uLnTx/>
                <a:uFillTx/>
                <a:latin typeface="Arial"/>
                <a:ea typeface="+mn-ea"/>
                <a:cs typeface="+mn-cs"/>
              </a:rPr>
              <a:t>Building Resilient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63666A"/>
                </a:solidFill>
                <a:effectLst/>
                <a:uLnTx/>
                <a:uFillTx/>
                <a:latin typeface="Arial"/>
                <a:ea typeface="+mn-ea"/>
                <a:cs typeface="+mn-cs"/>
              </a:rPr>
              <a:t>Agility</a:t>
            </a:r>
            <a:endParaRPr kumimoji="0" lang="en-GB" sz="4800" b="0" i="1" u="none" strike="noStrike" kern="1200" cap="none" spc="0" normalizeH="0" baseline="0" noProof="0">
              <a:ln>
                <a:noFill/>
              </a:ln>
              <a:solidFill>
                <a:srgbClr val="63666A"/>
              </a:solidFill>
              <a:effectLst/>
              <a:uLnTx/>
              <a:uFillTx/>
              <a:latin typeface="Arial"/>
              <a:ea typeface="+mn-ea"/>
              <a:cs typeface="+mn-cs"/>
            </a:endParaRPr>
          </a:p>
        </p:txBody>
      </p:sp>
      <p:sp>
        <p:nvSpPr>
          <p:cNvPr id="3" name="TextBox 2">
            <a:extLst>
              <a:ext uri="{FF2B5EF4-FFF2-40B4-BE49-F238E27FC236}">
                <a16:creationId xmlns:a16="http://schemas.microsoft.com/office/drawing/2014/main" id="{973B008F-8F16-4A99-A1E0-2E630150339F}"/>
              </a:ext>
            </a:extLst>
          </p:cNvPr>
          <p:cNvSpPr txBox="1"/>
          <p:nvPr/>
        </p:nvSpPr>
        <p:spPr>
          <a:xfrm>
            <a:off x="0" y="-2177045"/>
            <a:ext cx="5358837" cy="830997"/>
          </a:xfrm>
          <a:prstGeom prst="rect">
            <a:avLst/>
          </a:prstGeom>
          <a:noFill/>
          <a:effectLst>
            <a:outerShdw blurRad="3937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70" normalizeH="0" baseline="0" noProof="0">
                <a:ln>
                  <a:noFill/>
                </a:ln>
                <a:solidFill>
                  <a:prstClr val="white"/>
                </a:solidFill>
                <a:effectLst/>
                <a:uLnTx/>
                <a:uFillTx/>
                <a:latin typeface="Arial"/>
                <a:ea typeface="+mn-ea"/>
                <a:cs typeface="+mn-cs"/>
              </a:rPr>
              <a:t>Agenda </a:t>
            </a:r>
          </a:p>
        </p:txBody>
      </p:sp>
      <p:pic>
        <p:nvPicPr>
          <p:cNvPr id="15" name="Graphic 14">
            <a:extLst>
              <a:ext uri="{FF2B5EF4-FFF2-40B4-BE49-F238E27FC236}">
                <a16:creationId xmlns:a16="http://schemas.microsoft.com/office/drawing/2014/main" id="{037D328B-1E4F-4D1F-B8BB-8BFC5018FF3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00672" y="2188105"/>
            <a:ext cx="673429" cy="727975"/>
          </a:xfrm>
          <a:prstGeom prst="rect">
            <a:avLst/>
          </a:prstGeom>
        </p:spPr>
      </p:pic>
      <p:sp>
        <p:nvSpPr>
          <p:cNvPr id="17" name="Text Placeholder 4">
            <a:extLst>
              <a:ext uri="{FF2B5EF4-FFF2-40B4-BE49-F238E27FC236}">
                <a16:creationId xmlns:a16="http://schemas.microsoft.com/office/drawing/2014/main" id="{8786DCA9-1BB3-4AD1-BF75-20A4333EB9BF}"/>
              </a:ext>
            </a:extLst>
          </p:cNvPr>
          <p:cNvSpPr txBox="1">
            <a:spLocks/>
          </p:cNvSpPr>
          <p:nvPr/>
        </p:nvSpPr>
        <p:spPr>
          <a:xfrm>
            <a:off x="3410098" y="4305907"/>
            <a:ext cx="5371381" cy="526070"/>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350"/>
              </a:spcAft>
              <a:buClrTx/>
              <a:buSzTx/>
              <a:buFontTx/>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Arial"/>
                <a:ea typeface="+mn-ea"/>
                <a:cs typeface="+mn-cs"/>
              </a:rPr>
              <a:t>Virtual Group Workshop</a:t>
            </a:r>
            <a:endParaRPr kumimoji="0" lang="en-GB" sz="2400" b="0"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Tree>
    <p:extLst>
      <p:ext uri="{BB962C8B-B14F-4D97-AF65-F5344CB8AC3E}">
        <p14:creationId xmlns:p14="http://schemas.microsoft.com/office/powerpoint/2010/main" val="64917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Introduction</a:t>
            </a:r>
          </a:p>
        </p:txBody>
      </p:sp>
      <p:sp>
        <p:nvSpPr>
          <p:cNvPr id="5" name="Text Placeholder 4">
            <a:extLst>
              <a:ext uri="{FF2B5EF4-FFF2-40B4-BE49-F238E27FC236}">
                <a16:creationId xmlns:a16="http://schemas.microsoft.com/office/drawing/2014/main" id="{029C3B13-2EBE-4071-8F9D-11F563544B23}"/>
              </a:ext>
            </a:extLst>
          </p:cNvPr>
          <p:cNvSpPr>
            <a:spLocks noGrp="1"/>
          </p:cNvSpPr>
          <p:nvPr>
            <p:ph type="body" sz="quarter" idx="13"/>
          </p:nvPr>
        </p:nvSpPr>
        <p:spPr/>
        <p:txBody>
          <a:bodyPr/>
          <a:lstStyle/>
          <a:p>
            <a:endParaRPr lang="en-GB"/>
          </a:p>
        </p:txBody>
      </p:sp>
      <p:sp>
        <p:nvSpPr>
          <p:cNvPr id="3" name="Slide Number Placeholder 2"/>
          <p:cNvSpPr>
            <a:spLocks noGrp="1"/>
          </p:cNvSpPr>
          <p:nvPr>
            <p:ph type="sldNum" sz="quarter" idx="12"/>
          </p:nvPr>
        </p:nvSpPr>
        <p:spPr/>
        <p:txBody>
          <a:bodyPr/>
          <a:lstStyle/>
          <a:p>
            <a:fld id="{2083E393-C0BF-4ED8-8545-7E4C90AFF831}" type="slidenum">
              <a:rPr lang="en-US" smtClean="0"/>
              <a:pPr/>
              <a:t>4</a:t>
            </a:fld>
            <a:endParaRPr lang="en-US"/>
          </a:p>
        </p:txBody>
      </p:sp>
      <p:sp>
        <p:nvSpPr>
          <p:cNvPr id="25" name="Rectangle 24"/>
          <p:cNvSpPr/>
          <p:nvPr/>
        </p:nvSpPr>
        <p:spPr>
          <a:xfrm>
            <a:off x="2567353" y="1509393"/>
            <a:ext cx="3259015" cy="155916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Understand Resilient Agility and how you can build this within yourself and your group</a:t>
            </a:r>
          </a:p>
        </p:txBody>
      </p:sp>
      <p:sp>
        <p:nvSpPr>
          <p:cNvPr id="26" name="Rectangle 25"/>
          <p:cNvSpPr/>
          <p:nvPr/>
        </p:nvSpPr>
        <p:spPr>
          <a:xfrm>
            <a:off x="6479932" y="1509393"/>
            <a:ext cx="3259015" cy="155916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Use your strengths to effectively deal with a current or upcoming organizational change</a:t>
            </a:r>
          </a:p>
        </p:txBody>
      </p:sp>
      <p:sp>
        <p:nvSpPr>
          <p:cNvPr id="36" name="Rectangle 35"/>
          <p:cNvSpPr/>
          <p:nvPr/>
        </p:nvSpPr>
        <p:spPr>
          <a:xfrm>
            <a:off x="2567353" y="3496454"/>
            <a:ext cx="3259015" cy="1559169"/>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Develop the group’s challenge areas in the context of what will be important for a current or upcoming organizational change</a:t>
            </a:r>
          </a:p>
        </p:txBody>
      </p:sp>
      <p:sp>
        <p:nvSpPr>
          <p:cNvPr id="37" name="Rectangle 36"/>
          <p:cNvSpPr/>
          <p:nvPr/>
        </p:nvSpPr>
        <p:spPr>
          <a:xfrm>
            <a:off x="6479932" y="3496454"/>
            <a:ext cx="3259015" cy="155916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Decide on some tangible actions to take away from the session</a:t>
            </a:r>
          </a:p>
        </p:txBody>
      </p:sp>
      <p:sp>
        <p:nvSpPr>
          <p:cNvPr id="11" name="Footer Placeholder 3 Copyright">
            <a:extLst>
              <a:ext uri="{FF2B5EF4-FFF2-40B4-BE49-F238E27FC236}">
                <a16:creationId xmlns:a16="http://schemas.microsoft.com/office/drawing/2014/main" id="{D30A0C7E-CA36-42BF-B097-E9D19F73754E}"/>
              </a:ext>
            </a:extLst>
          </p:cNvPr>
          <p:cNvSpPr>
            <a:spLocks noGrp="1"/>
          </p:cNvSpPr>
          <p:nvPr>
            <p:ph type="ftr" sz="quarter" idx="11"/>
          </p:nvPr>
        </p:nvSpPr>
        <p:spPr>
          <a:xfrm>
            <a:off x="582864" y="6523076"/>
            <a:ext cx="7037137" cy="92333"/>
          </a:xfrm>
        </p:spPr>
        <p:txBody>
          <a:bodyPr/>
          <a:lstStyle/>
          <a:p>
            <a:r>
              <a:rPr lang="en-GB"/>
              <a:t>© 2020 Saville Assessment, Willis Towers Watson. All rights reserved.</a:t>
            </a:r>
            <a:endParaRPr lang="en-US"/>
          </a:p>
        </p:txBody>
      </p:sp>
    </p:spTree>
    <p:extLst>
      <p:ext uri="{BB962C8B-B14F-4D97-AF65-F5344CB8AC3E}">
        <p14:creationId xmlns:p14="http://schemas.microsoft.com/office/powerpoint/2010/main" val="87211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98E7474-8778-4980-8C6C-41AF14794A87}"/>
              </a:ext>
            </a:extLst>
          </p:cNvPr>
          <p:cNvSpPr/>
          <p:nvPr/>
        </p:nvSpPr>
        <p:spPr>
          <a:xfrm>
            <a:off x="1" y="1494228"/>
            <a:ext cx="5230368" cy="45187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F27D1C25-A3F3-431F-8D58-4FFB58B17C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6" name="Rectangle 5">
            <a:extLst>
              <a:ext uri="{FF2B5EF4-FFF2-40B4-BE49-F238E27FC236}">
                <a16:creationId xmlns:a16="http://schemas.microsoft.com/office/drawing/2014/main" id="{661FF086-0775-423E-85DC-4D66B4677ACD}"/>
              </a:ext>
            </a:extLst>
          </p:cNvPr>
          <p:cNvSpPr/>
          <p:nvPr/>
        </p:nvSpPr>
        <p:spPr>
          <a:xfrm>
            <a:off x="265223" y="1785801"/>
            <a:ext cx="4600604" cy="393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A unique form of agility that is robust and can be maintained over the longer term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Individuals are more likely to be effective during change and have built-in resilience as part of the capacity to be agile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The behaviors are linked to performance &amp; potential in the workplace </a:t>
            </a:r>
          </a:p>
        </p:txBody>
      </p:sp>
      <p:sp>
        <p:nvSpPr>
          <p:cNvPr id="17" name="Title 1">
            <a:extLst>
              <a:ext uri="{FF2B5EF4-FFF2-40B4-BE49-F238E27FC236}">
                <a16:creationId xmlns:a16="http://schemas.microsoft.com/office/drawing/2014/main" id="{58D8AF13-DFDF-42D3-985A-583A0C037C44}"/>
              </a:ext>
            </a:extLst>
          </p:cNvPr>
          <p:cNvSpPr txBox="1">
            <a:spLocks/>
          </p:cNvSpPr>
          <p:nvPr/>
        </p:nvSpPr>
        <p:spPr>
          <a:xfrm>
            <a:off x="-308554" y="845027"/>
            <a:ext cx="5847476" cy="649201"/>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702082"/>
                </a:solidFill>
                <a:effectLst/>
                <a:uLnTx/>
                <a:uFillTx/>
                <a:latin typeface="Arial"/>
                <a:ea typeface="+mj-ea"/>
                <a:cs typeface="+mj-cs"/>
              </a:rPr>
              <a:t>What is Resilient Agility?</a:t>
            </a:r>
          </a:p>
        </p:txBody>
      </p:sp>
      <p:pic>
        <p:nvPicPr>
          <p:cNvPr id="5" name="Picture 4" descr="A group of people standing in a room&#10;&#10;Description automatically generated">
            <a:extLst>
              <a:ext uri="{FF2B5EF4-FFF2-40B4-BE49-F238E27FC236}">
                <a16:creationId xmlns:a16="http://schemas.microsoft.com/office/drawing/2014/main" id="{4D9C57DF-5D87-4C3E-BBAC-2B2A5843EB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0368" y="599579"/>
            <a:ext cx="6961632" cy="5658841"/>
          </a:xfrm>
          <a:prstGeom prst="rect">
            <a:avLst/>
          </a:prstGeom>
        </p:spPr>
      </p:pic>
      <p:pic>
        <p:nvPicPr>
          <p:cNvPr id="7" name="Graphic 6">
            <a:extLst>
              <a:ext uri="{FF2B5EF4-FFF2-40B4-BE49-F238E27FC236}">
                <a16:creationId xmlns:a16="http://schemas.microsoft.com/office/drawing/2014/main" id="{0585F8FB-7A27-4BA2-8E38-B7C6D27980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8608" y="1442963"/>
            <a:ext cx="6425184" cy="6945604"/>
          </a:xfrm>
          <a:prstGeom prst="rect">
            <a:avLst/>
          </a:prstGeom>
        </p:spPr>
      </p:pic>
    </p:spTree>
    <p:extLst>
      <p:ext uri="{BB962C8B-B14F-4D97-AF65-F5344CB8AC3E}">
        <p14:creationId xmlns:p14="http://schemas.microsoft.com/office/powerpoint/2010/main" val="174605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6" name="Title 1">
            <a:extLst>
              <a:ext uri="{FF2B5EF4-FFF2-40B4-BE49-F238E27FC236}">
                <a16:creationId xmlns:a16="http://schemas.microsoft.com/office/drawing/2014/main" id="{5597F376-806D-4191-861F-6036113BD52D}"/>
              </a:ext>
            </a:extLst>
          </p:cNvPr>
          <p:cNvSpPr txBox="1">
            <a:spLocks/>
          </p:cNvSpPr>
          <p:nvPr/>
        </p:nvSpPr>
        <p:spPr>
          <a:xfrm>
            <a:off x="8618340" y="4006426"/>
            <a:ext cx="2414634" cy="1524778"/>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Nova Light" panose="020B0304020202020204" pitchFamily="34" charset="0"/>
                <a:ea typeface="+mj-ea"/>
                <a:cs typeface="+mj-cs"/>
              </a:rPr>
              <a:t>Powering an integrated talent strategy</a:t>
            </a:r>
          </a:p>
        </p:txBody>
      </p:sp>
      <p:pic>
        <p:nvPicPr>
          <p:cNvPr id="3" name="Picture 2">
            <a:extLst>
              <a:ext uri="{FF2B5EF4-FFF2-40B4-BE49-F238E27FC236}">
                <a16:creationId xmlns:a16="http://schemas.microsoft.com/office/drawing/2014/main" id="{60109C60-32E1-45BF-AAA2-521F85B31D9A}"/>
              </a:ext>
            </a:extLst>
          </p:cNvPr>
          <p:cNvPicPr>
            <a:picLocks noChangeAspect="1"/>
          </p:cNvPicPr>
          <p:nvPr/>
        </p:nvPicPr>
        <p:blipFill>
          <a:blip r:embed="rId2"/>
          <a:stretch>
            <a:fillRect/>
          </a:stretch>
        </p:blipFill>
        <p:spPr>
          <a:xfrm>
            <a:off x="0" y="0"/>
            <a:ext cx="3229138" cy="6858000"/>
          </a:xfrm>
          <a:prstGeom prst="rect">
            <a:avLst/>
          </a:prstGeom>
        </p:spPr>
      </p:pic>
      <p:sp>
        <p:nvSpPr>
          <p:cNvPr id="4" name="Rectangle 3">
            <a:extLst>
              <a:ext uri="{FF2B5EF4-FFF2-40B4-BE49-F238E27FC236}">
                <a16:creationId xmlns:a16="http://schemas.microsoft.com/office/drawing/2014/main" id="{6277B32D-C095-4B1C-A6A1-DE61CF8F5CD4}"/>
              </a:ext>
            </a:extLst>
          </p:cNvPr>
          <p:cNvSpPr/>
          <p:nvPr/>
        </p:nvSpPr>
        <p:spPr>
          <a:xfrm>
            <a:off x="2571"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476448" y="3030053"/>
            <a:ext cx="2414634" cy="853325"/>
          </a:xfrm>
          <a:prstGeom prst="rect">
            <a:avLst/>
          </a:prstGeom>
        </p:spPr>
        <p:txBody>
          <a:bodyPr vert="horz" lIns="0" tIns="0" rIns="0" bIns="0" rtlCol="0" anchor="t" anchorCtr="0">
            <a:normAutofit lnSpcReduction="1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Nova Light" panose="020B0304020202020204" pitchFamily="34" charset="0"/>
                <a:ea typeface="+mj-ea"/>
                <a:cs typeface="+mj-cs"/>
              </a:rPr>
              <a:t>The Resilient Agility Model </a:t>
            </a:r>
          </a:p>
        </p:txBody>
      </p:sp>
      <p:pic>
        <p:nvPicPr>
          <p:cNvPr id="8" name="Picture 7" descr="A close up of a logo&#10;&#10;Description automatically generated">
            <a:extLst>
              <a:ext uri="{FF2B5EF4-FFF2-40B4-BE49-F238E27FC236}">
                <a16:creationId xmlns:a16="http://schemas.microsoft.com/office/drawing/2014/main" id="{6D8F92A0-CE76-49E1-B198-7842932E1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603" y="148920"/>
            <a:ext cx="5275683" cy="3327420"/>
          </a:xfrm>
          <a:prstGeom prst="rect">
            <a:avLst/>
          </a:prstGeom>
          <a:ln>
            <a:noFill/>
          </a:ln>
        </p:spPr>
      </p:pic>
      <p:graphicFrame>
        <p:nvGraphicFramePr>
          <p:cNvPr id="9" name="Table 21">
            <a:extLst>
              <a:ext uri="{FF2B5EF4-FFF2-40B4-BE49-F238E27FC236}">
                <a16:creationId xmlns:a16="http://schemas.microsoft.com/office/drawing/2014/main" id="{3AF115BB-1BB5-45C7-95C6-F6F9110F37DF}"/>
              </a:ext>
            </a:extLst>
          </p:cNvPr>
          <p:cNvGraphicFramePr>
            <a:graphicFrameLocks noGrp="1"/>
          </p:cNvGraphicFramePr>
          <p:nvPr/>
        </p:nvGraphicFramePr>
        <p:xfrm>
          <a:off x="3455500" y="3796892"/>
          <a:ext cx="8343868" cy="2804160"/>
        </p:xfrm>
        <a:graphic>
          <a:graphicData uri="http://schemas.openxmlformats.org/drawingml/2006/table">
            <a:tbl>
              <a:tblPr firstRow="1" bandRow="1">
                <a:tableStyleId>{5C22544A-7EE6-4342-B048-85BDC9FD1C3A}</a:tableStyleId>
              </a:tblPr>
              <a:tblGrid>
                <a:gridCol w="2741557">
                  <a:extLst>
                    <a:ext uri="{9D8B030D-6E8A-4147-A177-3AD203B41FA5}">
                      <a16:colId xmlns:a16="http://schemas.microsoft.com/office/drawing/2014/main" val="2456382062"/>
                    </a:ext>
                  </a:extLst>
                </a:gridCol>
                <a:gridCol w="5602311">
                  <a:extLst>
                    <a:ext uri="{9D8B030D-6E8A-4147-A177-3AD203B41FA5}">
                      <a16:colId xmlns:a16="http://schemas.microsoft.com/office/drawing/2014/main" val="3970883695"/>
                    </a:ext>
                  </a:extLst>
                </a:gridCol>
              </a:tblGrid>
              <a:tr h="370840">
                <a:tc>
                  <a:txBody>
                    <a:bodyPr/>
                    <a:lstStyle/>
                    <a:p>
                      <a:pPr algn="l"/>
                      <a:r>
                        <a:rPr lang="en-US" b="0"/>
                        <a:t>Dealing with Change </a:t>
                      </a:r>
                    </a:p>
                  </a:txBody>
                  <a:tcPr marL="180000" anchor="ctr">
                    <a:solidFill>
                      <a:srgbClr val="FDB71A"/>
                    </a:solidFill>
                  </a:tcPr>
                </a:tc>
                <a:tc>
                  <a:txBody>
                    <a:bodyPr/>
                    <a:lstStyle/>
                    <a:p>
                      <a:r>
                        <a:rPr lang="en-US" sz="1400" b="0">
                          <a:solidFill>
                            <a:schemeClr val="tx1"/>
                          </a:solidFill>
                        </a:rPr>
                        <a:t>Embracing change positively. Managing uncertainty with composure. </a:t>
                      </a:r>
                    </a:p>
                  </a:txBody>
                  <a:tcPr marL="137160" marR="137160" marT="137160" marB="137160">
                    <a:solidFill>
                      <a:srgbClr val="FFF4E4"/>
                    </a:solidFill>
                  </a:tcPr>
                </a:tc>
                <a:extLst>
                  <a:ext uri="{0D108BD9-81ED-4DB2-BD59-A6C34878D82A}">
                    <a16:rowId xmlns:a16="http://schemas.microsoft.com/office/drawing/2014/main" val="4286544613"/>
                  </a:ext>
                </a:extLst>
              </a:tr>
              <a:tr h="370840">
                <a:tc>
                  <a:txBody>
                    <a:bodyPr/>
                    <a:lstStyle/>
                    <a:p>
                      <a:pPr algn="l"/>
                      <a:r>
                        <a:rPr lang="en-US">
                          <a:solidFill>
                            <a:schemeClr val="bg1"/>
                          </a:solidFill>
                        </a:rPr>
                        <a:t>Staying Connected </a:t>
                      </a:r>
                    </a:p>
                  </a:txBody>
                  <a:tcPr marL="180000" anchor="ctr">
                    <a:solidFill>
                      <a:srgbClr val="A9218E"/>
                    </a:solidFill>
                  </a:tcPr>
                </a:tc>
                <a:tc>
                  <a:txBody>
                    <a:bodyPr/>
                    <a:lstStyle/>
                    <a:p>
                      <a:r>
                        <a:rPr lang="en-US" sz="1400"/>
                        <a:t>Making and maintaining connections. Actively participating and communicating. </a:t>
                      </a:r>
                    </a:p>
                  </a:txBody>
                  <a:tcPr marL="137160" marR="137160" marT="137160" marB="137160">
                    <a:solidFill>
                      <a:srgbClr val="F0E4F0"/>
                    </a:solidFill>
                  </a:tcPr>
                </a:tc>
                <a:extLst>
                  <a:ext uri="{0D108BD9-81ED-4DB2-BD59-A6C34878D82A}">
                    <a16:rowId xmlns:a16="http://schemas.microsoft.com/office/drawing/2014/main" val="501873368"/>
                  </a:ext>
                </a:extLst>
              </a:tr>
              <a:tr h="370840">
                <a:tc>
                  <a:txBody>
                    <a:bodyPr/>
                    <a:lstStyle/>
                    <a:p>
                      <a:pPr algn="l"/>
                      <a:r>
                        <a:rPr lang="en-US">
                          <a:solidFill>
                            <a:schemeClr val="bg1"/>
                          </a:solidFill>
                        </a:rPr>
                        <a:t>Enabling New Ways of Working </a:t>
                      </a:r>
                    </a:p>
                  </a:txBody>
                  <a:tcPr marL="180000" anchor="ctr">
                    <a:solidFill>
                      <a:srgbClr val="0086B8"/>
                    </a:solidFill>
                  </a:tcPr>
                </a:tc>
                <a:tc>
                  <a:txBody>
                    <a:bodyPr/>
                    <a:lstStyle/>
                    <a:p>
                      <a:r>
                        <a:rPr lang="en-US" sz="1400"/>
                        <a:t>Using insights to forge new directions at work. Ensuring effective work plans are delivered. </a:t>
                      </a:r>
                    </a:p>
                  </a:txBody>
                  <a:tcPr marL="137160" marR="137160" marT="137160" marB="137160">
                    <a:solidFill>
                      <a:srgbClr val="E1EBF3"/>
                    </a:solidFill>
                  </a:tcPr>
                </a:tc>
                <a:extLst>
                  <a:ext uri="{0D108BD9-81ED-4DB2-BD59-A6C34878D82A}">
                    <a16:rowId xmlns:a16="http://schemas.microsoft.com/office/drawing/2014/main" val="1279168112"/>
                  </a:ext>
                </a:extLst>
              </a:tr>
              <a:tr h="370840">
                <a:tc>
                  <a:txBody>
                    <a:bodyPr/>
                    <a:lstStyle/>
                    <a:p>
                      <a:pPr algn="l"/>
                      <a:r>
                        <a:rPr lang="en-US">
                          <a:solidFill>
                            <a:schemeClr val="bg1"/>
                          </a:solidFill>
                        </a:rPr>
                        <a:t>Maintaining Drive </a:t>
                      </a:r>
                    </a:p>
                  </a:txBody>
                  <a:tcPr marL="180000" anchor="ctr">
                    <a:solidFill>
                      <a:srgbClr val="4CBEA0"/>
                    </a:solidFill>
                  </a:tcPr>
                </a:tc>
                <a:tc>
                  <a:txBody>
                    <a:bodyPr/>
                    <a:lstStyle/>
                    <a:p>
                      <a:r>
                        <a:rPr lang="en-US" sz="1400"/>
                        <a:t>Capitalizing on the opportunities change presents. Keeping everyone focused on key work objectives. </a:t>
                      </a:r>
                    </a:p>
                  </a:txBody>
                  <a:tcPr marL="137160" marR="137160" marT="137160" marB="137160">
                    <a:solidFill>
                      <a:srgbClr val="EBF6F1"/>
                    </a:solidFill>
                  </a:tcPr>
                </a:tc>
                <a:extLst>
                  <a:ext uri="{0D108BD9-81ED-4DB2-BD59-A6C34878D82A}">
                    <a16:rowId xmlns:a16="http://schemas.microsoft.com/office/drawing/2014/main" val="1468828453"/>
                  </a:ext>
                </a:extLst>
              </a:tr>
            </a:tbl>
          </a:graphicData>
        </a:graphic>
      </p:graphicFrame>
      <p:sp>
        <p:nvSpPr>
          <p:cNvPr id="10" name="TextBox 9">
            <a:extLst>
              <a:ext uri="{FF2B5EF4-FFF2-40B4-BE49-F238E27FC236}">
                <a16:creationId xmlns:a16="http://schemas.microsoft.com/office/drawing/2014/main" id="{6AA9DAEC-2F72-4304-B227-62C37444D4C5}"/>
              </a:ext>
            </a:extLst>
          </p:cNvPr>
          <p:cNvSpPr txBox="1"/>
          <p:nvPr/>
        </p:nvSpPr>
        <p:spPr>
          <a:xfrm>
            <a:off x="3673231" y="984718"/>
            <a:ext cx="242276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702082"/>
                </a:solidFill>
                <a:effectLst/>
                <a:uLnTx/>
                <a:uFillTx/>
                <a:latin typeface="Arial"/>
                <a:ea typeface="+mn-ea"/>
                <a:cs typeface="+mn-cs"/>
              </a:rPr>
              <a:t>4 Key Drivers of Resilient Agility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2082"/>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702082"/>
                </a:solidFill>
                <a:effectLst/>
                <a:uLnTx/>
                <a:uFillTx/>
                <a:latin typeface="Arial"/>
                <a:ea typeface="+mn-ea"/>
                <a:cs typeface="+mn-cs"/>
              </a:rPr>
              <a:t>Each underpinned by 5 behavioral dimensions</a:t>
            </a:r>
          </a:p>
        </p:txBody>
      </p:sp>
    </p:spTree>
    <p:extLst>
      <p:ext uri="{BB962C8B-B14F-4D97-AF65-F5344CB8AC3E}">
        <p14:creationId xmlns:p14="http://schemas.microsoft.com/office/powerpoint/2010/main" val="7606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750"/>
                                        <p:tgtEl>
                                          <p:spTgt spid="20"/>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tting, water, made, laying&#10;&#10;Description automatically generated">
            <a:extLst>
              <a:ext uri="{FF2B5EF4-FFF2-40B4-BE49-F238E27FC236}">
                <a16:creationId xmlns:a16="http://schemas.microsoft.com/office/drawing/2014/main" id="{201BB116-B402-4C0F-9AEE-C967DB3D5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75695"/>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7695"/>
            <a:ext cx="12192411" cy="687569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pic>
        <p:nvPicPr>
          <p:cNvPr id="3" name="Graphic 2">
            <a:extLst>
              <a:ext uri="{FF2B5EF4-FFF2-40B4-BE49-F238E27FC236}">
                <a16:creationId xmlns:a16="http://schemas.microsoft.com/office/drawing/2014/main" id="{65AF1F49-E765-42EB-85BD-51F6565F8C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3886" y="-1443762"/>
            <a:ext cx="9888716" cy="10689672"/>
          </a:xfrm>
          <a:prstGeom prst="rect">
            <a:avLst/>
          </a:prstGeom>
        </p:spPr>
      </p:pic>
      <p:sp>
        <p:nvSpPr>
          <p:cNvPr id="6" name="Rectangle 5">
            <a:extLst>
              <a:ext uri="{FF2B5EF4-FFF2-40B4-BE49-F238E27FC236}">
                <a16:creationId xmlns:a16="http://schemas.microsoft.com/office/drawing/2014/main" id="{8EF17E49-F482-47B9-94C1-F8EFC3F23A84}"/>
              </a:ext>
            </a:extLst>
          </p:cNvPr>
          <p:cNvSpPr/>
          <p:nvPr/>
        </p:nvSpPr>
        <p:spPr>
          <a:xfrm>
            <a:off x="2774781" y="3013501"/>
            <a:ext cx="6687728"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
                <a:ea typeface="+mn-ea"/>
                <a:cs typeface="+mn-cs"/>
              </a:rPr>
              <a:t>Building Resilient Agility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a:solidFill>
                  <a:prstClr val="white"/>
                </a:solidFill>
                <a:latin typeface="Arial"/>
              </a:rPr>
              <a:t>Your Report</a:t>
            </a:r>
            <a:endParaRPr kumimoji="0" lang="en-US" sz="4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5409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3223E7B9-F4C3-40EF-B0D0-C985F39060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01" y="185399"/>
            <a:ext cx="6416971" cy="6858000"/>
          </a:xfrm>
          <a:prstGeom prst="rect">
            <a:avLst/>
          </a:prstGeom>
        </p:spPr>
      </p:pic>
      <p:sp>
        <p:nvSpPr>
          <p:cNvPr id="2" name="Slide Number Placeholder 1">
            <a:extLst>
              <a:ext uri="{FF2B5EF4-FFF2-40B4-BE49-F238E27FC236}">
                <a16:creationId xmlns:a16="http://schemas.microsoft.com/office/drawing/2014/main" id="{41CA117F-F740-4C0F-95A3-688497FAD0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ACFD0F5C-8C05-4065-823E-773BE959118C}"/>
              </a:ext>
            </a:extLst>
          </p:cNvPr>
          <p:cNvSpPr txBox="1"/>
          <p:nvPr/>
        </p:nvSpPr>
        <p:spPr>
          <a:xfrm>
            <a:off x="6443601" y="756461"/>
            <a:ext cx="56792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The report presents each of the four drivers of Resilient Agility.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It provides guidance for improving an individual's capacity to be effective during change &amp; transformation.</a:t>
            </a:r>
          </a:p>
        </p:txBody>
      </p:sp>
      <p:pic>
        <p:nvPicPr>
          <p:cNvPr id="9" name="Picture 8">
            <a:extLst>
              <a:ext uri="{FF2B5EF4-FFF2-40B4-BE49-F238E27FC236}">
                <a16:creationId xmlns:a16="http://schemas.microsoft.com/office/drawing/2014/main" id="{474EFE3D-1566-484A-A979-13FE96AD0AF7}"/>
              </a:ext>
            </a:extLst>
          </p:cNvPr>
          <p:cNvPicPr>
            <a:picLocks noChangeAspect="1"/>
          </p:cNvPicPr>
          <p:nvPr/>
        </p:nvPicPr>
        <p:blipFill>
          <a:blip r:embed="rId4"/>
          <a:stretch>
            <a:fillRect/>
          </a:stretch>
        </p:blipFill>
        <p:spPr>
          <a:xfrm rot="21132683">
            <a:off x="654439" y="714904"/>
            <a:ext cx="3334155" cy="4647314"/>
          </a:xfrm>
          <a:prstGeom prst="rect">
            <a:avLst/>
          </a:prstGeom>
          <a:ln>
            <a:solidFill>
              <a:srgbClr val="D8DBD8"/>
            </a:solidFill>
          </a:ln>
          <a:effectLst>
            <a:outerShdw blurRad="152400" dist="38100" dir="8100000" algn="tr" rotWithShape="0">
              <a:prstClr val="black">
                <a:alpha val="20000"/>
              </a:prstClr>
            </a:outerShdw>
          </a:effectLst>
        </p:spPr>
      </p:pic>
      <p:pic>
        <p:nvPicPr>
          <p:cNvPr id="10" name="Picture 9">
            <a:extLst>
              <a:ext uri="{FF2B5EF4-FFF2-40B4-BE49-F238E27FC236}">
                <a16:creationId xmlns:a16="http://schemas.microsoft.com/office/drawing/2014/main" id="{27B83776-5EA4-4D4E-934B-44FD00DE351B}"/>
              </a:ext>
            </a:extLst>
          </p:cNvPr>
          <p:cNvPicPr>
            <a:picLocks noChangeAspect="1"/>
          </p:cNvPicPr>
          <p:nvPr/>
        </p:nvPicPr>
        <p:blipFill>
          <a:blip r:embed="rId5"/>
          <a:stretch>
            <a:fillRect/>
          </a:stretch>
        </p:blipFill>
        <p:spPr>
          <a:xfrm rot="477134">
            <a:off x="2568658" y="1615827"/>
            <a:ext cx="3242599" cy="4373401"/>
          </a:xfrm>
          <a:prstGeom prst="rect">
            <a:avLst/>
          </a:prstGeom>
          <a:ln>
            <a:solidFill>
              <a:srgbClr val="D8DBD8"/>
            </a:solidFill>
          </a:ln>
          <a:effectLst>
            <a:outerShdw blurRad="190500" dist="203200" dir="9000000" algn="tr" rotWithShape="0">
              <a:prstClr val="black">
                <a:alpha val="20000"/>
              </a:prstClr>
            </a:outerShdw>
          </a:effectLst>
        </p:spPr>
      </p:pic>
      <p:sp>
        <p:nvSpPr>
          <p:cNvPr id="5" name="Rectangle 4">
            <a:extLst>
              <a:ext uri="{FF2B5EF4-FFF2-40B4-BE49-F238E27FC236}">
                <a16:creationId xmlns:a16="http://schemas.microsoft.com/office/drawing/2014/main" id="{A9A64CB1-4D6D-4FFE-AA5A-1B10202CD5E7}"/>
              </a:ext>
            </a:extLst>
          </p:cNvPr>
          <p:cNvSpPr/>
          <p:nvPr/>
        </p:nvSpPr>
        <p:spPr>
          <a:xfrm>
            <a:off x="6352860" y="2945860"/>
            <a:ext cx="5388745" cy="3246643"/>
          </a:xfrm>
          <a:prstGeom prst="rect">
            <a:avLst/>
          </a:prstGeom>
          <a:solidFill>
            <a:srgbClr val="D8DB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9A3D0FE4-4937-41E5-9CF2-D2452C3B3BC2}"/>
              </a:ext>
            </a:extLst>
          </p:cNvPr>
          <p:cNvGrpSpPr/>
          <p:nvPr/>
        </p:nvGrpSpPr>
        <p:grpSpPr>
          <a:xfrm>
            <a:off x="6645385" y="4382276"/>
            <a:ext cx="383558" cy="383558"/>
            <a:chOff x="5080298" y="4118472"/>
            <a:chExt cx="532482" cy="532482"/>
          </a:xfrm>
        </p:grpSpPr>
        <p:sp>
          <p:nvSpPr>
            <p:cNvPr id="15" name="Oval 14">
              <a:extLst>
                <a:ext uri="{FF2B5EF4-FFF2-40B4-BE49-F238E27FC236}">
                  <a16:creationId xmlns:a16="http://schemas.microsoft.com/office/drawing/2014/main" id="{0B726AB7-1297-490E-B41A-AD72129CA2F1}"/>
                </a:ext>
              </a:extLst>
            </p:cNvPr>
            <p:cNvSpPr/>
            <p:nvPr/>
          </p:nvSpPr>
          <p:spPr>
            <a:xfrm>
              <a:off x="5080298" y="4118472"/>
              <a:ext cx="532482" cy="532482"/>
            </a:xfrm>
            <a:prstGeom prst="ellipse">
              <a:avLst/>
            </a:prstGeom>
            <a:solidFill>
              <a:srgbClr val="8CC442"/>
            </a:solidFill>
            <a:ln w="38100">
              <a:solidFill>
                <a:schemeClr val="bg1"/>
              </a:solid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Cross 15">
              <a:extLst>
                <a:ext uri="{FF2B5EF4-FFF2-40B4-BE49-F238E27FC236}">
                  <a16:creationId xmlns:a16="http://schemas.microsoft.com/office/drawing/2014/main" id="{6F83FC13-817B-4D34-B766-A43846077CA5}"/>
                </a:ext>
              </a:extLst>
            </p:cNvPr>
            <p:cNvSpPr/>
            <p:nvPr/>
          </p:nvSpPr>
          <p:spPr>
            <a:xfrm>
              <a:off x="5258090" y="4296264"/>
              <a:ext cx="176898" cy="176898"/>
            </a:xfrm>
            <a:prstGeom prst="plus">
              <a:avLst>
                <a:gd name="adj" fmla="val 400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F9E5F9BC-6855-4640-96E7-BE8E8775681A}"/>
              </a:ext>
            </a:extLst>
          </p:cNvPr>
          <p:cNvGrpSpPr/>
          <p:nvPr/>
        </p:nvGrpSpPr>
        <p:grpSpPr>
          <a:xfrm>
            <a:off x="6645385" y="4910326"/>
            <a:ext cx="383558" cy="383558"/>
            <a:chOff x="5080298" y="4125296"/>
            <a:chExt cx="532482" cy="532482"/>
          </a:xfrm>
        </p:grpSpPr>
        <p:sp>
          <p:nvSpPr>
            <p:cNvPr id="18" name="Oval 17">
              <a:extLst>
                <a:ext uri="{FF2B5EF4-FFF2-40B4-BE49-F238E27FC236}">
                  <a16:creationId xmlns:a16="http://schemas.microsoft.com/office/drawing/2014/main" id="{5E951080-A10C-4E11-9E30-E3B20A7FF977}"/>
                </a:ext>
              </a:extLst>
            </p:cNvPr>
            <p:cNvSpPr/>
            <p:nvPr/>
          </p:nvSpPr>
          <p:spPr>
            <a:xfrm>
              <a:off x="5080298" y="4125296"/>
              <a:ext cx="532482" cy="532482"/>
            </a:xfrm>
            <a:prstGeom prst="ellipse">
              <a:avLst/>
            </a:prstGeom>
            <a:solidFill>
              <a:srgbClr val="0E9149"/>
            </a:solidFill>
            <a:ln w="38100">
              <a:solidFill>
                <a:schemeClr val="bg1"/>
              </a:solid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Cross 18">
              <a:extLst>
                <a:ext uri="{FF2B5EF4-FFF2-40B4-BE49-F238E27FC236}">
                  <a16:creationId xmlns:a16="http://schemas.microsoft.com/office/drawing/2014/main" id="{985571DB-3CD7-4959-9122-1422FF7BC7D6}"/>
                </a:ext>
              </a:extLst>
            </p:cNvPr>
            <p:cNvSpPr/>
            <p:nvPr/>
          </p:nvSpPr>
          <p:spPr>
            <a:xfrm>
              <a:off x="5150725" y="4303088"/>
              <a:ext cx="176898" cy="176898"/>
            </a:xfrm>
            <a:prstGeom prst="plus">
              <a:avLst>
                <a:gd name="adj" fmla="val 400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Cross 19">
              <a:extLst>
                <a:ext uri="{FF2B5EF4-FFF2-40B4-BE49-F238E27FC236}">
                  <a16:creationId xmlns:a16="http://schemas.microsoft.com/office/drawing/2014/main" id="{3C8F9C6D-D8AF-43EA-8AE9-6530ED983D7E}"/>
                </a:ext>
              </a:extLst>
            </p:cNvPr>
            <p:cNvSpPr/>
            <p:nvPr/>
          </p:nvSpPr>
          <p:spPr>
            <a:xfrm>
              <a:off x="5369876" y="4303088"/>
              <a:ext cx="176898" cy="176898"/>
            </a:xfrm>
            <a:prstGeom prst="plus">
              <a:avLst>
                <a:gd name="adj" fmla="val 400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1" name="Oval 20">
            <a:extLst>
              <a:ext uri="{FF2B5EF4-FFF2-40B4-BE49-F238E27FC236}">
                <a16:creationId xmlns:a16="http://schemas.microsoft.com/office/drawing/2014/main" id="{9C0674ED-6F98-49CE-BDF7-2AAD95FEABB0}"/>
              </a:ext>
            </a:extLst>
          </p:cNvPr>
          <p:cNvSpPr/>
          <p:nvPr/>
        </p:nvSpPr>
        <p:spPr>
          <a:xfrm>
            <a:off x="6621025" y="5421952"/>
            <a:ext cx="383558" cy="383558"/>
          </a:xfrm>
          <a:prstGeom prst="ellipse">
            <a:avLst/>
          </a:prstGeom>
          <a:solidFill>
            <a:srgbClr val="F4EB67"/>
          </a:solidFill>
          <a:ln w="38100">
            <a:solidFill>
              <a:schemeClr val="bg1"/>
            </a:solid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CCA9F95E-FDF1-4085-9986-DEDDD77E252E}"/>
              </a:ext>
            </a:extLst>
          </p:cNvPr>
          <p:cNvSpPr/>
          <p:nvPr/>
        </p:nvSpPr>
        <p:spPr>
          <a:xfrm>
            <a:off x="7237645" y="4352898"/>
            <a:ext cx="4429255" cy="15183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This symbol indicates a typical preference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This symbol indicates a strong preference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This symbol indicates a challenge area </a:t>
            </a:r>
          </a:p>
        </p:txBody>
      </p:sp>
      <p:sp>
        <p:nvSpPr>
          <p:cNvPr id="3" name="Rectangle 2">
            <a:extLst>
              <a:ext uri="{FF2B5EF4-FFF2-40B4-BE49-F238E27FC236}">
                <a16:creationId xmlns:a16="http://schemas.microsoft.com/office/drawing/2014/main" id="{C823D895-AF55-43FB-A30A-8090DDC50FD2}"/>
              </a:ext>
            </a:extLst>
          </p:cNvPr>
          <p:cNvSpPr/>
          <p:nvPr/>
        </p:nvSpPr>
        <p:spPr>
          <a:xfrm>
            <a:off x="6627863" y="3278720"/>
            <a:ext cx="494812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The report indicates an individual’s greater or lesser preference for the areas under each driver using visuals icons: </a:t>
            </a:r>
          </a:p>
        </p:txBody>
      </p:sp>
    </p:spTree>
    <p:extLst>
      <p:ext uri="{BB962C8B-B14F-4D97-AF65-F5344CB8AC3E}">
        <p14:creationId xmlns:p14="http://schemas.microsoft.com/office/powerpoint/2010/main" val="271000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763DD45-A080-44D2-A5EE-CBD70FB897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9323" y="283054"/>
            <a:ext cx="6416971" cy="6858000"/>
          </a:xfrm>
          <a:prstGeom prst="rect">
            <a:avLst/>
          </a:prstGeom>
        </p:spPr>
      </p:pic>
      <p:sp>
        <p:nvSpPr>
          <p:cNvPr id="2" name="Slide Number Placeholder 1">
            <a:extLst>
              <a:ext uri="{FF2B5EF4-FFF2-40B4-BE49-F238E27FC236}">
                <a16:creationId xmlns:a16="http://schemas.microsoft.com/office/drawing/2014/main" id="{41CA117F-F740-4C0F-95A3-688497FAD0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5A780A82-3EF8-4E9D-8E05-46B6EC9022C2}"/>
              </a:ext>
            </a:extLst>
          </p:cNvPr>
          <p:cNvPicPr>
            <a:picLocks noChangeAspect="1"/>
          </p:cNvPicPr>
          <p:nvPr/>
        </p:nvPicPr>
        <p:blipFill>
          <a:blip r:embed="rId4"/>
          <a:stretch>
            <a:fillRect/>
          </a:stretch>
        </p:blipFill>
        <p:spPr>
          <a:xfrm>
            <a:off x="6846656" y="487423"/>
            <a:ext cx="4002307" cy="5599666"/>
          </a:xfrm>
          <a:prstGeom prst="rect">
            <a:avLst/>
          </a:prstGeom>
          <a:ln>
            <a:solidFill>
              <a:srgbClr val="D8DBD8"/>
            </a:solidFill>
          </a:ln>
          <a:effectLst>
            <a:outerShdw blurRad="355600" dist="127000" dir="2700000" algn="tl" rotWithShape="0">
              <a:prstClr val="black">
                <a:alpha val="30000"/>
              </a:prstClr>
            </a:outerShdw>
          </a:effectLst>
        </p:spPr>
      </p:pic>
      <p:sp>
        <p:nvSpPr>
          <p:cNvPr id="4" name="TextBox 3">
            <a:extLst>
              <a:ext uri="{FF2B5EF4-FFF2-40B4-BE49-F238E27FC236}">
                <a16:creationId xmlns:a16="http://schemas.microsoft.com/office/drawing/2014/main" id="{ECED850F-8A58-4890-B447-CADDCB36EE18}"/>
              </a:ext>
            </a:extLst>
          </p:cNvPr>
          <p:cNvSpPr txBox="1"/>
          <p:nvPr/>
        </p:nvSpPr>
        <p:spPr>
          <a:xfrm>
            <a:off x="618836" y="609600"/>
            <a:ext cx="5200073"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For each of the four drivers, an individual can see their preference for the behaviors that underpin it via the indicator symbols.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Where an individual has a </a:t>
            </a:r>
            <a:r>
              <a:rPr kumimoji="0" lang="en-US" sz="1800" b="1" i="0" u="none" strike="noStrike" kern="1200" cap="none" spc="0" normalizeH="0" baseline="0" noProof="0">
                <a:ln>
                  <a:noFill/>
                </a:ln>
                <a:solidFill>
                  <a:srgbClr val="7030A0"/>
                </a:solidFill>
                <a:effectLst/>
                <a:uLnTx/>
                <a:uFillTx/>
                <a:latin typeface="Arial"/>
                <a:ea typeface="+mn-ea"/>
                <a:cs typeface="+mn-cs"/>
              </a:rPr>
              <a:t>typical preference, </a:t>
            </a:r>
            <a:r>
              <a:rPr kumimoji="0" lang="en-US" sz="1800" b="0" i="0" u="none" strike="noStrike" kern="1200" cap="none" spc="0" normalizeH="0" baseline="0" noProof="0">
                <a:ln>
                  <a:noFill/>
                </a:ln>
                <a:solidFill>
                  <a:prstClr val="black"/>
                </a:solidFill>
                <a:effectLst/>
                <a:uLnTx/>
                <a:uFillTx/>
                <a:latin typeface="Arial"/>
                <a:ea typeface="+mn-ea"/>
                <a:cs typeface="+mn-cs"/>
              </a:rPr>
              <a:t>advice is given around how to capitalize on it as a strength and how to effectively leverage it in the workplace.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Where an individual has a </a:t>
            </a:r>
            <a:r>
              <a:rPr kumimoji="0" lang="en-US" sz="1800" b="1" i="0" u="none" strike="noStrike" kern="1200" cap="none" spc="0" normalizeH="0" baseline="0" noProof="0">
                <a:ln>
                  <a:noFill/>
                </a:ln>
                <a:solidFill>
                  <a:srgbClr val="7030A0"/>
                </a:solidFill>
                <a:effectLst/>
                <a:uLnTx/>
                <a:uFillTx/>
                <a:latin typeface="Arial"/>
                <a:ea typeface="+mn-ea"/>
                <a:cs typeface="+mn-cs"/>
              </a:rPr>
              <a:t>strong preference, </a:t>
            </a:r>
            <a:r>
              <a:rPr kumimoji="0" lang="en-US" sz="1800" b="0" i="0" u="none" strike="noStrike" kern="1200" cap="none" spc="0" normalizeH="0" baseline="0" noProof="0">
                <a:ln>
                  <a:noFill/>
                </a:ln>
                <a:solidFill>
                  <a:prstClr val="black"/>
                </a:solidFill>
                <a:effectLst/>
                <a:uLnTx/>
                <a:uFillTx/>
                <a:latin typeface="Arial"/>
                <a:ea typeface="+mn-ea"/>
                <a:cs typeface="+mn-cs"/>
              </a:rPr>
              <a:t>the guidance also includes how to optimize the special contribution of your strength and potential undesirable consequences if the strength is overplayed.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Where an individual has </a:t>
            </a:r>
            <a:r>
              <a:rPr kumimoji="0" lang="en-US" sz="1800" b="1" i="0" u="none" strike="noStrike" kern="1200" cap="none" spc="0" normalizeH="0" baseline="0" noProof="0">
                <a:ln>
                  <a:noFill/>
                </a:ln>
                <a:solidFill>
                  <a:srgbClr val="7030A0"/>
                </a:solidFill>
                <a:effectLst/>
                <a:uLnTx/>
                <a:uFillTx/>
                <a:latin typeface="Arial"/>
                <a:ea typeface="+mn-ea"/>
                <a:cs typeface="+mn-cs"/>
              </a:rPr>
              <a:t>less preference, </a:t>
            </a:r>
            <a:r>
              <a:rPr kumimoji="0" lang="en-US" sz="1800" b="0" i="0" u="none" strike="noStrike" kern="1200" cap="none" spc="0" normalizeH="0" baseline="0" noProof="0">
                <a:ln>
                  <a:noFill/>
                </a:ln>
                <a:solidFill>
                  <a:prstClr val="black"/>
                </a:solidFill>
                <a:effectLst/>
                <a:uLnTx/>
                <a:uFillTx/>
                <a:latin typeface="Arial"/>
                <a:ea typeface="+mn-ea"/>
                <a:cs typeface="+mn-cs"/>
              </a:rPr>
              <a:t>the information is focused on developing and managing the challenge area and how to support this in the workplace.</a:t>
            </a:r>
          </a:p>
        </p:txBody>
      </p:sp>
    </p:spTree>
    <p:extLst>
      <p:ext uri="{BB962C8B-B14F-4D97-AF65-F5344CB8AC3E}">
        <p14:creationId xmlns:p14="http://schemas.microsoft.com/office/powerpoint/2010/main" val="2195978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id="{9833D798-0C36-4A88-9D6F-D1CD55F46F1D}" vid="{019D7751-5567-4DD3-9BBC-62FAA7C09734}"/>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3.xml><?xml version="1.0" encoding="utf-8"?>
<a:theme xmlns:a="http://schemas.openxmlformats.org/drawingml/2006/main" name="2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widescreen  -  Read-Only" id="{14058530-29B0-4421-B494-B1F0FF870CD1}" vid="{3C21BFF0-BECD-4320-90B8-07FD7B2CA87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Nikki Molloy</DisplayName>
        <AccountId>36</AccountId>
        <AccountType/>
      </UserInfo>
      <UserInfo>
        <DisplayName>Katie Herridge</DisplayName>
        <AccountId>13</AccountId>
        <AccountType/>
      </UserInfo>
      <UserInfo>
        <DisplayName>SharingLinks.8a8462b5-701d-4ede-87e2-339b10d97070.Flexible.aaea0d51-06ad-456f-94d7-c54067b34a92</DisplayName>
        <AccountId>115</AccountId>
        <AccountType/>
      </UserInfo>
      <UserInfo>
        <DisplayName>Daphne van der Wielen</DisplayName>
        <AccountId>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12" ma:contentTypeDescription="Create a new document." ma:contentTypeScope="" ma:versionID="127aa7874d8fcfed70301dcb57c97c1f">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db619a669d83d3c7eb5ce238c267a3d8"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18E9F4-8770-4923-BB2C-47D28852A350}">
  <ds:schemaRefs>
    <ds:schemaRef ds:uri="http://schemas.microsoft.com/office/2006/documentManagement/types"/>
    <ds:schemaRef ds:uri="http://schemas.openxmlformats.org/package/2006/metadata/core-properties"/>
    <ds:schemaRef ds:uri="http://schemas.microsoft.com/office/infopath/2007/PartnerControls"/>
    <ds:schemaRef ds:uri="9cd31565-5270-412f-9c99-58cb3e64888d"/>
    <ds:schemaRef ds:uri="http://purl.org/dc/terms/"/>
    <ds:schemaRef ds:uri="http://www.w3.org/XML/1998/namespace"/>
    <ds:schemaRef ds:uri="http://purl.org/dc/dcmitype/"/>
    <ds:schemaRef ds:uri="http://schemas.microsoft.com/office/2006/metadata/properties"/>
    <ds:schemaRef ds:uri="3f3b39d8-0b74-43ac-aa08-f59c1e079f78"/>
    <ds:schemaRef ds:uri="http://purl.org/dc/elements/1.1/"/>
  </ds:schemaRefs>
</ds:datastoreItem>
</file>

<file path=customXml/itemProps2.xml><?xml version="1.0" encoding="utf-8"?>
<ds:datastoreItem xmlns:ds="http://schemas.openxmlformats.org/officeDocument/2006/customXml" ds:itemID="{C6FE00B1-A26D-407E-B8BE-8A8D558BA8DD}">
  <ds:schemaRefs>
    <ds:schemaRef ds:uri="http://schemas.microsoft.com/sharepoint/v3/contenttype/forms"/>
  </ds:schemaRefs>
</ds:datastoreItem>
</file>

<file path=customXml/itemProps3.xml><?xml version="1.0" encoding="utf-8"?>
<ds:datastoreItem xmlns:ds="http://schemas.openxmlformats.org/officeDocument/2006/customXml" ds:itemID="{674C2A6E-5080-4C0B-A5A4-C45CB8BED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b39d8-0b74-43ac-aa08-f59c1e079f78"/>
    <ds:schemaRef ds:uri="9cd31565-5270-412f-9c99-58cb3e6488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 Template</Template>
  <TotalTime>69</TotalTime>
  <Words>2218</Words>
  <Application>Microsoft Office PowerPoint</Application>
  <PresentationFormat>Widescreen</PresentationFormat>
  <Paragraphs>290</Paragraphs>
  <Slides>25</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Nova Light</vt:lpstr>
      <vt:lpstr>Calibri</vt:lpstr>
      <vt:lpstr>NeueHaasGroteskText Std Md</vt:lpstr>
      <vt:lpstr>Wingdings</vt:lpstr>
      <vt:lpstr>WTW</vt:lpstr>
      <vt:lpstr>1_WTW</vt:lpstr>
      <vt:lpstr>2_WTW</vt:lpstr>
      <vt:lpstr>PowerPoint Presentation</vt:lpstr>
      <vt:lpstr>Building Resilient Agility Facilitator Slide Deck – How to Use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Practical – Getting to know the Group’s Individual Resilient Agility</vt:lpstr>
      <vt:lpstr>Practical Exercise: Ready, Steady, Change </vt:lpstr>
      <vt:lpstr>Building Resilient Agility Dimensions</vt:lpstr>
      <vt:lpstr>Building Resilient Agility Key Drivers and Dimensions</vt:lpstr>
      <vt:lpstr>PowerPoint Presentation</vt:lpstr>
      <vt:lpstr>The Group Overview</vt:lpstr>
      <vt:lpstr>Practical Exercise: SWOT Analysis </vt:lpstr>
      <vt:lpstr>SWOT Analysis </vt:lpstr>
      <vt:lpstr>SWOT Analysis </vt:lpstr>
      <vt:lpstr>Conclusion: Stop-Start-Continue </vt:lpstr>
      <vt:lpstr>Stop, Start, Continue</vt:lpstr>
      <vt:lpstr>Appendix</vt:lpstr>
      <vt:lpstr>Individual Development Plan</vt:lpstr>
      <vt:lpstr>Group Development Plan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Roles  Facilitator Slide Deck</dc:title>
  <dc:creator>Katie Herridge</dc:creator>
  <cp:lastModifiedBy>James Hollingsworth</cp:lastModifiedBy>
  <cp:revision>10</cp:revision>
  <dcterms:created xsi:type="dcterms:W3CDTF">2017-01-09T09:05:02Z</dcterms:created>
  <dcterms:modified xsi:type="dcterms:W3CDTF">2021-03-24T07:38:37Z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0x010100CB889E6103750F438878AB45B4DD2222</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ies>
</file>