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1004" r:id="rId6"/>
    <p:sldId id="1245" r:id="rId7"/>
    <p:sldId id="1246" r:id="rId8"/>
    <p:sldId id="1288" r:id="rId9"/>
    <p:sldId id="1286" r:id="rId10"/>
    <p:sldId id="1287" r:id="rId11"/>
    <p:sldId id="1248" r:id="rId12"/>
    <p:sldId id="1254" r:id="rId13"/>
    <p:sldId id="1280" r:id="rId14"/>
    <p:sldId id="1289" r:id="rId15"/>
    <p:sldId id="1283" r:id="rId16"/>
    <p:sldId id="1284" r:id="rId17"/>
    <p:sldId id="1252" r:id="rId18"/>
    <p:sldId id="1269" r:id="rId19"/>
    <p:sldId id="1290" r:id="rId20"/>
    <p:sldId id="6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89B92C-5D39-4591-9CC8-13A6CBAFC8EA}">
          <p14:sldIdLst>
            <p14:sldId id="1004"/>
            <p14:sldId id="1245"/>
            <p14:sldId id="1246"/>
            <p14:sldId id="1288"/>
            <p14:sldId id="1286"/>
            <p14:sldId id="1287"/>
            <p14:sldId id="1248"/>
            <p14:sldId id="1254"/>
            <p14:sldId id="1280"/>
            <p14:sldId id="1289"/>
            <p14:sldId id="1283"/>
            <p14:sldId id="1284"/>
            <p14:sldId id="1252"/>
            <p14:sldId id="1269"/>
            <p14:sldId id="1290"/>
            <p14:sldId id="6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6A"/>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92DB5-0933-4533-AF9F-79D4955B756B}" v="2" dt="2021-11-29T13:58:54.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Hollingsworth" userId="5824f83d-9761-470f-a24b-0c1520028833" providerId="ADAL" clId="{90192DB5-0933-4533-AF9F-79D4955B756B}"/>
    <pc:docChg chg="custSel delSld modSld addSection delSection modSection">
      <pc:chgData name="James Hollingsworth" userId="5824f83d-9761-470f-a24b-0c1520028833" providerId="ADAL" clId="{90192DB5-0933-4533-AF9F-79D4955B756B}" dt="2021-11-30T18:55:19.174" v="246" actId="20577"/>
      <pc:docMkLst>
        <pc:docMk/>
      </pc:docMkLst>
      <pc:sldChg chg="modNotesTx">
        <pc:chgData name="James Hollingsworth" userId="5824f83d-9761-470f-a24b-0c1520028833" providerId="ADAL" clId="{90192DB5-0933-4533-AF9F-79D4955B756B}" dt="2021-11-30T18:55:14.889" v="245" actId="20577"/>
        <pc:sldMkLst>
          <pc:docMk/>
          <pc:sldMk cId="1051728091" sldId="1252"/>
        </pc:sldMkLst>
      </pc:sldChg>
      <pc:sldChg chg="modNotesTx">
        <pc:chgData name="James Hollingsworth" userId="5824f83d-9761-470f-a24b-0c1520028833" providerId="ADAL" clId="{90192DB5-0933-4533-AF9F-79D4955B756B}" dt="2021-11-30T18:55:19.174" v="246" actId="20577"/>
        <pc:sldMkLst>
          <pc:docMk/>
          <pc:sldMk cId="3682026763" sldId="1269"/>
        </pc:sldMkLst>
      </pc:sldChg>
      <pc:sldChg chg="modNotesTx">
        <pc:chgData name="James Hollingsworth" userId="5824f83d-9761-470f-a24b-0c1520028833" providerId="ADAL" clId="{90192DB5-0933-4533-AF9F-79D4955B756B}" dt="2021-11-30T18:55:10.770" v="244" actId="20577"/>
        <pc:sldMkLst>
          <pc:docMk/>
          <pc:sldMk cId="3956484388" sldId="1284"/>
        </pc:sldMkLst>
      </pc:sldChg>
      <pc:sldChg chg="del">
        <pc:chgData name="James Hollingsworth" userId="5824f83d-9761-470f-a24b-0c1520028833" providerId="ADAL" clId="{90192DB5-0933-4533-AF9F-79D4955B756B}" dt="2021-11-28T17:06:10.342" v="2" actId="2696"/>
        <pc:sldMkLst>
          <pc:docMk/>
          <pc:sldMk cId="3993557997" sldId="1285"/>
        </pc:sldMkLst>
      </pc:sldChg>
      <pc:sldChg chg="delSp modSp mod">
        <pc:chgData name="James Hollingsworth" userId="5824f83d-9761-470f-a24b-0c1520028833" providerId="ADAL" clId="{90192DB5-0933-4533-AF9F-79D4955B756B}" dt="2021-11-28T17:10:59.106" v="243" actId="20577"/>
        <pc:sldMkLst>
          <pc:docMk/>
          <pc:sldMk cId="3066502269" sldId="1290"/>
        </pc:sldMkLst>
        <pc:spChg chg="mod">
          <ac:chgData name="James Hollingsworth" userId="5824f83d-9761-470f-a24b-0c1520028833" providerId="ADAL" clId="{90192DB5-0933-4533-AF9F-79D4955B756B}" dt="2021-11-28T17:08:24.734" v="29" actId="20577"/>
          <ac:spMkLst>
            <pc:docMk/>
            <pc:sldMk cId="3066502269" sldId="1290"/>
            <ac:spMk id="7" creationId="{0792188F-B35D-4999-9E11-3E1801D1163D}"/>
          </ac:spMkLst>
        </pc:spChg>
        <pc:spChg chg="mod">
          <ac:chgData name="James Hollingsworth" userId="5824f83d-9761-470f-a24b-0c1520028833" providerId="ADAL" clId="{90192DB5-0933-4533-AF9F-79D4955B756B}" dt="2021-11-28T17:10:59.106" v="243" actId="20577"/>
          <ac:spMkLst>
            <pc:docMk/>
            <pc:sldMk cId="3066502269" sldId="1290"/>
            <ac:spMk id="12" creationId="{B28CC27A-D031-436B-8D2C-F1CEA1DAFF73}"/>
          </ac:spMkLst>
        </pc:spChg>
        <pc:spChg chg="del">
          <ac:chgData name="James Hollingsworth" userId="5824f83d-9761-470f-a24b-0c1520028833" providerId="ADAL" clId="{90192DB5-0933-4533-AF9F-79D4955B756B}" dt="2021-11-28T17:08:17.277" v="4" actId="478"/>
          <ac:spMkLst>
            <pc:docMk/>
            <pc:sldMk cId="3066502269" sldId="1290"/>
            <ac:spMk id="14" creationId="{4EB13BB2-DDEF-4B29-AF20-E28B2079175A}"/>
          </ac:spMkLst>
        </pc:spChg>
        <pc:spChg chg="del">
          <ac:chgData name="James Hollingsworth" userId="5824f83d-9761-470f-a24b-0c1520028833" providerId="ADAL" clId="{90192DB5-0933-4533-AF9F-79D4955B756B}" dt="2021-11-28T17:08:12.616" v="3" actId="478"/>
          <ac:spMkLst>
            <pc:docMk/>
            <pc:sldMk cId="3066502269" sldId="1290"/>
            <ac:spMk id="15" creationId="{37C09FA6-79CF-4CEA-B318-8DA7C20975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55889-40EA-4B4A-94C6-9C26669F78B8}" type="datetimeFigureOut">
              <a:rPr lang="en-GB" smtClean="0"/>
              <a:t>30/11/2021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2AEA9-7193-4FE0-866B-A4C52E5D7936}" type="slidenum">
              <a:rPr lang="en-GB" smtClean="0"/>
              <a:t>‹#›</a:t>
            </a:fld>
            <a:endParaRPr lang="en-GB"/>
          </a:p>
        </p:txBody>
      </p:sp>
    </p:spTree>
    <p:extLst>
      <p:ext uri="{BB962C8B-B14F-4D97-AF65-F5344CB8AC3E}">
        <p14:creationId xmlns:p14="http://schemas.microsoft.com/office/powerpoint/2010/main" val="35263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8</a:t>
            </a:fld>
            <a:endParaRPr lang="en-GB"/>
          </a:p>
        </p:txBody>
      </p:sp>
    </p:spTree>
    <p:extLst>
      <p:ext uri="{BB962C8B-B14F-4D97-AF65-F5344CB8AC3E}">
        <p14:creationId xmlns:p14="http://schemas.microsoft.com/office/powerpoint/2010/main" val="404534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9</a:t>
            </a:fld>
            <a:endParaRPr lang="en-GB"/>
          </a:p>
        </p:txBody>
      </p:sp>
    </p:spTree>
    <p:extLst>
      <p:ext uri="{BB962C8B-B14F-4D97-AF65-F5344CB8AC3E}">
        <p14:creationId xmlns:p14="http://schemas.microsoft.com/office/powerpoint/2010/main" val="370654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10</a:t>
            </a:fld>
            <a:endParaRPr lang="en-GB"/>
          </a:p>
        </p:txBody>
      </p:sp>
    </p:spTree>
    <p:extLst>
      <p:ext uri="{BB962C8B-B14F-4D97-AF65-F5344CB8AC3E}">
        <p14:creationId xmlns:p14="http://schemas.microsoft.com/office/powerpoint/2010/main" val="238691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12</a:t>
            </a:fld>
            <a:endParaRPr lang="en-GB"/>
          </a:p>
        </p:txBody>
      </p:sp>
    </p:spTree>
    <p:extLst>
      <p:ext uri="{BB962C8B-B14F-4D97-AF65-F5344CB8AC3E}">
        <p14:creationId xmlns:p14="http://schemas.microsoft.com/office/powerpoint/2010/main" val="404534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13</a:t>
            </a:fld>
            <a:endParaRPr lang="en-GB"/>
          </a:p>
        </p:txBody>
      </p:sp>
    </p:spTree>
    <p:extLst>
      <p:ext uri="{BB962C8B-B14F-4D97-AF65-F5344CB8AC3E}">
        <p14:creationId xmlns:p14="http://schemas.microsoft.com/office/powerpoint/2010/main" val="7209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14</a:t>
            </a:fld>
            <a:endParaRPr lang="en-GB"/>
          </a:p>
        </p:txBody>
      </p:sp>
    </p:spTree>
    <p:extLst>
      <p:ext uri="{BB962C8B-B14F-4D97-AF65-F5344CB8AC3E}">
        <p14:creationId xmlns:p14="http://schemas.microsoft.com/office/powerpoint/2010/main" val="25990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12AEA9-7193-4FE0-866B-A4C52E5D7936}" type="slidenum">
              <a:rPr lang="en-GB" smtClean="0"/>
              <a:t>15</a:t>
            </a:fld>
            <a:endParaRPr lang="en-GB"/>
          </a:p>
        </p:txBody>
      </p:sp>
    </p:spTree>
    <p:extLst>
      <p:ext uri="{BB962C8B-B14F-4D97-AF65-F5344CB8AC3E}">
        <p14:creationId xmlns:p14="http://schemas.microsoft.com/office/powerpoint/2010/main" val="353048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58B7-559F-4DBD-8FFA-CF7E3B346F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79022-A74C-403D-9B5A-9B60156CF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7DDCC-120F-4731-8382-0D691F7D5927}"/>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5" name="Footer Placeholder 4">
            <a:extLst>
              <a:ext uri="{FF2B5EF4-FFF2-40B4-BE49-F238E27FC236}">
                <a16:creationId xmlns:a16="http://schemas.microsoft.com/office/drawing/2014/main" id="{8DECA36D-A15A-409E-83BB-9E373959A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673E9-7F97-4461-8494-F1D3EB57F68C}"/>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240597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9CB2-84C9-4EA3-AD62-EC660C968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87349-008C-4F8E-9CC3-0004D207C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07B03-0D89-41A3-9BC5-6215BC5C3244}"/>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5" name="Footer Placeholder 4">
            <a:extLst>
              <a:ext uri="{FF2B5EF4-FFF2-40B4-BE49-F238E27FC236}">
                <a16:creationId xmlns:a16="http://schemas.microsoft.com/office/drawing/2014/main" id="{A2267939-42C6-4642-98EA-D5ABEB361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C60E5-D7C1-4B3D-812B-DD9AFCA5D104}"/>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107059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86C24-8AB1-42C7-A0E8-496BD3B14C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B943B-6AC4-434D-8487-6ABA91C35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4135E-27EA-4DDE-BFC5-22C80D8476C9}"/>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5" name="Footer Placeholder 4">
            <a:extLst>
              <a:ext uri="{FF2B5EF4-FFF2-40B4-BE49-F238E27FC236}">
                <a16:creationId xmlns:a16="http://schemas.microsoft.com/office/drawing/2014/main" id="{DC9AD618-59D4-49B7-95AF-D8AC40606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E70CC-A19A-4127-9C43-B078454E5841}"/>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122989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C8D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8737600" cy="307777"/>
          </a:xfrm>
        </p:spPr>
        <p:txBody>
          <a:bodyPr>
            <a:noAutofit/>
          </a:bodyPr>
          <a:lstStyle/>
          <a:p>
            <a:r>
              <a:rPr lang="en-US"/>
              <a:t>Click to edit Master title style</a:t>
            </a:r>
          </a:p>
        </p:txBody>
      </p:sp>
      <p:sp>
        <p:nvSpPr>
          <p:cNvPr id="9" name="Text Placeholder 2"/>
          <p:cNvSpPr>
            <a:spLocks noGrp="1"/>
          </p:cNvSpPr>
          <p:nvPr>
            <p:ph idx="1" hasCustomPrompt="1"/>
          </p:nvPr>
        </p:nvSpPr>
        <p:spPr>
          <a:xfrm>
            <a:off x="609600" y="804673"/>
            <a:ext cx="8737600" cy="276999"/>
          </a:xfrm>
          <a:prstGeom prst="rect">
            <a:avLst/>
          </a:prstGeom>
        </p:spPr>
        <p:txBody>
          <a:bodyPr vert="horz" wrap="square" lIns="0" tIns="0" rIns="0" bIns="0" rtlCol="0">
            <a:noAutofit/>
          </a:bodyPr>
          <a:lstStyle>
            <a:lvl1pPr>
              <a:defRPr sz="1750" b="0"/>
            </a:lvl1pPr>
          </a:lstStyle>
          <a:p>
            <a:pPr lvl="0"/>
            <a:r>
              <a:rPr lang="en-US"/>
              <a:t>Click to edit Master text styles</a:t>
            </a:r>
          </a:p>
        </p:txBody>
      </p:sp>
      <p:sp>
        <p:nvSpPr>
          <p:cNvPr id="11" name="Freeform 5"/>
          <p:cNvSpPr>
            <a:spLocks/>
          </p:cNvSpPr>
          <p:nvPr userDrawn="1"/>
        </p:nvSpPr>
        <p:spPr bwMode="auto">
          <a:xfrm>
            <a:off x="2683934" y="1522414"/>
            <a:ext cx="5676900" cy="354013"/>
          </a:xfrm>
          <a:custGeom>
            <a:avLst/>
            <a:gdLst>
              <a:gd name="T0" fmla="*/ 0 w 4464"/>
              <a:gd name="T1" fmla="*/ 369 h 369"/>
              <a:gd name="T2" fmla="*/ 0 w 4464"/>
              <a:gd name="T3" fmla="*/ 369 h 369"/>
              <a:gd name="T4" fmla="*/ 4464 w 4464"/>
              <a:gd name="T5" fmla="*/ 369 h 369"/>
              <a:gd name="T6" fmla="*/ 4464 w 4464"/>
              <a:gd name="T7" fmla="*/ 0 h 369"/>
              <a:gd name="T8" fmla="*/ 0 w 4464"/>
              <a:gd name="T9" fmla="*/ 0 h 369"/>
              <a:gd name="T10" fmla="*/ 0 w 4464"/>
              <a:gd name="T11" fmla="*/ 369 h 369"/>
            </a:gdLst>
            <a:ahLst/>
            <a:cxnLst>
              <a:cxn ang="0">
                <a:pos x="T0" y="T1"/>
              </a:cxn>
              <a:cxn ang="0">
                <a:pos x="T2" y="T3"/>
              </a:cxn>
              <a:cxn ang="0">
                <a:pos x="T4" y="T5"/>
              </a:cxn>
              <a:cxn ang="0">
                <a:pos x="T6" y="T7"/>
              </a:cxn>
              <a:cxn ang="0">
                <a:pos x="T8" y="T9"/>
              </a:cxn>
              <a:cxn ang="0">
                <a:pos x="T10" y="T11"/>
              </a:cxn>
            </a:cxnLst>
            <a:rect l="0" t="0" r="r" b="b"/>
            <a:pathLst>
              <a:path w="4464" h="369">
                <a:moveTo>
                  <a:pt x="0" y="369"/>
                </a:moveTo>
                <a:lnTo>
                  <a:pt x="0" y="369"/>
                </a:lnTo>
                <a:lnTo>
                  <a:pt x="4464" y="369"/>
                </a:lnTo>
                <a:lnTo>
                  <a:pt x="446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6"/>
          <p:cNvSpPr>
            <a:spLocks/>
          </p:cNvSpPr>
          <p:nvPr userDrawn="1"/>
        </p:nvSpPr>
        <p:spPr bwMode="auto">
          <a:xfrm>
            <a:off x="609601" y="3013075"/>
            <a:ext cx="2148417" cy="2813050"/>
          </a:xfrm>
          <a:custGeom>
            <a:avLst/>
            <a:gdLst>
              <a:gd name="T0" fmla="*/ 0 w 1689"/>
              <a:gd name="T1" fmla="*/ 2943 h 2943"/>
              <a:gd name="T2" fmla="*/ 0 w 1689"/>
              <a:gd name="T3" fmla="*/ 2943 h 2943"/>
              <a:gd name="T4" fmla="*/ 1689 w 1689"/>
              <a:gd name="T5" fmla="*/ 2943 h 2943"/>
              <a:gd name="T6" fmla="*/ 1689 w 1689"/>
              <a:gd name="T7" fmla="*/ 0 h 2943"/>
              <a:gd name="T8" fmla="*/ 0 w 1689"/>
              <a:gd name="T9" fmla="*/ 0 h 2943"/>
              <a:gd name="T10" fmla="*/ 0 w 1689"/>
              <a:gd name="T11" fmla="*/ 2943 h 2943"/>
            </a:gdLst>
            <a:ahLst/>
            <a:cxnLst>
              <a:cxn ang="0">
                <a:pos x="T0" y="T1"/>
              </a:cxn>
              <a:cxn ang="0">
                <a:pos x="T2" y="T3"/>
              </a:cxn>
              <a:cxn ang="0">
                <a:pos x="T4" y="T5"/>
              </a:cxn>
              <a:cxn ang="0">
                <a:pos x="T6" y="T7"/>
              </a:cxn>
              <a:cxn ang="0">
                <a:pos x="T8" y="T9"/>
              </a:cxn>
              <a:cxn ang="0">
                <a:pos x="T10" y="T11"/>
              </a:cxn>
            </a:cxnLst>
            <a:rect l="0" t="0" r="r" b="b"/>
            <a:pathLst>
              <a:path w="1689" h="2943">
                <a:moveTo>
                  <a:pt x="0" y="2943"/>
                </a:moveTo>
                <a:lnTo>
                  <a:pt x="0" y="2943"/>
                </a:lnTo>
                <a:lnTo>
                  <a:pt x="1689" y="2943"/>
                </a:lnTo>
                <a:lnTo>
                  <a:pt x="1689" y="0"/>
                </a:lnTo>
                <a:lnTo>
                  <a:pt x="0" y="0"/>
                </a:lnTo>
                <a:lnTo>
                  <a:pt x="0" y="294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7"/>
          <p:cNvSpPr>
            <a:spLocks/>
          </p:cNvSpPr>
          <p:nvPr userDrawn="1"/>
        </p:nvSpPr>
        <p:spPr bwMode="auto">
          <a:xfrm>
            <a:off x="4089400" y="5522914"/>
            <a:ext cx="1432984" cy="303213"/>
          </a:xfrm>
          <a:custGeom>
            <a:avLst/>
            <a:gdLst>
              <a:gd name="T0" fmla="*/ 0 w 1126"/>
              <a:gd name="T1" fmla="*/ 317 h 317"/>
              <a:gd name="T2" fmla="*/ 0 w 1126"/>
              <a:gd name="T3" fmla="*/ 317 h 317"/>
              <a:gd name="T4" fmla="*/ 1126 w 1126"/>
              <a:gd name="T5" fmla="*/ 317 h 317"/>
              <a:gd name="T6" fmla="*/ 1126 w 1126"/>
              <a:gd name="T7" fmla="*/ 0 h 317"/>
              <a:gd name="T8" fmla="*/ 0 w 1126"/>
              <a:gd name="T9" fmla="*/ 0 h 317"/>
              <a:gd name="T10" fmla="*/ 0 w 1126"/>
              <a:gd name="T11" fmla="*/ 317 h 317"/>
            </a:gdLst>
            <a:ahLst/>
            <a:cxnLst>
              <a:cxn ang="0">
                <a:pos x="T0" y="T1"/>
              </a:cxn>
              <a:cxn ang="0">
                <a:pos x="T2" y="T3"/>
              </a:cxn>
              <a:cxn ang="0">
                <a:pos x="T4" y="T5"/>
              </a:cxn>
              <a:cxn ang="0">
                <a:pos x="T6" y="T7"/>
              </a:cxn>
              <a:cxn ang="0">
                <a:pos x="T8" y="T9"/>
              </a:cxn>
              <a:cxn ang="0">
                <a:pos x="T10" y="T11"/>
              </a:cxn>
            </a:cxnLst>
            <a:rect l="0" t="0" r="r" b="b"/>
            <a:pathLst>
              <a:path w="1126" h="317">
                <a:moveTo>
                  <a:pt x="0" y="317"/>
                </a:moveTo>
                <a:lnTo>
                  <a:pt x="0" y="317"/>
                </a:lnTo>
                <a:lnTo>
                  <a:pt x="1126" y="317"/>
                </a:lnTo>
                <a:lnTo>
                  <a:pt x="1126" y="0"/>
                </a:lnTo>
                <a:lnTo>
                  <a:pt x="0" y="0"/>
                </a:lnTo>
                <a:lnTo>
                  <a:pt x="0" y="31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8"/>
          <p:cNvSpPr>
            <a:spLocks/>
          </p:cNvSpPr>
          <p:nvPr userDrawn="1"/>
        </p:nvSpPr>
        <p:spPr bwMode="auto">
          <a:xfrm>
            <a:off x="7653867" y="4086225"/>
            <a:ext cx="1432984" cy="1739900"/>
          </a:xfrm>
          <a:custGeom>
            <a:avLst/>
            <a:gdLst>
              <a:gd name="T0" fmla="*/ 0 w 1126"/>
              <a:gd name="T1" fmla="*/ 1820 h 1820"/>
              <a:gd name="T2" fmla="*/ 0 w 1126"/>
              <a:gd name="T3" fmla="*/ 1820 h 1820"/>
              <a:gd name="T4" fmla="*/ 1126 w 1126"/>
              <a:gd name="T5" fmla="*/ 1820 h 1820"/>
              <a:gd name="T6" fmla="*/ 1126 w 1126"/>
              <a:gd name="T7" fmla="*/ 0 h 1820"/>
              <a:gd name="T8" fmla="*/ 0 w 1126"/>
              <a:gd name="T9" fmla="*/ 0 h 1820"/>
              <a:gd name="T10" fmla="*/ 0 w 1126"/>
              <a:gd name="T11" fmla="*/ 1820 h 1820"/>
            </a:gdLst>
            <a:ahLst/>
            <a:cxnLst>
              <a:cxn ang="0">
                <a:pos x="T0" y="T1"/>
              </a:cxn>
              <a:cxn ang="0">
                <a:pos x="T2" y="T3"/>
              </a:cxn>
              <a:cxn ang="0">
                <a:pos x="T4" y="T5"/>
              </a:cxn>
              <a:cxn ang="0">
                <a:pos x="T6" y="T7"/>
              </a:cxn>
              <a:cxn ang="0">
                <a:pos x="T8" y="T9"/>
              </a:cxn>
              <a:cxn ang="0">
                <a:pos x="T10" y="T11"/>
              </a:cxn>
            </a:cxnLst>
            <a:rect l="0" t="0" r="r" b="b"/>
            <a:pathLst>
              <a:path w="1126" h="1820">
                <a:moveTo>
                  <a:pt x="0" y="1820"/>
                </a:moveTo>
                <a:lnTo>
                  <a:pt x="0" y="1820"/>
                </a:lnTo>
                <a:lnTo>
                  <a:pt x="1126" y="1820"/>
                </a:lnTo>
                <a:lnTo>
                  <a:pt x="1126" y="0"/>
                </a:lnTo>
                <a:lnTo>
                  <a:pt x="0" y="0"/>
                </a:lnTo>
                <a:lnTo>
                  <a:pt x="0" y="1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9"/>
          <p:cNvSpPr>
            <a:spLocks/>
          </p:cNvSpPr>
          <p:nvPr userDrawn="1"/>
        </p:nvSpPr>
        <p:spPr bwMode="auto">
          <a:xfrm>
            <a:off x="5520267" y="3717926"/>
            <a:ext cx="709084" cy="358775"/>
          </a:xfrm>
          <a:custGeom>
            <a:avLst/>
            <a:gdLst>
              <a:gd name="T0" fmla="*/ 0 w 557"/>
              <a:gd name="T1" fmla="*/ 375 h 375"/>
              <a:gd name="T2" fmla="*/ 0 w 557"/>
              <a:gd name="T3" fmla="*/ 375 h 375"/>
              <a:gd name="T4" fmla="*/ 557 w 557"/>
              <a:gd name="T5" fmla="*/ 375 h 375"/>
              <a:gd name="T6" fmla="*/ 557 w 557"/>
              <a:gd name="T7" fmla="*/ 0 h 375"/>
              <a:gd name="T8" fmla="*/ 0 w 557"/>
              <a:gd name="T9" fmla="*/ 0 h 375"/>
              <a:gd name="T10" fmla="*/ 0 w 557"/>
              <a:gd name="T11" fmla="*/ 375 h 375"/>
            </a:gdLst>
            <a:ahLst/>
            <a:cxnLst>
              <a:cxn ang="0">
                <a:pos x="T0" y="T1"/>
              </a:cxn>
              <a:cxn ang="0">
                <a:pos x="T2" y="T3"/>
              </a:cxn>
              <a:cxn ang="0">
                <a:pos x="T4" y="T5"/>
              </a:cxn>
              <a:cxn ang="0">
                <a:pos x="T6" y="T7"/>
              </a:cxn>
              <a:cxn ang="0">
                <a:pos x="T8" y="T9"/>
              </a:cxn>
              <a:cxn ang="0">
                <a:pos x="T10" y="T11"/>
              </a:cxn>
            </a:cxnLst>
            <a:rect l="0" t="0" r="r" b="b"/>
            <a:pathLst>
              <a:path w="557" h="375">
                <a:moveTo>
                  <a:pt x="0" y="375"/>
                </a:moveTo>
                <a:lnTo>
                  <a:pt x="0" y="375"/>
                </a:lnTo>
                <a:lnTo>
                  <a:pt x="557" y="375"/>
                </a:lnTo>
                <a:lnTo>
                  <a:pt x="557" y="0"/>
                </a:lnTo>
                <a:lnTo>
                  <a:pt x="0" y="0"/>
                </a:lnTo>
                <a:lnTo>
                  <a:pt x="0" y="3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0"/>
          <p:cNvSpPr>
            <a:spLocks/>
          </p:cNvSpPr>
          <p:nvPr userDrawn="1"/>
        </p:nvSpPr>
        <p:spPr bwMode="auto">
          <a:xfrm>
            <a:off x="9776884" y="2995613"/>
            <a:ext cx="719667" cy="742950"/>
          </a:xfrm>
          <a:custGeom>
            <a:avLst/>
            <a:gdLst>
              <a:gd name="T0" fmla="*/ 0 w 566"/>
              <a:gd name="T1" fmla="*/ 778 h 778"/>
              <a:gd name="T2" fmla="*/ 0 w 566"/>
              <a:gd name="T3" fmla="*/ 778 h 778"/>
              <a:gd name="T4" fmla="*/ 566 w 566"/>
              <a:gd name="T5" fmla="*/ 778 h 778"/>
              <a:gd name="T6" fmla="*/ 566 w 566"/>
              <a:gd name="T7" fmla="*/ 0 h 778"/>
              <a:gd name="T8" fmla="*/ 0 w 566"/>
              <a:gd name="T9" fmla="*/ 0 h 778"/>
              <a:gd name="T10" fmla="*/ 0 w 566"/>
              <a:gd name="T11" fmla="*/ 778 h 778"/>
            </a:gdLst>
            <a:ahLst/>
            <a:cxnLst>
              <a:cxn ang="0">
                <a:pos x="T0" y="T1"/>
              </a:cxn>
              <a:cxn ang="0">
                <a:pos x="T2" y="T3"/>
              </a:cxn>
              <a:cxn ang="0">
                <a:pos x="T4" y="T5"/>
              </a:cxn>
              <a:cxn ang="0">
                <a:pos x="T6" y="T7"/>
              </a:cxn>
              <a:cxn ang="0">
                <a:pos x="T8" y="T9"/>
              </a:cxn>
              <a:cxn ang="0">
                <a:pos x="T10" y="T11"/>
              </a:cxn>
            </a:cxnLst>
            <a:rect l="0" t="0" r="r" b="b"/>
            <a:pathLst>
              <a:path w="566" h="778">
                <a:moveTo>
                  <a:pt x="0" y="778"/>
                </a:moveTo>
                <a:lnTo>
                  <a:pt x="0" y="778"/>
                </a:lnTo>
                <a:lnTo>
                  <a:pt x="566" y="778"/>
                </a:lnTo>
                <a:lnTo>
                  <a:pt x="566" y="0"/>
                </a:lnTo>
                <a:lnTo>
                  <a:pt x="0" y="0"/>
                </a:lnTo>
                <a:lnTo>
                  <a:pt x="0" y="7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1"/>
          <p:cNvSpPr>
            <a:spLocks/>
          </p:cNvSpPr>
          <p:nvPr userDrawn="1"/>
        </p:nvSpPr>
        <p:spPr bwMode="auto">
          <a:xfrm>
            <a:off x="10521951" y="1522414"/>
            <a:ext cx="1075267" cy="354013"/>
          </a:xfrm>
          <a:custGeom>
            <a:avLst/>
            <a:gdLst>
              <a:gd name="T0" fmla="*/ 0 w 844"/>
              <a:gd name="T1" fmla="*/ 369 h 369"/>
              <a:gd name="T2" fmla="*/ 0 w 844"/>
              <a:gd name="T3" fmla="*/ 369 h 369"/>
              <a:gd name="T4" fmla="*/ 844 w 844"/>
              <a:gd name="T5" fmla="*/ 369 h 369"/>
              <a:gd name="T6" fmla="*/ 844 w 844"/>
              <a:gd name="T7" fmla="*/ 0 h 369"/>
              <a:gd name="T8" fmla="*/ 0 w 844"/>
              <a:gd name="T9" fmla="*/ 0 h 369"/>
              <a:gd name="T10" fmla="*/ 0 w 844"/>
              <a:gd name="T11" fmla="*/ 369 h 369"/>
            </a:gdLst>
            <a:ahLst/>
            <a:cxnLst>
              <a:cxn ang="0">
                <a:pos x="T0" y="T1"/>
              </a:cxn>
              <a:cxn ang="0">
                <a:pos x="T2" y="T3"/>
              </a:cxn>
              <a:cxn ang="0">
                <a:pos x="T4" y="T5"/>
              </a:cxn>
              <a:cxn ang="0">
                <a:pos x="T6" y="T7"/>
              </a:cxn>
              <a:cxn ang="0">
                <a:pos x="T8" y="T9"/>
              </a:cxn>
              <a:cxn ang="0">
                <a:pos x="T10" y="T11"/>
              </a:cxn>
            </a:cxnLst>
            <a:rect l="0" t="0" r="r" b="b"/>
            <a:pathLst>
              <a:path w="844" h="369">
                <a:moveTo>
                  <a:pt x="0" y="369"/>
                </a:moveTo>
                <a:lnTo>
                  <a:pt x="0" y="369"/>
                </a:lnTo>
                <a:lnTo>
                  <a:pt x="844" y="369"/>
                </a:lnTo>
                <a:lnTo>
                  <a:pt x="84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pic>
        <p:nvPicPr>
          <p:cNvPr id="19" name="Picture 18">
            <a:extLst>
              <a:ext uri="{FF2B5EF4-FFF2-40B4-BE49-F238E27FC236}">
                <a16:creationId xmlns:a16="http://schemas.microsoft.com/office/drawing/2014/main" id="{EF8B62CC-1DCF-4E25-A093-4E5E0E256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5835" y="5947161"/>
            <a:ext cx="2272232" cy="628193"/>
          </a:xfrm>
          <a:prstGeom prst="rect">
            <a:avLst/>
          </a:prstGeom>
        </p:spPr>
      </p:pic>
    </p:spTree>
    <p:extLst>
      <p:ext uri="{BB962C8B-B14F-4D97-AF65-F5344CB8AC3E}">
        <p14:creationId xmlns:p14="http://schemas.microsoft.com/office/powerpoint/2010/main" val="3719037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8737600" cy="307777"/>
          </a:xfrm>
        </p:spPr>
        <p:txBody>
          <a:bodyPr>
            <a:noAutofit/>
          </a:bodyPr>
          <a:lstStyle/>
          <a:p>
            <a:r>
              <a:rPr lang="en-US"/>
              <a:t>Click to edit Master title style</a:t>
            </a:r>
          </a:p>
        </p:txBody>
      </p:sp>
      <p:sp>
        <p:nvSpPr>
          <p:cNvPr id="7" name="Text Placeholder 2"/>
          <p:cNvSpPr>
            <a:spLocks noGrp="1"/>
          </p:cNvSpPr>
          <p:nvPr>
            <p:ph idx="1" hasCustomPrompt="1"/>
          </p:nvPr>
        </p:nvSpPr>
        <p:spPr>
          <a:xfrm>
            <a:off x="609600" y="804673"/>
            <a:ext cx="8737600" cy="276999"/>
          </a:xfrm>
          <a:prstGeom prst="rect">
            <a:avLst/>
          </a:prstGeom>
        </p:spPr>
        <p:txBody>
          <a:bodyPr vert="horz" wrap="square" lIns="0" tIns="0" rIns="0" bIns="0" rtlCol="0">
            <a:noAutofit/>
          </a:bodyPr>
          <a:lstStyle>
            <a:lvl1pPr>
              <a:defRPr sz="1750" b="0"/>
            </a:lvl1pPr>
          </a:lstStyle>
          <a:p>
            <a:pPr lvl="0"/>
            <a:r>
              <a:rPr lang="en-US"/>
              <a:t>Click to edit Master text styles</a:t>
            </a:r>
          </a:p>
        </p:txBody>
      </p:sp>
      <p:sp>
        <p:nvSpPr>
          <p:cNvPr id="10" name="Freeform 5"/>
          <p:cNvSpPr>
            <a:spLocks/>
          </p:cNvSpPr>
          <p:nvPr userDrawn="1"/>
        </p:nvSpPr>
        <p:spPr bwMode="auto">
          <a:xfrm>
            <a:off x="918849" y="3515640"/>
            <a:ext cx="3862993" cy="1940526"/>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 name="Freeform 6"/>
          <p:cNvSpPr>
            <a:spLocks/>
          </p:cNvSpPr>
          <p:nvPr userDrawn="1"/>
        </p:nvSpPr>
        <p:spPr bwMode="auto">
          <a:xfrm>
            <a:off x="9291190" y="3515640"/>
            <a:ext cx="365259" cy="1940526"/>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7"/>
          <p:cNvSpPr>
            <a:spLocks/>
          </p:cNvSpPr>
          <p:nvPr userDrawn="1"/>
        </p:nvSpPr>
        <p:spPr bwMode="auto">
          <a:xfrm>
            <a:off x="5578003" y="3515641"/>
            <a:ext cx="2836228" cy="981952"/>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6141884" y="1621875"/>
            <a:ext cx="1126076" cy="97982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8234928" y="999936"/>
            <a:ext cx="3048314" cy="467596"/>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10"/>
          <p:cNvSpPr>
            <a:spLocks/>
          </p:cNvSpPr>
          <p:nvPr userDrawn="1"/>
        </p:nvSpPr>
        <p:spPr bwMode="auto">
          <a:xfrm>
            <a:off x="6273175" y="5793661"/>
            <a:ext cx="863493" cy="467596"/>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11"/>
          <p:cNvSpPr>
            <a:spLocks/>
          </p:cNvSpPr>
          <p:nvPr userDrawn="1"/>
        </p:nvSpPr>
        <p:spPr bwMode="auto">
          <a:xfrm>
            <a:off x="2452265" y="1621876"/>
            <a:ext cx="1708469" cy="465472"/>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2"/>
          <p:cNvSpPr>
            <a:spLocks/>
          </p:cNvSpPr>
          <p:nvPr userDrawn="1"/>
        </p:nvSpPr>
        <p:spPr bwMode="auto">
          <a:xfrm>
            <a:off x="918849" y="1621876"/>
            <a:ext cx="348428" cy="81404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pic>
        <p:nvPicPr>
          <p:cNvPr id="20" name="Picture 19">
            <a:extLst>
              <a:ext uri="{FF2B5EF4-FFF2-40B4-BE49-F238E27FC236}">
                <a16:creationId xmlns:a16="http://schemas.microsoft.com/office/drawing/2014/main" id="{EBD26C8B-993A-4BCF-9C25-59827759C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5835" y="5947161"/>
            <a:ext cx="2272232" cy="628193"/>
          </a:xfrm>
          <a:prstGeom prst="rect">
            <a:avLst/>
          </a:prstGeom>
        </p:spPr>
      </p:pic>
    </p:spTree>
    <p:extLst>
      <p:ext uri="{BB962C8B-B14F-4D97-AF65-F5344CB8AC3E}">
        <p14:creationId xmlns:p14="http://schemas.microsoft.com/office/powerpoint/2010/main" val="3851740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solidFill>
                  <a:schemeClr val="bg1"/>
                </a:solidFill>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solidFill>
                  <a:schemeClr val="bg1"/>
                </a:solidFill>
              </a:defRPr>
            </a:lvl1pPr>
          </a:lstStyle>
          <a:p>
            <a:pPr lvl="0"/>
            <a:r>
              <a:rPr lang="en-US"/>
              <a:t>Click to edit Master text styles</a:t>
            </a:r>
          </a:p>
        </p:txBody>
      </p:sp>
      <p:grpSp>
        <p:nvGrpSpPr>
          <p:cNvPr id="4" name="Group 3"/>
          <p:cNvGrpSpPr/>
          <p:nvPr userDrawn="1"/>
        </p:nvGrpSpPr>
        <p:grpSpPr>
          <a:xfrm>
            <a:off x="609600" y="1014411"/>
            <a:ext cx="10987617" cy="5386388"/>
            <a:chOff x="457200" y="452438"/>
            <a:chExt cx="8240713" cy="5386388"/>
          </a:xfrm>
          <a:solidFill>
            <a:schemeClr val="tx1">
              <a:alpha val="20000"/>
            </a:schemeClr>
          </a:solidFill>
        </p:grpSpPr>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457200" y="3582310"/>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4003159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solidFill>
                  <a:srgbClr val="702082"/>
                </a:solidFill>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solidFill>
                  <a:schemeClr val="tx1"/>
                </a:solidFill>
              </a:defRPr>
            </a:lvl1pPr>
          </a:lstStyle>
          <a:p>
            <a:pPr lvl="0"/>
            <a:r>
              <a:rPr lang="en-US"/>
              <a:t>Click to edit Master text styles</a:t>
            </a:r>
          </a:p>
        </p:txBody>
      </p:sp>
      <p:grpSp>
        <p:nvGrpSpPr>
          <p:cNvPr id="4" name="Group 3"/>
          <p:cNvGrpSpPr/>
          <p:nvPr userDrawn="1"/>
        </p:nvGrpSpPr>
        <p:grpSpPr>
          <a:xfrm>
            <a:off x="609600" y="946960"/>
            <a:ext cx="10987617" cy="5386388"/>
            <a:chOff x="457200" y="452438"/>
            <a:chExt cx="8240713" cy="5386388"/>
          </a:xfrm>
          <a:solidFill>
            <a:schemeClr val="bg1">
              <a:alpha val="60000"/>
            </a:schemeClr>
          </a:solidFill>
        </p:grpSpPr>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457200" y="3582325"/>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053012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lvl1pPr>
          </a:lstStyle>
          <a:p>
            <a:pPr lvl="0"/>
            <a:r>
              <a:rPr lang="en-US"/>
              <a:t>Click to edit Master text styles</a:t>
            </a:r>
          </a:p>
        </p:txBody>
      </p:sp>
      <p:sp>
        <p:nvSpPr>
          <p:cNvPr id="7" name="Freeform 5"/>
          <p:cNvSpPr>
            <a:spLocks/>
          </p:cNvSpPr>
          <p:nvPr userDrawn="1"/>
        </p:nvSpPr>
        <p:spPr bwMode="auto">
          <a:xfrm>
            <a:off x="9264651" y="1597026"/>
            <a:ext cx="1365251"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11228918" y="452438"/>
            <a:ext cx="368300"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9912351" y="3097214"/>
            <a:ext cx="1684867"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9912351" y="5494338"/>
            <a:ext cx="1684867"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558800" y="3602702"/>
            <a:ext cx="10668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6481234" y="5037138"/>
            <a:ext cx="1375833"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3067051" y="3571875"/>
            <a:ext cx="2766484"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362026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04800" y="228600"/>
            <a:ext cx="7668768" cy="194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457201"/>
            <a:ext cx="7010400" cy="615553"/>
          </a:xfrm>
        </p:spPr>
        <p:txBody>
          <a:bodyPr>
            <a:noAutofit/>
          </a:bodyPr>
          <a:lstStyle>
            <a:lvl1pPr>
              <a:defRPr>
                <a:solidFill>
                  <a:schemeClr val="bg1"/>
                </a:solidFill>
              </a:defRPr>
            </a:lvl1pPr>
          </a:lstStyle>
          <a:p>
            <a:r>
              <a:rPr lang="en-US"/>
              <a:t>Click to edit Master title style</a:t>
            </a:r>
            <a:br>
              <a:rPr lang="en-US"/>
            </a:br>
            <a:r>
              <a:rPr lang="en-US"/>
              <a:t>second line if needed</a:t>
            </a:r>
          </a:p>
        </p:txBody>
      </p:sp>
      <p:sp>
        <p:nvSpPr>
          <p:cNvPr id="3" name="Date Placeholder 2"/>
          <p:cNvSpPr>
            <a:spLocks noGrp="1"/>
          </p:cNvSpPr>
          <p:nvPr>
            <p:ph type="dt" sz="half" idx="10"/>
          </p:nvPr>
        </p:nvSpPr>
        <p:spPr>
          <a:xfrm>
            <a:off x="609600" y="1828800"/>
            <a:ext cx="2032000" cy="184666"/>
          </a:xfrm>
          <a:prstGeom prst="rect">
            <a:avLst/>
          </a:prstGeom>
        </p:spPr>
        <p:txBody>
          <a:bodyPr lIns="0" tIns="0" rIns="0" bIns="0">
            <a:noAutofit/>
          </a:bodyPr>
          <a:lstStyle>
            <a:lvl1pPr algn="l">
              <a:defRPr sz="1200"/>
            </a:lvl1pPr>
          </a:lstStyle>
          <a:p>
            <a:endParaRPr lang="en-US"/>
          </a:p>
        </p:txBody>
      </p:sp>
      <p:sp>
        <p:nvSpPr>
          <p:cNvPr id="16" name="Text Placeholder 15"/>
          <p:cNvSpPr>
            <a:spLocks noGrp="1"/>
          </p:cNvSpPr>
          <p:nvPr>
            <p:ph type="body" sz="quarter" idx="13"/>
          </p:nvPr>
        </p:nvSpPr>
        <p:spPr>
          <a:xfrm>
            <a:off x="609600" y="1158874"/>
            <a:ext cx="7010400" cy="612648"/>
          </a:xfrm>
          <a:prstGeom prst="rect">
            <a:avLst/>
          </a:prstGeom>
        </p:spPr>
        <p:txBody>
          <a:bodyPr lIns="0" tIns="0" rIns="0" bIns="0">
            <a:noAutofit/>
          </a:bodyPr>
          <a:lstStyle>
            <a:lvl1pPr>
              <a:defRPr sz="1750" b="0">
                <a:solidFill>
                  <a:schemeClr val="bg1"/>
                </a:solidFill>
              </a:defRPr>
            </a:lvl1pPr>
          </a:lstStyle>
          <a:p>
            <a:pPr lvl="0"/>
            <a:r>
              <a:rPr lang="en-US"/>
              <a:t>Click to edit Master text styles</a:t>
            </a:r>
          </a:p>
        </p:txBody>
      </p:sp>
      <p:sp>
        <p:nvSpPr>
          <p:cNvPr id="7" name="Freeform 5"/>
          <p:cNvSpPr>
            <a:spLocks/>
          </p:cNvSpPr>
          <p:nvPr userDrawn="1"/>
        </p:nvSpPr>
        <p:spPr bwMode="auto">
          <a:xfrm>
            <a:off x="9264651" y="1597026"/>
            <a:ext cx="1365251"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userDrawn="1"/>
        </p:nvSpPr>
        <p:spPr bwMode="auto">
          <a:xfrm>
            <a:off x="11228918" y="452438"/>
            <a:ext cx="368300"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7"/>
          <p:cNvSpPr>
            <a:spLocks/>
          </p:cNvSpPr>
          <p:nvPr userDrawn="1"/>
        </p:nvSpPr>
        <p:spPr bwMode="auto">
          <a:xfrm>
            <a:off x="9912351" y="3097214"/>
            <a:ext cx="1684867"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 name="Freeform 8"/>
          <p:cNvSpPr>
            <a:spLocks/>
          </p:cNvSpPr>
          <p:nvPr userDrawn="1"/>
        </p:nvSpPr>
        <p:spPr bwMode="auto">
          <a:xfrm>
            <a:off x="9912351" y="5494338"/>
            <a:ext cx="1684867"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userDrawn="1"/>
        </p:nvSpPr>
        <p:spPr bwMode="auto">
          <a:xfrm>
            <a:off x="609600" y="3558258"/>
            <a:ext cx="10668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10"/>
          <p:cNvSpPr>
            <a:spLocks/>
          </p:cNvSpPr>
          <p:nvPr userDrawn="1"/>
        </p:nvSpPr>
        <p:spPr bwMode="auto">
          <a:xfrm>
            <a:off x="6481234" y="5037138"/>
            <a:ext cx="1375833"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11"/>
          <p:cNvSpPr>
            <a:spLocks/>
          </p:cNvSpPr>
          <p:nvPr userDrawn="1"/>
        </p:nvSpPr>
        <p:spPr bwMode="auto">
          <a:xfrm>
            <a:off x="3067051" y="3571875"/>
            <a:ext cx="2766484"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4168479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vider Blue">
    <p:bg>
      <p:bgPr>
        <a:solidFill>
          <a:srgbClr val="C8D7D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68F3D3C-D32C-4FD6-AD17-DABC18849A4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463" r="19149" b="18725"/>
          <a:stretch/>
        </p:blipFill>
        <p:spPr>
          <a:xfrm>
            <a:off x="3074128" y="0"/>
            <a:ext cx="9117872"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sp>
        <p:nvSpPr>
          <p:cNvPr id="4" name="TextBox 3"/>
          <p:cNvSpPr txBox="1"/>
          <p:nvPr userDrawn="1"/>
        </p:nvSpPr>
        <p:spPr>
          <a:xfrm>
            <a:off x="5098119" y="3078815"/>
            <a:ext cx="3887715" cy="830997"/>
          </a:xfrm>
          <a:prstGeom prst="rect">
            <a:avLst/>
          </a:prstGeom>
          <a:noFill/>
        </p:spPr>
        <p:txBody>
          <a:bodyPr wrap="square" rtlCol="0">
            <a:spAutoFit/>
          </a:bodyPr>
          <a:lstStyle/>
          <a:p>
            <a:r>
              <a:rPr lang="en-GB" sz="4800" b="1">
                <a:solidFill>
                  <a:srgbClr val="00A0D2"/>
                </a:solidFill>
              </a:rPr>
              <a:t>Hire Talent</a:t>
            </a: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95396" y="2560542"/>
            <a:ext cx="1614536" cy="1540887"/>
          </a:xfrm>
          <a:prstGeom prst="rect">
            <a:avLst/>
          </a:prstGeom>
        </p:spPr>
      </p:pic>
      <p:pic>
        <p:nvPicPr>
          <p:cNvPr id="7" name="Picture 6">
            <a:extLst>
              <a:ext uri="{FF2B5EF4-FFF2-40B4-BE49-F238E27FC236}">
                <a16:creationId xmlns:a16="http://schemas.microsoft.com/office/drawing/2014/main" id="{6D5F3BDD-12E7-44FB-94D4-C006920A7A1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3378910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Blue">
    <p:bg>
      <p:bgPr>
        <a:solidFill>
          <a:srgbClr val="EFEED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A66710-4E65-4F7A-81D2-0C9A0A8C1EE1}"/>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t="7534" r="4202" b="19974"/>
          <a:stretch/>
        </p:blipFill>
        <p:spPr>
          <a:xfrm>
            <a:off x="2971687" y="1"/>
            <a:ext cx="9220313"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952" y="2653153"/>
            <a:ext cx="1578654" cy="1551695"/>
          </a:xfrm>
          <a:prstGeom prst="rect">
            <a:avLst/>
          </a:prstGeom>
        </p:spPr>
      </p:pic>
      <p:sp>
        <p:nvSpPr>
          <p:cNvPr id="4" name="TextBox 3"/>
          <p:cNvSpPr txBox="1"/>
          <p:nvPr userDrawn="1"/>
        </p:nvSpPr>
        <p:spPr>
          <a:xfrm>
            <a:off x="4994216" y="3013501"/>
            <a:ext cx="3887715" cy="830997"/>
          </a:xfrm>
          <a:prstGeom prst="rect">
            <a:avLst/>
          </a:prstGeom>
          <a:noFill/>
        </p:spPr>
        <p:txBody>
          <a:bodyPr wrap="square" rtlCol="0">
            <a:spAutoFit/>
          </a:bodyPr>
          <a:lstStyle/>
          <a:p>
            <a:r>
              <a:rPr lang="en-GB" sz="4800" b="1">
                <a:solidFill>
                  <a:srgbClr val="FFB81C"/>
                </a:solidFill>
              </a:rPr>
              <a:t>Build Talent</a:t>
            </a:r>
          </a:p>
        </p:txBody>
      </p:sp>
      <p:pic>
        <p:nvPicPr>
          <p:cNvPr id="6" name="Picture 5">
            <a:extLst>
              <a:ext uri="{FF2B5EF4-FFF2-40B4-BE49-F238E27FC236}">
                <a16:creationId xmlns:a16="http://schemas.microsoft.com/office/drawing/2014/main" id="{631808D1-E5FC-4F21-8FF8-8024715712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020005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F968-4801-497B-BF15-28FA067230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310E2-33E0-4C1B-BA03-64472BDC7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31E9E-B3D5-42A9-92E8-88E2B6077F96}"/>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5" name="Footer Placeholder 4">
            <a:extLst>
              <a:ext uri="{FF2B5EF4-FFF2-40B4-BE49-F238E27FC236}">
                <a16:creationId xmlns:a16="http://schemas.microsoft.com/office/drawing/2014/main" id="{B06ECE8F-BA1C-4FA8-A180-9736BEC64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F1C21-BB00-42AB-89CC-928E9E012427}"/>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8071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Blue">
    <p:bg>
      <p:bgPr>
        <a:solidFill>
          <a:srgbClr val="DDD0C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46BDFB-0B56-4698-A4AE-8D743BB82D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888" r="23589" b="24763"/>
          <a:stretch/>
        </p:blipFill>
        <p:spPr>
          <a:xfrm>
            <a:off x="2892491" y="0"/>
            <a:ext cx="9299510"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sp>
        <p:nvSpPr>
          <p:cNvPr id="4" name="TextBox 3"/>
          <p:cNvSpPr txBox="1"/>
          <p:nvPr userDrawn="1"/>
        </p:nvSpPr>
        <p:spPr>
          <a:xfrm>
            <a:off x="5051588" y="3013501"/>
            <a:ext cx="3887715" cy="830997"/>
          </a:xfrm>
          <a:prstGeom prst="rect">
            <a:avLst/>
          </a:prstGeom>
          <a:noFill/>
        </p:spPr>
        <p:txBody>
          <a:bodyPr wrap="square" rtlCol="0">
            <a:spAutoFit/>
          </a:bodyPr>
          <a:lstStyle/>
          <a:p>
            <a:r>
              <a:rPr lang="en-GB" sz="4800" b="1">
                <a:solidFill>
                  <a:srgbClr val="C110A0"/>
                </a:solidFill>
              </a:rPr>
              <a:t>Lead Talent</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54220" y="2808297"/>
            <a:ext cx="1766094" cy="1056741"/>
          </a:xfrm>
          <a:prstGeom prst="rect">
            <a:avLst/>
          </a:prstGeom>
        </p:spPr>
      </p:pic>
      <p:pic>
        <p:nvPicPr>
          <p:cNvPr id="7" name="Picture 6">
            <a:extLst>
              <a:ext uri="{FF2B5EF4-FFF2-40B4-BE49-F238E27FC236}">
                <a16:creationId xmlns:a16="http://schemas.microsoft.com/office/drawing/2014/main" id="{9FDD2FFA-5ED1-4137-B35F-B113D32962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3406766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Divider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8BFF82-781E-4092-9FD2-F6EC00A237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576" t="5643" r="13217"/>
          <a:stretch/>
        </p:blipFill>
        <p:spPr>
          <a:xfrm>
            <a:off x="0" y="-101515"/>
            <a:ext cx="12192000" cy="5148217"/>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F54EDE5F-DAD2-4AF4-BE7F-5183C740084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5792" y="2653260"/>
            <a:ext cx="6096000" cy="1124141"/>
          </a:xfrm>
          <a:prstGeom prst="rect">
            <a:avLst/>
          </a:prstGeom>
        </p:spPr>
      </p:pic>
    </p:spTree>
    <p:extLst>
      <p:ext uri="{BB962C8B-B14F-4D97-AF65-F5344CB8AC3E}">
        <p14:creationId xmlns:p14="http://schemas.microsoft.com/office/powerpoint/2010/main" val="230535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vider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8BFF82-781E-4092-9FD2-F6EC00A237F8}"/>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576" t="5643" r="13217"/>
          <a:stretch/>
        </p:blipFill>
        <p:spPr>
          <a:xfrm>
            <a:off x="-6306" y="73956"/>
            <a:ext cx="12192000" cy="5148217"/>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F54EDE5F-DAD2-4AF4-BE7F-5183C740084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2194" y="2560877"/>
            <a:ext cx="7180348" cy="1324101"/>
          </a:xfrm>
          <a:prstGeom prst="rect">
            <a:avLst/>
          </a:prstGeom>
          <a:effectLst>
            <a:outerShdw blurRad="152400" dist="38100" dir="5400000" algn="ctr" rotWithShape="0">
              <a:schemeClr val="tx1">
                <a:alpha val="48000"/>
              </a:schemeClr>
            </a:outerShdw>
          </a:effectLst>
        </p:spPr>
      </p:pic>
    </p:spTree>
    <p:extLst>
      <p:ext uri="{BB962C8B-B14F-4D97-AF65-F5344CB8AC3E}">
        <p14:creationId xmlns:p14="http://schemas.microsoft.com/office/powerpoint/2010/main" val="695177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vider Blue">
    <p:bg>
      <p:bgPr>
        <a:solidFill>
          <a:schemeClr val="accent1"/>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4" name="Graphic 3">
            <a:extLst>
              <a:ext uri="{FF2B5EF4-FFF2-40B4-BE49-F238E27FC236}">
                <a16:creationId xmlns:a16="http://schemas.microsoft.com/office/drawing/2014/main" id="{D92C0FCC-1254-4361-BF4B-158FE47BF60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30" r="15163" b="7237"/>
          <a:stretch/>
        </p:blipFill>
        <p:spPr>
          <a:xfrm>
            <a:off x="3769485" y="0"/>
            <a:ext cx="8422515" cy="6858000"/>
          </a:xfrm>
          <a:prstGeom prst="rect">
            <a:avLst/>
          </a:prstGeom>
        </p:spPr>
      </p:pic>
      <p:pic>
        <p:nvPicPr>
          <p:cNvPr id="6" name="Graphic 5">
            <a:extLst>
              <a:ext uri="{FF2B5EF4-FFF2-40B4-BE49-F238E27FC236}">
                <a16:creationId xmlns:a16="http://schemas.microsoft.com/office/drawing/2014/main" id="{13683F3C-B3A7-4813-9BC2-6618A55B46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2262" y="2700337"/>
            <a:ext cx="6467475" cy="1457325"/>
          </a:xfrm>
          <a:prstGeom prst="rect">
            <a:avLst/>
          </a:prstGeom>
        </p:spPr>
      </p:pic>
    </p:spTree>
    <p:extLst>
      <p:ext uri="{BB962C8B-B14F-4D97-AF65-F5344CB8AC3E}">
        <p14:creationId xmlns:p14="http://schemas.microsoft.com/office/powerpoint/2010/main" val="2770018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Divider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4" name="Graphic 3">
            <a:extLst>
              <a:ext uri="{FF2B5EF4-FFF2-40B4-BE49-F238E27FC236}">
                <a16:creationId xmlns:a16="http://schemas.microsoft.com/office/drawing/2014/main" id="{D92C0FCC-1254-4361-BF4B-158FE47BF6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430" r="15163" b="7237"/>
          <a:stretch/>
        </p:blipFill>
        <p:spPr>
          <a:xfrm>
            <a:off x="3769485" y="0"/>
            <a:ext cx="8422515" cy="6858000"/>
          </a:xfrm>
          <a:prstGeom prst="rect">
            <a:avLst/>
          </a:prstGeom>
        </p:spPr>
      </p:pic>
      <p:sp>
        <p:nvSpPr>
          <p:cNvPr id="2" name="Rectangle 1">
            <a:extLst>
              <a:ext uri="{FF2B5EF4-FFF2-40B4-BE49-F238E27FC236}">
                <a16:creationId xmlns:a16="http://schemas.microsoft.com/office/drawing/2014/main" id="{FC7836FC-3F10-4412-8C6A-377FF3B94D29}"/>
              </a:ext>
            </a:extLst>
          </p:cNvPr>
          <p:cNvSpPr/>
          <p:nvPr userDrawn="1"/>
        </p:nvSpPr>
        <p:spPr>
          <a:xfrm>
            <a:off x="1792704" y="1840828"/>
            <a:ext cx="8578516" cy="3119671"/>
          </a:xfrm>
          <a:prstGeom prst="rect">
            <a:avLst/>
          </a:prstGeom>
          <a:solidFill>
            <a:schemeClr val="tx1">
              <a:alpha val="27000"/>
            </a:schemeClr>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13683F3C-B3A7-4813-9BC2-6618A55B466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1868" y="2604474"/>
            <a:ext cx="6467475" cy="1457325"/>
          </a:xfrm>
          <a:prstGeom prst="rect">
            <a:avLst/>
          </a:prstGeom>
          <a:effectLst>
            <a:outerShdw blurRad="63500" dist="50800" dir="5400000" sx="105000" sy="105000" algn="ctr" rotWithShape="0">
              <a:srgbClr val="000000">
                <a:alpha val="22000"/>
              </a:srgbClr>
            </a:outerShdw>
          </a:effectLst>
        </p:spPr>
      </p:pic>
    </p:spTree>
    <p:extLst>
      <p:ext uri="{BB962C8B-B14F-4D97-AF65-F5344CB8AC3E}">
        <p14:creationId xmlns:p14="http://schemas.microsoft.com/office/powerpoint/2010/main" val="68912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vider Blue">
    <p:bg>
      <p:bgPr>
        <a:solidFill>
          <a:srgbClr val="D8DBD8"/>
        </a:solidFill>
        <a:effectLst/>
      </p:bgPr>
    </p:bg>
    <p:spTree>
      <p:nvGrpSpPr>
        <p:cNvPr id="1" name=""/>
        <p:cNvGrpSpPr/>
        <p:nvPr/>
      </p:nvGrpSpPr>
      <p:grpSpPr>
        <a:xfrm>
          <a:off x="0" y="0"/>
          <a:ext cx="0" cy="0"/>
          <a:chOff x="0" y="0"/>
          <a:chExt cx="0" cy="0"/>
        </a:xfrm>
      </p:grpSpPr>
      <p:pic>
        <p:nvPicPr>
          <p:cNvPr id="189" name="Graphic 188">
            <a:extLst>
              <a:ext uri="{FF2B5EF4-FFF2-40B4-BE49-F238E27FC236}">
                <a16:creationId xmlns:a16="http://schemas.microsoft.com/office/drawing/2014/main" id="{F7A0A409-A4FD-403B-A6C0-2576FA7184C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1" t="14014" r="25676" b="38568"/>
          <a:stretch/>
        </p:blipFill>
        <p:spPr>
          <a:xfrm>
            <a:off x="1816771" y="0"/>
            <a:ext cx="10375230" cy="6858000"/>
          </a:xfrm>
          <a:prstGeom prst="rect">
            <a:avLst/>
          </a:prstGeom>
        </p:spPr>
      </p:pic>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3BBA7302-5C1C-40D7-8560-9C4A805E50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85912" y="3140281"/>
            <a:ext cx="5020176" cy="924769"/>
          </a:xfrm>
          <a:prstGeom prst="rect">
            <a:avLst/>
          </a:prstGeom>
        </p:spPr>
      </p:pic>
      <p:sp>
        <p:nvSpPr>
          <p:cNvPr id="7" name="TextBox 6">
            <a:extLst>
              <a:ext uri="{FF2B5EF4-FFF2-40B4-BE49-F238E27FC236}">
                <a16:creationId xmlns:a16="http://schemas.microsoft.com/office/drawing/2014/main" id="{46F62E9F-3B90-479C-819B-71A9175A4383}"/>
              </a:ext>
            </a:extLst>
          </p:cNvPr>
          <p:cNvSpPr txBox="1"/>
          <p:nvPr userDrawn="1"/>
        </p:nvSpPr>
        <p:spPr>
          <a:xfrm>
            <a:off x="4152142" y="1983625"/>
            <a:ext cx="3887715" cy="830997"/>
          </a:xfrm>
          <a:prstGeom prst="rect">
            <a:avLst/>
          </a:prstGeom>
          <a:noFill/>
        </p:spPr>
        <p:txBody>
          <a:bodyPr wrap="square" rtlCol="0">
            <a:spAutoFit/>
          </a:bodyPr>
          <a:lstStyle/>
          <a:p>
            <a:pPr algn="ctr"/>
            <a:r>
              <a:rPr lang="en-GB" sz="4800" b="0">
                <a:solidFill>
                  <a:schemeClr val="tx2"/>
                </a:solidFill>
              </a:rPr>
              <a:t>Strengths</a:t>
            </a:r>
          </a:p>
        </p:txBody>
      </p:sp>
      <p:pic>
        <p:nvPicPr>
          <p:cNvPr id="6" name="Picture 5">
            <a:extLst>
              <a:ext uri="{FF2B5EF4-FFF2-40B4-BE49-F238E27FC236}">
                <a16:creationId xmlns:a16="http://schemas.microsoft.com/office/drawing/2014/main" id="{3101D585-4314-44C2-87BD-7171DAA7EE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099065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Divider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4C44349-97CE-4F0D-8578-5E88AB9D485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1" t="14014" r="25676" b="38568"/>
          <a:stretch/>
        </p:blipFill>
        <p:spPr>
          <a:xfrm>
            <a:off x="1816771" y="0"/>
            <a:ext cx="10375230" cy="6858000"/>
          </a:xfrm>
          <a:prstGeom prst="rect">
            <a:avLst/>
          </a:prstGeom>
        </p:spPr>
      </p:pic>
      <p:sp>
        <p:nvSpPr>
          <p:cNvPr id="6" name="Rectangle 5">
            <a:extLst>
              <a:ext uri="{FF2B5EF4-FFF2-40B4-BE49-F238E27FC236}">
                <a16:creationId xmlns:a16="http://schemas.microsoft.com/office/drawing/2014/main" id="{C6555857-5916-4278-B7A3-737AEDD483F5}"/>
              </a:ext>
            </a:extLst>
          </p:cNvPr>
          <p:cNvSpPr/>
          <p:nvPr userDrawn="1"/>
        </p:nvSpPr>
        <p:spPr>
          <a:xfrm>
            <a:off x="1792704" y="1239253"/>
            <a:ext cx="8578516" cy="4223084"/>
          </a:xfrm>
          <a:prstGeom prst="rect">
            <a:avLst/>
          </a:prstGeom>
          <a:solidFill>
            <a:schemeClr val="tx1">
              <a:alpha val="9000"/>
            </a:schemeClr>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Graphic 2">
            <a:extLst>
              <a:ext uri="{FF2B5EF4-FFF2-40B4-BE49-F238E27FC236}">
                <a16:creationId xmlns:a16="http://schemas.microsoft.com/office/drawing/2014/main" id="{3BBA7302-5C1C-40D7-8560-9C4A805E503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5912" y="3140281"/>
            <a:ext cx="5020176" cy="924769"/>
          </a:xfrm>
          <a:prstGeom prst="rect">
            <a:avLst/>
          </a:prstGeom>
        </p:spPr>
      </p:pic>
      <p:sp>
        <p:nvSpPr>
          <p:cNvPr id="7" name="TextBox 6">
            <a:extLst>
              <a:ext uri="{FF2B5EF4-FFF2-40B4-BE49-F238E27FC236}">
                <a16:creationId xmlns:a16="http://schemas.microsoft.com/office/drawing/2014/main" id="{46F62E9F-3B90-479C-819B-71A9175A4383}"/>
              </a:ext>
            </a:extLst>
          </p:cNvPr>
          <p:cNvSpPr txBox="1"/>
          <p:nvPr userDrawn="1"/>
        </p:nvSpPr>
        <p:spPr>
          <a:xfrm>
            <a:off x="4152142" y="1983625"/>
            <a:ext cx="3887715" cy="830997"/>
          </a:xfrm>
          <a:prstGeom prst="rect">
            <a:avLst/>
          </a:prstGeom>
          <a:noFill/>
          <a:effectLst>
            <a:outerShdw blurRad="88900" dist="25400" dir="5400000" algn="t" rotWithShape="0">
              <a:prstClr val="black">
                <a:alpha val="29000"/>
              </a:prstClr>
            </a:outerShdw>
          </a:effectLst>
        </p:spPr>
        <p:txBody>
          <a:bodyPr wrap="square" rtlCol="0">
            <a:spAutoFit/>
          </a:bodyPr>
          <a:lstStyle/>
          <a:p>
            <a:pPr algn="ctr"/>
            <a:r>
              <a:rPr lang="en-GB" sz="4800" b="0">
                <a:solidFill>
                  <a:schemeClr val="bg1"/>
                </a:solidFill>
              </a:rPr>
              <a:t>Strengths</a:t>
            </a:r>
          </a:p>
        </p:txBody>
      </p:sp>
    </p:spTree>
    <p:extLst>
      <p:ext uri="{BB962C8B-B14F-4D97-AF65-F5344CB8AC3E}">
        <p14:creationId xmlns:p14="http://schemas.microsoft.com/office/powerpoint/2010/main" val="1934058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609600" y="1872368"/>
            <a:ext cx="5994400" cy="337433"/>
          </a:xfrm>
        </p:spPr>
        <p:txBody>
          <a:bodyPr>
            <a:noAutofit/>
          </a:bodyPr>
          <a:lstStyle>
            <a:lvl1pPr>
              <a:defRPr sz="1800" b="0">
                <a:solidFill>
                  <a:schemeClr val="tx1"/>
                </a:solidFill>
              </a:defRPr>
            </a:lvl1pPr>
          </a:lstStyle>
          <a:p>
            <a:pPr lvl="0"/>
            <a:r>
              <a:rPr lang="en-US"/>
              <a:t>Subheading here</a:t>
            </a:r>
          </a:p>
        </p:txBody>
      </p:sp>
      <p:sp>
        <p:nvSpPr>
          <p:cNvPr id="7" name="Freeform 12"/>
          <p:cNvSpPr>
            <a:spLocks/>
          </p:cNvSpPr>
          <p:nvPr userDrawn="1"/>
        </p:nvSpPr>
        <p:spPr bwMode="auto">
          <a:xfrm>
            <a:off x="6932084" y="455613"/>
            <a:ext cx="3845984"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 name="Freeform 13"/>
          <p:cNvSpPr>
            <a:spLocks/>
          </p:cNvSpPr>
          <p:nvPr userDrawn="1"/>
        </p:nvSpPr>
        <p:spPr bwMode="auto">
          <a:xfrm>
            <a:off x="11108268" y="3179764"/>
            <a:ext cx="486833"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 name="Freeform 14"/>
          <p:cNvSpPr>
            <a:spLocks/>
          </p:cNvSpPr>
          <p:nvPr userDrawn="1"/>
        </p:nvSpPr>
        <p:spPr bwMode="auto">
          <a:xfrm>
            <a:off x="8674100" y="2808289"/>
            <a:ext cx="728133"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 name="Freeform 15"/>
          <p:cNvSpPr>
            <a:spLocks/>
          </p:cNvSpPr>
          <p:nvPr userDrawn="1"/>
        </p:nvSpPr>
        <p:spPr bwMode="auto">
          <a:xfrm>
            <a:off x="4216401" y="3592513"/>
            <a:ext cx="3754967"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Title 1"/>
          <p:cNvSpPr>
            <a:spLocks noGrp="1"/>
          </p:cNvSpPr>
          <p:nvPr>
            <p:ph type="title"/>
          </p:nvPr>
        </p:nvSpPr>
        <p:spPr>
          <a:xfrm>
            <a:off x="609600" y="1524001"/>
            <a:ext cx="5994400" cy="381000"/>
          </a:xfrm>
        </p:spPr>
        <p:txBody>
          <a:bodyPr>
            <a:noAutofit/>
          </a:bodyPr>
          <a:lstStyle/>
          <a:p>
            <a:r>
              <a:rPr lang="en-US"/>
              <a:t>Click to edit Master title style</a:t>
            </a:r>
          </a:p>
        </p:txBody>
      </p:sp>
      <p:sp>
        <p:nvSpPr>
          <p:cNvPr id="18"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11" name="Picture 10">
            <a:extLst>
              <a:ext uri="{FF2B5EF4-FFF2-40B4-BE49-F238E27FC236}">
                <a16:creationId xmlns:a16="http://schemas.microsoft.com/office/drawing/2014/main" id="{3915B205-43EA-4AA1-B3A4-49EED87874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55584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8"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0" name="Content Placeholder 2"/>
          <p:cNvSpPr>
            <a:spLocks noGrp="1"/>
          </p:cNvSpPr>
          <p:nvPr>
            <p:ph idx="1"/>
          </p:nvPr>
        </p:nvSpPr>
        <p:spPr>
          <a:xfrm>
            <a:off x="609600" y="1524000"/>
            <a:ext cx="109728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05C7728A-95B1-4E61-9273-F88648659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342850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8" name="Content Placeholder 2"/>
          <p:cNvSpPr>
            <a:spLocks noGrp="1"/>
          </p:cNvSpPr>
          <p:nvPr>
            <p:ph idx="1"/>
          </p:nvPr>
        </p:nvSpPr>
        <p:spPr>
          <a:xfrm>
            <a:off x="609600" y="1524000"/>
            <a:ext cx="10972800" cy="4572000"/>
          </a:xfrm>
        </p:spPr>
        <p:txBody>
          <a:bodyPr/>
          <a:lstStyle>
            <a:lvl3pPr marL="233363" indent="-233363">
              <a:buFont typeface="+mj-lt"/>
              <a:buAutoNum type="arabicPeriod"/>
              <a:defRPr/>
            </a:lvl3pPr>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7F7A34B2-2F00-4F6C-8A55-AE1DF999A5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802499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FF9C-7C19-434E-AFB1-2DF7BB3FC7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3A1D36-AD7D-4BAE-9A50-E81C067B5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BF9ACD-E64E-4179-8405-2169B870B80B}"/>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5" name="Footer Placeholder 4">
            <a:extLst>
              <a:ext uri="{FF2B5EF4-FFF2-40B4-BE49-F238E27FC236}">
                <a16:creationId xmlns:a16="http://schemas.microsoft.com/office/drawing/2014/main" id="{CEE66F24-076C-42C5-8E6B-5DDBDEBA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7D87D-F14C-4890-8352-B97657F14F60}"/>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2668171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609600" y="1524000"/>
            <a:ext cx="6502400" cy="4572000"/>
          </a:xfrm>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6"/>
          </p:nvPr>
        </p:nvSpPr>
        <p:spPr>
          <a:xfrm>
            <a:off x="7315200" y="1219200"/>
            <a:ext cx="4267200" cy="4038600"/>
          </a:xfrm>
          <a:solidFill>
            <a:srgbClr val="D8D7DF"/>
          </a:solidFill>
        </p:spPr>
        <p:txBody>
          <a:bodyPr/>
          <a:lstStyle/>
          <a:p>
            <a:pPr lvl="0"/>
            <a:r>
              <a:rPr lang="en-US"/>
              <a:t>Click to edit Master text styles</a:t>
            </a:r>
          </a:p>
        </p:txBody>
      </p:sp>
      <p:sp>
        <p:nvSpPr>
          <p:cNvPr id="14" name="Text Placeholder 13"/>
          <p:cNvSpPr>
            <a:spLocks noGrp="1"/>
          </p:cNvSpPr>
          <p:nvPr>
            <p:ph type="body" sz="quarter" idx="17"/>
          </p:nvPr>
        </p:nvSpPr>
        <p:spPr>
          <a:xfrm>
            <a:off x="7721600" y="1524000"/>
            <a:ext cx="3454400" cy="3429000"/>
          </a:xfrm>
        </p:spPr>
        <p:txBody>
          <a:bodyPr/>
          <a:lstStyle>
            <a:lvl1pPr>
              <a:spcBef>
                <a:spcPts val="0"/>
              </a:spcBef>
              <a:spcAft>
                <a:spcPts val="1000"/>
              </a:spcAft>
              <a:defRPr baseline="0">
                <a:solidFill>
                  <a:schemeClr val="accent1"/>
                </a:solidFill>
                <a:latin typeface="Arial" pitchFamily="34" charset="0"/>
              </a:defRPr>
            </a:lvl1pPr>
            <a:lvl2pPr>
              <a:spcAft>
                <a:spcPts val="400"/>
              </a:spcAft>
              <a:defRPr sz="1200"/>
            </a:lvl2pPr>
          </a:lstStyle>
          <a:p>
            <a:pPr lvl="0"/>
            <a:r>
              <a:rPr lang="en-US"/>
              <a:t>Click to edit Master text styles</a:t>
            </a:r>
          </a:p>
          <a:p>
            <a:pPr lvl="1"/>
            <a:r>
              <a:rPr lang="en-US"/>
              <a:t>Second level</a:t>
            </a:r>
          </a:p>
        </p:txBody>
      </p:sp>
      <p:sp>
        <p:nvSpPr>
          <p:cNvPr id="11" name="Text Placeholder 12"/>
          <p:cNvSpPr>
            <a:spLocks noGrp="1"/>
          </p:cNvSpPr>
          <p:nvPr>
            <p:ph type="body" sz="quarter" idx="18"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7"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8" name="Picture 7">
            <a:extLst>
              <a:ext uri="{FF2B5EF4-FFF2-40B4-BE49-F238E27FC236}">
                <a16:creationId xmlns:a16="http://schemas.microsoft.com/office/drawing/2014/main" id="{811A8085-1A1C-412C-8E45-6EAE9AD5BD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3415217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hasCustomPrompt="1"/>
          </p:nvPr>
        </p:nvSpPr>
        <p:spPr>
          <a:xfrm>
            <a:off x="609600" y="1524000"/>
            <a:ext cx="10972800" cy="4572000"/>
          </a:xfrm>
        </p:spPr>
        <p:txBody>
          <a:bodyPr/>
          <a:lstStyle>
            <a:lvl1pPr>
              <a:lnSpc>
                <a:spcPts val="4400"/>
              </a:lnSpc>
              <a:spcBef>
                <a:spcPts val="0"/>
              </a:spcBef>
              <a:spcAft>
                <a:spcPts val="0"/>
              </a:spcAft>
              <a:defRPr sz="3900" b="0" i="0" baseline="0"/>
            </a:lvl1pPr>
          </a:lstStyle>
          <a:p>
            <a:pPr lvl="0"/>
            <a:r>
              <a:rPr lang="en-US"/>
              <a:t>“Click to edit Master text styles</a:t>
            </a:r>
          </a:p>
        </p:txBody>
      </p:sp>
      <p:sp>
        <p:nvSpPr>
          <p:cNvPr id="9"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2"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BF7FEBB7-37DD-4862-900D-8874BFD324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463911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5"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5" name="Picture 4">
            <a:extLst>
              <a:ext uri="{FF2B5EF4-FFF2-40B4-BE49-F238E27FC236}">
                <a16:creationId xmlns:a16="http://schemas.microsoft.com/office/drawing/2014/main" id="{3D70C9E3-F9C3-4CD9-8A05-7791A0CDD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0849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3" name="Picture 2">
            <a:extLst>
              <a:ext uri="{FF2B5EF4-FFF2-40B4-BE49-F238E27FC236}">
                <a16:creationId xmlns:a16="http://schemas.microsoft.com/office/drawing/2014/main" id="{FCA3F146-AC7D-475B-9748-30908384DC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4253630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9521" y="1739707"/>
            <a:ext cx="6572958" cy="1692212"/>
          </a:xfrm>
          <a:prstGeom prst="rect">
            <a:avLst/>
          </a:prstGeom>
        </p:spPr>
      </p:pic>
      <p:sp>
        <p:nvSpPr>
          <p:cNvPr id="3" name="TextBox 2"/>
          <p:cNvSpPr txBox="1"/>
          <p:nvPr userDrawn="1"/>
        </p:nvSpPr>
        <p:spPr>
          <a:xfrm>
            <a:off x="3333127" y="3668950"/>
            <a:ext cx="5525745" cy="400110"/>
          </a:xfrm>
          <a:prstGeom prst="rect">
            <a:avLst/>
          </a:prstGeom>
          <a:noFill/>
        </p:spPr>
        <p:txBody>
          <a:bodyPr wrap="square" rtlCol="0">
            <a:spAutoFit/>
          </a:bodyPr>
          <a:lstStyle/>
          <a:p>
            <a:pPr algn="ctr"/>
            <a:r>
              <a:rPr lang="en-US" sz="2000"/>
              <a:t>www.savilleassessment.com</a:t>
            </a:r>
            <a:endParaRPr lang="en-GB" sz="2000"/>
          </a:p>
        </p:txBody>
      </p:sp>
      <p:cxnSp>
        <p:nvCxnSpPr>
          <p:cNvPr id="9" name="Straight Connector 8"/>
          <p:cNvCxnSpPr>
            <a:cxnSpLocks/>
          </p:cNvCxnSpPr>
          <p:nvPr userDrawn="1"/>
        </p:nvCxnSpPr>
        <p:spPr>
          <a:xfrm>
            <a:off x="3151001" y="3464965"/>
            <a:ext cx="5889998" cy="4"/>
          </a:xfrm>
          <a:prstGeom prst="line">
            <a:avLst/>
          </a:prstGeom>
          <a:ln w="28575">
            <a:solidFill>
              <a:srgbClr val="D8DBD8"/>
            </a:solidFill>
          </a:ln>
        </p:spPr>
        <p:style>
          <a:lnRef idx="1">
            <a:schemeClr val="accent1"/>
          </a:lnRef>
          <a:fillRef idx="0">
            <a:schemeClr val="accent1"/>
          </a:fillRef>
          <a:effectRef idx="0">
            <a:schemeClr val="accent1"/>
          </a:effectRef>
          <a:fontRef idx="minor">
            <a:schemeClr val="tx1"/>
          </a:fontRef>
        </p:style>
      </p:cxnSp>
      <p:sp>
        <p:nvSpPr>
          <p:cNvPr id="10" name="Footer Placeholder 3 Copyright">
            <a:extLst>
              <a:ext uri="{FF2B5EF4-FFF2-40B4-BE49-F238E27FC236}">
                <a16:creationId xmlns:a16="http://schemas.microsoft.com/office/drawing/2014/main" id="{B89421D4-460E-414E-9881-992193F3E403}"/>
              </a:ext>
            </a:extLst>
          </p:cNvPr>
          <p:cNvSpPr>
            <a:spLocks noGrp="1"/>
          </p:cNvSpPr>
          <p:nvPr>
            <p:ph type="ftr" sz="quarter" idx="11"/>
          </p:nvPr>
        </p:nvSpPr>
        <p:spPr>
          <a:xfrm>
            <a:off x="2299994" y="6260565"/>
            <a:ext cx="7592008" cy="217825"/>
          </a:xfrm>
          <a:prstGeom prst="rect">
            <a:avLst/>
          </a:prstGeom>
        </p:spPr>
        <p:txBody>
          <a:bodyPr/>
          <a:lstStyle>
            <a:lvl1pPr algn="ctr">
              <a:defRPr sz="1200"/>
            </a:lvl1pPr>
          </a:lstStyle>
          <a:p>
            <a:r>
              <a:rPr lang="en-GB"/>
              <a:t>© 2019 Saville Assessment, Willis Towers Watson. All rights reserved.</a:t>
            </a:r>
            <a:endParaRPr lang="en-US"/>
          </a:p>
        </p:txBody>
      </p:sp>
      <p:pic>
        <p:nvPicPr>
          <p:cNvPr id="6" name="Graphic 5">
            <a:extLst>
              <a:ext uri="{FF2B5EF4-FFF2-40B4-BE49-F238E27FC236}">
                <a16:creationId xmlns:a16="http://schemas.microsoft.com/office/drawing/2014/main" id="{FEBB3269-ABCE-415C-9A5F-0585224CB2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95462" y="4297714"/>
            <a:ext cx="1801073" cy="237641"/>
          </a:xfrm>
          <a:prstGeom prst="rect">
            <a:avLst/>
          </a:prstGeom>
        </p:spPr>
      </p:pic>
    </p:spTree>
    <p:extLst>
      <p:ext uri="{BB962C8B-B14F-4D97-AF65-F5344CB8AC3E}">
        <p14:creationId xmlns:p14="http://schemas.microsoft.com/office/powerpoint/2010/main" val="395580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1C8B-15AE-42D1-9093-0DD883E6F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4F3F9-EC0E-4852-8367-384ACAFC8E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0AD1DA-FB7A-4870-B7C9-A47552DD08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5F9C9-7E75-4D5C-8F2F-BDE079B3622C}"/>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6" name="Footer Placeholder 5">
            <a:extLst>
              <a:ext uri="{FF2B5EF4-FFF2-40B4-BE49-F238E27FC236}">
                <a16:creationId xmlns:a16="http://schemas.microsoft.com/office/drawing/2014/main" id="{03C20210-4FC4-42CC-A30A-26287CEDF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127501-3849-4932-8B3C-0706F5D65E7C}"/>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26492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7C00F-8CE9-4C23-AA23-9546A9015E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FA10D-AA26-4C4A-9957-909496A75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E7AF8-65FE-4C28-983B-631120DF3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ADAD-0A44-44EB-B7DE-6268962B7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027B0-6A57-42C6-8FC1-FB834A9D91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F82AED-B22F-446F-88AA-9FCF2FFF3ED9}"/>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8" name="Footer Placeholder 7">
            <a:extLst>
              <a:ext uri="{FF2B5EF4-FFF2-40B4-BE49-F238E27FC236}">
                <a16:creationId xmlns:a16="http://schemas.microsoft.com/office/drawing/2014/main" id="{4E99D389-86A0-4705-A3C4-81C1C0FE65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D60BE-93D6-4B52-950E-10F1AC6A70DE}"/>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258278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9B3C-C6DD-4971-A247-C4130B22CE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1C3ADD-F8B8-4745-A3A9-3306D734A963}"/>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4" name="Footer Placeholder 3">
            <a:extLst>
              <a:ext uri="{FF2B5EF4-FFF2-40B4-BE49-F238E27FC236}">
                <a16:creationId xmlns:a16="http://schemas.microsoft.com/office/drawing/2014/main" id="{95823717-B596-435B-B258-DD4EFAA7B6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7F360-EE78-42C5-87EE-673BFB6D20DE}"/>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181368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816CD-4010-41BB-8CE7-9CFCAF8F50B4}"/>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3" name="Footer Placeholder 2">
            <a:extLst>
              <a:ext uri="{FF2B5EF4-FFF2-40B4-BE49-F238E27FC236}">
                <a16:creationId xmlns:a16="http://schemas.microsoft.com/office/drawing/2014/main" id="{465DDA10-EBE5-4A61-8313-24838BBE1B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53CA8-14D9-480B-A714-758E24877599}"/>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22915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2E3B8-202F-4C9C-A51C-F9DC660EF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2FF19-E5A1-41B1-A020-26148E813D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87981-4B6C-43F0-A16B-C5F8C43E1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8513E8-7E1A-482A-A9B3-A1E8A3494DCC}"/>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6" name="Footer Placeholder 5">
            <a:extLst>
              <a:ext uri="{FF2B5EF4-FFF2-40B4-BE49-F238E27FC236}">
                <a16:creationId xmlns:a16="http://schemas.microsoft.com/office/drawing/2014/main" id="{8B1066F6-4712-42F5-BAB6-27DF9E9F66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7AACE-DC72-4D6C-B448-D25D4F62EBFB}"/>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426007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A5A8-AA09-44D9-9806-F83AE1F28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92C44C-56C6-42BA-9B04-74BD05C60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6A89B5-7B18-4328-870C-88D450835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E0266-1B2D-43EB-A56C-1AFCEB43AD06}"/>
              </a:ext>
            </a:extLst>
          </p:cNvPr>
          <p:cNvSpPr>
            <a:spLocks noGrp="1"/>
          </p:cNvSpPr>
          <p:nvPr>
            <p:ph type="dt" sz="half" idx="10"/>
          </p:nvPr>
        </p:nvSpPr>
        <p:spPr/>
        <p:txBody>
          <a:bodyPr/>
          <a:lstStyle/>
          <a:p>
            <a:fld id="{2E4790E4-1BA7-4AA8-A37A-E830A75A17D3}" type="datetimeFigureOut">
              <a:rPr lang="en-US" smtClean="0"/>
              <a:t>11/30/2021</a:t>
            </a:fld>
            <a:endParaRPr lang="en-US"/>
          </a:p>
        </p:txBody>
      </p:sp>
      <p:sp>
        <p:nvSpPr>
          <p:cNvPr id="6" name="Footer Placeholder 5">
            <a:extLst>
              <a:ext uri="{FF2B5EF4-FFF2-40B4-BE49-F238E27FC236}">
                <a16:creationId xmlns:a16="http://schemas.microsoft.com/office/drawing/2014/main" id="{4A5C28ED-2DBF-432F-BFBD-0B5B67837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0163D-AA89-43C5-B33D-FF0059FF0C11}"/>
              </a:ext>
            </a:extLst>
          </p:cNvPr>
          <p:cNvSpPr>
            <a:spLocks noGrp="1"/>
          </p:cNvSpPr>
          <p:nvPr>
            <p:ph type="sldNum" sz="quarter" idx="12"/>
          </p:nvPr>
        </p:nvSpPr>
        <p:spPr/>
        <p:txBody>
          <a:bodyPr/>
          <a:lstStyle/>
          <a:p>
            <a:fld id="{5A02523C-29F5-4A60-85C3-5C535C66B430}" type="slidenum">
              <a:rPr lang="en-US" smtClean="0"/>
              <a:t>‹#›</a:t>
            </a:fld>
            <a:endParaRPr lang="en-US"/>
          </a:p>
        </p:txBody>
      </p:sp>
    </p:spTree>
    <p:extLst>
      <p:ext uri="{BB962C8B-B14F-4D97-AF65-F5344CB8AC3E}">
        <p14:creationId xmlns:p14="http://schemas.microsoft.com/office/powerpoint/2010/main" val="3970227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1.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88C1B-0A84-4892-A7A2-0274D1A6A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ADC592-3F90-447E-97AC-89121DB5E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40672-C5C0-4F43-8619-811F86E70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790E4-1BA7-4AA8-A37A-E830A75A17D3}" type="datetimeFigureOut">
              <a:rPr lang="en-US" smtClean="0"/>
              <a:t>11/30/2021</a:t>
            </a:fld>
            <a:endParaRPr lang="en-US"/>
          </a:p>
        </p:txBody>
      </p:sp>
      <p:sp>
        <p:nvSpPr>
          <p:cNvPr id="5" name="Footer Placeholder 4">
            <a:extLst>
              <a:ext uri="{FF2B5EF4-FFF2-40B4-BE49-F238E27FC236}">
                <a16:creationId xmlns:a16="http://schemas.microsoft.com/office/drawing/2014/main" id="{281E097E-CA47-4C9E-94FC-7956E0921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47D37-056B-4E70-8795-09CBFEA44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2523C-29F5-4A60-85C3-5C535C66B430}" type="slidenum">
              <a:rPr lang="en-US" smtClean="0"/>
              <a:t>‹#›</a:t>
            </a:fld>
            <a:endParaRPr lang="en-US"/>
          </a:p>
        </p:txBody>
      </p:sp>
    </p:spTree>
    <p:extLst>
      <p:ext uri="{BB962C8B-B14F-4D97-AF65-F5344CB8AC3E}">
        <p14:creationId xmlns:p14="http://schemas.microsoft.com/office/powerpoint/2010/main" val="2160359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custDataLst>
              <p:tags r:id="rId25"/>
            </p:custDataLst>
          </p:nvPr>
        </p:nvSpPr>
        <p:spPr>
          <a:xfrm rot="19906914">
            <a:off x="324769" y="3029257"/>
            <a:ext cx="11352091" cy="1107996"/>
          </a:xfrm>
          <a:prstGeom prst="rect">
            <a:avLst/>
          </a:prstGeom>
          <a:noFill/>
        </p:spPr>
        <p:txBody>
          <a:bodyPr wrap="square" rtlCol="0" anchor="ctr" anchorCtr="0">
            <a:spAutoFit/>
          </a:bodyPr>
          <a:lstStyle/>
          <a:p>
            <a:pPr algn="ctr"/>
            <a:r>
              <a:rPr lang="en-GB" sz="6600" b="1" baseline="0">
                <a:solidFill>
                  <a:srgbClr val="C0C0C0"/>
                </a:solidFill>
              </a:rPr>
              <a:t> </a:t>
            </a:r>
            <a:endParaRPr lang="en-GB" sz="1800" b="1">
              <a:solidFill>
                <a:srgbClr val="C0C0C0"/>
              </a:solidFill>
            </a:endParaRPr>
          </a:p>
        </p:txBody>
      </p:sp>
      <p:sp>
        <p:nvSpPr>
          <p:cNvPr id="2" name="Title Placeholder 1"/>
          <p:cNvSpPr>
            <a:spLocks noGrp="1"/>
          </p:cNvSpPr>
          <p:nvPr>
            <p:ph type="title"/>
          </p:nvPr>
        </p:nvSpPr>
        <p:spPr>
          <a:xfrm>
            <a:off x="609600" y="457201"/>
            <a:ext cx="10972800" cy="307777"/>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524000"/>
            <a:ext cx="109728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074400" y="6400801"/>
            <a:ext cx="508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a:p>
        </p:txBody>
      </p:sp>
    </p:spTree>
    <p:extLst>
      <p:ext uri="{BB962C8B-B14F-4D97-AF65-F5344CB8AC3E}">
        <p14:creationId xmlns:p14="http://schemas.microsoft.com/office/powerpoint/2010/main" val="823637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D1C25-A3F3-431F-8D58-4FFB58B17C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F717A650-5828-4483-8C84-DB8B242A37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201754" cy="6858000"/>
          </a:xfrm>
          <a:prstGeom prst="rect">
            <a:avLst/>
          </a:prstGeom>
        </p:spPr>
      </p:pic>
      <p:sp>
        <p:nvSpPr>
          <p:cNvPr id="4" name="Rectangle 3">
            <a:extLst>
              <a:ext uri="{FF2B5EF4-FFF2-40B4-BE49-F238E27FC236}">
                <a16:creationId xmlns:a16="http://schemas.microsoft.com/office/drawing/2014/main" id="{1AD55086-5FA0-4659-8E97-81A35DFA1102}"/>
              </a:ext>
            </a:extLst>
          </p:cNvPr>
          <p:cNvSpPr/>
          <p:nvPr/>
        </p:nvSpPr>
        <p:spPr>
          <a:xfrm>
            <a:off x="1835340" y="4617810"/>
            <a:ext cx="1641008" cy="14512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EFC1E06-D6A1-454E-B4C7-6ABA51566284}"/>
              </a:ext>
            </a:extLst>
          </p:cNvPr>
          <p:cNvSpPr/>
          <p:nvPr/>
        </p:nvSpPr>
        <p:spPr>
          <a:xfrm>
            <a:off x="8257682" y="572285"/>
            <a:ext cx="1865332" cy="366493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65211600-6BD1-4BBB-82E9-8143E8592807}"/>
              </a:ext>
            </a:extLst>
          </p:cNvPr>
          <p:cNvSpPr/>
          <p:nvPr/>
        </p:nvSpPr>
        <p:spPr>
          <a:xfrm>
            <a:off x="7240683" y="5550253"/>
            <a:ext cx="1138425" cy="22580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45B9E78A-0EAF-4344-A6A2-435D77C15C3B}"/>
              </a:ext>
            </a:extLst>
          </p:cNvPr>
          <p:cNvSpPr/>
          <p:nvPr/>
        </p:nvSpPr>
        <p:spPr>
          <a:xfrm>
            <a:off x="2435970" y="2129270"/>
            <a:ext cx="6491626" cy="2889515"/>
          </a:xfrm>
          <a:prstGeom prst="rect">
            <a:avLst/>
          </a:prstGeom>
          <a:solidFill>
            <a:schemeClr val="bg1">
              <a:alpha val="81000"/>
            </a:schemeClr>
          </a:solidFill>
          <a:ln>
            <a:noFill/>
          </a:ln>
          <a:effectLst>
            <a:outerShdw blurRad="127000" dist="762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34454"/>
                </a:solidFill>
                <a:latin typeface="Arial"/>
              </a:rPr>
              <a:t>Global Partner Community Call </a:t>
            </a:r>
            <a:endParaRPr kumimoji="0" lang="en-GB" sz="2400" b="0" u="none" strike="noStrike" kern="1200" cap="none" spc="0" normalizeH="0" baseline="0" noProof="0" dirty="0">
              <a:ln>
                <a:noFill/>
              </a:ln>
              <a:solidFill>
                <a:srgbClr val="134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134454"/>
                </a:solidFill>
                <a:effectLst/>
                <a:uLnTx/>
                <a:uFillTx/>
                <a:latin typeface="Arial"/>
                <a:ea typeface="+mn-ea"/>
                <a:cs typeface="+mn-cs"/>
              </a:rPr>
              <a:t>Tuesday 30</a:t>
            </a:r>
            <a:r>
              <a:rPr kumimoji="0" lang="en-GB" sz="2400" b="0" u="none" strike="noStrike" kern="1200" cap="none" spc="0" normalizeH="0" baseline="30000" noProof="0" dirty="0">
                <a:ln>
                  <a:noFill/>
                </a:ln>
                <a:solidFill>
                  <a:srgbClr val="134454"/>
                </a:solidFill>
                <a:effectLst/>
                <a:uLnTx/>
                <a:uFillTx/>
                <a:latin typeface="Arial"/>
                <a:ea typeface="+mn-ea"/>
                <a:cs typeface="+mn-cs"/>
              </a:rPr>
              <a:t>th</a:t>
            </a:r>
            <a:r>
              <a:rPr kumimoji="0" lang="en-GB" sz="2400" b="0" u="none" strike="noStrike" kern="1200" cap="none" spc="0" normalizeH="0" baseline="0" noProof="0" dirty="0">
                <a:ln>
                  <a:noFill/>
                </a:ln>
                <a:solidFill>
                  <a:srgbClr val="134454"/>
                </a:solidFill>
                <a:effectLst/>
                <a:uLnTx/>
                <a:uFillTx/>
                <a:latin typeface="Arial"/>
                <a:ea typeface="+mn-ea"/>
                <a:cs typeface="+mn-cs"/>
              </a:rPr>
              <a:t> November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134454"/>
              </a:solidFill>
              <a:latin typeface="Arial"/>
            </a:endParaRPr>
          </a:p>
        </p:txBody>
      </p:sp>
      <p:sp>
        <p:nvSpPr>
          <p:cNvPr id="8" name="Rectangle 7">
            <a:extLst>
              <a:ext uri="{FF2B5EF4-FFF2-40B4-BE49-F238E27FC236}">
                <a16:creationId xmlns:a16="http://schemas.microsoft.com/office/drawing/2014/main" id="{FC692424-0E9F-4E0B-8D67-3DDCBD6E4FBA}"/>
              </a:ext>
            </a:extLst>
          </p:cNvPr>
          <p:cNvSpPr/>
          <p:nvPr/>
        </p:nvSpPr>
        <p:spPr>
          <a:xfrm>
            <a:off x="3725589" y="962173"/>
            <a:ext cx="1803956" cy="64920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86889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Recent Content &amp; Activity</a:t>
            </a:r>
          </a:p>
        </p:txBody>
      </p:sp>
      <p:pic>
        <p:nvPicPr>
          <p:cNvPr id="9" name="Graphic 8">
            <a:extLst>
              <a:ext uri="{FF2B5EF4-FFF2-40B4-BE49-F238E27FC236}">
                <a16:creationId xmlns:a16="http://schemas.microsoft.com/office/drawing/2014/main" id="{A4665932-1691-4AAB-A173-5A2A8066E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652282" y="-650404"/>
            <a:ext cx="1982113" cy="3573323"/>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9F391D6-BA0D-452C-A986-916274DC02E6}"/>
              </a:ext>
            </a:extLst>
          </p:cNvPr>
          <p:cNvPicPr>
            <a:picLocks noChangeAspect="1"/>
          </p:cNvPicPr>
          <p:nvPr/>
        </p:nvPicPr>
        <p:blipFill>
          <a:blip r:embed="rId6"/>
          <a:stretch>
            <a:fillRect/>
          </a:stretch>
        </p:blipFill>
        <p:spPr>
          <a:xfrm>
            <a:off x="7999818" y="250486"/>
            <a:ext cx="3287039" cy="1798050"/>
          </a:xfrm>
          <a:prstGeom prst="rect">
            <a:avLst/>
          </a:prstGeom>
        </p:spPr>
      </p:pic>
      <p:pic>
        <p:nvPicPr>
          <p:cNvPr id="14" name="Graphic 13">
            <a:extLst>
              <a:ext uri="{FF2B5EF4-FFF2-40B4-BE49-F238E27FC236}">
                <a16:creationId xmlns:a16="http://schemas.microsoft.com/office/drawing/2014/main" id="{540E98F8-55AF-40C3-92F1-E6C2981FC3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652282" y="1546767"/>
            <a:ext cx="1982113" cy="3573323"/>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056374E6-2E59-405A-9C2A-12F9B982693A}"/>
              </a:ext>
            </a:extLst>
          </p:cNvPr>
          <p:cNvPicPr>
            <a:picLocks noChangeAspect="1"/>
          </p:cNvPicPr>
          <p:nvPr/>
        </p:nvPicPr>
        <p:blipFill>
          <a:blip r:embed="rId7"/>
          <a:stretch>
            <a:fillRect/>
          </a:stretch>
        </p:blipFill>
        <p:spPr>
          <a:xfrm>
            <a:off x="8043621" y="2500487"/>
            <a:ext cx="3088153" cy="1690902"/>
          </a:xfrm>
          <a:prstGeom prst="rect">
            <a:avLst/>
          </a:prstGeom>
        </p:spPr>
      </p:pic>
      <p:pic>
        <p:nvPicPr>
          <p:cNvPr id="17" name="Graphic 16">
            <a:extLst>
              <a:ext uri="{FF2B5EF4-FFF2-40B4-BE49-F238E27FC236}">
                <a16:creationId xmlns:a16="http://schemas.microsoft.com/office/drawing/2014/main" id="{B0484AD3-8BF8-442F-AA2B-25CDF4E59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652282" y="3743939"/>
            <a:ext cx="1982113" cy="3573323"/>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D54BBDEB-03A4-4136-9473-33D7C204ED46}"/>
              </a:ext>
            </a:extLst>
          </p:cNvPr>
          <p:cNvPicPr>
            <a:picLocks noChangeAspect="1"/>
          </p:cNvPicPr>
          <p:nvPr/>
        </p:nvPicPr>
        <p:blipFill>
          <a:blip r:embed="rId8"/>
          <a:stretch>
            <a:fillRect/>
          </a:stretch>
        </p:blipFill>
        <p:spPr>
          <a:xfrm>
            <a:off x="8113395" y="4692642"/>
            <a:ext cx="3067472" cy="1708158"/>
          </a:xfrm>
          <a:prstGeom prst="rect">
            <a:avLst/>
          </a:prstGeom>
        </p:spPr>
      </p:pic>
      <p:sp>
        <p:nvSpPr>
          <p:cNvPr id="21" name="Rectangle 20">
            <a:extLst>
              <a:ext uri="{FF2B5EF4-FFF2-40B4-BE49-F238E27FC236}">
                <a16:creationId xmlns:a16="http://schemas.microsoft.com/office/drawing/2014/main" id="{66686A6E-0E68-4F06-A4BF-AC0D539275E9}"/>
              </a:ext>
            </a:extLst>
          </p:cNvPr>
          <p:cNvSpPr/>
          <p:nvPr/>
        </p:nvSpPr>
        <p:spPr>
          <a:xfrm>
            <a:off x="2921962" y="145201"/>
            <a:ext cx="4424284" cy="6627930"/>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b="1" dirty="0">
                <a:latin typeface="Arial" panose="020B0604020202020204" pitchFamily="34" charset="0"/>
                <a:cs typeface="Arial" panose="020B0604020202020204" pitchFamily="34" charset="0"/>
              </a:rPr>
              <a:t>Case Studies</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Enfield Council Work Roles</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Teledyne Apprentice Recruitment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Sodexo Resilient Agility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Financial Services Resilient Agility </a:t>
            </a:r>
            <a:endParaRPr lang="en-US" b="1" dirty="0">
              <a:latin typeface="Arial" panose="020B0604020202020204" pitchFamily="34" charset="0"/>
              <a:cs typeface="Arial" panose="020B0604020202020204" pitchFamily="34" charset="0"/>
            </a:endParaRPr>
          </a:p>
          <a:p>
            <a:pPr>
              <a:lnSpc>
                <a:spcPct val="150000"/>
              </a:lnSpc>
            </a:pPr>
            <a:r>
              <a:rPr lang="en-US" b="1" dirty="0">
                <a:latin typeface="Arial" panose="020B0604020202020204" pitchFamily="34" charset="0"/>
                <a:cs typeface="Arial" panose="020B0604020202020204" pitchFamily="34" charset="0"/>
              </a:rPr>
              <a:t>Articles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Better Personality Assessment, Better Sales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The Real Cost of a Bad Hire</a:t>
            </a:r>
          </a:p>
          <a:p>
            <a:pPr>
              <a:lnSpc>
                <a:spcPct val="150000"/>
              </a:lnSpc>
            </a:pPr>
            <a:r>
              <a:rPr lang="en-US" b="1" dirty="0">
                <a:latin typeface="Arial" panose="020B0604020202020204" pitchFamily="34" charset="0"/>
                <a:cs typeface="Arial" panose="020B0604020202020204" pitchFamily="34" charset="0"/>
              </a:rPr>
              <a:t>Website</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In review stages – new year go live </a:t>
            </a:r>
          </a:p>
          <a:p>
            <a:pPr>
              <a:lnSpc>
                <a:spcPct val="150000"/>
              </a:lnSpc>
            </a:pPr>
            <a:r>
              <a:rPr lang="en-US" b="1" dirty="0">
                <a:latin typeface="Arial" panose="020B0604020202020204" pitchFamily="34" charset="0"/>
                <a:cs typeface="Arial" panose="020B0604020202020204" pitchFamily="34" charset="0"/>
              </a:rPr>
              <a:t>Press Releases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 Personnel Today Award win</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ABP award shortlist</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New partner announced </a:t>
            </a:r>
          </a:p>
          <a:p>
            <a:pPr>
              <a:lnSpc>
                <a:spcPct val="150000"/>
              </a:lnSpc>
            </a:pP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56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D1C25-A3F3-431F-8D58-4FFB58B17C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F717A650-5828-4483-8C84-DB8B242A37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201754" cy="6858000"/>
          </a:xfrm>
          <a:prstGeom prst="rect">
            <a:avLst/>
          </a:prstGeom>
        </p:spPr>
      </p:pic>
      <p:sp>
        <p:nvSpPr>
          <p:cNvPr id="4" name="Rectangle 3">
            <a:extLst>
              <a:ext uri="{FF2B5EF4-FFF2-40B4-BE49-F238E27FC236}">
                <a16:creationId xmlns:a16="http://schemas.microsoft.com/office/drawing/2014/main" id="{1AD55086-5FA0-4659-8E97-81A35DFA1102}"/>
              </a:ext>
            </a:extLst>
          </p:cNvPr>
          <p:cNvSpPr/>
          <p:nvPr/>
        </p:nvSpPr>
        <p:spPr>
          <a:xfrm>
            <a:off x="1835340" y="4617810"/>
            <a:ext cx="1641008" cy="14512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EFC1E06-D6A1-454E-B4C7-6ABA51566284}"/>
              </a:ext>
            </a:extLst>
          </p:cNvPr>
          <p:cNvSpPr/>
          <p:nvPr/>
        </p:nvSpPr>
        <p:spPr>
          <a:xfrm>
            <a:off x="8257682" y="572285"/>
            <a:ext cx="1865332" cy="366493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65211600-6BD1-4BBB-82E9-8143E8592807}"/>
              </a:ext>
            </a:extLst>
          </p:cNvPr>
          <p:cNvSpPr/>
          <p:nvPr/>
        </p:nvSpPr>
        <p:spPr>
          <a:xfrm>
            <a:off x="7240683" y="5550253"/>
            <a:ext cx="1138425" cy="22580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45B9E78A-0EAF-4344-A6A2-435D77C15C3B}"/>
              </a:ext>
            </a:extLst>
          </p:cNvPr>
          <p:cNvSpPr/>
          <p:nvPr/>
        </p:nvSpPr>
        <p:spPr>
          <a:xfrm>
            <a:off x="2435970" y="2129270"/>
            <a:ext cx="6491626" cy="2889515"/>
          </a:xfrm>
          <a:prstGeom prst="rect">
            <a:avLst/>
          </a:prstGeom>
          <a:solidFill>
            <a:schemeClr val="bg1">
              <a:alpha val="81000"/>
            </a:schemeClr>
          </a:solidFill>
          <a:ln>
            <a:noFill/>
          </a:ln>
          <a:effectLst>
            <a:outerShdw blurRad="127000" dist="762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34454"/>
                </a:solidFill>
                <a:latin typeface="Arial"/>
              </a:rPr>
              <a:t>Assessment Updates </a:t>
            </a:r>
            <a:endParaRPr kumimoji="0" lang="en-GB" sz="2400" b="0" u="none" strike="noStrike" kern="1200" cap="none" spc="0" normalizeH="0" baseline="0" noProof="0" dirty="0">
              <a:ln>
                <a:noFill/>
              </a:ln>
              <a:solidFill>
                <a:srgbClr val="134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134454"/>
              </a:solidFill>
              <a:latin typeface="Arial"/>
            </a:endParaRPr>
          </a:p>
        </p:txBody>
      </p:sp>
      <p:sp>
        <p:nvSpPr>
          <p:cNvPr id="8" name="Rectangle 7">
            <a:extLst>
              <a:ext uri="{FF2B5EF4-FFF2-40B4-BE49-F238E27FC236}">
                <a16:creationId xmlns:a16="http://schemas.microsoft.com/office/drawing/2014/main" id="{FC692424-0E9F-4E0B-8D67-3DDCBD6E4FBA}"/>
              </a:ext>
            </a:extLst>
          </p:cNvPr>
          <p:cNvSpPr/>
          <p:nvPr/>
        </p:nvSpPr>
        <p:spPr>
          <a:xfrm>
            <a:off x="3725589" y="962173"/>
            <a:ext cx="1803956" cy="64920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55582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fontScale="77500" lnSpcReduction="20000"/>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New 2021 Leadership Impact 360 Norms &amp; Comprehension Aptitude Norms </a:t>
            </a:r>
          </a:p>
        </p:txBody>
      </p:sp>
      <p:sp>
        <p:nvSpPr>
          <p:cNvPr id="3" name="TextBox 2">
            <a:extLst>
              <a:ext uri="{FF2B5EF4-FFF2-40B4-BE49-F238E27FC236}">
                <a16:creationId xmlns:a16="http://schemas.microsoft.com/office/drawing/2014/main" id="{5C0D2EA3-BEB8-4AA5-9EEE-61B7ADED1AA4}"/>
              </a:ext>
            </a:extLst>
          </p:cNvPr>
          <p:cNvSpPr txBox="1"/>
          <p:nvPr/>
        </p:nvSpPr>
        <p:spPr>
          <a:xfrm>
            <a:off x="2970244" y="415056"/>
            <a:ext cx="8999948" cy="4524315"/>
          </a:xfrm>
          <a:prstGeom prst="rect">
            <a:avLst/>
          </a:prstGeom>
          <a:noFill/>
        </p:spPr>
        <p:txBody>
          <a:bodyPr wrap="square" rtlCol="0">
            <a:spAutoFit/>
          </a:bodyPr>
          <a:lstStyle/>
          <a:p>
            <a:r>
              <a:rPr lang="en-US" dirty="0">
                <a:solidFill>
                  <a:srgbClr val="01596A"/>
                </a:solidFill>
                <a:latin typeface="Arial" panose="020B0604020202020204" pitchFamily="34" charset="0"/>
                <a:cs typeface="Arial" panose="020B0604020202020204" pitchFamily="34" charset="0"/>
              </a:rPr>
              <a:t>Our 2021 norms for Leadership Impact 360 and our Comprehension Aptitude range are now live.</a:t>
            </a:r>
          </a:p>
          <a:p>
            <a:endParaRPr lang="en-US" dirty="0">
              <a:solidFill>
                <a:srgbClr val="01596A"/>
              </a:solidFill>
              <a:latin typeface="Arial" panose="020B0604020202020204" pitchFamily="34" charset="0"/>
              <a:cs typeface="Arial" panose="020B0604020202020204" pitchFamily="34" charset="0"/>
            </a:endParaRPr>
          </a:p>
          <a:p>
            <a:r>
              <a:rPr lang="en-US" dirty="0">
                <a:solidFill>
                  <a:srgbClr val="01596A"/>
                </a:solidFill>
                <a:latin typeface="Arial" panose="020B0604020202020204" pitchFamily="34" charset="0"/>
                <a:cs typeface="Arial" panose="020B0604020202020204" pitchFamily="34" charset="0"/>
              </a:rPr>
              <a:t>If you or your clients have these instruments on Oasys, the new norms will now be live automatically. </a:t>
            </a:r>
          </a:p>
          <a:p>
            <a:endParaRPr lang="en-US" dirty="0">
              <a:solidFill>
                <a:srgbClr val="01596A"/>
              </a:solidFill>
              <a:latin typeface="Arial" panose="020B0604020202020204" pitchFamily="34" charset="0"/>
              <a:cs typeface="Arial" panose="020B0604020202020204" pitchFamily="34" charset="0"/>
            </a:endParaRPr>
          </a:p>
          <a:p>
            <a:r>
              <a:rPr lang="en-US" dirty="0">
                <a:solidFill>
                  <a:srgbClr val="01596A"/>
                </a:solidFill>
                <a:latin typeface="Arial" panose="020B0604020202020204" pitchFamily="34" charset="0"/>
                <a:cs typeface="Arial" panose="020B0604020202020204" pitchFamily="34" charset="0"/>
              </a:rPr>
              <a:t>Clients using via integration will need to contact our Integration team for support on updating. </a:t>
            </a:r>
          </a:p>
          <a:p>
            <a:endParaRPr lang="en-US" dirty="0">
              <a:solidFill>
                <a:srgbClr val="01596A"/>
              </a:solidFill>
              <a:latin typeface="Arial" panose="020B0604020202020204" pitchFamily="34" charset="0"/>
              <a:cs typeface="Arial" panose="020B0604020202020204" pitchFamily="34" charset="0"/>
            </a:endParaRPr>
          </a:p>
          <a:p>
            <a:r>
              <a:rPr lang="en-US" dirty="0">
                <a:solidFill>
                  <a:srgbClr val="01596A"/>
                </a:solidFill>
                <a:latin typeface="Arial" panose="020B0604020202020204" pitchFamily="34" charset="0"/>
                <a:cs typeface="Arial" panose="020B0604020202020204" pitchFamily="34" charset="0"/>
              </a:rPr>
              <a:t>The old norms will be superseded by the new norms on 1</a:t>
            </a:r>
            <a:r>
              <a:rPr lang="en-US" baseline="30000" dirty="0">
                <a:solidFill>
                  <a:srgbClr val="01596A"/>
                </a:solidFill>
                <a:latin typeface="Arial" panose="020B0604020202020204" pitchFamily="34" charset="0"/>
                <a:cs typeface="Arial" panose="020B0604020202020204" pitchFamily="34" charset="0"/>
              </a:rPr>
              <a:t>st</a:t>
            </a:r>
            <a:r>
              <a:rPr lang="en-US" dirty="0">
                <a:solidFill>
                  <a:srgbClr val="01596A"/>
                </a:solidFill>
                <a:latin typeface="Arial" panose="020B0604020202020204" pitchFamily="34" charset="0"/>
                <a:cs typeface="Arial" panose="020B0604020202020204" pitchFamily="34" charset="0"/>
              </a:rPr>
              <a:t> March 2022, meaning that all new projects must be set-up using the 2021 norms.  A reminder will be sent closer to the time. </a:t>
            </a:r>
          </a:p>
          <a:p>
            <a:endParaRPr lang="en-US" dirty="0">
              <a:solidFill>
                <a:srgbClr val="01596A"/>
              </a:solidFill>
              <a:latin typeface="Arial" panose="020B0604020202020204" pitchFamily="34" charset="0"/>
              <a:cs typeface="Arial" panose="020B0604020202020204" pitchFamily="34" charset="0"/>
            </a:endParaRPr>
          </a:p>
          <a:p>
            <a:r>
              <a:rPr lang="en-US" dirty="0">
                <a:solidFill>
                  <a:srgbClr val="01596A"/>
                </a:solidFill>
                <a:latin typeface="Arial" panose="020B0604020202020204" pitchFamily="34" charset="0"/>
                <a:cs typeface="Arial" panose="020B0604020202020204" pitchFamily="34" charset="0"/>
              </a:rPr>
              <a:t> </a:t>
            </a:r>
          </a:p>
          <a:p>
            <a:endParaRPr lang="en-US" dirty="0">
              <a:solidFill>
                <a:srgbClr val="01596A"/>
              </a:solidFill>
              <a:latin typeface="Arial" panose="020B0604020202020204" pitchFamily="34" charset="0"/>
              <a:cs typeface="Arial" panose="020B0604020202020204" pitchFamily="34" charset="0"/>
            </a:endParaRPr>
          </a:p>
          <a:p>
            <a:endParaRPr lang="en-US" dirty="0">
              <a:solidFill>
                <a:srgbClr val="01596A"/>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40E56FE-C9CF-466B-9907-DCC742A36A3D}"/>
              </a:ext>
            </a:extLst>
          </p:cNvPr>
          <p:cNvPicPr>
            <a:picLocks noChangeAspect="1"/>
          </p:cNvPicPr>
          <p:nvPr/>
        </p:nvPicPr>
        <p:blipFill>
          <a:blip r:embed="rId4"/>
          <a:stretch>
            <a:fillRect/>
          </a:stretch>
        </p:blipFill>
        <p:spPr>
          <a:xfrm>
            <a:off x="7498833" y="4885334"/>
            <a:ext cx="4439167" cy="1083332"/>
          </a:xfrm>
          <a:prstGeom prst="rect">
            <a:avLst/>
          </a:prstGeom>
        </p:spPr>
      </p:pic>
      <p:sp>
        <p:nvSpPr>
          <p:cNvPr id="6" name="AutoShape 2">
            <a:extLst>
              <a:ext uri="{FF2B5EF4-FFF2-40B4-BE49-F238E27FC236}">
                <a16:creationId xmlns:a16="http://schemas.microsoft.com/office/drawing/2014/main" id="{0BFFE273-8F7D-4C1F-9A78-6F0909CD3BF8}"/>
              </a:ext>
            </a:extLst>
          </p:cNvPr>
          <p:cNvSpPr>
            <a:spLocks noChangeAspect="1" noChangeArrowheads="1"/>
          </p:cNvSpPr>
          <p:nvPr/>
        </p:nvSpPr>
        <p:spPr bwMode="auto">
          <a:xfrm>
            <a:off x="5943600" y="3276600"/>
            <a:ext cx="1403404" cy="14034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64D9D3D8-306E-44E1-9645-36029E7754A3}"/>
              </a:ext>
            </a:extLst>
          </p:cNvPr>
          <p:cNvPicPr>
            <a:picLocks noChangeAspect="1"/>
          </p:cNvPicPr>
          <p:nvPr/>
        </p:nvPicPr>
        <p:blipFill>
          <a:blip r:embed="rId5"/>
          <a:stretch>
            <a:fillRect/>
          </a:stretch>
        </p:blipFill>
        <p:spPr>
          <a:xfrm>
            <a:off x="6146894" y="4946748"/>
            <a:ext cx="1228725" cy="1209675"/>
          </a:xfrm>
          <a:prstGeom prst="rect">
            <a:avLst/>
          </a:prstGeom>
        </p:spPr>
      </p:pic>
      <p:sp>
        <p:nvSpPr>
          <p:cNvPr id="16" name="TextBox 15">
            <a:extLst>
              <a:ext uri="{FF2B5EF4-FFF2-40B4-BE49-F238E27FC236}">
                <a16:creationId xmlns:a16="http://schemas.microsoft.com/office/drawing/2014/main" id="{F57988CA-8F3C-476E-B1BF-3AA516F50672}"/>
              </a:ext>
            </a:extLst>
          </p:cNvPr>
          <p:cNvSpPr txBox="1"/>
          <p:nvPr/>
        </p:nvSpPr>
        <p:spPr>
          <a:xfrm>
            <a:off x="2815293" y="4834282"/>
            <a:ext cx="3830009" cy="1200329"/>
          </a:xfrm>
          <a:prstGeom prst="rect">
            <a:avLst/>
          </a:prstGeom>
          <a:noFill/>
        </p:spPr>
        <p:txBody>
          <a:bodyPr wrap="square" rtlCol="0">
            <a:spAutoFit/>
          </a:bodyPr>
          <a:lstStyle/>
          <a:p>
            <a:pPr algn="ctr"/>
            <a:r>
              <a:rPr lang="en-US" sz="3600" b="1" dirty="0">
                <a:solidFill>
                  <a:srgbClr val="055A9A"/>
                </a:solidFill>
                <a:latin typeface="Arial" panose="020B0604020202020204" pitchFamily="34" charset="0"/>
                <a:cs typeface="Arial" panose="020B0604020202020204" pitchFamily="34" charset="0"/>
              </a:rPr>
              <a:t>Leadership Impact 360 </a:t>
            </a:r>
            <a:endParaRPr lang="en-GB" sz="3600" b="1" dirty="0">
              <a:solidFill>
                <a:srgbClr val="055A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48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fontScale="92500" lnSpcReduction="10000"/>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New Wave Leadership Impact Expert Selection Report </a:t>
            </a:r>
          </a:p>
        </p:txBody>
      </p:sp>
      <p:sp>
        <p:nvSpPr>
          <p:cNvPr id="3" name="TextBox 2">
            <a:extLst>
              <a:ext uri="{FF2B5EF4-FFF2-40B4-BE49-F238E27FC236}">
                <a16:creationId xmlns:a16="http://schemas.microsoft.com/office/drawing/2014/main" id="{5C0D2EA3-BEB8-4AA5-9EEE-61B7ADED1AA4}"/>
              </a:ext>
            </a:extLst>
          </p:cNvPr>
          <p:cNvSpPr txBox="1"/>
          <p:nvPr/>
        </p:nvSpPr>
        <p:spPr>
          <a:xfrm>
            <a:off x="3019171" y="380801"/>
            <a:ext cx="8832587" cy="2308324"/>
          </a:xfrm>
          <a:prstGeom prst="rect">
            <a:avLst/>
          </a:prstGeom>
          <a:noFill/>
        </p:spPr>
        <p:txBody>
          <a:bodyPr wrap="square" rtlCol="0">
            <a:spAutoFit/>
          </a:bodyPr>
          <a:lstStyle/>
          <a:p>
            <a:r>
              <a:rPr lang="en-US" dirty="0">
                <a:solidFill>
                  <a:srgbClr val="01596A"/>
                </a:solidFill>
                <a:latin typeface="Arial" panose="020B0604020202020204" pitchFamily="34" charset="0"/>
                <a:cs typeface="Arial" panose="020B0604020202020204" pitchFamily="34" charset="0"/>
              </a:rPr>
              <a:t>Our new Wave Leadership Impact Expert Selection report </a:t>
            </a:r>
            <a:r>
              <a:rPr lang="en-US" b="0" i="0" dirty="0">
                <a:solidFill>
                  <a:srgbClr val="01596A"/>
                </a:solidFill>
                <a:effectLst/>
                <a:latin typeface="Helvetica" panose="020B0604020202020204" pitchFamily="34" charset="0"/>
              </a:rPr>
              <a:t>combines detailed insight of a leader's potential across </a:t>
            </a:r>
            <a:r>
              <a:rPr lang="en-US" b="1" i="0" dirty="0">
                <a:solidFill>
                  <a:srgbClr val="01596A"/>
                </a:solidFill>
                <a:effectLst/>
                <a:latin typeface="Helvetica" panose="020B0604020202020204" pitchFamily="34" charset="0"/>
              </a:rPr>
              <a:t>9 key impact areas</a:t>
            </a:r>
            <a:r>
              <a:rPr lang="en-US" b="0" i="0" dirty="0">
                <a:solidFill>
                  <a:srgbClr val="01596A"/>
                </a:solidFill>
                <a:effectLst/>
                <a:latin typeface="Helvetica" panose="020B0604020202020204" pitchFamily="34" charset="0"/>
              </a:rPr>
              <a:t> with 9 interview questions focused on delivering impact across the areas of Professional, People and Pioneering Leadership. </a:t>
            </a:r>
          </a:p>
          <a:p>
            <a:endParaRPr lang="en-US" dirty="0">
              <a:solidFill>
                <a:srgbClr val="01596A"/>
              </a:solidFill>
              <a:latin typeface="Helvetica" panose="020B0604020202020204" pitchFamily="34" charset="0"/>
            </a:endParaRPr>
          </a:p>
          <a:p>
            <a:r>
              <a:rPr lang="en-US" b="0" i="0" dirty="0">
                <a:solidFill>
                  <a:srgbClr val="01596A"/>
                </a:solidFill>
                <a:effectLst/>
                <a:latin typeface="Helvetica" panose="020B0604020202020204" pitchFamily="34" charset="0"/>
              </a:rPr>
              <a:t>The interview guide interacts with the individual profile, providing dynamic interview probes.</a:t>
            </a:r>
            <a:endParaRPr lang="en-US" dirty="0">
              <a:solidFill>
                <a:srgbClr val="01596A"/>
              </a:solidFill>
              <a:latin typeface="Arial" panose="020B0604020202020204" pitchFamily="34" charset="0"/>
              <a:cs typeface="Arial" panose="020B0604020202020204" pitchFamily="34" charset="0"/>
            </a:endParaRPr>
          </a:p>
          <a:p>
            <a:endParaRPr lang="en-US" dirty="0">
              <a:solidFill>
                <a:srgbClr val="01596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37D023-27F4-49B3-AAB8-3F5C381208D4}"/>
              </a:ext>
            </a:extLst>
          </p:cNvPr>
          <p:cNvPicPr>
            <a:picLocks noChangeAspect="1"/>
          </p:cNvPicPr>
          <p:nvPr/>
        </p:nvPicPr>
        <p:blipFill>
          <a:blip r:embed="rId4"/>
          <a:stretch>
            <a:fillRect/>
          </a:stretch>
        </p:blipFill>
        <p:spPr>
          <a:xfrm>
            <a:off x="7813234" y="2371980"/>
            <a:ext cx="3077673" cy="3868366"/>
          </a:xfrm>
          <a:prstGeom prst="rect">
            <a:avLst/>
          </a:prstGeom>
        </p:spPr>
      </p:pic>
      <p:sp>
        <p:nvSpPr>
          <p:cNvPr id="14" name="TextBox 13">
            <a:extLst>
              <a:ext uri="{FF2B5EF4-FFF2-40B4-BE49-F238E27FC236}">
                <a16:creationId xmlns:a16="http://schemas.microsoft.com/office/drawing/2014/main" id="{E4C6D719-13E5-4001-89A0-4E5FF6FE2766}"/>
              </a:ext>
            </a:extLst>
          </p:cNvPr>
          <p:cNvSpPr txBox="1"/>
          <p:nvPr/>
        </p:nvSpPr>
        <p:spPr>
          <a:xfrm>
            <a:off x="3032650" y="2551837"/>
            <a:ext cx="4321970" cy="1754326"/>
          </a:xfrm>
          <a:prstGeom prst="rect">
            <a:avLst/>
          </a:prstGeom>
          <a:noFill/>
        </p:spPr>
        <p:txBody>
          <a:bodyPr wrap="square" rtlCol="0">
            <a:spAutoFit/>
          </a:bodyPr>
          <a:lstStyle/>
          <a:p>
            <a:r>
              <a:rPr lang="en-US" dirty="0">
                <a:solidFill>
                  <a:srgbClr val="01596A"/>
                </a:solidFill>
                <a:latin typeface="Arial" panose="020B0604020202020204" pitchFamily="34" charset="0"/>
                <a:cs typeface="Arial" panose="020B0604020202020204" pitchFamily="34" charset="0"/>
              </a:rPr>
              <a:t>The new report is currently only available in English, however if you do wish to have the report loaded to platforms, please contact our Bureau team. </a:t>
            </a:r>
          </a:p>
          <a:p>
            <a:endParaRPr lang="en-US" dirty="0">
              <a:solidFill>
                <a:srgbClr val="0159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7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a:solidFill>
                  <a:prstClr val="white"/>
                </a:solidFill>
                <a:latin typeface="Arial Nova Light" panose="020B0304020202020204" pitchFamily="34" charset="0"/>
              </a:rPr>
              <a:t>New Wave Report Styling </a:t>
            </a:r>
          </a:p>
        </p:txBody>
      </p:sp>
      <p:pic>
        <p:nvPicPr>
          <p:cNvPr id="9" name="Picture 8" descr="A picture containing text, indoor, screenshot&#10;&#10;Description automatically generated">
            <a:extLst>
              <a:ext uri="{FF2B5EF4-FFF2-40B4-BE49-F238E27FC236}">
                <a16:creationId xmlns:a16="http://schemas.microsoft.com/office/drawing/2014/main" id="{89939415-94A1-4AB8-9FA1-E1A7C755A816}"/>
              </a:ext>
            </a:extLst>
          </p:cNvPr>
          <p:cNvPicPr>
            <a:picLocks noChangeAspect="1"/>
          </p:cNvPicPr>
          <p:nvPr/>
        </p:nvPicPr>
        <p:blipFill rotWithShape="1">
          <a:blip r:embed="rId4"/>
          <a:srcRect b="13910"/>
          <a:stretch/>
        </p:blipFill>
        <p:spPr>
          <a:xfrm>
            <a:off x="3552776" y="2665843"/>
            <a:ext cx="7811408" cy="3858587"/>
          </a:xfrm>
          <a:prstGeom prst="rect">
            <a:avLst/>
          </a:prstGeom>
        </p:spPr>
      </p:pic>
      <p:sp>
        <p:nvSpPr>
          <p:cNvPr id="3" name="TextBox 2">
            <a:extLst>
              <a:ext uri="{FF2B5EF4-FFF2-40B4-BE49-F238E27FC236}">
                <a16:creationId xmlns:a16="http://schemas.microsoft.com/office/drawing/2014/main" id="{D4C72BD8-72A5-46E8-A538-DDA6E930C1E1}"/>
              </a:ext>
            </a:extLst>
          </p:cNvPr>
          <p:cNvSpPr txBox="1"/>
          <p:nvPr/>
        </p:nvSpPr>
        <p:spPr>
          <a:xfrm>
            <a:off x="3287948" y="333570"/>
            <a:ext cx="8262025" cy="2308324"/>
          </a:xfrm>
          <a:prstGeom prst="rect">
            <a:avLst/>
          </a:prstGeom>
          <a:noFill/>
        </p:spPr>
        <p:txBody>
          <a:bodyPr wrap="square" rtlCol="0">
            <a:spAutoFit/>
          </a:bodyPr>
          <a:lstStyle/>
          <a:p>
            <a:r>
              <a:rPr lang="en-US" dirty="0">
                <a:solidFill>
                  <a:srgbClr val="01596A"/>
                </a:solidFill>
                <a:latin typeface="Arial" panose="020B0604020202020204" pitchFamily="34" charset="0"/>
                <a:cs typeface="Arial" panose="020B0604020202020204" pitchFamily="34" charset="0"/>
              </a:rPr>
              <a:t>There will be some additional Wave reports benefitting from the updated styling in 2022. This will include our Interview Guides, Work Strengths, Entrepreneurial, Sales, Job Profiler, P360, LI360 Reports.  There will also be some minor changes to the WPE, My Self and Aptitude report styling. </a:t>
            </a:r>
          </a:p>
          <a:p>
            <a:endParaRPr lang="en-US" dirty="0">
              <a:solidFill>
                <a:srgbClr val="01596A"/>
              </a:solidFill>
              <a:latin typeface="Arial" panose="020B0604020202020204" pitchFamily="34" charset="0"/>
              <a:cs typeface="Arial" panose="020B0604020202020204" pitchFamily="34" charset="0"/>
            </a:endParaRPr>
          </a:p>
          <a:p>
            <a:r>
              <a:rPr lang="en-US" dirty="0">
                <a:solidFill>
                  <a:srgbClr val="01596A"/>
                </a:solidFill>
                <a:latin typeface="Arial" panose="020B0604020202020204" pitchFamily="34" charset="0"/>
                <a:cs typeface="Arial" panose="020B0604020202020204" pitchFamily="34" charset="0"/>
              </a:rPr>
              <a:t>We are working with our R&amp;D and Marketing team to batch these updates to minimize disruption to other materials and will advise a full schedule for delivery as soon as this has been agreed. </a:t>
            </a:r>
            <a:endParaRPr lang="en-GB" dirty="0">
              <a:solidFill>
                <a:srgbClr val="0159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02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Looking ahead to 2022</a:t>
            </a:r>
          </a:p>
        </p:txBody>
      </p:sp>
      <p:sp>
        <p:nvSpPr>
          <p:cNvPr id="12" name="Rectangle 11">
            <a:extLst>
              <a:ext uri="{FF2B5EF4-FFF2-40B4-BE49-F238E27FC236}">
                <a16:creationId xmlns:a16="http://schemas.microsoft.com/office/drawing/2014/main" id="{B28CC27A-D031-436B-8D2C-F1CEA1DAFF73}"/>
              </a:ext>
            </a:extLst>
          </p:cNvPr>
          <p:cNvSpPr/>
          <p:nvPr/>
        </p:nvSpPr>
        <p:spPr>
          <a:xfrm>
            <a:off x="3575467" y="834610"/>
            <a:ext cx="7739549" cy="4832480"/>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Wave-</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launch </a:t>
            </a:r>
          </a:p>
          <a:p>
            <a:pPr marL="285750" indent="-285750">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Swift Global launch </a:t>
            </a:r>
          </a:p>
          <a:p>
            <a:pPr marL="285750" indent="-285750">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Leadership Impact Expert Selection Report launch </a:t>
            </a:r>
          </a:p>
          <a:p>
            <a:pPr marL="285750" indent="-285750">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New website live </a:t>
            </a:r>
          </a:p>
          <a:p>
            <a:pPr marL="285750" indent="-285750">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Tighter go to market links with WTW &amp; Employee Experience</a:t>
            </a:r>
          </a:p>
          <a:p>
            <a:pPr marL="285750" indent="-285750">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a:latin typeface="Arial" panose="020B0604020202020204" pitchFamily="34" charset="0"/>
                <a:cs typeface="Arial" panose="020B0604020202020204" pitchFamily="34" charset="0"/>
              </a:rPr>
              <a:t>EAWOP Jan 2022 </a:t>
            </a:r>
          </a:p>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5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F38E1F-2648-4CF1-BB57-9B4B478317E2}"/>
              </a:ext>
            </a:extLst>
          </p:cNvPr>
          <p:cNvSpPr>
            <a:spLocks noGrp="1"/>
          </p:cNvSpPr>
          <p:nvPr>
            <p:ph type="ftr" sz="quarter" idx="11"/>
          </p:nvPr>
        </p:nvSpPr>
        <p:spPr>
          <a:xfrm>
            <a:off x="2981481" y="6260565"/>
            <a:ext cx="7592008" cy="2178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Saville Assessment, Willis Towers Watson. All rights reserved.</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F7655FA2-CDE3-4328-9583-E32F7441D4CF}"/>
              </a:ext>
            </a:extLst>
          </p:cNvPr>
          <p:cNvSpPr/>
          <p:nvPr/>
        </p:nvSpPr>
        <p:spPr>
          <a:xfrm>
            <a:off x="3227715" y="6260565"/>
            <a:ext cx="1531188"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949FC-E025-431F-AD62-649E66A4EC85}" type="datetime4">
              <a:rPr kumimoji="0" lang="en-GB" sz="1200" b="0"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 November 2021</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Rectangle 2">
            <a:extLst>
              <a:ext uri="{FF2B5EF4-FFF2-40B4-BE49-F238E27FC236}">
                <a16:creationId xmlns:a16="http://schemas.microsoft.com/office/drawing/2014/main" id="{EB589CD9-8867-4307-BB1F-6AF0D45F4DF2}"/>
              </a:ext>
            </a:extLst>
          </p:cNvPr>
          <p:cNvSpPr/>
          <p:nvPr/>
        </p:nvSpPr>
        <p:spPr>
          <a:xfrm>
            <a:off x="3227715" y="6260565"/>
            <a:ext cx="1104255" cy="31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1">
            <a:extLst>
              <a:ext uri="{FF2B5EF4-FFF2-40B4-BE49-F238E27FC236}">
                <a16:creationId xmlns:a16="http://schemas.microsoft.com/office/drawing/2014/main" id="{1A288AFC-A10F-4E1C-A824-990EFEA6B6B5}"/>
              </a:ext>
            </a:extLst>
          </p:cNvPr>
          <p:cNvSpPr txBox="1">
            <a:spLocks/>
          </p:cNvSpPr>
          <p:nvPr/>
        </p:nvSpPr>
        <p:spPr>
          <a:xfrm>
            <a:off x="4097068" y="6260565"/>
            <a:ext cx="271756" cy="217825"/>
          </a:xfrm>
          <a:prstGeom prst="rect">
            <a:avLst/>
          </a:prstGeom>
        </p:spPr>
        <p:txBody>
          <a:bodyP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698329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2"/>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Agenda  </a:t>
            </a:r>
          </a:p>
        </p:txBody>
      </p:sp>
      <p:sp>
        <p:nvSpPr>
          <p:cNvPr id="3" name="Rectangle 2">
            <a:extLst>
              <a:ext uri="{FF2B5EF4-FFF2-40B4-BE49-F238E27FC236}">
                <a16:creationId xmlns:a16="http://schemas.microsoft.com/office/drawing/2014/main" id="{46551E92-E969-4C89-A7B6-C9AE9E92B702}"/>
              </a:ext>
            </a:extLst>
          </p:cNvPr>
          <p:cNvSpPr/>
          <p:nvPr/>
        </p:nvSpPr>
        <p:spPr>
          <a:xfrm>
            <a:off x="3848334" y="912417"/>
            <a:ext cx="6137139" cy="4602032"/>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Headlines </a:t>
            </a:r>
          </a:p>
          <a:p>
            <a:pPr marL="285750" indent="-285750">
              <a:lnSpc>
                <a:spcPct val="20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Welcoming Our Latest Partner</a:t>
            </a:r>
          </a:p>
          <a:p>
            <a:pPr marL="285750" indent="-285750">
              <a:lnSpc>
                <a:spcPct val="20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Awards News </a:t>
            </a:r>
          </a:p>
          <a:p>
            <a:pPr marL="285750" indent="-285750">
              <a:lnSpc>
                <a:spcPct val="20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Marketing Activity </a:t>
            </a:r>
          </a:p>
          <a:p>
            <a:pPr marL="285750" indent="-285750">
              <a:lnSpc>
                <a:spcPct val="20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Assessment Updates </a:t>
            </a:r>
          </a:p>
          <a:p>
            <a:pPr marL="285750" indent="-285750">
              <a:lnSpc>
                <a:spcPct val="20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Looking Ahead to 2022</a:t>
            </a:r>
          </a:p>
        </p:txBody>
      </p:sp>
    </p:spTree>
    <p:extLst>
      <p:ext uri="{BB962C8B-B14F-4D97-AF65-F5344CB8AC3E}">
        <p14:creationId xmlns:p14="http://schemas.microsoft.com/office/powerpoint/2010/main" val="111980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2"/>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Headlines  </a:t>
            </a:r>
          </a:p>
        </p:txBody>
      </p:sp>
      <p:sp>
        <p:nvSpPr>
          <p:cNvPr id="15" name="Rectangle 14">
            <a:extLst>
              <a:ext uri="{FF2B5EF4-FFF2-40B4-BE49-F238E27FC236}">
                <a16:creationId xmlns:a16="http://schemas.microsoft.com/office/drawing/2014/main" id="{C3EF70EA-2E67-42E1-9374-C6C83AF1CE79}"/>
              </a:ext>
            </a:extLst>
          </p:cNvPr>
          <p:cNvSpPr/>
          <p:nvPr/>
        </p:nvSpPr>
        <p:spPr>
          <a:xfrm>
            <a:off x="3625792" y="696373"/>
            <a:ext cx="7533173" cy="5134980"/>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Life beyond Aon </a:t>
            </a:r>
          </a:p>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Continued growth &amp; recovery </a:t>
            </a:r>
          </a:p>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2022 Pricing </a:t>
            </a:r>
          </a:p>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PSI &amp; Propel </a:t>
            </a:r>
          </a:p>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New Partner Atria </a:t>
            </a:r>
          </a:p>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Double Award Win </a:t>
            </a:r>
          </a:p>
          <a:p>
            <a:pPr marL="285750" indent="-285750">
              <a:lnSpc>
                <a:spcPct val="200000"/>
              </a:lnSpc>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Korn Ferry client prospecting </a:t>
            </a:r>
          </a:p>
        </p:txBody>
      </p:sp>
    </p:spTree>
    <p:extLst>
      <p:ext uri="{BB962C8B-B14F-4D97-AF65-F5344CB8AC3E}">
        <p14:creationId xmlns:p14="http://schemas.microsoft.com/office/powerpoint/2010/main" val="39989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2"/>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New Partner</a:t>
            </a:r>
          </a:p>
        </p:txBody>
      </p:sp>
      <p:pic>
        <p:nvPicPr>
          <p:cNvPr id="1026" name="Picture 2" descr="Tea time- Saville Assessment">
            <a:extLst>
              <a:ext uri="{FF2B5EF4-FFF2-40B4-BE49-F238E27FC236}">
                <a16:creationId xmlns:a16="http://schemas.microsoft.com/office/drawing/2014/main" id="{FD8570CC-AD1B-4F0F-B3C4-A3B5004A3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662" y="602591"/>
            <a:ext cx="4535565" cy="30237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89E4D7D-1CF2-4B41-BC2D-0EE980916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164" y="3895151"/>
            <a:ext cx="4624180" cy="2360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tria Group">
            <a:extLst>
              <a:ext uri="{FF2B5EF4-FFF2-40B4-BE49-F238E27FC236}">
                <a16:creationId xmlns:a16="http://schemas.microsoft.com/office/drawing/2014/main" id="{2A0327D8-C650-4A63-B16B-36A5BFBA5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929" y="1439849"/>
            <a:ext cx="3111576" cy="86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79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2"/>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Double  Award Win: Personnel Today Awards </a:t>
            </a:r>
          </a:p>
        </p:txBody>
      </p:sp>
      <p:pic>
        <p:nvPicPr>
          <p:cNvPr id="11" name="Picture 10" descr="A picture containing electronics, monitor, indoor, computer&#10;&#10;Description automatically generated">
            <a:extLst>
              <a:ext uri="{FF2B5EF4-FFF2-40B4-BE49-F238E27FC236}">
                <a16:creationId xmlns:a16="http://schemas.microsoft.com/office/drawing/2014/main" id="{F5D2BA85-AF30-4A5A-91B1-636A67FAEC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64808" y="225886"/>
            <a:ext cx="8074419" cy="4037210"/>
          </a:xfrm>
          <a:prstGeom prst="rect">
            <a:avLst/>
          </a:prstGeom>
        </p:spPr>
      </p:pic>
      <p:pic>
        <p:nvPicPr>
          <p:cNvPr id="8" name="Picture 7">
            <a:extLst>
              <a:ext uri="{FF2B5EF4-FFF2-40B4-BE49-F238E27FC236}">
                <a16:creationId xmlns:a16="http://schemas.microsoft.com/office/drawing/2014/main" id="{3CEDD710-2419-414F-BFB6-E0C787670C6A}"/>
              </a:ext>
            </a:extLst>
          </p:cNvPr>
          <p:cNvPicPr>
            <a:picLocks noChangeAspect="1"/>
          </p:cNvPicPr>
          <p:nvPr/>
        </p:nvPicPr>
        <p:blipFill>
          <a:blip r:embed="rId4"/>
          <a:stretch>
            <a:fillRect/>
          </a:stretch>
        </p:blipFill>
        <p:spPr>
          <a:xfrm>
            <a:off x="4668987" y="476342"/>
            <a:ext cx="4666062" cy="3182219"/>
          </a:xfrm>
          <a:prstGeom prst="rect">
            <a:avLst/>
          </a:prstGeom>
        </p:spPr>
      </p:pic>
      <p:sp>
        <p:nvSpPr>
          <p:cNvPr id="15" name="Rectangle 14">
            <a:extLst>
              <a:ext uri="{FF2B5EF4-FFF2-40B4-BE49-F238E27FC236}">
                <a16:creationId xmlns:a16="http://schemas.microsoft.com/office/drawing/2014/main" id="{F59B445A-6F2C-4700-AD33-1545F516D455}"/>
              </a:ext>
            </a:extLst>
          </p:cNvPr>
          <p:cNvSpPr/>
          <p:nvPr/>
        </p:nvSpPr>
        <p:spPr>
          <a:xfrm>
            <a:off x="2830807" y="4333750"/>
            <a:ext cx="8771670" cy="2326019"/>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dirty="0">
                <a:latin typeface="Arial" panose="020B0604020202020204" pitchFamily="34" charset="0"/>
                <a:cs typeface="Arial" panose="020B0604020202020204" pitchFamily="34" charset="0"/>
              </a:rPr>
              <a:t>Resources</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Press Release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Case Study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Webinar Recording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Social Media Post </a:t>
            </a:r>
          </a:p>
          <a:p>
            <a:pPr>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08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2"/>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New Award Shortlist: ABP Awards </a:t>
            </a:r>
          </a:p>
        </p:txBody>
      </p:sp>
      <p:pic>
        <p:nvPicPr>
          <p:cNvPr id="10" name="Picture 2" descr="No alternative text description for this image">
            <a:extLst>
              <a:ext uri="{FF2B5EF4-FFF2-40B4-BE49-F238E27FC236}">
                <a16:creationId xmlns:a16="http://schemas.microsoft.com/office/drawing/2014/main" id="{45AB17E7-E924-45EB-AE8F-1BCC2C0DF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631" y="340030"/>
            <a:ext cx="4672847" cy="24415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8E7A79F-4DFF-42F7-B63D-8BD6D635D7CD}"/>
              </a:ext>
            </a:extLst>
          </p:cNvPr>
          <p:cNvPicPr>
            <a:picLocks noChangeAspect="1"/>
          </p:cNvPicPr>
          <p:nvPr/>
        </p:nvPicPr>
        <p:blipFill>
          <a:blip r:embed="rId4"/>
          <a:stretch>
            <a:fillRect/>
          </a:stretch>
        </p:blipFill>
        <p:spPr>
          <a:xfrm>
            <a:off x="3518498" y="3008666"/>
            <a:ext cx="7567112" cy="3401697"/>
          </a:xfrm>
          <a:prstGeom prst="rect">
            <a:avLst/>
          </a:prstGeom>
        </p:spPr>
      </p:pic>
    </p:spTree>
    <p:extLst>
      <p:ext uri="{BB962C8B-B14F-4D97-AF65-F5344CB8AC3E}">
        <p14:creationId xmlns:p14="http://schemas.microsoft.com/office/powerpoint/2010/main" val="310459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D1C25-A3F3-431F-8D58-4FFB58B17C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F717A650-5828-4483-8C84-DB8B242A37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201754" cy="6858000"/>
          </a:xfrm>
          <a:prstGeom prst="rect">
            <a:avLst/>
          </a:prstGeom>
        </p:spPr>
      </p:pic>
      <p:sp>
        <p:nvSpPr>
          <p:cNvPr id="4" name="Rectangle 3">
            <a:extLst>
              <a:ext uri="{FF2B5EF4-FFF2-40B4-BE49-F238E27FC236}">
                <a16:creationId xmlns:a16="http://schemas.microsoft.com/office/drawing/2014/main" id="{1AD55086-5FA0-4659-8E97-81A35DFA1102}"/>
              </a:ext>
            </a:extLst>
          </p:cNvPr>
          <p:cNvSpPr/>
          <p:nvPr/>
        </p:nvSpPr>
        <p:spPr>
          <a:xfrm>
            <a:off x="1835340" y="4617810"/>
            <a:ext cx="1641008" cy="14512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EFC1E06-D6A1-454E-B4C7-6ABA51566284}"/>
              </a:ext>
            </a:extLst>
          </p:cNvPr>
          <p:cNvSpPr/>
          <p:nvPr/>
        </p:nvSpPr>
        <p:spPr>
          <a:xfrm>
            <a:off x="8257682" y="572285"/>
            <a:ext cx="1865332" cy="366493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65211600-6BD1-4BBB-82E9-8143E8592807}"/>
              </a:ext>
            </a:extLst>
          </p:cNvPr>
          <p:cNvSpPr/>
          <p:nvPr/>
        </p:nvSpPr>
        <p:spPr>
          <a:xfrm>
            <a:off x="7240683" y="5550253"/>
            <a:ext cx="1138425" cy="22580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45B9E78A-0EAF-4344-A6A2-435D77C15C3B}"/>
              </a:ext>
            </a:extLst>
          </p:cNvPr>
          <p:cNvSpPr/>
          <p:nvPr/>
        </p:nvSpPr>
        <p:spPr>
          <a:xfrm>
            <a:off x="2435970" y="2129270"/>
            <a:ext cx="6491626" cy="2889515"/>
          </a:xfrm>
          <a:prstGeom prst="rect">
            <a:avLst/>
          </a:prstGeom>
          <a:solidFill>
            <a:schemeClr val="bg1">
              <a:alpha val="81000"/>
            </a:schemeClr>
          </a:solidFill>
          <a:ln>
            <a:noFill/>
          </a:ln>
          <a:effectLst>
            <a:outerShdw blurRad="127000" dist="762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134454"/>
                </a:solidFill>
                <a:latin typeface="Arial"/>
              </a:rPr>
              <a:t>Marketing Activity </a:t>
            </a:r>
            <a:endParaRPr kumimoji="0" lang="en-GB" sz="2400" b="0" u="none" strike="noStrike" kern="1200" cap="none" spc="0" normalizeH="0" baseline="0" noProof="0">
              <a:ln>
                <a:noFill/>
              </a:ln>
              <a:solidFill>
                <a:srgbClr val="134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solidFill>
                <a:srgbClr val="134454"/>
              </a:solidFill>
              <a:latin typeface="Arial"/>
            </a:endParaRPr>
          </a:p>
        </p:txBody>
      </p:sp>
      <p:sp>
        <p:nvSpPr>
          <p:cNvPr id="8" name="Rectangle 7">
            <a:extLst>
              <a:ext uri="{FF2B5EF4-FFF2-40B4-BE49-F238E27FC236}">
                <a16:creationId xmlns:a16="http://schemas.microsoft.com/office/drawing/2014/main" id="{FC692424-0E9F-4E0B-8D67-3DDCBD6E4FBA}"/>
              </a:ext>
            </a:extLst>
          </p:cNvPr>
          <p:cNvSpPr/>
          <p:nvPr/>
        </p:nvSpPr>
        <p:spPr>
          <a:xfrm>
            <a:off x="3725589" y="962173"/>
            <a:ext cx="1803956" cy="64920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6510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1553"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69739" y="1774046"/>
            <a:ext cx="2153404" cy="3559041"/>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Employee Experience  </a:t>
            </a:r>
          </a:p>
          <a:p>
            <a:pPr lvl="0">
              <a:defRPr/>
            </a:pPr>
            <a:endParaRPr lang="en-US" sz="2800" b="0" dirty="0">
              <a:solidFill>
                <a:prstClr val="white"/>
              </a:solidFill>
              <a:latin typeface="Arial Nova Light" panose="020B0304020202020204" pitchFamily="34" charset="0"/>
            </a:endParaRPr>
          </a:p>
          <a:p>
            <a:pPr lvl="0">
              <a:defRPr/>
            </a:pPr>
            <a:r>
              <a:rPr lang="en-US" sz="2800" b="0" dirty="0">
                <a:solidFill>
                  <a:prstClr val="white"/>
                </a:solidFill>
                <a:latin typeface="Arial Nova Light" panose="020B0304020202020204" pitchFamily="34" charset="0"/>
              </a:rPr>
              <a:t>Attraction &amp; Retention </a:t>
            </a:r>
          </a:p>
          <a:p>
            <a:pPr lvl="0">
              <a:defRPr/>
            </a:pPr>
            <a:endParaRPr lang="en-US" sz="2800" b="0" dirty="0">
              <a:solidFill>
                <a:prstClr val="white"/>
              </a:solidFill>
              <a:latin typeface="Arial Nova Light" panose="020B0304020202020204" pitchFamily="34" charset="0"/>
            </a:endParaRPr>
          </a:p>
          <a:p>
            <a:pPr lvl="0">
              <a:defRPr/>
            </a:pPr>
            <a:r>
              <a:rPr lang="en-US" sz="2800" b="0" dirty="0">
                <a:solidFill>
                  <a:prstClr val="white"/>
                </a:solidFill>
                <a:latin typeface="Arial Nova Light" panose="020B0304020202020204" pitchFamily="34" charset="0"/>
              </a:rPr>
              <a:t>The Great Resignation</a:t>
            </a:r>
          </a:p>
          <a:p>
            <a:pPr lvl="0">
              <a:defRPr/>
            </a:pPr>
            <a:endParaRPr lang="en-US" sz="2800" b="0" dirty="0">
              <a:solidFill>
                <a:prstClr val="white"/>
              </a:solidFill>
              <a:latin typeface="Arial Nova Light" panose="020B0304020202020204" pitchFamily="34" charset="0"/>
            </a:endParaRPr>
          </a:p>
          <a:p>
            <a:pPr lvl="0">
              <a:defRPr/>
            </a:pPr>
            <a:endParaRPr lang="en-US" sz="2800" b="0" dirty="0">
              <a:solidFill>
                <a:prstClr val="white"/>
              </a:solidFill>
              <a:latin typeface="Arial Nova Light" panose="020B0304020202020204" pitchFamily="34" charset="0"/>
            </a:endParaRPr>
          </a:p>
        </p:txBody>
      </p:sp>
      <p:sp>
        <p:nvSpPr>
          <p:cNvPr id="14" name="Rectangle 13">
            <a:extLst>
              <a:ext uri="{FF2B5EF4-FFF2-40B4-BE49-F238E27FC236}">
                <a16:creationId xmlns:a16="http://schemas.microsoft.com/office/drawing/2014/main" id="{82523C52-2BA1-42AD-9992-81F62762AD65}"/>
              </a:ext>
            </a:extLst>
          </p:cNvPr>
          <p:cNvSpPr/>
          <p:nvPr/>
        </p:nvSpPr>
        <p:spPr>
          <a:xfrm>
            <a:off x="2742222" y="139951"/>
            <a:ext cx="1926455" cy="192645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9C7B109-572F-4C79-9B16-DBF6E896ACF6}"/>
              </a:ext>
            </a:extLst>
          </p:cNvPr>
          <p:cNvSpPr/>
          <p:nvPr/>
        </p:nvSpPr>
        <p:spPr>
          <a:xfrm>
            <a:off x="4721196" y="376611"/>
            <a:ext cx="7160529" cy="13974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r>
              <a:rPr lang="en-GB" dirty="0">
                <a:solidFill>
                  <a:srgbClr val="702082"/>
                </a:solidFill>
              </a:rPr>
              <a:t>“92% of organizations say enhancing the employee experience is a priority over the next 3 years.” </a:t>
            </a:r>
          </a:p>
        </p:txBody>
      </p:sp>
      <p:sp>
        <p:nvSpPr>
          <p:cNvPr id="16" name="Rectangle 15">
            <a:extLst>
              <a:ext uri="{FF2B5EF4-FFF2-40B4-BE49-F238E27FC236}">
                <a16:creationId xmlns:a16="http://schemas.microsoft.com/office/drawing/2014/main" id="{4E970D92-51EB-4572-BEDA-2BF3D886E48D}"/>
              </a:ext>
            </a:extLst>
          </p:cNvPr>
          <p:cNvSpPr/>
          <p:nvPr/>
        </p:nvSpPr>
        <p:spPr>
          <a:xfrm>
            <a:off x="9860667" y="2170430"/>
            <a:ext cx="1926455" cy="192645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48B37FD-9F1A-4BA2-9607-8688196692A8}"/>
              </a:ext>
            </a:extLst>
          </p:cNvPr>
          <p:cNvSpPr/>
          <p:nvPr/>
        </p:nvSpPr>
        <p:spPr>
          <a:xfrm>
            <a:off x="2742222" y="2434939"/>
            <a:ext cx="7076801" cy="13974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r>
              <a:rPr lang="en-GB" dirty="0">
                <a:solidFill>
                  <a:srgbClr val="702082"/>
                </a:solidFill>
              </a:rPr>
              <a:t>“73% of organizations are having difficulty attracting employees and 61% are struggling to retain employees.” </a:t>
            </a:r>
          </a:p>
        </p:txBody>
      </p:sp>
      <p:pic>
        <p:nvPicPr>
          <p:cNvPr id="8" name="Picture 7">
            <a:extLst>
              <a:ext uri="{FF2B5EF4-FFF2-40B4-BE49-F238E27FC236}">
                <a16:creationId xmlns:a16="http://schemas.microsoft.com/office/drawing/2014/main" id="{BAAE7992-4016-4398-B121-5D0916A2FC7E}"/>
              </a:ext>
            </a:extLst>
          </p:cNvPr>
          <p:cNvPicPr>
            <a:picLocks noChangeAspect="1"/>
          </p:cNvPicPr>
          <p:nvPr/>
        </p:nvPicPr>
        <p:blipFill>
          <a:blip r:embed="rId4"/>
          <a:stretch>
            <a:fillRect/>
          </a:stretch>
        </p:blipFill>
        <p:spPr>
          <a:xfrm>
            <a:off x="2742222" y="4200754"/>
            <a:ext cx="9069266" cy="2589111"/>
          </a:xfrm>
          <a:prstGeom prst="rect">
            <a:avLst/>
          </a:prstGeom>
          <a:ln>
            <a:solidFill>
              <a:srgbClr val="7030A0"/>
            </a:solidFill>
          </a:ln>
        </p:spPr>
      </p:pic>
      <p:pic>
        <p:nvPicPr>
          <p:cNvPr id="21" name="Picture 16">
            <a:extLst>
              <a:ext uri="{FF2B5EF4-FFF2-40B4-BE49-F238E27FC236}">
                <a16:creationId xmlns:a16="http://schemas.microsoft.com/office/drawing/2014/main" id="{1B75F581-52D9-4431-911B-8E06DD8F89F4}"/>
              </a:ext>
            </a:extLst>
          </p:cNvPr>
          <p:cNvPicPr>
            <a:picLocks noChangeAspect="1"/>
          </p:cNvPicPr>
          <p:nvPr/>
        </p:nvPicPr>
        <p:blipFill>
          <a:blip r:embed="rId5"/>
          <a:stretch>
            <a:fillRect/>
          </a:stretch>
        </p:blipFill>
        <p:spPr>
          <a:xfrm>
            <a:off x="2941558" y="324035"/>
            <a:ext cx="1527782" cy="1527782"/>
          </a:xfrm>
          <a:prstGeom prst="rect">
            <a:avLst/>
          </a:prstGeom>
          <a:noFill/>
          <a:ln cap="flat">
            <a:noFill/>
          </a:ln>
        </p:spPr>
      </p:pic>
      <p:pic>
        <p:nvPicPr>
          <p:cNvPr id="22" name="Picture 16">
            <a:extLst>
              <a:ext uri="{FF2B5EF4-FFF2-40B4-BE49-F238E27FC236}">
                <a16:creationId xmlns:a16="http://schemas.microsoft.com/office/drawing/2014/main" id="{747ACE4E-12FC-4B9A-BAB5-C4B3D4AECEED}"/>
              </a:ext>
            </a:extLst>
          </p:cNvPr>
          <p:cNvPicPr>
            <a:picLocks noChangeAspect="1"/>
          </p:cNvPicPr>
          <p:nvPr/>
        </p:nvPicPr>
        <p:blipFill>
          <a:blip r:embed="rId5"/>
          <a:stretch>
            <a:fillRect/>
          </a:stretch>
        </p:blipFill>
        <p:spPr>
          <a:xfrm>
            <a:off x="10060003" y="2304592"/>
            <a:ext cx="1527782" cy="1527782"/>
          </a:xfrm>
          <a:prstGeom prst="rect">
            <a:avLst/>
          </a:prstGeom>
          <a:noFill/>
          <a:ln cap="flat">
            <a:noFill/>
          </a:ln>
        </p:spPr>
      </p:pic>
    </p:spTree>
    <p:extLst>
      <p:ext uri="{BB962C8B-B14F-4D97-AF65-F5344CB8AC3E}">
        <p14:creationId xmlns:p14="http://schemas.microsoft.com/office/powerpoint/2010/main" val="2789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DFE93F-39D6-448B-ACBF-854B4F08E6AE}"/>
              </a:ext>
            </a:extLst>
          </p:cNvPr>
          <p:cNvSpPr/>
          <p:nvPr/>
        </p:nvSpPr>
        <p:spPr>
          <a:xfrm>
            <a:off x="458614" y="912417"/>
            <a:ext cx="1318282" cy="3021275"/>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5DB1B1-95A7-442D-9109-A116D0A15EF0}"/>
              </a:ext>
            </a:extLst>
          </p:cNvPr>
          <p:cNvSpPr/>
          <p:nvPr/>
        </p:nvSpPr>
        <p:spPr>
          <a:xfrm>
            <a:off x="1984309" y="211132"/>
            <a:ext cx="1138425" cy="225807"/>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37F4071-36B5-4D88-BDFF-BA250878D4F2}"/>
              </a:ext>
            </a:extLst>
          </p:cNvPr>
          <p:cNvSpPr/>
          <p:nvPr/>
        </p:nvSpPr>
        <p:spPr>
          <a:xfrm>
            <a:off x="2553522" y="2641524"/>
            <a:ext cx="1803956" cy="649201"/>
          </a:xfrm>
          <a:prstGeom prst="rect">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8DACA34-97FC-4807-ADA3-1F01661855D8}"/>
              </a:ext>
            </a:extLst>
          </p:cNvPr>
          <p:cNvSpPr>
            <a:spLocks noGrp="1"/>
          </p:cNvSpPr>
          <p:nvPr>
            <p:ph type="sldNum" sz="quarter" idx="4294967295"/>
          </p:nvPr>
        </p:nvSpPr>
        <p:spPr>
          <a:xfrm>
            <a:off x="11430000" y="6521657"/>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E7F928D6-E27B-4028-A3FC-60CE8D29DBB3}"/>
              </a:ext>
            </a:extLst>
          </p:cNvPr>
          <p:cNvPicPr>
            <a:picLocks noChangeAspect="1"/>
          </p:cNvPicPr>
          <p:nvPr/>
        </p:nvPicPr>
        <p:blipFill>
          <a:blip r:embed="rId3"/>
          <a:stretch>
            <a:fillRect/>
          </a:stretch>
        </p:blipFill>
        <p:spPr>
          <a:xfrm>
            <a:off x="0" y="0"/>
            <a:ext cx="2574036" cy="6858000"/>
          </a:xfrm>
          <a:prstGeom prst="rect">
            <a:avLst/>
          </a:prstGeom>
        </p:spPr>
      </p:pic>
      <p:sp>
        <p:nvSpPr>
          <p:cNvPr id="5" name="Rectangle 4">
            <a:extLst>
              <a:ext uri="{FF2B5EF4-FFF2-40B4-BE49-F238E27FC236}">
                <a16:creationId xmlns:a16="http://schemas.microsoft.com/office/drawing/2014/main" id="{9A9F0CB0-BB71-42D5-8029-60B56407C6BF}"/>
              </a:ext>
            </a:extLst>
          </p:cNvPr>
          <p:cNvSpPr/>
          <p:nvPr/>
        </p:nvSpPr>
        <p:spPr>
          <a:xfrm>
            <a:off x="0" y="0"/>
            <a:ext cx="257403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0792188F-B35D-4999-9E11-3E1801D1163D}"/>
              </a:ext>
            </a:extLst>
          </p:cNvPr>
          <p:cNvSpPr txBox="1">
            <a:spLocks/>
          </p:cNvSpPr>
          <p:nvPr/>
        </p:nvSpPr>
        <p:spPr>
          <a:xfrm>
            <a:off x="159402" y="2666611"/>
            <a:ext cx="2414634" cy="1524778"/>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b="0" dirty="0">
                <a:solidFill>
                  <a:prstClr val="white"/>
                </a:solidFill>
                <a:latin typeface="Arial Nova Light" panose="020B0304020202020204" pitchFamily="34" charset="0"/>
              </a:rPr>
              <a:t>Marketing Activity  </a:t>
            </a:r>
          </a:p>
        </p:txBody>
      </p:sp>
      <p:sp>
        <p:nvSpPr>
          <p:cNvPr id="12" name="Rectangle 11">
            <a:extLst>
              <a:ext uri="{FF2B5EF4-FFF2-40B4-BE49-F238E27FC236}">
                <a16:creationId xmlns:a16="http://schemas.microsoft.com/office/drawing/2014/main" id="{B28CC27A-D031-436B-8D2C-F1CEA1DAFF73}"/>
              </a:ext>
            </a:extLst>
          </p:cNvPr>
          <p:cNvSpPr/>
          <p:nvPr/>
        </p:nvSpPr>
        <p:spPr>
          <a:xfrm>
            <a:off x="2733438" y="254212"/>
            <a:ext cx="9299160" cy="3797620"/>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latin typeface="Arial" panose="020B0604020202020204" pitchFamily="34" charset="0"/>
                <a:cs typeface="Arial" panose="020B0604020202020204" pitchFamily="34" charset="0"/>
              </a:rPr>
              <a:t>Webinar Series</a:t>
            </a:r>
          </a:p>
          <a:p>
            <a:pPr algn="ct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Assess for Success</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Understanding your people to improve the hiring process </a:t>
            </a:r>
          </a:p>
          <a:p>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Leadership in the Fast Lane</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Accelerating development for the new world of work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Part 1: The value of empathy &amp; impact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Part 2: Leading through uncertainty &amp; Delivering a High – Performance Employee Experience </a:t>
            </a:r>
          </a:p>
          <a:p>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Reskill, Redeploy &amp; Retain</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Identifying &amp; developing digital talent at Ricoh </a:t>
            </a:r>
          </a:p>
        </p:txBody>
      </p:sp>
      <p:sp>
        <p:nvSpPr>
          <p:cNvPr id="14" name="Rectangle 13">
            <a:extLst>
              <a:ext uri="{FF2B5EF4-FFF2-40B4-BE49-F238E27FC236}">
                <a16:creationId xmlns:a16="http://schemas.microsoft.com/office/drawing/2014/main" id="{4EB13BB2-DDEF-4B29-AF20-E28B2079175A}"/>
              </a:ext>
            </a:extLst>
          </p:cNvPr>
          <p:cNvSpPr/>
          <p:nvPr/>
        </p:nvSpPr>
        <p:spPr>
          <a:xfrm>
            <a:off x="7513717" y="4418704"/>
            <a:ext cx="4424284" cy="1856161"/>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b="1" dirty="0">
                <a:latin typeface="Arial" panose="020B0604020202020204" pitchFamily="34" charset="0"/>
                <a:cs typeface="Arial" panose="020B0604020202020204" pitchFamily="34" charset="0"/>
              </a:rPr>
              <a:t>Articles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Transforming the Great Resignation into the great hire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Less Intuition, More Data</a:t>
            </a:r>
          </a:p>
          <a:p>
            <a:pPr algn="ctr">
              <a:lnSpc>
                <a:spcPct val="150000"/>
              </a:lnSpc>
            </a:pP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7C09FA6-79CF-4CEA-B318-8DA7C209759C}"/>
              </a:ext>
            </a:extLst>
          </p:cNvPr>
          <p:cNvSpPr/>
          <p:nvPr/>
        </p:nvSpPr>
        <p:spPr>
          <a:xfrm>
            <a:off x="2733438" y="4418704"/>
            <a:ext cx="4424284" cy="1856161"/>
          </a:xfrm>
          <a:prstGeom prst="rect">
            <a:avLst/>
          </a:prstGeom>
          <a:solidFill>
            <a:srgbClr val="01596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b="1" dirty="0">
                <a:latin typeface="Arial" panose="020B0604020202020204" pitchFamily="34" charset="0"/>
                <a:cs typeface="Arial" panose="020B0604020202020204" pitchFamily="34" charset="0"/>
              </a:rPr>
              <a:t>Conferences</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WTW HR Summit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HR Forum</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HR Grapevine  </a:t>
            </a:r>
          </a:p>
          <a:p>
            <a:pPr algn="ctr">
              <a:lnSpc>
                <a:spcPct val="150000"/>
              </a:lnSpc>
            </a:pP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45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TW">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WTW Light Gray">
      <a:srgbClr val="D8DBD8"/>
    </a:custClr>
    <a:custClr name="WTW Light Violet">
      <a:srgbClr val="D8D7DF"/>
    </a:custClr>
    <a:custClr name="WTW Pink">
      <a:srgbClr val="DDD0CF"/>
    </a:custClr>
    <a:custClr name="WTW Light Blue">
      <a:srgbClr val="C8D7DF"/>
    </a:custClr>
    <a:custClr name="WTW Light Green">
      <a:srgbClr val="D9E6DC"/>
    </a:custClr>
    <a:custClr name="WTW Light Sand">
      <a:srgbClr val="EFEEDE"/>
    </a:custClr>
  </a:custClrLst>
  <a:extLst>
    <a:ext uri="{05A4C25C-085E-4340-85A3-A5531E510DB2}">
      <thm15:themeFamily xmlns:thm15="http://schemas.microsoft.com/office/thememl/2012/main" name="Blank Template 2019 " id="{044433C1-37D1-4350-AFFF-99AD9ADEB42E}" vid="{9BAF38A3-9E97-4E7A-B99F-5ED601509F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889E6103750F438878AB45B4DD2222" ma:contentTypeVersion="13" ma:contentTypeDescription="Create a new document." ma:contentTypeScope="" ma:versionID="1a37f00106ba2f70a36f8107c52d5abc">
  <xsd:schema xmlns:xsd="http://www.w3.org/2001/XMLSchema" xmlns:xs="http://www.w3.org/2001/XMLSchema" xmlns:p="http://schemas.microsoft.com/office/2006/metadata/properties" xmlns:ns2="3f3b39d8-0b74-43ac-aa08-f59c1e079f78" xmlns:ns3="9cd31565-5270-412f-9c99-58cb3e64888d" targetNamespace="http://schemas.microsoft.com/office/2006/metadata/properties" ma:root="true" ma:fieldsID="764e856a17117957e3a906008ae47f10" ns2:_="" ns3:_="">
    <xsd:import namespace="3f3b39d8-0b74-43ac-aa08-f59c1e079f78"/>
    <xsd:import namespace="9cd31565-5270-412f-9c99-58cb3e6488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b39d8-0b74-43ac-aa08-f59c1e079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31565-5270-412f-9c99-58cb3e64888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cd31565-5270-412f-9c99-58cb3e64888d">
      <UserInfo>
        <DisplayName>Graham Seager</DisplayName>
        <AccountId>58</AccountId>
        <AccountType/>
      </UserInfo>
    </SharedWithUsers>
  </documentManagement>
</p:properties>
</file>

<file path=customXml/itemProps1.xml><?xml version="1.0" encoding="utf-8"?>
<ds:datastoreItem xmlns:ds="http://schemas.openxmlformats.org/officeDocument/2006/customXml" ds:itemID="{9FEA57F3-FF72-4284-8B33-6B47F3E1F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3b39d8-0b74-43ac-aa08-f59c1e079f78"/>
    <ds:schemaRef ds:uri="9cd31565-5270-412f-9c99-58cb3e6488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CAD027-03AF-4A4A-B998-9FBF7BB7651C}">
  <ds:schemaRefs>
    <ds:schemaRef ds:uri="http://schemas.microsoft.com/sharepoint/v3/contenttype/forms"/>
  </ds:schemaRefs>
</ds:datastoreItem>
</file>

<file path=customXml/itemProps3.xml><?xml version="1.0" encoding="utf-8"?>
<ds:datastoreItem xmlns:ds="http://schemas.openxmlformats.org/officeDocument/2006/customXml" ds:itemID="{0890F86D-E81B-4F94-8A15-F485CD0523D9}">
  <ds:schemaRefs>
    <ds:schemaRef ds:uri="http://schemas.microsoft.com/office/infopath/2007/PartnerControls"/>
    <ds:schemaRef ds:uri="http://schemas.microsoft.com/office/2006/metadata/properties"/>
    <ds:schemaRef ds:uri="http://purl.org/dc/dcmitype/"/>
    <ds:schemaRef ds:uri="http://schemas.microsoft.com/office/2006/documentManagement/types"/>
    <ds:schemaRef ds:uri="http://www.w3.org/XML/1998/namespace"/>
    <ds:schemaRef ds:uri="3f3b39d8-0b74-43ac-aa08-f59c1e079f78"/>
    <ds:schemaRef ds:uri="http://purl.org/dc/terms/"/>
    <ds:schemaRef ds:uri="http://purl.org/dc/elements/1.1/"/>
    <ds:schemaRef ds:uri="http://schemas.openxmlformats.org/package/2006/metadata/core-properties"/>
    <ds:schemaRef ds:uri="9cd31565-5270-412f-9c99-58cb3e64888d"/>
  </ds:schemaRefs>
</ds:datastoreItem>
</file>

<file path=docProps/app.xml><?xml version="1.0" encoding="utf-8"?>
<Properties xmlns="http://schemas.openxmlformats.org/officeDocument/2006/extended-properties" xmlns:vt="http://schemas.openxmlformats.org/officeDocument/2006/docPropsVTypes">
  <TotalTime>0</TotalTime>
  <Words>623</Words>
  <Application>Microsoft Office PowerPoint</Application>
  <PresentationFormat>Widescreen</PresentationFormat>
  <Paragraphs>121</Paragraphs>
  <Slides>16</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Arial Nova Light</vt:lpstr>
      <vt:lpstr>Calibri</vt:lpstr>
      <vt:lpstr>Calibri Light</vt:lpstr>
      <vt:lpstr>Helvetica</vt:lpstr>
      <vt:lpstr>Wingdings</vt:lpstr>
      <vt:lpstr>Office Theme</vt:lpstr>
      <vt:lpstr>WTW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Hollingsworth</dc:creator>
  <cp:lastModifiedBy>James Hollingsworth</cp:lastModifiedBy>
  <cp:revision>11</cp:revision>
  <dcterms:created xsi:type="dcterms:W3CDTF">2021-03-23T09:11:20Z</dcterms:created>
  <dcterms:modified xsi:type="dcterms:W3CDTF">2021-11-30T18:55:22Z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0x010100CB889E6103750F438878AB45B4DD2222</vt:lpwstr>
  </property>
</Properties>
</file>