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9" r:id="rId5"/>
  </p:sldMasterIdLst>
  <p:notesMasterIdLst>
    <p:notesMasterId r:id="rId75"/>
  </p:notesMasterIdLst>
  <p:sldIdLst>
    <p:sldId id="430" r:id="rId6"/>
    <p:sldId id="525" r:id="rId7"/>
    <p:sldId id="338" r:id="rId8"/>
    <p:sldId id="513" r:id="rId9"/>
    <p:sldId id="341" r:id="rId10"/>
    <p:sldId id="479" r:id="rId11"/>
    <p:sldId id="347" r:id="rId12"/>
    <p:sldId id="514" r:id="rId13"/>
    <p:sldId id="349" r:id="rId14"/>
    <p:sldId id="515" r:id="rId15"/>
    <p:sldId id="516" r:id="rId16"/>
    <p:sldId id="485" r:id="rId17"/>
    <p:sldId id="517" r:id="rId18"/>
    <p:sldId id="345" r:id="rId19"/>
    <p:sldId id="518" r:id="rId20"/>
    <p:sldId id="433" r:id="rId21"/>
    <p:sldId id="434" r:id="rId22"/>
    <p:sldId id="437" r:id="rId23"/>
    <p:sldId id="435" r:id="rId24"/>
    <p:sldId id="436" r:id="rId25"/>
    <p:sldId id="519" r:id="rId26"/>
    <p:sldId id="490" r:id="rId27"/>
    <p:sldId id="505" r:id="rId28"/>
    <p:sldId id="506" r:id="rId29"/>
    <p:sldId id="480" r:id="rId30"/>
    <p:sldId id="504" r:id="rId31"/>
    <p:sldId id="520" r:id="rId32"/>
    <p:sldId id="439" r:id="rId33"/>
    <p:sldId id="440" r:id="rId34"/>
    <p:sldId id="521" r:id="rId35"/>
    <p:sldId id="522" r:id="rId36"/>
    <p:sldId id="487" r:id="rId37"/>
    <p:sldId id="488" r:id="rId38"/>
    <p:sldId id="523" r:id="rId39"/>
    <p:sldId id="507" r:id="rId40"/>
    <p:sldId id="508" r:id="rId41"/>
    <p:sldId id="526" r:id="rId42"/>
    <p:sldId id="511" r:id="rId43"/>
    <p:sldId id="527" r:id="rId44"/>
    <p:sldId id="491" r:id="rId45"/>
    <p:sldId id="494" r:id="rId46"/>
    <p:sldId id="495" r:id="rId47"/>
    <p:sldId id="454" r:id="rId48"/>
    <p:sldId id="524" r:id="rId49"/>
    <p:sldId id="496" r:id="rId50"/>
    <p:sldId id="459" r:id="rId51"/>
    <p:sldId id="460" r:id="rId52"/>
    <p:sldId id="455" r:id="rId53"/>
    <p:sldId id="456" r:id="rId54"/>
    <p:sldId id="451" r:id="rId55"/>
    <p:sldId id="509" r:id="rId56"/>
    <p:sldId id="510" r:id="rId57"/>
    <p:sldId id="492" r:id="rId58"/>
    <p:sldId id="449" r:id="rId59"/>
    <p:sldId id="512" r:id="rId60"/>
    <p:sldId id="502" r:id="rId61"/>
    <p:sldId id="503" r:id="rId62"/>
    <p:sldId id="500" r:id="rId63"/>
    <p:sldId id="501" r:id="rId64"/>
    <p:sldId id="448" r:id="rId65"/>
    <p:sldId id="478" r:id="rId66"/>
    <p:sldId id="497" r:id="rId67"/>
    <p:sldId id="463" r:id="rId68"/>
    <p:sldId id="464" r:id="rId69"/>
    <p:sldId id="475" r:id="rId70"/>
    <p:sldId id="476" r:id="rId71"/>
    <p:sldId id="498" r:id="rId72"/>
    <p:sldId id="499" r:id="rId73"/>
    <p:sldId id="477" r:id="rId74"/>
  </p:sldIdLst>
  <p:sldSz cx="9144000" cy="6858000" type="screen4x3"/>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00" userDrawn="1">
          <p15:clr>
            <a:srgbClr val="A4A3A4"/>
          </p15:clr>
        </p15:guide>
        <p15:guide id="3" orient="horz" pos="960">
          <p15:clr>
            <a:srgbClr val="A4A3A4"/>
          </p15:clr>
        </p15:guide>
        <p15:guide id="5" orient="horz" pos="4032">
          <p15:clr>
            <a:srgbClr val="A4A3A4"/>
          </p15:clr>
        </p15:guide>
        <p15:guide id="6" orient="horz" pos="3840">
          <p15:clr>
            <a:srgbClr val="A4A3A4"/>
          </p15:clr>
        </p15:guide>
        <p15:guide id="7" pos="3456">
          <p15:clr>
            <a:srgbClr val="A4A3A4"/>
          </p15:clr>
        </p15:guide>
        <p15:guide id="8" pos="283" userDrawn="1">
          <p15:clr>
            <a:srgbClr val="A4A3A4"/>
          </p15:clr>
        </p15:guide>
        <p15:guide id="9" pos="5472">
          <p15:clr>
            <a:srgbClr val="A4A3A4"/>
          </p15:clr>
        </p15:guide>
        <p15:guide id="10" pos="1248">
          <p15:clr>
            <a:srgbClr val="A4A3A4"/>
          </p15:clr>
        </p15:guide>
        <p15:guide id="11" pos="4416">
          <p15:clr>
            <a:srgbClr val="A4A3A4"/>
          </p15:clr>
        </p15:guide>
        <p15:guide id="12" pos="4512">
          <p15:clr>
            <a:srgbClr val="A4A3A4"/>
          </p15:clr>
        </p15:guide>
        <p15:guide id="13" pos="3360">
          <p15:clr>
            <a:srgbClr val="A4A3A4"/>
          </p15:clr>
        </p15:guide>
        <p15:guide id="14" pos="1344">
          <p15:clr>
            <a:srgbClr val="A4A3A4"/>
          </p15:clr>
        </p15:guide>
        <p15:guide id="15" pos="2290" userDrawn="1">
          <p15:clr>
            <a:srgbClr val="A4A3A4"/>
          </p15:clr>
        </p15:guide>
        <p15:guide id="16" pos="24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Pestell" initials="SP" lastIdx="24" clrIdx="0">
    <p:extLst>
      <p:ext uri="{19B8F6BF-5375-455C-9EA6-DF929625EA0E}">
        <p15:presenceInfo xmlns:p15="http://schemas.microsoft.com/office/powerpoint/2012/main" userId="S-1-5-21-3424673304-3802795948-2974315027-62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FF3333"/>
    <a:srgbClr val="00789D"/>
    <a:srgbClr val="AF2317"/>
    <a:srgbClr val="702082"/>
    <a:srgbClr val="D8D7DF"/>
    <a:srgbClr val="D8DBD8"/>
    <a:srgbClr val="C0C0C0"/>
    <a:srgbClr val="C8D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6" autoAdjust="0"/>
    <p:restoredTop sz="94660"/>
  </p:normalViewPr>
  <p:slideViewPr>
    <p:cSldViewPr snapToGrid="0" showGuides="1">
      <p:cViewPr varScale="1">
        <p:scale>
          <a:sx n="162" d="100"/>
          <a:sy n="162" d="100"/>
        </p:scale>
        <p:origin x="1788" y="144"/>
      </p:cViewPr>
      <p:guideLst>
        <p:guide orient="horz" pos="2160"/>
        <p:guide orient="horz" pos="300"/>
        <p:guide orient="horz" pos="960"/>
        <p:guide orient="horz" pos="4032"/>
        <p:guide orient="horz" pos="3840"/>
        <p:guide pos="3456"/>
        <p:guide pos="283"/>
        <p:guide pos="5472"/>
        <p:guide pos="1248"/>
        <p:guide pos="4416"/>
        <p:guide pos="4512"/>
        <p:guide pos="3360"/>
        <p:guide pos="1344"/>
        <p:guide pos="2290"/>
        <p:guide pos="240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DC975-A455-47BB-A68D-520EABF783D0}" type="datetimeFigureOut">
              <a:rPr lang="en-US" smtClean="0"/>
              <a:pPr/>
              <a:t>12/11/2018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dirty="0"/>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C8D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noAutofit/>
          </a:bodyPr>
          <a:lstStyle/>
          <a:p>
            <a:r>
              <a:rPr lang="en-US"/>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noAutofit/>
          </a:bodyPr>
          <a:lstStyle>
            <a:lvl1pPr algn="r">
              <a:defRPr sz="1200"/>
            </a:lvl1pPr>
          </a:lstStyle>
          <a:p>
            <a:endParaRPr lang="en-US" dirty="0"/>
          </a:p>
        </p:txBody>
      </p:sp>
      <p:sp>
        <p:nvSpPr>
          <p:cNvPr id="9"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Autofit/>
          </a:bodyPr>
          <a:lstStyle>
            <a:lvl1pPr>
              <a:defRPr sz="1750" b="0"/>
            </a:lvl1pPr>
          </a:lstStyle>
          <a:p>
            <a:pPr lvl="0"/>
            <a:r>
              <a:rPr lang="en-US" dirty="0"/>
              <a:t>Click to edit Master text styles</a:t>
            </a:r>
          </a:p>
        </p:txBody>
      </p:sp>
      <p:sp>
        <p:nvSpPr>
          <p:cNvPr id="11" name="Freeform 5"/>
          <p:cNvSpPr>
            <a:spLocks/>
          </p:cNvSpPr>
          <p:nvPr userDrawn="1"/>
        </p:nvSpPr>
        <p:spPr bwMode="auto">
          <a:xfrm>
            <a:off x="2012950" y="1522413"/>
            <a:ext cx="4257675"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6"/>
          <p:cNvSpPr>
            <a:spLocks/>
          </p:cNvSpPr>
          <p:nvPr userDrawn="1"/>
        </p:nvSpPr>
        <p:spPr bwMode="auto">
          <a:xfrm>
            <a:off x="457200" y="3013075"/>
            <a:ext cx="1611313" cy="2813050"/>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7"/>
          <p:cNvSpPr>
            <a:spLocks/>
          </p:cNvSpPr>
          <p:nvPr userDrawn="1"/>
        </p:nvSpPr>
        <p:spPr bwMode="auto">
          <a:xfrm>
            <a:off x="3067050" y="5522913"/>
            <a:ext cx="1074738" cy="303213"/>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8"/>
          <p:cNvSpPr>
            <a:spLocks/>
          </p:cNvSpPr>
          <p:nvPr userDrawn="1"/>
        </p:nvSpPr>
        <p:spPr bwMode="auto">
          <a:xfrm>
            <a:off x="5740400" y="4086225"/>
            <a:ext cx="1074738"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9"/>
          <p:cNvSpPr>
            <a:spLocks/>
          </p:cNvSpPr>
          <p:nvPr userDrawn="1"/>
        </p:nvSpPr>
        <p:spPr bwMode="auto">
          <a:xfrm>
            <a:off x="4140200" y="3717925"/>
            <a:ext cx="531813"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0"/>
          <p:cNvSpPr>
            <a:spLocks/>
          </p:cNvSpPr>
          <p:nvPr userDrawn="1"/>
        </p:nvSpPr>
        <p:spPr bwMode="auto">
          <a:xfrm>
            <a:off x="7332663" y="2995613"/>
            <a:ext cx="539750"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1"/>
          <p:cNvSpPr>
            <a:spLocks/>
          </p:cNvSpPr>
          <p:nvPr userDrawn="1"/>
        </p:nvSpPr>
        <p:spPr bwMode="auto">
          <a:xfrm>
            <a:off x="7891463" y="1522413"/>
            <a:ext cx="806450"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ooter Placeholder 3 Copyright"/>
          <p:cNvSpPr>
            <a:spLocks noGrp="1"/>
          </p:cNvSpPr>
          <p:nvPr>
            <p:ph type="ftr" sz="quarter" idx="11"/>
          </p:nvPr>
        </p:nvSpPr>
        <p:spPr>
          <a:xfrm>
            <a:off x="457199" y="6400800"/>
            <a:ext cx="5277853" cy="92333"/>
          </a:xfrm>
        </p:spPr>
        <p:txBody>
          <a:bodyPr/>
          <a:lstStyle/>
          <a:p>
            <a:r>
              <a:rPr lang="en-GB" dirty="0"/>
              <a:t>© 2017 Saville Assessment, Willis Towers Watson. All rights reserved.</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2293" y="6035448"/>
            <a:ext cx="2272232" cy="6281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457200" y="1524000"/>
            <a:ext cx="4876800" cy="4572000"/>
          </a:xfrm>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6"/>
          </p:nvPr>
        </p:nvSpPr>
        <p:spPr>
          <a:xfrm>
            <a:off x="5486400" y="1219200"/>
            <a:ext cx="3200400" cy="4038600"/>
          </a:xfrm>
          <a:solidFill>
            <a:srgbClr val="D8D7DF"/>
          </a:solidFill>
        </p:spPr>
        <p:txBody>
          <a:bodyPr/>
          <a:lstStyle/>
          <a:p>
            <a:pPr lvl="0"/>
            <a:r>
              <a:rPr lang="en-US"/>
              <a:t>Edit Master text styles</a:t>
            </a:r>
          </a:p>
        </p:txBody>
      </p:sp>
      <p:sp>
        <p:nvSpPr>
          <p:cNvPr id="14" name="Text Placeholder 13"/>
          <p:cNvSpPr>
            <a:spLocks noGrp="1"/>
          </p:cNvSpPr>
          <p:nvPr>
            <p:ph type="body" sz="quarter" idx="17"/>
          </p:nvPr>
        </p:nvSpPr>
        <p:spPr>
          <a:xfrm>
            <a:off x="5791200" y="1524000"/>
            <a:ext cx="25908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a:t>Edit Master text styles</a:t>
            </a:r>
          </a:p>
          <a:p>
            <a:pPr lvl="1"/>
            <a:r>
              <a:rPr lang="en-US"/>
              <a:t>Second level</a:t>
            </a:r>
          </a:p>
        </p:txBody>
      </p:sp>
      <p:sp>
        <p:nvSpPr>
          <p:cNvPr id="11" name="Text Placeholder 12"/>
          <p:cNvSpPr>
            <a:spLocks noGrp="1"/>
          </p:cNvSpPr>
          <p:nvPr>
            <p:ph type="body" sz="quarter" idx="18"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5" name="Straight Connector 14"/>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9"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457200" y="1524000"/>
            <a:ext cx="3962400" cy="4572000"/>
          </a:xfrm>
        </p:spPr>
        <p:txBody>
          <a:bodyPr/>
          <a:lstStyle>
            <a:lvl5pPr>
              <a:defRPr/>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648200" y="1524000"/>
            <a:ext cx="4038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2"/>
          <p:cNvSpPr>
            <a:spLocks noGrp="1"/>
          </p:cNvSpPr>
          <p:nvPr>
            <p:ph type="body" sz="quarter" idx="15"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6"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6" hasCustomPrompt="1"/>
          </p:nvPr>
        </p:nvSpPr>
        <p:spPr>
          <a:xfrm>
            <a:off x="457200" y="1524000"/>
            <a:ext cx="8229600" cy="4572000"/>
          </a:xfrm>
        </p:spPr>
        <p:txBody>
          <a:bodyPr/>
          <a:lstStyle>
            <a:lvl1pPr>
              <a:lnSpc>
                <a:spcPts val="4400"/>
              </a:lnSpc>
              <a:spcBef>
                <a:spcPts val="0"/>
              </a:spcBef>
              <a:spcAft>
                <a:spcPts val="0"/>
              </a:spcAft>
              <a:defRPr sz="3900" b="0" i="0" baseline="0"/>
            </a:lvl1pPr>
          </a:lstStyle>
          <a:p>
            <a:pPr lvl="0"/>
            <a:r>
              <a:rPr lang="en-US" dirty="0"/>
              <a:t>“Click to edit Master text styles</a:t>
            </a:r>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5"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4" name="Straight Connector 13"/>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7"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4234" y="1797996"/>
            <a:ext cx="6120881" cy="1692212"/>
          </a:xfrm>
          <a:prstGeom prst="rect">
            <a:avLst/>
          </a:prstGeom>
        </p:spPr>
      </p:pic>
      <p:sp>
        <p:nvSpPr>
          <p:cNvPr id="3" name="TextBox 2"/>
          <p:cNvSpPr txBox="1"/>
          <p:nvPr userDrawn="1"/>
        </p:nvSpPr>
        <p:spPr>
          <a:xfrm>
            <a:off x="2412001" y="3682483"/>
            <a:ext cx="4144309" cy="400110"/>
          </a:xfrm>
          <a:prstGeom prst="rect">
            <a:avLst/>
          </a:prstGeom>
          <a:noFill/>
        </p:spPr>
        <p:txBody>
          <a:bodyPr wrap="square" rtlCol="0">
            <a:spAutoFit/>
          </a:bodyPr>
          <a:lstStyle/>
          <a:p>
            <a:pPr algn="ctr"/>
            <a:r>
              <a:rPr lang="en-US" sz="2000" dirty="0"/>
              <a:t>www.savilleassessment.com</a:t>
            </a:r>
            <a:endParaRPr lang="en-GB" sz="2000" dirty="0"/>
          </a:p>
        </p:txBody>
      </p:sp>
      <p:cxnSp>
        <p:nvCxnSpPr>
          <p:cNvPr id="9" name="Straight Connector 8"/>
          <p:cNvCxnSpPr/>
          <p:nvPr userDrawn="1"/>
        </p:nvCxnSpPr>
        <p:spPr>
          <a:xfrm flipV="1">
            <a:off x="1807026" y="3490208"/>
            <a:ext cx="5455298" cy="24881"/>
          </a:xfrm>
          <a:prstGeom prst="line">
            <a:avLst/>
          </a:prstGeom>
          <a:ln w="28575">
            <a:solidFill>
              <a:srgbClr val="D8DBD8"/>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3340" y="4249987"/>
            <a:ext cx="359050" cy="342757"/>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16033" y="4249988"/>
            <a:ext cx="359050" cy="342757"/>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99635" y="4249988"/>
            <a:ext cx="359050" cy="342757"/>
          </a:xfrm>
          <a:prstGeom prst="rect">
            <a:avLst/>
          </a:prstGeom>
        </p:spPr>
      </p:pic>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6942" y="4249987"/>
            <a:ext cx="359050" cy="342757"/>
          </a:xfrm>
          <a:prstGeom prst="rect">
            <a:avLst/>
          </a:prstGeom>
        </p:spPr>
      </p:pic>
    </p:spTree>
    <p:extLst>
      <p:ext uri="{BB962C8B-B14F-4D97-AF65-F5344CB8AC3E}">
        <p14:creationId xmlns:p14="http://schemas.microsoft.com/office/powerpoint/2010/main" val="113686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C8D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noAutofit/>
          </a:bodyPr>
          <a:lstStyle/>
          <a:p>
            <a:r>
              <a:rPr lang="en-US"/>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noAutofit/>
          </a:bodyPr>
          <a:lstStyle>
            <a:lvl1pPr algn="r">
              <a:defRPr sz="1200"/>
            </a:lvl1pPr>
          </a:lstStyle>
          <a:p>
            <a:endParaRPr lang="en-US" dirty="0"/>
          </a:p>
        </p:txBody>
      </p:sp>
      <p:sp>
        <p:nvSpPr>
          <p:cNvPr id="9"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Autofit/>
          </a:bodyPr>
          <a:lstStyle>
            <a:lvl1pPr>
              <a:defRPr sz="1750" b="0"/>
            </a:lvl1pPr>
          </a:lstStyle>
          <a:p>
            <a:pPr lvl="0"/>
            <a:r>
              <a:rPr lang="en-US" dirty="0"/>
              <a:t>Click to edit Master text styles</a:t>
            </a:r>
          </a:p>
        </p:txBody>
      </p:sp>
      <p:sp>
        <p:nvSpPr>
          <p:cNvPr id="11" name="Freeform 5"/>
          <p:cNvSpPr>
            <a:spLocks/>
          </p:cNvSpPr>
          <p:nvPr userDrawn="1"/>
        </p:nvSpPr>
        <p:spPr bwMode="auto">
          <a:xfrm>
            <a:off x="2012950" y="1522413"/>
            <a:ext cx="4257675"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6"/>
          <p:cNvSpPr>
            <a:spLocks/>
          </p:cNvSpPr>
          <p:nvPr userDrawn="1"/>
        </p:nvSpPr>
        <p:spPr bwMode="auto">
          <a:xfrm>
            <a:off x="457200" y="3013075"/>
            <a:ext cx="1611313" cy="2813050"/>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7"/>
          <p:cNvSpPr>
            <a:spLocks/>
          </p:cNvSpPr>
          <p:nvPr userDrawn="1"/>
        </p:nvSpPr>
        <p:spPr bwMode="auto">
          <a:xfrm>
            <a:off x="3067050" y="5522913"/>
            <a:ext cx="1074738" cy="303213"/>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8"/>
          <p:cNvSpPr>
            <a:spLocks/>
          </p:cNvSpPr>
          <p:nvPr userDrawn="1"/>
        </p:nvSpPr>
        <p:spPr bwMode="auto">
          <a:xfrm>
            <a:off x="5740400" y="4086225"/>
            <a:ext cx="1074738"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9"/>
          <p:cNvSpPr>
            <a:spLocks/>
          </p:cNvSpPr>
          <p:nvPr userDrawn="1"/>
        </p:nvSpPr>
        <p:spPr bwMode="auto">
          <a:xfrm>
            <a:off x="4140200" y="3717925"/>
            <a:ext cx="531813"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0"/>
          <p:cNvSpPr>
            <a:spLocks/>
          </p:cNvSpPr>
          <p:nvPr userDrawn="1"/>
        </p:nvSpPr>
        <p:spPr bwMode="auto">
          <a:xfrm>
            <a:off x="7332663" y="2995613"/>
            <a:ext cx="539750"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1"/>
          <p:cNvSpPr>
            <a:spLocks/>
          </p:cNvSpPr>
          <p:nvPr userDrawn="1"/>
        </p:nvSpPr>
        <p:spPr bwMode="auto">
          <a:xfrm>
            <a:off x="7891463" y="1522413"/>
            <a:ext cx="806450"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ooter Placeholder 3 Copyright"/>
          <p:cNvSpPr>
            <a:spLocks noGrp="1"/>
          </p:cNvSpPr>
          <p:nvPr>
            <p:ph type="ftr" sz="quarter" idx="11"/>
          </p:nvPr>
        </p:nvSpPr>
        <p:spPr>
          <a:xfrm>
            <a:off x="457199" y="6400800"/>
            <a:ext cx="5277853" cy="92333"/>
          </a:xfrm>
        </p:spPr>
        <p:txBody>
          <a:bodyPr/>
          <a:lstStyle/>
          <a:p>
            <a:r>
              <a:rPr lang="en-GB" dirty="0"/>
              <a:t>© 2017 Saville Assessment, Willis Towers Watson. All rights reserved.</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2293" y="6035448"/>
            <a:ext cx="2272232" cy="628193"/>
          </a:xfrm>
          <a:prstGeom prst="rect">
            <a:avLst/>
          </a:prstGeom>
        </p:spPr>
      </p:pic>
    </p:spTree>
    <p:extLst>
      <p:ext uri="{BB962C8B-B14F-4D97-AF65-F5344CB8AC3E}">
        <p14:creationId xmlns:p14="http://schemas.microsoft.com/office/powerpoint/2010/main" val="429320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noAutofit/>
          </a:bodyPr>
          <a:lstStyle/>
          <a:p>
            <a:r>
              <a:rPr lang="en-US"/>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noAutofit/>
          </a:bodyPr>
          <a:lstStyle>
            <a:lvl1pPr algn="r">
              <a:defRPr sz="1200"/>
            </a:lvl1pPr>
          </a:lstStyle>
          <a:p>
            <a:endParaRPr lang="en-US" dirty="0"/>
          </a:p>
        </p:txBody>
      </p:sp>
      <p:sp>
        <p:nvSpPr>
          <p:cNvPr id="7"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Autofit/>
          </a:bodyPr>
          <a:lstStyle>
            <a:lvl1pPr>
              <a:defRPr sz="1750" b="0"/>
            </a:lvl1pPr>
          </a:lstStyle>
          <a:p>
            <a:pPr lvl="0"/>
            <a:r>
              <a:rPr lang="en-US" dirty="0"/>
              <a:t>Click to edit Master text styles</a:t>
            </a:r>
          </a:p>
        </p:txBody>
      </p:sp>
      <p:sp>
        <p:nvSpPr>
          <p:cNvPr id="10" name="Freeform 5"/>
          <p:cNvSpPr>
            <a:spLocks/>
          </p:cNvSpPr>
          <p:nvPr userDrawn="1"/>
        </p:nvSpPr>
        <p:spPr bwMode="auto">
          <a:xfrm>
            <a:off x="457200" y="2933700"/>
            <a:ext cx="3643313" cy="1449388"/>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4851400" y="2933700"/>
            <a:ext cx="2674938" cy="733425"/>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5383213" y="1519238"/>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5464175"/>
            <a:ext cx="2874963"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2293" y="6035448"/>
            <a:ext cx="2272232" cy="628193"/>
          </a:xfrm>
          <a:prstGeom prst="rect">
            <a:avLst/>
          </a:prstGeom>
        </p:spPr>
      </p:pic>
      <p:sp>
        <p:nvSpPr>
          <p:cNvPr id="22" name="Footer Placeholder 3 Copyright"/>
          <p:cNvSpPr>
            <a:spLocks noGrp="1"/>
          </p:cNvSpPr>
          <p:nvPr>
            <p:ph type="ftr" sz="quarter" idx="11"/>
          </p:nvPr>
        </p:nvSpPr>
        <p:spPr>
          <a:xfrm>
            <a:off x="457199" y="6400800"/>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1504209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6280484"/>
            <a:ext cx="9144000"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28600" y="228600"/>
            <a:ext cx="5751576"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noAutofit/>
          </a:bodyPr>
          <a:lstStyle>
            <a:lvl1pPr>
              <a:defRPr/>
            </a:lvl1pPr>
          </a:lstStyle>
          <a:p>
            <a:r>
              <a:rPr lang="en-US" dirty="0"/>
              <a:t>Click to edit Master title style</a:t>
            </a:r>
            <a:br>
              <a:rPr lang="en-US" dirty="0"/>
            </a:br>
            <a:r>
              <a:rPr lang="en-US" dirty="0"/>
              <a:t>second line if needed</a:t>
            </a:r>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noAutofit/>
          </a:bodyPr>
          <a:lstStyle>
            <a:lvl1pPr algn="l">
              <a:defRPr sz="1200"/>
            </a:lvl1pPr>
          </a:lstStyle>
          <a:p>
            <a:endParaRPr lang="en-US" dirty="0"/>
          </a:p>
        </p:txBody>
      </p:sp>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Autofit/>
          </a:bodyPr>
          <a:lstStyle>
            <a:lvl1pPr>
              <a:defRPr sz="1750" b="0"/>
            </a:lvl1pPr>
          </a:lstStyle>
          <a:p>
            <a:pPr lvl="0"/>
            <a:r>
              <a:rPr lang="en-US"/>
              <a:t>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4205" y="6344415"/>
            <a:ext cx="1536442" cy="424773"/>
          </a:xfrm>
          <a:prstGeom prst="rect">
            <a:avLst/>
          </a:prstGeom>
        </p:spPr>
      </p:pic>
      <p:sp>
        <p:nvSpPr>
          <p:cNvPr id="22" name="Footer Placeholder 3 Copyright"/>
          <p:cNvSpPr>
            <a:spLocks noGrp="1"/>
          </p:cNvSpPr>
          <p:nvPr>
            <p:ph type="ftr" sz="quarter" idx="11"/>
          </p:nvPr>
        </p:nvSpPr>
        <p:spPr>
          <a:xfrm>
            <a:off x="437147" y="6523075"/>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97208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6280484"/>
            <a:ext cx="9144000"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28600" y="228600"/>
            <a:ext cx="5751576"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noAutofit/>
          </a:bodyPr>
          <a:lstStyle>
            <a:lvl1pPr>
              <a:defRPr>
                <a:solidFill>
                  <a:schemeClr val="bg1"/>
                </a:solidFill>
              </a:defRPr>
            </a:lvl1pPr>
          </a:lstStyle>
          <a:p>
            <a:r>
              <a:rPr lang="en-US" dirty="0"/>
              <a:t>Click to edit Master title style</a:t>
            </a:r>
            <a:br>
              <a:rPr lang="en-US" dirty="0"/>
            </a:br>
            <a:r>
              <a:rPr lang="en-US" dirty="0"/>
              <a:t>second line if needed</a:t>
            </a:r>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noAutofit/>
          </a:bodyPr>
          <a:lstStyle>
            <a:lvl1pPr algn="l">
              <a:defRPr sz="1200"/>
            </a:lvl1pPr>
          </a:lstStyle>
          <a:p>
            <a:endParaRPr lang="en-US" dirty="0"/>
          </a:p>
        </p:txBody>
      </p:sp>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Autofit/>
          </a:bodyPr>
          <a:lstStyle>
            <a:lvl1pPr>
              <a:defRPr sz="1750" b="0">
                <a:solidFill>
                  <a:schemeClr val="bg1"/>
                </a:solidFill>
              </a:defRPr>
            </a:lvl1pPr>
          </a:lstStyle>
          <a:p>
            <a:pPr lvl="0"/>
            <a:r>
              <a:rPr lang="en-US"/>
              <a:t>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4205" y="6344415"/>
            <a:ext cx="1536442" cy="424773"/>
          </a:xfrm>
          <a:prstGeom prst="rect">
            <a:avLst/>
          </a:prstGeom>
        </p:spPr>
      </p:pic>
      <p:sp>
        <p:nvSpPr>
          <p:cNvPr id="23" name="Footer Placeholder 3 Copyright"/>
          <p:cNvSpPr>
            <a:spLocks noGrp="1"/>
          </p:cNvSpPr>
          <p:nvPr>
            <p:ph type="ftr" sz="quarter" idx="11"/>
          </p:nvPr>
        </p:nvSpPr>
        <p:spPr>
          <a:xfrm>
            <a:off x="437147" y="6523075"/>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6614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553200" cy="307777"/>
          </a:xfrm>
        </p:spPr>
        <p:txBody>
          <a:bodyPr>
            <a:noAutofit/>
          </a:bodyPr>
          <a:lstStyle/>
          <a:p>
            <a:r>
              <a:rPr lang="en-US"/>
              <a:t>Click to edit Master title style</a:t>
            </a:r>
            <a:endParaRPr lang="en-US" dirty="0"/>
          </a:p>
        </p:txBody>
      </p:sp>
      <p:sp>
        <p:nvSpPr>
          <p:cNvPr id="3" name="Date Placeholder 2"/>
          <p:cNvSpPr>
            <a:spLocks noGrp="1"/>
          </p:cNvSpPr>
          <p:nvPr>
            <p:ph type="dt" sz="half" idx="10"/>
          </p:nvPr>
        </p:nvSpPr>
        <p:spPr>
          <a:xfrm>
            <a:off x="7162800" y="457200"/>
            <a:ext cx="1524000" cy="184666"/>
          </a:xfrm>
          <a:prstGeom prst="rect">
            <a:avLst/>
          </a:prstGeom>
        </p:spPr>
        <p:txBody>
          <a:bodyPr lIns="0" tIns="0" rIns="0" bIns="0">
            <a:noAutofit/>
          </a:bodyPr>
          <a:lstStyle>
            <a:lvl1pPr algn="r">
              <a:defRPr sz="1200"/>
            </a:lvl1pPr>
          </a:lstStyle>
          <a:p>
            <a:endParaRPr lang="en-US" dirty="0"/>
          </a:p>
        </p:txBody>
      </p:sp>
      <p:sp>
        <p:nvSpPr>
          <p:cNvPr id="7" name="Text Placeholder 2"/>
          <p:cNvSpPr>
            <a:spLocks noGrp="1"/>
          </p:cNvSpPr>
          <p:nvPr>
            <p:ph idx="1" hasCustomPrompt="1"/>
          </p:nvPr>
        </p:nvSpPr>
        <p:spPr>
          <a:xfrm>
            <a:off x="457200" y="804672"/>
            <a:ext cx="6553200" cy="276999"/>
          </a:xfrm>
          <a:prstGeom prst="rect">
            <a:avLst/>
          </a:prstGeom>
        </p:spPr>
        <p:txBody>
          <a:bodyPr vert="horz" wrap="square" lIns="0" tIns="0" rIns="0" bIns="0" rtlCol="0">
            <a:noAutofit/>
          </a:bodyPr>
          <a:lstStyle>
            <a:lvl1pPr>
              <a:defRPr sz="1750" b="0"/>
            </a:lvl1pPr>
          </a:lstStyle>
          <a:p>
            <a:pPr lvl="0"/>
            <a:r>
              <a:rPr lang="en-US" dirty="0"/>
              <a:t>Click to edit Master text styles</a:t>
            </a:r>
          </a:p>
        </p:txBody>
      </p:sp>
      <p:sp>
        <p:nvSpPr>
          <p:cNvPr id="10" name="Freeform 5"/>
          <p:cNvSpPr>
            <a:spLocks/>
          </p:cNvSpPr>
          <p:nvPr userDrawn="1"/>
        </p:nvSpPr>
        <p:spPr bwMode="auto">
          <a:xfrm>
            <a:off x="457200" y="2933700"/>
            <a:ext cx="3643313" cy="1449388"/>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4851400" y="2933700"/>
            <a:ext cx="2674938" cy="733425"/>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5383213" y="1519238"/>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5464175"/>
            <a:ext cx="2874963"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2293" y="6035448"/>
            <a:ext cx="2272232" cy="628193"/>
          </a:xfrm>
          <a:prstGeom prst="rect">
            <a:avLst/>
          </a:prstGeom>
        </p:spPr>
      </p:pic>
      <p:sp>
        <p:nvSpPr>
          <p:cNvPr id="22" name="Footer Placeholder 3 Copyright"/>
          <p:cNvSpPr>
            <a:spLocks noGrp="1"/>
          </p:cNvSpPr>
          <p:nvPr>
            <p:ph type="ftr" sz="quarter" idx="11"/>
          </p:nvPr>
        </p:nvSpPr>
        <p:spPr>
          <a:xfrm>
            <a:off x="457199" y="6400800"/>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C8D7DF"/>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9"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sp>
        <p:nvSpPr>
          <p:cNvPr id="21"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8"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88309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sp>
        <p:nvSpPr>
          <p:cNvPr id="18"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20"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17072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9" name="Content Placeholder 8"/>
          <p:cNvSpPr>
            <a:spLocks noGrp="1"/>
          </p:cNvSpPr>
          <p:nvPr>
            <p:ph sz="quarter" idx="14"/>
          </p:nvPr>
        </p:nvSpPr>
        <p:spPr>
          <a:xfrm>
            <a:off x="457200" y="1524000"/>
            <a:ext cx="1524000" cy="1905000"/>
          </a:xfrm>
          <a:solidFill>
            <a:srgbClr val="D8D7DF"/>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hasCustomPrompt="1"/>
          </p:nvPr>
        </p:nvSpPr>
        <p:spPr>
          <a:xfrm>
            <a:off x="2133600" y="1524000"/>
            <a:ext cx="6553200" cy="4572000"/>
          </a:xfrm>
        </p:spPr>
        <p:txBody>
          <a:bodyPr/>
          <a:lstStyle>
            <a:lvl1pPr>
              <a:spcBef>
                <a:spcPts val="0"/>
              </a:spcBef>
              <a:spcAft>
                <a:spcPts val="1000"/>
              </a:spcAft>
              <a:defRPr lang="en-US" dirty="0" smtClean="0"/>
            </a:lvl1pPr>
            <a:lvl2pPr>
              <a:spcBef>
                <a:spcPts val="0"/>
              </a:spcBef>
              <a:spcAft>
                <a:spcPts val="400"/>
              </a:spcAft>
              <a:defRPr lang="en-US" dirty="0" smtClean="0"/>
            </a:lvl2pPr>
            <a:lvl3pPr>
              <a:spcBef>
                <a:spcPts val="0"/>
              </a:spcBef>
              <a:spcAft>
                <a:spcPts val="400"/>
              </a:spcAft>
              <a:buFont typeface="Wingdings" pitchFamily="2" charset="2"/>
              <a:buChar char="§"/>
              <a:defRPr lang="en-US" dirty="0" smtClean="0"/>
            </a:lvl3pPr>
            <a:lvl4pPr marL="457200" indent="-228600">
              <a:buClr>
                <a:schemeClr val="tx2"/>
              </a:buClr>
              <a:buFont typeface="Wingdings" panose="05000000000000000000" pitchFamily="2" charset="2"/>
              <a:buChar char=""/>
              <a:defRPr/>
            </a:lvl4pPr>
            <a:lvl5pPr>
              <a:buFont typeface="Arial" panose="020B0604020202020204" pitchFamily="34" charset="0"/>
              <a:buChar char="˗"/>
              <a:defRPr/>
            </a:lvl5pPr>
          </a:lstStyle>
          <a:p>
            <a:pPr lvl="0"/>
            <a:r>
              <a:rPr lang="en-US" dirty="0"/>
              <a:t>This layout provides specific paragraph formatting to provide hierarchy when users have extensive body copy, and less levels of bullets. Paragraphs have specific formatting so users do not need to use double-returns. </a:t>
            </a:r>
          </a:p>
          <a:p>
            <a:pPr lvl="1"/>
            <a:r>
              <a:rPr lang="en-US" dirty="0"/>
              <a:t>Subheading</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4"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44768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8"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10" name="Content Placeholder 2"/>
          <p:cNvSpPr>
            <a:spLocks noGrp="1"/>
          </p:cNvSpPr>
          <p:nvPr>
            <p:ph idx="1"/>
          </p:nvPr>
        </p:nvSpPr>
        <p:spPr>
          <a:xfrm>
            <a:off x="457200" y="1524000"/>
            <a:ext cx="8229600" cy="4572000"/>
          </a:xfrm>
        </p:spPr>
        <p:txBody>
          <a:bodyPr/>
          <a:lstStyle>
            <a:lvl5pPr>
              <a:defRPr baseline="0"/>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2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2886894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8" name="Content Placeholder 2"/>
          <p:cNvSpPr>
            <a:spLocks noGrp="1"/>
          </p:cNvSpPr>
          <p:nvPr>
            <p:ph idx="1"/>
          </p:nvPr>
        </p:nvSpPr>
        <p:spPr>
          <a:xfrm>
            <a:off x="457200" y="1524000"/>
            <a:ext cx="8229600" cy="4572000"/>
          </a:xfrm>
        </p:spPr>
        <p:txBody>
          <a:bodyPr/>
          <a:lstStyle>
            <a:lvl3pPr marL="233363" indent="-233363">
              <a:buFont typeface="+mj-lt"/>
              <a:buAutoNum type="arabicPeriod"/>
              <a:defRPr/>
            </a:lvl3pPr>
            <a:lvl5pPr>
              <a:defRPr baseline="0"/>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6"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482789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457200" y="1524000"/>
            <a:ext cx="4876800" cy="4572000"/>
          </a:xfrm>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6"/>
          </p:nvPr>
        </p:nvSpPr>
        <p:spPr>
          <a:xfrm>
            <a:off x="5486400" y="1219200"/>
            <a:ext cx="3200400" cy="4038600"/>
          </a:xfrm>
          <a:solidFill>
            <a:srgbClr val="D8D7DF"/>
          </a:solidFill>
        </p:spPr>
        <p:txBody>
          <a:bodyPr/>
          <a:lstStyle/>
          <a:p>
            <a:pPr lvl="0"/>
            <a:r>
              <a:rPr lang="en-US"/>
              <a:t>Edit Master text styles</a:t>
            </a:r>
          </a:p>
        </p:txBody>
      </p:sp>
      <p:sp>
        <p:nvSpPr>
          <p:cNvPr id="14" name="Text Placeholder 13"/>
          <p:cNvSpPr>
            <a:spLocks noGrp="1"/>
          </p:cNvSpPr>
          <p:nvPr>
            <p:ph type="body" sz="quarter" idx="17"/>
          </p:nvPr>
        </p:nvSpPr>
        <p:spPr>
          <a:xfrm>
            <a:off x="5791200" y="1524000"/>
            <a:ext cx="25908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a:t>Edit Master text styles</a:t>
            </a:r>
          </a:p>
          <a:p>
            <a:pPr lvl="1"/>
            <a:r>
              <a:rPr lang="en-US"/>
              <a:t>Second level</a:t>
            </a:r>
          </a:p>
        </p:txBody>
      </p:sp>
      <p:sp>
        <p:nvSpPr>
          <p:cNvPr id="11" name="Text Placeholder 12"/>
          <p:cNvSpPr>
            <a:spLocks noGrp="1"/>
          </p:cNvSpPr>
          <p:nvPr>
            <p:ph type="body" sz="quarter" idx="18"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5" name="Straight Connector 14"/>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9"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651029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457200" y="1524000"/>
            <a:ext cx="3962400" cy="4572000"/>
          </a:xfrm>
        </p:spPr>
        <p:txBody>
          <a:bodyPr/>
          <a:lstStyle>
            <a:lvl5pPr>
              <a:defRPr/>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648200" y="1524000"/>
            <a:ext cx="40386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2"/>
          <p:cNvSpPr>
            <a:spLocks noGrp="1"/>
          </p:cNvSpPr>
          <p:nvPr>
            <p:ph type="body" sz="quarter" idx="15"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6"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2687844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6" hasCustomPrompt="1"/>
          </p:nvPr>
        </p:nvSpPr>
        <p:spPr>
          <a:xfrm>
            <a:off x="457200" y="1524000"/>
            <a:ext cx="8229600" cy="4572000"/>
          </a:xfrm>
        </p:spPr>
        <p:txBody>
          <a:bodyPr/>
          <a:lstStyle>
            <a:lvl1pPr>
              <a:lnSpc>
                <a:spcPts val="4400"/>
              </a:lnSpc>
              <a:spcBef>
                <a:spcPts val="0"/>
              </a:spcBef>
              <a:spcAft>
                <a:spcPts val="0"/>
              </a:spcAft>
              <a:defRPr sz="3900" b="0" i="0" baseline="0"/>
            </a:lvl1pPr>
          </a:lstStyle>
          <a:p>
            <a:pPr lvl="0"/>
            <a:r>
              <a:rPr lang="en-US" dirty="0"/>
              <a:t>“Click to edit Master text styles</a:t>
            </a:r>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5"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428221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14" name="Straight Connector 13"/>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7"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2221162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197192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6280484"/>
            <a:ext cx="9144000"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28600" y="228600"/>
            <a:ext cx="5751576"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noAutofit/>
          </a:bodyPr>
          <a:lstStyle>
            <a:lvl1pPr>
              <a:defRPr/>
            </a:lvl1pPr>
          </a:lstStyle>
          <a:p>
            <a:r>
              <a:rPr lang="en-US" dirty="0"/>
              <a:t>Click to edit Master title style</a:t>
            </a:r>
            <a:br>
              <a:rPr lang="en-US" dirty="0"/>
            </a:br>
            <a:r>
              <a:rPr lang="en-US" dirty="0"/>
              <a:t>second line if needed</a:t>
            </a:r>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noAutofit/>
          </a:bodyPr>
          <a:lstStyle>
            <a:lvl1pPr algn="l">
              <a:defRPr sz="1200"/>
            </a:lvl1pPr>
          </a:lstStyle>
          <a:p>
            <a:endParaRPr lang="en-US" dirty="0"/>
          </a:p>
        </p:txBody>
      </p:sp>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Autofit/>
          </a:bodyPr>
          <a:lstStyle>
            <a:lvl1pPr>
              <a:defRPr sz="1750" b="0"/>
            </a:lvl1pPr>
          </a:lstStyle>
          <a:p>
            <a:pPr lvl="0"/>
            <a:r>
              <a:rPr lang="en-US"/>
              <a:t>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4205" y="6344415"/>
            <a:ext cx="1536442" cy="424773"/>
          </a:xfrm>
          <a:prstGeom prst="rect">
            <a:avLst/>
          </a:prstGeom>
        </p:spPr>
      </p:pic>
      <p:sp>
        <p:nvSpPr>
          <p:cNvPr id="22" name="Footer Placeholder 3 Copyright"/>
          <p:cNvSpPr>
            <a:spLocks noGrp="1"/>
          </p:cNvSpPr>
          <p:nvPr>
            <p:ph type="ftr" sz="quarter" idx="11"/>
          </p:nvPr>
        </p:nvSpPr>
        <p:spPr>
          <a:xfrm>
            <a:off x="437147" y="6523075"/>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4234" y="1797996"/>
            <a:ext cx="6120881" cy="1692212"/>
          </a:xfrm>
          <a:prstGeom prst="rect">
            <a:avLst/>
          </a:prstGeom>
        </p:spPr>
      </p:pic>
      <p:sp>
        <p:nvSpPr>
          <p:cNvPr id="3" name="TextBox 2"/>
          <p:cNvSpPr txBox="1"/>
          <p:nvPr userDrawn="1"/>
        </p:nvSpPr>
        <p:spPr>
          <a:xfrm>
            <a:off x="2412001" y="3682483"/>
            <a:ext cx="4144309" cy="400110"/>
          </a:xfrm>
          <a:prstGeom prst="rect">
            <a:avLst/>
          </a:prstGeom>
          <a:noFill/>
        </p:spPr>
        <p:txBody>
          <a:bodyPr wrap="square" rtlCol="0">
            <a:spAutoFit/>
          </a:bodyPr>
          <a:lstStyle/>
          <a:p>
            <a:pPr algn="ctr"/>
            <a:r>
              <a:rPr lang="en-US" sz="2000" dirty="0"/>
              <a:t>www.savilleassessment.com</a:t>
            </a:r>
            <a:endParaRPr lang="en-GB" sz="2000" dirty="0"/>
          </a:p>
        </p:txBody>
      </p:sp>
      <p:cxnSp>
        <p:nvCxnSpPr>
          <p:cNvPr id="9" name="Straight Connector 8"/>
          <p:cNvCxnSpPr/>
          <p:nvPr userDrawn="1"/>
        </p:nvCxnSpPr>
        <p:spPr>
          <a:xfrm flipV="1">
            <a:off x="1807026" y="3490208"/>
            <a:ext cx="5455298" cy="24881"/>
          </a:xfrm>
          <a:prstGeom prst="line">
            <a:avLst/>
          </a:prstGeom>
          <a:ln w="28575">
            <a:solidFill>
              <a:srgbClr val="D8DBD8"/>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3340" y="4249987"/>
            <a:ext cx="359050" cy="342757"/>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16033" y="4249988"/>
            <a:ext cx="359050" cy="342757"/>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99635" y="4249988"/>
            <a:ext cx="359050" cy="342757"/>
          </a:xfrm>
          <a:prstGeom prst="rect">
            <a:avLst/>
          </a:prstGeom>
        </p:spPr>
      </p:pic>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6942" y="4249987"/>
            <a:ext cx="359050" cy="342757"/>
          </a:xfrm>
          <a:prstGeom prst="rect">
            <a:avLst/>
          </a:prstGeom>
        </p:spPr>
      </p:pic>
    </p:spTree>
    <p:extLst>
      <p:ext uri="{BB962C8B-B14F-4D97-AF65-F5344CB8AC3E}">
        <p14:creationId xmlns:p14="http://schemas.microsoft.com/office/powerpoint/2010/main" val="344878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6280484"/>
            <a:ext cx="9144000"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28600" y="228600"/>
            <a:ext cx="5751576" cy="194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noAutofit/>
          </a:bodyPr>
          <a:lstStyle>
            <a:lvl1pPr>
              <a:defRPr>
                <a:solidFill>
                  <a:schemeClr val="bg1"/>
                </a:solidFill>
              </a:defRPr>
            </a:lvl1pPr>
          </a:lstStyle>
          <a:p>
            <a:r>
              <a:rPr lang="en-US" dirty="0"/>
              <a:t>Click to edit Master title style</a:t>
            </a:r>
            <a:br>
              <a:rPr lang="en-US" dirty="0"/>
            </a:br>
            <a:r>
              <a:rPr lang="en-US" dirty="0"/>
              <a:t>second line if needed</a:t>
            </a:r>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noAutofit/>
          </a:bodyPr>
          <a:lstStyle>
            <a:lvl1pPr algn="l">
              <a:defRPr sz="1200"/>
            </a:lvl1pPr>
          </a:lstStyle>
          <a:p>
            <a:endParaRPr lang="en-US" dirty="0"/>
          </a:p>
        </p:txBody>
      </p:sp>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Autofit/>
          </a:bodyPr>
          <a:lstStyle>
            <a:lvl1pPr>
              <a:defRPr sz="1750" b="0">
                <a:solidFill>
                  <a:schemeClr val="bg1"/>
                </a:solidFill>
              </a:defRPr>
            </a:lvl1pPr>
          </a:lstStyle>
          <a:p>
            <a:pPr lvl="0"/>
            <a:r>
              <a:rPr lang="en-US"/>
              <a:t>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4205" y="6344415"/>
            <a:ext cx="1536442" cy="424773"/>
          </a:xfrm>
          <a:prstGeom prst="rect">
            <a:avLst/>
          </a:prstGeom>
        </p:spPr>
      </p:pic>
      <p:sp>
        <p:nvSpPr>
          <p:cNvPr id="23" name="Footer Placeholder 3 Copyright"/>
          <p:cNvSpPr>
            <a:spLocks noGrp="1"/>
          </p:cNvSpPr>
          <p:nvPr>
            <p:ph type="ftr" sz="quarter" idx="11"/>
          </p:nvPr>
        </p:nvSpPr>
        <p:spPr>
          <a:xfrm>
            <a:off x="437147" y="6523075"/>
            <a:ext cx="5277853" cy="92333"/>
          </a:xfrm>
        </p:spPr>
        <p:txBody>
          <a:bodyPr/>
          <a:lstStyle/>
          <a:p>
            <a:r>
              <a:rPr lang="en-GB" dirty="0"/>
              <a:t>© 2017 Saville Assessment, Willis Towers Watson. All rights reserved.</a:t>
            </a:r>
            <a:endParaRPr lang="en-US" dirty="0"/>
          </a:p>
        </p:txBody>
      </p:sp>
    </p:spTree>
    <p:extLst>
      <p:ext uri="{BB962C8B-B14F-4D97-AF65-F5344CB8AC3E}">
        <p14:creationId xmlns:p14="http://schemas.microsoft.com/office/powerpoint/2010/main" val="327269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C8D7DF"/>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9"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sp>
        <p:nvSpPr>
          <p:cNvPr id="21"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8"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sp>
        <p:nvSpPr>
          <p:cNvPr id="18"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20"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9" name="Content Placeholder 8"/>
          <p:cNvSpPr>
            <a:spLocks noGrp="1"/>
          </p:cNvSpPr>
          <p:nvPr>
            <p:ph sz="quarter" idx="14"/>
          </p:nvPr>
        </p:nvSpPr>
        <p:spPr>
          <a:xfrm>
            <a:off x="457200" y="1524000"/>
            <a:ext cx="1524000" cy="1905000"/>
          </a:xfrm>
          <a:solidFill>
            <a:srgbClr val="D8D7DF"/>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hasCustomPrompt="1"/>
          </p:nvPr>
        </p:nvSpPr>
        <p:spPr>
          <a:xfrm>
            <a:off x="2133600" y="1524000"/>
            <a:ext cx="6553200" cy="4572000"/>
          </a:xfrm>
        </p:spPr>
        <p:txBody>
          <a:bodyPr/>
          <a:lstStyle>
            <a:lvl1pPr>
              <a:spcBef>
                <a:spcPts val="0"/>
              </a:spcBef>
              <a:spcAft>
                <a:spcPts val="1000"/>
              </a:spcAft>
              <a:defRPr lang="en-US" dirty="0" smtClean="0"/>
            </a:lvl1pPr>
            <a:lvl2pPr>
              <a:spcBef>
                <a:spcPts val="0"/>
              </a:spcBef>
              <a:spcAft>
                <a:spcPts val="400"/>
              </a:spcAft>
              <a:defRPr lang="en-US" dirty="0" smtClean="0"/>
            </a:lvl2pPr>
            <a:lvl3pPr>
              <a:spcBef>
                <a:spcPts val="0"/>
              </a:spcBef>
              <a:spcAft>
                <a:spcPts val="400"/>
              </a:spcAft>
              <a:buFont typeface="Wingdings" pitchFamily="2" charset="2"/>
              <a:buChar char="§"/>
              <a:defRPr lang="en-US" dirty="0" smtClean="0"/>
            </a:lvl3pPr>
            <a:lvl4pPr marL="457200" indent="-228600">
              <a:buClr>
                <a:schemeClr val="tx2"/>
              </a:buClr>
              <a:buFont typeface="Wingdings" panose="05000000000000000000" pitchFamily="2" charset="2"/>
              <a:buChar char=""/>
              <a:defRPr/>
            </a:lvl4pPr>
            <a:lvl5pPr>
              <a:buFont typeface="Arial" panose="020B0604020202020204" pitchFamily="34" charset="0"/>
              <a:buChar char="˗"/>
              <a:defRPr/>
            </a:lvl5pPr>
          </a:lstStyle>
          <a:p>
            <a:pPr lvl="0"/>
            <a:r>
              <a:rPr lang="en-US" dirty="0"/>
              <a:t>This layout provides specific paragraph formatting to provide hierarchy when users have extensive body copy, and less levels of bullets. Paragraphs have specific formatting so users do not need to use double-returns. </a:t>
            </a:r>
          </a:p>
          <a:p>
            <a:pPr lvl="1"/>
            <a:r>
              <a:rPr lang="en-US" dirty="0"/>
              <a:t>Subheading</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4"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8"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10" name="Content Placeholder 2"/>
          <p:cNvSpPr>
            <a:spLocks noGrp="1"/>
          </p:cNvSpPr>
          <p:nvPr>
            <p:ph idx="1"/>
          </p:nvPr>
        </p:nvSpPr>
        <p:spPr>
          <a:xfrm>
            <a:off x="457200" y="1524000"/>
            <a:ext cx="8229600" cy="4572000"/>
          </a:xfrm>
        </p:spPr>
        <p:txBody>
          <a:bodyPr/>
          <a:lstStyle>
            <a:lvl5pPr>
              <a:defRPr baseline="0"/>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21"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8" name="Content Placeholder 2"/>
          <p:cNvSpPr>
            <a:spLocks noGrp="1"/>
          </p:cNvSpPr>
          <p:nvPr>
            <p:ph idx="1"/>
          </p:nvPr>
        </p:nvSpPr>
        <p:spPr>
          <a:xfrm>
            <a:off x="457200" y="1524000"/>
            <a:ext cx="8229600" cy="4572000"/>
          </a:xfrm>
        </p:spPr>
        <p:txBody>
          <a:bodyPr/>
          <a:lstStyle>
            <a:lvl3pPr marL="233363" indent="-233363">
              <a:buFont typeface="+mj-lt"/>
              <a:buAutoNum type="arabicPeriod"/>
              <a:defRPr/>
            </a:lvl3pPr>
            <a:lvl5pPr>
              <a:defRPr baseline="0"/>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8305800" y="6487888"/>
            <a:ext cx="381000" cy="138499"/>
          </a:xfrm>
        </p:spPr>
        <p:txBody>
          <a:bodyPr/>
          <a:lstStyle/>
          <a:p>
            <a:fld id="{2083E393-C0BF-4ED8-8545-7E4C90AFF831}"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799" y="6316827"/>
            <a:ext cx="1422401" cy="393244"/>
          </a:xfrm>
          <a:prstGeom prst="rect">
            <a:avLst/>
          </a:prstGeom>
        </p:spPr>
      </p:pic>
      <p:sp>
        <p:nvSpPr>
          <p:cNvPr id="16" name="Footer Placeholder 3 Copyright"/>
          <p:cNvSpPr>
            <a:spLocks noGrp="1"/>
          </p:cNvSpPr>
          <p:nvPr>
            <p:ph type="ftr" sz="quarter" idx="11"/>
          </p:nvPr>
        </p:nvSpPr>
        <p:spPr>
          <a:xfrm>
            <a:off x="457200" y="6539301"/>
            <a:ext cx="5277853" cy="92333"/>
          </a:xfrm>
        </p:spPr>
        <p:txBody>
          <a:bodyPr/>
          <a:lstStyle/>
          <a:p>
            <a:r>
              <a:rPr lang="en-GB" dirty="0"/>
              <a:t>© 2017 Saville Assessment, Willis Towers Watson. All rights reserved.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ags" Target="../tags/tag3.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custDataLst>
              <p:tags r:id="rId17"/>
            </p:custDataLst>
          </p:nvPr>
        </p:nvSpPr>
        <p:spPr>
          <a:xfrm rot="19906914">
            <a:off x="243577" y="3029257"/>
            <a:ext cx="8514068" cy="1107996"/>
          </a:xfrm>
          <a:prstGeom prst="rect">
            <a:avLst/>
          </a:prstGeom>
          <a:noFill/>
        </p:spPr>
        <p:txBody>
          <a:bodyPr wrap="square" rtlCol="0" anchor="ctr" anchorCtr="0">
            <a:spAutoFit/>
          </a:bodyPr>
          <a:lstStyle/>
          <a:p>
            <a:pPr algn="ctr"/>
            <a:r>
              <a:rPr lang="en-GB" sz="6600" b="1" baseline="0" dirty="0">
                <a:solidFill>
                  <a:srgbClr val="C0C0C0"/>
                </a:solidFill>
              </a:rPr>
              <a:t> </a:t>
            </a:r>
            <a:endParaRPr lang="en-GB" b="1" dirty="0">
              <a:solidFill>
                <a:srgbClr val="C0C0C0"/>
              </a:solidFill>
            </a:endParaRPr>
          </a:p>
        </p:txBody>
      </p:sp>
      <p:sp>
        <p:nvSpPr>
          <p:cNvPr id="2" name="Title Placeholder 1"/>
          <p:cNvSpPr>
            <a:spLocks noGrp="1"/>
          </p:cNvSpPr>
          <p:nvPr>
            <p:ph type="title"/>
          </p:nvPr>
        </p:nvSpPr>
        <p:spPr>
          <a:xfrm>
            <a:off x="457200" y="457200"/>
            <a:ext cx="8229600" cy="30777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Assessment, Willis Towers Watson. All rights reserved.</a:t>
            </a:r>
            <a:endParaRPr lang="en-US" dirty="0"/>
          </a:p>
        </p:txBody>
      </p:sp>
      <p:sp>
        <p:nvSpPr>
          <p:cNvPr id="6" name="Slide Number Placeholder 5"/>
          <p:cNvSpPr>
            <a:spLocks noGrp="1"/>
          </p:cNvSpPr>
          <p:nvPr>
            <p:ph type="sldNum" sz="quarter" idx="4"/>
          </p:nvPr>
        </p:nvSpPr>
        <p:spPr>
          <a:xfrm>
            <a:off x="8305800" y="6400800"/>
            <a:ext cx="381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7" r:id="rId4"/>
    <p:sldLayoutId id="2147483686" r:id="rId5"/>
    <p:sldLayoutId id="2147483687" r:id="rId6"/>
    <p:sldLayoutId id="2147483688" r:id="rId7"/>
    <p:sldLayoutId id="2147483696" r:id="rId8"/>
    <p:sldLayoutId id="2147483695" r:id="rId9"/>
    <p:sldLayoutId id="2147483672" r:id="rId10"/>
    <p:sldLayoutId id="2147483689" r:id="rId11"/>
    <p:sldLayoutId id="2147483666" r:id="rId12"/>
    <p:sldLayoutId id="2147483690" r:id="rId13"/>
    <p:sldLayoutId id="2147483667" r:id="rId14"/>
    <p:sldLayoutId id="2147483698" r:id="rId15"/>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custDataLst>
              <p:tags r:id="rId17"/>
            </p:custDataLst>
          </p:nvPr>
        </p:nvSpPr>
        <p:spPr>
          <a:xfrm rot="19906914">
            <a:off x="243577" y="3029257"/>
            <a:ext cx="8514068" cy="1107996"/>
          </a:xfrm>
          <a:prstGeom prst="rect">
            <a:avLst/>
          </a:prstGeom>
          <a:noFill/>
        </p:spPr>
        <p:txBody>
          <a:bodyPr wrap="square" rtlCol="0" anchor="ctr" anchorCtr="0">
            <a:spAutoFit/>
          </a:bodyPr>
          <a:lstStyle/>
          <a:p>
            <a:pPr algn="ctr"/>
            <a:r>
              <a:rPr lang="en-GB" sz="6600" b="1" baseline="0" dirty="0">
                <a:solidFill>
                  <a:srgbClr val="C0C0C0"/>
                </a:solidFill>
              </a:rPr>
              <a:t> </a:t>
            </a:r>
            <a:endParaRPr lang="en-GB" b="1" dirty="0">
              <a:solidFill>
                <a:srgbClr val="C0C0C0"/>
              </a:solidFill>
            </a:endParaRPr>
          </a:p>
        </p:txBody>
      </p:sp>
      <p:sp>
        <p:nvSpPr>
          <p:cNvPr id="2" name="Title Placeholder 1"/>
          <p:cNvSpPr>
            <a:spLocks noGrp="1"/>
          </p:cNvSpPr>
          <p:nvPr>
            <p:ph type="title"/>
          </p:nvPr>
        </p:nvSpPr>
        <p:spPr>
          <a:xfrm>
            <a:off x="457200" y="457200"/>
            <a:ext cx="8229600" cy="30777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sp>
        <p:nvSpPr>
          <p:cNvPr id="6" name="Slide Number Placeholder 5"/>
          <p:cNvSpPr>
            <a:spLocks noGrp="1"/>
          </p:cNvSpPr>
          <p:nvPr>
            <p:ph type="sldNum" sz="quarter" idx="4"/>
          </p:nvPr>
        </p:nvSpPr>
        <p:spPr>
          <a:xfrm>
            <a:off x="8305800" y="6400800"/>
            <a:ext cx="381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dirty="0"/>
          </a:p>
        </p:txBody>
      </p:sp>
    </p:spTree>
    <p:extLst>
      <p:ext uri="{BB962C8B-B14F-4D97-AF65-F5344CB8AC3E}">
        <p14:creationId xmlns:p14="http://schemas.microsoft.com/office/powerpoint/2010/main" val="14302006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a:t>Wave Performance </a:t>
            </a:r>
            <a:r>
              <a:rPr lang="en-GB" sz="2800" dirty="0"/>
              <a:t>360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768" y="1474794"/>
            <a:ext cx="1566672" cy="5288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812" y="283442"/>
            <a:ext cx="617690" cy="660221"/>
          </a:xfrm>
          <a:prstGeom prst="rect">
            <a:avLst/>
          </a:prstGeom>
        </p:spPr>
      </p:pic>
      <p:sp>
        <p:nvSpPr>
          <p:cNvPr id="6" name="Footer Placeholder 1">
            <a:extLst>
              <a:ext uri="{FF2B5EF4-FFF2-40B4-BE49-F238E27FC236}">
                <a16:creationId xmlns:a16="http://schemas.microsoft.com/office/drawing/2014/main" id="{363D17CA-5799-4F48-9DE8-6786635309B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059525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B-A-G Framework: Ability Aspects</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10</a:t>
            </a:fld>
            <a:endParaRPr lang="en-US" dirty="0"/>
          </a:p>
        </p:txBody>
      </p:sp>
      <p:sp>
        <p:nvSpPr>
          <p:cNvPr id="57" name="Text Box 11"/>
          <p:cNvSpPr txBox="1">
            <a:spLocks noChangeArrowheads="1"/>
          </p:cNvSpPr>
          <p:nvPr/>
        </p:nvSpPr>
        <p:spPr bwMode="auto">
          <a:xfrm>
            <a:off x="323850" y="1125612"/>
            <a:ext cx="1749425" cy="366713"/>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1 </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CLUSTER</a:t>
            </a:r>
          </a:p>
        </p:txBody>
      </p:sp>
      <p:sp>
        <p:nvSpPr>
          <p:cNvPr id="58" name="Text Box 13"/>
          <p:cNvSpPr txBox="1">
            <a:spLocks noChangeArrowheads="1"/>
          </p:cNvSpPr>
          <p:nvPr/>
        </p:nvSpPr>
        <p:spPr bwMode="auto">
          <a:xfrm>
            <a:off x="323850" y="1506612"/>
            <a:ext cx="1889125" cy="366713"/>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2 </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SECTIONS</a:t>
            </a:r>
          </a:p>
        </p:txBody>
      </p:sp>
      <p:sp>
        <p:nvSpPr>
          <p:cNvPr id="59" name="Text Box 15"/>
          <p:cNvSpPr txBox="1">
            <a:spLocks noChangeArrowheads="1"/>
          </p:cNvSpPr>
          <p:nvPr/>
        </p:nvSpPr>
        <p:spPr bwMode="auto">
          <a:xfrm>
            <a:off x="323850" y="1889200"/>
            <a:ext cx="2020888" cy="366712"/>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6 </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DIMENSIONS</a:t>
            </a:r>
          </a:p>
        </p:txBody>
      </p:sp>
      <p:sp>
        <p:nvSpPr>
          <p:cNvPr id="60" name="Text Box 16"/>
          <p:cNvSpPr txBox="1">
            <a:spLocks noChangeArrowheads="1"/>
          </p:cNvSpPr>
          <p:nvPr/>
        </p:nvSpPr>
        <p:spPr bwMode="auto">
          <a:xfrm>
            <a:off x="323850" y="2270200"/>
            <a:ext cx="2020888" cy="366712"/>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30</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FACETS</a:t>
            </a:r>
          </a:p>
        </p:txBody>
      </p:sp>
      <p:pic>
        <p:nvPicPr>
          <p:cNvPr id="62" name="Pictur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43" y="2172970"/>
            <a:ext cx="8464313" cy="3983744"/>
          </a:xfrm>
          <a:prstGeom prst="rect">
            <a:avLst/>
          </a:prstGeom>
        </p:spPr>
      </p:pic>
      <p:sp>
        <p:nvSpPr>
          <p:cNvPr id="10" name="Footer Placeholder 1">
            <a:extLst>
              <a:ext uri="{FF2B5EF4-FFF2-40B4-BE49-F238E27FC236}">
                <a16:creationId xmlns:a16="http://schemas.microsoft.com/office/drawing/2014/main" id="{23E89A3F-B549-491B-A910-1460BFAB1B0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70118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41030-5E71-4375-848D-18D8EAEDBC16}"/>
              </a:ext>
            </a:extLst>
          </p:cNvPr>
          <p:cNvPicPr>
            <a:picLocks noChangeAspect="1"/>
          </p:cNvPicPr>
          <p:nvPr/>
        </p:nvPicPr>
        <p:blipFill rotWithShape="1">
          <a:blip r:embed="rId2"/>
          <a:srcRect l="2710"/>
          <a:stretch/>
        </p:blipFill>
        <p:spPr>
          <a:xfrm>
            <a:off x="389357" y="1834415"/>
            <a:ext cx="8435555" cy="3733240"/>
          </a:xfrm>
          <a:prstGeom prst="rect">
            <a:avLst/>
          </a:prstGeom>
        </p:spPr>
      </p:pic>
      <p:sp>
        <p:nvSpPr>
          <p:cNvPr id="2" name="Title 1"/>
          <p:cNvSpPr>
            <a:spLocks noGrp="1"/>
          </p:cNvSpPr>
          <p:nvPr>
            <p:ph type="title"/>
          </p:nvPr>
        </p:nvSpPr>
        <p:spPr/>
        <p:txBody>
          <a:bodyPr/>
          <a:lstStyle/>
          <a:p>
            <a:r>
              <a:rPr lang="en-GB" dirty="0"/>
              <a:t>B-A-G Framework: Global Aspects</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11</a:t>
            </a:fld>
            <a:endParaRPr lang="en-US" dirty="0"/>
          </a:p>
        </p:txBody>
      </p:sp>
      <p:sp>
        <p:nvSpPr>
          <p:cNvPr id="48" name="Text Box 9"/>
          <p:cNvSpPr txBox="1">
            <a:spLocks noChangeArrowheads="1"/>
          </p:cNvSpPr>
          <p:nvPr/>
        </p:nvSpPr>
        <p:spPr bwMode="auto">
          <a:xfrm>
            <a:off x="319088" y="1086473"/>
            <a:ext cx="1749425" cy="366713"/>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1</a:t>
            </a:r>
            <a:r>
              <a:rPr lang="en-GB" b="1" dirty="0">
                <a:solidFill>
                  <a:srgbClr val="00BCE4"/>
                </a:solidFill>
                <a:latin typeface="Arial" pitchFamily="34" charset="0"/>
                <a:cs typeface="Arial" pitchFamily="34" charset="0"/>
              </a:rPr>
              <a:t> </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CLUSTER</a:t>
            </a:r>
          </a:p>
        </p:txBody>
      </p:sp>
      <p:sp>
        <p:nvSpPr>
          <p:cNvPr id="49" name="Text Box 11"/>
          <p:cNvSpPr txBox="1">
            <a:spLocks noChangeArrowheads="1"/>
          </p:cNvSpPr>
          <p:nvPr/>
        </p:nvSpPr>
        <p:spPr bwMode="auto">
          <a:xfrm>
            <a:off x="319088" y="1426198"/>
            <a:ext cx="1889125" cy="366713"/>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3 </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SECTIONS</a:t>
            </a:r>
          </a:p>
        </p:txBody>
      </p:sp>
      <p:sp>
        <p:nvSpPr>
          <p:cNvPr id="50" name="Text Box 12"/>
          <p:cNvSpPr txBox="1">
            <a:spLocks noChangeArrowheads="1"/>
          </p:cNvSpPr>
          <p:nvPr/>
        </p:nvSpPr>
        <p:spPr bwMode="auto">
          <a:xfrm>
            <a:off x="319088" y="1764336"/>
            <a:ext cx="2020887" cy="366712"/>
          </a:xfrm>
          <a:prstGeom prst="rect">
            <a:avLst/>
          </a:prstGeom>
          <a:noFill/>
          <a:ln w="9525">
            <a:noFill/>
            <a:miter lim="800000"/>
            <a:headEnd/>
            <a:tailEnd/>
          </a:ln>
        </p:spPr>
        <p:txBody>
          <a:bodyPr>
            <a:spAutoFit/>
          </a:bodyPr>
          <a:lstStyle/>
          <a:p>
            <a:pPr>
              <a:spcBef>
                <a:spcPct val="50000"/>
              </a:spcBef>
            </a:pPr>
            <a:r>
              <a:rPr lang="en-GB" b="1" dirty="0">
                <a:solidFill>
                  <a:schemeClr val="accent1"/>
                </a:solidFill>
                <a:latin typeface="Arial" pitchFamily="34" charset="0"/>
                <a:cs typeface="Arial" pitchFamily="34" charset="0"/>
              </a:rPr>
              <a:t>9</a:t>
            </a:r>
            <a:r>
              <a:rPr lang="en-GB" b="1" dirty="0">
                <a:solidFill>
                  <a:srgbClr val="022962"/>
                </a:solidFill>
                <a:latin typeface="Arial" pitchFamily="34" charset="0"/>
                <a:cs typeface="Arial" pitchFamily="34" charset="0"/>
              </a:rPr>
              <a:t>  </a:t>
            </a:r>
            <a:r>
              <a:rPr lang="en-GB" b="1" dirty="0">
                <a:latin typeface="Arial" pitchFamily="34" charset="0"/>
                <a:cs typeface="Arial" pitchFamily="34" charset="0"/>
              </a:rPr>
              <a:t>DIMENSIONS</a:t>
            </a:r>
          </a:p>
        </p:txBody>
      </p:sp>
      <p:sp>
        <p:nvSpPr>
          <p:cNvPr id="11" name="Footer Placeholder 1">
            <a:extLst>
              <a:ext uri="{FF2B5EF4-FFF2-40B4-BE49-F238E27FC236}">
                <a16:creationId xmlns:a16="http://schemas.microsoft.com/office/drawing/2014/main" id="{163D0AD6-354E-4D15-A2BE-9E8C2298B899}"/>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86704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GB" dirty="0"/>
          </a:p>
        </p:txBody>
      </p:sp>
      <p:sp>
        <p:nvSpPr>
          <p:cNvPr id="7" name="Title 6"/>
          <p:cNvSpPr>
            <a:spLocks noGrp="1"/>
          </p:cNvSpPr>
          <p:nvPr>
            <p:ph type="title"/>
          </p:nvPr>
        </p:nvSpPr>
        <p:spPr/>
        <p:txBody>
          <a:bodyPr/>
          <a:lstStyle/>
          <a:p>
            <a:r>
              <a:rPr lang="en-GB" dirty="0"/>
              <a:t>Introducing Wave Performance 360</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12</a:t>
            </a:fld>
            <a:endParaRPr lang="en-US" dirty="0"/>
          </a:p>
        </p:txBody>
      </p:sp>
      <p:sp>
        <p:nvSpPr>
          <p:cNvPr id="9" name="Footer Placeholder 1">
            <a:extLst>
              <a:ext uri="{FF2B5EF4-FFF2-40B4-BE49-F238E27FC236}">
                <a16:creationId xmlns:a16="http://schemas.microsoft.com/office/drawing/2014/main" id="{4AA9914C-2971-4E51-8A98-876FC3DAD32E}"/>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566794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360 Assessment?</a:t>
            </a:r>
          </a:p>
        </p:txBody>
      </p:sp>
      <p:sp>
        <p:nvSpPr>
          <p:cNvPr id="3" name="Text Placeholder 2"/>
          <p:cNvSpPr>
            <a:spLocks noGrp="1"/>
          </p:cNvSpPr>
          <p:nvPr>
            <p:ph type="body" sz="quarter" idx="13"/>
          </p:nvPr>
        </p:nvSpPr>
        <p:spPr/>
        <p:txBody>
          <a:bodyPr/>
          <a:lstStyle/>
          <a:p>
            <a:endParaRPr lang="en-GB"/>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2952" y="1524000"/>
            <a:ext cx="4978096" cy="4572000"/>
          </a:xfrm>
        </p:spPr>
      </p:pic>
      <p:sp>
        <p:nvSpPr>
          <p:cNvPr id="5" name="Slide Number Placeholder 4"/>
          <p:cNvSpPr>
            <a:spLocks noGrp="1"/>
          </p:cNvSpPr>
          <p:nvPr>
            <p:ph type="sldNum" sz="quarter" idx="12"/>
          </p:nvPr>
        </p:nvSpPr>
        <p:spPr/>
        <p:txBody>
          <a:bodyPr/>
          <a:lstStyle/>
          <a:p>
            <a:fld id="{2083E393-C0BF-4ED8-8545-7E4C90AFF831}" type="slidenum">
              <a:rPr lang="en-US" smtClean="0"/>
              <a:pPr/>
              <a:t>13</a:t>
            </a:fld>
            <a:endParaRPr lang="en-US" dirty="0"/>
          </a:p>
        </p:txBody>
      </p:sp>
      <p:sp>
        <p:nvSpPr>
          <p:cNvPr id="7" name="Footer Placeholder 1">
            <a:extLst>
              <a:ext uri="{FF2B5EF4-FFF2-40B4-BE49-F238E27FC236}">
                <a16:creationId xmlns:a16="http://schemas.microsoft.com/office/drawing/2014/main" id="{94E606DF-666E-4F9A-B708-3C2AA86DB571}"/>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428301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Undertake 360 Assessments?</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sz="1600" b="0" dirty="0"/>
              <a:t>Feedback processes should affect self-awareness in a positive way</a:t>
            </a:r>
          </a:p>
          <a:p>
            <a:pPr marL="285750" indent="-285750">
              <a:spcAft>
                <a:spcPts val="600"/>
              </a:spcAft>
              <a:buFont typeface="Wingdings" panose="05000000000000000000" pitchFamily="2" charset="2"/>
              <a:buChar char="§"/>
            </a:pPr>
            <a:r>
              <a:rPr lang="en-GB" sz="1600" b="0" dirty="0"/>
              <a:t>Bring ‘blind spots’ into open arena</a:t>
            </a:r>
          </a:p>
          <a:p>
            <a:pPr marL="285750" indent="-285750">
              <a:spcAft>
                <a:spcPts val="600"/>
              </a:spcAft>
              <a:buFont typeface="Wingdings" panose="05000000000000000000" pitchFamily="2" charset="2"/>
              <a:buChar char="§"/>
            </a:pPr>
            <a:r>
              <a:rPr lang="en-GB" sz="1600" b="0" dirty="0"/>
              <a:t>Encourage learning and development through feedback from various sources that is compared with self-assessment</a:t>
            </a:r>
          </a:p>
          <a:p>
            <a:pPr marL="285750" indent="-285750">
              <a:spcAft>
                <a:spcPts val="600"/>
              </a:spcAft>
              <a:buFont typeface="Wingdings" panose="05000000000000000000" pitchFamily="2" charset="2"/>
              <a:buChar char="§"/>
            </a:pPr>
            <a:r>
              <a:rPr lang="en-GB" sz="1600" b="0" dirty="0"/>
              <a:t>Have the capacity to explore performance and potential together</a:t>
            </a:r>
          </a:p>
          <a:p>
            <a:pPr marL="285750" indent="-285750">
              <a:spcAft>
                <a:spcPts val="600"/>
              </a:spcAft>
              <a:buFont typeface="Wingdings" panose="05000000000000000000" pitchFamily="2" charset="2"/>
              <a:buChar char="§"/>
            </a:pPr>
            <a:r>
              <a:rPr lang="en-GB" sz="1600" b="0" dirty="0"/>
              <a:t>Build confidence in areas of strength</a:t>
            </a:r>
          </a:p>
          <a:p>
            <a:pPr marL="285750" indent="-285750">
              <a:spcAft>
                <a:spcPts val="600"/>
              </a:spcAft>
              <a:buFont typeface="Wingdings" panose="05000000000000000000" pitchFamily="2" charset="2"/>
              <a:buChar char="§"/>
            </a:pPr>
            <a:r>
              <a:rPr lang="en-GB" sz="1600" b="0" dirty="0"/>
              <a:t>Audit skill areas</a:t>
            </a:r>
          </a:p>
          <a:p>
            <a:pPr marL="285750" indent="-285750">
              <a:spcAft>
                <a:spcPts val="600"/>
              </a:spcAft>
              <a:buFont typeface="Wingdings" panose="05000000000000000000" pitchFamily="2" charset="2"/>
              <a:buChar char="§"/>
            </a:pPr>
            <a:r>
              <a:rPr lang="en-GB" sz="1600" b="0" dirty="0"/>
              <a:t>Improve Return on Investment (ROI) on development activities</a:t>
            </a:r>
          </a:p>
          <a:p>
            <a:pPr marL="285750" indent="-285750">
              <a:spcAft>
                <a:spcPts val="600"/>
              </a:spcAft>
              <a:buFont typeface="Wingdings" panose="05000000000000000000" pitchFamily="2" charset="2"/>
              <a:buChar char="§"/>
            </a:pPr>
            <a:r>
              <a:rPr lang="en-GB" sz="1600" b="0" dirty="0"/>
              <a:t>Improve organizational leadership</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14</a:t>
            </a:fld>
            <a:endParaRPr lang="en-US" dirty="0"/>
          </a:p>
        </p:txBody>
      </p:sp>
      <p:sp>
        <p:nvSpPr>
          <p:cNvPr id="7" name="Footer Placeholder 1">
            <a:extLst>
              <a:ext uri="{FF2B5EF4-FFF2-40B4-BE49-F238E27FC236}">
                <a16:creationId xmlns:a16="http://schemas.microsoft.com/office/drawing/2014/main" id="{7E5A4E4F-7F10-4E30-96F4-F938BF5C3AE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71569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Benefits?</a:t>
            </a:r>
          </a:p>
        </p:txBody>
      </p:sp>
      <p:sp>
        <p:nvSpPr>
          <p:cNvPr id="3" name="Text Placeholder 2"/>
          <p:cNvSpPr>
            <a:spLocks noGrp="1"/>
          </p:cNvSpPr>
          <p:nvPr>
            <p:ph type="body" sz="quarter" idx="13"/>
          </p:nvPr>
        </p:nvSpPr>
        <p:spPr/>
        <p:txBody>
          <a:bodyPr/>
          <a:lstStyle/>
          <a:p>
            <a:endParaRPr lang="en-GB"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15</a:t>
            </a:fld>
            <a:endParaRPr lang="en-US" dirty="0"/>
          </a:p>
        </p:txBody>
      </p:sp>
      <p:pic>
        <p:nvPicPr>
          <p:cNvPr id="8" name="Picture 7">
            <a:extLst>
              <a:ext uri="{FF2B5EF4-FFF2-40B4-BE49-F238E27FC236}">
                <a16:creationId xmlns:a16="http://schemas.microsoft.com/office/drawing/2014/main" id="{74439653-0210-47B3-B7F6-1D33577D1F82}"/>
              </a:ext>
            </a:extLst>
          </p:cNvPr>
          <p:cNvPicPr>
            <a:picLocks noChangeAspect="1"/>
          </p:cNvPicPr>
          <p:nvPr/>
        </p:nvPicPr>
        <p:blipFill rotWithShape="1">
          <a:blip r:embed="rId2"/>
          <a:srcRect l="6054" t="6020" r="4383" b="3698"/>
          <a:stretch/>
        </p:blipFill>
        <p:spPr>
          <a:xfrm>
            <a:off x="1439442" y="1067820"/>
            <a:ext cx="6253317" cy="4833810"/>
          </a:xfrm>
          <a:prstGeom prst="rect">
            <a:avLst/>
          </a:prstGeom>
        </p:spPr>
      </p:pic>
      <p:sp>
        <p:nvSpPr>
          <p:cNvPr id="10" name="Footer Placeholder 1">
            <a:extLst>
              <a:ext uri="{FF2B5EF4-FFF2-40B4-BE49-F238E27FC236}">
                <a16:creationId xmlns:a16="http://schemas.microsoft.com/office/drawing/2014/main" id="{0C9E5BB2-02FC-46F3-AB5A-EE859D3D16D0}"/>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78696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Wave Performance 360 </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2269"/>
            <a:ext cx="8229600" cy="4572000"/>
          </a:xfrm>
        </p:spPr>
        <p:txBody>
          <a:bodyPr/>
          <a:lstStyle/>
          <a:p>
            <a:pPr>
              <a:spcAft>
                <a:spcPts val="600"/>
              </a:spcAft>
            </a:pPr>
            <a:r>
              <a:rPr lang="en-GB" b="0" i="1" dirty="0"/>
              <a:t>Individual feedback delivered in the most powerful way</a:t>
            </a:r>
          </a:p>
          <a:p>
            <a:pPr>
              <a:spcAft>
                <a:spcPts val="600"/>
              </a:spcAft>
            </a:pPr>
            <a:endParaRPr lang="en-GB" b="0" dirty="0"/>
          </a:p>
          <a:p>
            <a:pPr marL="285750" indent="-285750">
              <a:spcAft>
                <a:spcPts val="600"/>
              </a:spcAft>
              <a:buFont typeface="Wingdings" panose="05000000000000000000" pitchFamily="2" charset="2"/>
              <a:buChar char="§"/>
            </a:pPr>
            <a:r>
              <a:rPr lang="en-GB" dirty="0"/>
              <a:t>Valid</a:t>
            </a:r>
            <a:r>
              <a:rPr lang="en-GB" b="0" dirty="0"/>
              <a:t> - Based on the Wave Performance and Culture Framework™</a:t>
            </a:r>
          </a:p>
          <a:p>
            <a:pPr marL="285750" indent="-285750">
              <a:spcAft>
                <a:spcPts val="600"/>
              </a:spcAft>
              <a:buFont typeface="Wingdings" panose="05000000000000000000" pitchFamily="2" charset="2"/>
              <a:buChar char="§"/>
            </a:pPr>
            <a:r>
              <a:rPr lang="en-GB" dirty="0"/>
              <a:t>Visual</a:t>
            </a:r>
            <a:r>
              <a:rPr lang="en-GB" b="0" dirty="0"/>
              <a:t> - Different </a:t>
            </a:r>
            <a:r>
              <a:rPr lang="en-GB" b="0" dirty="0" err="1"/>
              <a:t>rater</a:t>
            </a:r>
            <a:r>
              <a:rPr lang="en-GB" b="0" dirty="0"/>
              <a:t> groups clearly displayed</a:t>
            </a:r>
          </a:p>
          <a:p>
            <a:pPr marL="285750" indent="-285750">
              <a:spcAft>
                <a:spcPts val="600"/>
              </a:spcAft>
              <a:buFont typeface="Wingdings" panose="05000000000000000000" pitchFamily="2" charset="2"/>
              <a:buChar char="§"/>
            </a:pPr>
            <a:r>
              <a:rPr lang="en-GB" dirty="0"/>
              <a:t>Configurable</a:t>
            </a:r>
            <a:r>
              <a:rPr lang="en-GB" b="0" dirty="0"/>
              <a:t> - Can be tailored to organizational frameworks</a:t>
            </a:r>
          </a:p>
          <a:p>
            <a:pPr marL="285750" indent="-285750">
              <a:spcAft>
                <a:spcPts val="600"/>
              </a:spcAft>
              <a:buFont typeface="Wingdings" panose="05000000000000000000" pitchFamily="2" charset="2"/>
              <a:buChar char="§"/>
            </a:pPr>
            <a:r>
              <a:rPr lang="en-GB" dirty="0"/>
              <a:t>Free Text </a:t>
            </a:r>
            <a:r>
              <a:rPr lang="en-GB" b="0" dirty="0"/>
              <a:t>- Adds richness to numerical scores</a:t>
            </a:r>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r>
              <a:rPr lang="en-GB" b="0" dirty="0"/>
              <a:t>Four </a:t>
            </a:r>
            <a:r>
              <a:rPr lang="en-GB" b="0" dirty="0" err="1"/>
              <a:t>rater</a:t>
            </a:r>
            <a:r>
              <a:rPr lang="en-GB" b="0" dirty="0"/>
              <a:t> category + ability</a:t>
            </a:r>
          </a:p>
          <a:p>
            <a:pPr marL="285750" indent="-285750">
              <a:spcAft>
                <a:spcPts val="600"/>
              </a:spcAft>
              <a:buFont typeface="Wingdings" panose="05000000000000000000" pitchFamily="2" charset="2"/>
              <a:buChar char="§"/>
            </a:pPr>
            <a:r>
              <a:rPr lang="en-GB" b="0" dirty="0"/>
              <a:t>Four </a:t>
            </a:r>
            <a:r>
              <a:rPr lang="en-GB" b="0" dirty="0" err="1"/>
              <a:t>rater</a:t>
            </a:r>
            <a:r>
              <a:rPr lang="en-GB" b="0" dirty="0"/>
              <a:t> category </a:t>
            </a:r>
          </a:p>
          <a:p>
            <a:pPr marL="285750" indent="-285750">
              <a:spcAft>
                <a:spcPts val="600"/>
              </a:spcAft>
              <a:buFont typeface="Wingdings" panose="05000000000000000000" pitchFamily="2" charset="2"/>
              <a:buChar char="§"/>
            </a:pPr>
            <a:r>
              <a:rPr lang="en-GB" b="0" dirty="0"/>
              <a:t>Five </a:t>
            </a:r>
            <a:r>
              <a:rPr lang="en-GB" b="0" dirty="0" err="1"/>
              <a:t>rater</a:t>
            </a:r>
            <a:r>
              <a:rPr lang="en-GB" b="0" dirty="0"/>
              <a:t> category + ability</a:t>
            </a:r>
          </a:p>
          <a:p>
            <a:pPr marL="285750" indent="-285750">
              <a:spcAft>
                <a:spcPts val="600"/>
              </a:spcAft>
              <a:buFont typeface="Wingdings" panose="05000000000000000000" pitchFamily="2" charset="2"/>
              <a:buChar char="§"/>
            </a:pPr>
            <a:r>
              <a:rPr lang="en-GB" b="0" dirty="0"/>
              <a:t>Five </a:t>
            </a:r>
            <a:r>
              <a:rPr lang="en-GB" b="0" dirty="0" err="1"/>
              <a:t>rater</a:t>
            </a:r>
            <a:r>
              <a:rPr lang="en-GB" b="0" dirty="0"/>
              <a:t> category</a:t>
            </a:r>
          </a:p>
          <a:p>
            <a:pPr>
              <a:spcAft>
                <a:spcPts val="600"/>
              </a:spcAft>
            </a:pPr>
            <a:endParaRPr lang="en-GB" b="0" dirty="0"/>
          </a:p>
          <a:p>
            <a:pPr marL="285750" indent="-285750">
              <a:spcAft>
                <a:spcPts val="600"/>
              </a:spcAft>
              <a:buFont typeface="Wingdings" panose="05000000000000000000" pitchFamily="2" charset="2"/>
              <a:buChar char="§"/>
            </a:pPr>
            <a:endParaRPr lang="en-GB"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16</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6100" y="4205904"/>
            <a:ext cx="1600200" cy="1710383"/>
          </a:xfrm>
          <a:prstGeom prst="rect">
            <a:avLst/>
          </a:prstGeom>
        </p:spPr>
      </p:pic>
      <p:sp>
        <p:nvSpPr>
          <p:cNvPr id="8" name="Footer Placeholder 1">
            <a:extLst>
              <a:ext uri="{FF2B5EF4-FFF2-40B4-BE49-F238E27FC236}">
                <a16:creationId xmlns:a16="http://schemas.microsoft.com/office/drawing/2014/main" id="{619D4B71-A60F-42AF-93AF-4EE43A2CF50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61512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Completion Experience</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4634"/>
            <a:ext cx="8229600" cy="4571365"/>
          </a:xfrm>
        </p:spPr>
        <p:txBody>
          <a:bodyPr/>
          <a:lstStyle/>
          <a:p>
            <a:pPr marL="285750" indent="-285750">
              <a:spcAft>
                <a:spcPts val="600"/>
              </a:spcAft>
              <a:buFont typeface="Wingdings" panose="05000000000000000000" pitchFamily="2" charset="2"/>
              <a:buChar char="§"/>
            </a:pPr>
            <a:r>
              <a:rPr lang="en-GB" b="0" dirty="0"/>
              <a:t>10-minute online questionnaire completed by each </a:t>
            </a:r>
            <a:r>
              <a:rPr lang="en-GB" b="0" dirty="0" err="1"/>
              <a:t>rater</a:t>
            </a:r>
            <a:endParaRPr lang="en-GB" b="0" dirty="0"/>
          </a:p>
          <a:p>
            <a:pPr marL="285750" indent="-285750">
              <a:spcAft>
                <a:spcPts val="600"/>
              </a:spcAft>
              <a:buFont typeface="Wingdings" panose="05000000000000000000" pitchFamily="2" charset="2"/>
              <a:buChar char="§"/>
            </a:pPr>
            <a:r>
              <a:rPr lang="en-GB" b="0" dirty="0"/>
              <a:t>Seven-point normative ‘Effectiveness’ rating scale</a:t>
            </a:r>
          </a:p>
          <a:p>
            <a:pPr marL="285750" indent="-285750">
              <a:spcAft>
                <a:spcPts val="600"/>
              </a:spcAft>
              <a:buFont typeface="Wingdings" panose="05000000000000000000" pitchFamily="2" charset="2"/>
              <a:buChar char="§"/>
            </a:pPr>
            <a:r>
              <a:rPr lang="en-GB" b="0" dirty="0"/>
              <a:t>Choose to include/exclude Ability Ratings at project outset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17</a:t>
            </a:fld>
            <a:endParaRPr lang="en-US" dirty="0"/>
          </a:p>
        </p:txBody>
      </p:sp>
      <p:pic>
        <p:nvPicPr>
          <p:cNvPr id="7" name="Picture 6"/>
          <p:cNvPicPr>
            <a:picLocks noChangeAspect="1"/>
          </p:cNvPicPr>
          <p:nvPr/>
        </p:nvPicPr>
        <p:blipFill rotWithShape="1">
          <a:blip r:embed="rId2"/>
          <a:srcRect b="5463"/>
          <a:stretch/>
        </p:blipFill>
        <p:spPr>
          <a:xfrm>
            <a:off x="589229" y="3138416"/>
            <a:ext cx="7965542" cy="2135607"/>
          </a:xfrm>
          <a:prstGeom prst="rect">
            <a:avLst/>
          </a:prstGeom>
          <a:ln>
            <a:solidFill>
              <a:schemeClr val="tx1"/>
            </a:solidFill>
          </a:ln>
        </p:spPr>
      </p:pic>
      <p:sp>
        <p:nvSpPr>
          <p:cNvPr id="8" name="Footer Placeholder 1">
            <a:extLst>
              <a:ext uri="{FF2B5EF4-FFF2-40B4-BE49-F238E27FC236}">
                <a16:creationId xmlns:a16="http://schemas.microsoft.com/office/drawing/2014/main" id="{26B93A08-64E5-4815-9574-6452CD758B6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91231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 Text Option</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469125"/>
            <a:ext cx="8229600" cy="4626875"/>
          </a:xfrm>
        </p:spPr>
        <p:txBody>
          <a:bodyPr/>
          <a:lstStyle/>
          <a:p>
            <a:pPr>
              <a:spcAft>
                <a:spcPts val="600"/>
              </a:spcAft>
            </a:pPr>
            <a:r>
              <a:rPr lang="en-GB" b="0" dirty="0"/>
              <a:t>Free text boxes add richness to numerical scores and identify strengths and development issues</a:t>
            </a:r>
          </a:p>
          <a:p>
            <a:pPr marL="285750" indent="-285750">
              <a:spcAft>
                <a:spcPts val="600"/>
              </a:spcAft>
              <a:buFont typeface="Wingdings" panose="05000000000000000000" pitchFamily="2" charset="2"/>
              <a:buChar char="§"/>
            </a:pPr>
            <a:endParaRPr lang="en-GB" sz="700" b="0" dirty="0"/>
          </a:p>
          <a:p>
            <a:pPr>
              <a:spcAft>
                <a:spcPts val="600"/>
              </a:spcAft>
            </a:pPr>
            <a:r>
              <a:rPr lang="en-GB" b="0" dirty="0"/>
              <a:t>For everyone (including self), there is an open narrative section at the end of the questionnaire which asks you to reflect on things that will help the individual to understand the impact that they have at work and to help them to think about their personal development. </a:t>
            </a:r>
          </a:p>
          <a:p>
            <a:pPr marL="285750" indent="-285750">
              <a:spcAft>
                <a:spcPts val="600"/>
              </a:spcAft>
              <a:buFont typeface="Wingdings" panose="05000000000000000000" pitchFamily="2" charset="2"/>
              <a:buChar char="§"/>
            </a:pPr>
            <a:endParaRPr lang="en-GB" sz="900" b="0" dirty="0"/>
          </a:p>
          <a:p>
            <a:pPr>
              <a:spcAft>
                <a:spcPts val="600"/>
              </a:spcAft>
            </a:pPr>
            <a:r>
              <a:rPr lang="en-GB" b="0" dirty="0"/>
              <a:t>The specific questions are:</a:t>
            </a:r>
          </a:p>
          <a:p>
            <a:pPr marL="285750" indent="-285750">
              <a:spcAft>
                <a:spcPts val="600"/>
              </a:spcAft>
              <a:buFont typeface="Wingdings" panose="05000000000000000000" pitchFamily="2" charset="2"/>
              <a:buChar char="§"/>
            </a:pPr>
            <a:r>
              <a:rPr lang="en-GB" b="0" dirty="0"/>
              <a:t>“What to keep doing well?”</a:t>
            </a:r>
          </a:p>
          <a:p>
            <a:pPr marL="285750" indent="-285750">
              <a:spcAft>
                <a:spcPts val="600"/>
              </a:spcAft>
              <a:buFont typeface="Wingdings" panose="05000000000000000000" pitchFamily="2" charset="2"/>
              <a:buChar char="§"/>
            </a:pPr>
            <a:r>
              <a:rPr lang="en-GB" b="0" dirty="0"/>
              <a:t>“What to do less of?”</a:t>
            </a:r>
          </a:p>
          <a:p>
            <a:pPr marL="285750" indent="-285750">
              <a:spcAft>
                <a:spcPts val="600"/>
              </a:spcAft>
              <a:buFont typeface="Wingdings" panose="05000000000000000000" pitchFamily="2" charset="2"/>
              <a:buChar char="§"/>
            </a:pPr>
            <a:r>
              <a:rPr lang="en-GB" b="0" dirty="0"/>
              <a:t>“What to Improve?”</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18</a:t>
            </a:fld>
            <a:endParaRPr lang="en-US" dirty="0"/>
          </a:p>
        </p:txBody>
      </p:sp>
      <p:pic>
        <p:nvPicPr>
          <p:cNvPr id="10" name="Picture 9"/>
          <p:cNvPicPr>
            <a:picLocks noChangeAspect="1"/>
          </p:cNvPicPr>
          <p:nvPr/>
        </p:nvPicPr>
        <p:blipFill>
          <a:blip r:embed="rId2"/>
          <a:stretch>
            <a:fillRect/>
          </a:stretch>
        </p:blipFill>
        <p:spPr>
          <a:xfrm>
            <a:off x="2875516" y="2646288"/>
            <a:ext cx="3458871" cy="2469946"/>
          </a:xfrm>
          <a:prstGeom prst="rect">
            <a:avLst/>
          </a:prstGeom>
        </p:spPr>
      </p:pic>
      <p:pic>
        <p:nvPicPr>
          <p:cNvPr id="9" name="Picture 8"/>
          <p:cNvPicPr>
            <a:picLocks noChangeAspect="1"/>
          </p:cNvPicPr>
          <p:nvPr/>
        </p:nvPicPr>
        <p:blipFill>
          <a:blip r:embed="rId3"/>
          <a:stretch>
            <a:fillRect/>
          </a:stretch>
        </p:blipFill>
        <p:spPr>
          <a:xfrm>
            <a:off x="4088530" y="3426931"/>
            <a:ext cx="3455015" cy="1972946"/>
          </a:xfrm>
          <a:prstGeom prst="rect">
            <a:avLst/>
          </a:prstGeom>
        </p:spPr>
      </p:pic>
      <p:pic>
        <p:nvPicPr>
          <p:cNvPr id="8" name="Picture 7"/>
          <p:cNvPicPr>
            <a:picLocks noChangeAspect="1"/>
          </p:cNvPicPr>
          <p:nvPr/>
        </p:nvPicPr>
        <p:blipFill>
          <a:blip r:embed="rId4"/>
          <a:stretch>
            <a:fillRect/>
          </a:stretch>
        </p:blipFill>
        <p:spPr>
          <a:xfrm>
            <a:off x="5231784" y="4250438"/>
            <a:ext cx="3455016" cy="1972946"/>
          </a:xfrm>
          <a:prstGeom prst="rect">
            <a:avLst/>
          </a:prstGeom>
        </p:spPr>
      </p:pic>
      <p:sp>
        <p:nvSpPr>
          <p:cNvPr id="11" name="Footer Placeholder 1">
            <a:extLst>
              <a:ext uri="{FF2B5EF4-FFF2-40B4-BE49-F238E27FC236}">
                <a16:creationId xmlns:a16="http://schemas.microsoft.com/office/drawing/2014/main" id="{A9B3427E-F07C-4D64-BD79-01AE172A3900}"/>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400789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63603" y="2377629"/>
            <a:ext cx="3442197" cy="2168014"/>
          </a:xfrm>
          <a:prstGeom prst="rect">
            <a:avLst/>
          </a:prstGeom>
        </p:spPr>
      </p:pic>
      <p:sp>
        <p:nvSpPr>
          <p:cNvPr id="2" name="Title 1"/>
          <p:cNvSpPr>
            <a:spLocks noGrp="1"/>
          </p:cNvSpPr>
          <p:nvPr>
            <p:ph type="title"/>
          </p:nvPr>
        </p:nvSpPr>
        <p:spPr/>
        <p:txBody>
          <a:bodyPr/>
          <a:lstStyle/>
          <a:p>
            <a:r>
              <a:rPr lang="en-GB" dirty="0"/>
              <a:t>Dual Reporting</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a:xfrm>
            <a:off x="457200" y="1524000"/>
            <a:ext cx="5180202" cy="4572000"/>
          </a:xfrm>
        </p:spPr>
        <p:txBody>
          <a:bodyPr/>
          <a:lstStyle/>
          <a:p>
            <a:pPr>
              <a:spcAft>
                <a:spcPts val="600"/>
              </a:spcAft>
            </a:pPr>
            <a:r>
              <a:rPr lang="en-GB" sz="1600" dirty="0">
                <a:solidFill>
                  <a:schemeClr val="accent1"/>
                </a:solidFill>
              </a:rPr>
              <a:t>Primary Reporting:</a:t>
            </a:r>
          </a:p>
          <a:p>
            <a:pPr marL="285750" lvl="1" indent="-285750">
              <a:spcAft>
                <a:spcPts val="600"/>
              </a:spcAft>
              <a:buFont typeface="Wingdings" panose="05000000000000000000" pitchFamily="2" charset="2"/>
              <a:buChar char="§"/>
            </a:pPr>
            <a:r>
              <a:rPr lang="en-GB" b="0" dirty="0"/>
              <a:t>Seven </a:t>
            </a:r>
            <a:r>
              <a:rPr lang="en-GB" dirty="0"/>
              <a:t>e</a:t>
            </a:r>
            <a:r>
              <a:rPr lang="en-GB" b="0" dirty="0"/>
              <a:t>ffectiveness categories</a:t>
            </a:r>
          </a:p>
          <a:p>
            <a:pPr marL="285750" lvl="1" indent="-285750">
              <a:spcAft>
                <a:spcPts val="600"/>
              </a:spcAft>
              <a:buFont typeface="Wingdings" panose="05000000000000000000" pitchFamily="2" charset="2"/>
              <a:buChar char="§"/>
            </a:pPr>
            <a:r>
              <a:rPr lang="en-GB" b="0" dirty="0"/>
              <a:t>Directly based on the online questionnaire scale</a:t>
            </a:r>
          </a:p>
          <a:p>
            <a:pPr marL="285750" lvl="1" indent="-285750">
              <a:spcAft>
                <a:spcPts val="600"/>
              </a:spcAft>
              <a:buFont typeface="Wingdings" panose="05000000000000000000" pitchFamily="2" charset="2"/>
              <a:buChar char="§"/>
            </a:pPr>
            <a:r>
              <a:rPr lang="en-GB" b="0" dirty="0"/>
              <a:t>Performance-centric terminology</a:t>
            </a:r>
          </a:p>
          <a:p>
            <a:pPr marL="285750" lvl="1" indent="-285750">
              <a:spcAft>
                <a:spcPts val="600"/>
              </a:spcAft>
              <a:buFont typeface="Wingdings" panose="05000000000000000000" pitchFamily="2" charset="2"/>
              <a:buChar char="§"/>
            </a:pPr>
            <a:r>
              <a:rPr lang="en-GB" b="0" dirty="0"/>
              <a:t>Easy and generally positive to feed back</a:t>
            </a:r>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a:spcAft>
                <a:spcPts val="600"/>
              </a:spcAft>
            </a:pPr>
            <a:r>
              <a:rPr lang="en-GB" sz="1600" dirty="0">
                <a:solidFill>
                  <a:schemeClr val="accent1"/>
                </a:solidFill>
              </a:rPr>
              <a:t>Secondary Reporting:</a:t>
            </a:r>
          </a:p>
          <a:p>
            <a:pPr marL="285750" lvl="1" indent="-285750">
              <a:spcAft>
                <a:spcPts val="600"/>
              </a:spcAft>
              <a:buFont typeface="Wingdings" panose="05000000000000000000" pitchFamily="2" charset="2"/>
              <a:buChar char="§"/>
            </a:pPr>
            <a:r>
              <a:rPr lang="en-GB" b="0" dirty="0"/>
              <a:t>1-10 colour-coded </a:t>
            </a:r>
            <a:r>
              <a:rPr lang="en-GB" b="0" dirty="0" err="1"/>
              <a:t>Sten</a:t>
            </a:r>
            <a:r>
              <a:rPr lang="en-GB" b="0" dirty="0"/>
              <a:t> scale </a:t>
            </a:r>
          </a:p>
          <a:p>
            <a:pPr marL="285750" lvl="1" indent="-285750">
              <a:spcAft>
                <a:spcPts val="600"/>
              </a:spcAft>
              <a:buFont typeface="Wingdings" panose="05000000000000000000" pitchFamily="2" charset="2"/>
              <a:buChar char="§"/>
            </a:pPr>
            <a:r>
              <a:rPr lang="en-GB" b="0" dirty="0"/>
              <a:t>Norm-referenced external benchmarking</a:t>
            </a:r>
          </a:p>
          <a:p>
            <a:pPr marL="285750" lvl="1" indent="-285750">
              <a:spcAft>
                <a:spcPts val="600"/>
              </a:spcAft>
              <a:buFont typeface="Wingdings" panose="05000000000000000000" pitchFamily="2" charset="2"/>
              <a:buChar char="§"/>
            </a:pPr>
            <a:r>
              <a:rPr lang="en-GB" b="0" dirty="0"/>
              <a:t>Enables comparison with Styles self-report</a:t>
            </a:r>
          </a:p>
          <a:p>
            <a:pPr marL="285750" lvl="1" indent="-285750">
              <a:spcAft>
                <a:spcPts val="600"/>
              </a:spcAft>
              <a:buFont typeface="Wingdings" panose="05000000000000000000" pitchFamily="2" charset="2"/>
              <a:buChar char="§"/>
            </a:pPr>
            <a:r>
              <a:rPr lang="en-GB" b="0" dirty="0"/>
              <a:t>Highlights extremes</a:t>
            </a:r>
          </a:p>
        </p:txBody>
      </p:sp>
      <p:sp>
        <p:nvSpPr>
          <p:cNvPr id="5" name="Slide Number Placeholder 4"/>
          <p:cNvSpPr>
            <a:spLocks noGrp="1"/>
          </p:cNvSpPr>
          <p:nvPr>
            <p:ph type="sldNum" sz="quarter" idx="12"/>
          </p:nvPr>
        </p:nvSpPr>
        <p:spPr/>
        <p:txBody>
          <a:bodyPr/>
          <a:lstStyle/>
          <a:p>
            <a:fld id="{2083E393-C0BF-4ED8-8545-7E4C90AFF831}" type="slidenum">
              <a:rPr lang="en-US" smtClean="0"/>
              <a:pPr/>
              <a:t>19</a:t>
            </a:fld>
            <a:endParaRPr lang="en-US" dirty="0"/>
          </a:p>
        </p:txBody>
      </p:sp>
      <p:sp>
        <p:nvSpPr>
          <p:cNvPr id="12" name="Bent-Up Arrow 11"/>
          <p:cNvSpPr/>
          <p:nvPr/>
        </p:nvSpPr>
        <p:spPr>
          <a:xfrm rot="10800000" flipH="1">
            <a:off x="2944762" y="1620060"/>
            <a:ext cx="4889090" cy="672224"/>
          </a:xfrm>
          <a:prstGeom prst="bentUpArrow">
            <a:avLst>
              <a:gd name="adj1" fmla="val 5952"/>
              <a:gd name="adj2" fmla="val 12924"/>
              <a:gd name="adj3" fmla="val 1275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4906298" y="2379084"/>
            <a:ext cx="3399502" cy="118893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Bent-Up Arrow 13"/>
          <p:cNvSpPr/>
          <p:nvPr/>
        </p:nvSpPr>
        <p:spPr>
          <a:xfrm rot="10800000" flipH="1" flipV="1">
            <a:off x="2847054" y="4630988"/>
            <a:ext cx="4803706" cy="554624"/>
          </a:xfrm>
          <a:prstGeom prst="bentUpArrow">
            <a:avLst>
              <a:gd name="adj1" fmla="val 5952"/>
              <a:gd name="adj2" fmla="val 12924"/>
              <a:gd name="adj3" fmla="val 1275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413524" y="4216680"/>
            <a:ext cx="300498" cy="30234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ooter Placeholder 1">
            <a:extLst>
              <a:ext uri="{FF2B5EF4-FFF2-40B4-BE49-F238E27FC236}">
                <a16:creationId xmlns:a16="http://schemas.microsoft.com/office/drawing/2014/main" id="{EA47A3D9-40CC-41D4-8137-518C5A4B96F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744608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a:t>
            </a:r>
          </a:p>
        </p:txBody>
      </p:sp>
      <p:sp>
        <p:nvSpPr>
          <p:cNvPr id="3" name="Slide Number Placeholder 2"/>
          <p:cNvSpPr>
            <a:spLocks noGrp="1"/>
          </p:cNvSpPr>
          <p:nvPr>
            <p:ph type="sldNum" sz="quarter" idx="12"/>
          </p:nvPr>
        </p:nvSpPr>
        <p:spPr>
          <a:xfrm>
            <a:off x="8305800" y="6400800"/>
            <a:ext cx="381000" cy="138499"/>
          </a:xfrm>
        </p:spPr>
        <p:txBody>
          <a:bodyPr/>
          <a:lstStyle/>
          <a:p>
            <a:fld id="{2083E393-C0BF-4ED8-8545-7E4C90AFF831}" type="slidenum">
              <a:rPr lang="en-US" smtClean="0"/>
              <a:pPr/>
              <a:t>2</a:t>
            </a:fld>
            <a:endParaRPr lang="en-US" dirty="0"/>
          </a:p>
        </p:txBody>
      </p:sp>
      <p:sp>
        <p:nvSpPr>
          <p:cNvPr id="4" name="Text Placeholder 3"/>
          <p:cNvSpPr>
            <a:spLocks noGrp="1"/>
          </p:cNvSpPr>
          <p:nvPr>
            <p:ph type="body" sz="quarter" idx="13"/>
          </p:nvPr>
        </p:nvSpPr>
        <p:spPr/>
        <p:txBody>
          <a:bodyPr/>
          <a:lstStyle/>
          <a:p>
            <a:endParaRPr lang="en-GB"/>
          </a:p>
        </p:txBody>
      </p:sp>
      <p:sp>
        <p:nvSpPr>
          <p:cNvPr id="5" name="Content Placeholder 4"/>
          <p:cNvSpPr>
            <a:spLocks noGrp="1"/>
          </p:cNvSpPr>
          <p:nvPr>
            <p:ph idx="1"/>
          </p:nvPr>
        </p:nvSpPr>
        <p:spPr>
          <a:xfrm>
            <a:off x="457200" y="1524000"/>
            <a:ext cx="6761285" cy="4572000"/>
          </a:xfrm>
        </p:spPr>
        <p:txBody>
          <a:bodyPr/>
          <a:lstStyle/>
          <a:p>
            <a:pPr>
              <a:spcAft>
                <a:spcPts val="600"/>
              </a:spcAft>
            </a:pPr>
            <a:r>
              <a:rPr lang="en-GB" sz="1600" b="0" dirty="0">
                <a:latin typeface="Arial" charset="0"/>
              </a:rPr>
              <a:t>By the end of the course, you will be able to:</a:t>
            </a:r>
          </a:p>
          <a:p>
            <a:pPr>
              <a:spcAft>
                <a:spcPts val="600"/>
              </a:spcAft>
            </a:pPr>
            <a:endParaRPr lang="en-GB" sz="1600" b="0" dirty="0">
              <a:latin typeface="Arial" charset="0"/>
            </a:endParaRPr>
          </a:p>
          <a:p>
            <a:pPr marL="285750" indent="-285750">
              <a:spcAft>
                <a:spcPts val="600"/>
              </a:spcAft>
              <a:buFont typeface="Wingdings" panose="05000000000000000000" pitchFamily="2" charset="2"/>
              <a:buChar char="§"/>
            </a:pPr>
            <a:r>
              <a:rPr lang="en-GB" sz="1600" b="0" dirty="0">
                <a:latin typeface="Arial" charset="0"/>
              </a:rPr>
              <a:t>Understand the benefits, issues and risks in setting up a 360 project</a:t>
            </a:r>
          </a:p>
          <a:p>
            <a:pPr marL="285750" indent="-285750">
              <a:spcAft>
                <a:spcPts val="600"/>
              </a:spcAft>
              <a:buFont typeface="Wingdings" panose="05000000000000000000" pitchFamily="2" charset="2"/>
              <a:buChar char="§"/>
            </a:pPr>
            <a:r>
              <a:rPr lang="en-GB" sz="1600" b="0" dirty="0">
                <a:latin typeface="Arial" charset="0"/>
              </a:rPr>
              <a:t>Understand the Saville Assessment Wave Performance Culture Framework</a:t>
            </a:r>
          </a:p>
          <a:p>
            <a:pPr marL="285750" indent="-285750">
              <a:spcAft>
                <a:spcPts val="600"/>
              </a:spcAft>
              <a:buFont typeface="Wingdings" panose="05000000000000000000" pitchFamily="2" charset="2"/>
              <a:buChar char="§"/>
            </a:pPr>
            <a:r>
              <a:rPr lang="en-GB" sz="1600" b="0" dirty="0">
                <a:latin typeface="Arial" charset="0"/>
              </a:rPr>
              <a:t>Interpret the Saville Assessment Wave Performance 360 report accurately </a:t>
            </a:r>
          </a:p>
          <a:p>
            <a:pPr marL="285750" indent="-285750">
              <a:spcAft>
                <a:spcPts val="600"/>
              </a:spcAft>
              <a:buFont typeface="Wingdings" panose="05000000000000000000" pitchFamily="2" charset="2"/>
              <a:buChar char="§"/>
            </a:pPr>
            <a:r>
              <a:rPr lang="en-GB" sz="1600" b="0" dirty="0">
                <a:latin typeface="Arial" charset="0"/>
              </a:rPr>
              <a:t>Facilitate feedback and discussion and action planning around 360 data, accurately and appropriately </a:t>
            </a:r>
          </a:p>
          <a:p>
            <a:pPr marL="285750" indent="-285750">
              <a:spcAft>
                <a:spcPts val="600"/>
              </a:spcAft>
              <a:buFont typeface="Wingdings" panose="05000000000000000000" pitchFamily="2" charset="2"/>
              <a:buChar char="§"/>
            </a:pPr>
            <a:r>
              <a:rPr lang="en-GB" sz="1600" b="0" dirty="0">
                <a:latin typeface="Arial" charset="0"/>
              </a:rPr>
              <a:t>Link 360 with other data sources</a:t>
            </a:r>
          </a:p>
          <a:p>
            <a:pPr marL="285750" indent="-285750">
              <a:spcAft>
                <a:spcPts val="600"/>
              </a:spcAft>
              <a:buFont typeface="Wingdings" panose="05000000000000000000" pitchFamily="2" charset="2"/>
              <a:buChar char="§"/>
            </a:pPr>
            <a:endParaRPr lang="en-GB" sz="1600" b="0" dirty="0">
              <a:latin typeface="Arial" charset="0"/>
            </a:endParaRPr>
          </a:p>
          <a:p>
            <a:pPr>
              <a:spcAft>
                <a:spcPts val="600"/>
              </a:spcAft>
            </a:pPr>
            <a:endParaRPr lang="en-GB" sz="1600" b="0" dirty="0">
              <a:latin typeface="Arial" charset="0"/>
            </a:endParaRPr>
          </a:p>
          <a:p>
            <a:pPr>
              <a:spcAft>
                <a:spcPts val="600"/>
              </a:spcAft>
            </a:pPr>
            <a:endParaRPr lang="en-GB" sz="1600" b="0" dirty="0">
              <a:latin typeface="Arial" charset="0"/>
            </a:endParaRPr>
          </a:p>
        </p:txBody>
      </p:sp>
      <p:pic>
        <p:nvPicPr>
          <p:cNvPr id="7" name="Picture 6"/>
          <p:cNvPicPr>
            <a:picLocks noChangeAspect="1"/>
          </p:cNvPicPr>
          <p:nvPr/>
        </p:nvPicPr>
        <p:blipFill rotWithShape="1">
          <a:blip r:embed="rId2"/>
          <a:srcRect l="58448" r="23090"/>
          <a:stretch/>
        </p:blipFill>
        <p:spPr>
          <a:xfrm>
            <a:off x="7552592" y="-1"/>
            <a:ext cx="1591408" cy="6254751"/>
          </a:xfrm>
          <a:prstGeom prst="rect">
            <a:avLst/>
          </a:prstGeom>
        </p:spPr>
      </p:pic>
      <p:sp>
        <p:nvSpPr>
          <p:cNvPr id="8" name="Footer Placeholder 1">
            <a:extLst>
              <a:ext uri="{FF2B5EF4-FFF2-40B4-BE49-F238E27FC236}">
                <a16:creationId xmlns:a16="http://schemas.microsoft.com/office/drawing/2014/main" id="{EAEB543F-413E-49FD-BFE5-CDF9DEA308D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09933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955"/>
          <a:stretch/>
        </p:blipFill>
        <p:spPr>
          <a:xfrm>
            <a:off x="662731" y="1207710"/>
            <a:ext cx="7523515" cy="4425593"/>
          </a:xfrm>
          <a:prstGeom prst="rect">
            <a:avLst/>
          </a:prstGeom>
        </p:spPr>
      </p:pic>
      <p:sp>
        <p:nvSpPr>
          <p:cNvPr id="2" name="Title 1"/>
          <p:cNvSpPr>
            <a:spLocks noGrp="1"/>
          </p:cNvSpPr>
          <p:nvPr>
            <p:ph type="title"/>
          </p:nvPr>
        </p:nvSpPr>
        <p:spPr/>
        <p:txBody>
          <a:bodyPr/>
          <a:lstStyle/>
          <a:p>
            <a:r>
              <a:rPr lang="en-GB" dirty="0"/>
              <a:t>Dual Reporting</a:t>
            </a:r>
          </a:p>
        </p:txBody>
      </p:sp>
      <p:sp>
        <p:nvSpPr>
          <p:cNvPr id="3" name="Text Placeholder 2"/>
          <p:cNvSpPr>
            <a:spLocks noGrp="1"/>
          </p:cNvSpPr>
          <p:nvPr>
            <p:ph type="body" sz="quarter" idx="13"/>
          </p:nvPr>
        </p:nvSpPr>
        <p:spPr/>
        <p:txBody>
          <a:bodyPr/>
          <a:lstStyle/>
          <a:p>
            <a:endParaRPr lang="en-GB"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20</a:t>
            </a:fld>
            <a:endParaRPr lang="en-US" dirty="0"/>
          </a:p>
        </p:txBody>
      </p:sp>
      <p:grpSp>
        <p:nvGrpSpPr>
          <p:cNvPr id="11" name="Group 10"/>
          <p:cNvGrpSpPr/>
          <p:nvPr/>
        </p:nvGrpSpPr>
        <p:grpSpPr>
          <a:xfrm>
            <a:off x="6127577" y="2521598"/>
            <a:ext cx="1976188" cy="974410"/>
            <a:chOff x="5453313" y="2676525"/>
            <a:chExt cx="1976188" cy="974410"/>
          </a:xfrm>
        </p:grpSpPr>
        <p:pic>
          <p:nvPicPr>
            <p:cNvPr id="4" name="Picture 3"/>
            <p:cNvPicPr>
              <a:picLocks noChangeAspect="1"/>
            </p:cNvPicPr>
            <p:nvPr/>
          </p:nvPicPr>
          <p:blipFill rotWithShape="1">
            <a:blip r:embed="rId3"/>
            <a:srcRect l="1" r="49475"/>
            <a:stretch/>
          </p:blipFill>
          <p:spPr>
            <a:xfrm>
              <a:off x="5453313" y="2676525"/>
              <a:ext cx="988094" cy="974410"/>
            </a:xfrm>
            <a:prstGeom prst="rect">
              <a:avLst/>
            </a:prstGeom>
          </p:spPr>
        </p:pic>
        <p:pic>
          <p:nvPicPr>
            <p:cNvPr id="10" name="Picture 9"/>
            <p:cNvPicPr>
              <a:picLocks noChangeAspect="1"/>
            </p:cNvPicPr>
            <p:nvPr/>
          </p:nvPicPr>
          <p:blipFill rotWithShape="1">
            <a:blip r:embed="rId3"/>
            <a:srcRect l="1" r="49475"/>
            <a:stretch/>
          </p:blipFill>
          <p:spPr>
            <a:xfrm>
              <a:off x="6441407" y="2676525"/>
              <a:ext cx="988094" cy="974410"/>
            </a:xfrm>
            <a:prstGeom prst="rect">
              <a:avLst/>
            </a:prstGeom>
            <a:scene3d>
              <a:camera prst="orthographicFront">
                <a:rot lat="0" lon="10800000" rev="0"/>
              </a:camera>
              <a:lightRig rig="threePt" dir="t"/>
            </a:scene3d>
          </p:spPr>
        </p:pic>
      </p:grpSp>
      <p:pic>
        <p:nvPicPr>
          <p:cNvPr id="15" name="Picture 14"/>
          <p:cNvPicPr>
            <a:picLocks noChangeAspect="1"/>
          </p:cNvPicPr>
          <p:nvPr/>
        </p:nvPicPr>
        <p:blipFill>
          <a:blip r:embed="rId4"/>
          <a:stretch>
            <a:fillRect/>
          </a:stretch>
        </p:blipFill>
        <p:spPr>
          <a:xfrm>
            <a:off x="1641227" y="5676726"/>
            <a:ext cx="6029325" cy="409575"/>
          </a:xfrm>
          <a:prstGeom prst="rect">
            <a:avLst/>
          </a:prstGeom>
        </p:spPr>
      </p:pic>
      <p:sp>
        <p:nvSpPr>
          <p:cNvPr id="12" name="Footer Placeholder 1">
            <a:extLst>
              <a:ext uri="{FF2B5EF4-FFF2-40B4-BE49-F238E27FC236}">
                <a16:creationId xmlns:a16="http://schemas.microsoft.com/office/drawing/2014/main" id="{51542703-8600-4B0D-B47F-62CEC9416351}"/>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40463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Performance 360 Dimensions</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21</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670" y="1083436"/>
            <a:ext cx="6266659" cy="5081987"/>
          </a:xfrm>
          <a:prstGeom prst="rect">
            <a:avLst/>
          </a:prstGeom>
        </p:spPr>
      </p:pic>
      <p:sp>
        <p:nvSpPr>
          <p:cNvPr id="8" name="Footer Placeholder 1">
            <a:extLst>
              <a:ext uri="{FF2B5EF4-FFF2-40B4-BE49-F238E27FC236}">
                <a16:creationId xmlns:a16="http://schemas.microsoft.com/office/drawing/2014/main" id="{E0F21F8E-67E2-4C11-A284-1497CDBA08E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096433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GB" dirty="0"/>
          </a:p>
        </p:txBody>
      </p:sp>
      <p:sp>
        <p:nvSpPr>
          <p:cNvPr id="7" name="Title 6"/>
          <p:cNvSpPr>
            <a:spLocks noGrp="1"/>
          </p:cNvSpPr>
          <p:nvPr>
            <p:ph type="title"/>
          </p:nvPr>
        </p:nvSpPr>
        <p:spPr/>
        <p:txBody>
          <a:bodyPr/>
          <a:lstStyle/>
          <a:p>
            <a:r>
              <a:rPr lang="en-GB" dirty="0"/>
              <a:t>Interpretation Exercise</a:t>
            </a:r>
          </a:p>
        </p:txBody>
      </p:sp>
      <p:sp>
        <p:nvSpPr>
          <p:cNvPr id="5" name="Slide Number Placeholder 4"/>
          <p:cNvSpPr>
            <a:spLocks noGrp="1"/>
          </p:cNvSpPr>
          <p:nvPr>
            <p:ph type="sldNum" sz="quarter" idx="12"/>
          </p:nvPr>
        </p:nvSpPr>
        <p:spPr/>
        <p:txBody>
          <a:bodyPr/>
          <a:lstStyle/>
          <a:p>
            <a:fld id="{2083E393-C0BF-4ED8-8545-7E4C90AFF831}" type="slidenum">
              <a:rPr lang="en-US" smtClean="0"/>
              <a:pPr/>
              <a:t>22</a:t>
            </a:fld>
            <a:endParaRPr lang="en-US" dirty="0"/>
          </a:p>
        </p:txBody>
      </p:sp>
      <p:sp>
        <p:nvSpPr>
          <p:cNvPr id="9" name="Footer Placeholder 1">
            <a:extLst>
              <a:ext uri="{FF2B5EF4-FFF2-40B4-BE49-F238E27FC236}">
                <a16:creationId xmlns:a16="http://schemas.microsoft.com/office/drawing/2014/main" id="{F942B5A9-5A98-492D-9798-9DCED174E1C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40539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Exercise</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112500"/>
            <a:ext cx="8229600" cy="4983500"/>
          </a:xfrm>
        </p:spPr>
        <p:txBody>
          <a:bodyPr/>
          <a:lstStyle/>
          <a:p>
            <a:pPr>
              <a:spcAft>
                <a:spcPts val="600"/>
              </a:spcAft>
            </a:pPr>
            <a:r>
              <a:rPr lang="en-GB" b="0" dirty="0"/>
              <a:t>For each example provide a brief interpretation of how the </a:t>
            </a:r>
            <a:r>
              <a:rPr lang="en-GB" b="0" dirty="0" err="1"/>
              <a:t>assessee</a:t>
            </a:r>
            <a:r>
              <a:rPr lang="en-GB" b="0" dirty="0"/>
              <a:t> was rated by their boss, peers, reports and how they rated themselves.</a:t>
            </a:r>
          </a:p>
          <a:p>
            <a:pPr>
              <a:spcAft>
                <a:spcPts val="600"/>
              </a:spcAft>
            </a:pPr>
            <a:endParaRPr lang="en-GB" b="0" dirty="0"/>
          </a:p>
          <a:p>
            <a:pPr>
              <a:spcAft>
                <a:spcPts val="600"/>
              </a:spcAft>
            </a:pPr>
            <a:r>
              <a:rPr lang="en-GB" b="0" dirty="0"/>
              <a:t>1. </a:t>
            </a:r>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r>
              <a:rPr lang="en-GB" b="0" dirty="0"/>
              <a:t>2.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23</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626517" y="1520539"/>
            <a:ext cx="6780040" cy="2154121"/>
          </a:xfrm>
          <a:prstGeom prst="rect">
            <a:avLst/>
          </a:prstGeom>
          <a:noFill/>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10739" y="3928897"/>
            <a:ext cx="6780040" cy="2167103"/>
          </a:xfrm>
          <a:prstGeom prst="rect">
            <a:avLst/>
          </a:prstGeom>
          <a:noFill/>
        </p:spPr>
      </p:pic>
      <p:sp>
        <p:nvSpPr>
          <p:cNvPr id="9" name="Footer Placeholder 1">
            <a:extLst>
              <a:ext uri="{FF2B5EF4-FFF2-40B4-BE49-F238E27FC236}">
                <a16:creationId xmlns:a16="http://schemas.microsoft.com/office/drawing/2014/main" id="{DDC47290-7523-4C81-9F65-95CEE3098614}"/>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507545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Exercise</a:t>
            </a:r>
          </a:p>
        </p:txBody>
      </p:sp>
      <p:sp>
        <p:nvSpPr>
          <p:cNvPr id="4" name="Content Placeholder 3"/>
          <p:cNvSpPr>
            <a:spLocks noGrp="1"/>
          </p:cNvSpPr>
          <p:nvPr>
            <p:ph idx="1"/>
          </p:nvPr>
        </p:nvSpPr>
        <p:spPr>
          <a:xfrm>
            <a:off x="457200" y="914400"/>
            <a:ext cx="8229600" cy="5181600"/>
          </a:xfrm>
        </p:spPr>
        <p:txBody>
          <a:bodyPr/>
          <a:lstStyle/>
          <a:p>
            <a:pPr>
              <a:spcAft>
                <a:spcPts val="600"/>
              </a:spcAft>
            </a:pPr>
            <a:r>
              <a:rPr lang="en-GB" b="0" dirty="0"/>
              <a:t>Provide a brief interpretation of how the </a:t>
            </a:r>
            <a:r>
              <a:rPr lang="en-GB" b="0" dirty="0" err="1"/>
              <a:t>assessee</a:t>
            </a:r>
            <a:r>
              <a:rPr lang="en-GB" b="0" dirty="0"/>
              <a:t> was rated compared to other individuals who have previously completed the assessment.</a:t>
            </a:r>
          </a:p>
          <a:p>
            <a:pPr>
              <a:spcAft>
                <a:spcPts val="600"/>
              </a:spcAft>
            </a:pPr>
            <a:endParaRPr lang="en-GB" sz="700" b="0" dirty="0"/>
          </a:p>
          <a:p>
            <a:pPr>
              <a:spcAft>
                <a:spcPts val="600"/>
              </a:spcAft>
            </a:pPr>
            <a:r>
              <a:rPr lang="en-GB" b="0" dirty="0"/>
              <a:t>3. </a:t>
            </a:r>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b="0" dirty="0"/>
          </a:p>
          <a:p>
            <a:pPr>
              <a:spcAft>
                <a:spcPts val="600"/>
              </a:spcAft>
            </a:pPr>
            <a:endParaRPr lang="en-GB" sz="1000" b="0" dirty="0"/>
          </a:p>
          <a:p>
            <a:pPr>
              <a:spcAft>
                <a:spcPts val="600"/>
              </a:spcAft>
            </a:pPr>
            <a:r>
              <a:rPr lang="en-GB" b="0" dirty="0"/>
              <a:t>Provide a brief interpretation of the </a:t>
            </a:r>
            <a:r>
              <a:rPr lang="en-GB" b="0" dirty="0" err="1"/>
              <a:t>assessee’s</a:t>
            </a:r>
            <a:r>
              <a:rPr lang="en-GB" b="0" dirty="0"/>
              <a:t> performance taking into account 1) the different </a:t>
            </a:r>
            <a:r>
              <a:rPr lang="en-GB" b="0" dirty="0" err="1"/>
              <a:t>rater</a:t>
            </a:r>
            <a:r>
              <a:rPr lang="en-GB" b="0" dirty="0"/>
              <a:t> groups and 2) comparison to others.</a:t>
            </a:r>
          </a:p>
          <a:p>
            <a:pPr>
              <a:spcAft>
                <a:spcPts val="600"/>
              </a:spcAft>
            </a:pPr>
            <a:endParaRPr lang="en-GB" sz="700" b="0" dirty="0"/>
          </a:p>
          <a:p>
            <a:pPr>
              <a:spcAft>
                <a:spcPts val="600"/>
              </a:spcAft>
            </a:pPr>
            <a:r>
              <a:rPr lang="en-GB" b="0" dirty="0"/>
              <a:t>4.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24</a:t>
            </a:fld>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710739" y="1321509"/>
            <a:ext cx="6780040" cy="2145097"/>
          </a:xfrm>
          <a:prstGeom prst="rect">
            <a:avLst/>
          </a:prstGeom>
          <a:noFill/>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710739" y="4020084"/>
            <a:ext cx="6780040" cy="2148108"/>
          </a:xfrm>
          <a:prstGeom prst="rect">
            <a:avLst/>
          </a:prstGeom>
          <a:noFill/>
        </p:spPr>
      </p:pic>
      <p:sp>
        <p:nvSpPr>
          <p:cNvPr id="8" name="Footer Placeholder 1">
            <a:extLst>
              <a:ext uri="{FF2B5EF4-FFF2-40B4-BE49-F238E27FC236}">
                <a16:creationId xmlns:a16="http://schemas.microsoft.com/office/drawing/2014/main" id="{58170709-2A79-439C-AE0C-B762D83E62C7}"/>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530158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57200" y="1895094"/>
            <a:ext cx="4495800" cy="337433"/>
          </a:xfrm>
        </p:spPr>
        <p:txBody>
          <a:bodyPr/>
          <a:lstStyle/>
          <a:p>
            <a:endParaRPr lang="en-GB" dirty="0"/>
          </a:p>
        </p:txBody>
      </p:sp>
      <p:sp>
        <p:nvSpPr>
          <p:cNvPr id="7" name="Title 6"/>
          <p:cNvSpPr>
            <a:spLocks noGrp="1"/>
          </p:cNvSpPr>
          <p:nvPr>
            <p:ph type="title"/>
          </p:nvPr>
        </p:nvSpPr>
        <p:spPr/>
        <p:txBody>
          <a:bodyPr/>
          <a:lstStyle/>
          <a:p>
            <a:r>
              <a:rPr lang="en-GB" dirty="0"/>
              <a:t>Applying Wave Performance 360</a:t>
            </a:r>
          </a:p>
        </p:txBody>
      </p:sp>
      <p:sp>
        <p:nvSpPr>
          <p:cNvPr id="5" name="Slide Number Placeholder 4"/>
          <p:cNvSpPr>
            <a:spLocks noGrp="1"/>
          </p:cNvSpPr>
          <p:nvPr>
            <p:ph type="sldNum" sz="quarter" idx="12"/>
          </p:nvPr>
        </p:nvSpPr>
        <p:spPr/>
        <p:txBody>
          <a:bodyPr/>
          <a:lstStyle/>
          <a:p>
            <a:fld id="{2083E393-C0BF-4ED8-8545-7E4C90AFF831}" type="slidenum">
              <a:rPr lang="en-US" smtClean="0"/>
              <a:pPr/>
              <a:t>25</a:t>
            </a:fld>
            <a:endParaRPr lang="en-US" dirty="0"/>
          </a:p>
        </p:txBody>
      </p:sp>
      <p:sp>
        <p:nvSpPr>
          <p:cNvPr id="9" name="Footer Placeholder 1">
            <a:extLst>
              <a:ext uri="{FF2B5EF4-FFF2-40B4-BE49-F238E27FC236}">
                <a16:creationId xmlns:a16="http://schemas.microsoft.com/office/drawing/2014/main" id="{794B6339-B9C8-41CC-8DAB-B9A1B75708F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93307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Available Tools</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a:xfrm>
            <a:off x="457200" y="1524000"/>
            <a:ext cx="8229600" cy="4572000"/>
          </a:xfrm>
        </p:spPr>
        <p:txBody>
          <a:bodyPr/>
          <a:lstStyle/>
          <a:p>
            <a:pPr>
              <a:spcAft>
                <a:spcPts val="600"/>
              </a:spcAft>
            </a:pPr>
            <a:endParaRPr lang="en-GB" sz="1600" b="0" dirty="0"/>
          </a:p>
          <a:p>
            <a:pPr>
              <a:spcAft>
                <a:spcPts val="600"/>
              </a:spcAft>
            </a:pPr>
            <a:endParaRPr lang="en-GB" sz="1600" b="0" dirty="0"/>
          </a:p>
          <a:p>
            <a:pPr>
              <a:spcAft>
                <a:spcPts val="600"/>
              </a:spcAft>
            </a:pPr>
            <a:r>
              <a:rPr lang="en-GB" sz="1600" b="0" dirty="0"/>
              <a:t>Wave Performance 360</a:t>
            </a:r>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a:spcAft>
                <a:spcPts val="600"/>
              </a:spcAft>
            </a:pPr>
            <a:r>
              <a:rPr lang="en-GB" sz="1600" b="0" dirty="0"/>
              <a:t>Leadership Impact 360</a:t>
            </a:r>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26</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6633" y="3655399"/>
            <a:ext cx="1707063" cy="182460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634" y="1387494"/>
            <a:ext cx="1707063" cy="1824604"/>
          </a:xfrm>
          <a:prstGeom prst="rect">
            <a:avLst/>
          </a:prstGeom>
        </p:spPr>
      </p:pic>
      <p:sp>
        <p:nvSpPr>
          <p:cNvPr id="9" name="Footer Placeholder 1">
            <a:extLst>
              <a:ext uri="{FF2B5EF4-FFF2-40B4-BE49-F238E27FC236}">
                <a16:creationId xmlns:a16="http://schemas.microsoft.com/office/drawing/2014/main" id="{CF2BDFD8-8E66-41CA-A3C9-518868BE795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655789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Matched Model</a:t>
            </a:r>
          </a:p>
        </p:txBody>
      </p:sp>
      <p:sp>
        <p:nvSpPr>
          <p:cNvPr id="8" name="Text Placeholder 7"/>
          <p:cNvSpPr>
            <a:spLocks noGrp="1"/>
          </p:cNvSpPr>
          <p:nvPr>
            <p:ph type="body" sz="quarter" idx="13"/>
          </p:nvPr>
        </p:nvSpPr>
        <p:spPr/>
        <p:txBody>
          <a:bodyPr/>
          <a:lstStyle/>
          <a:p>
            <a:endParaRPr lang="en-GB"/>
          </a:p>
        </p:txBody>
      </p:sp>
      <p:sp>
        <p:nvSpPr>
          <p:cNvPr id="4" name="Slide Number Placeholder 3"/>
          <p:cNvSpPr>
            <a:spLocks noGrp="1"/>
          </p:cNvSpPr>
          <p:nvPr>
            <p:ph type="sldNum" sz="quarter" idx="12"/>
          </p:nvPr>
        </p:nvSpPr>
        <p:spPr/>
        <p:txBody>
          <a:bodyPr/>
          <a:lstStyle/>
          <a:p>
            <a:fld id="{2083E393-C0BF-4ED8-8545-7E4C90AFF831}" type="slidenum">
              <a:rPr lang="en-US" smtClean="0"/>
              <a:pPr/>
              <a:t>27</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54" y="764977"/>
            <a:ext cx="7367954" cy="5312085"/>
          </a:xfrm>
          <a:prstGeom prst="rect">
            <a:avLst/>
          </a:prstGeom>
        </p:spPr>
      </p:pic>
      <p:sp>
        <p:nvSpPr>
          <p:cNvPr id="7" name="Footer Placeholder 1">
            <a:extLst>
              <a:ext uri="{FF2B5EF4-FFF2-40B4-BE49-F238E27FC236}">
                <a16:creationId xmlns:a16="http://schemas.microsoft.com/office/drawing/2014/main" id="{0BD3FD6E-782A-47B5-B4BF-6CF198E69052}"/>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76348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Performance Vs Potential </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sz="1600" b="0" dirty="0"/>
              <a:t>Performance 360 gives the </a:t>
            </a:r>
            <a:r>
              <a:rPr lang="en-GB" sz="1600" b="0" dirty="0" err="1"/>
              <a:t>raters’</a:t>
            </a:r>
            <a:r>
              <a:rPr lang="en-GB" sz="1600" b="0" dirty="0"/>
              <a:t> aggregated assessment of an individual’s performance</a:t>
            </a:r>
          </a:p>
          <a:p>
            <a:pPr marL="285750" indent="-285750">
              <a:spcAft>
                <a:spcPts val="600"/>
              </a:spcAft>
              <a:buFont typeface="Wingdings" panose="05000000000000000000" pitchFamily="2" charset="2"/>
              <a:buChar char="§"/>
            </a:pPr>
            <a:r>
              <a:rPr lang="en-GB" sz="1600" b="0" dirty="0"/>
              <a:t>Wave Styles questionnaires (Professional and Focus) indicate where an individual should or could be – given the combination of their motives and talents – or their competency potential</a:t>
            </a:r>
          </a:p>
          <a:p>
            <a:pPr marL="285750" indent="-285750">
              <a:spcAft>
                <a:spcPts val="600"/>
              </a:spcAft>
              <a:buFont typeface="Wingdings" panose="05000000000000000000" pitchFamily="2" charset="2"/>
              <a:buChar char="§"/>
            </a:pPr>
            <a:r>
              <a:rPr lang="en-GB" sz="1600" b="0" dirty="0"/>
              <a:t>Putting the two questionnaires together allows not just performance coaching but coaching individuals to realise their potential</a:t>
            </a:r>
          </a:p>
          <a:p>
            <a:pPr marL="285750" indent="-285750">
              <a:spcAft>
                <a:spcPts val="600"/>
              </a:spcAft>
              <a:buFont typeface="Wingdings" panose="05000000000000000000" pitchFamily="2" charset="2"/>
              <a:buChar char="§"/>
            </a:pPr>
            <a:r>
              <a:rPr lang="en-GB" sz="1600" b="0" dirty="0"/>
              <a:t>What does this look like?</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28</a:t>
            </a:fld>
            <a:endParaRPr lang="en-US" dirty="0"/>
          </a:p>
        </p:txBody>
      </p:sp>
      <p:sp>
        <p:nvSpPr>
          <p:cNvPr id="7" name="Footer Placeholder 1">
            <a:extLst>
              <a:ext uri="{FF2B5EF4-FFF2-40B4-BE49-F238E27FC236}">
                <a16:creationId xmlns:a16="http://schemas.microsoft.com/office/drawing/2014/main" id="{A2BA3766-AA53-4C67-81C7-9789B444491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753759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8047" y="3207029"/>
            <a:ext cx="7398444" cy="842234"/>
          </a:xfrm>
          <a:prstGeom prst="rect">
            <a:avLst/>
          </a:prstGeom>
        </p:spPr>
      </p:pic>
      <p:sp>
        <p:nvSpPr>
          <p:cNvPr id="2" name="Title 1"/>
          <p:cNvSpPr>
            <a:spLocks noGrp="1"/>
          </p:cNvSpPr>
          <p:nvPr>
            <p:ph type="title"/>
          </p:nvPr>
        </p:nvSpPr>
        <p:spPr/>
        <p:txBody>
          <a:bodyPr/>
          <a:lstStyle/>
          <a:p>
            <a:r>
              <a:rPr lang="en-GB" dirty="0"/>
              <a:t>Performance Vs Potential </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a:xfrm>
            <a:off x="451505" y="1077238"/>
            <a:ext cx="8229600" cy="4832070"/>
          </a:xfrm>
        </p:spPr>
        <p:txBody>
          <a:bodyPr/>
          <a:lstStyle/>
          <a:p>
            <a:pPr>
              <a:spcAft>
                <a:spcPts val="600"/>
              </a:spcAft>
            </a:pPr>
            <a:r>
              <a:rPr lang="en-GB" sz="1600" b="0" dirty="0"/>
              <a:t>Use in conjunction with Wave Professional Styles or Wave Focus to explore possible gaps between performance and potential</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29</a:t>
            </a:fld>
            <a:endParaRPr lang="en-US" dirty="0"/>
          </a:p>
        </p:txBody>
      </p:sp>
      <p:sp>
        <p:nvSpPr>
          <p:cNvPr id="7" name="Text Box 7"/>
          <p:cNvSpPr txBox="1">
            <a:spLocks noChangeArrowheads="1"/>
          </p:cNvSpPr>
          <p:nvPr/>
        </p:nvSpPr>
        <p:spPr bwMode="auto">
          <a:xfrm>
            <a:off x="3515527" y="4376657"/>
            <a:ext cx="272324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rgbClr val="FFFFFF"/>
                </a:solidFill>
                <a:latin typeface="Arial" panose="020B0604020202020204" pitchFamily="34" charset="0"/>
              </a:defRPr>
            </a:lvl1pPr>
            <a:lvl2pPr marL="742950" indent="-285750" eaLnBrk="0" hangingPunct="0">
              <a:defRPr sz="6000">
                <a:solidFill>
                  <a:srgbClr val="FFFFFF"/>
                </a:solidFill>
                <a:latin typeface="Arial" panose="020B0604020202020204" pitchFamily="34" charset="0"/>
              </a:defRPr>
            </a:lvl2pPr>
            <a:lvl3pPr marL="1143000" indent="-228600" eaLnBrk="0" hangingPunct="0">
              <a:defRPr sz="6000">
                <a:solidFill>
                  <a:srgbClr val="FFFFFF"/>
                </a:solidFill>
                <a:latin typeface="Arial" panose="020B0604020202020204" pitchFamily="34" charset="0"/>
              </a:defRPr>
            </a:lvl3pPr>
            <a:lvl4pPr marL="1600200" indent="-228600" eaLnBrk="0" hangingPunct="0">
              <a:defRPr sz="6000">
                <a:solidFill>
                  <a:srgbClr val="FFFFFF"/>
                </a:solidFill>
                <a:latin typeface="Arial" panose="020B0604020202020204" pitchFamily="34" charset="0"/>
              </a:defRPr>
            </a:lvl4pPr>
            <a:lvl5pPr marL="2057400" indent="-228600" eaLnBrk="0" hangingPunct="0">
              <a:defRPr sz="6000">
                <a:solidFill>
                  <a:srgbClr val="FFFFFF"/>
                </a:solidFill>
                <a:latin typeface="Arial" panose="020B0604020202020204" pitchFamily="34" charset="0"/>
              </a:defRPr>
            </a:lvl5pPr>
            <a:lvl6pPr marL="2514600" indent="-228600" eaLnBrk="0" fontAlgn="base" hangingPunct="0">
              <a:spcBef>
                <a:spcPct val="0"/>
              </a:spcBef>
              <a:spcAft>
                <a:spcPct val="0"/>
              </a:spcAft>
              <a:defRPr sz="6000">
                <a:solidFill>
                  <a:srgbClr val="FFFFFF"/>
                </a:solidFill>
                <a:latin typeface="Arial" panose="020B0604020202020204" pitchFamily="34" charset="0"/>
              </a:defRPr>
            </a:lvl6pPr>
            <a:lvl7pPr marL="2971800" indent="-228600" eaLnBrk="0" fontAlgn="base" hangingPunct="0">
              <a:spcBef>
                <a:spcPct val="0"/>
              </a:spcBef>
              <a:spcAft>
                <a:spcPct val="0"/>
              </a:spcAft>
              <a:defRPr sz="6000">
                <a:solidFill>
                  <a:srgbClr val="FFFFFF"/>
                </a:solidFill>
                <a:latin typeface="Arial" panose="020B0604020202020204" pitchFamily="34" charset="0"/>
              </a:defRPr>
            </a:lvl7pPr>
            <a:lvl8pPr marL="3429000" indent="-228600" eaLnBrk="0" fontAlgn="base" hangingPunct="0">
              <a:spcBef>
                <a:spcPct val="0"/>
              </a:spcBef>
              <a:spcAft>
                <a:spcPct val="0"/>
              </a:spcAft>
              <a:defRPr sz="6000">
                <a:solidFill>
                  <a:srgbClr val="FFFFFF"/>
                </a:solidFill>
                <a:latin typeface="Arial" panose="020B0604020202020204" pitchFamily="34" charset="0"/>
              </a:defRPr>
            </a:lvl8pPr>
            <a:lvl9pPr marL="3886200" indent="-228600" eaLnBrk="0" fontAlgn="base" hangingPunct="0">
              <a:spcBef>
                <a:spcPct val="0"/>
              </a:spcBef>
              <a:spcAft>
                <a:spcPct val="0"/>
              </a:spcAft>
              <a:defRPr sz="6000">
                <a:solidFill>
                  <a:srgbClr val="FFFFFF"/>
                </a:solidFill>
                <a:latin typeface="Arial" panose="020B0604020202020204" pitchFamily="34" charset="0"/>
              </a:defRPr>
            </a:lvl9pPr>
          </a:lstStyle>
          <a:p>
            <a:pPr eaLnBrk="1" hangingPunct="1">
              <a:spcBef>
                <a:spcPct val="50000"/>
              </a:spcBef>
            </a:pPr>
            <a:r>
              <a:rPr lang="en-GB" altLang="en-US" sz="1400" b="1" dirty="0">
                <a:solidFill>
                  <a:schemeClr val="tx1"/>
                </a:solidFill>
              </a:rPr>
              <a:t>Wave Professional Styles </a:t>
            </a:r>
            <a:endParaRPr lang="en-GB" altLang="en-US" sz="1400" dirty="0">
              <a:solidFill>
                <a:schemeClr val="tx1"/>
              </a:solidFill>
            </a:endParaRPr>
          </a:p>
          <a:p>
            <a:pPr eaLnBrk="1" hangingPunct="1">
              <a:spcBef>
                <a:spcPct val="50000"/>
              </a:spcBef>
            </a:pPr>
            <a:r>
              <a:rPr lang="en-GB" altLang="en-US" sz="1400" dirty="0">
                <a:solidFill>
                  <a:schemeClr val="tx1"/>
                </a:solidFill>
              </a:rPr>
              <a:t>Indicates high potential</a:t>
            </a:r>
            <a:endParaRPr lang="en-GB" altLang="en-US" sz="1400" dirty="0">
              <a:solidFill>
                <a:schemeClr val="accent1"/>
              </a:solidFill>
            </a:endParaRPr>
          </a:p>
        </p:txBody>
      </p:sp>
      <p:sp>
        <p:nvSpPr>
          <p:cNvPr id="11" name="Text Box 8"/>
          <p:cNvSpPr txBox="1">
            <a:spLocks noChangeArrowheads="1"/>
          </p:cNvSpPr>
          <p:nvPr/>
        </p:nvSpPr>
        <p:spPr bwMode="auto">
          <a:xfrm>
            <a:off x="903117" y="2088771"/>
            <a:ext cx="292209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rgbClr val="FFFFFF"/>
                </a:solidFill>
                <a:latin typeface="Arial" panose="020B0604020202020204" pitchFamily="34" charset="0"/>
              </a:defRPr>
            </a:lvl1pPr>
            <a:lvl2pPr marL="742950" indent="-285750" eaLnBrk="0" hangingPunct="0">
              <a:defRPr sz="6000">
                <a:solidFill>
                  <a:srgbClr val="FFFFFF"/>
                </a:solidFill>
                <a:latin typeface="Arial" panose="020B0604020202020204" pitchFamily="34" charset="0"/>
              </a:defRPr>
            </a:lvl2pPr>
            <a:lvl3pPr marL="1143000" indent="-228600" eaLnBrk="0" hangingPunct="0">
              <a:defRPr sz="6000">
                <a:solidFill>
                  <a:srgbClr val="FFFFFF"/>
                </a:solidFill>
                <a:latin typeface="Arial" panose="020B0604020202020204" pitchFamily="34" charset="0"/>
              </a:defRPr>
            </a:lvl3pPr>
            <a:lvl4pPr marL="1600200" indent="-228600" eaLnBrk="0" hangingPunct="0">
              <a:defRPr sz="6000">
                <a:solidFill>
                  <a:srgbClr val="FFFFFF"/>
                </a:solidFill>
                <a:latin typeface="Arial" panose="020B0604020202020204" pitchFamily="34" charset="0"/>
              </a:defRPr>
            </a:lvl4pPr>
            <a:lvl5pPr marL="2057400" indent="-228600" eaLnBrk="0" hangingPunct="0">
              <a:defRPr sz="6000">
                <a:solidFill>
                  <a:srgbClr val="FFFFFF"/>
                </a:solidFill>
                <a:latin typeface="Arial" panose="020B0604020202020204" pitchFamily="34" charset="0"/>
              </a:defRPr>
            </a:lvl5pPr>
            <a:lvl6pPr marL="2514600" indent="-228600" eaLnBrk="0" fontAlgn="base" hangingPunct="0">
              <a:spcBef>
                <a:spcPct val="0"/>
              </a:spcBef>
              <a:spcAft>
                <a:spcPct val="0"/>
              </a:spcAft>
              <a:defRPr sz="6000">
                <a:solidFill>
                  <a:srgbClr val="FFFFFF"/>
                </a:solidFill>
                <a:latin typeface="Arial" panose="020B0604020202020204" pitchFamily="34" charset="0"/>
              </a:defRPr>
            </a:lvl6pPr>
            <a:lvl7pPr marL="2971800" indent="-228600" eaLnBrk="0" fontAlgn="base" hangingPunct="0">
              <a:spcBef>
                <a:spcPct val="0"/>
              </a:spcBef>
              <a:spcAft>
                <a:spcPct val="0"/>
              </a:spcAft>
              <a:defRPr sz="6000">
                <a:solidFill>
                  <a:srgbClr val="FFFFFF"/>
                </a:solidFill>
                <a:latin typeface="Arial" panose="020B0604020202020204" pitchFamily="34" charset="0"/>
              </a:defRPr>
            </a:lvl7pPr>
            <a:lvl8pPr marL="3429000" indent="-228600" eaLnBrk="0" fontAlgn="base" hangingPunct="0">
              <a:spcBef>
                <a:spcPct val="0"/>
              </a:spcBef>
              <a:spcAft>
                <a:spcPct val="0"/>
              </a:spcAft>
              <a:defRPr sz="6000">
                <a:solidFill>
                  <a:srgbClr val="FFFFFF"/>
                </a:solidFill>
                <a:latin typeface="Arial" panose="020B0604020202020204" pitchFamily="34" charset="0"/>
              </a:defRPr>
            </a:lvl8pPr>
            <a:lvl9pPr marL="3886200" indent="-228600" eaLnBrk="0" fontAlgn="base" hangingPunct="0">
              <a:spcBef>
                <a:spcPct val="0"/>
              </a:spcBef>
              <a:spcAft>
                <a:spcPct val="0"/>
              </a:spcAft>
              <a:defRPr sz="6000">
                <a:solidFill>
                  <a:srgbClr val="FFFFFF"/>
                </a:solidFill>
                <a:latin typeface="Arial" panose="020B0604020202020204" pitchFamily="34" charset="0"/>
              </a:defRPr>
            </a:lvl9pPr>
          </a:lstStyle>
          <a:p>
            <a:pPr eaLnBrk="1" hangingPunct="1">
              <a:spcBef>
                <a:spcPct val="50000"/>
              </a:spcBef>
            </a:pPr>
            <a:r>
              <a:rPr lang="en-GB" altLang="en-US" sz="1400" b="1" dirty="0">
                <a:solidFill>
                  <a:schemeClr val="tx1"/>
                </a:solidFill>
              </a:rPr>
              <a:t>Wave Performance 360 </a:t>
            </a:r>
          </a:p>
          <a:p>
            <a:pPr eaLnBrk="1" hangingPunct="1">
              <a:spcBef>
                <a:spcPct val="50000"/>
              </a:spcBef>
            </a:pPr>
            <a:r>
              <a:rPr lang="en-GB" altLang="en-US" sz="1400" dirty="0">
                <a:solidFill>
                  <a:schemeClr val="tx1"/>
                </a:solidFill>
              </a:rPr>
              <a:t>Very effective overall but average when compared to others</a:t>
            </a:r>
          </a:p>
          <a:p>
            <a:pPr algn="r" eaLnBrk="1" hangingPunct="1">
              <a:spcBef>
                <a:spcPct val="50000"/>
              </a:spcBef>
            </a:pPr>
            <a:endParaRPr lang="en-GB" altLang="en-US" sz="1400" dirty="0">
              <a:solidFill>
                <a:schemeClr val="accent1"/>
              </a:solidFill>
            </a:endParaRPr>
          </a:p>
        </p:txBody>
      </p:sp>
      <p:pic>
        <p:nvPicPr>
          <p:cNvPr id="17" name="Picture 16"/>
          <p:cNvPicPr>
            <a:picLocks noChangeAspect="1"/>
          </p:cNvPicPr>
          <p:nvPr/>
        </p:nvPicPr>
        <p:blipFill>
          <a:blip r:embed="rId3"/>
          <a:stretch>
            <a:fillRect/>
          </a:stretch>
        </p:blipFill>
        <p:spPr>
          <a:xfrm>
            <a:off x="4168670" y="1959707"/>
            <a:ext cx="3720704" cy="1282825"/>
          </a:xfrm>
          <a:prstGeom prst="rect">
            <a:avLst/>
          </a:prstGeom>
        </p:spPr>
      </p:pic>
      <p:sp>
        <p:nvSpPr>
          <p:cNvPr id="12" name="Footer Placeholder 1">
            <a:extLst>
              <a:ext uri="{FF2B5EF4-FFF2-40B4-BE49-F238E27FC236}">
                <a16:creationId xmlns:a16="http://schemas.microsoft.com/office/drawing/2014/main" id="{08B21BB3-9484-4ED5-B1A7-9582F6CFCFE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pic>
        <p:nvPicPr>
          <p:cNvPr id="6" name="Picture 5">
            <a:extLst>
              <a:ext uri="{FF2B5EF4-FFF2-40B4-BE49-F238E27FC236}">
                <a16:creationId xmlns:a16="http://schemas.microsoft.com/office/drawing/2014/main" id="{02C1882E-034E-4955-9839-52CABAD903A9}"/>
              </a:ext>
            </a:extLst>
          </p:cNvPr>
          <p:cNvPicPr>
            <a:picLocks noChangeAspect="1"/>
          </p:cNvPicPr>
          <p:nvPr/>
        </p:nvPicPr>
        <p:blipFill>
          <a:blip r:embed="rId4"/>
          <a:stretch>
            <a:fillRect/>
          </a:stretch>
        </p:blipFill>
        <p:spPr>
          <a:xfrm>
            <a:off x="792848" y="5165062"/>
            <a:ext cx="7546913" cy="842234"/>
          </a:xfrm>
          <a:prstGeom prst="rect">
            <a:avLst/>
          </a:prstGeom>
        </p:spPr>
      </p:pic>
    </p:spTree>
    <p:extLst>
      <p:ext uri="{BB962C8B-B14F-4D97-AF65-F5344CB8AC3E}">
        <p14:creationId xmlns:p14="http://schemas.microsoft.com/office/powerpoint/2010/main" val="302226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548640" y="1522269"/>
            <a:ext cx="8229600" cy="4572000"/>
          </a:xfrm>
        </p:spPr>
        <p:txBody>
          <a:bodyPr/>
          <a:lstStyle/>
          <a:p>
            <a:pPr marL="342900" indent="-342900">
              <a:spcAft>
                <a:spcPts val="600"/>
              </a:spcAft>
              <a:buFont typeface="Wingdings" panose="05000000000000000000" pitchFamily="2" charset="2"/>
              <a:buChar char="§"/>
            </a:pPr>
            <a:r>
              <a:rPr lang="en-GB" sz="1600" b="0" dirty="0">
                <a:latin typeface="Arial" charset="0"/>
              </a:rPr>
              <a:t>Name</a:t>
            </a:r>
          </a:p>
          <a:p>
            <a:pPr marL="342900" indent="-342900">
              <a:spcAft>
                <a:spcPts val="600"/>
              </a:spcAft>
              <a:buFont typeface="Wingdings" panose="05000000000000000000" pitchFamily="2" charset="2"/>
              <a:buChar char="§"/>
            </a:pPr>
            <a:r>
              <a:rPr lang="en-GB" sz="1600" b="0" dirty="0">
                <a:latin typeface="Arial" charset="0"/>
              </a:rPr>
              <a:t>Role/company</a:t>
            </a:r>
          </a:p>
          <a:p>
            <a:pPr marL="342900" indent="-342900">
              <a:spcAft>
                <a:spcPts val="600"/>
              </a:spcAft>
              <a:buFont typeface="Wingdings" panose="05000000000000000000" pitchFamily="2" charset="2"/>
              <a:buChar char="§"/>
            </a:pPr>
            <a:r>
              <a:rPr lang="en-GB" sz="1600" b="0" dirty="0">
                <a:latin typeface="Arial" charset="0"/>
              </a:rPr>
              <a:t>Experience of using 360 tools</a:t>
            </a:r>
          </a:p>
          <a:p>
            <a:pPr lvl="3">
              <a:spcAft>
                <a:spcPts val="600"/>
              </a:spcAft>
            </a:pPr>
            <a:r>
              <a:rPr lang="en-GB" sz="1600" dirty="0">
                <a:latin typeface="Arial" charset="0"/>
              </a:rPr>
              <a:t>Positive?</a:t>
            </a:r>
          </a:p>
          <a:p>
            <a:pPr lvl="3">
              <a:spcAft>
                <a:spcPts val="600"/>
              </a:spcAft>
            </a:pPr>
            <a:r>
              <a:rPr lang="en-GB" sz="1600" dirty="0">
                <a:latin typeface="Arial" charset="0"/>
              </a:rPr>
              <a:t>Negative?</a:t>
            </a:r>
          </a:p>
          <a:p>
            <a:pPr marL="342900" indent="-342900">
              <a:spcAft>
                <a:spcPts val="600"/>
              </a:spcAft>
              <a:buFont typeface="Wingdings" panose="05000000000000000000" pitchFamily="2" charset="2"/>
              <a:buChar char="§"/>
            </a:pPr>
            <a:r>
              <a:rPr lang="en-GB" sz="1600" b="0" dirty="0">
                <a:latin typeface="Arial" charset="0"/>
              </a:rPr>
              <a:t>Plans for 360 in the future</a:t>
            </a:r>
          </a:p>
          <a:p>
            <a:pPr marL="342900" indent="-342900">
              <a:spcAft>
                <a:spcPts val="600"/>
              </a:spcAft>
              <a:buFont typeface="Wingdings" panose="05000000000000000000" pitchFamily="2" charset="2"/>
              <a:buChar char="§"/>
            </a:pPr>
            <a:r>
              <a:rPr lang="en-GB" sz="1600" b="0" dirty="0">
                <a:latin typeface="Arial" charset="0"/>
              </a:rPr>
              <a:t>Interests for the course</a:t>
            </a:r>
          </a:p>
          <a:p>
            <a:pPr>
              <a:spcAft>
                <a:spcPts val="600"/>
              </a:spcAft>
            </a:pPr>
            <a:endParaRPr lang="en-GB" sz="1600" b="0" i="1" dirty="0">
              <a:latin typeface="Arial" charset="0"/>
            </a:endParaRPr>
          </a:p>
          <a:p>
            <a:pPr>
              <a:spcAft>
                <a:spcPts val="600"/>
              </a:spcAft>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3</a:t>
            </a:fld>
            <a:endParaRPr lang="en-US" dirty="0"/>
          </a:p>
        </p:txBody>
      </p:sp>
      <p:sp>
        <p:nvSpPr>
          <p:cNvPr id="7" name="Footer Placeholder 1">
            <a:extLst>
              <a:ext uri="{FF2B5EF4-FFF2-40B4-BE49-F238E27FC236}">
                <a16:creationId xmlns:a16="http://schemas.microsoft.com/office/drawing/2014/main" id="{5C38EA19-10A7-4C2F-9DCE-CBA345F1D574}"/>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95797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Nine-Box Grid</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30</a:t>
            </a:fld>
            <a:endParaRPr lang="en-US" dirty="0"/>
          </a:p>
        </p:txBody>
      </p:sp>
      <p:pic>
        <p:nvPicPr>
          <p:cNvPr id="7" name="Picture 6">
            <a:extLst>
              <a:ext uri="{FF2B5EF4-FFF2-40B4-BE49-F238E27FC236}">
                <a16:creationId xmlns:a16="http://schemas.microsoft.com/office/drawing/2014/main" id="{B6CC9688-DFEE-43ED-BE9B-F8D6CFEA7AD9}"/>
              </a:ext>
            </a:extLst>
          </p:cNvPr>
          <p:cNvPicPr>
            <a:picLocks noChangeAspect="1"/>
          </p:cNvPicPr>
          <p:nvPr/>
        </p:nvPicPr>
        <p:blipFill>
          <a:blip r:embed="rId2"/>
          <a:stretch>
            <a:fillRect/>
          </a:stretch>
        </p:blipFill>
        <p:spPr>
          <a:xfrm>
            <a:off x="1522120" y="889968"/>
            <a:ext cx="5397208" cy="5212080"/>
          </a:xfrm>
          <a:prstGeom prst="rect">
            <a:avLst/>
          </a:prstGeom>
        </p:spPr>
      </p:pic>
      <p:sp>
        <p:nvSpPr>
          <p:cNvPr id="8" name="Footer Placeholder 1">
            <a:extLst>
              <a:ext uri="{FF2B5EF4-FFF2-40B4-BE49-F238E27FC236}">
                <a16:creationId xmlns:a16="http://schemas.microsoft.com/office/drawing/2014/main" id="{19FBE435-66F0-46AA-B7E0-A93EBA0AB25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60098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Performance and Potential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31</a:t>
            </a:fld>
            <a:endParaRPr lang="en-US" dirty="0"/>
          </a:p>
        </p:txBody>
      </p:sp>
      <p:pic>
        <p:nvPicPr>
          <p:cNvPr id="3" name="Picture 2">
            <a:extLst>
              <a:ext uri="{FF2B5EF4-FFF2-40B4-BE49-F238E27FC236}">
                <a16:creationId xmlns:a16="http://schemas.microsoft.com/office/drawing/2014/main" id="{501928CE-78FB-4F36-B33E-D409317B78AE}"/>
              </a:ext>
            </a:extLst>
          </p:cNvPr>
          <p:cNvPicPr>
            <a:picLocks noChangeAspect="1"/>
          </p:cNvPicPr>
          <p:nvPr/>
        </p:nvPicPr>
        <p:blipFill>
          <a:blip r:embed="rId2"/>
          <a:stretch>
            <a:fillRect/>
          </a:stretch>
        </p:blipFill>
        <p:spPr>
          <a:xfrm>
            <a:off x="1799268" y="991090"/>
            <a:ext cx="5545463" cy="5111791"/>
          </a:xfrm>
          <a:prstGeom prst="rect">
            <a:avLst/>
          </a:prstGeom>
        </p:spPr>
      </p:pic>
      <p:sp>
        <p:nvSpPr>
          <p:cNvPr id="7" name="Footer Placeholder 1">
            <a:extLst>
              <a:ext uri="{FF2B5EF4-FFF2-40B4-BE49-F238E27FC236}">
                <a16:creationId xmlns:a16="http://schemas.microsoft.com/office/drawing/2014/main" id="{E05A672E-FB30-430E-87AC-0C130CC01BC8}"/>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85459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Incorporating Styles</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32</a:t>
            </a:fld>
            <a:endParaRPr lang="en-US" dirty="0"/>
          </a:p>
        </p:txBody>
      </p:sp>
      <p:sp>
        <p:nvSpPr>
          <p:cNvPr id="9" name="TextBox 8"/>
          <p:cNvSpPr txBox="1"/>
          <p:nvPr/>
        </p:nvSpPr>
        <p:spPr>
          <a:xfrm>
            <a:off x="457200" y="3457838"/>
            <a:ext cx="3725971" cy="2677656"/>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To explore…</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How often do you empower your team?</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How do you encourage your team?</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When have you found empowering others more challenging?</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How do you ensure your team are on-board with your direction?</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What impacts on your motivation to empower?</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How could you enhance your leadership style?</a:t>
            </a:r>
          </a:p>
        </p:txBody>
      </p:sp>
      <p:sp>
        <p:nvSpPr>
          <p:cNvPr id="10" name="TextBox 9"/>
          <p:cNvSpPr txBox="1"/>
          <p:nvPr/>
        </p:nvSpPr>
        <p:spPr>
          <a:xfrm>
            <a:off x="5310682" y="1426513"/>
            <a:ext cx="3565979" cy="203132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What are the links?</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Feels effective at empowering but less motivated in this area – impact on Performance?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Reports to place a strong emphasis on decision-making and directing and feels extremely effective in these areas</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4183171" y="3770099"/>
            <a:ext cx="4740807" cy="2239993"/>
          </a:xfrm>
          <a:prstGeom prst="rect">
            <a:avLst/>
          </a:prstGeom>
        </p:spPr>
      </p:pic>
      <p:pic>
        <p:nvPicPr>
          <p:cNvPr id="12" name="Picture 11"/>
          <p:cNvPicPr>
            <a:picLocks noChangeAspect="1"/>
          </p:cNvPicPr>
          <p:nvPr/>
        </p:nvPicPr>
        <p:blipFill>
          <a:blip r:embed="rId3"/>
          <a:stretch>
            <a:fillRect/>
          </a:stretch>
        </p:blipFill>
        <p:spPr>
          <a:xfrm>
            <a:off x="457200" y="1246247"/>
            <a:ext cx="4796971" cy="2203202"/>
          </a:xfrm>
          <a:prstGeom prst="rect">
            <a:avLst/>
          </a:prstGeom>
        </p:spPr>
      </p:pic>
      <p:sp>
        <p:nvSpPr>
          <p:cNvPr id="13" name="Footer Placeholder 1">
            <a:extLst>
              <a:ext uri="{FF2B5EF4-FFF2-40B4-BE49-F238E27FC236}">
                <a16:creationId xmlns:a16="http://schemas.microsoft.com/office/drawing/2014/main" id="{25A70355-6D26-48B2-B047-25C9D9EE9996}"/>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16594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Incorporating the Development Report</a:t>
            </a:r>
          </a:p>
        </p:txBody>
      </p:sp>
      <p:sp>
        <p:nvSpPr>
          <p:cNvPr id="5" name="Slide Number Placeholder 4"/>
          <p:cNvSpPr>
            <a:spLocks noGrp="1"/>
          </p:cNvSpPr>
          <p:nvPr>
            <p:ph type="sldNum" sz="quarter" idx="12"/>
          </p:nvPr>
        </p:nvSpPr>
        <p:spPr/>
        <p:txBody>
          <a:bodyPr/>
          <a:lstStyle/>
          <a:p>
            <a:fld id="{2083E393-C0BF-4ED8-8545-7E4C90AFF831}" type="slidenum">
              <a:rPr lang="en-US" smtClean="0"/>
              <a:pPr/>
              <a:t>33</a:t>
            </a:fld>
            <a:endParaRPr lang="en-US" dirty="0"/>
          </a:p>
        </p:txBody>
      </p:sp>
      <p:pic>
        <p:nvPicPr>
          <p:cNvPr id="7" name="Picture 6">
            <a:extLst>
              <a:ext uri="{FF2B5EF4-FFF2-40B4-BE49-F238E27FC236}">
                <a16:creationId xmlns:a16="http://schemas.microsoft.com/office/drawing/2014/main" id="{AC281297-AB5E-4F09-9C4E-6B513EA45468}"/>
              </a:ext>
            </a:extLst>
          </p:cNvPr>
          <p:cNvPicPr>
            <a:picLocks noChangeAspect="1"/>
          </p:cNvPicPr>
          <p:nvPr/>
        </p:nvPicPr>
        <p:blipFill>
          <a:blip r:embed="rId2"/>
          <a:stretch>
            <a:fillRect/>
          </a:stretch>
        </p:blipFill>
        <p:spPr>
          <a:xfrm>
            <a:off x="457201" y="1092458"/>
            <a:ext cx="3970796" cy="2978097"/>
          </a:xfrm>
          <a:prstGeom prst="rect">
            <a:avLst/>
          </a:prstGeom>
        </p:spPr>
      </p:pic>
      <p:pic>
        <p:nvPicPr>
          <p:cNvPr id="8" name="Picture 7">
            <a:extLst>
              <a:ext uri="{FF2B5EF4-FFF2-40B4-BE49-F238E27FC236}">
                <a16:creationId xmlns:a16="http://schemas.microsoft.com/office/drawing/2014/main" id="{E3AAAA22-3618-4D37-AAFD-5A7DD73323BB}"/>
              </a:ext>
            </a:extLst>
          </p:cNvPr>
          <p:cNvPicPr>
            <a:picLocks noChangeAspect="1"/>
          </p:cNvPicPr>
          <p:nvPr/>
        </p:nvPicPr>
        <p:blipFill>
          <a:blip r:embed="rId3"/>
          <a:stretch>
            <a:fillRect/>
          </a:stretch>
        </p:blipFill>
        <p:spPr>
          <a:xfrm>
            <a:off x="4493645" y="1092459"/>
            <a:ext cx="3970797" cy="1815054"/>
          </a:xfrm>
          <a:prstGeom prst="rect">
            <a:avLst/>
          </a:prstGeom>
        </p:spPr>
      </p:pic>
      <p:sp>
        <p:nvSpPr>
          <p:cNvPr id="9" name="Footer Placeholder 1">
            <a:extLst>
              <a:ext uri="{FF2B5EF4-FFF2-40B4-BE49-F238E27FC236}">
                <a16:creationId xmlns:a16="http://schemas.microsoft.com/office/drawing/2014/main" id="{288C173E-FE9A-4211-8C7C-0095499E869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910818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92CEC6-A393-499D-8976-ED4659145EDC}"/>
              </a:ext>
            </a:extLst>
          </p:cNvPr>
          <p:cNvPicPr>
            <a:picLocks noChangeAspect="1"/>
          </p:cNvPicPr>
          <p:nvPr/>
        </p:nvPicPr>
        <p:blipFill>
          <a:blip r:embed="rId2"/>
          <a:stretch>
            <a:fillRect/>
          </a:stretch>
        </p:blipFill>
        <p:spPr>
          <a:xfrm>
            <a:off x="1681841" y="457200"/>
            <a:ext cx="5780318" cy="5698018"/>
          </a:xfrm>
          <a:prstGeom prst="rect">
            <a:avLst/>
          </a:prstGeom>
        </p:spPr>
      </p:pic>
      <p:sp>
        <p:nvSpPr>
          <p:cNvPr id="2" name="Title 1"/>
          <p:cNvSpPr>
            <a:spLocks noGrp="1"/>
          </p:cNvSpPr>
          <p:nvPr>
            <p:ph type="title"/>
          </p:nvPr>
        </p:nvSpPr>
        <p:spPr/>
        <p:txBody>
          <a:bodyPr/>
          <a:lstStyle/>
          <a:p>
            <a:r>
              <a:rPr lang="en-GB" dirty="0"/>
              <a:t>Configurable </a:t>
            </a:r>
          </a:p>
        </p:txBody>
      </p:sp>
      <p:sp>
        <p:nvSpPr>
          <p:cNvPr id="3" name="Text Placeholder 2"/>
          <p:cNvSpPr>
            <a:spLocks noGrp="1"/>
          </p:cNvSpPr>
          <p:nvPr>
            <p:ph type="body" sz="quarter" idx="13"/>
          </p:nvPr>
        </p:nvSpPr>
        <p:spPr/>
        <p:txBody>
          <a:bodyPr/>
          <a:lstStyle/>
          <a:p>
            <a:endParaRPr lang="en-GB"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34</a:t>
            </a:fld>
            <a:endParaRPr lang="en-US" dirty="0"/>
          </a:p>
        </p:txBody>
      </p:sp>
      <p:sp>
        <p:nvSpPr>
          <p:cNvPr id="9" name="Footer Placeholder 1">
            <a:extLst>
              <a:ext uri="{FF2B5EF4-FFF2-40B4-BE49-F238E27FC236}">
                <a16:creationId xmlns:a16="http://schemas.microsoft.com/office/drawing/2014/main" id="{EA2019A2-FC1F-4EE1-B060-4C3B05E568AC}"/>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38791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GB" dirty="0"/>
          </a:p>
        </p:txBody>
      </p:sp>
      <p:sp>
        <p:nvSpPr>
          <p:cNvPr id="7" name="Title 6"/>
          <p:cNvSpPr>
            <a:spLocks noGrp="1"/>
          </p:cNvSpPr>
          <p:nvPr>
            <p:ph type="title"/>
          </p:nvPr>
        </p:nvSpPr>
        <p:spPr/>
        <p:txBody>
          <a:bodyPr/>
          <a:lstStyle/>
          <a:p>
            <a:r>
              <a:rPr lang="en-GB" dirty="0"/>
              <a:t>Interpretation Exercise</a:t>
            </a:r>
          </a:p>
        </p:txBody>
      </p:sp>
      <p:sp>
        <p:nvSpPr>
          <p:cNvPr id="5" name="Slide Number Placeholder 4"/>
          <p:cNvSpPr>
            <a:spLocks noGrp="1"/>
          </p:cNvSpPr>
          <p:nvPr>
            <p:ph type="sldNum" sz="quarter" idx="12"/>
          </p:nvPr>
        </p:nvSpPr>
        <p:spPr/>
        <p:txBody>
          <a:bodyPr/>
          <a:lstStyle/>
          <a:p>
            <a:fld id="{2083E393-C0BF-4ED8-8545-7E4C90AFF831}" type="slidenum">
              <a:rPr lang="en-US" smtClean="0"/>
              <a:pPr/>
              <a:t>35</a:t>
            </a:fld>
            <a:endParaRPr lang="en-US" dirty="0"/>
          </a:p>
        </p:txBody>
      </p:sp>
      <p:sp>
        <p:nvSpPr>
          <p:cNvPr id="9" name="Footer Placeholder 1">
            <a:extLst>
              <a:ext uri="{FF2B5EF4-FFF2-40B4-BE49-F238E27FC236}">
                <a16:creationId xmlns:a16="http://schemas.microsoft.com/office/drawing/2014/main" id="{A1EFB4E3-C315-40E8-BE80-D5E7544B5070}"/>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445131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Exercise</a:t>
            </a:r>
          </a:p>
        </p:txBody>
      </p:sp>
      <p:sp>
        <p:nvSpPr>
          <p:cNvPr id="3" name="Text Placeholder 2"/>
          <p:cNvSpPr>
            <a:spLocks noGrp="1"/>
          </p:cNvSpPr>
          <p:nvPr>
            <p:ph type="body" sz="quarter" idx="13"/>
          </p:nvPr>
        </p:nvSpPr>
        <p:spPr/>
        <p:txBody>
          <a:bodyPr/>
          <a:lstStyle/>
          <a:p>
            <a:r>
              <a:rPr lang="en-GB" dirty="0"/>
              <a:t>Example 1</a:t>
            </a:r>
          </a:p>
        </p:txBody>
      </p:sp>
      <p:sp>
        <p:nvSpPr>
          <p:cNvPr id="4" name="Content Placeholder 3"/>
          <p:cNvSpPr>
            <a:spLocks noGrp="1"/>
          </p:cNvSpPr>
          <p:nvPr>
            <p:ph idx="1"/>
          </p:nvPr>
        </p:nvSpPr>
        <p:spPr>
          <a:xfrm>
            <a:off x="457200" y="1398481"/>
            <a:ext cx="4174958" cy="4697519"/>
          </a:xfrm>
        </p:spPr>
        <p:txBody>
          <a:bodyPr/>
          <a:lstStyle/>
          <a:p>
            <a:pPr marL="342900" indent="-342900">
              <a:spcAft>
                <a:spcPts val="600"/>
              </a:spcAft>
              <a:buAutoNum type="arabicPeriod"/>
            </a:pPr>
            <a:r>
              <a:rPr lang="en-GB" b="0" dirty="0"/>
              <a:t>Importance</a:t>
            </a:r>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r>
              <a:rPr lang="en-GB" b="0" dirty="0"/>
              <a:t>Potential</a:t>
            </a:r>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a:spcAft>
                <a:spcPts val="600"/>
              </a:spcAft>
            </a:pPr>
            <a:endParaRPr lang="en-GB" b="0" dirty="0"/>
          </a:p>
          <a:p>
            <a:pPr marL="342900" indent="-342900">
              <a:spcAft>
                <a:spcPts val="600"/>
              </a:spcAft>
              <a:buAutoNum type="arabicPeriod"/>
            </a:pPr>
            <a:endParaRPr lang="en-GB"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36</a:t>
            </a:fld>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209375" y="1363956"/>
            <a:ext cx="5148000" cy="1588770"/>
          </a:xfrm>
          <a:prstGeom prst="rect">
            <a:avLst/>
          </a:prstGeom>
          <a:noFill/>
        </p:spPr>
      </p:pic>
      <p:pic>
        <p:nvPicPr>
          <p:cNvPr id="7" name="Picture 6">
            <a:extLst>
              <a:ext uri="{FF2B5EF4-FFF2-40B4-BE49-F238E27FC236}">
                <a16:creationId xmlns:a16="http://schemas.microsoft.com/office/drawing/2014/main" id="{8CFFB616-324E-4280-B769-39F09C28192B}"/>
              </a:ext>
            </a:extLst>
          </p:cNvPr>
          <p:cNvPicPr>
            <a:picLocks noChangeAspect="1"/>
          </p:cNvPicPr>
          <p:nvPr/>
        </p:nvPicPr>
        <p:blipFill>
          <a:blip r:embed="rId3"/>
          <a:stretch>
            <a:fillRect/>
          </a:stretch>
        </p:blipFill>
        <p:spPr>
          <a:xfrm>
            <a:off x="2209375" y="3732588"/>
            <a:ext cx="5148000" cy="833047"/>
          </a:xfrm>
          <a:prstGeom prst="rect">
            <a:avLst/>
          </a:prstGeom>
        </p:spPr>
      </p:pic>
      <p:sp>
        <p:nvSpPr>
          <p:cNvPr id="10" name="Footer Placeholder 1">
            <a:extLst>
              <a:ext uri="{FF2B5EF4-FFF2-40B4-BE49-F238E27FC236}">
                <a16:creationId xmlns:a16="http://schemas.microsoft.com/office/drawing/2014/main" id="{68ADE354-2B0F-4FB2-BE98-2D78E1A5D9B1}"/>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22756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D118-72AD-4727-9FCE-1367497EE492}"/>
              </a:ext>
            </a:extLst>
          </p:cNvPr>
          <p:cNvSpPr>
            <a:spLocks noGrp="1"/>
          </p:cNvSpPr>
          <p:nvPr>
            <p:ph type="title"/>
          </p:nvPr>
        </p:nvSpPr>
        <p:spPr/>
        <p:txBody>
          <a:bodyPr/>
          <a:lstStyle/>
          <a:p>
            <a:r>
              <a:rPr lang="en-GB" dirty="0"/>
              <a:t>Interpretation Exercise</a:t>
            </a:r>
          </a:p>
        </p:txBody>
      </p:sp>
      <p:sp>
        <p:nvSpPr>
          <p:cNvPr id="3" name="Text Placeholder 2">
            <a:extLst>
              <a:ext uri="{FF2B5EF4-FFF2-40B4-BE49-F238E27FC236}">
                <a16:creationId xmlns:a16="http://schemas.microsoft.com/office/drawing/2014/main" id="{4C4A2DAF-C8E6-41D7-B6B2-08EA103D7240}"/>
              </a:ext>
            </a:extLst>
          </p:cNvPr>
          <p:cNvSpPr>
            <a:spLocks noGrp="1"/>
          </p:cNvSpPr>
          <p:nvPr>
            <p:ph type="body" sz="quarter" idx="13"/>
          </p:nvPr>
        </p:nvSpPr>
        <p:spPr/>
        <p:txBody>
          <a:bodyPr/>
          <a:lstStyle/>
          <a:p>
            <a:r>
              <a:rPr lang="en-GB" dirty="0"/>
              <a:t>Example 1</a:t>
            </a:r>
          </a:p>
          <a:p>
            <a:endParaRPr lang="en-GB" dirty="0"/>
          </a:p>
        </p:txBody>
      </p:sp>
      <p:sp>
        <p:nvSpPr>
          <p:cNvPr id="4" name="Content Placeholder 3">
            <a:extLst>
              <a:ext uri="{FF2B5EF4-FFF2-40B4-BE49-F238E27FC236}">
                <a16:creationId xmlns:a16="http://schemas.microsoft.com/office/drawing/2014/main" id="{2DFFB2D8-4301-4FAA-BE73-E75E2D26BD9C}"/>
              </a:ext>
            </a:extLst>
          </p:cNvPr>
          <p:cNvSpPr>
            <a:spLocks noGrp="1"/>
          </p:cNvSpPr>
          <p:nvPr>
            <p:ph idx="1"/>
          </p:nvPr>
        </p:nvSpPr>
        <p:spPr/>
        <p:txBody>
          <a:bodyPr/>
          <a:lstStyle/>
          <a:p>
            <a:r>
              <a:rPr lang="en-GB" b="0" dirty="0"/>
              <a:t>3. Performance</a:t>
            </a:r>
          </a:p>
          <a:p>
            <a:endParaRPr lang="en-GB" b="0" dirty="0"/>
          </a:p>
          <a:p>
            <a:endParaRPr lang="en-GB" b="0" dirty="0"/>
          </a:p>
          <a:p>
            <a:endParaRPr lang="en-GB" b="0" dirty="0"/>
          </a:p>
          <a:p>
            <a:endParaRPr lang="en-GB" b="0" dirty="0"/>
          </a:p>
          <a:p>
            <a:endParaRPr lang="en-GB" b="0" dirty="0"/>
          </a:p>
          <a:p>
            <a:endParaRPr lang="en-GB" b="0" dirty="0"/>
          </a:p>
          <a:p>
            <a:endParaRPr lang="en-GB" b="0" dirty="0"/>
          </a:p>
          <a:p>
            <a:r>
              <a:rPr lang="en-GB" b="0" dirty="0"/>
              <a:t>4. Development Action</a:t>
            </a:r>
          </a:p>
          <a:p>
            <a:endParaRPr lang="en-GB" dirty="0"/>
          </a:p>
        </p:txBody>
      </p:sp>
      <p:sp>
        <p:nvSpPr>
          <p:cNvPr id="5" name="Slide Number Placeholder 4">
            <a:extLst>
              <a:ext uri="{FF2B5EF4-FFF2-40B4-BE49-F238E27FC236}">
                <a16:creationId xmlns:a16="http://schemas.microsoft.com/office/drawing/2014/main" id="{450D4895-129A-42C6-8B48-BDE6EDF948D6}"/>
              </a:ext>
            </a:extLst>
          </p:cNvPr>
          <p:cNvSpPr>
            <a:spLocks noGrp="1"/>
          </p:cNvSpPr>
          <p:nvPr>
            <p:ph type="sldNum" sz="quarter" idx="12"/>
          </p:nvPr>
        </p:nvSpPr>
        <p:spPr/>
        <p:txBody>
          <a:bodyPr/>
          <a:lstStyle/>
          <a:p>
            <a:fld id="{2083E393-C0BF-4ED8-8545-7E4C90AFF831}" type="slidenum">
              <a:rPr lang="en-US" smtClean="0"/>
              <a:pPr/>
              <a:t>37</a:t>
            </a:fld>
            <a:endParaRPr lang="en-US" dirty="0"/>
          </a:p>
        </p:txBody>
      </p:sp>
      <p:pic>
        <p:nvPicPr>
          <p:cNvPr id="7" name="Picture 6">
            <a:extLst>
              <a:ext uri="{FF2B5EF4-FFF2-40B4-BE49-F238E27FC236}">
                <a16:creationId xmlns:a16="http://schemas.microsoft.com/office/drawing/2014/main" id="{04F69028-E06D-48A3-BB3A-A8FFB7CE90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35681" y="1208279"/>
            <a:ext cx="5136870" cy="1635248"/>
          </a:xfrm>
          <a:prstGeom prst="rect">
            <a:avLst/>
          </a:prstGeom>
          <a:noFill/>
        </p:spPr>
      </p:pic>
      <p:pic>
        <p:nvPicPr>
          <p:cNvPr id="9" name="Picture 8">
            <a:extLst>
              <a:ext uri="{FF2B5EF4-FFF2-40B4-BE49-F238E27FC236}">
                <a16:creationId xmlns:a16="http://schemas.microsoft.com/office/drawing/2014/main" id="{F8CFDDC5-75A7-4485-BFDD-CBFB91AC18C8}"/>
              </a:ext>
            </a:extLst>
          </p:cNvPr>
          <p:cNvPicPr>
            <a:picLocks noChangeAspect="1"/>
          </p:cNvPicPr>
          <p:nvPr/>
        </p:nvPicPr>
        <p:blipFill>
          <a:blip r:embed="rId3"/>
          <a:stretch>
            <a:fillRect/>
          </a:stretch>
        </p:blipFill>
        <p:spPr>
          <a:xfrm>
            <a:off x="2535681" y="3482586"/>
            <a:ext cx="5136870" cy="2528921"/>
          </a:xfrm>
          <a:prstGeom prst="rect">
            <a:avLst/>
          </a:prstGeom>
        </p:spPr>
      </p:pic>
      <p:sp>
        <p:nvSpPr>
          <p:cNvPr id="10" name="Footer Placeholder 1">
            <a:extLst>
              <a:ext uri="{FF2B5EF4-FFF2-40B4-BE49-F238E27FC236}">
                <a16:creationId xmlns:a16="http://schemas.microsoft.com/office/drawing/2014/main" id="{E7F547E7-EFDD-41FB-B0AB-16238C9FB527}"/>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880594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Exercise</a:t>
            </a:r>
          </a:p>
        </p:txBody>
      </p:sp>
      <p:sp>
        <p:nvSpPr>
          <p:cNvPr id="3" name="Text Placeholder 2"/>
          <p:cNvSpPr>
            <a:spLocks noGrp="1"/>
          </p:cNvSpPr>
          <p:nvPr>
            <p:ph type="body" sz="quarter" idx="13"/>
          </p:nvPr>
        </p:nvSpPr>
        <p:spPr/>
        <p:txBody>
          <a:bodyPr/>
          <a:lstStyle/>
          <a:p>
            <a:r>
              <a:rPr lang="en-GB" dirty="0"/>
              <a:t>Example 2</a:t>
            </a:r>
          </a:p>
        </p:txBody>
      </p:sp>
      <p:sp>
        <p:nvSpPr>
          <p:cNvPr id="4" name="Content Placeholder 3"/>
          <p:cNvSpPr>
            <a:spLocks noGrp="1"/>
          </p:cNvSpPr>
          <p:nvPr>
            <p:ph idx="1"/>
          </p:nvPr>
        </p:nvSpPr>
        <p:spPr>
          <a:xfrm>
            <a:off x="457200" y="1398481"/>
            <a:ext cx="4174958" cy="4697519"/>
          </a:xfrm>
        </p:spPr>
        <p:txBody>
          <a:bodyPr/>
          <a:lstStyle/>
          <a:p>
            <a:pPr marL="342900" indent="-342900">
              <a:spcAft>
                <a:spcPts val="600"/>
              </a:spcAft>
              <a:buAutoNum type="arabicPeriod"/>
            </a:pPr>
            <a:r>
              <a:rPr lang="en-GB" b="0" dirty="0"/>
              <a:t>Importance</a:t>
            </a:r>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r>
              <a:rPr lang="en-GB" b="0" dirty="0"/>
              <a:t>Potential</a:t>
            </a:r>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a:p>
            <a:pPr marL="342900" indent="-342900">
              <a:spcAft>
                <a:spcPts val="600"/>
              </a:spcAft>
              <a:buAutoNum type="arabicPeriod"/>
            </a:pPr>
            <a:endParaRPr lang="en-GB"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38</a:t>
            </a:fld>
            <a:endParaRPr lang="en-US" dirty="0"/>
          </a:p>
        </p:txBody>
      </p:sp>
      <p:pic>
        <p:nvPicPr>
          <p:cNvPr id="8" name="Picture 7">
            <a:extLst>
              <a:ext uri="{FF2B5EF4-FFF2-40B4-BE49-F238E27FC236}">
                <a16:creationId xmlns:a16="http://schemas.microsoft.com/office/drawing/2014/main" id="{1CAFE1DA-5A74-4D1F-865B-A61CAF63D688}"/>
              </a:ext>
            </a:extLst>
          </p:cNvPr>
          <p:cNvPicPr>
            <a:picLocks noChangeAspect="1"/>
          </p:cNvPicPr>
          <p:nvPr/>
        </p:nvPicPr>
        <p:blipFill>
          <a:blip r:embed="rId2"/>
          <a:stretch>
            <a:fillRect/>
          </a:stretch>
        </p:blipFill>
        <p:spPr>
          <a:xfrm>
            <a:off x="2544679" y="1278390"/>
            <a:ext cx="5148000" cy="2046667"/>
          </a:xfrm>
          <a:prstGeom prst="rect">
            <a:avLst/>
          </a:prstGeom>
        </p:spPr>
      </p:pic>
      <p:pic>
        <p:nvPicPr>
          <p:cNvPr id="9" name="Picture 8">
            <a:extLst>
              <a:ext uri="{FF2B5EF4-FFF2-40B4-BE49-F238E27FC236}">
                <a16:creationId xmlns:a16="http://schemas.microsoft.com/office/drawing/2014/main" id="{1A5702A5-A6E4-4C7B-B31E-CC9D6F05B24C}"/>
              </a:ext>
            </a:extLst>
          </p:cNvPr>
          <p:cNvPicPr>
            <a:picLocks noChangeAspect="1"/>
          </p:cNvPicPr>
          <p:nvPr/>
        </p:nvPicPr>
        <p:blipFill>
          <a:blip r:embed="rId3"/>
          <a:stretch>
            <a:fillRect/>
          </a:stretch>
        </p:blipFill>
        <p:spPr>
          <a:xfrm>
            <a:off x="2533109" y="3925283"/>
            <a:ext cx="5265566" cy="1434994"/>
          </a:xfrm>
          <a:prstGeom prst="rect">
            <a:avLst/>
          </a:prstGeom>
        </p:spPr>
      </p:pic>
      <p:sp>
        <p:nvSpPr>
          <p:cNvPr id="10" name="Footer Placeholder 1">
            <a:extLst>
              <a:ext uri="{FF2B5EF4-FFF2-40B4-BE49-F238E27FC236}">
                <a16:creationId xmlns:a16="http://schemas.microsoft.com/office/drawing/2014/main" id="{053B7264-7A2B-4519-BF09-F33697679AB9}"/>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946949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D118-72AD-4727-9FCE-1367497EE492}"/>
              </a:ext>
            </a:extLst>
          </p:cNvPr>
          <p:cNvSpPr>
            <a:spLocks noGrp="1"/>
          </p:cNvSpPr>
          <p:nvPr>
            <p:ph type="title"/>
          </p:nvPr>
        </p:nvSpPr>
        <p:spPr/>
        <p:txBody>
          <a:bodyPr/>
          <a:lstStyle/>
          <a:p>
            <a:r>
              <a:rPr lang="en-GB" dirty="0"/>
              <a:t>Interpretation Exercise</a:t>
            </a:r>
          </a:p>
        </p:txBody>
      </p:sp>
      <p:sp>
        <p:nvSpPr>
          <p:cNvPr id="3" name="Text Placeholder 2">
            <a:extLst>
              <a:ext uri="{FF2B5EF4-FFF2-40B4-BE49-F238E27FC236}">
                <a16:creationId xmlns:a16="http://schemas.microsoft.com/office/drawing/2014/main" id="{4C4A2DAF-C8E6-41D7-B6B2-08EA103D7240}"/>
              </a:ext>
            </a:extLst>
          </p:cNvPr>
          <p:cNvSpPr>
            <a:spLocks noGrp="1"/>
          </p:cNvSpPr>
          <p:nvPr>
            <p:ph type="body" sz="quarter" idx="13"/>
          </p:nvPr>
        </p:nvSpPr>
        <p:spPr/>
        <p:txBody>
          <a:bodyPr/>
          <a:lstStyle/>
          <a:p>
            <a:r>
              <a:rPr lang="en-GB" dirty="0"/>
              <a:t>Example 2</a:t>
            </a:r>
          </a:p>
        </p:txBody>
      </p:sp>
      <p:sp>
        <p:nvSpPr>
          <p:cNvPr id="4" name="Content Placeholder 3">
            <a:extLst>
              <a:ext uri="{FF2B5EF4-FFF2-40B4-BE49-F238E27FC236}">
                <a16:creationId xmlns:a16="http://schemas.microsoft.com/office/drawing/2014/main" id="{2DFFB2D8-4301-4FAA-BE73-E75E2D26BD9C}"/>
              </a:ext>
            </a:extLst>
          </p:cNvPr>
          <p:cNvSpPr>
            <a:spLocks noGrp="1"/>
          </p:cNvSpPr>
          <p:nvPr>
            <p:ph idx="1"/>
          </p:nvPr>
        </p:nvSpPr>
        <p:spPr/>
        <p:txBody>
          <a:bodyPr/>
          <a:lstStyle/>
          <a:p>
            <a:r>
              <a:rPr lang="en-GB" b="0" dirty="0"/>
              <a:t>3. Performance</a:t>
            </a:r>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r>
              <a:rPr lang="en-GB" b="0" dirty="0"/>
              <a:t>4. Development Action</a:t>
            </a:r>
          </a:p>
          <a:p>
            <a:endParaRPr lang="en-GB" dirty="0"/>
          </a:p>
        </p:txBody>
      </p:sp>
      <p:sp>
        <p:nvSpPr>
          <p:cNvPr id="5" name="Slide Number Placeholder 4">
            <a:extLst>
              <a:ext uri="{FF2B5EF4-FFF2-40B4-BE49-F238E27FC236}">
                <a16:creationId xmlns:a16="http://schemas.microsoft.com/office/drawing/2014/main" id="{450D4895-129A-42C6-8B48-BDE6EDF948D6}"/>
              </a:ext>
            </a:extLst>
          </p:cNvPr>
          <p:cNvSpPr>
            <a:spLocks noGrp="1"/>
          </p:cNvSpPr>
          <p:nvPr>
            <p:ph type="sldNum" sz="quarter" idx="12"/>
          </p:nvPr>
        </p:nvSpPr>
        <p:spPr/>
        <p:txBody>
          <a:bodyPr/>
          <a:lstStyle/>
          <a:p>
            <a:fld id="{2083E393-C0BF-4ED8-8545-7E4C90AFF831}" type="slidenum">
              <a:rPr lang="en-US" smtClean="0"/>
              <a:pPr/>
              <a:t>39</a:t>
            </a:fld>
            <a:endParaRPr lang="en-US" dirty="0"/>
          </a:p>
        </p:txBody>
      </p:sp>
      <p:pic>
        <p:nvPicPr>
          <p:cNvPr id="9" name="Picture 8">
            <a:extLst>
              <a:ext uri="{FF2B5EF4-FFF2-40B4-BE49-F238E27FC236}">
                <a16:creationId xmlns:a16="http://schemas.microsoft.com/office/drawing/2014/main" id="{105FACEE-EF60-49F1-A475-D6261D2E3833}"/>
              </a:ext>
            </a:extLst>
          </p:cNvPr>
          <p:cNvPicPr>
            <a:picLocks noChangeAspect="1"/>
          </p:cNvPicPr>
          <p:nvPr/>
        </p:nvPicPr>
        <p:blipFill>
          <a:blip r:embed="rId2"/>
          <a:stretch>
            <a:fillRect/>
          </a:stretch>
        </p:blipFill>
        <p:spPr>
          <a:xfrm>
            <a:off x="2459420" y="1383047"/>
            <a:ext cx="5148000" cy="2045953"/>
          </a:xfrm>
          <a:prstGeom prst="rect">
            <a:avLst/>
          </a:prstGeom>
        </p:spPr>
      </p:pic>
      <p:pic>
        <p:nvPicPr>
          <p:cNvPr id="10" name="Picture 9">
            <a:extLst>
              <a:ext uri="{FF2B5EF4-FFF2-40B4-BE49-F238E27FC236}">
                <a16:creationId xmlns:a16="http://schemas.microsoft.com/office/drawing/2014/main" id="{3B647DC3-DF34-4C71-B308-F27EAE62B01D}"/>
              </a:ext>
            </a:extLst>
          </p:cNvPr>
          <p:cNvPicPr>
            <a:picLocks noChangeAspect="1"/>
          </p:cNvPicPr>
          <p:nvPr/>
        </p:nvPicPr>
        <p:blipFill>
          <a:blip r:embed="rId3"/>
          <a:stretch>
            <a:fillRect/>
          </a:stretch>
        </p:blipFill>
        <p:spPr>
          <a:xfrm>
            <a:off x="2559269" y="3920453"/>
            <a:ext cx="5148000" cy="2020632"/>
          </a:xfrm>
          <a:prstGeom prst="rect">
            <a:avLst/>
          </a:prstGeom>
        </p:spPr>
      </p:pic>
      <p:sp>
        <p:nvSpPr>
          <p:cNvPr id="11" name="Footer Placeholder 1">
            <a:extLst>
              <a:ext uri="{FF2B5EF4-FFF2-40B4-BE49-F238E27FC236}">
                <a16:creationId xmlns:a16="http://schemas.microsoft.com/office/drawing/2014/main" id="{285980DC-91EB-4821-9461-FD40E7572DB9}"/>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25981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428" y="343565"/>
            <a:ext cx="5662246" cy="307777"/>
          </a:xfrm>
        </p:spPr>
        <p:txBody>
          <a:bodyPr>
            <a:normAutofit fontScale="90000"/>
          </a:bodyPr>
          <a:lstStyle/>
          <a:p>
            <a:r>
              <a:rPr lang="en-GB" dirty="0"/>
              <a:t>About Saville Assessment, A Willis Towers Watson Company</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a:xfrm>
            <a:off x="2547428" y="1510627"/>
            <a:ext cx="5662246" cy="4572000"/>
          </a:xfrm>
        </p:spPr>
        <p:txBody>
          <a:bodyPr/>
          <a:lstStyle/>
          <a:p>
            <a:pPr marL="285750" indent="-285750">
              <a:spcAft>
                <a:spcPts val="600"/>
              </a:spcAft>
              <a:buClr>
                <a:srgbClr val="702082"/>
              </a:buClr>
              <a:buFont typeface="Wingdings" panose="05000000000000000000" pitchFamily="2" charset="2"/>
              <a:buChar char="§"/>
            </a:pPr>
            <a:r>
              <a:rPr lang="en-GB" sz="1600" b="0" dirty="0"/>
              <a:t>2004: Founded by Professor Peter Saville</a:t>
            </a:r>
          </a:p>
          <a:p>
            <a:pPr marL="285750" indent="-285750">
              <a:spcAft>
                <a:spcPts val="600"/>
              </a:spcAft>
              <a:buClr>
                <a:srgbClr val="702082"/>
              </a:buClr>
              <a:buFont typeface="Wingdings" panose="05000000000000000000" pitchFamily="2" charset="2"/>
              <a:buChar char="§"/>
            </a:pPr>
            <a:r>
              <a:rPr lang="en-GB" sz="1600" b="0" dirty="0"/>
              <a:t>2005: Wave launched</a:t>
            </a:r>
          </a:p>
          <a:p>
            <a:pPr marL="285750" indent="-285750">
              <a:spcAft>
                <a:spcPts val="600"/>
              </a:spcAft>
              <a:buClr>
                <a:srgbClr val="702082"/>
              </a:buClr>
              <a:buFont typeface="Wingdings" panose="05000000000000000000" pitchFamily="2" charset="2"/>
              <a:buChar char="§"/>
            </a:pPr>
            <a:r>
              <a:rPr lang="en-GB" sz="1600" b="0" dirty="0"/>
              <a:t>2007: Swift combination tests launched</a:t>
            </a:r>
          </a:p>
          <a:p>
            <a:pPr marL="285750" indent="-285750">
              <a:spcAft>
                <a:spcPts val="600"/>
              </a:spcAft>
              <a:buClr>
                <a:srgbClr val="702082"/>
              </a:buClr>
              <a:buFont typeface="Wingdings" panose="05000000000000000000" pitchFamily="2" charset="2"/>
              <a:buChar char="§"/>
            </a:pPr>
            <a:r>
              <a:rPr lang="en-GB" sz="1600" b="0" dirty="0"/>
              <a:t>2013: Situational Judgment Tests launched</a:t>
            </a:r>
          </a:p>
          <a:p>
            <a:pPr marL="285750" indent="-285750">
              <a:spcAft>
                <a:spcPts val="600"/>
              </a:spcAft>
              <a:buClr>
                <a:srgbClr val="702082"/>
              </a:buClr>
              <a:buFont typeface="Wingdings" panose="05000000000000000000" pitchFamily="2" charset="2"/>
              <a:buChar char="§"/>
            </a:pPr>
            <a:r>
              <a:rPr lang="en-GB" sz="1600" b="0" dirty="0"/>
              <a:t>2015: New tests, new technology</a:t>
            </a:r>
          </a:p>
          <a:p>
            <a:pPr marL="285750" indent="-285750">
              <a:spcAft>
                <a:spcPts val="600"/>
              </a:spcAft>
              <a:buClr>
                <a:srgbClr val="702082"/>
              </a:buClr>
              <a:buFont typeface="Wingdings" panose="05000000000000000000" pitchFamily="2" charset="2"/>
              <a:buChar char="§"/>
            </a:pPr>
            <a:r>
              <a:rPr lang="en-GB" sz="1600" b="0" dirty="0"/>
              <a:t>2015: A Towers Watson Company</a:t>
            </a:r>
          </a:p>
          <a:p>
            <a:pPr marL="285750" indent="-285750">
              <a:spcAft>
                <a:spcPts val="600"/>
              </a:spcAft>
              <a:buClr>
                <a:srgbClr val="702082"/>
              </a:buClr>
              <a:buFont typeface="Wingdings" panose="05000000000000000000" pitchFamily="2" charset="2"/>
              <a:buChar char="§"/>
            </a:pPr>
            <a:r>
              <a:rPr lang="en-GB" sz="1600" b="0" dirty="0"/>
              <a:t>2016: Willis Towers Watson</a:t>
            </a:r>
          </a:p>
          <a:p>
            <a:pPr>
              <a:spcAft>
                <a:spcPts val="600"/>
              </a:spcAft>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4</a:t>
            </a:fld>
            <a:endParaRPr lang="en-US"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4519" r="42995"/>
          <a:stretch/>
        </p:blipFill>
        <p:spPr>
          <a:xfrm>
            <a:off x="0" y="-1"/>
            <a:ext cx="2309799" cy="6260123"/>
          </a:xfrm>
          <a:prstGeom prst="rect">
            <a:avLst/>
          </a:prstGeom>
        </p:spPr>
      </p:pic>
      <p:grpSp>
        <p:nvGrpSpPr>
          <p:cNvPr id="7" name="Group 6"/>
          <p:cNvGrpSpPr/>
          <p:nvPr/>
        </p:nvGrpSpPr>
        <p:grpSpPr>
          <a:xfrm>
            <a:off x="6057901" y="2921710"/>
            <a:ext cx="3114283" cy="3140282"/>
            <a:chOff x="4937760" y="912205"/>
            <a:chExt cx="3485901" cy="3348049"/>
          </a:xfrm>
        </p:grpSpPr>
        <p:sp>
          <p:nvSpPr>
            <p:cNvPr id="8" name="Rectangle 7"/>
            <p:cNvSpPr/>
            <p:nvPr/>
          </p:nvSpPr>
          <p:spPr>
            <a:xfrm>
              <a:off x="4937760" y="1280160"/>
              <a:ext cx="3368040" cy="2980094"/>
            </a:xfrm>
            <a:prstGeom prst="rect">
              <a:avLst/>
            </a:prstGeom>
            <a:solidFill>
              <a:srgbClr val="D8D7DF"/>
            </a:solidFill>
            <a:ln>
              <a:noFill/>
            </a:ln>
            <a:effectLst>
              <a:outerShdw blurRad="63500" dist="5080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9" name="Circle: Hollow 8"/>
            <p:cNvSpPr/>
            <p:nvPr/>
          </p:nvSpPr>
          <p:spPr>
            <a:xfrm>
              <a:off x="5230369" y="1461146"/>
              <a:ext cx="1103376" cy="1103376"/>
            </a:xfrm>
            <a:prstGeom prst="donut">
              <a:avLst>
                <a:gd name="adj" fmla="val 9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0" name="TextBox 10"/>
            <p:cNvSpPr txBox="1"/>
            <p:nvPr/>
          </p:nvSpPr>
          <p:spPr>
            <a:xfrm rot="10800000">
              <a:off x="5893549" y="912205"/>
              <a:ext cx="347865" cy="167351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0" b="1" dirty="0"/>
                <a:t>“</a:t>
              </a:r>
            </a:p>
          </p:txBody>
        </p:sp>
        <p:sp>
          <p:nvSpPr>
            <p:cNvPr id="11" name="TextBox 11"/>
            <p:cNvSpPr txBox="1"/>
            <p:nvPr/>
          </p:nvSpPr>
          <p:spPr>
            <a:xfrm>
              <a:off x="5096781" y="2673988"/>
              <a:ext cx="332688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702082"/>
                  </a:solidFill>
                </a:rPr>
                <a:t>“Our goal is to transform assessment across the world”</a:t>
              </a:r>
            </a:p>
          </p:txBody>
        </p:sp>
      </p:grpSp>
      <p:sp>
        <p:nvSpPr>
          <p:cNvPr id="15" name="Footer Placeholder 1">
            <a:extLst>
              <a:ext uri="{FF2B5EF4-FFF2-40B4-BE49-F238E27FC236}">
                <a16:creationId xmlns:a16="http://schemas.microsoft.com/office/drawing/2014/main" id="{049F9B54-97BD-44A3-958F-4A487495BBE0}"/>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804705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126367"/>
            <a:ext cx="4495800" cy="337433"/>
          </a:xfrm>
        </p:spPr>
        <p:txBody>
          <a:bodyPr/>
          <a:lstStyle/>
          <a:p>
            <a:endParaRPr lang="en-GB" dirty="0"/>
          </a:p>
        </p:txBody>
      </p:sp>
      <p:sp>
        <p:nvSpPr>
          <p:cNvPr id="3" name="Title 2"/>
          <p:cNvSpPr>
            <a:spLocks noGrp="1"/>
          </p:cNvSpPr>
          <p:nvPr>
            <p:ph type="title"/>
          </p:nvPr>
        </p:nvSpPr>
        <p:spPr/>
        <p:txBody>
          <a:bodyPr/>
          <a:lstStyle/>
          <a:p>
            <a:r>
              <a:rPr lang="en-GB" dirty="0"/>
              <a:t>Feedback of Wave </a:t>
            </a:r>
            <a:br>
              <a:rPr lang="en-GB" dirty="0"/>
            </a:br>
            <a:r>
              <a:rPr lang="en-GB" dirty="0"/>
              <a:t>Performance 360</a:t>
            </a:r>
          </a:p>
        </p:txBody>
      </p:sp>
      <p:sp>
        <p:nvSpPr>
          <p:cNvPr id="4" name="Slide Number Placeholder 3"/>
          <p:cNvSpPr>
            <a:spLocks noGrp="1"/>
          </p:cNvSpPr>
          <p:nvPr>
            <p:ph type="sldNum" sz="quarter" idx="12"/>
          </p:nvPr>
        </p:nvSpPr>
        <p:spPr/>
        <p:txBody>
          <a:bodyPr/>
          <a:lstStyle/>
          <a:p>
            <a:fld id="{2083E393-C0BF-4ED8-8545-7E4C90AFF831}" type="slidenum">
              <a:rPr lang="en-US" smtClean="0"/>
              <a:pPr/>
              <a:t>40</a:t>
            </a:fld>
            <a:endParaRPr lang="en-US" dirty="0"/>
          </a:p>
        </p:txBody>
      </p:sp>
      <p:sp>
        <p:nvSpPr>
          <p:cNvPr id="6" name="Footer Placeholder 1">
            <a:extLst>
              <a:ext uri="{FF2B5EF4-FFF2-40B4-BE49-F238E27FC236}">
                <a16:creationId xmlns:a16="http://schemas.microsoft.com/office/drawing/2014/main" id="{31AF0C1A-7704-4AC1-AA6D-965A6D6B4E32}"/>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539208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Maximizing the Benefits of 360 Feedback</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b="0" dirty="0"/>
              <a:t>Raise their self-insight</a:t>
            </a:r>
          </a:p>
          <a:p>
            <a:pPr marL="285750" indent="-285750">
              <a:spcAft>
                <a:spcPts val="600"/>
              </a:spcAft>
              <a:buFont typeface="Wingdings" panose="05000000000000000000" pitchFamily="2" charset="2"/>
              <a:buChar char="§"/>
            </a:pPr>
            <a:r>
              <a:rPr lang="en-GB" b="0" dirty="0"/>
              <a:t>Relate back to the role requirements</a:t>
            </a:r>
          </a:p>
          <a:p>
            <a:pPr marL="285750" indent="-285750">
              <a:spcAft>
                <a:spcPts val="600"/>
              </a:spcAft>
              <a:buFont typeface="Wingdings" panose="05000000000000000000" pitchFamily="2" charset="2"/>
              <a:buChar char="§"/>
            </a:pPr>
            <a:r>
              <a:rPr lang="en-GB" b="0" dirty="0"/>
              <a:t>Focus on action planning – how will they improve?</a:t>
            </a:r>
          </a:p>
          <a:p>
            <a:pPr marL="285750" indent="-285750">
              <a:spcAft>
                <a:spcPts val="600"/>
              </a:spcAft>
              <a:buFont typeface="Wingdings" panose="05000000000000000000" pitchFamily="2" charset="2"/>
              <a:buChar char="§"/>
            </a:pPr>
            <a:r>
              <a:rPr lang="en-GB" b="0" dirty="0"/>
              <a:t>Recognize individual steps to </a:t>
            </a:r>
            <a:r>
              <a:rPr lang="en-GB" b="0" dirty="0" err="1"/>
              <a:t>behavior</a:t>
            </a:r>
            <a:r>
              <a:rPr lang="en-GB" b="0" dirty="0"/>
              <a:t> change:</a:t>
            </a:r>
          </a:p>
          <a:p>
            <a:pPr marL="514350" lvl="2" indent="-285750">
              <a:spcAft>
                <a:spcPts val="600"/>
              </a:spcAft>
            </a:pPr>
            <a:r>
              <a:rPr lang="en-GB" b="0" dirty="0"/>
              <a:t>Understanding the key messages</a:t>
            </a:r>
          </a:p>
          <a:p>
            <a:pPr marL="514350" lvl="2" indent="-285750">
              <a:spcAft>
                <a:spcPts val="600"/>
              </a:spcAft>
            </a:pPr>
            <a:r>
              <a:rPr lang="en-GB" b="0" dirty="0"/>
              <a:t>Accepting the feedback</a:t>
            </a:r>
          </a:p>
          <a:p>
            <a:pPr marL="514350" lvl="2" indent="-285750">
              <a:spcAft>
                <a:spcPts val="600"/>
              </a:spcAft>
            </a:pPr>
            <a:r>
              <a:rPr lang="en-GB" b="0" dirty="0"/>
              <a:t>Readiness to change</a:t>
            </a:r>
          </a:p>
          <a:p>
            <a:pPr marL="285750" indent="-285750">
              <a:spcAft>
                <a:spcPts val="600"/>
              </a:spcAft>
              <a:buFont typeface="Wingdings" panose="05000000000000000000" pitchFamily="2" charset="2"/>
              <a:buChar char="§"/>
            </a:pPr>
            <a:r>
              <a:rPr lang="en-GB" b="0" dirty="0"/>
              <a:t>Focus on strengths but do not overlook development areas</a:t>
            </a:r>
          </a:p>
          <a:p>
            <a:pPr marL="285750" indent="-285750">
              <a:spcAft>
                <a:spcPts val="600"/>
              </a:spcAft>
              <a:buFont typeface="Wingdings" panose="05000000000000000000" pitchFamily="2" charset="2"/>
              <a:buChar char="§"/>
            </a:pPr>
            <a:r>
              <a:rPr lang="en-GB" b="0" dirty="0"/>
              <a:t>Encourage them to follow-up with their Line Manager</a:t>
            </a:r>
          </a:p>
          <a:p>
            <a:pPr marL="285750" indent="-285750">
              <a:spcAft>
                <a:spcPts val="600"/>
              </a:spcAft>
              <a:buFont typeface="Wingdings" panose="05000000000000000000" pitchFamily="2" charset="2"/>
              <a:buChar char="§"/>
            </a:pPr>
            <a:r>
              <a:rPr lang="en-GB" b="0" dirty="0"/>
              <a:t>Encourage a team follow-up group activity</a:t>
            </a:r>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41</a:t>
            </a:fld>
            <a:endParaRPr lang="en-US" dirty="0"/>
          </a:p>
        </p:txBody>
      </p:sp>
      <p:sp>
        <p:nvSpPr>
          <p:cNvPr id="7" name="Footer Placeholder 1">
            <a:extLst>
              <a:ext uri="{FF2B5EF4-FFF2-40B4-BE49-F238E27FC236}">
                <a16:creationId xmlns:a16="http://schemas.microsoft.com/office/drawing/2014/main" id="{CF8D614A-331D-4891-8C38-C36A131090B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276276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Structure of Feedback</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dirty="0"/>
              <a:t>Preparation: </a:t>
            </a:r>
            <a:r>
              <a:rPr lang="en-GB" b="0" dirty="0"/>
              <a:t>review differences between </a:t>
            </a:r>
            <a:r>
              <a:rPr lang="en-GB" b="0" dirty="0" err="1"/>
              <a:t>raters</a:t>
            </a:r>
            <a:r>
              <a:rPr lang="en-GB" b="0" dirty="0"/>
              <a:t>, look for links and themes</a:t>
            </a:r>
          </a:p>
          <a:p>
            <a:pPr marL="285750" indent="-285750">
              <a:lnSpc>
                <a:spcPct val="120000"/>
              </a:lnSpc>
              <a:spcAft>
                <a:spcPts val="600"/>
              </a:spcAft>
              <a:buFont typeface="Wingdings" panose="05000000000000000000" pitchFamily="2" charset="2"/>
              <a:buChar char="§"/>
            </a:pPr>
            <a:r>
              <a:rPr lang="en-GB" dirty="0"/>
              <a:t>Introduction: </a:t>
            </a:r>
          </a:p>
          <a:p>
            <a:pPr marL="514350" lvl="2" indent="-285750">
              <a:lnSpc>
                <a:spcPct val="120000"/>
              </a:lnSpc>
              <a:spcAft>
                <a:spcPts val="600"/>
              </a:spcAft>
            </a:pPr>
            <a:r>
              <a:rPr lang="en-GB" dirty="0"/>
              <a:t>Scene setting – purpose, objectives, core </a:t>
            </a:r>
            <a:r>
              <a:rPr lang="en-GB" dirty="0" err="1"/>
              <a:t>behaviors</a:t>
            </a:r>
            <a:r>
              <a:rPr lang="en-GB" dirty="0"/>
              <a:t>, background, aspirations</a:t>
            </a:r>
          </a:p>
          <a:p>
            <a:pPr marL="514350" lvl="2" indent="-285750">
              <a:lnSpc>
                <a:spcPct val="120000"/>
              </a:lnSpc>
              <a:spcAft>
                <a:spcPts val="600"/>
              </a:spcAft>
            </a:pPr>
            <a:r>
              <a:rPr lang="en-GB" dirty="0"/>
              <a:t>About this report – comparison group, perceptions of performance, confidentiality, discuss </a:t>
            </a:r>
            <a:r>
              <a:rPr lang="en-GB" dirty="0" err="1"/>
              <a:t>raters</a:t>
            </a:r>
            <a:r>
              <a:rPr lang="en-GB" dirty="0"/>
              <a:t>, 360 model, explain dual reporting</a:t>
            </a:r>
          </a:p>
          <a:p>
            <a:pPr marL="285750" indent="-285750">
              <a:spcAft>
                <a:spcPts val="600"/>
              </a:spcAft>
              <a:buFont typeface="Wingdings" panose="05000000000000000000" pitchFamily="2" charset="2"/>
              <a:buChar char="§"/>
            </a:pPr>
            <a:r>
              <a:rPr lang="en-GB" dirty="0"/>
              <a:t>Discuss Profile: </a:t>
            </a:r>
            <a:r>
              <a:rPr lang="en-GB" b="0" dirty="0"/>
              <a:t>differences between </a:t>
            </a:r>
            <a:r>
              <a:rPr lang="en-GB" b="0" dirty="0" err="1"/>
              <a:t>raters</a:t>
            </a:r>
            <a:r>
              <a:rPr lang="en-GB" b="0" dirty="0"/>
              <a:t>, areas of strength to build, potential limitations, link in comments</a:t>
            </a:r>
          </a:p>
          <a:p>
            <a:pPr marL="285750" indent="-285750">
              <a:spcAft>
                <a:spcPts val="600"/>
              </a:spcAft>
              <a:buFont typeface="Wingdings" panose="05000000000000000000" pitchFamily="2" charset="2"/>
              <a:buChar char="§"/>
            </a:pPr>
            <a:r>
              <a:rPr lang="en-GB" dirty="0"/>
              <a:t>Summarize key points</a:t>
            </a:r>
          </a:p>
          <a:p>
            <a:pPr marL="285750" indent="-285750">
              <a:spcAft>
                <a:spcPts val="600"/>
              </a:spcAft>
              <a:buFont typeface="Wingdings" panose="05000000000000000000" pitchFamily="2" charset="2"/>
              <a:buChar char="§"/>
            </a:pPr>
            <a:r>
              <a:rPr lang="en-GB" dirty="0"/>
              <a:t>Conclusion: </a:t>
            </a:r>
            <a:r>
              <a:rPr lang="en-GB" b="0" dirty="0"/>
              <a:t>next steps, action plan, development activities, follow up</a:t>
            </a:r>
          </a:p>
          <a:p>
            <a:pPr marL="285750" indent="-285750">
              <a:spcAft>
                <a:spcPts val="600"/>
              </a:spcAft>
              <a:buFont typeface="Wingdings" panose="05000000000000000000" pitchFamily="2" charset="2"/>
              <a:buChar char="§"/>
            </a:pPr>
            <a:endParaRPr lang="en-GB" b="0" dirty="0"/>
          </a:p>
          <a:p>
            <a:pPr lvl="1">
              <a:spcAft>
                <a:spcPts val="600"/>
              </a:spcAft>
            </a:pPr>
            <a:endParaRPr lang="en-GB" dirty="0"/>
          </a:p>
          <a:p>
            <a:pPr>
              <a:spcAft>
                <a:spcPts val="600"/>
              </a:spcAft>
            </a:pPr>
            <a:endParaRPr lang="en-GB" dirty="0"/>
          </a:p>
          <a:p>
            <a:pPr>
              <a:spcAft>
                <a:spcPts val="600"/>
              </a:spcAft>
            </a:pPr>
            <a:endParaRPr lang="en-GB" dirty="0"/>
          </a:p>
          <a:p>
            <a:pPr>
              <a:spcAft>
                <a:spcPts val="600"/>
              </a:spcAft>
            </a:pPr>
            <a:endParaRPr lang="en-GB"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42</a:t>
            </a:fld>
            <a:endParaRPr lang="en-US" dirty="0"/>
          </a:p>
        </p:txBody>
      </p:sp>
      <p:sp>
        <p:nvSpPr>
          <p:cNvPr id="7" name="Footer Placeholder 1">
            <a:extLst>
              <a:ext uri="{FF2B5EF4-FFF2-40B4-BE49-F238E27FC236}">
                <a16:creationId xmlns:a16="http://schemas.microsoft.com/office/drawing/2014/main" id="{9A0A9732-BA13-44BF-B98F-53E3FAD87C6C}"/>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092746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Preparation for Feedback</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4000"/>
            <a:ext cx="8229600" cy="4572000"/>
          </a:xfrm>
        </p:spPr>
        <p:txBody>
          <a:bodyPr/>
          <a:lstStyle/>
          <a:p>
            <a:pPr>
              <a:spcAft>
                <a:spcPts val="600"/>
              </a:spcAft>
            </a:pPr>
            <a:r>
              <a:rPr lang="en-GB" sz="1600" dirty="0">
                <a:solidFill>
                  <a:schemeClr val="accent1"/>
                </a:solidFill>
              </a:rPr>
              <a:t>When reviewing results, aim to focus on the following:</a:t>
            </a:r>
          </a:p>
          <a:p>
            <a:pPr marL="285750" indent="-285750">
              <a:spcAft>
                <a:spcPts val="600"/>
              </a:spcAft>
              <a:buFont typeface="Wingdings" panose="05000000000000000000" pitchFamily="2" charset="2"/>
              <a:buChar char="§"/>
            </a:pPr>
            <a:r>
              <a:rPr lang="en-GB" sz="1600" b="0" dirty="0"/>
              <a:t>Difference in scores between the different groups providing feedback – how well does the person work with others?</a:t>
            </a:r>
          </a:p>
          <a:p>
            <a:pPr marL="285750" indent="-285750">
              <a:spcAft>
                <a:spcPts val="600"/>
              </a:spcAft>
              <a:buFont typeface="Wingdings" panose="05000000000000000000" pitchFamily="2" charset="2"/>
              <a:buChar char="§"/>
            </a:pPr>
            <a:r>
              <a:rPr lang="en-GB" sz="1600" b="0" dirty="0"/>
              <a:t>Differences between self-perception and the viewpoints of other </a:t>
            </a:r>
            <a:r>
              <a:rPr lang="en-GB" sz="1600" b="0" dirty="0" err="1"/>
              <a:t>raters</a:t>
            </a:r>
            <a:r>
              <a:rPr lang="en-GB" sz="1600" b="0" dirty="0"/>
              <a:t> – indicator of self-awareness</a:t>
            </a:r>
          </a:p>
          <a:p>
            <a:pPr marL="285750" indent="-285750">
              <a:spcAft>
                <a:spcPts val="600"/>
              </a:spcAft>
              <a:buFont typeface="Wingdings" panose="05000000000000000000" pitchFamily="2" charset="2"/>
              <a:buChar char="§"/>
            </a:pPr>
            <a:r>
              <a:rPr lang="en-GB" sz="1600" b="0" dirty="0"/>
              <a:t>Overall strengths and limitations – how do these relate to the person’s role?</a:t>
            </a:r>
          </a:p>
          <a:p>
            <a:pPr marL="285750" indent="-285750">
              <a:spcAft>
                <a:spcPts val="600"/>
              </a:spcAft>
              <a:buFont typeface="Wingdings" panose="05000000000000000000" pitchFamily="2" charset="2"/>
              <a:buChar char="§"/>
            </a:pPr>
            <a:r>
              <a:rPr lang="en-GB" sz="1600" b="0" dirty="0"/>
              <a:t>Boss ratings – identify consistent messages as an indictor of their relationship or performance issue?</a:t>
            </a:r>
          </a:p>
          <a:p>
            <a:pPr marL="285750" indent="-285750">
              <a:spcAft>
                <a:spcPts val="600"/>
              </a:spcAft>
              <a:buFont typeface="Wingdings" panose="05000000000000000000" pitchFamily="2" charset="2"/>
              <a:buChar char="§"/>
            </a:pPr>
            <a:r>
              <a:rPr lang="en-GB" sz="1600" b="0" dirty="0"/>
              <a:t>Look for differences in scores for Task (Solving Problems and Delivering Results) and People (Influencing Others and Adapting Approaches) performance areas</a:t>
            </a:r>
          </a:p>
          <a:p>
            <a:pPr marL="285750" indent="-285750">
              <a:spcAft>
                <a:spcPts val="600"/>
              </a:spcAft>
              <a:buFont typeface="Wingdings" panose="05000000000000000000" pitchFamily="2" charset="2"/>
              <a:buChar char="§"/>
            </a:pPr>
            <a:r>
              <a:rPr lang="en-GB" sz="1600" b="0" dirty="0"/>
              <a:t>Links between competencies – any patterns of strength or limitations?</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43</a:t>
            </a:fld>
            <a:endParaRPr lang="en-US" dirty="0"/>
          </a:p>
        </p:txBody>
      </p:sp>
      <p:sp>
        <p:nvSpPr>
          <p:cNvPr id="7" name="Footer Placeholder 1">
            <a:extLst>
              <a:ext uri="{FF2B5EF4-FFF2-40B4-BE49-F238E27FC236}">
                <a16:creationId xmlns:a16="http://schemas.microsoft.com/office/drawing/2014/main" id="{DAF8E512-281B-4229-A499-2D527DBFF5A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095839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07777"/>
          </a:xfrm>
        </p:spPr>
        <p:txBody>
          <a:bodyPr/>
          <a:lstStyle/>
          <a:p>
            <a:r>
              <a:rPr lang="en-GB" dirty="0"/>
              <a:t>Feedback Flow</a:t>
            </a:r>
          </a:p>
        </p:txBody>
      </p:sp>
      <p:sp>
        <p:nvSpPr>
          <p:cNvPr id="5" name="Slide Number Placeholder 4"/>
          <p:cNvSpPr>
            <a:spLocks noGrp="1"/>
          </p:cNvSpPr>
          <p:nvPr>
            <p:ph type="sldNum" sz="quarter" idx="12"/>
          </p:nvPr>
        </p:nvSpPr>
        <p:spPr/>
        <p:txBody>
          <a:bodyPr/>
          <a:lstStyle/>
          <a:p>
            <a:fld id="{2083E393-C0BF-4ED8-8545-7E4C90AFF831}" type="slidenum">
              <a:rPr lang="en-US" smtClean="0"/>
              <a:pPr/>
              <a:t>44</a:t>
            </a:fld>
            <a:endParaRPr lang="en-US" dirty="0"/>
          </a:p>
        </p:txBody>
      </p:sp>
      <p:pic>
        <p:nvPicPr>
          <p:cNvPr id="7" name="Picture 6">
            <a:extLst>
              <a:ext uri="{FF2B5EF4-FFF2-40B4-BE49-F238E27FC236}">
                <a16:creationId xmlns:a16="http://schemas.microsoft.com/office/drawing/2014/main" id="{688BEE84-1360-4CB6-B1FF-21B73DC33A95}"/>
              </a:ext>
            </a:extLst>
          </p:cNvPr>
          <p:cNvPicPr>
            <a:picLocks noChangeAspect="1"/>
          </p:cNvPicPr>
          <p:nvPr/>
        </p:nvPicPr>
        <p:blipFill>
          <a:blip r:embed="rId2"/>
          <a:stretch>
            <a:fillRect/>
          </a:stretch>
        </p:blipFill>
        <p:spPr>
          <a:xfrm>
            <a:off x="890803" y="1022709"/>
            <a:ext cx="7226710" cy="4943377"/>
          </a:xfrm>
          <a:prstGeom prst="rect">
            <a:avLst/>
          </a:prstGeom>
        </p:spPr>
      </p:pic>
      <p:sp>
        <p:nvSpPr>
          <p:cNvPr id="10" name="Footer Placeholder 1">
            <a:extLst>
              <a:ext uri="{FF2B5EF4-FFF2-40B4-BE49-F238E27FC236}">
                <a16:creationId xmlns:a16="http://schemas.microsoft.com/office/drawing/2014/main" id="{616EEDDA-E4CF-495F-A12B-647A60C21DF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206000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Style</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b="0" dirty="0"/>
              <a:t>Open questions</a:t>
            </a:r>
          </a:p>
          <a:p>
            <a:pPr marL="514350" lvl="2" indent="-285750">
              <a:spcAft>
                <a:spcPts val="600"/>
              </a:spcAft>
            </a:pPr>
            <a:r>
              <a:rPr lang="en-GB" b="0" dirty="0"/>
              <a:t>“Tell me about…”, “How does that resonate with you?”</a:t>
            </a:r>
          </a:p>
          <a:p>
            <a:pPr marL="514350" lvl="2" indent="-285750">
              <a:spcAft>
                <a:spcPts val="600"/>
              </a:spcAft>
            </a:pPr>
            <a:r>
              <a:rPr lang="en-GB" b="0" dirty="0"/>
              <a:t>“Describe…” “What does that look like at work?”</a:t>
            </a:r>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r>
              <a:rPr lang="en-GB" b="0" dirty="0"/>
              <a:t>Follow-up questions</a:t>
            </a:r>
          </a:p>
          <a:p>
            <a:pPr marL="514350" lvl="2" indent="-285750">
              <a:spcAft>
                <a:spcPts val="600"/>
              </a:spcAft>
            </a:pPr>
            <a:r>
              <a:rPr lang="en-GB" b="0" dirty="0"/>
              <a:t>“What exactly did you do?” “What approach did you use?” “How effective was your response?” </a:t>
            </a:r>
          </a:p>
          <a:p>
            <a:pPr marL="514350" lvl="2" indent="-285750">
              <a:spcAft>
                <a:spcPts val="600"/>
              </a:spcAft>
            </a:pPr>
            <a:r>
              <a:rPr lang="en-GB" b="0" dirty="0"/>
              <a:t>What, where, when, who, why and how?</a:t>
            </a:r>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r>
              <a:rPr lang="en-GB" b="0" dirty="0"/>
              <a:t>Impact of actions</a:t>
            </a:r>
          </a:p>
          <a:p>
            <a:pPr marL="514350" lvl="2" indent="-285750">
              <a:spcAft>
                <a:spcPts val="600"/>
              </a:spcAft>
            </a:pPr>
            <a:r>
              <a:rPr lang="en-GB" b="0" dirty="0"/>
              <a:t>“What impact did that have on others?” “What are the implications of…on your team?” </a:t>
            </a:r>
          </a:p>
          <a:p>
            <a:pPr marL="514350" lvl="2" indent="-285750">
              <a:spcAft>
                <a:spcPts val="600"/>
              </a:spcAft>
            </a:pPr>
            <a:r>
              <a:rPr lang="en-GB" b="0" dirty="0"/>
              <a:t>“What feedback did you get from others?”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45</a:t>
            </a:fld>
            <a:endParaRPr lang="en-US" dirty="0"/>
          </a:p>
        </p:txBody>
      </p:sp>
      <p:sp>
        <p:nvSpPr>
          <p:cNvPr id="7" name="Footer Placeholder 1">
            <a:extLst>
              <a:ext uri="{FF2B5EF4-FFF2-40B4-BE49-F238E27FC236}">
                <a16:creationId xmlns:a16="http://schemas.microsoft.com/office/drawing/2014/main" id="{B99015C2-67B3-4DAC-B7FB-D768590598A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877032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 Planning	</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346200"/>
            <a:ext cx="8229600" cy="4749800"/>
          </a:xfrm>
        </p:spPr>
        <p:txBody>
          <a:bodyPr/>
          <a:lstStyle/>
          <a:p>
            <a:pPr marL="285750" indent="-285750">
              <a:spcAft>
                <a:spcPts val="600"/>
              </a:spcAft>
              <a:buFont typeface="Wingdings" panose="05000000000000000000" pitchFamily="2" charset="2"/>
              <a:buChar char="§"/>
            </a:pPr>
            <a:r>
              <a:rPr lang="en-GB" sz="1500" b="0" dirty="0"/>
              <a:t>Maximizing </a:t>
            </a:r>
            <a:r>
              <a:rPr lang="en-GB" sz="1500" b="0" dirty="0" err="1"/>
              <a:t>behavior</a:t>
            </a:r>
            <a:r>
              <a:rPr lang="en-GB" sz="1500" b="0" dirty="0"/>
              <a:t> change:</a:t>
            </a:r>
          </a:p>
          <a:p>
            <a:pPr marL="514350" lvl="2" indent="-285750">
              <a:spcAft>
                <a:spcPts val="600"/>
              </a:spcAft>
            </a:pPr>
            <a:r>
              <a:rPr lang="en-GB" sz="1500" b="0" dirty="0"/>
              <a:t>Goal setting</a:t>
            </a:r>
          </a:p>
          <a:p>
            <a:pPr marL="514350" lvl="2" indent="-285750">
              <a:spcAft>
                <a:spcPts val="600"/>
              </a:spcAft>
            </a:pPr>
            <a:r>
              <a:rPr lang="en-GB" sz="1500" b="0" dirty="0"/>
              <a:t>Encouraging openness to change</a:t>
            </a:r>
          </a:p>
          <a:p>
            <a:pPr marL="514350" lvl="2" indent="-285750">
              <a:spcAft>
                <a:spcPts val="600"/>
              </a:spcAft>
            </a:pPr>
            <a:r>
              <a:rPr lang="en-GB" sz="1500" b="0" dirty="0"/>
              <a:t>Raising self-awareness</a:t>
            </a:r>
          </a:p>
          <a:p>
            <a:pPr marL="514350" lvl="2" indent="-285750">
              <a:spcAft>
                <a:spcPts val="600"/>
              </a:spcAft>
            </a:pPr>
            <a:r>
              <a:rPr lang="en-GB" sz="1500" b="0" dirty="0"/>
              <a:t>Encouraging ownership</a:t>
            </a:r>
          </a:p>
          <a:p>
            <a:pPr marL="285750" indent="-285750">
              <a:spcAft>
                <a:spcPts val="600"/>
              </a:spcAft>
              <a:buFont typeface="Wingdings" panose="05000000000000000000" pitchFamily="2" charset="2"/>
              <a:buChar char="§"/>
            </a:pPr>
            <a:endParaRPr lang="en-GB" sz="1500" b="0" dirty="0"/>
          </a:p>
          <a:p>
            <a:pPr>
              <a:spcAft>
                <a:spcPts val="600"/>
              </a:spcAft>
            </a:pPr>
            <a:r>
              <a:rPr lang="en-GB" sz="1500" dirty="0"/>
              <a:t>Questions</a:t>
            </a:r>
          </a:p>
          <a:p>
            <a:pPr marL="285750" indent="-285750">
              <a:spcAft>
                <a:spcPts val="600"/>
              </a:spcAft>
              <a:buFont typeface="Wingdings" panose="05000000000000000000" pitchFamily="2" charset="2"/>
              <a:buChar char="§"/>
            </a:pPr>
            <a:r>
              <a:rPr lang="en-GB" sz="1500" b="0" dirty="0"/>
              <a:t>What development areas do you feel will have the greatest impact on your performance?</a:t>
            </a:r>
          </a:p>
          <a:p>
            <a:pPr marL="285750" indent="-285750">
              <a:spcAft>
                <a:spcPts val="600"/>
              </a:spcAft>
              <a:buFont typeface="Wingdings" panose="05000000000000000000" pitchFamily="2" charset="2"/>
              <a:buChar char="§"/>
            </a:pPr>
            <a:r>
              <a:rPr lang="en-GB" sz="1500" b="0" dirty="0"/>
              <a:t>What are you going to do differently?</a:t>
            </a:r>
          </a:p>
          <a:p>
            <a:pPr marL="285750" indent="-285750">
              <a:spcAft>
                <a:spcPts val="600"/>
              </a:spcAft>
              <a:buFont typeface="Wingdings" panose="05000000000000000000" pitchFamily="2" charset="2"/>
              <a:buChar char="§"/>
            </a:pPr>
            <a:r>
              <a:rPr lang="en-GB" sz="1500" b="0" dirty="0"/>
              <a:t>What opportunities exist to support your development?</a:t>
            </a:r>
          </a:p>
          <a:p>
            <a:pPr marL="285750" indent="-285750">
              <a:spcAft>
                <a:spcPts val="600"/>
              </a:spcAft>
              <a:buFont typeface="Wingdings" panose="05000000000000000000" pitchFamily="2" charset="2"/>
              <a:buChar char="§"/>
            </a:pPr>
            <a:r>
              <a:rPr lang="en-GB" sz="1500" b="0" dirty="0"/>
              <a:t>What are the perceived challenges? What could you do about these?</a:t>
            </a:r>
          </a:p>
          <a:p>
            <a:pPr marL="285750" indent="-285750">
              <a:spcAft>
                <a:spcPts val="600"/>
              </a:spcAft>
              <a:buFont typeface="Wingdings" panose="05000000000000000000" pitchFamily="2" charset="2"/>
              <a:buChar char="§"/>
            </a:pPr>
            <a:r>
              <a:rPr lang="en-GB" sz="1500" b="0" dirty="0"/>
              <a:t>Who else will support?</a:t>
            </a:r>
          </a:p>
          <a:p>
            <a:pPr marL="285750" indent="-285750">
              <a:spcAft>
                <a:spcPts val="600"/>
              </a:spcAft>
              <a:buFont typeface="Wingdings" panose="05000000000000000000" pitchFamily="2" charset="2"/>
              <a:buChar char="§"/>
            </a:pPr>
            <a:r>
              <a:rPr lang="en-GB" sz="1500" b="0" dirty="0"/>
              <a:t>When will you review progress?</a:t>
            </a:r>
          </a:p>
          <a:p>
            <a:pPr marL="285750" indent="-285750">
              <a:spcAft>
                <a:spcPts val="600"/>
              </a:spcAft>
              <a:buFont typeface="Wingdings" panose="05000000000000000000" pitchFamily="2" charset="2"/>
              <a:buChar char="§"/>
            </a:pPr>
            <a:r>
              <a:rPr lang="en-GB" sz="1500" b="0" dirty="0"/>
              <a:t>How will you measure progress?</a:t>
            </a:r>
          </a:p>
        </p:txBody>
      </p:sp>
      <p:sp>
        <p:nvSpPr>
          <p:cNvPr id="5" name="Slide Number Placeholder 4"/>
          <p:cNvSpPr>
            <a:spLocks noGrp="1"/>
          </p:cNvSpPr>
          <p:nvPr>
            <p:ph type="sldNum" sz="quarter" idx="12"/>
          </p:nvPr>
        </p:nvSpPr>
        <p:spPr/>
        <p:txBody>
          <a:bodyPr/>
          <a:lstStyle/>
          <a:p>
            <a:fld id="{2083E393-C0BF-4ED8-8545-7E4C90AFF831}" type="slidenum">
              <a:rPr lang="en-US" smtClean="0"/>
              <a:pPr/>
              <a:t>46</a:t>
            </a:fld>
            <a:endParaRPr lang="en-US" dirty="0"/>
          </a:p>
        </p:txBody>
      </p:sp>
      <p:sp>
        <p:nvSpPr>
          <p:cNvPr id="7" name="Footer Placeholder 1">
            <a:extLst>
              <a:ext uri="{FF2B5EF4-FFF2-40B4-BE49-F238E27FC236}">
                <a16:creationId xmlns:a16="http://schemas.microsoft.com/office/drawing/2014/main" id="{2A4495B6-F4CF-4E90-BBA4-7C88DF1D23F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646273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Action Plan</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47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19730896"/>
              </p:ext>
            </p:extLst>
          </p:nvPr>
        </p:nvGraphicFramePr>
        <p:xfrm>
          <a:off x="457200" y="1397000"/>
          <a:ext cx="8229599" cy="4570046"/>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144423508"/>
                    </a:ext>
                  </a:extLst>
                </a:gridCol>
                <a:gridCol w="1175657">
                  <a:extLst>
                    <a:ext uri="{9D8B030D-6E8A-4147-A177-3AD203B41FA5}">
                      <a16:colId xmlns:a16="http://schemas.microsoft.com/office/drawing/2014/main" val="1669083177"/>
                    </a:ext>
                  </a:extLst>
                </a:gridCol>
                <a:gridCol w="1175657">
                  <a:extLst>
                    <a:ext uri="{9D8B030D-6E8A-4147-A177-3AD203B41FA5}">
                      <a16:colId xmlns:a16="http://schemas.microsoft.com/office/drawing/2014/main" val="890027288"/>
                    </a:ext>
                  </a:extLst>
                </a:gridCol>
                <a:gridCol w="1175657">
                  <a:extLst>
                    <a:ext uri="{9D8B030D-6E8A-4147-A177-3AD203B41FA5}">
                      <a16:colId xmlns:a16="http://schemas.microsoft.com/office/drawing/2014/main" val="1749950105"/>
                    </a:ext>
                  </a:extLst>
                </a:gridCol>
                <a:gridCol w="1175657">
                  <a:extLst>
                    <a:ext uri="{9D8B030D-6E8A-4147-A177-3AD203B41FA5}">
                      <a16:colId xmlns:a16="http://schemas.microsoft.com/office/drawing/2014/main" val="3156324029"/>
                    </a:ext>
                  </a:extLst>
                </a:gridCol>
                <a:gridCol w="1175657">
                  <a:extLst>
                    <a:ext uri="{9D8B030D-6E8A-4147-A177-3AD203B41FA5}">
                      <a16:colId xmlns:a16="http://schemas.microsoft.com/office/drawing/2014/main" val="4113098232"/>
                    </a:ext>
                  </a:extLst>
                </a:gridCol>
                <a:gridCol w="1175657">
                  <a:extLst>
                    <a:ext uri="{9D8B030D-6E8A-4147-A177-3AD203B41FA5}">
                      <a16:colId xmlns:a16="http://schemas.microsoft.com/office/drawing/2014/main" val="3732020430"/>
                    </a:ext>
                  </a:extLst>
                </a:gridCol>
              </a:tblGrid>
              <a:tr h="649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COMPETENCY</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BEHAVIORAL DESCRIPTION</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REASON FOR CHOOSING THIS</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WHAT OTHERS OBSERVE</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DEVELOPMENT ACTIVITIES</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WHO/HOW OTHERS CAN HELP</a:t>
                      </a:r>
                    </a:p>
                  </a:txBody>
                  <a:tcPr marL="57251" marR="57251" marT="0" marB="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TARGET DATE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Arial" charset="0"/>
                          <a:cs typeface="Times New Roman" pitchFamily="18" charset="0"/>
                        </a:rPr>
                        <a:t>MEASURES</a:t>
                      </a:r>
                    </a:p>
                  </a:txBody>
                  <a:tcPr marL="57251" marR="57251" marT="0" marB="0" anchor="ctr" anchorCtr="1" horzOverflow="overflow"/>
                </a:tc>
                <a:extLst>
                  <a:ext uri="{0D108BD9-81ED-4DB2-BD59-A6C34878D82A}">
                    <a16:rowId xmlns:a16="http://schemas.microsoft.com/office/drawing/2014/main" val="1048045028"/>
                  </a:ext>
                </a:extLst>
              </a:tr>
              <a:tr h="39204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Team Working</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Working Participatively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Encouraging Team Contributions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Involving others in Decisions</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Some negative feedback on 360</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Personal dissatisfaction with team meetings</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Impatience</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Closing discussion down</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Time management seen as the overriding priority</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Lack of action on difficult issues</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Set clear timescales for consultation and decision making</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Make sure that all relevant parties have been given the opportunity to make their views known</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Work out who are the stakeholders impacted by a decision and use others to facilitate their input</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Review meetings</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Regular and open feedback</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Pulse survey feedback </a:t>
                      </a:r>
                    </a:p>
                  </a:txBody>
                  <a:tcPr marL="57251" marR="57251" marT="0" marB="0" anchor="ctr" anchorCtr="1" horzOverflow="overflow"/>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GB" sz="1100" b="0" i="0" u="none" strike="noStrike" cap="none" normalizeH="0" baseline="0" dirty="0">
                          <a:ln>
                            <a:noFill/>
                          </a:ln>
                          <a:solidFill>
                            <a:schemeClr val="tx1"/>
                          </a:solidFill>
                          <a:effectLst/>
                          <a:latin typeface="Arial" charset="0"/>
                          <a:cs typeface="Times New Roman" pitchFamily="18" charset="0"/>
                        </a:rPr>
                        <a:t>Quarterly reviews</a:t>
                      </a:r>
                    </a:p>
                  </a:txBody>
                  <a:tcPr marL="57251" marR="57251" marT="0" marB="0" anchor="ctr" anchorCtr="1" horzOverflow="overflow"/>
                </a:tc>
                <a:extLst>
                  <a:ext uri="{0D108BD9-81ED-4DB2-BD59-A6C34878D82A}">
                    <a16:rowId xmlns:a16="http://schemas.microsoft.com/office/drawing/2014/main" val="2223600619"/>
                  </a:ext>
                </a:extLst>
              </a:tr>
            </a:tbl>
          </a:graphicData>
        </a:graphic>
      </p:graphicFrame>
      <p:sp>
        <p:nvSpPr>
          <p:cNvPr id="7" name="Footer Placeholder 1">
            <a:extLst>
              <a:ext uri="{FF2B5EF4-FFF2-40B4-BE49-F238E27FC236}">
                <a16:creationId xmlns:a16="http://schemas.microsoft.com/office/drawing/2014/main" id="{EBEA5CF3-1C2C-43BC-8AA1-B37C82FC08E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455508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48</a:t>
            </a:fld>
            <a:endParaRPr lang="en-US" dirty="0"/>
          </a:p>
        </p:txBody>
      </p:sp>
      <p:sp>
        <p:nvSpPr>
          <p:cNvPr id="9" name="Content Placeholder 3"/>
          <p:cNvSpPr>
            <a:spLocks noGrp="1"/>
          </p:cNvSpPr>
          <p:nvPr>
            <p:ph idx="1"/>
          </p:nvPr>
        </p:nvSpPr>
        <p:spPr>
          <a:xfrm>
            <a:off x="457200" y="1524000"/>
            <a:ext cx="8229600" cy="4572000"/>
          </a:xfrm>
        </p:spPr>
        <p:txBody>
          <a:bodyPr/>
          <a:lstStyle/>
          <a:p>
            <a:pPr>
              <a:spcAft>
                <a:spcPts val="600"/>
              </a:spcAft>
            </a:pPr>
            <a:r>
              <a:rPr lang="en-GB" sz="1600" dirty="0" err="1">
                <a:solidFill>
                  <a:schemeClr val="accent1"/>
                </a:solidFill>
              </a:rPr>
              <a:t>Raters</a:t>
            </a:r>
            <a:endParaRPr lang="en-GB" sz="1600" dirty="0">
              <a:solidFill>
                <a:schemeClr val="accent1"/>
              </a:solidFill>
            </a:endParaRPr>
          </a:p>
          <a:p>
            <a:pPr marL="285750" indent="-285750">
              <a:spcAft>
                <a:spcPts val="600"/>
              </a:spcAft>
              <a:buFont typeface="Wingdings" panose="05000000000000000000" pitchFamily="2" charset="2"/>
              <a:buChar char="§"/>
            </a:pPr>
            <a:r>
              <a:rPr lang="en-GB" sz="1600" b="0" dirty="0"/>
              <a:t>Lack of honesty in ratings</a:t>
            </a:r>
          </a:p>
          <a:p>
            <a:pPr marL="285750" indent="-285750">
              <a:spcAft>
                <a:spcPts val="600"/>
              </a:spcAft>
              <a:buFont typeface="Wingdings" panose="05000000000000000000" pitchFamily="2" charset="2"/>
              <a:buChar char="§"/>
            </a:pPr>
            <a:r>
              <a:rPr lang="en-GB" sz="1600" b="0" dirty="0"/>
              <a:t>Lack of differentiation in ratings</a:t>
            </a:r>
          </a:p>
          <a:p>
            <a:pPr marL="285750" indent="-285750">
              <a:spcAft>
                <a:spcPts val="600"/>
              </a:spcAft>
              <a:buFont typeface="Wingdings" panose="05000000000000000000" pitchFamily="2" charset="2"/>
              <a:buChar char="§"/>
            </a:pPr>
            <a:r>
              <a:rPr lang="en-GB" sz="1600" b="0" dirty="0"/>
              <a:t>Lack of real knowledge about individuals</a:t>
            </a:r>
          </a:p>
          <a:p>
            <a:pPr marL="285750" indent="-285750">
              <a:spcAft>
                <a:spcPts val="600"/>
              </a:spcAft>
              <a:buFont typeface="Wingdings" panose="05000000000000000000" pitchFamily="2" charset="2"/>
              <a:buChar char="§"/>
            </a:pPr>
            <a:r>
              <a:rPr lang="en-GB" sz="1600" b="0" dirty="0"/>
              <a:t>Cultural differences</a:t>
            </a:r>
          </a:p>
          <a:p>
            <a:pPr marL="285750" indent="-285750">
              <a:spcAft>
                <a:spcPts val="600"/>
              </a:spcAft>
              <a:buFont typeface="Wingdings" panose="05000000000000000000" pitchFamily="2" charset="2"/>
              <a:buChar char="§"/>
            </a:pPr>
            <a:endParaRPr lang="en-GB" sz="1600" b="0" dirty="0"/>
          </a:p>
          <a:p>
            <a:pPr>
              <a:spcAft>
                <a:spcPts val="600"/>
              </a:spcAft>
            </a:pPr>
            <a:r>
              <a:rPr lang="en-GB" sz="1600" dirty="0">
                <a:solidFill>
                  <a:schemeClr val="accent1"/>
                </a:solidFill>
              </a:rPr>
              <a:t>Individuals</a:t>
            </a:r>
          </a:p>
          <a:p>
            <a:pPr marL="285750" indent="-285750">
              <a:spcAft>
                <a:spcPts val="600"/>
              </a:spcAft>
              <a:buFont typeface="Wingdings" panose="05000000000000000000" pitchFamily="2" charset="2"/>
              <a:buChar char="§"/>
            </a:pPr>
            <a:r>
              <a:rPr lang="en-GB" sz="1600" b="0" dirty="0"/>
              <a:t>Defensiveness</a:t>
            </a:r>
          </a:p>
          <a:p>
            <a:pPr marL="285750" indent="-285750">
              <a:spcAft>
                <a:spcPts val="600"/>
              </a:spcAft>
              <a:buFont typeface="Wingdings" panose="05000000000000000000" pitchFamily="2" charset="2"/>
              <a:buChar char="§"/>
            </a:pPr>
            <a:r>
              <a:rPr lang="en-GB" sz="1600" b="0" dirty="0"/>
              <a:t>Obsession with who said what</a:t>
            </a:r>
          </a:p>
          <a:p>
            <a:pPr marL="285750" indent="-285750">
              <a:spcAft>
                <a:spcPts val="600"/>
              </a:spcAft>
              <a:buFont typeface="Wingdings" panose="05000000000000000000" pitchFamily="2" charset="2"/>
              <a:buChar char="§"/>
            </a:pPr>
            <a:r>
              <a:rPr lang="en-GB" sz="1600" b="0" dirty="0"/>
              <a:t>Lack of ownership</a:t>
            </a:r>
          </a:p>
          <a:p>
            <a:pPr marL="285750" indent="-285750">
              <a:spcAft>
                <a:spcPts val="600"/>
              </a:spcAft>
              <a:buFont typeface="Wingdings" panose="05000000000000000000" pitchFamily="2" charset="2"/>
              <a:buChar char="§"/>
            </a:pPr>
            <a:r>
              <a:rPr lang="en-GB" sz="1600" b="0" dirty="0"/>
              <a:t>Cultural differences</a:t>
            </a:r>
          </a:p>
          <a:p>
            <a:pPr marL="285750" indent="-285750">
              <a:spcAft>
                <a:spcPts val="600"/>
              </a:spcAft>
              <a:buFont typeface="Wingdings" panose="05000000000000000000" pitchFamily="2" charset="2"/>
              <a:buChar char="§"/>
            </a:pPr>
            <a:r>
              <a:rPr lang="en-GB" sz="1600" b="0" dirty="0"/>
              <a:t>Lack of follow-up</a:t>
            </a:r>
          </a:p>
          <a:p>
            <a:pPr marL="285750" indent="-285750">
              <a:spcAft>
                <a:spcPts val="600"/>
              </a:spcAft>
              <a:buFont typeface="Wingdings" panose="05000000000000000000" pitchFamily="2" charset="2"/>
              <a:buChar char="§"/>
            </a:pPr>
            <a:endParaRPr lang="en-GB" sz="1600" b="0" dirty="0"/>
          </a:p>
        </p:txBody>
      </p:sp>
      <p:sp>
        <p:nvSpPr>
          <p:cNvPr id="7" name="Footer Placeholder 1">
            <a:extLst>
              <a:ext uri="{FF2B5EF4-FFF2-40B4-BE49-F238E27FC236}">
                <a16:creationId xmlns:a16="http://schemas.microsoft.com/office/drawing/2014/main" id="{D9DDAF28-AF09-49BF-8EA4-2263A5279602}"/>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098927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Dealing with Difficult Reactions</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284694"/>
            <a:ext cx="8229600" cy="4811306"/>
          </a:xfrm>
        </p:spPr>
        <p:txBody>
          <a:bodyPr/>
          <a:lstStyle/>
          <a:p>
            <a:pPr marL="285750" indent="-285750">
              <a:spcAft>
                <a:spcPts val="600"/>
              </a:spcAft>
              <a:buFont typeface="Wingdings" panose="05000000000000000000" pitchFamily="2" charset="2"/>
              <a:buChar char="§"/>
            </a:pPr>
            <a:r>
              <a:rPr lang="en-GB" sz="1600" b="0" dirty="0"/>
              <a:t>People who get emotional </a:t>
            </a:r>
          </a:p>
          <a:p>
            <a:pPr marL="514350" lvl="2" indent="-285750">
              <a:spcAft>
                <a:spcPts val="600"/>
              </a:spcAft>
            </a:pPr>
            <a:r>
              <a:rPr lang="en-GB" sz="1600" b="0" dirty="0"/>
              <a:t>Let them work through their tears or anger</a:t>
            </a:r>
          </a:p>
          <a:p>
            <a:pPr marL="514350" lvl="2" indent="-285750">
              <a:spcAft>
                <a:spcPts val="600"/>
              </a:spcAft>
            </a:pPr>
            <a:r>
              <a:rPr lang="en-GB" sz="1600" b="0" dirty="0"/>
              <a:t>Listen and continually show you understand</a:t>
            </a:r>
          </a:p>
          <a:p>
            <a:pPr marL="514350" lvl="2" indent="-285750">
              <a:spcAft>
                <a:spcPts val="600"/>
              </a:spcAft>
            </a:pPr>
            <a:r>
              <a:rPr lang="en-GB" sz="1600" b="0" dirty="0"/>
              <a:t>Start asking open-ended questions</a:t>
            </a:r>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r>
              <a:rPr lang="en-GB" sz="1600" b="0" dirty="0"/>
              <a:t>People who stop talking</a:t>
            </a:r>
          </a:p>
          <a:p>
            <a:pPr marL="514350" lvl="2" indent="-285750">
              <a:spcAft>
                <a:spcPts val="600"/>
              </a:spcAft>
            </a:pPr>
            <a:r>
              <a:rPr lang="en-GB" sz="1600" b="0" dirty="0"/>
              <a:t>Ask open-ended questions</a:t>
            </a:r>
          </a:p>
          <a:p>
            <a:pPr marL="514350" lvl="2" indent="-285750">
              <a:spcAft>
                <a:spcPts val="600"/>
              </a:spcAft>
            </a:pPr>
            <a:r>
              <a:rPr lang="en-GB" sz="1600" b="0" dirty="0"/>
              <a:t>Give the person time to respond – do not interrupt</a:t>
            </a:r>
          </a:p>
          <a:p>
            <a:pPr marL="514350" lvl="2" indent="-285750">
              <a:spcAft>
                <a:spcPts val="600"/>
              </a:spcAft>
            </a:pPr>
            <a:r>
              <a:rPr lang="en-GB" sz="1600" b="0" dirty="0"/>
              <a:t>Encourage them to talk through their thoughts</a:t>
            </a:r>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r>
              <a:rPr lang="en-GB" sz="1600" b="0" dirty="0"/>
              <a:t>People who argue</a:t>
            </a:r>
          </a:p>
          <a:p>
            <a:pPr marL="514350" lvl="2" indent="-285750">
              <a:spcAft>
                <a:spcPts val="600"/>
              </a:spcAft>
            </a:pPr>
            <a:r>
              <a:rPr lang="en-GB" sz="1600" b="0" dirty="0"/>
              <a:t>Give the feedback coolly and firmly</a:t>
            </a:r>
          </a:p>
          <a:p>
            <a:pPr marL="514350" lvl="2" indent="-285750">
              <a:spcAft>
                <a:spcPts val="600"/>
              </a:spcAft>
            </a:pPr>
            <a:r>
              <a:rPr lang="en-GB" sz="1600" b="0" dirty="0"/>
              <a:t>Underplay the anger with calm gestures</a:t>
            </a:r>
          </a:p>
          <a:p>
            <a:pPr marL="514350" lvl="2" indent="-285750">
              <a:spcAft>
                <a:spcPts val="600"/>
              </a:spcAft>
            </a:pPr>
            <a:r>
              <a:rPr lang="en-GB" sz="1600" b="0" dirty="0"/>
              <a:t>Paraphrase to show the impact their reactions have</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49</a:t>
            </a:fld>
            <a:endParaRPr lang="en-US" dirty="0"/>
          </a:p>
        </p:txBody>
      </p:sp>
      <p:sp>
        <p:nvSpPr>
          <p:cNvPr id="7" name="Footer Placeholder 1">
            <a:extLst>
              <a:ext uri="{FF2B5EF4-FFF2-40B4-BE49-F238E27FC236}">
                <a16:creationId xmlns:a16="http://schemas.microsoft.com/office/drawing/2014/main" id="{54B87D2A-822E-4A01-9DAC-1C59F4028F9E}"/>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464409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07777"/>
          </a:xfrm>
        </p:spPr>
        <p:txBody>
          <a:bodyPr/>
          <a:lstStyle/>
          <a:p>
            <a:r>
              <a:rPr lang="en-GB" dirty="0"/>
              <a:t>Course Overview</a:t>
            </a:r>
          </a:p>
        </p:txBody>
      </p:sp>
      <p:sp>
        <p:nvSpPr>
          <p:cNvPr id="5" name="Slide Number Placeholder 4"/>
          <p:cNvSpPr>
            <a:spLocks noGrp="1"/>
          </p:cNvSpPr>
          <p:nvPr>
            <p:ph type="sldNum" sz="quarter" idx="12"/>
          </p:nvPr>
        </p:nvSpPr>
        <p:spPr/>
        <p:txBody>
          <a:bodyPr/>
          <a:lstStyle/>
          <a:p>
            <a:fld id="{2083E393-C0BF-4ED8-8545-7E4C90AFF831}" type="slidenum">
              <a:rPr lang="en-US" smtClean="0"/>
              <a:pPr/>
              <a:t>5</a:t>
            </a:fld>
            <a:endParaRPr lang="en-US" dirty="0"/>
          </a:p>
        </p:txBody>
      </p:sp>
      <p:sp>
        <p:nvSpPr>
          <p:cNvPr id="8" name="Content Placeholder 7"/>
          <p:cNvSpPr>
            <a:spLocks noGrp="1"/>
          </p:cNvSpPr>
          <p:nvPr>
            <p:ph idx="1"/>
          </p:nvPr>
        </p:nvSpPr>
        <p:spPr>
          <a:xfrm>
            <a:off x="2377582" y="926433"/>
            <a:ext cx="4997776" cy="5012974"/>
          </a:xfrm>
          <a:solidFill>
            <a:srgbClr val="00789D">
              <a:alpha val="36078"/>
            </a:srgbClr>
          </a:solidFill>
        </p:spPr>
        <p:txBody>
          <a:bodyPr/>
          <a:lstStyle/>
          <a:p>
            <a:pPr algn="ctr"/>
            <a:endParaRPr lang="en-GB" b="0" dirty="0"/>
          </a:p>
          <a:p>
            <a:pPr algn="ctr"/>
            <a:r>
              <a:rPr lang="en-GB" b="0" dirty="0"/>
              <a:t>Introducing the Wave Performance Culture Framework</a:t>
            </a:r>
          </a:p>
          <a:p>
            <a:pPr algn="ctr"/>
            <a:endParaRPr lang="en-GB" sz="1600" b="0" dirty="0"/>
          </a:p>
          <a:p>
            <a:pPr algn="ctr"/>
            <a:r>
              <a:rPr lang="en-GB" b="0" dirty="0"/>
              <a:t>Introducing Wave Performance 360</a:t>
            </a:r>
          </a:p>
          <a:p>
            <a:pPr algn="ctr"/>
            <a:endParaRPr lang="en-GB" sz="1600" b="0" dirty="0"/>
          </a:p>
          <a:p>
            <a:pPr algn="ctr"/>
            <a:r>
              <a:rPr lang="en-GB" b="0" dirty="0"/>
              <a:t>Interpretation Exercise</a:t>
            </a:r>
          </a:p>
          <a:p>
            <a:pPr algn="ctr"/>
            <a:endParaRPr lang="en-GB" sz="1600" b="0" dirty="0"/>
          </a:p>
          <a:p>
            <a:pPr algn="ctr"/>
            <a:r>
              <a:rPr lang="en-GB" b="0" dirty="0"/>
              <a:t>Applying Wave Performance 360</a:t>
            </a:r>
          </a:p>
          <a:p>
            <a:pPr algn="ctr"/>
            <a:endParaRPr lang="en-GB" b="0" dirty="0"/>
          </a:p>
          <a:p>
            <a:pPr algn="ctr"/>
            <a:r>
              <a:rPr lang="en-GB" b="0" dirty="0"/>
              <a:t>Interpretation Exercise</a:t>
            </a:r>
          </a:p>
          <a:p>
            <a:pPr algn="ctr"/>
            <a:endParaRPr lang="en-GB" b="0" dirty="0"/>
          </a:p>
          <a:p>
            <a:pPr algn="ctr"/>
            <a:r>
              <a:rPr lang="en-GB" b="0" dirty="0"/>
              <a:t>Feedback of Wave Performance 360</a:t>
            </a:r>
          </a:p>
          <a:p>
            <a:pPr algn="ctr"/>
            <a:endParaRPr lang="en-GB" b="0" dirty="0"/>
          </a:p>
          <a:p>
            <a:pPr algn="ctr"/>
            <a:r>
              <a:rPr lang="en-GB" b="0" dirty="0"/>
              <a:t>Case Study</a:t>
            </a:r>
          </a:p>
          <a:p>
            <a:pPr algn="ctr"/>
            <a:endParaRPr lang="en-GB" sz="1600" b="0" dirty="0"/>
          </a:p>
          <a:p>
            <a:pPr algn="ctr"/>
            <a:r>
              <a:rPr lang="en-GB" b="0" dirty="0"/>
              <a:t>Leadership Impact 360</a:t>
            </a:r>
          </a:p>
          <a:p>
            <a:pPr algn="ctr"/>
            <a:endParaRPr lang="en-GB" sz="1600" b="0" dirty="0"/>
          </a:p>
          <a:p>
            <a:pPr algn="ctr"/>
            <a:r>
              <a:rPr lang="en-GB" b="0" dirty="0"/>
              <a:t>Administration and Project Management</a:t>
            </a:r>
          </a:p>
          <a:p>
            <a:pPr algn="ctr"/>
            <a:endParaRPr lang="en-GB" b="0" dirty="0"/>
          </a:p>
        </p:txBody>
      </p:sp>
      <p:sp>
        <p:nvSpPr>
          <p:cNvPr id="16" name="Down Arrow 15"/>
          <p:cNvSpPr/>
          <p:nvPr/>
        </p:nvSpPr>
        <p:spPr>
          <a:xfrm>
            <a:off x="4771048" y="1462725"/>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a:off x="4772521" y="2049474"/>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a:off x="4772521" y="2597403"/>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a:off x="4771048" y="3136782"/>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p:cNvSpPr/>
          <p:nvPr/>
        </p:nvSpPr>
        <p:spPr>
          <a:xfrm>
            <a:off x="4771047" y="3694986"/>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9"/>
          <p:cNvSpPr/>
          <p:nvPr/>
        </p:nvSpPr>
        <p:spPr>
          <a:xfrm>
            <a:off x="4771046" y="4230422"/>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9"/>
          <p:cNvSpPr/>
          <p:nvPr/>
        </p:nvSpPr>
        <p:spPr>
          <a:xfrm>
            <a:off x="4771046" y="4781833"/>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9"/>
          <p:cNvSpPr/>
          <p:nvPr/>
        </p:nvSpPr>
        <p:spPr>
          <a:xfrm>
            <a:off x="4771045" y="5322057"/>
            <a:ext cx="149469" cy="211015"/>
          </a:xfrm>
          <a:prstGeom prst="downArrow">
            <a:avLst/>
          </a:prstGeom>
          <a:solidFill>
            <a:srgbClr val="00789D"/>
          </a:solidFill>
          <a:ln>
            <a:solidFill>
              <a:srgbClr val="007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ooter Placeholder 1">
            <a:extLst>
              <a:ext uri="{FF2B5EF4-FFF2-40B4-BE49-F238E27FC236}">
                <a16:creationId xmlns:a16="http://schemas.microsoft.com/office/drawing/2014/main" id="{84A158B1-E56D-4E2A-BF7A-9BDB006964A2}"/>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364311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Important Considerations for a Feedback Session</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sz="1600" b="0" dirty="0"/>
              <a:t>Effectiveness rating scale</a:t>
            </a:r>
          </a:p>
          <a:p>
            <a:pPr marL="285750" indent="-285750">
              <a:spcAft>
                <a:spcPts val="600"/>
              </a:spcAft>
              <a:buFont typeface="Wingdings" panose="05000000000000000000" pitchFamily="2" charset="2"/>
              <a:buChar char="§"/>
            </a:pPr>
            <a:r>
              <a:rPr lang="en-GB" sz="1600" b="0" dirty="0"/>
              <a:t>Dual reporting format</a:t>
            </a:r>
          </a:p>
          <a:p>
            <a:pPr marL="285750" indent="-285750">
              <a:spcAft>
                <a:spcPts val="600"/>
              </a:spcAft>
              <a:buFont typeface="Wingdings" panose="05000000000000000000" pitchFamily="2" charset="2"/>
              <a:buChar char="§"/>
            </a:pPr>
            <a:r>
              <a:rPr lang="en-GB" sz="1600" b="0" dirty="0"/>
              <a:t>Unsure rating</a:t>
            </a:r>
          </a:p>
          <a:p>
            <a:pPr marL="285750" indent="-285750">
              <a:spcAft>
                <a:spcPts val="600"/>
              </a:spcAft>
              <a:buFont typeface="Wingdings" panose="05000000000000000000" pitchFamily="2" charset="2"/>
              <a:buChar char="§"/>
            </a:pPr>
            <a:r>
              <a:rPr lang="en-GB" sz="1600" b="0" dirty="0"/>
              <a:t>Comments</a:t>
            </a:r>
          </a:p>
          <a:p>
            <a:pPr marL="285750" indent="-285750">
              <a:spcAft>
                <a:spcPts val="600"/>
              </a:spcAft>
              <a:buFont typeface="Wingdings" panose="05000000000000000000" pitchFamily="2" charset="2"/>
              <a:buChar char="§"/>
            </a:pPr>
            <a:r>
              <a:rPr lang="en-GB" sz="1600" b="0" dirty="0"/>
              <a:t>Strengths perspective</a:t>
            </a:r>
          </a:p>
          <a:p>
            <a:pPr marL="285750" indent="-285750">
              <a:spcAft>
                <a:spcPts val="600"/>
              </a:spcAft>
              <a:buFont typeface="Wingdings" panose="05000000000000000000" pitchFamily="2" charset="2"/>
              <a:buChar char="§"/>
            </a:pPr>
            <a:r>
              <a:rPr lang="en-GB" sz="1600" b="0" dirty="0"/>
              <a:t>Global areas</a:t>
            </a:r>
          </a:p>
          <a:p>
            <a:pPr marL="285750" indent="-285750">
              <a:spcAft>
                <a:spcPts val="600"/>
              </a:spcAft>
              <a:buFont typeface="Wingdings" panose="05000000000000000000" pitchFamily="2" charset="2"/>
              <a:buChar char="§"/>
            </a:pPr>
            <a:r>
              <a:rPr lang="en-GB" sz="1600" b="0" dirty="0"/>
              <a:t>Integrated model</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50</a:t>
            </a:fld>
            <a:endParaRPr lang="en-US" dirty="0"/>
          </a:p>
        </p:txBody>
      </p:sp>
      <p:sp>
        <p:nvSpPr>
          <p:cNvPr id="7" name="Footer Placeholder 1">
            <a:extLst>
              <a:ext uri="{FF2B5EF4-FFF2-40B4-BE49-F238E27FC236}">
                <a16:creationId xmlns:a16="http://schemas.microsoft.com/office/drawing/2014/main" id="{093F5BD3-2413-4A95-A8CB-7804095BD05C}"/>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287100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GB" dirty="0"/>
          </a:p>
        </p:txBody>
      </p:sp>
      <p:sp>
        <p:nvSpPr>
          <p:cNvPr id="7" name="Title 6"/>
          <p:cNvSpPr>
            <a:spLocks noGrp="1"/>
          </p:cNvSpPr>
          <p:nvPr>
            <p:ph type="title"/>
          </p:nvPr>
        </p:nvSpPr>
        <p:spPr/>
        <p:txBody>
          <a:bodyPr/>
          <a:lstStyle/>
          <a:p>
            <a:r>
              <a:rPr lang="en-GB" dirty="0"/>
              <a:t>Case Study</a:t>
            </a:r>
          </a:p>
        </p:txBody>
      </p:sp>
      <p:sp>
        <p:nvSpPr>
          <p:cNvPr id="5" name="Slide Number Placeholder 4"/>
          <p:cNvSpPr>
            <a:spLocks noGrp="1"/>
          </p:cNvSpPr>
          <p:nvPr>
            <p:ph type="sldNum" sz="quarter" idx="12"/>
          </p:nvPr>
        </p:nvSpPr>
        <p:spPr/>
        <p:txBody>
          <a:bodyPr/>
          <a:lstStyle/>
          <a:p>
            <a:fld id="{2083E393-C0BF-4ED8-8545-7E4C90AFF831}" type="slidenum">
              <a:rPr lang="en-US" smtClean="0"/>
              <a:pPr/>
              <a:t>51</a:t>
            </a:fld>
            <a:endParaRPr lang="en-US" dirty="0"/>
          </a:p>
        </p:txBody>
      </p:sp>
      <p:sp>
        <p:nvSpPr>
          <p:cNvPr id="9" name="Footer Placeholder 1">
            <a:extLst>
              <a:ext uri="{FF2B5EF4-FFF2-40B4-BE49-F238E27FC236}">
                <a16:creationId xmlns:a16="http://schemas.microsoft.com/office/drawing/2014/main" id="{F4C43F47-6B39-4D3B-A392-985804297C90}"/>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621417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a:t>
            </a:r>
          </a:p>
        </p:txBody>
      </p:sp>
      <p:sp>
        <p:nvSpPr>
          <p:cNvPr id="3" name="Text Placeholder 2"/>
          <p:cNvSpPr>
            <a:spLocks noGrp="1"/>
          </p:cNvSpPr>
          <p:nvPr>
            <p:ph type="body" sz="quarter" idx="13"/>
          </p:nvPr>
        </p:nvSpPr>
        <p:spPr/>
        <p:txBody>
          <a:bodyPr/>
          <a:lstStyle/>
          <a:p>
            <a:r>
              <a:rPr lang="en-GB" dirty="0"/>
              <a:t>Wave Performance 360 – Kim </a:t>
            </a:r>
            <a:r>
              <a:rPr lang="en-GB" dirty="0" err="1"/>
              <a:t>Marteson</a:t>
            </a:r>
            <a:endParaRPr lang="en-GB" dirty="0"/>
          </a:p>
        </p:txBody>
      </p:sp>
      <p:sp>
        <p:nvSpPr>
          <p:cNvPr id="4" name="Content Placeholder 3"/>
          <p:cNvSpPr>
            <a:spLocks noGrp="1"/>
          </p:cNvSpPr>
          <p:nvPr>
            <p:ph idx="1"/>
          </p:nvPr>
        </p:nvSpPr>
        <p:spPr/>
        <p:txBody>
          <a:bodyPr/>
          <a:lstStyle/>
          <a:p>
            <a:r>
              <a:rPr lang="en-GB" dirty="0"/>
              <a:t>Background Information</a:t>
            </a:r>
          </a:p>
          <a:p>
            <a:r>
              <a:rPr lang="en-GB" dirty="0"/>
              <a:t> </a:t>
            </a:r>
          </a:p>
          <a:p>
            <a:pPr marL="285750" lvl="0" indent="-285750">
              <a:buFont typeface="Wingdings" panose="05000000000000000000" pitchFamily="2" charset="2"/>
              <a:buChar char="§"/>
            </a:pPr>
            <a:r>
              <a:rPr lang="en-GB" b="0" dirty="0"/>
              <a:t>Kim </a:t>
            </a:r>
            <a:r>
              <a:rPr lang="en-GB" b="0" dirty="0" err="1"/>
              <a:t>Marteson</a:t>
            </a:r>
            <a:r>
              <a:rPr lang="en-GB" b="0" dirty="0"/>
              <a:t> is HR Director at QN Express. Kim has been in the role for nearly four years during which time he has overseen a large change program including a senior management development program and restructure.  </a:t>
            </a:r>
          </a:p>
          <a:p>
            <a:pPr marL="285750" indent="-285750">
              <a:buFont typeface="Wingdings" panose="05000000000000000000" pitchFamily="2" charset="2"/>
              <a:buChar char="§"/>
            </a:pPr>
            <a:r>
              <a:rPr lang="en-GB" b="0" dirty="0"/>
              <a:t>Kim has previously worked for his current line manager some years before in a previous organization in a more junior role.  At the time of this assessment Kim was going to leave QN Express to set up a consultancy business within six months.</a:t>
            </a:r>
          </a:p>
          <a:p>
            <a:pPr marL="285750" indent="-285750">
              <a:buFont typeface="Wingdings" panose="05000000000000000000" pitchFamily="2" charset="2"/>
              <a:buChar char="§"/>
            </a:pPr>
            <a:r>
              <a:rPr lang="en-GB" b="0" dirty="0"/>
              <a:t>Before QN Express Kim worked for four years for an HR consultancy firm and was involved in developing and designing some creative change programs and workshops for his clients. </a:t>
            </a:r>
          </a:p>
          <a:p>
            <a:pPr marL="285750" indent="-285750">
              <a:buFont typeface="Wingdings" panose="05000000000000000000" pitchFamily="2" charset="2"/>
              <a:buChar char="§"/>
            </a:pPr>
            <a:r>
              <a:rPr lang="en-GB" b="0" dirty="0"/>
              <a:t>QN Express is a leading broker in the financial services sector.   </a:t>
            </a:r>
          </a:p>
          <a:p>
            <a:r>
              <a:rPr lang="en-GB" dirty="0"/>
              <a:t>  </a:t>
            </a:r>
            <a:endParaRPr lang="en-GB" b="0" dirty="0"/>
          </a:p>
          <a:p>
            <a:r>
              <a:rPr lang="en-GB" dirty="0"/>
              <a:t>Your Task</a:t>
            </a:r>
          </a:p>
          <a:p>
            <a:r>
              <a:rPr lang="en-GB" b="0" dirty="0"/>
              <a:t> </a:t>
            </a:r>
          </a:p>
          <a:p>
            <a:pPr marL="285750" lvl="0" indent="-285750">
              <a:buFont typeface="Wingdings" panose="05000000000000000000" pitchFamily="2" charset="2"/>
              <a:buChar char="§"/>
            </a:pPr>
            <a:r>
              <a:rPr lang="en-GB" b="0" dirty="0"/>
              <a:t>Using the reports provided to you, please answer the case study questions.  </a:t>
            </a:r>
          </a:p>
          <a:p>
            <a:pPr marL="285750" lvl="0" indent="-285750">
              <a:buFont typeface="Wingdings" panose="05000000000000000000" pitchFamily="2" charset="2"/>
              <a:buChar char="§"/>
            </a:pPr>
            <a:r>
              <a:rPr lang="en-GB" b="0" dirty="0"/>
              <a:t>Please make reference to specific aspects of the provided reports in your responses.</a:t>
            </a:r>
          </a:p>
        </p:txBody>
      </p:sp>
      <p:sp>
        <p:nvSpPr>
          <p:cNvPr id="5" name="Slide Number Placeholder 4"/>
          <p:cNvSpPr>
            <a:spLocks noGrp="1"/>
          </p:cNvSpPr>
          <p:nvPr>
            <p:ph type="sldNum" sz="quarter" idx="12"/>
          </p:nvPr>
        </p:nvSpPr>
        <p:spPr/>
        <p:txBody>
          <a:bodyPr/>
          <a:lstStyle/>
          <a:p>
            <a:fld id="{2083E393-C0BF-4ED8-8545-7E4C90AFF831}" type="slidenum">
              <a:rPr lang="en-US" smtClean="0"/>
              <a:pPr/>
              <a:t>52</a:t>
            </a:fld>
            <a:endParaRPr lang="en-US" dirty="0"/>
          </a:p>
        </p:txBody>
      </p:sp>
      <p:sp>
        <p:nvSpPr>
          <p:cNvPr id="7" name="Footer Placeholder 1">
            <a:extLst>
              <a:ext uri="{FF2B5EF4-FFF2-40B4-BE49-F238E27FC236}">
                <a16:creationId xmlns:a16="http://schemas.microsoft.com/office/drawing/2014/main" id="{1ED94519-93FD-4AD0-9D23-57E929DA1EA6}"/>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580183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139067"/>
            <a:ext cx="4495800" cy="337433"/>
          </a:xfrm>
        </p:spPr>
        <p:txBody>
          <a:bodyPr/>
          <a:lstStyle/>
          <a:p>
            <a:endParaRPr lang="en-GB" dirty="0"/>
          </a:p>
        </p:txBody>
      </p:sp>
      <p:sp>
        <p:nvSpPr>
          <p:cNvPr id="3" name="Title 2"/>
          <p:cNvSpPr>
            <a:spLocks noGrp="1"/>
          </p:cNvSpPr>
          <p:nvPr>
            <p:ph type="title"/>
          </p:nvPr>
        </p:nvSpPr>
        <p:spPr/>
        <p:txBody>
          <a:bodyPr/>
          <a:lstStyle/>
          <a:p>
            <a:r>
              <a:rPr lang="en-GB" dirty="0"/>
              <a:t>Leadership Impact Performance 360</a:t>
            </a:r>
          </a:p>
        </p:txBody>
      </p:sp>
      <p:sp>
        <p:nvSpPr>
          <p:cNvPr id="4" name="Slide Number Placeholder 3"/>
          <p:cNvSpPr>
            <a:spLocks noGrp="1"/>
          </p:cNvSpPr>
          <p:nvPr>
            <p:ph type="sldNum" sz="quarter" idx="12"/>
          </p:nvPr>
        </p:nvSpPr>
        <p:spPr/>
        <p:txBody>
          <a:bodyPr/>
          <a:lstStyle/>
          <a:p>
            <a:fld id="{2083E393-C0BF-4ED8-8545-7E4C90AFF831}" type="slidenum">
              <a:rPr lang="en-US" smtClean="0"/>
              <a:pPr/>
              <a:t>53</a:t>
            </a:fld>
            <a:endParaRPr lang="en-US" dirty="0"/>
          </a:p>
        </p:txBody>
      </p:sp>
      <p:sp>
        <p:nvSpPr>
          <p:cNvPr id="6" name="Footer Placeholder 1">
            <a:extLst>
              <a:ext uri="{FF2B5EF4-FFF2-40B4-BE49-F238E27FC236}">
                <a16:creationId xmlns:a16="http://schemas.microsoft.com/office/drawing/2014/main" id="{4F720C19-0085-4A61-B161-8FEF6405133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971354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Leadership Impact Model</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54</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187" y="1338818"/>
            <a:ext cx="7039626" cy="4800402"/>
          </a:xfrm>
          <a:prstGeom prst="rect">
            <a:avLst/>
          </a:prstGeom>
        </p:spPr>
      </p:pic>
      <p:sp>
        <p:nvSpPr>
          <p:cNvPr id="8" name="Footer Placeholder 1">
            <a:extLst>
              <a:ext uri="{FF2B5EF4-FFF2-40B4-BE49-F238E27FC236}">
                <a16:creationId xmlns:a16="http://schemas.microsoft.com/office/drawing/2014/main" id="{43D44514-9B88-45A3-8667-594044FAF73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742718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Leadership Impact Model</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55</a:t>
            </a:fld>
            <a:endParaRPr lang="en-US" dirty="0"/>
          </a:p>
        </p:txBody>
      </p:sp>
      <p:pic>
        <p:nvPicPr>
          <p:cNvPr id="8" name="Picture 7">
            <a:extLst>
              <a:ext uri="{FF2B5EF4-FFF2-40B4-BE49-F238E27FC236}">
                <a16:creationId xmlns:a16="http://schemas.microsoft.com/office/drawing/2014/main" id="{F7B03935-C3C1-4F73-9631-B5DE521FA340}"/>
              </a:ext>
            </a:extLst>
          </p:cNvPr>
          <p:cNvPicPr>
            <a:picLocks noChangeAspect="1"/>
          </p:cNvPicPr>
          <p:nvPr/>
        </p:nvPicPr>
        <p:blipFill>
          <a:blip r:embed="rId2"/>
          <a:stretch>
            <a:fillRect/>
          </a:stretch>
        </p:blipFill>
        <p:spPr>
          <a:xfrm>
            <a:off x="457200" y="2106070"/>
            <a:ext cx="8152678" cy="2998686"/>
          </a:xfrm>
          <a:prstGeom prst="rect">
            <a:avLst/>
          </a:prstGeom>
        </p:spPr>
      </p:pic>
      <p:sp>
        <p:nvSpPr>
          <p:cNvPr id="9" name="Footer Placeholder 1">
            <a:extLst>
              <a:ext uri="{FF2B5EF4-FFF2-40B4-BE49-F238E27FC236}">
                <a16:creationId xmlns:a16="http://schemas.microsoft.com/office/drawing/2014/main" id="{7272692F-BB66-4C8D-B0D0-E4A9F420C30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834543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Leadership Impact 360</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56</a:t>
            </a:fld>
            <a:endParaRPr lang="en-US" dirty="0"/>
          </a:p>
        </p:txBody>
      </p:sp>
      <p:sp>
        <p:nvSpPr>
          <p:cNvPr id="4" name="Rectangle 3"/>
          <p:cNvSpPr/>
          <p:nvPr/>
        </p:nvSpPr>
        <p:spPr>
          <a:xfrm>
            <a:off x="457199" y="1588585"/>
            <a:ext cx="3225567" cy="3524042"/>
          </a:xfrm>
          <a:prstGeom prst="rect">
            <a:avLst/>
          </a:prstGeom>
        </p:spPr>
        <p:txBody>
          <a:bodyPr wrap="square">
            <a:spAutoFit/>
          </a:bodyPr>
          <a:lstStyle/>
          <a:p>
            <a:pPr marL="285750" indent="-285750">
              <a:spcAft>
                <a:spcPts val="600"/>
              </a:spcAft>
              <a:buFont typeface="Wingdings" panose="05000000000000000000" pitchFamily="2" charset="2"/>
              <a:buChar char="§"/>
            </a:pPr>
            <a:r>
              <a:rPr lang="en-GB" sz="1600" dirty="0"/>
              <a:t>Leadership Impact 360 gives users a valid and comprehensive way to assess impact in their senior managers and executives </a:t>
            </a:r>
          </a:p>
          <a:p>
            <a:pPr marL="285750" indent="-285750">
              <a:spcAft>
                <a:spcPts val="600"/>
              </a:spcAft>
              <a:buFont typeface="Wingdings" panose="05000000000000000000" pitchFamily="2" charset="2"/>
              <a:buChar char="§"/>
            </a:pPr>
            <a:r>
              <a:rPr lang="en-GB" sz="1600" dirty="0"/>
              <a:t>Direct match to 3P model and Wave Professional Styles Leadership Impact Expert Report</a:t>
            </a:r>
          </a:p>
          <a:p>
            <a:pPr marL="285750" indent="-285750">
              <a:spcAft>
                <a:spcPts val="600"/>
              </a:spcAft>
              <a:buFont typeface="Wingdings" panose="05000000000000000000" pitchFamily="2" charset="2"/>
              <a:buChar char="§"/>
            </a:pPr>
            <a:r>
              <a:rPr lang="en-GB" sz="1600" dirty="0"/>
              <a:t>Clearly differentiated from Wave Performance 360  </a:t>
            </a:r>
          </a:p>
          <a:p>
            <a:pPr marL="285750" indent="-285750">
              <a:spcAft>
                <a:spcPts val="600"/>
              </a:spcAft>
              <a:buFont typeface="Wingdings" panose="05000000000000000000" pitchFamily="2" charset="2"/>
              <a:buChar char="§"/>
            </a:pPr>
            <a:r>
              <a:rPr lang="en-GB" sz="1600" dirty="0">
                <a:cs typeface="Arial"/>
              </a:rPr>
              <a:t>Organizational perspective of leadership impact    </a:t>
            </a:r>
            <a:endParaRPr lang="en-GB" sz="1600" dirty="0"/>
          </a:p>
        </p:txBody>
      </p:sp>
      <p:pic>
        <p:nvPicPr>
          <p:cNvPr id="11" name="Picture 10">
            <a:extLst>
              <a:ext uri="{FF2B5EF4-FFF2-40B4-BE49-F238E27FC236}">
                <a16:creationId xmlns:a16="http://schemas.microsoft.com/office/drawing/2014/main" id="{962354D5-9D57-4E57-A44E-E3448A374B72}"/>
              </a:ext>
            </a:extLst>
          </p:cNvPr>
          <p:cNvPicPr>
            <a:picLocks noChangeAspect="1"/>
          </p:cNvPicPr>
          <p:nvPr/>
        </p:nvPicPr>
        <p:blipFill>
          <a:blip r:embed="rId2"/>
          <a:stretch>
            <a:fillRect/>
          </a:stretch>
        </p:blipFill>
        <p:spPr>
          <a:xfrm>
            <a:off x="4054416" y="982338"/>
            <a:ext cx="4574875" cy="4843626"/>
          </a:xfrm>
          <a:prstGeom prst="rect">
            <a:avLst/>
          </a:prstGeom>
        </p:spPr>
      </p:pic>
      <p:sp>
        <p:nvSpPr>
          <p:cNvPr id="12" name="Footer Placeholder 1">
            <a:extLst>
              <a:ext uri="{FF2B5EF4-FFF2-40B4-BE49-F238E27FC236}">
                <a16:creationId xmlns:a16="http://schemas.microsoft.com/office/drawing/2014/main" id="{A46DE0B7-704C-406B-906E-BD7D7511B13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388237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101718" y="4621818"/>
            <a:ext cx="1524596" cy="754554"/>
          </a:xfrm>
          <a:prstGeom prst="rect">
            <a:avLst/>
          </a:prstGeom>
        </p:spPr>
      </p:pic>
      <p:sp>
        <p:nvSpPr>
          <p:cNvPr id="2" name="Title 1"/>
          <p:cNvSpPr>
            <a:spLocks noGrp="1"/>
          </p:cNvSpPr>
          <p:nvPr>
            <p:ph type="title"/>
          </p:nvPr>
        </p:nvSpPr>
        <p:spPr/>
        <p:txBody>
          <a:bodyPr/>
          <a:lstStyle/>
          <a:p>
            <a:r>
              <a:rPr lang="en-GB" dirty="0">
                <a:cs typeface="Arial"/>
              </a:rPr>
              <a:t>Impact Potential Prediction &amp; Impact 360 Potential Summary </a:t>
            </a:r>
            <a:endParaRPr lang="en-GB" dirty="0"/>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57</a:t>
            </a:fld>
            <a:endParaRPr lang="en-US" dirty="0"/>
          </a:p>
        </p:txBody>
      </p:sp>
      <p:sp>
        <p:nvSpPr>
          <p:cNvPr id="7" name="TextBox 6"/>
          <p:cNvSpPr txBox="1"/>
          <p:nvPr/>
        </p:nvSpPr>
        <p:spPr>
          <a:xfrm>
            <a:off x="1192924" y="4013727"/>
            <a:ext cx="2824291" cy="738664"/>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Potential Profile – </a:t>
            </a:r>
          </a:p>
          <a:p>
            <a:pPr algn="ctr"/>
            <a:r>
              <a:rPr lang="en-GB" sz="1400" b="1" dirty="0">
                <a:latin typeface="Arial" panose="020B0604020202020204" pitchFamily="34" charset="0"/>
                <a:cs typeface="Arial" panose="020B0604020202020204" pitchFamily="34" charset="0"/>
              </a:rPr>
              <a:t>Wave Styles Leadership Impact</a:t>
            </a:r>
          </a:p>
        </p:txBody>
      </p:sp>
      <p:sp>
        <p:nvSpPr>
          <p:cNvPr id="8" name="TextBox 7"/>
          <p:cNvSpPr txBox="1"/>
          <p:nvPr/>
        </p:nvSpPr>
        <p:spPr>
          <a:xfrm>
            <a:off x="4572000" y="4907182"/>
            <a:ext cx="3020094" cy="523220"/>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Performance Profile – </a:t>
            </a:r>
          </a:p>
          <a:p>
            <a:pPr algn="ctr"/>
            <a:r>
              <a:rPr lang="en-GB" sz="1400" b="1" dirty="0">
                <a:latin typeface="Arial" panose="020B0604020202020204" pitchFamily="34" charset="0"/>
                <a:cs typeface="Arial" panose="020B0604020202020204" pitchFamily="34" charset="0"/>
              </a:rPr>
              <a:t>Wave</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Leadership Impact 360</a:t>
            </a:r>
          </a:p>
        </p:txBody>
      </p:sp>
      <p:pic>
        <p:nvPicPr>
          <p:cNvPr id="9" name="Picture 8">
            <a:extLst>
              <a:ext uri="{FF2B5EF4-FFF2-40B4-BE49-F238E27FC236}">
                <a16:creationId xmlns:a16="http://schemas.microsoft.com/office/drawing/2014/main" id="{9BDFC347-248B-4441-9075-FDB62C453557}"/>
              </a:ext>
            </a:extLst>
          </p:cNvPr>
          <p:cNvPicPr>
            <a:picLocks noChangeAspect="1"/>
          </p:cNvPicPr>
          <p:nvPr/>
        </p:nvPicPr>
        <p:blipFill>
          <a:blip r:embed="rId3"/>
          <a:stretch>
            <a:fillRect/>
          </a:stretch>
        </p:blipFill>
        <p:spPr>
          <a:xfrm>
            <a:off x="1284186" y="1033611"/>
            <a:ext cx="2629287" cy="2926086"/>
          </a:xfrm>
          <a:prstGeom prst="rect">
            <a:avLst/>
          </a:prstGeom>
        </p:spPr>
      </p:pic>
      <p:pic>
        <p:nvPicPr>
          <p:cNvPr id="10" name="Picture 9">
            <a:extLst>
              <a:ext uri="{FF2B5EF4-FFF2-40B4-BE49-F238E27FC236}">
                <a16:creationId xmlns:a16="http://schemas.microsoft.com/office/drawing/2014/main" id="{6A411648-DC94-48B9-A647-1F2F96E997CA}"/>
              </a:ext>
            </a:extLst>
          </p:cNvPr>
          <p:cNvPicPr>
            <a:picLocks noChangeAspect="1"/>
          </p:cNvPicPr>
          <p:nvPr/>
        </p:nvPicPr>
        <p:blipFill>
          <a:blip r:embed="rId4"/>
          <a:stretch>
            <a:fillRect/>
          </a:stretch>
        </p:blipFill>
        <p:spPr>
          <a:xfrm>
            <a:off x="4485736" y="1539355"/>
            <a:ext cx="2977672" cy="3313797"/>
          </a:xfrm>
          <a:prstGeom prst="rect">
            <a:avLst/>
          </a:prstGeom>
        </p:spPr>
      </p:pic>
      <p:sp>
        <p:nvSpPr>
          <p:cNvPr id="13" name="Footer Placeholder 1">
            <a:extLst>
              <a:ext uri="{FF2B5EF4-FFF2-40B4-BE49-F238E27FC236}">
                <a16:creationId xmlns:a16="http://schemas.microsoft.com/office/drawing/2014/main" id="{47F09BFE-8F3F-47BE-8A52-37694B986D78}"/>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677715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139067"/>
            <a:ext cx="4495800" cy="337433"/>
          </a:xfrm>
        </p:spPr>
        <p:txBody>
          <a:bodyPr/>
          <a:lstStyle/>
          <a:p>
            <a:endParaRPr lang="en-GB" dirty="0"/>
          </a:p>
        </p:txBody>
      </p:sp>
      <p:sp>
        <p:nvSpPr>
          <p:cNvPr id="3" name="Title 2"/>
          <p:cNvSpPr>
            <a:spLocks noGrp="1"/>
          </p:cNvSpPr>
          <p:nvPr>
            <p:ph type="title"/>
          </p:nvPr>
        </p:nvSpPr>
        <p:spPr/>
        <p:txBody>
          <a:bodyPr/>
          <a:lstStyle/>
          <a:p>
            <a:r>
              <a:rPr lang="en-GB" dirty="0"/>
              <a:t>Administration and Project Management</a:t>
            </a:r>
          </a:p>
        </p:txBody>
      </p:sp>
      <p:sp>
        <p:nvSpPr>
          <p:cNvPr id="4" name="Slide Number Placeholder 3"/>
          <p:cNvSpPr>
            <a:spLocks noGrp="1"/>
          </p:cNvSpPr>
          <p:nvPr>
            <p:ph type="sldNum" sz="quarter" idx="12"/>
          </p:nvPr>
        </p:nvSpPr>
        <p:spPr/>
        <p:txBody>
          <a:bodyPr/>
          <a:lstStyle/>
          <a:p>
            <a:fld id="{2083E393-C0BF-4ED8-8545-7E4C90AFF831}" type="slidenum">
              <a:rPr lang="en-US" smtClean="0"/>
              <a:pPr/>
              <a:t>58</a:t>
            </a:fld>
            <a:endParaRPr lang="en-US" dirty="0"/>
          </a:p>
        </p:txBody>
      </p:sp>
      <p:sp>
        <p:nvSpPr>
          <p:cNvPr id="6" name="Footer Placeholder 1">
            <a:extLst>
              <a:ext uri="{FF2B5EF4-FFF2-40B4-BE49-F238E27FC236}">
                <a16:creationId xmlns:a16="http://schemas.microsoft.com/office/drawing/2014/main" id="{757D3711-7FC7-4333-85B4-0C64BFF7CCC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515658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Setting up a 360 Project</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59</a:t>
            </a:fld>
            <a:endParaRPr lang="en-US" dirty="0"/>
          </a:p>
        </p:txBody>
      </p:sp>
      <p:pic>
        <p:nvPicPr>
          <p:cNvPr id="4" name="Picture 3">
            <a:extLst>
              <a:ext uri="{FF2B5EF4-FFF2-40B4-BE49-F238E27FC236}">
                <a16:creationId xmlns:a16="http://schemas.microsoft.com/office/drawing/2014/main" id="{DD8B42AC-4133-4C16-99CC-B78BC280ACCA}"/>
              </a:ext>
            </a:extLst>
          </p:cNvPr>
          <p:cNvPicPr>
            <a:picLocks noChangeAspect="1"/>
          </p:cNvPicPr>
          <p:nvPr/>
        </p:nvPicPr>
        <p:blipFill>
          <a:blip r:embed="rId2"/>
          <a:stretch>
            <a:fillRect/>
          </a:stretch>
        </p:blipFill>
        <p:spPr>
          <a:xfrm>
            <a:off x="1098430" y="1112500"/>
            <a:ext cx="6947140" cy="4787362"/>
          </a:xfrm>
          <a:prstGeom prst="rect">
            <a:avLst/>
          </a:prstGeom>
        </p:spPr>
      </p:pic>
      <p:sp>
        <p:nvSpPr>
          <p:cNvPr id="10" name="Footer Placeholder 1">
            <a:extLst>
              <a:ext uri="{FF2B5EF4-FFF2-40B4-BE49-F238E27FC236}">
                <a16:creationId xmlns:a16="http://schemas.microsoft.com/office/drawing/2014/main" id="{177CE8C0-E0A2-4CD1-B2ED-8BE614C9ED0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30722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57200" y="2113007"/>
            <a:ext cx="4495800" cy="337433"/>
          </a:xfrm>
        </p:spPr>
        <p:txBody>
          <a:bodyPr/>
          <a:lstStyle/>
          <a:p>
            <a:endParaRPr lang="en-GB" dirty="0"/>
          </a:p>
        </p:txBody>
      </p:sp>
      <p:sp>
        <p:nvSpPr>
          <p:cNvPr id="7" name="Title 6"/>
          <p:cNvSpPr>
            <a:spLocks noGrp="1"/>
          </p:cNvSpPr>
          <p:nvPr>
            <p:ph type="title"/>
          </p:nvPr>
        </p:nvSpPr>
        <p:spPr/>
        <p:txBody>
          <a:bodyPr/>
          <a:lstStyle/>
          <a:p>
            <a:r>
              <a:rPr lang="en-GB" dirty="0"/>
              <a:t>Introducing the Wave Performance Culture Framework</a:t>
            </a:r>
          </a:p>
        </p:txBody>
      </p:sp>
      <p:sp>
        <p:nvSpPr>
          <p:cNvPr id="5" name="Slide Number Placeholder 4"/>
          <p:cNvSpPr>
            <a:spLocks noGrp="1"/>
          </p:cNvSpPr>
          <p:nvPr>
            <p:ph type="sldNum" sz="quarter" idx="12"/>
          </p:nvPr>
        </p:nvSpPr>
        <p:spPr/>
        <p:txBody>
          <a:bodyPr/>
          <a:lstStyle/>
          <a:p>
            <a:fld id="{2083E393-C0BF-4ED8-8545-7E4C90AFF831}" type="slidenum">
              <a:rPr lang="en-US" smtClean="0"/>
              <a:pPr/>
              <a:t>6</a:t>
            </a:fld>
            <a:endParaRPr lang="en-US" dirty="0"/>
          </a:p>
        </p:txBody>
      </p:sp>
      <p:sp>
        <p:nvSpPr>
          <p:cNvPr id="9" name="Footer Placeholder 1">
            <a:extLst>
              <a:ext uri="{FF2B5EF4-FFF2-40B4-BE49-F238E27FC236}">
                <a16:creationId xmlns:a16="http://schemas.microsoft.com/office/drawing/2014/main" id="{C77CA4BC-673D-4965-A691-B1EB14EE6C29}"/>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505019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Setting up a 360 Project</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sz="1600" b="0" dirty="0"/>
              <a:t>Understand role requirements</a:t>
            </a:r>
          </a:p>
          <a:p>
            <a:pPr marL="285750" indent="-285750">
              <a:spcAft>
                <a:spcPts val="600"/>
              </a:spcAft>
              <a:buFont typeface="Wingdings" panose="05000000000000000000" pitchFamily="2" charset="2"/>
              <a:buChar char="§"/>
            </a:pPr>
            <a:r>
              <a:rPr lang="en-GB" sz="1600" b="0" dirty="0" err="1"/>
              <a:t>Assessee</a:t>
            </a:r>
            <a:r>
              <a:rPr lang="en-GB" sz="1600" b="0" dirty="0"/>
              <a:t> Briefing:</a:t>
            </a:r>
          </a:p>
          <a:p>
            <a:pPr marL="514350" lvl="2" indent="-285750">
              <a:spcAft>
                <a:spcPts val="600"/>
              </a:spcAft>
            </a:pPr>
            <a:r>
              <a:rPr lang="en-GB" sz="1600" b="0" dirty="0"/>
              <a:t>Purpose of the exercise</a:t>
            </a:r>
          </a:p>
          <a:p>
            <a:pPr marL="514350" lvl="2" indent="-285750">
              <a:spcAft>
                <a:spcPts val="600"/>
              </a:spcAft>
            </a:pPr>
            <a:r>
              <a:rPr lang="en-GB" sz="1600" b="0" dirty="0"/>
              <a:t>Outline of full process – administration to feedback</a:t>
            </a:r>
          </a:p>
          <a:p>
            <a:pPr marL="514350" lvl="2" indent="-285750">
              <a:spcAft>
                <a:spcPts val="600"/>
              </a:spcAft>
            </a:pPr>
            <a:r>
              <a:rPr lang="en-GB" sz="1600" b="0" dirty="0"/>
              <a:t>Timescales</a:t>
            </a:r>
          </a:p>
          <a:p>
            <a:pPr marL="514350" lvl="2" indent="-285750">
              <a:spcAft>
                <a:spcPts val="600"/>
              </a:spcAft>
            </a:pPr>
            <a:r>
              <a:rPr lang="en-GB" sz="1600" b="0" dirty="0"/>
              <a:t>Feedback outcomes</a:t>
            </a:r>
          </a:p>
          <a:p>
            <a:pPr marL="514350" lvl="2" indent="-285750">
              <a:spcAft>
                <a:spcPts val="600"/>
              </a:spcAft>
            </a:pPr>
            <a:r>
              <a:rPr lang="en-GB" sz="1600" b="0" dirty="0"/>
              <a:t>Choosing </a:t>
            </a:r>
            <a:r>
              <a:rPr lang="en-GB" sz="1600" b="0" dirty="0" err="1"/>
              <a:t>raters</a:t>
            </a:r>
            <a:r>
              <a:rPr lang="en-GB" sz="1600" b="0" dirty="0"/>
              <a:t> – providing </a:t>
            </a:r>
            <a:r>
              <a:rPr lang="en-GB" sz="1600" b="0" dirty="0" err="1"/>
              <a:t>rater</a:t>
            </a:r>
            <a:r>
              <a:rPr lang="en-GB" sz="1600" b="0" dirty="0"/>
              <a:t> details</a:t>
            </a:r>
          </a:p>
          <a:p>
            <a:pPr marL="514350" lvl="2" indent="-285750">
              <a:spcAft>
                <a:spcPts val="600"/>
              </a:spcAft>
            </a:pPr>
            <a:r>
              <a:rPr lang="en-GB" sz="1600" b="0" dirty="0"/>
              <a:t>Confidentiality</a:t>
            </a:r>
          </a:p>
          <a:p>
            <a:pPr marL="285750" indent="-285750">
              <a:spcAft>
                <a:spcPts val="600"/>
              </a:spcAft>
              <a:buFont typeface="Wingdings" panose="05000000000000000000" pitchFamily="2" charset="2"/>
              <a:buChar char="§"/>
            </a:pPr>
            <a:r>
              <a:rPr lang="en-GB" sz="1600" b="0" dirty="0" err="1"/>
              <a:t>Rater</a:t>
            </a:r>
            <a:r>
              <a:rPr lang="en-GB" sz="1600" b="0" dirty="0"/>
              <a:t> selection: </a:t>
            </a:r>
          </a:p>
          <a:p>
            <a:pPr marL="514350" lvl="2" indent="-285750">
              <a:spcAft>
                <a:spcPts val="600"/>
              </a:spcAft>
            </a:pPr>
            <a:r>
              <a:rPr lang="en-GB" sz="1600" b="0" dirty="0"/>
              <a:t>Who chooses</a:t>
            </a:r>
          </a:p>
          <a:p>
            <a:pPr marL="514350" lvl="2" indent="-285750">
              <a:spcAft>
                <a:spcPts val="600"/>
              </a:spcAft>
            </a:pPr>
            <a:r>
              <a:rPr lang="en-GB" sz="1600" b="0" dirty="0"/>
              <a:t>Number of raters: aim for </a:t>
            </a:r>
            <a:r>
              <a:rPr lang="en-GB" sz="1600" dirty="0"/>
              <a:t>three (with a minimum of two)</a:t>
            </a:r>
            <a:r>
              <a:rPr lang="en-GB" sz="1600" b="0" dirty="0"/>
              <a:t> in all categories except Boss and Self</a:t>
            </a:r>
          </a:p>
          <a:p>
            <a:pPr marL="514350" lvl="2" indent="-285750">
              <a:spcAft>
                <a:spcPts val="600"/>
              </a:spcAft>
            </a:pPr>
            <a:r>
              <a:rPr lang="en-GB" sz="1600" b="0" dirty="0"/>
              <a:t>Work relationship with </a:t>
            </a:r>
            <a:r>
              <a:rPr lang="en-GB" sz="1600" b="0" dirty="0" err="1"/>
              <a:t>raters</a:t>
            </a: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60</a:t>
            </a:fld>
            <a:endParaRPr lang="en-US" dirty="0"/>
          </a:p>
        </p:txBody>
      </p:sp>
      <p:sp>
        <p:nvSpPr>
          <p:cNvPr id="7" name="Footer Placeholder 1">
            <a:extLst>
              <a:ext uri="{FF2B5EF4-FFF2-40B4-BE49-F238E27FC236}">
                <a16:creationId xmlns:a16="http://schemas.microsoft.com/office/drawing/2014/main" id="{21AF387F-76D3-4683-BC25-F7879C87CE7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864740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Rater</a:t>
            </a:r>
            <a:r>
              <a:rPr lang="en-GB" dirty="0"/>
              <a:t> Briefing</a:t>
            </a:r>
          </a:p>
        </p:txBody>
      </p:sp>
      <p:sp>
        <p:nvSpPr>
          <p:cNvPr id="3" name="Text Placeholder 2"/>
          <p:cNvSpPr>
            <a:spLocks noGrp="1"/>
          </p:cNvSpPr>
          <p:nvPr>
            <p:ph type="body" sz="quarter" idx="13"/>
          </p:nvPr>
        </p:nvSpPr>
        <p:spPr/>
        <p:txBody>
          <a:bodyPr/>
          <a:lstStyle/>
          <a:p>
            <a:endParaRPr lang="en-GB" dirty="0"/>
          </a:p>
        </p:txBody>
      </p:sp>
      <p:sp>
        <p:nvSpPr>
          <p:cNvPr id="4"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sz="1600" b="0" dirty="0"/>
              <a:t>Purpose</a:t>
            </a:r>
          </a:p>
          <a:p>
            <a:pPr marL="285750" indent="-285750">
              <a:spcAft>
                <a:spcPts val="600"/>
              </a:spcAft>
              <a:buFont typeface="Wingdings" panose="05000000000000000000" pitchFamily="2" charset="2"/>
              <a:buChar char="§"/>
            </a:pPr>
            <a:r>
              <a:rPr lang="en-GB" sz="1600" b="0" dirty="0"/>
              <a:t>Questionnaire timings</a:t>
            </a:r>
          </a:p>
          <a:p>
            <a:pPr marL="285750" indent="-285750">
              <a:spcAft>
                <a:spcPts val="600"/>
              </a:spcAft>
              <a:buFont typeface="Wingdings" panose="05000000000000000000" pitchFamily="2" charset="2"/>
              <a:buChar char="§"/>
            </a:pPr>
            <a:r>
              <a:rPr lang="en-GB" sz="1600" b="0" dirty="0"/>
              <a:t>Try to use the full range of the scale as much as possible</a:t>
            </a:r>
          </a:p>
          <a:p>
            <a:pPr marL="285750" indent="-285750">
              <a:spcAft>
                <a:spcPts val="600"/>
              </a:spcAft>
              <a:buFont typeface="Wingdings" panose="05000000000000000000" pitchFamily="2" charset="2"/>
              <a:buChar char="§"/>
            </a:pPr>
            <a:r>
              <a:rPr lang="en-GB" sz="1600" b="0" dirty="0"/>
              <a:t>You may find some of the ratings difficult, but please try to respond to every area</a:t>
            </a:r>
          </a:p>
          <a:p>
            <a:pPr marL="285750" indent="-285750">
              <a:spcAft>
                <a:spcPts val="600"/>
              </a:spcAft>
              <a:buFont typeface="Wingdings" panose="05000000000000000000" pitchFamily="2" charset="2"/>
              <a:buChar char="§"/>
            </a:pPr>
            <a:r>
              <a:rPr lang="en-GB" sz="1600" b="0" dirty="0"/>
              <a:t>If you really feel you cannot provide a rating on a particular area, please select the ‘Unsure’ option</a:t>
            </a:r>
          </a:p>
          <a:p>
            <a:pPr marL="285750" indent="-285750">
              <a:spcAft>
                <a:spcPts val="600"/>
              </a:spcAft>
              <a:buFont typeface="Wingdings" panose="05000000000000000000" pitchFamily="2" charset="2"/>
              <a:buChar char="§"/>
            </a:pPr>
            <a:r>
              <a:rPr lang="en-GB" sz="1600" b="0" dirty="0"/>
              <a:t>Unless you are completing as “Self” or “Manager”, your responses will be aggregated with other peoples’ and  will therefore be confidential </a:t>
            </a:r>
          </a:p>
          <a:p>
            <a:pPr marL="285750" indent="-285750">
              <a:spcAft>
                <a:spcPts val="600"/>
              </a:spcAft>
              <a:buFont typeface="Wingdings" panose="05000000000000000000" pitchFamily="2" charset="2"/>
              <a:buChar char="§"/>
            </a:pPr>
            <a:r>
              <a:rPr lang="en-GB" sz="1600" b="0" dirty="0"/>
              <a:t>Please answer honestly and straightforwardly</a:t>
            </a:r>
          </a:p>
          <a:p>
            <a:pPr marL="285750" indent="-285750">
              <a:spcAft>
                <a:spcPts val="600"/>
              </a:spcAft>
              <a:buFont typeface="Wingdings" panose="05000000000000000000" pitchFamily="2" charset="2"/>
              <a:buChar char="§"/>
            </a:pPr>
            <a:r>
              <a:rPr lang="en-GB" sz="1600" b="0" dirty="0"/>
              <a:t>Think about the individual in a work environment</a:t>
            </a:r>
          </a:p>
          <a:p>
            <a:pPr marL="285750" indent="-285750">
              <a:spcAft>
                <a:spcPts val="600"/>
              </a:spcAft>
              <a:buFont typeface="Wingdings" panose="05000000000000000000" pitchFamily="2" charset="2"/>
              <a:buChar char="§"/>
            </a:pPr>
            <a:r>
              <a:rPr lang="en-GB" sz="1600" b="0" dirty="0"/>
              <a:t>Try to differentiate between those </a:t>
            </a:r>
            <a:r>
              <a:rPr lang="en-GB" sz="1600" b="0" dirty="0" err="1"/>
              <a:t>behaviors</a:t>
            </a:r>
            <a:r>
              <a:rPr lang="en-GB" sz="1600" b="0" dirty="0"/>
              <a:t> which you see as very strong/weak and those which are average</a:t>
            </a:r>
          </a:p>
          <a:p>
            <a:pPr marL="285750" indent="-285750">
              <a:spcAft>
                <a:spcPts val="600"/>
              </a:spcAft>
              <a:buFont typeface="Wingdings" panose="05000000000000000000" pitchFamily="2" charset="2"/>
              <a:buChar char="§"/>
            </a:pPr>
            <a:r>
              <a:rPr lang="en-GB" sz="1600" b="0" dirty="0"/>
              <a:t>Support your ratings with examples in the open text boxes</a:t>
            </a:r>
          </a:p>
          <a:p>
            <a:pPr marL="285750" indent="-285750">
              <a:spcAft>
                <a:spcPts val="600"/>
              </a:spcAft>
              <a:buFont typeface="Wingdings" panose="05000000000000000000" pitchFamily="2" charset="2"/>
              <a:buChar char="§"/>
            </a:pPr>
            <a:endParaRPr lang="en-GB" sz="1600" b="0"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083E393-C0BF-4ED8-8545-7E4C90AFF83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1">
            <a:extLst>
              <a:ext uri="{FF2B5EF4-FFF2-40B4-BE49-F238E27FC236}">
                <a16:creationId xmlns:a16="http://schemas.microsoft.com/office/drawing/2014/main" id="{F5B829AB-9556-4FD9-8423-D14AC985096F}"/>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739424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Watch </a:t>
            </a:r>
            <a:r>
              <a:rPr lang="en-GB" dirty="0" err="1"/>
              <a:t>Fors</a:t>
            </a:r>
            <a:endParaRPr lang="en-GB" dirty="0"/>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p:txBody>
          <a:bodyPr/>
          <a:lstStyle/>
          <a:p>
            <a:pPr marL="285750" indent="-285750">
              <a:spcAft>
                <a:spcPts val="600"/>
              </a:spcAft>
              <a:buFont typeface="Wingdings" panose="05000000000000000000" pitchFamily="2" charset="2"/>
              <a:buChar char="§"/>
            </a:pPr>
            <a:r>
              <a:rPr lang="en-GB" sz="1600" b="0" dirty="0"/>
              <a:t>Positioning of the process</a:t>
            </a:r>
          </a:p>
          <a:p>
            <a:pPr marL="285750" indent="-285750">
              <a:spcAft>
                <a:spcPts val="600"/>
              </a:spcAft>
              <a:buFont typeface="Wingdings" panose="05000000000000000000" pitchFamily="2" charset="2"/>
              <a:buChar char="§"/>
            </a:pPr>
            <a:r>
              <a:rPr lang="en-GB" sz="1600" b="0" dirty="0"/>
              <a:t>Completion rates – invite more than minimum</a:t>
            </a:r>
          </a:p>
          <a:p>
            <a:pPr marL="285750" indent="-285750">
              <a:spcAft>
                <a:spcPts val="600"/>
              </a:spcAft>
              <a:buFont typeface="Wingdings" panose="05000000000000000000" pitchFamily="2" charset="2"/>
              <a:buChar char="§"/>
            </a:pPr>
            <a:r>
              <a:rPr lang="en-GB" sz="1600" b="0" dirty="0" err="1"/>
              <a:t>Raters</a:t>
            </a:r>
            <a:r>
              <a:rPr lang="en-GB" sz="1600" b="0" dirty="0"/>
              <a:t> using the scales incorrectly </a:t>
            </a:r>
          </a:p>
          <a:p>
            <a:pPr marL="285750" indent="-285750">
              <a:spcAft>
                <a:spcPts val="600"/>
              </a:spcAft>
              <a:buFont typeface="Wingdings" panose="05000000000000000000" pitchFamily="2" charset="2"/>
              <a:buChar char="§"/>
            </a:pPr>
            <a:r>
              <a:rPr lang="en-GB" sz="1600" b="0" dirty="0" err="1"/>
              <a:t>Assessees</a:t>
            </a:r>
            <a:r>
              <a:rPr lang="en-GB" sz="1600" b="0" dirty="0"/>
              <a:t> have not been in the role for long</a:t>
            </a:r>
          </a:p>
          <a:p>
            <a:pPr marL="285750" indent="-285750">
              <a:spcAft>
                <a:spcPts val="600"/>
              </a:spcAft>
              <a:buFont typeface="Wingdings" panose="05000000000000000000" pitchFamily="2" charset="2"/>
              <a:buChar char="§"/>
            </a:pPr>
            <a:r>
              <a:rPr lang="en-GB" sz="1600" b="0" dirty="0" err="1"/>
              <a:t>Raters</a:t>
            </a:r>
            <a:r>
              <a:rPr lang="en-GB" sz="1600" b="0" dirty="0"/>
              <a:t> do not work closely with </a:t>
            </a:r>
            <a:r>
              <a:rPr lang="en-GB" sz="1600" b="0" dirty="0" err="1"/>
              <a:t>assessee</a:t>
            </a:r>
            <a:endParaRPr lang="en-GB" sz="1600"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62</a:t>
            </a:fld>
            <a:endParaRPr lang="en-US" dirty="0"/>
          </a:p>
        </p:txBody>
      </p:sp>
      <p:sp>
        <p:nvSpPr>
          <p:cNvPr id="7" name="Footer Placeholder 1">
            <a:extLst>
              <a:ext uri="{FF2B5EF4-FFF2-40B4-BE49-F238E27FC236}">
                <a16:creationId xmlns:a16="http://schemas.microsoft.com/office/drawing/2014/main" id="{F38173E5-1932-43E1-93E2-B98F7B4D9C31}"/>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094899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Set-up – Bureau	</a:t>
            </a:r>
          </a:p>
        </p:txBody>
      </p:sp>
      <p:sp>
        <p:nvSpPr>
          <p:cNvPr id="3" name="Text Placeholder 2"/>
          <p:cNvSpPr>
            <a:spLocks noGrp="1"/>
          </p:cNvSpPr>
          <p:nvPr>
            <p:ph type="body" sz="quarter" idx="13"/>
          </p:nvPr>
        </p:nvSpPr>
        <p:spPr>
          <a:effectLst>
            <a:outerShdw blurRad="63500" sx="102000" sy="102000" algn="ctr" rotWithShape="0">
              <a:prstClr val="black">
                <a:alpha val="40000"/>
              </a:prstClr>
            </a:outerShdw>
          </a:effectLst>
        </p:spPr>
        <p:txBody>
          <a:bodyPr/>
          <a:lstStyle/>
          <a:p>
            <a:endParaRPr lang="en-GB"/>
          </a:p>
        </p:txBody>
      </p:sp>
      <p:sp>
        <p:nvSpPr>
          <p:cNvPr id="4"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b="0" dirty="0"/>
              <a:t>Step 1: You send out briefing emails and advice to </a:t>
            </a:r>
            <a:r>
              <a:rPr lang="en-GB" b="0" dirty="0" err="1"/>
              <a:t>assessees</a:t>
            </a:r>
            <a:endParaRPr lang="en-GB" b="0" dirty="0"/>
          </a:p>
          <a:p>
            <a:pPr marL="285750" indent="-285750">
              <a:spcAft>
                <a:spcPts val="600"/>
              </a:spcAft>
              <a:buFont typeface="Wingdings" panose="05000000000000000000" pitchFamily="2" charset="2"/>
              <a:buChar char="§"/>
            </a:pPr>
            <a:r>
              <a:rPr lang="en-GB" b="0" dirty="0"/>
              <a:t>Step 2: </a:t>
            </a:r>
            <a:r>
              <a:rPr lang="en-GB" b="0" dirty="0" err="1"/>
              <a:t>Assessees</a:t>
            </a:r>
            <a:r>
              <a:rPr lang="en-GB" b="0" dirty="0"/>
              <a:t> nominate their </a:t>
            </a:r>
            <a:r>
              <a:rPr lang="en-GB" b="0" dirty="0" err="1"/>
              <a:t>raters</a:t>
            </a:r>
            <a:r>
              <a:rPr lang="en-GB" b="0" dirty="0"/>
              <a:t> and send them information and guidance on the process</a:t>
            </a:r>
          </a:p>
          <a:p>
            <a:pPr marL="285750" indent="-285750">
              <a:spcAft>
                <a:spcPts val="600"/>
              </a:spcAft>
              <a:buFont typeface="Wingdings" panose="05000000000000000000" pitchFamily="2" charset="2"/>
              <a:buChar char="§"/>
            </a:pPr>
            <a:r>
              <a:rPr lang="en-GB" b="0" dirty="0"/>
              <a:t>Step 3: You complete Performance 360 Bureau Request Form send to Saville Assessment’s Bureau team</a:t>
            </a:r>
          </a:p>
          <a:p>
            <a:pPr>
              <a:spcAft>
                <a:spcPts val="600"/>
              </a:spcAft>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endParaRPr lang="en-GB" b="0" dirty="0"/>
          </a:p>
          <a:p>
            <a:pPr marL="285750" indent="-285750">
              <a:spcAft>
                <a:spcPts val="600"/>
              </a:spcAft>
              <a:buFont typeface="Wingdings" panose="05000000000000000000" pitchFamily="2" charset="2"/>
              <a:buChar char="§"/>
            </a:pPr>
            <a:r>
              <a:rPr lang="en-GB" b="0" dirty="0"/>
              <a:t>Step 4: Bureau team set up project - </a:t>
            </a:r>
            <a:r>
              <a:rPr lang="en-GB" b="0" dirty="0" err="1"/>
              <a:t>Oasys</a:t>
            </a:r>
            <a:r>
              <a:rPr lang="en-GB" b="0" dirty="0"/>
              <a:t> emails and login details sent</a:t>
            </a:r>
          </a:p>
          <a:p>
            <a:pPr marL="285750" indent="-285750">
              <a:spcAft>
                <a:spcPts val="600"/>
              </a:spcAft>
              <a:buFont typeface="Wingdings" panose="05000000000000000000" pitchFamily="2" charset="2"/>
              <a:buChar char="§"/>
            </a:pPr>
            <a:r>
              <a:rPr lang="en-GB" b="0" dirty="0"/>
              <a:t>Step 5: We can send updates and reminders</a:t>
            </a:r>
          </a:p>
          <a:p>
            <a:pPr marL="285750" indent="-285750">
              <a:spcAft>
                <a:spcPts val="600"/>
              </a:spcAft>
              <a:buFont typeface="Wingdings" panose="05000000000000000000" pitchFamily="2" charset="2"/>
              <a:buChar char="§"/>
            </a:pPr>
            <a:r>
              <a:rPr lang="en-GB" b="0" dirty="0"/>
              <a:t>Step 6: If appropriate completions rates are achieved we generate and send you reports</a:t>
            </a:r>
          </a:p>
          <a:p>
            <a:pPr marL="285750" indent="-285750">
              <a:spcAft>
                <a:spcPts val="600"/>
              </a:spcAft>
              <a:buFont typeface="Wingdings" panose="05000000000000000000" pitchFamily="2" charset="2"/>
              <a:buChar char="§"/>
            </a:pPr>
            <a:endParaRPr lang="en-GB" b="0"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63</a:t>
            </a:fld>
            <a:endParaRPr lang="en-US" dirty="0"/>
          </a:p>
        </p:txBody>
      </p:sp>
      <p:pic>
        <p:nvPicPr>
          <p:cNvPr id="10" name="Picture 9"/>
          <p:cNvPicPr>
            <a:picLocks noChangeAspect="1"/>
          </p:cNvPicPr>
          <p:nvPr/>
        </p:nvPicPr>
        <p:blipFill>
          <a:blip r:embed="rId2"/>
          <a:stretch>
            <a:fillRect/>
          </a:stretch>
        </p:blipFill>
        <p:spPr>
          <a:xfrm>
            <a:off x="516999" y="2764531"/>
            <a:ext cx="8110001" cy="1588018"/>
          </a:xfrm>
          <a:prstGeom prst="rect">
            <a:avLst/>
          </a:prstGeom>
          <a:ln>
            <a:noFill/>
          </a:ln>
          <a:effectLst>
            <a:outerShdw blurRad="292100" dist="139700" dir="2700000" algn="tl" rotWithShape="0">
              <a:srgbClr val="333333">
                <a:alpha val="65000"/>
              </a:srgbClr>
            </a:outerShdw>
          </a:effectLst>
        </p:spPr>
      </p:pic>
      <p:sp>
        <p:nvSpPr>
          <p:cNvPr id="8" name="Footer Placeholder 1">
            <a:extLst>
              <a:ext uri="{FF2B5EF4-FFF2-40B4-BE49-F238E27FC236}">
                <a16:creationId xmlns:a16="http://schemas.microsoft.com/office/drawing/2014/main" id="{9A1474BB-546D-4959-B225-B6DAFC1F726A}"/>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4000852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Oasys</a:t>
            </a:r>
            <a:r>
              <a:rPr lang="en-GB" dirty="0"/>
              <a:t> </a:t>
            </a:r>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idx="1"/>
          </p:nvPr>
        </p:nvSpPr>
        <p:spPr>
          <a:xfrm>
            <a:off x="457200" y="1292251"/>
            <a:ext cx="8229600" cy="4680171"/>
          </a:xfrm>
        </p:spPr>
        <p:txBody>
          <a:bodyPr/>
          <a:lstStyle/>
          <a:p>
            <a:pPr marL="285750" indent="-285750">
              <a:spcAft>
                <a:spcPts val="600"/>
              </a:spcAft>
              <a:buFont typeface="Wingdings" panose="05000000000000000000" pitchFamily="2" charset="2"/>
              <a:buChar char="§"/>
            </a:pPr>
            <a:r>
              <a:rPr lang="en-GB" sz="1600" b="0" dirty="0"/>
              <a:t>One-off investment </a:t>
            </a:r>
          </a:p>
          <a:p>
            <a:pPr marL="285750" indent="-285750">
              <a:spcAft>
                <a:spcPts val="600"/>
              </a:spcAft>
              <a:buFont typeface="Wingdings" panose="05000000000000000000" pitchFamily="2" charset="2"/>
              <a:buChar char="§"/>
            </a:pPr>
            <a:r>
              <a:rPr lang="en-GB" sz="1600" b="0" dirty="0"/>
              <a:t>Free training to use </a:t>
            </a:r>
            <a:r>
              <a:rPr lang="en-GB" sz="1600" b="0" dirty="0" err="1"/>
              <a:t>Oasys</a:t>
            </a:r>
            <a:r>
              <a:rPr lang="en-GB" sz="1600" b="0" dirty="0"/>
              <a:t> </a:t>
            </a:r>
          </a:p>
          <a:p>
            <a:pPr marL="285750" indent="-285750">
              <a:spcAft>
                <a:spcPts val="600"/>
              </a:spcAft>
              <a:buFont typeface="Wingdings" panose="05000000000000000000" pitchFamily="2" charset="2"/>
              <a:buChar char="§"/>
            </a:pPr>
            <a:r>
              <a:rPr lang="en-GB" sz="1600" b="0" dirty="0"/>
              <a:t>Better value for larger numbers </a:t>
            </a:r>
          </a:p>
          <a:p>
            <a:pPr marL="285750" indent="-285750">
              <a:spcAft>
                <a:spcPts val="600"/>
              </a:spcAft>
              <a:buFont typeface="Wingdings" panose="05000000000000000000" pitchFamily="2" charset="2"/>
              <a:buChar char="§"/>
            </a:pPr>
            <a:r>
              <a:rPr lang="en-GB" sz="1600" b="0" dirty="0"/>
              <a:t>You are in control of your own projects </a:t>
            </a:r>
          </a:p>
          <a:p>
            <a:pPr marL="285750" indent="-285750">
              <a:spcAft>
                <a:spcPts val="600"/>
              </a:spcAft>
              <a:buFont typeface="Wingdings" panose="05000000000000000000" pitchFamily="2" charset="2"/>
              <a:buChar char="§"/>
            </a:pPr>
            <a:r>
              <a:rPr lang="en-GB" sz="1600" b="0" dirty="0"/>
              <a:t>Can be branded or non-branded </a:t>
            </a:r>
          </a:p>
          <a:p>
            <a:pPr marL="285750" indent="-285750">
              <a:spcAft>
                <a:spcPts val="600"/>
              </a:spcAft>
              <a:buFont typeface="Wingdings" panose="05000000000000000000" pitchFamily="2" charset="2"/>
              <a:buChar char="§"/>
            </a:pPr>
            <a:r>
              <a:rPr lang="en-GB" sz="1600" b="0" dirty="0"/>
              <a:t>99.9% uptime</a:t>
            </a:r>
          </a:p>
        </p:txBody>
      </p:sp>
      <p:sp>
        <p:nvSpPr>
          <p:cNvPr id="5" name="Slide Number Placeholder 4"/>
          <p:cNvSpPr>
            <a:spLocks noGrp="1"/>
          </p:cNvSpPr>
          <p:nvPr>
            <p:ph type="sldNum" sz="quarter" idx="12"/>
          </p:nvPr>
        </p:nvSpPr>
        <p:spPr/>
        <p:txBody>
          <a:bodyPr/>
          <a:lstStyle/>
          <a:p>
            <a:fld id="{2083E393-C0BF-4ED8-8545-7E4C90AFF831}" type="slidenum">
              <a:rPr lang="en-US" smtClean="0"/>
              <a:pPr/>
              <a:t>64</a:t>
            </a:fld>
            <a:endParaRPr lang="en-US" dirty="0"/>
          </a:p>
        </p:txBody>
      </p:sp>
      <p:pic>
        <p:nvPicPr>
          <p:cNvPr id="7" name="Picture 6"/>
          <p:cNvPicPr>
            <a:picLocks noChangeAspect="1"/>
          </p:cNvPicPr>
          <p:nvPr/>
        </p:nvPicPr>
        <p:blipFill>
          <a:blip r:embed="rId2"/>
          <a:stretch>
            <a:fillRect/>
          </a:stretch>
        </p:blipFill>
        <p:spPr>
          <a:xfrm>
            <a:off x="660426" y="3273144"/>
            <a:ext cx="4345486" cy="2028075"/>
          </a:xfrm>
          <a:prstGeom prst="rect">
            <a:avLst/>
          </a:prstGeom>
        </p:spPr>
      </p:pic>
      <p:pic>
        <p:nvPicPr>
          <p:cNvPr id="8" name="Picture 7"/>
          <p:cNvPicPr>
            <a:picLocks noChangeAspect="1"/>
          </p:cNvPicPr>
          <p:nvPr/>
        </p:nvPicPr>
        <p:blipFill>
          <a:blip r:embed="rId3"/>
          <a:stretch>
            <a:fillRect/>
          </a:stretch>
        </p:blipFill>
        <p:spPr>
          <a:xfrm>
            <a:off x="3712908" y="4083918"/>
            <a:ext cx="4592892" cy="2064350"/>
          </a:xfrm>
          <a:prstGeom prst="rect">
            <a:avLst/>
          </a:prstGeom>
        </p:spPr>
      </p:pic>
      <p:sp>
        <p:nvSpPr>
          <p:cNvPr id="9" name="Footer Placeholder 1">
            <a:extLst>
              <a:ext uri="{FF2B5EF4-FFF2-40B4-BE49-F238E27FC236}">
                <a16:creationId xmlns:a16="http://schemas.microsoft.com/office/drawing/2014/main" id="{F07913C3-B95F-4DB9-A163-7E45DEEE3127}"/>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464172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65</a:t>
            </a:fld>
            <a:endParaRPr lang="en-US" dirty="0"/>
          </a:p>
        </p:txBody>
      </p:sp>
      <p:sp>
        <p:nvSpPr>
          <p:cNvPr id="8" name="Text Placeholder 3"/>
          <p:cNvSpPr txBox="1">
            <a:spLocks/>
          </p:cNvSpPr>
          <p:nvPr/>
        </p:nvSpPr>
        <p:spPr>
          <a:xfrm>
            <a:off x="1741080" y="5121130"/>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800" dirty="0">
                <a:solidFill>
                  <a:schemeClr val="bg1">
                    <a:lumMod val="10000"/>
                  </a:schemeClr>
                </a:solidFill>
                <a:latin typeface="+mn-lt"/>
              </a:rPr>
              <a:t>Contact our Duty Consultant for additional support</a:t>
            </a:r>
          </a:p>
        </p:txBody>
      </p:sp>
      <p:sp>
        <p:nvSpPr>
          <p:cNvPr id="9" name="TextBox 8"/>
          <p:cNvSpPr txBox="1"/>
          <p:nvPr/>
        </p:nvSpPr>
        <p:spPr>
          <a:xfrm>
            <a:off x="1672753" y="5762901"/>
            <a:ext cx="6208289" cy="307777"/>
          </a:xfrm>
          <a:prstGeom prst="rect">
            <a:avLst/>
          </a:prstGeom>
          <a:noFill/>
        </p:spPr>
        <p:txBody>
          <a:bodyPr wrap="square" rtlCol="0">
            <a:spAutoFit/>
          </a:bodyPr>
          <a:lstStyle/>
          <a:p>
            <a:r>
              <a:rPr lang="en-GB" sz="1400" dirty="0">
                <a:solidFill>
                  <a:srgbClr val="702082"/>
                </a:solidFill>
                <a:cs typeface="Arial" pitchFamily="34" charset="0"/>
              </a:rPr>
              <a:t>Call: +44 (0)208 619 9000	Email: info@savilleassessment.com</a:t>
            </a:r>
          </a:p>
        </p:txBody>
      </p:sp>
      <p:pic>
        <p:nvPicPr>
          <p:cNvPr id="4" name="Picture 3">
            <a:extLst>
              <a:ext uri="{FF2B5EF4-FFF2-40B4-BE49-F238E27FC236}">
                <a16:creationId xmlns:a16="http://schemas.microsoft.com/office/drawing/2014/main" id="{352BFC4C-62B9-48B1-A5E3-2FE910BEBE47}"/>
              </a:ext>
            </a:extLst>
          </p:cNvPr>
          <p:cNvPicPr>
            <a:picLocks noChangeAspect="1"/>
          </p:cNvPicPr>
          <p:nvPr/>
        </p:nvPicPr>
        <p:blipFill>
          <a:blip r:embed="rId2"/>
          <a:stretch>
            <a:fillRect/>
          </a:stretch>
        </p:blipFill>
        <p:spPr>
          <a:xfrm>
            <a:off x="457200" y="955464"/>
            <a:ext cx="8229600" cy="4165666"/>
          </a:xfrm>
          <a:prstGeom prst="rect">
            <a:avLst/>
          </a:prstGeom>
        </p:spPr>
      </p:pic>
      <p:sp>
        <p:nvSpPr>
          <p:cNvPr id="11" name="Footer Placeholder 1">
            <a:extLst>
              <a:ext uri="{FF2B5EF4-FFF2-40B4-BE49-F238E27FC236}">
                <a16:creationId xmlns:a16="http://schemas.microsoft.com/office/drawing/2014/main" id="{A8815E78-FC4F-40DC-BA65-FC49478FBCD3}"/>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855955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83E393-C0BF-4ED8-8545-7E4C90AFF831}" type="slidenum">
              <a:rPr lang="en-US" smtClean="0"/>
              <a:pPr/>
              <a:t>66</a:t>
            </a:fld>
            <a:endParaRPr lang="en-US" dirty="0"/>
          </a:p>
        </p:txBody>
      </p:sp>
      <p:sp>
        <p:nvSpPr>
          <p:cNvPr id="14" name="Title 1"/>
          <p:cNvSpPr>
            <a:spLocks noGrp="1"/>
          </p:cNvSpPr>
          <p:nvPr>
            <p:ph type="title"/>
          </p:nvPr>
        </p:nvSpPr>
        <p:spPr>
          <a:xfrm>
            <a:off x="457200" y="457200"/>
            <a:ext cx="8229600" cy="307777"/>
          </a:xfrm>
        </p:spPr>
        <p:txBody>
          <a:bodyPr/>
          <a:lstStyle/>
          <a:p>
            <a:r>
              <a:rPr lang="en-GB" dirty="0"/>
              <a:t>The Saville Assessment Community</a:t>
            </a:r>
          </a:p>
        </p:txBody>
      </p:sp>
      <p:sp>
        <p:nvSpPr>
          <p:cNvPr id="15" name="Text Placeholder 2"/>
          <p:cNvSpPr>
            <a:spLocks noGrp="1"/>
          </p:cNvSpPr>
          <p:nvPr>
            <p:ph type="body" sz="quarter" idx="13"/>
          </p:nvPr>
        </p:nvSpPr>
        <p:spPr>
          <a:xfrm>
            <a:off x="457200" y="800239"/>
            <a:ext cx="8229600" cy="276999"/>
          </a:xfrm>
        </p:spPr>
        <p:txBody>
          <a:bodyPr/>
          <a:lstStyle/>
          <a:p>
            <a:r>
              <a:rPr lang="en-GB" dirty="0"/>
              <a:t>What you can expect:</a:t>
            </a:r>
          </a:p>
        </p:txBody>
      </p:sp>
      <p:sp>
        <p:nvSpPr>
          <p:cNvPr id="16" name="Content Placeholder 3"/>
          <p:cNvSpPr>
            <a:spLocks noGrp="1"/>
          </p:cNvSpPr>
          <p:nvPr>
            <p:ph idx="1"/>
          </p:nvPr>
        </p:nvSpPr>
        <p:spPr>
          <a:xfrm>
            <a:off x="457200" y="1524000"/>
            <a:ext cx="8229600" cy="2046527"/>
          </a:xfrm>
        </p:spPr>
        <p:txBody>
          <a:bodyPr/>
          <a:lstStyle/>
          <a:p>
            <a:pPr marL="285750" indent="-285750">
              <a:buFont typeface="Wingdings" panose="05000000000000000000" pitchFamily="2" charset="2"/>
              <a:buChar char="§"/>
            </a:pPr>
            <a:r>
              <a:rPr lang="en-GB" sz="1600" b="0" dirty="0"/>
              <a:t>Invitations to webinars and practitioner masterclasses </a:t>
            </a:r>
          </a:p>
          <a:p>
            <a:endParaRPr lang="en-GB" sz="1600" b="0" dirty="0"/>
          </a:p>
          <a:p>
            <a:pPr marL="285750" indent="-285750">
              <a:buFont typeface="Wingdings" panose="05000000000000000000" pitchFamily="2" charset="2"/>
              <a:buChar char="§"/>
            </a:pPr>
            <a:r>
              <a:rPr lang="en-GB" sz="1600" b="0" dirty="0"/>
              <a:t>Discussion on industry-specific news and topics</a:t>
            </a:r>
          </a:p>
          <a:p>
            <a:r>
              <a:rPr lang="en-GB" sz="1600" b="0" dirty="0"/>
              <a:t> </a:t>
            </a:r>
          </a:p>
          <a:p>
            <a:pPr marL="285750" indent="-285750">
              <a:buFont typeface="Wingdings" panose="05000000000000000000" pitchFamily="2" charset="2"/>
              <a:buChar char="§"/>
            </a:pPr>
            <a:r>
              <a:rPr lang="en-GB" sz="1600" b="0" dirty="0"/>
              <a:t>Networking opportunities with other professionals </a:t>
            </a:r>
          </a:p>
          <a:p>
            <a:endParaRPr lang="en-GB" sz="1600" b="0" dirty="0"/>
          </a:p>
          <a:p>
            <a:pPr marL="285750" indent="-285750">
              <a:buFont typeface="Wingdings" panose="05000000000000000000" pitchFamily="2" charset="2"/>
              <a:buChar char="§"/>
            </a:pPr>
            <a:r>
              <a:rPr lang="en-GB" sz="1600" b="0" dirty="0"/>
              <a:t>Privileged offers</a:t>
            </a:r>
          </a:p>
          <a:p>
            <a:pPr marL="285750" indent="-285750">
              <a:buFont typeface="Wingdings" panose="05000000000000000000" pitchFamily="2" charset="2"/>
              <a:buChar char="§"/>
            </a:pPr>
            <a:endParaRPr lang="en-GB" sz="1600" b="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3882788"/>
            <a:ext cx="686088" cy="686088"/>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960764"/>
            <a:ext cx="737419" cy="703798"/>
          </a:xfrm>
          <a:prstGeom prst="rect">
            <a:avLst/>
          </a:prstGeom>
        </p:spPr>
      </p:pic>
      <p:sp>
        <p:nvSpPr>
          <p:cNvPr id="19" name="Content Placeholder 3"/>
          <p:cNvSpPr txBox="1">
            <a:spLocks/>
          </p:cNvSpPr>
          <p:nvPr/>
        </p:nvSpPr>
        <p:spPr>
          <a:xfrm>
            <a:off x="1347019" y="4078689"/>
            <a:ext cx="1632155"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dirty="0"/>
              <a:t>@</a:t>
            </a:r>
            <a:r>
              <a:rPr lang="en-GB" sz="1600" b="0" dirty="0" err="1"/>
              <a:t>savilleassess</a:t>
            </a:r>
            <a:endParaRPr lang="en-GB" sz="1600" b="0" dirty="0"/>
          </a:p>
        </p:txBody>
      </p:sp>
      <p:sp>
        <p:nvSpPr>
          <p:cNvPr id="20" name="Content Placeholder 3"/>
          <p:cNvSpPr txBox="1">
            <a:spLocks/>
          </p:cNvSpPr>
          <p:nvPr/>
        </p:nvSpPr>
        <p:spPr>
          <a:xfrm>
            <a:off x="1347019" y="5180597"/>
            <a:ext cx="4388034" cy="381293"/>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dirty="0"/>
              <a:t>www.linkedin.com/company/saville-assessment </a:t>
            </a:r>
          </a:p>
        </p:txBody>
      </p:sp>
      <p:sp>
        <p:nvSpPr>
          <p:cNvPr id="11" name="Footer Placeholder 1">
            <a:extLst>
              <a:ext uri="{FF2B5EF4-FFF2-40B4-BE49-F238E27FC236}">
                <a16:creationId xmlns:a16="http://schemas.microsoft.com/office/drawing/2014/main" id="{3A670F08-96B0-4B81-A5E1-C597C0F19079}"/>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496121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Performance 360 Norm Group Description Professionals &amp; Managers (2011)</a:t>
            </a:r>
          </a:p>
        </p:txBody>
      </p:sp>
      <p:sp>
        <p:nvSpPr>
          <p:cNvPr id="4" name="Content Placeholder 3"/>
          <p:cNvSpPr>
            <a:spLocks noGrp="1"/>
          </p:cNvSpPr>
          <p:nvPr>
            <p:ph idx="1"/>
          </p:nvPr>
        </p:nvSpPr>
        <p:spPr>
          <a:xfrm>
            <a:off x="457200" y="971823"/>
            <a:ext cx="8229600" cy="4983500"/>
          </a:xfrm>
        </p:spPr>
        <p:txBody>
          <a:bodyPr/>
          <a:lstStyle/>
          <a:p>
            <a:pPr algn="ctr">
              <a:spcAft>
                <a:spcPts val="600"/>
              </a:spcAft>
            </a:pPr>
            <a:r>
              <a:rPr lang="en-GB" sz="1600" b="0" dirty="0">
                <a:solidFill>
                  <a:schemeClr val="accent1"/>
                </a:solidFill>
              </a:rPr>
              <a:t>The sample consisted of 12,592 professionals employed in a range of job functions across a wide range of industry sectors.</a:t>
            </a:r>
          </a:p>
          <a:p>
            <a:pPr algn="ctr">
              <a:spcAft>
                <a:spcPts val="600"/>
              </a:spcAft>
            </a:pPr>
            <a:endParaRPr lang="en-GB" sz="1200" b="0" dirty="0"/>
          </a:p>
          <a:p>
            <a:pPr marL="285750" indent="-285750">
              <a:spcAft>
                <a:spcPts val="600"/>
              </a:spcAft>
              <a:buFont typeface="Wingdings" panose="05000000000000000000" pitchFamily="2" charset="2"/>
              <a:buChar char="§"/>
            </a:pPr>
            <a:r>
              <a:rPr lang="en-GB" sz="1600" dirty="0"/>
              <a:t>Gender: </a:t>
            </a:r>
            <a:r>
              <a:rPr lang="en-GB" sz="1600" b="0" dirty="0"/>
              <a:t>66% female / 34% male</a:t>
            </a:r>
          </a:p>
          <a:p>
            <a:pPr marL="285750" indent="-285750">
              <a:spcAft>
                <a:spcPts val="600"/>
              </a:spcAft>
              <a:buFont typeface="Wingdings" panose="05000000000000000000" pitchFamily="2" charset="2"/>
              <a:buChar char="§"/>
            </a:pPr>
            <a:r>
              <a:rPr lang="en-GB" sz="1600" dirty="0"/>
              <a:t>Age: </a:t>
            </a:r>
            <a:r>
              <a:rPr lang="en-GB" sz="1600" b="0" dirty="0"/>
              <a:t>24 to 67 years, median age 39 years</a:t>
            </a:r>
          </a:p>
          <a:p>
            <a:pPr marL="285750" indent="-285750">
              <a:spcAft>
                <a:spcPts val="600"/>
              </a:spcAft>
              <a:buFont typeface="Wingdings" panose="05000000000000000000" pitchFamily="2" charset="2"/>
              <a:buChar char="§"/>
            </a:pPr>
            <a:r>
              <a:rPr lang="en-GB" sz="1600" dirty="0"/>
              <a:t>Cultural Background: </a:t>
            </a:r>
            <a:r>
              <a:rPr lang="en-GB" sz="1600" b="0" dirty="0"/>
              <a:t>45% UK White and 35% from other White backgrounds (including European, American, Australian and New Zealander). 20% were of other (e.g. Indian, Hispanic, Black African) or mixed origin (e.g. White and Asian, White and Black African)</a:t>
            </a:r>
          </a:p>
          <a:p>
            <a:pPr marL="285750" indent="-285750">
              <a:spcAft>
                <a:spcPts val="600"/>
              </a:spcAft>
              <a:buFont typeface="Wingdings" panose="05000000000000000000" pitchFamily="2" charset="2"/>
              <a:buChar char="§"/>
            </a:pPr>
            <a:r>
              <a:rPr lang="en-GB" sz="1600" dirty="0"/>
              <a:t>Education: </a:t>
            </a:r>
            <a:r>
              <a:rPr lang="en-GB" sz="1600" b="0" dirty="0"/>
              <a:t>18% had a professional qualification, 34% had a postgraduate degree, 33% had a degree, 14% were educated to high school, and the remaining 1% of the group stated ‘Not applicable’ or ‘other’</a:t>
            </a:r>
          </a:p>
          <a:p>
            <a:pPr marL="285750" indent="-285750">
              <a:spcAft>
                <a:spcPts val="600"/>
              </a:spcAft>
              <a:buFont typeface="Wingdings" panose="05000000000000000000" pitchFamily="2" charset="2"/>
              <a:buChar char="§"/>
            </a:pPr>
            <a:r>
              <a:rPr lang="en-GB" sz="1600" dirty="0"/>
              <a:t>Level of Responsibility: </a:t>
            </a:r>
            <a:r>
              <a:rPr lang="en-GB" sz="1600" b="0" dirty="0"/>
              <a:t>35% at senior management level (including board or executive directors, vice-presidents and senior managers), 38% were managers, 13% were supervisors or team leaders and the remaining 15% were professional individual contributors</a:t>
            </a:r>
          </a:p>
          <a:p>
            <a:pPr marL="285750" indent="-285750">
              <a:spcAft>
                <a:spcPts val="600"/>
              </a:spcAft>
              <a:buFont typeface="Wingdings" panose="05000000000000000000" pitchFamily="2" charset="2"/>
              <a:buChar char="§"/>
            </a:pPr>
            <a:r>
              <a:rPr lang="en-GB" sz="1600" dirty="0"/>
              <a:t>Work Experience: </a:t>
            </a:r>
            <a:r>
              <a:rPr lang="en-GB" sz="1600" b="0" dirty="0"/>
              <a:t>overall work experience of the group ranged from 1-2 years (2%) to more than 20 years (41%). 8% had 3-5 years of work experience, 13% had between 6 and 9 years, and 36% had between 10 and 20 years.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67</a:t>
            </a:fld>
            <a:endParaRPr lang="en-US" dirty="0"/>
          </a:p>
        </p:txBody>
      </p:sp>
      <p:sp>
        <p:nvSpPr>
          <p:cNvPr id="7" name="Footer Placeholder 1">
            <a:extLst>
              <a:ext uri="{FF2B5EF4-FFF2-40B4-BE49-F238E27FC236}">
                <a16:creationId xmlns:a16="http://schemas.microsoft.com/office/drawing/2014/main" id="{8B06871C-8921-4448-8425-7DBA1E2B92AD}"/>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1439740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57200"/>
            <a:ext cx="8758989" cy="307777"/>
          </a:xfrm>
        </p:spPr>
        <p:txBody>
          <a:bodyPr>
            <a:normAutofit fontScale="90000"/>
          </a:bodyPr>
          <a:lstStyle/>
          <a:p>
            <a:r>
              <a:rPr lang="en-GB" dirty="0"/>
              <a:t>Performance 360 Norm Group Description Senior Managers &amp; Executives (2011)</a:t>
            </a:r>
          </a:p>
        </p:txBody>
      </p:sp>
      <p:sp>
        <p:nvSpPr>
          <p:cNvPr id="4" name="Content Placeholder 3"/>
          <p:cNvSpPr>
            <a:spLocks noGrp="1"/>
          </p:cNvSpPr>
          <p:nvPr>
            <p:ph idx="1"/>
          </p:nvPr>
        </p:nvSpPr>
        <p:spPr>
          <a:xfrm>
            <a:off x="457200" y="971823"/>
            <a:ext cx="8229600" cy="4983500"/>
          </a:xfrm>
        </p:spPr>
        <p:txBody>
          <a:bodyPr/>
          <a:lstStyle/>
          <a:p>
            <a:pPr algn="ctr">
              <a:spcAft>
                <a:spcPts val="600"/>
              </a:spcAft>
            </a:pPr>
            <a:r>
              <a:rPr lang="en-GB" sz="1600" b="0" dirty="0">
                <a:solidFill>
                  <a:schemeClr val="accent1"/>
                </a:solidFill>
              </a:rPr>
              <a:t>The sample consisted of 5,334 individuals employed in a range of job functions across a wide range of industry sectors.</a:t>
            </a:r>
          </a:p>
          <a:p>
            <a:pPr algn="ctr">
              <a:spcAft>
                <a:spcPts val="600"/>
              </a:spcAft>
            </a:pPr>
            <a:endParaRPr lang="en-GB" sz="1200" b="0" dirty="0"/>
          </a:p>
          <a:p>
            <a:pPr marL="285750" indent="-285750">
              <a:spcAft>
                <a:spcPts val="600"/>
              </a:spcAft>
              <a:buFont typeface="Wingdings" panose="05000000000000000000" pitchFamily="2" charset="2"/>
              <a:buChar char="§"/>
            </a:pPr>
            <a:r>
              <a:rPr lang="en-GB" sz="1600" dirty="0"/>
              <a:t>Gender: </a:t>
            </a:r>
            <a:r>
              <a:rPr lang="en-GB" sz="1600" b="0" dirty="0"/>
              <a:t>29% female / 71% male</a:t>
            </a:r>
          </a:p>
          <a:p>
            <a:pPr marL="285750" indent="-285750">
              <a:spcAft>
                <a:spcPts val="600"/>
              </a:spcAft>
              <a:buFont typeface="Wingdings" panose="05000000000000000000" pitchFamily="2" charset="2"/>
              <a:buChar char="§"/>
            </a:pPr>
            <a:r>
              <a:rPr lang="en-GB" sz="1600" dirty="0"/>
              <a:t>Age: </a:t>
            </a:r>
            <a:r>
              <a:rPr lang="en-GB" sz="1600" b="0" dirty="0"/>
              <a:t>27 to 63 years, median age 43 years</a:t>
            </a:r>
          </a:p>
          <a:p>
            <a:pPr marL="285750" indent="-285750">
              <a:spcAft>
                <a:spcPts val="600"/>
              </a:spcAft>
              <a:buFont typeface="Wingdings" panose="05000000000000000000" pitchFamily="2" charset="2"/>
              <a:buChar char="§"/>
            </a:pPr>
            <a:r>
              <a:rPr lang="en-GB" sz="1600" dirty="0"/>
              <a:t>Cultural Background: </a:t>
            </a:r>
            <a:r>
              <a:rPr lang="en-GB" sz="1600" b="0" dirty="0"/>
              <a:t>54% UK White and 31% from other White backgrounds (including European, American, Australian and New Zealander). 16% were of other (e.g. Indian, Hispanic, Black African) or mixed origin (e.g. White and Asian, White and Black African)</a:t>
            </a:r>
          </a:p>
          <a:p>
            <a:pPr marL="285750" indent="-285750">
              <a:spcAft>
                <a:spcPts val="600"/>
              </a:spcAft>
              <a:buFont typeface="Wingdings" panose="05000000000000000000" pitchFamily="2" charset="2"/>
              <a:buChar char="§"/>
            </a:pPr>
            <a:r>
              <a:rPr lang="en-GB" sz="1600" dirty="0"/>
              <a:t>Education: </a:t>
            </a:r>
            <a:r>
              <a:rPr lang="en-GB" sz="1600" b="0" dirty="0"/>
              <a:t>20% had a professional qualification, 40% had a postgraduate degree, 28% had a degree, 11% were educated to high school, and the remaining 1% of the group stated ‘Not applicable’ or ‘other’</a:t>
            </a:r>
          </a:p>
          <a:p>
            <a:pPr marL="285750" indent="-285750">
              <a:spcAft>
                <a:spcPts val="600"/>
              </a:spcAft>
              <a:buFont typeface="Wingdings" panose="05000000000000000000" pitchFamily="2" charset="2"/>
              <a:buChar char="§"/>
            </a:pPr>
            <a:r>
              <a:rPr lang="en-GB" sz="1600" dirty="0"/>
              <a:t>Level of Responsibility: </a:t>
            </a:r>
            <a:r>
              <a:rPr lang="en-GB" sz="1600" b="0" dirty="0"/>
              <a:t>9% of the sample were at board or executive level, 17% at director or vice-president level and the remaining 75% were senior managers</a:t>
            </a:r>
          </a:p>
          <a:p>
            <a:pPr marL="285750" indent="-285750">
              <a:spcAft>
                <a:spcPts val="600"/>
              </a:spcAft>
              <a:buFont typeface="Wingdings" panose="05000000000000000000" pitchFamily="2" charset="2"/>
              <a:buChar char="§"/>
            </a:pPr>
            <a:r>
              <a:rPr lang="en-GB" sz="1600" dirty="0"/>
              <a:t>Work Experience: </a:t>
            </a:r>
            <a:r>
              <a:rPr lang="en-GB" sz="1600" b="0" dirty="0"/>
              <a:t>overall work experience of the group ranged from 3-5 years (1%) to more than 20 years (52%). 7% had 6-9 years of work experience, 40% had between 10 and 20 years. </a:t>
            </a:r>
          </a:p>
        </p:txBody>
      </p:sp>
      <p:sp>
        <p:nvSpPr>
          <p:cNvPr id="5" name="Slide Number Placeholder 4"/>
          <p:cNvSpPr>
            <a:spLocks noGrp="1"/>
          </p:cNvSpPr>
          <p:nvPr>
            <p:ph type="sldNum" sz="quarter" idx="12"/>
          </p:nvPr>
        </p:nvSpPr>
        <p:spPr/>
        <p:txBody>
          <a:bodyPr/>
          <a:lstStyle/>
          <a:p>
            <a:fld id="{2083E393-C0BF-4ED8-8545-7E4C90AFF831}" type="slidenum">
              <a:rPr lang="en-US" smtClean="0"/>
              <a:pPr/>
              <a:t>68</a:t>
            </a:fld>
            <a:endParaRPr lang="en-US" dirty="0"/>
          </a:p>
        </p:txBody>
      </p:sp>
      <p:sp>
        <p:nvSpPr>
          <p:cNvPr id="7" name="Footer Placeholder 1">
            <a:extLst>
              <a:ext uri="{FF2B5EF4-FFF2-40B4-BE49-F238E27FC236}">
                <a16:creationId xmlns:a16="http://schemas.microsoft.com/office/drawing/2014/main" id="{7AC52D56-B717-4AE6-9E24-E45F3BB5E40B}"/>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825259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906613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Wave Performance Culture Framework</a:t>
            </a:r>
          </a:p>
        </p:txBody>
      </p:sp>
      <p:sp>
        <p:nvSpPr>
          <p:cNvPr id="5" name="Slide Number Placeholder 4"/>
          <p:cNvSpPr>
            <a:spLocks noGrp="1"/>
          </p:cNvSpPr>
          <p:nvPr>
            <p:ph type="sldNum" sz="quarter" idx="12"/>
          </p:nvPr>
        </p:nvSpPr>
        <p:spPr/>
        <p:txBody>
          <a:bodyPr/>
          <a:lstStyle/>
          <a:p>
            <a:fld id="{2083E393-C0BF-4ED8-8545-7E4C90AFF831}" type="slidenum">
              <a:rPr lang="en-US" smtClean="0"/>
              <a:pPr/>
              <a:t>7</a:t>
            </a:fld>
            <a:endParaRPr lang="en-US" dirty="0"/>
          </a:p>
        </p:txBody>
      </p:sp>
      <p:sp>
        <p:nvSpPr>
          <p:cNvPr id="41" name="Content Placeholder 3"/>
          <p:cNvSpPr>
            <a:spLocks noGrp="1"/>
          </p:cNvSpPr>
          <p:nvPr>
            <p:ph idx="1"/>
          </p:nvPr>
        </p:nvSpPr>
        <p:spPr>
          <a:xfrm>
            <a:off x="457200" y="1524000"/>
            <a:ext cx="8229600" cy="4572000"/>
          </a:xfrm>
        </p:spPr>
        <p:txBody>
          <a:bodyPr/>
          <a:lstStyle/>
          <a:p>
            <a:pPr marL="285750" indent="-285750">
              <a:spcAft>
                <a:spcPts val="600"/>
              </a:spcAft>
              <a:buFont typeface="Wingdings" panose="05000000000000000000" pitchFamily="2" charset="2"/>
              <a:buChar char="§"/>
            </a:pPr>
            <a:r>
              <a:rPr lang="en-GB" sz="1600" dirty="0"/>
              <a:t>Extensively researched model </a:t>
            </a:r>
            <a:r>
              <a:rPr lang="en-GB" sz="1600" b="0" dirty="0"/>
              <a:t>of key characteristics underpinning success at work across different occupations</a:t>
            </a:r>
          </a:p>
          <a:p>
            <a:pPr marL="285750" indent="-285750">
              <a:spcAft>
                <a:spcPts val="600"/>
              </a:spcAft>
              <a:buFont typeface="Wingdings" panose="05000000000000000000" pitchFamily="2" charset="2"/>
              <a:buChar char="§"/>
            </a:pPr>
            <a:r>
              <a:rPr lang="en-GB" sz="1600" dirty="0"/>
              <a:t>Encompasses elements of performance </a:t>
            </a:r>
            <a:r>
              <a:rPr lang="en-GB" sz="1600" b="0" dirty="0"/>
              <a:t>that validation evidence indicates as most important and predictive</a:t>
            </a:r>
          </a:p>
          <a:p>
            <a:pPr marL="285750" indent="-285750">
              <a:spcAft>
                <a:spcPts val="600"/>
              </a:spcAft>
              <a:buFont typeface="Wingdings" panose="05000000000000000000" pitchFamily="2" charset="2"/>
              <a:buChar char="§"/>
            </a:pPr>
            <a:r>
              <a:rPr lang="en-GB" sz="1600" dirty="0"/>
              <a:t>Underpins all of Saville Assessment’s core products </a:t>
            </a:r>
            <a:r>
              <a:rPr lang="en-GB" sz="1600" b="0" dirty="0"/>
              <a:t>(Wave, Strengths, 360, Aptitude)</a:t>
            </a:r>
          </a:p>
          <a:p>
            <a:pPr marL="285750" indent="-285750">
              <a:spcAft>
                <a:spcPts val="600"/>
              </a:spcAft>
              <a:buFont typeface="Wingdings" panose="05000000000000000000" pitchFamily="2" charset="2"/>
              <a:buChar char="§"/>
            </a:pPr>
            <a:r>
              <a:rPr lang="en-GB" sz="1600" b="0" dirty="0"/>
              <a:t>The framework is made up of </a:t>
            </a:r>
            <a:r>
              <a:rPr lang="en-GB" sz="1600" b="0" dirty="0" err="1"/>
              <a:t>Behavior</a:t>
            </a:r>
            <a:r>
              <a:rPr lang="en-GB" sz="1600" b="0" dirty="0"/>
              <a:t>, Ability &amp; Global areas, each built on a hierarchy of general areas breaking down into greater detail</a:t>
            </a:r>
          </a:p>
          <a:p>
            <a:pPr marL="285750" indent="-285750">
              <a:spcAft>
                <a:spcPts val="600"/>
              </a:spcAft>
              <a:buFont typeface="Wingdings" panose="05000000000000000000" pitchFamily="2" charset="2"/>
              <a:buChar char="§"/>
            </a:pPr>
            <a:endParaRPr lang="en-GB" sz="1600" b="0" dirty="0"/>
          </a:p>
          <a:p>
            <a:pPr marL="285750" indent="-285750">
              <a:spcAft>
                <a:spcPts val="600"/>
              </a:spcAft>
              <a:buFont typeface="Wingdings" panose="05000000000000000000" pitchFamily="2" charset="2"/>
              <a:buChar char="§"/>
            </a:pPr>
            <a:endParaRPr lang="en-GB" sz="1600" b="0" dirty="0"/>
          </a:p>
          <a:p>
            <a:pPr>
              <a:spcAft>
                <a:spcPts val="600"/>
              </a:spcAft>
            </a:pPr>
            <a:endParaRPr lang="en-GB" sz="1600" b="0" dirty="0"/>
          </a:p>
        </p:txBody>
      </p:sp>
      <p:sp>
        <p:nvSpPr>
          <p:cNvPr id="7" name="Footer Placeholder 1">
            <a:extLst>
              <a:ext uri="{FF2B5EF4-FFF2-40B4-BE49-F238E27FC236}">
                <a16:creationId xmlns:a16="http://schemas.microsoft.com/office/drawing/2014/main" id="{026422F1-96D6-478F-8BCD-2391E32A9641}"/>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424082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Saville Assessment B-A-G Framework</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8</a:t>
            </a:fld>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2429" y="1524000"/>
            <a:ext cx="5479142" cy="4572000"/>
          </a:xfrm>
        </p:spPr>
      </p:pic>
      <p:sp>
        <p:nvSpPr>
          <p:cNvPr id="7" name="Footer Placeholder 1">
            <a:extLst>
              <a:ext uri="{FF2B5EF4-FFF2-40B4-BE49-F238E27FC236}">
                <a16:creationId xmlns:a16="http://schemas.microsoft.com/office/drawing/2014/main" id="{B0DD2C9A-D64C-446D-85ED-ACA0FE8DAAFC}"/>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254440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B-A-G Framework: </a:t>
            </a:r>
            <a:r>
              <a:rPr lang="en-GB" dirty="0" err="1"/>
              <a:t>Behavior</a:t>
            </a:r>
            <a:r>
              <a:rPr lang="en-GB" dirty="0"/>
              <a:t> Aspects</a:t>
            </a:r>
          </a:p>
        </p:txBody>
      </p:sp>
      <p:sp>
        <p:nvSpPr>
          <p:cNvPr id="3" name="Text Placeholder 2"/>
          <p:cNvSpPr>
            <a:spLocks noGrp="1"/>
          </p:cNvSpPr>
          <p:nvPr>
            <p:ph type="body" sz="quarter" idx="13"/>
          </p:nvPr>
        </p:nvSpPr>
        <p:spPr/>
        <p:txBody>
          <a:bodyPr/>
          <a:lstStyle/>
          <a:p>
            <a:endParaRPr lang="en-GB"/>
          </a:p>
        </p:txBody>
      </p:sp>
      <p:sp>
        <p:nvSpPr>
          <p:cNvPr id="5" name="Slide Number Placeholder 4"/>
          <p:cNvSpPr>
            <a:spLocks noGrp="1"/>
          </p:cNvSpPr>
          <p:nvPr>
            <p:ph type="sldNum" sz="quarter" idx="12"/>
          </p:nvPr>
        </p:nvSpPr>
        <p:spPr/>
        <p:txBody>
          <a:bodyPr/>
          <a:lstStyle/>
          <a:p>
            <a:fld id="{2083E393-C0BF-4ED8-8545-7E4C90AFF831}" type="slidenum">
              <a:rPr lang="en-US" smtClean="0"/>
              <a:pPr/>
              <a:t>9</a:t>
            </a:fld>
            <a:endParaRPr lang="en-US" dirty="0"/>
          </a:p>
        </p:txBody>
      </p:sp>
      <p:pic>
        <p:nvPicPr>
          <p:cNvPr id="7" name="Picture 6"/>
          <p:cNvPicPr>
            <a:picLocks noChangeAspect="1"/>
          </p:cNvPicPr>
          <p:nvPr/>
        </p:nvPicPr>
        <p:blipFill rotWithShape="1">
          <a:blip r:embed="rId2"/>
          <a:srcRect b="880"/>
          <a:stretch/>
        </p:blipFill>
        <p:spPr>
          <a:xfrm>
            <a:off x="341085" y="1830465"/>
            <a:ext cx="8460921" cy="3452733"/>
          </a:xfrm>
          <a:prstGeom prst="rect">
            <a:avLst/>
          </a:prstGeom>
        </p:spPr>
      </p:pic>
      <p:sp>
        <p:nvSpPr>
          <p:cNvPr id="8" name="Footer Placeholder 1">
            <a:extLst>
              <a:ext uri="{FF2B5EF4-FFF2-40B4-BE49-F238E27FC236}">
                <a16:creationId xmlns:a16="http://schemas.microsoft.com/office/drawing/2014/main" id="{A6B46AD7-DB2D-44AC-B9F6-5730F2156086}"/>
              </a:ext>
            </a:extLst>
          </p:cNvPr>
          <p:cNvSpPr>
            <a:spLocks noGrp="1"/>
          </p:cNvSpPr>
          <p:nvPr>
            <p:ph type="ftr" sz="quarter" idx="11"/>
          </p:nvPr>
        </p:nvSpPr>
        <p:spPr>
          <a:xfrm>
            <a:off x="457200" y="6539301"/>
            <a:ext cx="5277853" cy="92333"/>
          </a:xfrm>
        </p:spPr>
        <p:txBody>
          <a:bodyPr/>
          <a:lstStyle/>
          <a:p>
            <a:r>
              <a:rPr lang="en-GB" dirty="0"/>
              <a:t>© 2018 Saville Assessment, Willis Towers Watson. All rights reserved.</a:t>
            </a:r>
            <a:endParaRPr lang="en-US" dirty="0"/>
          </a:p>
        </p:txBody>
      </p:sp>
    </p:spTree>
    <p:extLst>
      <p:ext uri="{BB962C8B-B14F-4D97-AF65-F5344CB8AC3E}">
        <p14:creationId xmlns:p14="http://schemas.microsoft.com/office/powerpoint/2010/main" val="3815013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T_FOOTER" val="Watermark"/>
  <p:tag name="TAGPREFIX" val="WT_"/>
  <p:tag name="WT_TEMPLATENAME" val="WTW.pptx"/>
  <p:tag name="WT_CREATEDATE" val="24 December 2015"/>
  <p:tag name="WT_DPI" val=""/>
</p:tagLst>
</file>

<file path=ppt/tags/tag2.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ags/tag3.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heme/theme1.xml><?xml version="1.0" encoding="utf-8"?>
<a:theme xmlns:a="http://schemas.openxmlformats.org/drawingml/2006/main" name="WTW">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name="Swift Occupational Ability - Introduction" id="{AC61A138-B956-466E-8BB7-6C73B8CCF8E5}" vid="{D84F4E15-4FF5-4370-90CA-2488EDEB1CAA}"/>
    </a:ext>
  </a:extLst>
</a:theme>
</file>

<file path=ppt/theme/theme2.xml><?xml version="1.0" encoding="utf-8"?>
<a:theme xmlns:a="http://schemas.openxmlformats.org/drawingml/2006/main" name="1_WTW">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name="Wave Occupational Personality - Introduction" id="{4970037D-68F5-4381-9B84-7B80CE3B3782}" vid="{D4D95D20-DF0E-4D1A-920F-6E4E9D4C64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d31565-5270-412f-9c99-58cb3e64888d" xsi:nil="true"/>
    <lcf76f155ced4ddcb4097134ff3c332f xmlns="5ccf9469-ba5a-4366-b2d9-60ed07c7549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F3F6D492A61B4E9F26FC570C77B521" ma:contentTypeVersion="16" ma:contentTypeDescription="Create a new document." ma:contentTypeScope="" ma:versionID="1ed86a15bcd49f0e3f973e3b2665764c">
  <xsd:schema xmlns:xsd="http://www.w3.org/2001/XMLSchema" xmlns:xs="http://www.w3.org/2001/XMLSchema" xmlns:p="http://schemas.microsoft.com/office/2006/metadata/properties" xmlns:ns2="5ccf9469-ba5a-4366-b2d9-60ed07c7549c" xmlns:ns3="9cd31565-5270-412f-9c99-58cb3e64888d" targetNamespace="http://schemas.microsoft.com/office/2006/metadata/properties" ma:root="true" ma:fieldsID="9776df0ee2c827aee775b8756493c204" ns2:_="" ns3:_="">
    <xsd:import namespace="5ccf9469-ba5a-4366-b2d9-60ed07c7549c"/>
    <xsd:import namespace="9cd31565-5270-412f-9c99-58cb3e6488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cf9469-ba5a-4366-b2d9-60ed07c75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d31565-5270-412f-9c99-58cb3e64888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715922-f363-4235-aa09-c44226dc3284}" ma:internalName="TaxCatchAll" ma:showField="CatchAllData" ma:web="9cd31565-5270-412f-9c99-58cb3e6488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18E9F4-8770-4923-BB2C-47D28852A350}">
  <ds:schemaRef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 ds:uri="be3a71f5-428c-4431-9079-3f399b8cb3ec"/>
    <ds:schemaRef ds:uri="http://purl.org/dc/dcmitype/"/>
  </ds:schemaRefs>
</ds:datastoreItem>
</file>

<file path=customXml/itemProps2.xml><?xml version="1.0" encoding="utf-8"?>
<ds:datastoreItem xmlns:ds="http://schemas.openxmlformats.org/officeDocument/2006/customXml" ds:itemID="{C6FE00B1-A26D-407E-B8BE-8A8D558BA8DD}">
  <ds:schemaRefs>
    <ds:schemaRef ds:uri="http://schemas.microsoft.com/sharepoint/v3/contenttype/forms"/>
  </ds:schemaRefs>
</ds:datastoreItem>
</file>

<file path=customXml/itemProps3.xml><?xml version="1.0" encoding="utf-8"?>
<ds:datastoreItem xmlns:ds="http://schemas.openxmlformats.org/officeDocument/2006/customXml" ds:itemID="{8253E4A1-91A3-403D-BBD3-D6AA688ED85E}"/>
</file>

<file path=docProps/app.xml><?xml version="1.0" encoding="utf-8"?>
<Properties xmlns="http://schemas.openxmlformats.org/officeDocument/2006/extended-properties" xmlns:vt="http://schemas.openxmlformats.org/officeDocument/2006/docPropsVTypes">
  <Template>Wave Occupational Personality - Introduction</Template>
  <TotalTime>5286</TotalTime>
  <Words>3553</Words>
  <Application>Microsoft Office PowerPoint</Application>
  <PresentationFormat>On-screen Show (4:3)</PresentationFormat>
  <Paragraphs>613</Paragraphs>
  <Slides>69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69</vt:i4>
      </vt:variant>
    </vt:vector>
  </HeadingPairs>
  <TitlesOfParts>
    <vt:vector size="74" baseType="lpstr">
      <vt:lpstr>Arial</vt:lpstr>
      <vt:lpstr>Calibri</vt:lpstr>
      <vt:lpstr>Wingdings</vt:lpstr>
      <vt:lpstr>WTW</vt:lpstr>
      <vt:lpstr>1_WTW</vt:lpstr>
      <vt:lpstr>Wave Performance 360</vt:lpstr>
      <vt:lpstr>Objectives</vt:lpstr>
      <vt:lpstr>Introductions</vt:lpstr>
      <vt:lpstr>About Saville Assessment, A Willis Towers Watson Company</vt:lpstr>
      <vt:lpstr>Course Overview</vt:lpstr>
      <vt:lpstr>Introducing the Wave Performance Culture Framework</vt:lpstr>
      <vt:lpstr>Wave Performance Culture Framework</vt:lpstr>
      <vt:lpstr>Saville Assessment B-A-G Framework</vt:lpstr>
      <vt:lpstr>B-A-G Framework: Behavior Aspects</vt:lpstr>
      <vt:lpstr>B-A-G Framework: Ability Aspects</vt:lpstr>
      <vt:lpstr>B-A-G Framework: Global Aspects</vt:lpstr>
      <vt:lpstr>Introducing Wave Performance 360</vt:lpstr>
      <vt:lpstr>What is 360 Assessment?</vt:lpstr>
      <vt:lpstr>Why Undertake 360 Assessments?</vt:lpstr>
      <vt:lpstr>What are the Benefits?</vt:lpstr>
      <vt:lpstr>Wave Performance 360 </vt:lpstr>
      <vt:lpstr>Completion Experience</vt:lpstr>
      <vt:lpstr>Free Text Option</vt:lpstr>
      <vt:lpstr>Dual Reporting</vt:lpstr>
      <vt:lpstr>Dual Reporting</vt:lpstr>
      <vt:lpstr>Performance 360 Dimensions</vt:lpstr>
      <vt:lpstr>Interpretation Exercise</vt:lpstr>
      <vt:lpstr>Interpretation Exercise</vt:lpstr>
      <vt:lpstr>Interpretation Exercise</vt:lpstr>
      <vt:lpstr>Applying Wave Performance 360</vt:lpstr>
      <vt:lpstr>Available Tools</vt:lpstr>
      <vt:lpstr>Matched Model</vt:lpstr>
      <vt:lpstr>Performance Vs Potential </vt:lpstr>
      <vt:lpstr>Performance Vs Potential </vt:lpstr>
      <vt:lpstr>Nine-Box Grid</vt:lpstr>
      <vt:lpstr>Performance and Potential </vt:lpstr>
      <vt:lpstr>Incorporating Styles</vt:lpstr>
      <vt:lpstr>Incorporating the Development Report</vt:lpstr>
      <vt:lpstr>Configurable </vt:lpstr>
      <vt:lpstr>Interpretation Exercise</vt:lpstr>
      <vt:lpstr>Interpretation Exercise</vt:lpstr>
      <vt:lpstr>Interpretation Exercise</vt:lpstr>
      <vt:lpstr>Interpretation Exercise</vt:lpstr>
      <vt:lpstr>Interpretation Exercise</vt:lpstr>
      <vt:lpstr>Feedback of Wave  Performance 360</vt:lpstr>
      <vt:lpstr>Maximizing the Benefits of 360 Feedback</vt:lpstr>
      <vt:lpstr>Structure of Feedback</vt:lpstr>
      <vt:lpstr>Preparation for Feedback</vt:lpstr>
      <vt:lpstr>Feedback Flow</vt:lpstr>
      <vt:lpstr>Question Style</vt:lpstr>
      <vt:lpstr>Action Planning </vt:lpstr>
      <vt:lpstr>Example Action Plan</vt:lpstr>
      <vt:lpstr>Risks</vt:lpstr>
      <vt:lpstr>Dealing with Difficult Reactions</vt:lpstr>
      <vt:lpstr>Important Considerations for a Feedback Session</vt:lpstr>
      <vt:lpstr>Case Study</vt:lpstr>
      <vt:lpstr>Case Study</vt:lpstr>
      <vt:lpstr>Leadership Impact Performance 360</vt:lpstr>
      <vt:lpstr>Leadership Impact Model</vt:lpstr>
      <vt:lpstr>Leadership Impact Model</vt:lpstr>
      <vt:lpstr>Leadership Impact 360</vt:lpstr>
      <vt:lpstr>Impact Potential Prediction &amp; Impact 360 Potential Summary </vt:lpstr>
      <vt:lpstr>Administration and Project Management</vt:lpstr>
      <vt:lpstr>Setting up a 360 Project</vt:lpstr>
      <vt:lpstr>Setting up a 360 Project</vt:lpstr>
      <vt:lpstr>Rater Briefing</vt:lpstr>
      <vt:lpstr>Watch Fors</vt:lpstr>
      <vt:lpstr>Project Set-up – Bureau </vt:lpstr>
      <vt:lpstr>Oasys </vt:lpstr>
      <vt:lpstr>Next Steps</vt:lpstr>
      <vt:lpstr>The Saville Assessment Community</vt:lpstr>
      <vt:lpstr>Performance 360 Norm Group Description Professionals &amp; Managers (2011)</vt:lpstr>
      <vt:lpstr>Performance 360 Norm Group Description Senior Managers &amp; Executives (2011)</vt:lpstr>
      <vt:lpstr>PowerPoint Presentation</vt:lpstr>
    </vt:vector>
  </TitlesOfParts>
  <Company>Willis Towers Watson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Sophie Pestell</dc:creator>
  <cp:lastModifiedBy>John Regula</cp:lastModifiedBy>
  <cp:revision>179</cp:revision>
  <dcterms:created xsi:type="dcterms:W3CDTF">2017-01-08T16:55:15Z</dcterms:created>
  <dcterms:modified xsi:type="dcterms:W3CDTF">2018-12-11T14:51:01Z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termark">
    <vt:lpwstr/>
  </property>
  <property fmtid="{D5CDD505-2E9C-101B-9397-08002B2CF9AE}" pid="3" name="ContentTypeId">
    <vt:lpwstr>0x01010093F3F6D492A61B4E9F26FC570C77B521</vt:lpwstr>
  </property>
  <property fmtid="{D5CDD505-2E9C-101B-9397-08002B2CF9AE}" pid="4" name="wtwPrimaryIndustries">
    <vt:lpwstr/>
  </property>
  <property fmtid="{D5CDD505-2E9C-101B-9397-08002B2CF9AE}" pid="5" name="wtwLanguages">
    <vt:lpwstr>2;#English|cf11192c-fc4c-48d5-99ef-db7461618cf1</vt:lpwstr>
  </property>
  <property fmtid="{D5CDD505-2E9C-101B-9397-08002B2CF9AE}" pid="6" name="wtwBusinessLines">
    <vt:lpwstr>14;#Corporate Functions|358f88c1-3f1f-4c60-aced-d7ce899be2b7</vt:lpwstr>
  </property>
  <property fmtid="{D5CDD505-2E9C-101B-9397-08002B2CF9AE}" pid="7" name="wtwRegions">
    <vt:lpwstr>1;#Great Britain|661323d5-3131-48f8-b359-cc3556af88ce;#3;#International|3ebc259f-84bb-4695-b3ab-ed859b4b9099;#7;#North America|f4f97094-981d-4a36-b751-b56d94062a44;#9;#Western Europe|14282ae9-2027-496b-a908-e96ecbfc4025</vt:lpwstr>
  </property>
  <property fmtid="{D5CDD505-2E9C-101B-9397-08002B2CF9AE}" pid="8" name="Order">
    <vt:r8>100</vt:r8>
  </property>
</Properties>
</file>