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147379103" r:id="rId5"/>
    <p:sldId id="2147379102" r:id="rId6"/>
    <p:sldId id="2147379028" r:id="rId7"/>
    <p:sldId id="2147379040" r:id="rId8"/>
    <p:sldId id="2147379043" r:id="rId9"/>
    <p:sldId id="2147379045" r:id="rId10"/>
    <p:sldId id="2147379106" r:id="rId11"/>
    <p:sldId id="2147379049" r:id="rId12"/>
    <p:sldId id="2147379107" r:id="rId13"/>
    <p:sldId id="2147379113" r:id="rId14"/>
    <p:sldId id="2147379136" r:id="rId15"/>
    <p:sldId id="2147379108" r:id="rId16"/>
    <p:sldId id="268" r:id="rId17"/>
    <p:sldId id="2147379095" r:id="rId18"/>
    <p:sldId id="2147379109" r:id="rId19"/>
    <p:sldId id="2147379104" r:id="rId20"/>
    <p:sldId id="2147379110" r:id="rId21"/>
    <p:sldId id="2147379112" r:id="rId22"/>
    <p:sldId id="2147379114" r:id="rId23"/>
    <p:sldId id="2147379134" r:id="rId24"/>
    <p:sldId id="2147379133" r:id="rId25"/>
    <p:sldId id="2147379117" r:id="rId26"/>
    <p:sldId id="2147379118" r:id="rId27"/>
    <p:sldId id="2147379150" r:id="rId28"/>
    <p:sldId id="2147379120" r:id="rId29"/>
    <p:sldId id="2147379122" r:id="rId30"/>
    <p:sldId id="2147379127" r:id="rId31"/>
    <p:sldId id="2147379121" r:id="rId32"/>
    <p:sldId id="901" r:id="rId33"/>
    <p:sldId id="2147379123" r:id="rId34"/>
    <p:sldId id="2147379148" r:id="rId35"/>
    <p:sldId id="2147379149" r:id="rId36"/>
    <p:sldId id="2147379124" r:id="rId37"/>
    <p:sldId id="2147379153" r:id="rId38"/>
    <p:sldId id="2147379154" r:id="rId39"/>
    <p:sldId id="2147379155" r:id="rId40"/>
    <p:sldId id="2147379151" r:id="rId41"/>
    <p:sldId id="2147379125" r:id="rId42"/>
    <p:sldId id="2147379128" r:id="rId43"/>
    <p:sldId id="2147379126" r:id="rId44"/>
    <p:sldId id="214737904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219B17-63F9-4A8D-4975-BD7DECC882C8}" name="Daphne van der Wielen" initials="DvdW" userId="S::daphne.vanderwielen@savilleassessment.com::0ff450f0-204a-49ac-aed6-5505afb07d45" providerId="AD"/>
  <p188:author id="{B47BBE4E-F1D9-185F-D9B9-660B8BC8A80E}" name="Carlee Gilbert" initials="CG" userId="S::carlee.gilbert@savilleassessment.com::558c9dff-e987-4dc8-acdb-4392440cd14d" providerId="AD"/>
  <p188:author id="{65EAE1B7-B25F-30E6-645D-E047AB9C3702}" name="Dominic Goodacre" initials="DG" userId="S::dominic.goodacre@savilleassessment.com::bfbc928c-da10-4cbd-b47c-7a7bf02d918a" providerId="AD"/>
  <p188:author id="{3D1D83CE-A663-0D0E-6BE5-935FBFF0F4A6}" name="Lucy Costello" initials="LC" userId="S::Lucy.Costello@savilleassessment.com::7ef0a7ea-aac0-425a-869c-6e797d9fd2c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A244A"/>
    <a:srgbClr val="E9F7F2"/>
    <a:srgbClr val="D1EEE4"/>
    <a:srgbClr val="55D2B1"/>
    <a:srgbClr val="387C2B"/>
    <a:srgbClr val="C1AF2C"/>
    <a:srgbClr val="B32317"/>
    <a:srgbClr val="5A87C5"/>
    <a:srgbClr val="FFFFFF"/>
    <a:srgbClr val="DCDD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24" autoAdjust="0"/>
    <p:restoredTop sz="94660"/>
  </p:normalViewPr>
  <p:slideViewPr>
    <p:cSldViewPr snapToGrid="0">
      <p:cViewPr varScale="1">
        <p:scale>
          <a:sx n="115" d="100"/>
          <a:sy n="115" d="100"/>
        </p:scale>
        <p:origin x="1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Hollingsworth" userId="5824f83d-9761-470f-a24b-0c1520028833" providerId="ADAL" clId="{48D5788D-A57F-4250-8A18-8EBB92A66A52}"/>
    <pc:docChg chg="delSld modSld">
      <pc:chgData name="James Hollingsworth" userId="5824f83d-9761-470f-a24b-0c1520028833" providerId="ADAL" clId="{48D5788D-A57F-4250-8A18-8EBB92A66A52}" dt="2023-08-01T15:09:59.458" v="42" actId="1076"/>
      <pc:docMkLst>
        <pc:docMk/>
      </pc:docMkLst>
      <pc:sldChg chg="modSp mod">
        <pc:chgData name="James Hollingsworth" userId="5824f83d-9761-470f-a24b-0c1520028833" providerId="ADAL" clId="{48D5788D-A57F-4250-8A18-8EBB92A66A52}" dt="2023-08-01T15:07:42.725" v="17" actId="20577"/>
        <pc:sldMkLst>
          <pc:docMk/>
          <pc:sldMk cId="62286608" sldId="2147379040"/>
        </pc:sldMkLst>
        <pc:spChg chg="mod">
          <ac:chgData name="James Hollingsworth" userId="5824f83d-9761-470f-a24b-0c1520028833" providerId="ADAL" clId="{48D5788D-A57F-4250-8A18-8EBB92A66A52}" dt="2023-08-01T15:07:42.725" v="17" actId="20577"/>
          <ac:spMkLst>
            <pc:docMk/>
            <pc:sldMk cId="62286608" sldId="2147379040"/>
            <ac:spMk id="9" creationId="{5443E6D3-CDD0-3368-386B-1B9273E23C0E}"/>
          </ac:spMkLst>
        </pc:spChg>
      </pc:sldChg>
      <pc:sldChg chg="del">
        <pc:chgData name="James Hollingsworth" userId="5824f83d-9761-470f-a24b-0c1520028833" providerId="ADAL" clId="{48D5788D-A57F-4250-8A18-8EBB92A66A52}" dt="2023-08-01T15:08:32.442" v="19" actId="2696"/>
        <pc:sldMkLst>
          <pc:docMk/>
          <pc:sldMk cId="2488093635" sldId="2147379069"/>
        </pc:sldMkLst>
      </pc:sldChg>
      <pc:sldChg chg="del">
        <pc:chgData name="James Hollingsworth" userId="5824f83d-9761-470f-a24b-0c1520028833" providerId="ADAL" clId="{48D5788D-A57F-4250-8A18-8EBB92A66A52}" dt="2023-08-01T15:08:32.442" v="19" actId="2696"/>
        <pc:sldMkLst>
          <pc:docMk/>
          <pc:sldMk cId="2210407112" sldId="2147379077"/>
        </pc:sldMkLst>
      </pc:sldChg>
      <pc:sldChg chg="addSp delSp modSp mod">
        <pc:chgData name="James Hollingsworth" userId="5824f83d-9761-470f-a24b-0c1520028833" providerId="ADAL" clId="{48D5788D-A57F-4250-8A18-8EBB92A66A52}" dt="2023-08-01T15:09:59.458" v="42" actId="1076"/>
        <pc:sldMkLst>
          <pc:docMk/>
          <pc:sldMk cId="1258812925" sldId="2147379153"/>
        </pc:sldMkLst>
        <pc:spChg chg="add mod">
          <ac:chgData name="James Hollingsworth" userId="5824f83d-9761-470f-a24b-0c1520028833" providerId="ADAL" clId="{48D5788D-A57F-4250-8A18-8EBB92A66A52}" dt="2023-08-01T15:09:13.257" v="32" actId="1076"/>
          <ac:spMkLst>
            <pc:docMk/>
            <pc:sldMk cId="1258812925" sldId="2147379153"/>
            <ac:spMk id="6" creationId="{7C2B08A2-6517-121E-52FC-2D8539B961EC}"/>
          </ac:spMkLst>
        </pc:spChg>
        <pc:spChg chg="mod">
          <ac:chgData name="James Hollingsworth" userId="5824f83d-9761-470f-a24b-0c1520028833" providerId="ADAL" clId="{48D5788D-A57F-4250-8A18-8EBB92A66A52}" dt="2023-08-01T15:09:32.333" v="35" actId="478"/>
          <ac:spMkLst>
            <pc:docMk/>
            <pc:sldMk cId="1258812925" sldId="2147379153"/>
            <ac:spMk id="8" creationId="{3EAED1CA-96B1-22D3-8037-551FF04222C3}"/>
          </ac:spMkLst>
        </pc:spChg>
        <pc:spChg chg="mod">
          <ac:chgData name="James Hollingsworth" userId="5824f83d-9761-470f-a24b-0c1520028833" providerId="ADAL" clId="{48D5788D-A57F-4250-8A18-8EBB92A66A52}" dt="2023-08-01T15:09:24.484" v="34" actId="478"/>
          <ac:spMkLst>
            <pc:docMk/>
            <pc:sldMk cId="1258812925" sldId="2147379153"/>
            <ac:spMk id="9" creationId="{452256A5-3252-CD66-0FAC-845BD1849DC6}"/>
          </ac:spMkLst>
        </pc:spChg>
        <pc:spChg chg="mod">
          <ac:chgData name="James Hollingsworth" userId="5824f83d-9761-470f-a24b-0c1520028833" providerId="ADAL" clId="{48D5788D-A57F-4250-8A18-8EBB92A66A52}" dt="2023-08-01T15:09:34.701" v="36" actId="478"/>
          <ac:spMkLst>
            <pc:docMk/>
            <pc:sldMk cId="1258812925" sldId="2147379153"/>
            <ac:spMk id="10" creationId="{4BCBBA7C-FF03-29F0-F029-09298426134B}"/>
          </ac:spMkLst>
        </pc:spChg>
        <pc:spChg chg="mod">
          <ac:chgData name="James Hollingsworth" userId="5824f83d-9761-470f-a24b-0c1520028833" providerId="ADAL" clId="{48D5788D-A57F-4250-8A18-8EBB92A66A52}" dt="2023-08-01T15:09:24.484" v="34" actId="478"/>
          <ac:spMkLst>
            <pc:docMk/>
            <pc:sldMk cId="1258812925" sldId="2147379153"/>
            <ac:spMk id="12" creationId="{9C126D9B-D39D-C13D-4DAC-6D970FDF28B8}"/>
          </ac:spMkLst>
        </pc:spChg>
        <pc:spChg chg="mod">
          <ac:chgData name="James Hollingsworth" userId="5824f83d-9761-470f-a24b-0c1520028833" providerId="ADAL" clId="{48D5788D-A57F-4250-8A18-8EBB92A66A52}" dt="2023-08-01T15:09:34.701" v="36" actId="478"/>
          <ac:spMkLst>
            <pc:docMk/>
            <pc:sldMk cId="1258812925" sldId="2147379153"/>
            <ac:spMk id="13" creationId="{26E7B7DF-7212-6806-2FB6-4F67E26085D0}"/>
          </ac:spMkLst>
        </pc:spChg>
        <pc:spChg chg="mod">
          <ac:chgData name="James Hollingsworth" userId="5824f83d-9761-470f-a24b-0c1520028833" providerId="ADAL" clId="{48D5788D-A57F-4250-8A18-8EBB92A66A52}" dt="2023-08-01T15:09:32.333" v="35" actId="478"/>
          <ac:spMkLst>
            <pc:docMk/>
            <pc:sldMk cId="1258812925" sldId="2147379153"/>
            <ac:spMk id="14" creationId="{5C44BA4E-6735-3877-627D-BA64A72D79D1}"/>
          </ac:spMkLst>
        </pc:spChg>
        <pc:spChg chg="add mod">
          <ac:chgData name="James Hollingsworth" userId="5824f83d-9761-470f-a24b-0c1520028833" providerId="ADAL" clId="{48D5788D-A57F-4250-8A18-8EBB92A66A52}" dt="2023-08-01T15:09:43.067" v="38" actId="1076"/>
          <ac:spMkLst>
            <pc:docMk/>
            <pc:sldMk cId="1258812925" sldId="2147379153"/>
            <ac:spMk id="15" creationId="{5E771399-D755-D100-ED56-D7B1A5B4407D}"/>
          </ac:spMkLst>
        </pc:spChg>
        <pc:spChg chg="add mod">
          <ac:chgData name="James Hollingsworth" userId="5824f83d-9761-470f-a24b-0c1520028833" providerId="ADAL" clId="{48D5788D-A57F-4250-8A18-8EBB92A66A52}" dt="2023-08-01T15:09:52.916" v="40" actId="1076"/>
          <ac:spMkLst>
            <pc:docMk/>
            <pc:sldMk cId="1258812925" sldId="2147379153"/>
            <ac:spMk id="16" creationId="{BFD97D99-0296-AB85-498C-E0FDBB9D747C}"/>
          </ac:spMkLst>
        </pc:spChg>
        <pc:spChg chg="add mod">
          <ac:chgData name="James Hollingsworth" userId="5824f83d-9761-470f-a24b-0c1520028833" providerId="ADAL" clId="{48D5788D-A57F-4250-8A18-8EBB92A66A52}" dt="2023-08-01T15:09:59.458" v="42" actId="1076"/>
          <ac:spMkLst>
            <pc:docMk/>
            <pc:sldMk cId="1258812925" sldId="2147379153"/>
            <ac:spMk id="17" creationId="{2353ABCA-6592-E9E8-18B4-2962AB3EFFD0}"/>
          </ac:spMkLst>
        </pc:spChg>
        <pc:grpChg chg="mod">
          <ac:chgData name="James Hollingsworth" userId="5824f83d-9761-470f-a24b-0c1520028833" providerId="ADAL" clId="{48D5788D-A57F-4250-8A18-8EBB92A66A52}" dt="2023-08-01T15:09:34.701" v="36" actId="478"/>
          <ac:grpSpMkLst>
            <pc:docMk/>
            <pc:sldMk cId="1258812925" sldId="2147379153"/>
            <ac:grpSpMk id="2" creationId="{B13756A4-FFED-E7F8-397A-294755A88D3B}"/>
          </ac:grpSpMkLst>
        </pc:grpChg>
        <pc:grpChg chg="mod">
          <ac:chgData name="James Hollingsworth" userId="5824f83d-9761-470f-a24b-0c1520028833" providerId="ADAL" clId="{48D5788D-A57F-4250-8A18-8EBB92A66A52}" dt="2023-08-01T15:09:24.484" v="34" actId="478"/>
          <ac:grpSpMkLst>
            <pc:docMk/>
            <pc:sldMk cId="1258812925" sldId="2147379153"/>
            <ac:grpSpMk id="3" creationId="{3ED9BF07-05FF-807D-A535-85BABAE5EC48}"/>
          </ac:grpSpMkLst>
        </pc:grpChg>
        <pc:grpChg chg="mod">
          <ac:chgData name="James Hollingsworth" userId="5824f83d-9761-470f-a24b-0c1520028833" providerId="ADAL" clId="{48D5788D-A57F-4250-8A18-8EBB92A66A52}" dt="2023-08-01T15:09:32.333" v="35" actId="478"/>
          <ac:grpSpMkLst>
            <pc:docMk/>
            <pc:sldMk cId="1258812925" sldId="2147379153"/>
            <ac:grpSpMk id="4" creationId="{54CFEA14-8F39-B95C-33E8-43B502B1D6B7}"/>
          </ac:grpSpMkLst>
        </pc:grpChg>
        <pc:picChg chg="del">
          <ac:chgData name="James Hollingsworth" userId="5824f83d-9761-470f-a24b-0c1520028833" providerId="ADAL" clId="{48D5788D-A57F-4250-8A18-8EBB92A66A52}" dt="2023-08-01T15:09:05.668" v="31" actId="478"/>
          <ac:picMkLst>
            <pc:docMk/>
            <pc:sldMk cId="1258812925" sldId="2147379153"/>
            <ac:picMk id="1026" creationId="{8E164AF5-658D-2E38-75AF-BFCE8BB7291A}"/>
          </ac:picMkLst>
        </pc:picChg>
        <pc:picChg chg="del mod">
          <ac:chgData name="James Hollingsworth" userId="5824f83d-9761-470f-a24b-0c1520028833" providerId="ADAL" clId="{48D5788D-A57F-4250-8A18-8EBB92A66A52}" dt="2023-08-01T15:09:24.484" v="34" actId="478"/>
          <ac:picMkLst>
            <pc:docMk/>
            <pc:sldMk cId="1258812925" sldId="2147379153"/>
            <ac:picMk id="1028" creationId="{9D7B483A-FA33-E01C-5AF3-CBD68FABD172}"/>
          </ac:picMkLst>
        </pc:picChg>
        <pc:picChg chg="del">
          <ac:chgData name="James Hollingsworth" userId="5824f83d-9761-470f-a24b-0c1520028833" providerId="ADAL" clId="{48D5788D-A57F-4250-8A18-8EBB92A66A52}" dt="2023-08-01T15:09:32.333" v="35" actId="478"/>
          <ac:picMkLst>
            <pc:docMk/>
            <pc:sldMk cId="1258812925" sldId="2147379153"/>
            <ac:picMk id="1032" creationId="{16E952DF-AFFE-5121-5E8D-7DD4BE6BA1E3}"/>
          </ac:picMkLst>
        </pc:picChg>
        <pc:picChg chg="del">
          <ac:chgData name="James Hollingsworth" userId="5824f83d-9761-470f-a24b-0c1520028833" providerId="ADAL" clId="{48D5788D-A57F-4250-8A18-8EBB92A66A52}" dt="2023-08-01T15:09:34.701" v="36" actId="478"/>
          <ac:picMkLst>
            <pc:docMk/>
            <pc:sldMk cId="1258812925" sldId="2147379153"/>
            <ac:picMk id="1038" creationId="{F1BCFB3C-ED90-8094-8C87-EE8628A08E52}"/>
          </ac:picMkLst>
        </pc:picChg>
      </pc:sldChg>
      <pc:sldChg chg="addSp modSp">
        <pc:chgData name="James Hollingsworth" userId="5824f83d-9761-470f-a24b-0c1520028833" providerId="ADAL" clId="{48D5788D-A57F-4250-8A18-8EBB92A66A52}" dt="2023-08-01T15:08:24.310" v="18"/>
        <pc:sldMkLst>
          <pc:docMk/>
          <pc:sldMk cId="2579511257" sldId="2147379154"/>
        </pc:sldMkLst>
        <pc:spChg chg="add mod">
          <ac:chgData name="James Hollingsworth" userId="5824f83d-9761-470f-a24b-0c1520028833" providerId="ADAL" clId="{48D5788D-A57F-4250-8A18-8EBB92A66A52}" dt="2023-08-01T15:08:24.310" v="18"/>
          <ac:spMkLst>
            <pc:docMk/>
            <pc:sldMk cId="2579511257" sldId="2147379154"/>
            <ac:spMk id="2" creationId="{7FECD59C-0447-82D9-8245-66FDC8161F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23B63-7CB5-4F87-AFA8-7A7C12DF8D20}" type="datetimeFigureOut">
              <a:rPr lang="en-GB" smtClean="0"/>
              <a:t>01/08/2023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AF4CE-E491-4C24-973E-BE509AF71BBF}" type="slidenum">
              <a:rPr lang="en-GB" smtClean="0"/>
              <a:t>‹#›</a:t>
            </a:fld>
            <a:endParaRPr lang="en-GB"/>
          </a:p>
        </p:txBody>
      </p:sp>
    </p:spTree>
    <p:extLst>
      <p:ext uri="{BB962C8B-B14F-4D97-AF65-F5344CB8AC3E}">
        <p14:creationId xmlns:p14="http://schemas.microsoft.com/office/powerpoint/2010/main" val="1582151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1</a:t>
            </a:fld>
            <a:endParaRPr lang="en-GB"/>
          </a:p>
        </p:txBody>
      </p:sp>
    </p:spTree>
    <p:extLst>
      <p:ext uri="{BB962C8B-B14F-4D97-AF65-F5344CB8AC3E}">
        <p14:creationId xmlns:p14="http://schemas.microsoft.com/office/powerpoint/2010/main" val="2139929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dirty="0">
                <a:solidFill>
                  <a:srgbClr val="444444"/>
                </a:solidFill>
                <a:effectLst/>
                <a:latin typeface="Calibri" panose="020F0502020204030204" pitchFamily="34" charset="0"/>
              </a:rPr>
              <a:t>understand how to build resilience and agility).</a:t>
            </a:r>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10</a:t>
            </a:fld>
            <a:endParaRPr lang="en-GB"/>
          </a:p>
        </p:txBody>
      </p:sp>
    </p:spTree>
    <p:extLst>
      <p:ext uri="{BB962C8B-B14F-4D97-AF65-F5344CB8AC3E}">
        <p14:creationId xmlns:p14="http://schemas.microsoft.com/office/powerpoint/2010/main" val="399157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11</a:t>
            </a:fld>
            <a:endParaRPr lang="en-GB"/>
          </a:p>
        </p:txBody>
      </p:sp>
    </p:spTree>
    <p:extLst>
      <p:ext uri="{BB962C8B-B14F-4D97-AF65-F5344CB8AC3E}">
        <p14:creationId xmlns:p14="http://schemas.microsoft.com/office/powerpoint/2010/main" val="3578999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12</a:t>
            </a:fld>
            <a:endParaRPr lang="en-GB"/>
          </a:p>
        </p:txBody>
      </p:sp>
    </p:spTree>
    <p:extLst>
      <p:ext uri="{BB962C8B-B14F-4D97-AF65-F5344CB8AC3E}">
        <p14:creationId xmlns:p14="http://schemas.microsoft.com/office/powerpoint/2010/main" val="3080323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13</a:t>
            </a:fld>
            <a:endParaRPr lang="en-GB"/>
          </a:p>
        </p:txBody>
      </p:sp>
    </p:spTree>
    <p:extLst>
      <p:ext uri="{BB962C8B-B14F-4D97-AF65-F5344CB8AC3E}">
        <p14:creationId xmlns:p14="http://schemas.microsoft.com/office/powerpoint/2010/main" val="2427094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14</a:t>
            </a:fld>
            <a:endParaRPr lang="en-GB"/>
          </a:p>
        </p:txBody>
      </p:sp>
    </p:spTree>
    <p:extLst>
      <p:ext uri="{BB962C8B-B14F-4D97-AF65-F5344CB8AC3E}">
        <p14:creationId xmlns:p14="http://schemas.microsoft.com/office/powerpoint/2010/main" val="1749474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15</a:t>
            </a:fld>
            <a:endParaRPr lang="en-GB"/>
          </a:p>
        </p:txBody>
      </p:sp>
    </p:spTree>
    <p:extLst>
      <p:ext uri="{BB962C8B-B14F-4D97-AF65-F5344CB8AC3E}">
        <p14:creationId xmlns:p14="http://schemas.microsoft.com/office/powerpoint/2010/main" val="3863879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16</a:t>
            </a:fld>
            <a:endParaRPr lang="en-GB"/>
          </a:p>
        </p:txBody>
      </p:sp>
    </p:spTree>
    <p:extLst>
      <p:ext uri="{BB962C8B-B14F-4D97-AF65-F5344CB8AC3E}">
        <p14:creationId xmlns:p14="http://schemas.microsoft.com/office/powerpoint/2010/main" val="888733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17</a:t>
            </a:fld>
            <a:endParaRPr lang="en-GB"/>
          </a:p>
        </p:txBody>
      </p:sp>
    </p:spTree>
    <p:extLst>
      <p:ext uri="{BB962C8B-B14F-4D97-AF65-F5344CB8AC3E}">
        <p14:creationId xmlns:p14="http://schemas.microsoft.com/office/powerpoint/2010/main" val="275407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285750" indent="-285750">
              <a:buClr>
                <a:srgbClr val="55D2B1"/>
              </a:buClr>
              <a:buFont typeface="Arial" panose="020B0604020202020204" pitchFamily="34" charset="0"/>
              <a:buChar char="•"/>
            </a:pPr>
            <a:r>
              <a:rPr lang="en-US" sz="1200" dirty="0"/>
              <a:t>The report provides comprehensive candidate feedback in a visual and easy-to-interpret format. </a:t>
            </a:r>
          </a:p>
          <a:p>
            <a:pPr marL="285750" indent="-285750">
              <a:buClr>
                <a:srgbClr val="55D2B1"/>
              </a:buClr>
              <a:buFont typeface="Arial" panose="020B0604020202020204" pitchFamily="34" charset="0"/>
              <a:buChar char="•"/>
            </a:pPr>
            <a:endParaRPr lang="en-US" sz="1200" dirty="0"/>
          </a:p>
          <a:p>
            <a:pPr marL="285750" indent="-285750">
              <a:buClr>
                <a:srgbClr val="55D2B1"/>
              </a:buClr>
              <a:buFont typeface="Arial" panose="020B0604020202020204" pitchFamily="34" charset="0"/>
              <a:buChar char="•"/>
            </a:pPr>
            <a:r>
              <a:rPr lang="en-US" sz="1200" dirty="0"/>
              <a:t>Contains unique information illustrating the accuracy and speed with which a candidate completed the assessment against a relevant benchmark. </a:t>
            </a:r>
          </a:p>
          <a:p>
            <a:pPr marL="285750" indent="-285750">
              <a:buClr>
                <a:srgbClr val="55D2B1"/>
              </a:buClr>
              <a:buFont typeface="Arial" panose="020B0604020202020204" pitchFamily="34" charset="0"/>
              <a:buChar char="•"/>
            </a:pPr>
            <a:endParaRPr lang="en-US" sz="1200" dirty="0"/>
          </a:p>
          <a:p>
            <a:pPr marL="285750" indent="-285750">
              <a:buClr>
                <a:srgbClr val="55D2B1"/>
              </a:buClr>
              <a:buFont typeface="Arial" panose="020B0604020202020204" pitchFamily="34" charset="0"/>
              <a:buChar char="•"/>
            </a:pPr>
            <a:r>
              <a:rPr lang="en-US" sz="1200" dirty="0"/>
              <a:t>Development tips presented to improve for the future, creating an inclusive development space for all.</a:t>
            </a:r>
            <a:endParaRPr lang="en-US" sz="1200" dirty="0">
              <a:ea typeface="+mn-lt"/>
              <a:cs typeface="+mn-lt"/>
            </a:endParaRPr>
          </a:p>
          <a:p>
            <a:endParaRPr lang="en-US" sz="1200" dirty="0"/>
          </a:p>
          <a:p>
            <a:endParaRPr lang="en-US" sz="1200" dirty="0"/>
          </a:p>
          <a:p>
            <a:r>
              <a:rPr lang="en-US" sz="1200" b="1" dirty="0"/>
              <a:t>Create a combined fit score to screen candidates on both the Match 6.5 and aptitude elements</a:t>
            </a:r>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18</a:t>
            </a:fld>
            <a:endParaRPr lang="en-GB"/>
          </a:p>
        </p:txBody>
      </p:sp>
    </p:spTree>
    <p:extLst>
      <p:ext uri="{BB962C8B-B14F-4D97-AF65-F5344CB8AC3E}">
        <p14:creationId xmlns:p14="http://schemas.microsoft.com/office/powerpoint/2010/main" val="1721711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19</a:t>
            </a:fld>
            <a:endParaRPr lang="en-GB"/>
          </a:p>
        </p:txBody>
      </p:sp>
    </p:spTree>
    <p:extLst>
      <p:ext uri="{BB962C8B-B14F-4D97-AF65-F5344CB8AC3E}">
        <p14:creationId xmlns:p14="http://schemas.microsoft.com/office/powerpoint/2010/main" val="269122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2</a:t>
            </a:fld>
            <a:endParaRPr lang="en-GB"/>
          </a:p>
        </p:txBody>
      </p:sp>
    </p:spTree>
    <p:extLst>
      <p:ext uri="{BB962C8B-B14F-4D97-AF65-F5344CB8AC3E}">
        <p14:creationId xmlns:p14="http://schemas.microsoft.com/office/powerpoint/2010/main" val="2930351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20</a:t>
            </a:fld>
            <a:endParaRPr lang="en-GB"/>
          </a:p>
        </p:txBody>
      </p:sp>
    </p:spTree>
    <p:extLst>
      <p:ext uri="{BB962C8B-B14F-4D97-AF65-F5344CB8AC3E}">
        <p14:creationId xmlns:p14="http://schemas.microsoft.com/office/powerpoint/2010/main" val="4183248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21</a:t>
            </a:fld>
            <a:endParaRPr lang="en-GB"/>
          </a:p>
        </p:txBody>
      </p:sp>
    </p:spTree>
    <p:extLst>
      <p:ext uri="{BB962C8B-B14F-4D97-AF65-F5344CB8AC3E}">
        <p14:creationId xmlns:p14="http://schemas.microsoft.com/office/powerpoint/2010/main" val="2402556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23</a:t>
            </a:fld>
            <a:endParaRPr lang="en-GB"/>
          </a:p>
        </p:txBody>
      </p:sp>
    </p:spTree>
    <p:extLst>
      <p:ext uri="{BB962C8B-B14F-4D97-AF65-F5344CB8AC3E}">
        <p14:creationId xmlns:p14="http://schemas.microsoft.com/office/powerpoint/2010/main" val="2443374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24</a:t>
            </a:fld>
            <a:endParaRPr lang="en-GB"/>
          </a:p>
        </p:txBody>
      </p:sp>
    </p:spTree>
    <p:extLst>
      <p:ext uri="{BB962C8B-B14F-4D97-AF65-F5344CB8AC3E}">
        <p14:creationId xmlns:p14="http://schemas.microsoft.com/office/powerpoint/2010/main" val="2980927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25</a:t>
            </a:fld>
            <a:endParaRPr lang="en-GB"/>
          </a:p>
        </p:txBody>
      </p:sp>
    </p:spTree>
    <p:extLst>
      <p:ext uri="{BB962C8B-B14F-4D97-AF65-F5344CB8AC3E}">
        <p14:creationId xmlns:p14="http://schemas.microsoft.com/office/powerpoint/2010/main" val="204302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27</a:t>
            </a:fld>
            <a:endParaRPr lang="en-GB"/>
          </a:p>
        </p:txBody>
      </p:sp>
    </p:spTree>
    <p:extLst>
      <p:ext uri="{BB962C8B-B14F-4D97-AF65-F5344CB8AC3E}">
        <p14:creationId xmlns:p14="http://schemas.microsoft.com/office/powerpoint/2010/main" val="4094499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28</a:t>
            </a:fld>
            <a:endParaRPr lang="en-GB"/>
          </a:p>
        </p:txBody>
      </p:sp>
    </p:spTree>
    <p:extLst>
      <p:ext uri="{BB962C8B-B14F-4D97-AF65-F5344CB8AC3E}">
        <p14:creationId xmlns:p14="http://schemas.microsoft.com/office/powerpoint/2010/main" val="1139841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6B43A-8BF4-412B-841E-CA9F2F2146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718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30</a:t>
            </a:fld>
            <a:endParaRPr lang="en-GB"/>
          </a:p>
        </p:txBody>
      </p:sp>
    </p:spTree>
    <p:extLst>
      <p:ext uri="{BB962C8B-B14F-4D97-AF65-F5344CB8AC3E}">
        <p14:creationId xmlns:p14="http://schemas.microsoft.com/office/powerpoint/2010/main" val="66779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31</a:t>
            </a:fld>
            <a:endParaRPr lang="en-GB"/>
          </a:p>
        </p:txBody>
      </p:sp>
    </p:spTree>
    <p:extLst>
      <p:ext uri="{BB962C8B-B14F-4D97-AF65-F5344CB8AC3E}">
        <p14:creationId xmlns:p14="http://schemas.microsoft.com/office/powerpoint/2010/main" val="1145585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GB" sz="1200"/>
          </a:p>
        </p:txBody>
      </p:sp>
      <p:sp>
        <p:nvSpPr>
          <p:cNvPr id="4" name="Slide Number Placeholder 3"/>
          <p:cNvSpPr>
            <a:spLocks noGrp="1"/>
          </p:cNvSpPr>
          <p:nvPr>
            <p:ph type="sldNum" sz="quarter" idx="5"/>
          </p:nvPr>
        </p:nvSpPr>
        <p:spPr/>
        <p:txBody>
          <a:bodyPr/>
          <a:lstStyle/>
          <a:p>
            <a:fld id="{3F058C8C-320D-421D-9130-6176E05FFD6E}" type="slidenum">
              <a:rPr kumimoji="1" lang="ja-JP" altLang="en-US" smtClean="0"/>
              <a:t>3</a:t>
            </a:fld>
            <a:endParaRPr kumimoji="1" lang="ja-JP" altLang="en-US"/>
          </a:p>
        </p:txBody>
      </p:sp>
    </p:spTree>
    <p:extLst>
      <p:ext uri="{BB962C8B-B14F-4D97-AF65-F5344CB8AC3E}">
        <p14:creationId xmlns:p14="http://schemas.microsoft.com/office/powerpoint/2010/main" val="4199778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32</a:t>
            </a:fld>
            <a:endParaRPr lang="en-GB"/>
          </a:p>
        </p:txBody>
      </p:sp>
    </p:spTree>
    <p:extLst>
      <p:ext uri="{BB962C8B-B14F-4D97-AF65-F5344CB8AC3E}">
        <p14:creationId xmlns:p14="http://schemas.microsoft.com/office/powerpoint/2010/main" val="1300363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33</a:t>
            </a:fld>
            <a:endParaRPr lang="en-GB"/>
          </a:p>
        </p:txBody>
      </p:sp>
    </p:spTree>
    <p:extLst>
      <p:ext uri="{BB962C8B-B14F-4D97-AF65-F5344CB8AC3E}">
        <p14:creationId xmlns:p14="http://schemas.microsoft.com/office/powerpoint/2010/main" val="1145585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910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38</a:t>
            </a:fld>
            <a:endParaRPr lang="en-GB"/>
          </a:p>
        </p:txBody>
      </p:sp>
    </p:spTree>
    <p:extLst>
      <p:ext uri="{BB962C8B-B14F-4D97-AF65-F5344CB8AC3E}">
        <p14:creationId xmlns:p14="http://schemas.microsoft.com/office/powerpoint/2010/main" val="2250827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39</a:t>
            </a:fld>
            <a:endParaRPr lang="en-GB"/>
          </a:p>
        </p:txBody>
      </p:sp>
    </p:spTree>
    <p:extLst>
      <p:ext uri="{BB962C8B-B14F-4D97-AF65-F5344CB8AC3E}">
        <p14:creationId xmlns:p14="http://schemas.microsoft.com/office/powerpoint/2010/main" val="3401815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understand that your vision is to improve the fit between employer and employee, operate objectively and strengthen your role as an attractive employer, using quick-to-complete online assessments, supported by in-depth consultant input at the very senior level. The assessment process should: ​</a:t>
            </a:r>
          </a:p>
          <a:p>
            <a:r>
              <a:rPr lang="en-GB"/>
              <a:t>- Improve both the culture and role fit by understanding strengths, potential, and development opportunities for every candidate. ​</a:t>
            </a:r>
          </a:p>
          <a:p>
            <a:r>
              <a:rPr lang="en-GB"/>
              <a:t>- Include results that provide predictive value, allowing you to increase the success rates of new hires, reduce the outflow and establish clear links between the assessment outcomes. ​</a:t>
            </a:r>
          </a:p>
          <a:p>
            <a:r>
              <a:rPr lang="en-GB"/>
              <a:t>- Build an inclusive experience that enhances diversity, equity, and inclusion (DE&amp;I). ​</a:t>
            </a:r>
          </a:p>
          <a:p>
            <a:r>
              <a:rPr lang="en-GB"/>
              <a:t>- Reduce the amount of time candidates spend completing online assessments and decrease the number of candidates dropping out at this stage.</a:t>
            </a:r>
          </a:p>
          <a:p>
            <a:r>
              <a:rPr lang="en-GB"/>
              <a:t>- Provide a user-friendly experience for both candidates and A.S. Watson. </a:t>
            </a:r>
          </a:p>
          <a:p>
            <a:endParaRPr lang="en-GB"/>
          </a:p>
          <a:p>
            <a:endParaRPr lang="en-GB"/>
          </a:p>
          <a:p>
            <a:pPr algn="l"/>
            <a:r>
              <a:rPr lang="en-GB" b="0" i="0">
                <a:solidFill>
                  <a:srgbClr val="000000"/>
                </a:solidFill>
                <a:effectLst/>
                <a:latin typeface="Calibri" panose="020F0502020204030204" pitchFamily="34" charset="0"/>
              </a:rPr>
              <a:t>As our portfolio spans the full employee life cycle, we envision a partnership with A.S. Watson, working to deliver expertise, industry insight and trends, and excellence in our work together. We wish to provide assistance in A.S. Watson’s mission to Hire new talent, Build and develop their existing talent, and identify and develop individuals who can Lead within the organization. </a:t>
            </a:r>
            <a:br>
              <a:rPr lang="en-GB" b="0" i="0">
                <a:solidFill>
                  <a:srgbClr val="000000"/>
                </a:solidFill>
                <a:effectLst/>
                <a:latin typeface="Calibri" panose="020F0502020204030204" pitchFamily="34" charset="0"/>
              </a:rPr>
            </a:br>
            <a:endParaRPr lang="en-GB" b="0" i="0">
              <a:solidFill>
                <a:srgbClr val="000000"/>
              </a:solidFill>
              <a:effectLst/>
              <a:latin typeface="Calibri" panose="020F0502020204030204" pitchFamily="34" charset="0"/>
            </a:endParaRPr>
          </a:p>
          <a:p>
            <a:pPr algn="l"/>
            <a:r>
              <a:rPr lang="en-GB" b="0" i="0">
                <a:solidFill>
                  <a:srgbClr val="000000"/>
                </a:solidFill>
                <a:effectLst/>
                <a:latin typeface="Calibri" panose="020F0502020204030204" pitchFamily="34" charset="0"/>
              </a:rPr>
              <a:t>From our suggested proposal here, we see the opportunity to continue data-driven assessment and development. Beyond using our tools for selection, our Wave model and insights can be utilized to ensure successful onboarding and coaching plans, as well as equip employees to explore how to Build Resilient Agility. We have already been having conversations with other A.S. Watson regions on using our tools to identify and develop leadership potential. </a:t>
            </a:r>
            <a:br>
              <a:rPr lang="en-GB" b="0" i="0">
                <a:solidFill>
                  <a:srgbClr val="000000"/>
                </a:solidFill>
                <a:effectLst/>
                <a:latin typeface="Calibri" panose="020F0502020204030204" pitchFamily="34" charset="0"/>
              </a:rPr>
            </a:br>
            <a:endParaRPr lang="en-GB" b="0" i="0">
              <a:solidFill>
                <a:srgbClr val="000000"/>
              </a:solidFill>
              <a:effectLst/>
              <a:latin typeface="Calibri" panose="020F0502020204030204" pitchFamily="34" charset="0"/>
            </a:endParaRPr>
          </a:p>
          <a:p>
            <a:pPr algn="l"/>
            <a:r>
              <a:rPr lang="en-GB" b="0" i="0">
                <a:solidFill>
                  <a:srgbClr val="000000"/>
                </a:solidFill>
                <a:effectLst/>
                <a:latin typeface="Calibri" panose="020F0502020204030204" pitchFamily="34" charset="0"/>
              </a:rPr>
              <a:t>There is also an opportunity for the solution we have proposed here to evolve over time. We are currently working on a very exciting piece of technology that will allow clients to build better candidate experiences that provide a two-way learning journey for candidates and organizations, enhancing employer brand and increasing candidate engagement. We are anticipating this would be ready for clients to adopt in late 2024 and we would be more than happy to talk to you about this in more detail. </a:t>
            </a:r>
          </a:p>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40</a:t>
            </a:fld>
            <a:endParaRPr lang="en-GB"/>
          </a:p>
        </p:txBody>
      </p:sp>
    </p:spTree>
    <p:extLst>
      <p:ext uri="{BB962C8B-B14F-4D97-AF65-F5344CB8AC3E}">
        <p14:creationId xmlns:p14="http://schemas.microsoft.com/office/powerpoint/2010/main" val="638484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058C8C-320D-421D-9130-6176E05FFD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740944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5</a:t>
            </a:fld>
            <a:endParaRPr lang="en-GB"/>
          </a:p>
        </p:txBody>
      </p:sp>
    </p:spTree>
    <p:extLst>
      <p:ext uri="{BB962C8B-B14F-4D97-AF65-F5344CB8AC3E}">
        <p14:creationId xmlns:p14="http://schemas.microsoft.com/office/powerpoint/2010/main" val="3977550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6</a:t>
            </a:fld>
            <a:endParaRPr lang="en-GB"/>
          </a:p>
        </p:txBody>
      </p:sp>
    </p:spTree>
    <p:extLst>
      <p:ext uri="{BB962C8B-B14F-4D97-AF65-F5344CB8AC3E}">
        <p14:creationId xmlns:p14="http://schemas.microsoft.com/office/powerpoint/2010/main" val="2330162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7</a:t>
            </a:fld>
            <a:endParaRPr lang="en-GB"/>
          </a:p>
        </p:txBody>
      </p:sp>
    </p:spTree>
    <p:extLst>
      <p:ext uri="{BB962C8B-B14F-4D97-AF65-F5344CB8AC3E}">
        <p14:creationId xmlns:p14="http://schemas.microsoft.com/office/powerpoint/2010/main" val="295457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8</a:t>
            </a:fld>
            <a:endParaRPr lang="en-GB"/>
          </a:p>
        </p:txBody>
      </p:sp>
    </p:spTree>
    <p:extLst>
      <p:ext uri="{BB962C8B-B14F-4D97-AF65-F5344CB8AC3E}">
        <p14:creationId xmlns:p14="http://schemas.microsoft.com/office/powerpoint/2010/main" val="974085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9</a:t>
            </a:fld>
            <a:endParaRPr lang="en-GB"/>
          </a:p>
        </p:txBody>
      </p:sp>
    </p:spTree>
    <p:extLst>
      <p:ext uri="{BB962C8B-B14F-4D97-AF65-F5344CB8AC3E}">
        <p14:creationId xmlns:p14="http://schemas.microsoft.com/office/powerpoint/2010/main" val="20111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CFD3E33-1CF0-47B5-7A15-F68739B64965}"/>
              </a:ext>
            </a:extLst>
          </p:cNvPr>
          <p:cNvSpPr>
            <a:spLocks noGrp="1"/>
          </p:cNvSpPr>
          <p:nvPr>
            <p:ph type="pic" sz="quarter" idx="12"/>
          </p:nvPr>
        </p:nvSpPr>
        <p:spPr>
          <a:xfrm>
            <a:off x="7113211" y="0"/>
            <a:ext cx="4359328" cy="6850856"/>
          </a:xfrm>
          <a:custGeom>
            <a:avLst/>
            <a:gdLst>
              <a:gd name="connsiteX0" fmla="*/ 5003 w 4366799"/>
              <a:gd name="connsiteY0" fmla="*/ 0 h 6850856"/>
              <a:gd name="connsiteX1" fmla="*/ 2988647 w 4366799"/>
              <a:gd name="connsiteY1" fmla="*/ 0 h 6850856"/>
              <a:gd name="connsiteX2" fmla="*/ 3329756 w 4366799"/>
              <a:gd name="connsiteY2" fmla="*/ 347212 h 6850856"/>
              <a:gd name="connsiteX3" fmla="*/ 4366173 w 4366799"/>
              <a:gd name="connsiteY3" fmla="*/ 1385265 h 6850856"/>
              <a:gd name="connsiteX4" fmla="*/ 4360567 w 4366799"/>
              <a:gd name="connsiteY4" fmla="*/ 4128003 h 6850856"/>
              <a:gd name="connsiteX5" fmla="*/ 4355001 w 4366799"/>
              <a:gd name="connsiteY5" fmla="*/ 6850856 h 6850856"/>
              <a:gd name="connsiteX6" fmla="*/ 2127331 w 4366799"/>
              <a:gd name="connsiteY6" fmla="*/ 6850856 h 6850856"/>
              <a:gd name="connsiteX7" fmla="*/ 5028 w 4366799"/>
              <a:gd name="connsiteY7" fmla="*/ 4741494 h 6850856"/>
              <a:gd name="connsiteX8" fmla="*/ 742 w 4366799"/>
              <a:gd name="connsiteY8" fmla="*/ 1187336 h 685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6799" h="6850856">
                <a:moveTo>
                  <a:pt x="5003" y="0"/>
                </a:moveTo>
                <a:lnTo>
                  <a:pt x="2988647" y="0"/>
                </a:lnTo>
                <a:lnTo>
                  <a:pt x="3329756" y="347212"/>
                </a:lnTo>
                <a:cubicBezTo>
                  <a:pt x="3675229" y="693230"/>
                  <a:pt x="4029804" y="1035833"/>
                  <a:pt x="4366173" y="1385265"/>
                </a:cubicBezTo>
                <a:cubicBezTo>
                  <a:pt x="4368350" y="2297488"/>
                  <a:pt x="4364458" y="3212745"/>
                  <a:pt x="4360567" y="4128003"/>
                </a:cubicBezTo>
                <a:lnTo>
                  <a:pt x="4355001" y="6850856"/>
                </a:lnTo>
                <a:lnTo>
                  <a:pt x="2127331" y="6850856"/>
                </a:lnTo>
                <a:lnTo>
                  <a:pt x="5028" y="4741494"/>
                </a:lnTo>
                <a:cubicBezTo>
                  <a:pt x="1763" y="3549509"/>
                  <a:pt x="-1503" y="2375730"/>
                  <a:pt x="742" y="1187336"/>
                </a:cubicBezTo>
                <a:close/>
              </a:path>
            </a:pathLst>
          </a:custGeom>
          <a:effectLst>
            <a:innerShdw blurRad="241300">
              <a:prstClr val="black">
                <a:alpha val="75000"/>
              </a:prstClr>
            </a:innerShdw>
          </a:effectLst>
        </p:spPr>
        <p:txBody>
          <a:bodyPr wrap="square">
            <a:noAutofit/>
          </a:bodyPr>
          <a:lstStyle/>
          <a:p>
            <a:endParaRPr lang="en-GB"/>
          </a:p>
        </p:txBody>
      </p:sp>
      <p:sp>
        <p:nvSpPr>
          <p:cNvPr id="4" name="TextBox 3">
            <a:extLst>
              <a:ext uri="{FF2B5EF4-FFF2-40B4-BE49-F238E27FC236}">
                <a16:creationId xmlns:a16="http://schemas.microsoft.com/office/drawing/2014/main" id="{D2350FC8-2D7F-E87F-BC4A-619FBC8CA140}"/>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sp>
        <p:nvSpPr>
          <p:cNvPr id="5" name="Text Placeholder 17">
            <a:extLst>
              <a:ext uri="{FF2B5EF4-FFF2-40B4-BE49-F238E27FC236}">
                <a16:creationId xmlns:a16="http://schemas.microsoft.com/office/drawing/2014/main" id="{9E7735F2-47B5-38F9-4A10-3F3591D804F9}"/>
              </a:ext>
            </a:extLst>
          </p:cNvPr>
          <p:cNvSpPr>
            <a:spLocks noGrp="1"/>
          </p:cNvSpPr>
          <p:nvPr>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6" name="Text Placeholder 20">
            <a:extLst>
              <a:ext uri="{FF2B5EF4-FFF2-40B4-BE49-F238E27FC236}">
                <a16:creationId xmlns:a16="http://schemas.microsoft.com/office/drawing/2014/main" id="{01A96A6D-6411-7ABB-9F48-93B53A5A3FF5}"/>
              </a:ext>
            </a:extLst>
          </p:cNvPr>
          <p:cNvSpPr>
            <a:spLocks noGrp="1"/>
          </p:cNvSpPr>
          <p:nvPr>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7" name="Graphic 6">
            <a:extLst>
              <a:ext uri="{FF2B5EF4-FFF2-40B4-BE49-F238E27FC236}">
                <a16:creationId xmlns:a16="http://schemas.microsoft.com/office/drawing/2014/main" id="{391886EC-1986-8FEF-C701-80920CC3E5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8" name="Group 7">
            <a:extLst>
              <a:ext uri="{FF2B5EF4-FFF2-40B4-BE49-F238E27FC236}">
                <a16:creationId xmlns:a16="http://schemas.microsoft.com/office/drawing/2014/main" id="{47CB7F87-07D6-6430-6813-EF8406DDE654}"/>
              </a:ext>
            </a:extLst>
          </p:cNvPr>
          <p:cNvGrpSpPr/>
          <p:nvPr userDrawn="1"/>
        </p:nvGrpSpPr>
        <p:grpSpPr>
          <a:xfrm>
            <a:off x="3850235" y="-493"/>
            <a:ext cx="8362044" cy="6871649"/>
            <a:chOff x="3850235" y="-493"/>
            <a:chExt cx="8362044" cy="6871649"/>
          </a:xfrm>
        </p:grpSpPr>
        <p:sp>
          <p:nvSpPr>
            <p:cNvPr id="9" name="Freeform: Shape 8">
              <a:extLst>
                <a:ext uri="{FF2B5EF4-FFF2-40B4-BE49-F238E27FC236}">
                  <a16:creationId xmlns:a16="http://schemas.microsoft.com/office/drawing/2014/main" id="{5018D83A-6ED4-6760-A2BA-FB82546A7075}"/>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10" name="Freeform: Shape 9">
              <a:extLst>
                <a:ext uri="{FF2B5EF4-FFF2-40B4-BE49-F238E27FC236}">
                  <a16:creationId xmlns:a16="http://schemas.microsoft.com/office/drawing/2014/main" id="{659F47A6-EC81-9A38-C5E6-AA6257C06E28}"/>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6B52BEF7-83B9-9F35-BF2D-DA0A9651B011}"/>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8CDEEA79-9CA9-075A-3D83-989E4AC88243}"/>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spTree>
    <p:extLst>
      <p:ext uri="{BB962C8B-B14F-4D97-AF65-F5344CB8AC3E}">
        <p14:creationId xmlns:p14="http://schemas.microsoft.com/office/powerpoint/2010/main" val="1602432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Cover 2 Editable">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67203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Cover 2 Wo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pic>
        <p:nvPicPr>
          <p:cNvPr id="34" name="Picture 33" descr="A group of people looking at a computer&#10;&#10;Description automatically generated with low confidence">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a:innerShdw blurRad="63500" dist="50800" dir="18900000">
              <a:prstClr val="black">
                <a:alpha val="50000"/>
              </a:prstClr>
            </a:innerShdw>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104672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 Cover 2 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a:innerShdw blurRad="63500" dist="50800" dir="18900000">
              <a:prstClr val="black">
                <a:alpha val="50000"/>
              </a:prstClr>
            </a:innerShdw>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70327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34D8F86C-0EDC-7502-57AE-547023D69728}"/>
              </a:ext>
            </a:extLst>
          </p:cNvPr>
          <p:cNvSpPr>
            <a:spLocks noGrp="1"/>
          </p:cNvSpPr>
          <p:nvPr>
            <p:ph type="pic" sz="quarter" idx="11"/>
          </p:nvPr>
        </p:nvSpPr>
        <p:spPr>
          <a:xfrm>
            <a:off x="4561636" y="0"/>
            <a:ext cx="7630364" cy="6858000"/>
          </a:xfrm>
          <a:custGeom>
            <a:avLst/>
            <a:gdLst>
              <a:gd name="connsiteX0" fmla="*/ 5211554 w 7630364"/>
              <a:gd name="connsiteY0" fmla="*/ 0 h 6858000"/>
              <a:gd name="connsiteX1" fmla="*/ 7630364 w 7630364"/>
              <a:gd name="connsiteY1" fmla="*/ 0 h 6858000"/>
              <a:gd name="connsiteX2" fmla="*/ 7630364 w 7630364"/>
              <a:gd name="connsiteY2" fmla="*/ 6858000 h 6858000"/>
              <a:gd name="connsiteX3" fmla="*/ 1074595 w 7630364"/>
              <a:gd name="connsiteY3" fmla="*/ 6858000 h 6858000"/>
              <a:gd name="connsiteX4" fmla="*/ 206541 w 7630364"/>
              <a:gd name="connsiteY4" fmla="*/ 5989950 h 6858000"/>
              <a:gd name="connsiteX5" fmla="*/ 0 w 7630364"/>
              <a:gd name="connsiteY5" fmla="*/ 5497472 h 6858000"/>
              <a:gd name="connsiteX6" fmla="*/ 206541 w 7630364"/>
              <a:gd name="connsiteY6" fmla="*/ 50049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0364" h="6858000">
                <a:moveTo>
                  <a:pt x="5211554" y="0"/>
                </a:moveTo>
                <a:lnTo>
                  <a:pt x="7630364" y="0"/>
                </a:lnTo>
                <a:lnTo>
                  <a:pt x="7630364" y="6858000"/>
                </a:lnTo>
                <a:lnTo>
                  <a:pt x="1074595" y="6858000"/>
                </a:lnTo>
                <a:lnTo>
                  <a:pt x="206541" y="5989950"/>
                </a:lnTo>
                <a:cubicBezTo>
                  <a:pt x="79436" y="5862845"/>
                  <a:pt x="0" y="5688110"/>
                  <a:pt x="0" y="5497472"/>
                </a:cubicBezTo>
                <a:cubicBezTo>
                  <a:pt x="0" y="5322737"/>
                  <a:pt x="63533" y="5147963"/>
                  <a:pt x="206541" y="5004994"/>
                </a:cubicBezTo>
                <a:close/>
              </a:path>
            </a:pathLst>
          </a:custGeom>
          <a:solidFill>
            <a:schemeClr val="accent1"/>
          </a:solidFill>
        </p:spPr>
        <p:txBody>
          <a:bodyPr wrap="square">
            <a:noAutofit/>
          </a:bodyPr>
          <a:lstStyle/>
          <a:p>
            <a:r>
              <a:rPr lang="en-US"/>
              <a:t>Click icon to add picture</a:t>
            </a:r>
            <a:endParaRPr lang="en-GB"/>
          </a:p>
        </p:txBody>
      </p:sp>
      <p:sp>
        <p:nvSpPr>
          <p:cNvPr id="14" name="Text Placeholder 17">
            <a:extLst>
              <a:ext uri="{FF2B5EF4-FFF2-40B4-BE49-F238E27FC236}">
                <a16:creationId xmlns:a16="http://schemas.microsoft.com/office/drawing/2014/main" id="{B8039770-0FBA-5289-1101-16C99105DDF0}"/>
              </a:ext>
            </a:extLst>
          </p:cNvPr>
          <p:cNvSpPr>
            <a:spLocks noGrp="1"/>
          </p:cNvSpPr>
          <p:nvPr>
            <p:ph type="body" sz="quarter" idx="10" hasCustomPrompt="1"/>
          </p:nvPr>
        </p:nvSpPr>
        <p:spPr>
          <a:xfrm>
            <a:off x="343911" y="1275660"/>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Tree>
    <p:extLst>
      <p:ext uri="{BB962C8B-B14F-4D97-AF65-F5344CB8AC3E}">
        <p14:creationId xmlns:p14="http://schemas.microsoft.com/office/powerpoint/2010/main" val="2111197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912" y="4877840"/>
            <a:ext cx="3590780"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10" name="Picture Placeholder 9">
            <a:extLst>
              <a:ext uri="{FF2B5EF4-FFF2-40B4-BE49-F238E27FC236}">
                <a16:creationId xmlns:a16="http://schemas.microsoft.com/office/drawing/2014/main" id="{F3F181DD-0BA1-7923-265B-653FF3AAAF15}"/>
              </a:ext>
            </a:extLst>
          </p:cNvPr>
          <p:cNvSpPr>
            <a:spLocks noGrp="1"/>
          </p:cNvSpPr>
          <p:nvPr>
            <p:ph type="pic" sz="quarter" idx="12"/>
          </p:nvPr>
        </p:nvSpPr>
        <p:spPr>
          <a:xfrm>
            <a:off x="5704568" y="-12700"/>
            <a:ext cx="6492875" cy="6870700"/>
          </a:xfrm>
          <a:custGeom>
            <a:avLst/>
            <a:gdLst>
              <a:gd name="connsiteX0" fmla="*/ 0 w 6492875"/>
              <a:gd name="connsiteY0" fmla="*/ 0 h 6870700"/>
              <a:gd name="connsiteX1" fmla="*/ 6492875 w 6492875"/>
              <a:gd name="connsiteY1" fmla="*/ 0 h 6870700"/>
              <a:gd name="connsiteX2" fmla="*/ 6492875 w 6492875"/>
              <a:gd name="connsiteY2" fmla="*/ 6870700 h 6870700"/>
              <a:gd name="connsiteX3" fmla="*/ 0 w 6492875"/>
              <a:gd name="connsiteY3" fmla="*/ 6870700 h 6870700"/>
              <a:gd name="connsiteX4" fmla="*/ 0 w 6492875"/>
              <a:gd name="connsiteY4" fmla="*/ 0 h 6870700"/>
              <a:gd name="connsiteX0" fmla="*/ 16328 w 6492875"/>
              <a:gd name="connsiteY0" fmla="*/ 1567543 h 6870700"/>
              <a:gd name="connsiteX1" fmla="*/ 6492875 w 6492875"/>
              <a:gd name="connsiteY1" fmla="*/ 0 h 6870700"/>
              <a:gd name="connsiteX2" fmla="*/ 6492875 w 6492875"/>
              <a:gd name="connsiteY2" fmla="*/ 6870700 h 6870700"/>
              <a:gd name="connsiteX3" fmla="*/ 0 w 6492875"/>
              <a:gd name="connsiteY3" fmla="*/ 6870700 h 6870700"/>
              <a:gd name="connsiteX4" fmla="*/ 16328 w 6492875"/>
              <a:gd name="connsiteY4" fmla="*/ 1567543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5" h="6870700">
                <a:moveTo>
                  <a:pt x="16328" y="1567543"/>
                </a:moveTo>
                <a:lnTo>
                  <a:pt x="6492875" y="0"/>
                </a:lnTo>
                <a:lnTo>
                  <a:pt x="6492875" y="6870700"/>
                </a:lnTo>
                <a:lnTo>
                  <a:pt x="0" y="6870700"/>
                </a:lnTo>
                <a:cubicBezTo>
                  <a:pt x="5443" y="5102981"/>
                  <a:pt x="10885" y="3335262"/>
                  <a:pt x="16328" y="1567543"/>
                </a:cubicBezTo>
                <a:close/>
              </a:path>
            </a:pathLst>
          </a:custGeom>
          <a:solidFill>
            <a:schemeClr val="accent1"/>
          </a:solidFill>
        </p:spPr>
        <p:txBody>
          <a:bodyPr/>
          <a:lstStyle/>
          <a:p>
            <a:r>
              <a:rPr lang="en-US"/>
              <a:t>Click icon to add picture</a:t>
            </a:r>
            <a:endParaRPr lang="en-GB"/>
          </a:p>
        </p:txBody>
      </p:sp>
    </p:spTree>
    <p:extLst>
      <p:ext uri="{BB962C8B-B14F-4D97-AF65-F5344CB8AC3E}">
        <p14:creationId xmlns:p14="http://schemas.microsoft.com/office/powerpoint/2010/main" val="3374132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722" y="809745"/>
            <a:ext cx="3590780"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8" name="Picture Placeholder 7">
            <a:extLst>
              <a:ext uri="{FF2B5EF4-FFF2-40B4-BE49-F238E27FC236}">
                <a16:creationId xmlns:a16="http://schemas.microsoft.com/office/drawing/2014/main" id="{7DF8343D-233D-C38E-C6DC-48AB472AD99E}"/>
              </a:ext>
            </a:extLst>
          </p:cNvPr>
          <p:cNvSpPr>
            <a:spLocks noGrp="1"/>
          </p:cNvSpPr>
          <p:nvPr>
            <p:ph type="pic" sz="quarter" idx="11"/>
          </p:nvPr>
        </p:nvSpPr>
        <p:spPr>
          <a:xfrm>
            <a:off x="2571912" y="1488606"/>
            <a:ext cx="9620088" cy="5369394"/>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solidFill>
            <a:schemeClr val="accent1"/>
          </a:solidFill>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160776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ire Talent Divider - whit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143221A-3574-AD6A-D251-432E5FF727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93758" y="2260171"/>
            <a:ext cx="1479578" cy="1468284"/>
          </a:xfrm>
          <a:prstGeom prst="rect">
            <a:avLst/>
          </a:prstGeom>
        </p:spPr>
      </p:pic>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Hire Talent</a:t>
            </a:r>
          </a:p>
        </p:txBody>
      </p:sp>
      <p:sp>
        <p:nvSpPr>
          <p:cNvPr id="2" name="Freeform: Shape 1">
            <a:extLst>
              <a:ext uri="{FF2B5EF4-FFF2-40B4-BE49-F238E27FC236}">
                <a16:creationId xmlns:a16="http://schemas.microsoft.com/office/drawing/2014/main" id="{2BD5672B-1157-D6DA-2D99-D4749E3A9C18}"/>
              </a:ext>
            </a:extLst>
          </p:cNvPr>
          <p:cNvSpPr/>
          <p:nvPr userDrawn="1"/>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0590DC5-CA8A-4690-A4EB-360323E32735}"/>
              </a:ext>
            </a:extLst>
          </p:cNvPr>
          <p:cNvSpPr/>
          <p:nvPr userDrawn="1"/>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69BDA78-3C1B-2857-7592-DC39FD13E515}"/>
              </a:ext>
            </a:extLst>
          </p:cNvPr>
          <p:cNvSpPr/>
          <p:nvPr userDrawn="1"/>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endParaRPr lang="en-GB"/>
          </a:p>
        </p:txBody>
      </p:sp>
    </p:spTree>
    <p:extLst>
      <p:ext uri="{BB962C8B-B14F-4D97-AF65-F5344CB8AC3E}">
        <p14:creationId xmlns:p14="http://schemas.microsoft.com/office/powerpoint/2010/main" val="2204594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ire Talent Divider - navy">
    <p:bg>
      <p:bgPr>
        <a:solidFill>
          <a:schemeClr val="tx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F2BE814-5E39-6CFB-F084-542E0CF02F17}"/>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bg1">
              <a:alpha val="25000"/>
            </a:schemeClr>
          </a:solidFill>
          <a:ln w="28502"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45532C-7ED9-051F-468C-872DD57897D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accent1">
              <a:alpha val="25000"/>
            </a:schemeClr>
          </a:solidFill>
          <a:ln w="2850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FE21FF-70FC-C949-ED0A-D5491C139442}"/>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bg1">
              <a:alpha val="25000"/>
            </a:schemeClr>
          </a:solidFill>
          <a:ln w="28502"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9637B2C7-045A-85BB-5617-7FAF25EF59ED}"/>
              </a:ext>
            </a:extLst>
          </p:cNvPr>
          <p:cNvGrpSpPr/>
          <p:nvPr/>
        </p:nvGrpSpPr>
        <p:grpSpPr>
          <a:xfrm>
            <a:off x="1509301" y="2260171"/>
            <a:ext cx="3848493" cy="2337658"/>
            <a:chOff x="2017301" y="1960716"/>
            <a:chExt cx="3848493" cy="2337658"/>
          </a:xfrm>
        </p:grpSpPr>
        <p:grpSp>
          <p:nvGrpSpPr>
            <p:cNvPr id="5" name="Graphic 2">
              <a:extLst>
                <a:ext uri="{FF2B5EF4-FFF2-40B4-BE49-F238E27FC236}">
                  <a16:creationId xmlns:a16="http://schemas.microsoft.com/office/drawing/2014/main" id="{E104E099-C76F-EE2B-51B2-028D5F2617E5}"/>
                </a:ext>
              </a:extLst>
            </p:cNvPr>
            <p:cNvGrpSpPr/>
            <p:nvPr/>
          </p:nvGrpSpPr>
          <p:grpSpPr>
            <a:xfrm>
              <a:off x="3201758" y="1960716"/>
              <a:ext cx="1478297" cy="1469902"/>
              <a:chOff x="3201758" y="1960716"/>
              <a:chExt cx="1478297" cy="1469902"/>
            </a:xfrm>
            <a:solidFill>
              <a:schemeClr val="bg1"/>
            </a:solidFill>
          </p:grpSpPr>
          <p:sp>
            <p:nvSpPr>
              <p:cNvPr id="6" name="Freeform: Shape 5">
                <a:extLst>
                  <a:ext uri="{FF2B5EF4-FFF2-40B4-BE49-F238E27FC236}">
                    <a16:creationId xmlns:a16="http://schemas.microsoft.com/office/drawing/2014/main" id="{A649823E-CFCC-E4CB-7874-D61690594472}"/>
                  </a:ext>
                </a:extLst>
              </p:cNvPr>
              <p:cNvSpPr/>
              <p:nvPr/>
            </p:nvSpPr>
            <p:spPr>
              <a:xfrm>
                <a:off x="3201758" y="2003025"/>
                <a:ext cx="664755" cy="622447"/>
              </a:xfrm>
              <a:custGeom>
                <a:avLst/>
                <a:gdLst>
                  <a:gd name="connsiteX0" fmla="*/ 664756 w 664755"/>
                  <a:gd name="connsiteY0" fmla="*/ 463647 h 622447"/>
                  <a:gd name="connsiteX1" fmla="*/ 664756 w 664755"/>
                  <a:gd name="connsiteY1" fmla="*/ 30051 h 622447"/>
                  <a:gd name="connsiteX2" fmla="*/ 644464 w 664755"/>
                  <a:gd name="connsiteY2" fmla="*/ 1664 h 622447"/>
                  <a:gd name="connsiteX3" fmla="*/ 613592 w 664755"/>
                  <a:gd name="connsiteY3" fmla="*/ 8855 h 622447"/>
                  <a:gd name="connsiteX4" fmla="*/ 488863 w 664755"/>
                  <a:gd name="connsiteY4" fmla="*/ 133584 h 622447"/>
                  <a:gd name="connsiteX5" fmla="*/ 488863 w 664755"/>
                  <a:gd name="connsiteY5" fmla="*/ 446554 h 622447"/>
                  <a:gd name="connsiteX6" fmla="*/ 175893 w 664755"/>
                  <a:gd name="connsiteY6" fmla="*/ 446554 h 622447"/>
                  <a:gd name="connsiteX7" fmla="*/ 0 w 664755"/>
                  <a:gd name="connsiteY7" fmla="*/ 622447 h 622447"/>
                  <a:gd name="connsiteX8" fmla="*/ 507160 w 664755"/>
                  <a:gd name="connsiteY8" fmla="*/ 622447 h 622447"/>
                  <a:gd name="connsiteX9" fmla="*/ 664756 w 664755"/>
                  <a:gd name="connsiteY9" fmla="*/ 463647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664756" y="463647"/>
                    </a:moveTo>
                    <a:lnTo>
                      <a:pt x="664756" y="30051"/>
                    </a:lnTo>
                    <a:cubicBezTo>
                      <a:pt x="664756" y="15933"/>
                      <a:pt x="655758" y="5542"/>
                      <a:pt x="644464" y="1664"/>
                    </a:cubicBezTo>
                    <a:cubicBezTo>
                      <a:pt x="634374" y="-1799"/>
                      <a:pt x="622515" y="-68"/>
                      <a:pt x="613592" y="8855"/>
                    </a:cubicBezTo>
                    <a:lnTo>
                      <a:pt x="488863" y="133584"/>
                    </a:lnTo>
                    <a:lnTo>
                      <a:pt x="488863" y="446554"/>
                    </a:lnTo>
                    <a:lnTo>
                      <a:pt x="175893" y="446554"/>
                    </a:lnTo>
                    <a:lnTo>
                      <a:pt x="0" y="622447"/>
                    </a:lnTo>
                    <a:lnTo>
                      <a:pt x="507160" y="622447"/>
                    </a:lnTo>
                    <a:cubicBezTo>
                      <a:pt x="530239" y="546962"/>
                      <a:pt x="589497" y="487252"/>
                      <a:pt x="664756" y="463647"/>
                    </a:cubicBezTo>
                    <a:close/>
                  </a:path>
                </a:pathLst>
              </a:custGeom>
              <a:solidFill>
                <a:schemeClr val="bg1"/>
              </a:solidFill>
              <a:ln w="375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E4FFDA1-EB48-EC53-AFEF-7533B7D4A235}"/>
                  </a:ext>
                </a:extLst>
              </p:cNvPr>
              <p:cNvSpPr/>
              <p:nvPr/>
            </p:nvSpPr>
            <p:spPr>
              <a:xfrm>
                <a:off x="3244066" y="2765862"/>
                <a:ext cx="622446" cy="664756"/>
              </a:xfrm>
              <a:custGeom>
                <a:avLst/>
                <a:gdLst>
                  <a:gd name="connsiteX0" fmla="*/ 464851 w 622446"/>
                  <a:gd name="connsiteY0" fmla="*/ 0 h 664756"/>
                  <a:gd name="connsiteX1" fmla="*/ 30051 w 622446"/>
                  <a:gd name="connsiteY1" fmla="*/ 0 h 664756"/>
                  <a:gd name="connsiteX2" fmla="*/ 1664 w 622446"/>
                  <a:gd name="connsiteY2" fmla="*/ 20292 h 664756"/>
                  <a:gd name="connsiteX3" fmla="*/ 8855 w 622446"/>
                  <a:gd name="connsiteY3" fmla="*/ 51164 h 664756"/>
                  <a:gd name="connsiteX4" fmla="*/ 133584 w 622446"/>
                  <a:gd name="connsiteY4" fmla="*/ 175893 h 664756"/>
                  <a:gd name="connsiteX5" fmla="*/ 446554 w 622446"/>
                  <a:gd name="connsiteY5" fmla="*/ 175893 h 664756"/>
                  <a:gd name="connsiteX6" fmla="*/ 446554 w 622446"/>
                  <a:gd name="connsiteY6" fmla="*/ 488863 h 664756"/>
                  <a:gd name="connsiteX7" fmla="*/ 622447 w 622446"/>
                  <a:gd name="connsiteY7" fmla="*/ 664756 h 664756"/>
                  <a:gd name="connsiteX8" fmla="*/ 622447 w 622446"/>
                  <a:gd name="connsiteY8" fmla="*/ 158801 h 664756"/>
                  <a:gd name="connsiteX9" fmla="*/ 464851 w 622446"/>
                  <a:gd name="connsiteY9" fmla="*/ 0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464851" y="0"/>
                    </a:moveTo>
                    <a:lnTo>
                      <a:pt x="30051" y="0"/>
                    </a:lnTo>
                    <a:cubicBezTo>
                      <a:pt x="15933" y="0"/>
                      <a:pt x="5542" y="8998"/>
                      <a:pt x="1664" y="20292"/>
                    </a:cubicBezTo>
                    <a:cubicBezTo>
                      <a:pt x="-1799" y="30382"/>
                      <a:pt x="-68" y="42241"/>
                      <a:pt x="8855" y="51164"/>
                    </a:cubicBezTo>
                    <a:lnTo>
                      <a:pt x="133584" y="175893"/>
                    </a:lnTo>
                    <a:lnTo>
                      <a:pt x="446554" y="175893"/>
                    </a:lnTo>
                    <a:lnTo>
                      <a:pt x="446554" y="488863"/>
                    </a:lnTo>
                    <a:lnTo>
                      <a:pt x="622447" y="664756"/>
                    </a:lnTo>
                    <a:lnTo>
                      <a:pt x="622447" y="158801"/>
                    </a:lnTo>
                    <a:cubicBezTo>
                      <a:pt x="547188" y="135195"/>
                      <a:pt x="487930" y="75522"/>
                      <a:pt x="464851" y="0"/>
                    </a:cubicBezTo>
                    <a:close/>
                  </a:path>
                </a:pathLst>
              </a:custGeom>
              <a:solidFill>
                <a:schemeClr val="bg1"/>
              </a:solidFill>
              <a:ln w="375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A94F1B3-B6C4-E8FE-7BD1-B71C1C01D993}"/>
                  </a:ext>
                </a:extLst>
              </p:cNvPr>
              <p:cNvSpPr/>
              <p:nvPr/>
            </p:nvSpPr>
            <p:spPr>
              <a:xfrm>
                <a:off x="4015299" y="2765862"/>
                <a:ext cx="664755" cy="622447"/>
              </a:xfrm>
              <a:custGeom>
                <a:avLst/>
                <a:gdLst>
                  <a:gd name="connsiteX0" fmla="*/ 152626 w 664755"/>
                  <a:gd name="connsiteY0" fmla="*/ 0 h 622447"/>
                  <a:gd name="connsiteX1" fmla="*/ 0 w 664755"/>
                  <a:gd name="connsiteY1" fmla="*/ 157106 h 622447"/>
                  <a:gd name="connsiteX2" fmla="*/ 0 w 664755"/>
                  <a:gd name="connsiteY2" fmla="*/ 592396 h 622447"/>
                  <a:gd name="connsiteX3" fmla="*/ 20292 w 664755"/>
                  <a:gd name="connsiteY3" fmla="*/ 620783 h 622447"/>
                  <a:gd name="connsiteX4" fmla="*/ 51164 w 664755"/>
                  <a:gd name="connsiteY4" fmla="*/ 613592 h 622447"/>
                  <a:gd name="connsiteX5" fmla="*/ 175893 w 664755"/>
                  <a:gd name="connsiteY5" fmla="*/ 488863 h 622447"/>
                  <a:gd name="connsiteX6" fmla="*/ 175893 w 664755"/>
                  <a:gd name="connsiteY6" fmla="*/ 175893 h 622447"/>
                  <a:gd name="connsiteX7" fmla="*/ 488863 w 664755"/>
                  <a:gd name="connsiteY7" fmla="*/ 175893 h 622447"/>
                  <a:gd name="connsiteX8" fmla="*/ 664756 w 664755"/>
                  <a:gd name="connsiteY8" fmla="*/ 0 h 622447"/>
                  <a:gd name="connsiteX9" fmla="*/ 152626 w 664755"/>
                  <a:gd name="connsiteY9" fmla="*/ 0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152626" y="0"/>
                    </a:moveTo>
                    <a:cubicBezTo>
                      <a:pt x="130075" y="73828"/>
                      <a:pt x="72887" y="132484"/>
                      <a:pt x="0" y="157106"/>
                    </a:cubicBezTo>
                    <a:lnTo>
                      <a:pt x="0" y="592396"/>
                    </a:lnTo>
                    <a:cubicBezTo>
                      <a:pt x="0" y="606514"/>
                      <a:pt x="8998" y="616905"/>
                      <a:pt x="20292" y="620783"/>
                    </a:cubicBezTo>
                    <a:cubicBezTo>
                      <a:pt x="30382" y="624247"/>
                      <a:pt x="42241" y="622515"/>
                      <a:pt x="51164" y="613592"/>
                    </a:cubicBezTo>
                    <a:lnTo>
                      <a:pt x="175893" y="488863"/>
                    </a:lnTo>
                    <a:lnTo>
                      <a:pt x="175893" y="175893"/>
                    </a:lnTo>
                    <a:lnTo>
                      <a:pt x="488863" y="175893"/>
                    </a:lnTo>
                    <a:lnTo>
                      <a:pt x="664756" y="0"/>
                    </a:lnTo>
                    <a:lnTo>
                      <a:pt x="152626" y="0"/>
                    </a:lnTo>
                    <a:close/>
                  </a:path>
                </a:pathLst>
              </a:custGeom>
              <a:solidFill>
                <a:schemeClr val="bg1"/>
              </a:solidFill>
              <a:ln w="375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A4A57DB-CCFD-943E-C3C3-4B928070570C}"/>
                  </a:ext>
                </a:extLst>
              </p:cNvPr>
              <p:cNvSpPr/>
              <p:nvPr/>
            </p:nvSpPr>
            <p:spPr>
              <a:xfrm>
                <a:off x="4015299" y="1960716"/>
                <a:ext cx="622446" cy="664756"/>
              </a:xfrm>
              <a:custGeom>
                <a:avLst/>
                <a:gdLst>
                  <a:gd name="connsiteX0" fmla="*/ 152626 w 622446"/>
                  <a:gd name="connsiteY0" fmla="*/ 664756 h 664756"/>
                  <a:gd name="connsiteX1" fmla="*/ 592396 w 622446"/>
                  <a:gd name="connsiteY1" fmla="*/ 664756 h 664756"/>
                  <a:gd name="connsiteX2" fmla="*/ 620783 w 622446"/>
                  <a:gd name="connsiteY2" fmla="*/ 644464 h 664756"/>
                  <a:gd name="connsiteX3" fmla="*/ 613592 w 622446"/>
                  <a:gd name="connsiteY3" fmla="*/ 613592 h 664756"/>
                  <a:gd name="connsiteX4" fmla="*/ 488863 w 622446"/>
                  <a:gd name="connsiteY4" fmla="*/ 488863 h 664756"/>
                  <a:gd name="connsiteX5" fmla="*/ 175893 w 622446"/>
                  <a:gd name="connsiteY5" fmla="*/ 488863 h 664756"/>
                  <a:gd name="connsiteX6" fmla="*/ 175893 w 622446"/>
                  <a:gd name="connsiteY6" fmla="*/ 175893 h 664756"/>
                  <a:gd name="connsiteX7" fmla="*/ 0 w 622446"/>
                  <a:gd name="connsiteY7" fmla="*/ 0 h 664756"/>
                  <a:gd name="connsiteX8" fmla="*/ 0 w 622446"/>
                  <a:gd name="connsiteY8" fmla="*/ 507650 h 664756"/>
                  <a:gd name="connsiteX9" fmla="*/ 152626 w 622446"/>
                  <a:gd name="connsiteY9" fmla="*/ 664756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152626" y="664756"/>
                    </a:moveTo>
                    <a:lnTo>
                      <a:pt x="592396" y="664756"/>
                    </a:lnTo>
                    <a:cubicBezTo>
                      <a:pt x="606514" y="664756"/>
                      <a:pt x="616905" y="655758"/>
                      <a:pt x="620783" y="644464"/>
                    </a:cubicBezTo>
                    <a:cubicBezTo>
                      <a:pt x="624246" y="634374"/>
                      <a:pt x="622515" y="622515"/>
                      <a:pt x="613592" y="613592"/>
                    </a:cubicBezTo>
                    <a:lnTo>
                      <a:pt x="488863" y="488863"/>
                    </a:lnTo>
                    <a:lnTo>
                      <a:pt x="175893" y="488863"/>
                    </a:lnTo>
                    <a:lnTo>
                      <a:pt x="175893" y="175893"/>
                    </a:lnTo>
                    <a:lnTo>
                      <a:pt x="0" y="0"/>
                    </a:lnTo>
                    <a:lnTo>
                      <a:pt x="0" y="507650"/>
                    </a:lnTo>
                    <a:cubicBezTo>
                      <a:pt x="72887" y="532309"/>
                      <a:pt x="130075" y="590928"/>
                      <a:pt x="152626" y="664756"/>
                    </a:cubicBezTo>
                    <a:close/>
                  </a:path>
                </a:pathLst>
              </a:custGeom>
              <a:solidFill>
                <a:schemeClr val="bg1"/>
              </a:solidFill>
              <a:ln w="3757"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9E99A25F-38EB-7165-2399-271B86C74DDF}"/>
                </a:ext>
              </a:extLst>
            </p:cNvPr>
            <p:cNvSpPr/>
            <p:nvPr/>
          </p:nvSpPr>
          <p:spPr>
            <a:xfrm>
              <a:off x="3799650" y="2554429"/>
              <a:ext cx="282512" cy="282512"/>
            </a:xfrm>
            <a:custGeom>
              <a:avLst/>
              <a:gdLst>
                <a:gd name="connsiteX0" fmla="*/ 282513 w 282512"/>
                <a:gd name="connsiteY0" fmla="*/ 141256 h 282512"/>
                <a:gd name="connsiteX1" fmla="*/ 141256 w 282512"/>
                <a:gd name="connsiteY1" fmla="*/ 282513 h 282512"/>
                <a:gd name="connsiteX2" fmla="*/ 0 w 282512"/>
                <a:gd name="connsiteY2" fmla="*/ 141256 h 282512"/>
                <a:gd name="connsiteX3" fmla="*/ 141256 w 282512"/>
                <a:gd name="connsiteY3" fmla="*/ 0 h 282512"/>
                <a:gd name="connsiteX4" fmla="*/ 282513 w 282512"/>
                <a:gd name="connsiteY4" fmla="*/ 141256 h 282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2" h="282512">
                  <a:moveTo>
                    <a:pt x="282513" y="141256"/>
                  </a:moveTo>
                  <a:cubicBezTo>
                    <a:pt x="282513" y="219270"/>
                    <a:pt x="219270" y="282513"/>
                    <a:pt x="141256" y="282513"/>
                  </a:cubicBezTo>
                  <a:cubicBezTo>
                    <a:pt x="63243" y="282513"/>
                    <a:pt x="0" y="219270"/>
                    <a:pt x="0" y="141256"/>
                  </a:cubicBezTo>
                  <a:cubicBezTo>
                    <a:pt x="0" y="63243"/>
                    <a:pt x="63243" y="0"/>
                    <a:pt x="141256" y="0"/>
                  </a:cubicBezTo>
                  <a:cubicBezTo>
                    <a:pt x="219270" y="0"/>
                    <a:pt x="282513" y="63243"/>
                    <a:pt x="282513" y="141256"/>
                  </a:cubicBezTo>
                  <a:close/>
                </a:path>
              </a:pathLst>
            </a:custGeom>
            <a:solidFill>
              <a:schemeClr val="accent1"/>
            </a:solidFill>
            <a:ln w="3757"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EBF1A715-142F-A4A1-1D9B-AA1F2645900B}"/>
                </a:ext>
              </a:extLst>
            </p:cNvPr>
            <p:cNvSpPr txBox="1"/>
            <p:nvPr userDrawn="1"/>
          </p:nvSpPr>
          <p:spPr>
            <a:xfrm>
              <a:off x="2017301" y="3652043"/>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Hire Talent</a:t>
              </a:r>
            </a:p>
          </p:txBody>
        </p:sp>
      </p:grpSp>
    </p:spTree>
    <p:extLst>
      <p:ext uri="{BB962C8B-B14F-4D97-AF65-F5344CB8AC3E}">
        <p14:creationId xmlns:p14="http://schemas.microsoft.com/office/powerpoint/2010/main" val="1649362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il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518858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il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a:solidFill>
            <a:schemeClr val="bg1"/>
          </a:solidFill>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grp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grp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grp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grp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chemeClr val="accent1"/>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chemeClr val="accent1"/>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9757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774571"/>
          </a:xfrm>
          <a:prstGeom prst="rect">
            <a:avLst/>
          </a:prstGeom>
        </p:spPr>
        <p:txBody>
          <a:bodyPr>
            <a:sp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49820582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a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endParaRPr lang="en-GB"/>
            </a:p>
          </p:txBody>
        </p:sp>
      </p:grpSp>
      <p:sp>
        <p:nvSpPr>
          <p:cNvPr id="54" name="Freeform: Shape 53">
            <a:extLst>
              <a:ext uri="{FF2B5EF4-FFF2-40B4-BE49-F238E27FC236}">
                <a16:creationId xmlns:a16="http://schemas.microsoft.com/office/drawing/2014/main" id="{41072C84-50D6-AEBF-2DB2-70D03BAB5EC3}"/>
              </a:ext>
            </a:extLst>
          </p:cNvPr>
          <p:cNvSpPr/>
          <p:nvPr userDrawn="1"/>
        </p:nvSpPr>
        <p:spPr>
          <a:xfrm>
            <a:off x="9918858" y="2627390"/>
            <a:ext cx="508" cy="165"/>
          </a:xfrm>
          <a:custGeom>
            <a:avLst/>
            <a:gdLst>
              <a:gd name="connsiteX0" fmla="*/ 0 w 508"/>
              <a:gd name="connsiteY0" fmla="*/ 0 h 165"/>
              <a:gd name="connsiteX1" fmla="*/ 508 w 508"/>
              <a:gd name="connsiteY1" fmla="*/ 0 h 165"/>
              <a:gd name="connsiteX2" fmla="*/ 342 w 508"/>
              <a:gd name="connsiteY2" fmla="*/ 165 h 165"/>
              <a:gd name="connsiteX3" fmla="*/ 0 w 508"/>
              <a:gd name="connsiteY3" fmla="*/ 0 h 165"/>
            </a:gdLst>
            <a:ahLst/>
            <a:cxnLst>
              <a:cxn ang="0">
                <a:pos x="connsiteX0" y="connsiteY0"/>
              </a:cxn>
              <a:cxn ang="0">
                <a:pos x="connsiteX1" y="connsiteY1"/>
              </a:cxn>
              <a:cxn ang="0">
                <a:pos x="connsiteX2" y="connsiteY2"/>
              </a:cxn>
              <a:cxn ang="0">
                <a:pos x="connsiteX3" y="connsiteY3"/>
              </a:cxn>
            </a:cxnLst>
            <a:rect l="l" t="t" r="r" b="b"/>
            <a:pathLst>
              <a:path w="508" h="165">
                <a:moveTo>
                  <a:pt x="0" y="0"/>
                </a:moveTo>
                <a:lnTo>
                  <a:pt x="508" y="0"/>
                </a:lnTo>
                <a:lnTo>
                  <a:pt x="342" y="16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56" name="Group 55">
            <a:extLst>
              <a:ext uri="{FF2B5EF4-FFF2-40B4-BE49-F238E27FC236}">
                <a16:creationId xmlns:a16="http://schemas.microsoft.com/office/drawing/2014/main" id="{663A4C0F-9264-6448-DACB-4AD7F28DF806}"/>
              </a:ext>
            </a:extLst>
          </p:cNvPr>
          <p:cNvGrpSpPr/>
          <p:nvPr userDrawn="1"/>
        </p:nvGrpSpPr>
        <p:grpSpPr>
          <a:xfrm>
            <a:off x="6096000" y="0"/>
            <a:ext cx="6096001" cy="6858000"/>
            <a:chOff x="6096000" y="0"/>
            <a:chExt cx="6096001" cy="6858000"/>
          </a:xfrm>
        </p:grpSpPr>
        <p:sp>
          <p:nvSpPr>
            <p:cNvPr id="55" name="Freeform: Shape 54">
              <a:extLst>
                <a:ext uri="{FF2B5EF4-FFF2-40B4-BE49-F238E27FC236}">
                  <a16:creationId xmlns:a16="http://schemas.microsoft.com/office/drawing/2014/main" id="{73EA051B-726F-F421-D080-58DEAD6413D1}"/>
                </a:ext>
              </a:extLst>
            </p:cNvPr>
            <p:cNvSpPr/>
            <p:nvPr userDrawn="1"/>
          </p:nvSpPr>
          <p:spPr>
            <a:xfrm>
              <a:off x="9159686" y="0"/>
              <a:ext cx="3032314" cy="2151108"/>
            </a:xfrm>
            <a:custGeom>
              <a:avLst/>
              <a:gdLst>
                <a:gd name="connsiteX0" fmla="*/ 2305 w 3032314"/>
                <a:gd name="connsiteY0" fmla="*/ 0 h 2151108"/>
                <a:gd name="connsiteX1" fmla="*/ 3032314 w 3032314"/>
                <a:gd name="connsiteY1" fmla="*/ 0 h 2151108"/>
                <a:gd name="connsiteX2" fmla="*/ 3032314 w 3032314"/>
                <a:gd name="connsiteY2" fmla="*/ 1944199 h 2151108"/>
                <a:gd name="connsiteX3" fmla="*/ 2945722 w 3032314"/>
                <a:gd name="connsiteY3" fmla="*/ 1985626 h 2151108"/>
                <a:gd name="connsiteX4" fmla="*/ 2120376 w 3032314"/>
                <a:gd name="connsiteY4" fmla="*/ 2151108 h 2151108"/>
                <a:gd name="connsiteX5" fmla="*/ 0 w 3032314"/>
                <a:gd name="connsiteY5" fmla="*/ 45330 h 2151108"/>
                <a:gd name="connsiteX6" fmla="*/ 2305 w 3032314"/>
                <a:gd name="connsiteY6" fmla="*/ 0 h 215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2314" h="2151108">
                  <a:moveTo>
                    <a:pt x="2305" y="0"/>
                  </a:moveTo>
                  <a:lnTo>
                    <a:pt x="3032314" y="0"/>
                  </a:lnTo>
                  <a:lnTo>
                    <a:pt x="3032314" y="1944199"/>
                  </a:lnTo>
                  <a:lnTo>
                    <a:pt x="2945722" y="1985626"/>
                  </a:lnTo>
                  <a:cubicBezTo>
                    <a:pt x="2692044" y="2092184"/>
                    <a:pt x="2413139" y="2151108"/>
                    <a:pt x="2120376" y="2151108"/>
                  </a:cubicBezTo>
                  <a:cubicBezTo>
                    <a:pt x="949324" y="2151108"/>
                    <a:pt x="0" y="1208320"/>
                    <a:pt x="0" y="45330"/>
                  </a:cubicBezTo>
                  <a:lnTo>
                    <a:pt x="230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Freeform: Shape 52">
              <a:extLst>
                <a:ext uri="{FF2B5EF4-FFF2-40B4-BE49-F238E27FC236}">
                  <a16:creationId xmlns:a16="http://schemas.microsoft.com/office/drawing/2014/main" id="{604C3E6B-B41F-7F80-16D4-7302FD37A756}"/>
                </a:ext>
              </a:extLst>
            </p:cNvPr>
            <p:cNvSpPr/>
            <p:nvPr userDrawn="1"/>
          </p:nvSpPr>
          <p:spPr>
            <a:xfrm>
              <a:off x="6096000" y="2627554"/>
              <a:ext cx="6096001" cy="4230446"/>
            </a:xfrm>
            <a:custGeom>
              <a:avLst/>
              <a:gdLst>
                <a:gd name="connsiteX0" fmla="*/ 3823201 w 6096001"/>
                <a:gd name="connsiteY0" fmla="*/ 0 h 4230446"/>
                <a:gd name="connsiteX1" fmla="*/ 3983686 w 6096001"/>
                <a:gd name="connsiteY1" fmla="*/ 77061 h 4230446"/>
                <a:gd name="connsiteX2" fmla="*/ 6043280 w 6096001"/>
                <a:gd name="connsiteY2" fmla="*/ 194063 h 4230446"/>
                <a:gd name="connsiteX3" fmla="*/ 6096001 w 6096001"/>
                <a:gd name="connsiteY3" fmla="*/ 175837 h 4230446"/>
                <a:gd name="connsiteX4" fmla="*/ 6096001 w 6096001"/>
                <a:gd name="connsiteY4" fmla="*/ 2548166 h 4230446"/>
                <a:gd name="connsiteX5" fmla="*/ 5184062 w 6096001"/>
                <a:gd name="connsiteY5" fmla="*/ 1642504 h 4230446"/>
                <a:gd name="connsiteX6" fmla="*/ 2616963 w 6096001"/>
                <a:gd name="connsiteY6" fmla="*/ 4191932 h 4230446"/>
                <a:gd name="connsiteX7" fmla="*/ 2578182 w 6096001"/>
                <a:gd name="connsiteY7" fmla="*/ 4230446 h 4230446"/>
                <a:gd name="connsiteX8" fmla="*/ 143864 w 6096001"/>
                <a:gd name="connsiteY8" fmla="*/ 4230446 h 4230446"/>
                <a:gd name="connsiteX9" fmla="*/ 91348 w 6096001"/>
                <a:gd name="connsiteY9" fmla="*/ 4184875 h 4230446"/>
                <a:gd name="connsiteX10" fmla="*/ 37969 w 6096001"/>
                <a:gd name="connsiteY10" fmla="*/ 4104736 h 4230446"/>
                <a:gd name="connsiteX11" fmla="*/ 107099 w 6096001"/>
                <a:gd name="connsiteY11" fmla="*/ 3690521 h 4230446"/>
                <a:gd name="connsiteX12" fmla="*/ 3823201 w 6096001"/>
                <a:gd name="connsiteY12" fmla="*/ 0 h 423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1" h="4230446">
                  <a:moveTo>
                    <a:pt x="3823201" y="0"/>
                  </a:moveTo>
                  <a:lnTo>
                    <a:pt x="3983686" y="77061"/>
                  </a:lnTo>
                  <a:cubicBezTo>
                    <a:pt x="4634388" y="365205"/>
                    <a:pt x="5369743" y="404241"/>
                    <a:pt x="6043280" y="194063"/>
                  </a:cubicBezTo>
                  <a:lnTo>
                    <a:pt x="6096001" y="175837"/>
                  </a:lnTo>
                  <a:lnTo>
                    <a:pt x="6096001" y="2548166"/>
                  </a:lnTo>
                  <a:lnTo>
                    <a:pt x="5184062" y="1642504"/>
                  </a:lnTo>
                  <a:cubicBezTo>
                    <a:pt x="5184062" y="1642504"/>
                    <a:pt x="3130382" y="3682047"/>
                    <a:pt x="2616963" y="4191932"/>
                  </a:cubicBezTo>
                  <a:lnTo>
                    <a:pt x="2578182" y="4230446"/>
                  </a:lnTo>
                  <a:lnTo>
                    <a:pt x="143864" y="4230446"/>
                  </a:lnTo>
                  <a:lnTo>
                    <a:pt x="91348" y="4184875"/>
                  </a:lnTo>
                  <a:cubicBezTo>
                    <a:pt x="70047" y="4160567"/>
                    <a:pt x="52127" y="4133554"/>
                    <a:pt x="37969" y="4104736"/>
                  </a:cubicBezTo>
                  <a:cubicBezTo>
                    <a:pt x="-25552" y="3975785"/>
                    <a:pt x="-13817" y="3810604"/>
                    <a:pt x="107099" y="3690521"/>
                  </a:cubicBezTo>
                  <a:lnTo>
                    <a:pt x="3823201"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2" name="Freeform: Shape 51">
              <a:extLst>
                <a:ext uri="{FF2B5EF4-FFF2-40B4-BE49-F238E27FC236}">
                  <a16:creationId xmlns:a16="http://schemas.microsoft.com/office/drawing/2014/main" id="{5F7C057A-219A-D148-2048-83D400F311E0}"/>
                </a:ext>
              </a:extLst>
            </p:cNvPr>
            <p:cNvSpPr/>
            <p:nvPr userDrawn="1"/>
          </p:nvSpPr>
          <p:spPr>
            <a:xfrm>
              <a:off x="9724640" y="5239598"/>
              <a:ext cx="2467361" cy="1618402"/>
            </a:xfrm>
            <a:custGeom>
              <a:avLst/>
              <a:gdLst>
                <a:gd name="connsiteX0" fmla="*/ 1552615 w 2467361"/>
                <a:gd name="connsiteY0" fmla="*/ 0 h 1618402"/>
                <a:gd name="connsiteX1" fmla="*/ 2467361 w 2467361"/>
                <a:gd name="connsiteY1" fmla="*/ 908449 h 1618402"/>
                <a:gd name="connsiteX2" fmla="*/ 2467361 w 2467361"/>
                <a:gd name="connsiteY2" fmla="*/ 1618402 h 1618402"/>
                <a:gd name="connsiteX3" fmla="*/ 6348 w 2467361"/>
                <a:gd name="connsiteY3" fmla="*/ 1618402 h 1618402"/>
                <a:gd name="connsiteX4" fmla="*/ 1412 w 2467361"/>
                <a:gd name="connsiteY4" fmla="*/ 1602796 h 1618402"/>
                <a:gd name="connsiteX5" fmla="*/ 31976 w 2467361"/>
                <a:gd name="connsiteY5" fmla="*/ 1509918 h 1618402"/>
                <a:gd name="connsiteX6" fmla="*/ 32230 w 2467361"/>
                <a:gd name="connsiteY6" fmla="*/ 1509918 h 1618402"/>
                <a:gd name="connsiteX7" fmla="*/ 1552615 w 2467361"/>
                <a:gd name="connsiteY7" fmla="*/ 0 h 161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7361" h="1618402">
                  <a:moveTo>
                    <a:pt x="1552615" y="0"/>
                  </a:moveTo>
                  <a:lnTo>
                    <a:pt x="2467361" y="908449"/>
                  </a:lnTo>
                  <a:lnTo>
                    <a:pt x="2467361" y="1618402"/>
                  </a:lnTo>
                  <a:lnTo>
                    <a:pt x="6348" y="1618402"/>
                  </a:lnTo>
                  <a:lnTo>
                    <a:pt x="1412" y="1602796"/>
                  </a:lnTo>
                  <a:cubicBezTo>
                    <a:pt x="-3754" y="1571053"/>
                    <a:pt x="5000" y="1536709"/>
                    <a:pt x="31976" y="1509918"/>
                  </a:cubicBezTo>
                  <a:lnTo>
                    <a:pt x="32230" y="1509918"/>
                  </a:lnTo>
                  <a:lnTo>
                    <a:pt x="1552615"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Tree>
    <p:extLst>
      <p:ext uri="{BB962C8B-B14F-4D97-AF65-F5344CB8AC3E}">
        <p14:creationId xmlns:p14="http://schemas.microsoft.com/office/powerpoint/2010/main" val="285882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a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a:solidFill>
            <a:schemeClr val="bg1"/>
          </a:solidFill>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grp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214962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ave Divider - navy">
    <p:bg>
      <p:bgPr>
        <a:solidFill>
          <a:schemeClr val="tx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81C3DAD-E327-64D6-396C-BB2110A576F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576" t="5643" r="13217"/>
          <a:stretch/>
        </p:blipFill>
        <p:spPr>
          <a:xfrm>
            <a:off x="0" y="292821"/>
            <a:ext cx="12192000" cy="5148217"/>
          </a:xfrm>
          <a:prstGeom prst="rect">
            <a:avLst/>
          </a:prstGeom>
        </p:spPr>
      </p:pic>
      <p:pic>
        <p:nvPicPr>
          <p:cNvPr id="3" name="Graphic 2">
            <a:extLst>
              <a:ext uri="{FF2B5EF4-FFF2-40B4-BE49-F238E27FC236}">
                <a16:creationId xmlns:a16="http://schemas.microsoft.com/office/drawing/2014/main" id="{CB8E8A28-BD38-9BD9-E489-C4C72082AF4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48000" y="2866930"/>
            <a:ext cx="6096000" cy="1124141"/>
          </a:xfrm>
          <a:prstGeom prst="rect">
            <a:avLst/>
          </a:prstGeom>
        </p:spPr>
      </p:pic>
    </p:spTree>
    <p:extLst>
      <p:ext uri="{BB962C8B-B14F-4D97-AF65-F5344CB8AC3E}">
        <p14:creationId xmlns:p14="http://schemas.microsoft.com/office/powerpoint/2010/main" val="2697435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ve Divider - light">
    <p:bg>
      <p:bgPr>
        <a:solidFill>
          <a:schemeClr val="bg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81C3DAD-E327-64D6-396C-BB2110A576F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576" t="5643" r="13217"/>
          <a:stretch/>
        </p:blipFill>
        <p:spPr>
          <a:xfrm>
            <a:off x="0" y="292821"/>
            <a:ext cx="12192000" cy="5148217"/>
          </a:xfrm>
          <a:prstGeom prst="rect">
            <a:avLst/>
          </a:prstGeom>
        </p:spPr>
      </p:pic>
      <p:pic>
        <p:nvPicPr>
          <p:cNvPr id="3" name="Graphic 2">
            <a:extLst>
              <a:ext uri="{FF2B5EF4-FFF2-40B4-BE49-F238E27FC236}">
                <a16:creationId xmlns:a16="http://schemas.microsoft.com/office/drawing/2014/main" id="{CB8E8A28-BD38-9BD9-E489-C4C72082AF4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817091" y="2718823"/>
            <a:ext cx="6557818" cy="1420356"/>
          </a:xfrm>
          <a:prstGeom prst="rect">
            <a:avLst/>
          </a:prstGeom>
        </p:spPr>
      </p:pic>
    </p:spTree>
    <p:extLst>
      <p:ext uri="{BB962C8B-B14F-4D97-AF65-F5344CB8AC3E}">
        <p14:creationId xmlns:p14="http://schemas.microsoft.com/office/powerpoint/2010/main" val="2448401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titude Divider - navy">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EBF39E9-546E-EA6E-667D-BF57F4B4AC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24898" y="-224616"/>
            <a:ext cx="9024616" cy="7307233"/>
          </a:xfrm>
          <a:prstGeom prst="rect">
            <a:avLst/>
          </a:prstGeom>
        </p:spPr>
      </p:pic>
      <p:pic>
        <p:nvPicPr>
          <p:cNvPr id="5" name="Graphic 4">
            <a:extLst>
              <a:ext uri="{FF2B5EF4-FFF2-40B4-BE49-F238E27FC236}">
                <a16:creationId xmlns:a16="http://schemas.microsoft.com/office/drawing/2014/main" id="{45D609BA-65E6-A7E1-2157-D41155CAD931}"/>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62263" y="2700338"/>
            <a:ext cx="6467475" cy="1457325"/>
          </a:xfrm>
          <a:prstGeom prst="rect">
            <a:avLst/>
          </a:prstGeom>
        </p:spPr>
      </p:pic>
    </p:spTree>
    <p:extLst>
      <p:ext uri="{BB962C8B-B14F-4D97-AF65-F5344CB8AC3E}">
        <p14:creationId xmlns:p14="http://schemas.microsoft.com/office/powerpoint/2010/main" val="2866683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ptitude Divider - light">
    <p:bg>
      <p:bgPr>
        <a:solidFill>
          <a:schemeClr val="bg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EBF39E9-546E-EA6E-667D-BF57F4B4AC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24898" y="-224616"/>
            <a:ext cx="9024616" cy="7307233"/>
          </a:xfrm>
          <a:prstGeom prst="rect">
            <a:avLst/>
          </a:prstGeom>
        </p:spPr>
      </p:pic>
      <p:pic>
        <p:nvPicPr>
          <p:cNvPr id="6" name="Picture 5" descr="A picture containing font, graphics, graphic design, logo&#10;&#10;Description automatically generated">
            <a:extLst>
              <a:ext uri="{FF2B5EF4-FFF2-40B4-BE49-F238E27FC236}">
                <a16:creationId xmlns:a16="http://schemas.microsoft.com/office/drawing/2014/main" id="{11A4EB75-03DE-339C-6B6B-C16033BE9D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67763" y="2700338"/>
            <a:ext cx="6456474" cy="1457325"/>
          </a:xfrm>
          <a:prstGeom prst="rect">
            <a:avLst/>
          </a:prstGeom>
        </p:spPr>
      </p:pic>
    </p:spTree>
    <p:extLst>
      <p:ext uri="{BB962C8B-B14F-4D97-AF65-F5344CB8AC3E}">
        <p14:creationId xmlns:p14="http://schemas.microsoft.com/office/powerpoint/2010/main" val="1792728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1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7000" sy="6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Graphic 17">
            <a:extLst>
              <a:ext uri="{FF2B5EF4-FFF2-40B4-BE49-F238E27FC236}">
                <a16:creationId xmlns:a16="http://schemas.microsoft.com/office/drawing/2014/main" id="{FFDF924D-CEB3-76AB-6279-36B596411CCD}"/>
              </a:ext>
            </a:extLst>
          </p:cNvPr>
          <p:cNvSpPr/>
          <p:nvPr userDrawn="1"/>
        </p:nvSpPr>
        <p:spPr>
          <a:xfrm>
            <a:off x="887518" y="1103098"/>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rgbClr val="55D2B1"/>
          </a:solidFill>
          <a:ln w="9525" cap="flat">
            <a:noFill/>
            <a:prstDash val="solid"/>
            <a:miter/>
          </a:ln>
        </p:spPr>
        <p:txBody>
          <a:bodyPr rtlCol="0" anchor="ctr"/>
          <a:lstStyle/>
          <a:p>
            <a:endParaRPr lang="en-GB"/>
          </a:p>
        </p:txBody>
      </p:sp>
      <p:sp>
        <p:nvSpPr>
          <p:cNvPr id="5" name="Text Placeholder 14">
            <a:extLst>
              <a:ext uri="{FF2B5EF4-FFF2-40B4-BE49-F238E27FC236}">
                <a16:creationId xmlns:a16="http://schemas.microsoft.com/office/drawing/2014/main" id="{42D22A88-613A-AEA7-1453-4AB25488EB5C}"/>
              </a:ext>
            </a:extLst>
          </p:cNvPr>
          <p:cNvSpPr>
            <a:spLocks noGrp="1"/>
          </p:cNvSpPr>
          <p:nvPr>
            <p:ph type="body" sz="quarter" idx="10" hasCustomPrompt="1"/>
          </p:nvPr>
        </p:nvSpPr>
        <p:spPr>
          <a:xfrm>
            <a:off x="767445" y="1994457"/>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A7C8A4D0-F0BF-82E2-E78C-DE13055E6A6A}"/>
              </a:ext>
            </a:extLst>
          </p:cNvPr>
          <p:cNvSpPr>
            <a:spLocks noGrp="1"/>
          </p:cNvSpPr>
          <p:nvPr>
            <p:ph type="body" sz="quarter" idx="11" hasCustomPrompt="1"/>
          </p:nvPr>
        </p:nvSpPr>
        <p:spPr>
          <a:xfrm>
            <a:off x="767609" y="271100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8" name="Text Placeholder 18">
            <a:extLst>
              <a:ext uri="{FF2B5EF4-FFF2-40B4-BE49-F238E27FC236}">
                <a16:creationId xmlns:a16="http://schemas.microsoft.com/office/drawing/2014/main" id="{5CF42F7B-D2D8-3BA7-84B6-E1F6636F1DCF}"/>
              </a:ext>
            </a:extLst>
          </p:cNvPr>
          <p:cNvSpPr>
            <a:spLocks noGrp="1"/>
          </p:cNvSpPr>
          <p:nvPr>
            <p:ph type="body" sz="quarter" idx="12" hasCustomPrompt="1"/>
          </p:nvPr>
        </p:nvSpPr>
        <p:spPr>
          <a:xfrm>
            <a:off x="767609" y="2978084"/>
            <a:ext cx="3905992" cy="329207"/>
          </a:xfrm>
        </p:spPr>
        <p:txBody>
          <a:bodyPr>
            <a:noAutofit/>
          </a:bodyPr>
          <a:lstStyle>
            <a:lvl1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711462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1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Graphic 17">
            <a:extLst>
              <a:ext uri="{FF2B5EF4-FFF2-40B4-BE49-F238E27FC236}">
                <a16:creationId xmlns:a16="http://schemas.microsoft.com/office/drawing/2014/main" id="{FFDF924D-CEB3-76AB-6279-36B596411CCD}"/>
              </a:ext>
            </a:extLst>
          </p:cNvPr>
          <p:cNvSpPr/>
          <p:nvPr userDrawn="1"/>
        </p:nvSpPr>
        <p:spPr>
          <a:xfrm>
            <a:off x="859809" y="1103098"/>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chemeClr val="tx2"/>
          </a:solidFill>
          <a:ln w="9525" cap="flat">
            <a:noFill/>
            <a:prstDash val="solid"/>
            <a:miter/>
          </a:ln>
        </p:spPr>
        <p:txBody>
          <a:bodyPr rtlCol="0" anchor="ctr"/>
          <a:lstStyle/>
          <a:p>
            <a:endParaRPr lang="en-GB">
              <a:solidFill>
                <a:schemeClr val="tx2"/>
              </a:solidFill>
            </a:endParaRPr>
          </a:p>
        </p:txBody>
      </p:sp>
      <p:sp>
        <p:nvSpPr>
          <p:cNvPr id="5" name="Text Placeholder 14">
            <a:extLst>
              <a:ext uri="{FF2B5EF4-FFF2-40B4-BE49-F238E27FC236}">
                <a16:creationId xmlns:a16="http://schemas.microsoft.com/office/drawing/2014/main" id="{42D22A88-613A-AEA7-1453-4AB25488EB5C}"/>
              </a:ext>
            </a:extLst>
          </p:cNvPr>
          <p:cNvSpPr>
            <a:spLocks noGrp="1"/>
          </p:cNvSpPr>
          <p:nvPr>
            <p:ph type="body" sz="quarter" idx="10" hasCustomPrompt="1"/>
          </p:nvPr>
        </p:nvSpPr>
        <p:spPr>
          <a:xfrm>
            <a:off x="767445" y="1994457"/>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A7C8A4D0-F0BF-82E2-E78C-DE13055E6A6A}"/>
              </a:ext>
            </a:extLst>
          </p:cNvPr>
          <p:cNvSpPr>
            <a:spLocks noGrp="1"/>
          </p:cNvSpPr>
          <p:nvPr>
            <p:ph type="body" sz="quarter" idx="11" hasCustomPrompt="1"/>
          </p:nvPr>
        </p:nvSpPr>
        <p:spPr>
          <a:xfrm>
            <a:off x="767609" y="271100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8" name="Text Placeholder 18">
            <a:extLst>
              <a:ext uri="{FF2B5EF4-FFF2-40B4-BE49-F238E27FC236}">
                <a16:creationId xmlns:a16="http://schemas.microsoft.com/office/drawing/2014/main" id="{5CF42F7B-D2D8-3BA7-84B6-E1F6636F1DCF}"/>
              </a:ext>
            </a:extLst>
          </p:cNvPr>
          <p:cNvSpPr>
            <a:spLocks noGrp="1"/>
          </p:cNvSpPr>
          <p:nvPr>
            <p:ph type="body" sz="quarter" idx="12" hasCustomPrompt="1"/>
          </p:nvPr>
        </p:nvSpPr>
        <p:spPr>
          <a:xfrm>
            <a:off x="767609" y="297808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3558032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2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571912" y="1488606"/>
            <a:ext cx="9620088" cy="5369394"/>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4" name="Graphic 17">
            <a:extLst>
              <a:ext uri="{FF2B5EF4-FFF2-40B4-BE49-F238E27FC236}">
                <a16:creationId xmlns:a16="http://schemas.microsoft.com/office/drawing/2014/main" id="{B74973D8-4F81-0E7E-3B3B-A78704EF2410}"/>
              </a:ext>
            </a:extLst>
          </p:cNvPr>
          <p:cNvSpPr/>
          <p:nvPr userDrawn="1"/>
        </p:nvSpPr>
        <p:spPr>
          <a:xfrm>
            <a:off x="442325" y="554458"/>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rgbClr val="55D2B1"/>
          </a:solidFill>
          <a:ln w="9525" cap="flat">
            <a:noFill/>
            <a:prstDash val="solid"/>
            <a:miter/>
          </a:ln>
        </p:spPr>
        <p:txBody>
          <a:bodyPr rtlCol="0" anchor="ctr"/>
          <a:lstStyle/>
          <a:p>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5" y="1445817"/>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16236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429444"/>
            <a:ext cx="3905992" cy="329207"/>
          </a:xfrm>
        </p:spPr>
        <p:txBody>
          <a:bodyPr>
            <a:noAutofit/>
          </a:bodyPr>
          <a:lstStyle>
            <a:lvl1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2301261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2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571912" y="1488606"/>
            <a:ext cx="9620088" cy="5369394"/>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5" y="1445817"/>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16236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42944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58DB442F-D7D2-2B09-3A62-68CC2F2D905C}"/>
              </a:ext>
            </a:extLst>
          </p:cNvPr>
          <p:cNvSpPr/>
          <p:nvPr userDrawn="1"/>
        </p:nvSpPr>
        <p:spPr>
          <a:xfrm>
            <a:off x="460797" y="554458"/>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chemeClr val="tx2"/>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244997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DCA0D-4602-7263-A62A-23D5794AD5E0}"/>
              </a:ext>
            </a:extLst>
          </p:cNvPr>
          <p:cNvSpPr>
            <a:spLocks noGrp="1"/>
          </p:cNvSpPr>
          <p:nvPr>
            <p:ph sz="half" idx="1"/>
          </p:nvPr>
        </p:nvSpPr>
        <p:spPr>
          <a:xfrm>
            <a:off x="339437" y="1825625"/>
            <a:ext cx="5181600" cy="4351338"/>
          </a:xfrm>
          <a:prstGeom prst="rect">
            <a:avLst/>
          </a:prstGeom>
        </p:spPr>
        <p:txBody>
          <a:bodyPr>
            <a:normAutofit/>
          </a:bodyPr>
          <a:lstStyle>
            <a:lvl1pPr marL="2286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1pPr>
            <a:lvl2pPr marL="6858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2pPr>
            <a:lvl3pPr marL="11430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3pPr>
            <a:lvl4pPr marL="16002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lnSpc>
                <a:spcPct val="90000"/>
              </a:lnSpc>
              <a:buClr>
                <a:schemeClr val="accent2"/>
              </a:buClr>
              <a:buFont typeface="Arial" panose="020B0604020202020204" pitchFamily="34" charset="0"/>
              <a:buChar char="•"/>
              <a:defRPr lang="en-GB"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BA6F73AD-9288-58FC-8602-0E3AB02749D2}"/>
              </a:ext>
            </a:extLst>
          </p:cNvPr>
          <p:cNvSpPr>
            <a:spLocks noGrp="1"/>
          </p:cNvSpPr>
          <p:nvPr>
            <p:ph sz="half" idx="2"/>
          </p:nvPr>
        </p:nvSpPr>
        <p:spPr>
          <a:xfrm>
            <a:off x="5673437"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C427F883-EAF1-E51F-D3C9-A058C067BC16}"/>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9" name="Content Placeholder 6">
            <a:extLst>
              <a:ext uri="{FF2B5EF4-FFF2-40B4-BE49-F238E27FC236}">
                <a16:creationId xmlns:a16="http://schemas.microsoft.com/office/drawing/2014/main" id="{ECE8B265-B3D6-57F7-F7DF-B42F6C0005CF}"/>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10" name="Freeform: Shape 9">
            <a:extLst>
              <a:ext uri="{FF2B5EF4-FFF2-40B4-BE49-F238E27FC236}">
                <a16:creationId xmlns:a16="http://schemas.microsoft.com/office/drawing/2014/main" id="{4896C598-87DD-3DF2-99E9-0552BBBB60A4}"/>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1" name="TextBox 10">
            <a:extLst>
              <a:ext uri="{FF2B5EF4-FFF2-40B4-BE49-F238E27FC236}">
                <a16:creationId xmlns:a16="http://schemas.microsoft.com/office/drawing/2014/main" id="{7758CE6C-1C00-0301-E372-3ECF6B84A63E}"/>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084830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3 - navy">
    <p:bg>
      <p:bgPr>
        <a:blipFill dpi="0" rotWithShape="1">
          <a:blip r:embed="rId2">
            <a:lum/>
          </a:blip>
          <a:srcRect/>
          <a:tile tx="0" ty="0" sx="67000" sy="67000" flip="none" algn="ctr"/>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raphic 17">
            <a:extLst>
              <a:ext uri="{FF2B5EF4-FFF2-40B4-BE49-F238E27FC236}">
                <a16:creationId xmlns:a16="http://schemas.microsoft.com/office/drawing/2014/main" id="{B74973D8-4F81-0E7E-3B3B-A78704EF2410}"/>
              </a:ext>
            </a:extLst>
          </p:cNvPr>
          <p:cNvSpPr/>
          <p:nvPr userDrawn="1"/>
        </p:nvSpPr>
        <p:spPr>
          <a:xfrm>
            <a:off x="433086" y="554458"/>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rgbClr val="55D2B1"/>
          </a:solidFill>
          <a:ln w="9525" cap="flat">
            <a:noFill/>
            <a:prstDash val="solid"/>
            <a:miter/>
          </a:ln>
        </p:spPr>
        <p:txBody>
          <a:bodyPr rtlCol="0" anchor="ctr"/>
          <a:lstStyle/>
          <a:p>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6" y="1445817"/>
            <a:ext cx="3603202"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162365"/>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429444"/>
            <a:ext cx="3603039" cy="329207"/>
          </a:xfrm>
        </p:spPr>
        <p:txBody>
          <a:bodyPr>
            <a:noAutofit/>
          </a:bodyPr>
          <a:lstStyle>
            <a:lvl1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2756721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3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raphic 17">
            <a:extLst>
              <a:ext uri="{FF2B5EF4-FFF2-40B4-BE49-F238E27FC236}">
                <a16:creationId xmlns:a16="http://schemas.microsoft.com/office/drawing/2014/main" id="{B74973D8-4F81-0E7E-3B3B-A78704EF2410}"/>
              </a:ext>
            </a:extLst>
          </p:cNvPr>
          <p:cNvSpPr/>
          <p:nvPr userDrawn="1"/>
        </p:nvSpPr>
        <p:spPr>
          <a:xfrm>
            <a:off x="460797" y="554458"/>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chemeClr val="tx2"/>
          </a:solidFill>
          <a:ln w="9525" cap="flat">
            <a:noFill/>
            <a:prstDash val="solid"/>
            <a:miter/>
          </a:ln>
        </p:spPr>
        <p:txBody>
          <a:bodyPr rtlCol="0" anchor="ctr"/>
          <a:lstStyle/>
          <a:p>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6" y="1445817"/>
            <a:ext cx="3603202"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162365"/>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429444"/>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3432173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8D9EF-25D3-C0E9-FCA9-CC474B9F8B62}"/>
              </a:ext>
            </a:extLst>
          </p:cNvPr>
          <p:cNvSpPr txBox="1"/>
          <p:nvPr userDrawn="1"/>
        </p:nvSpPr>
        <p:spPr>
          <a:xfrm>
            <a:off x="3897630" y="5152469"/>
            <a:ext cx="43967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grpSp>
        <p:nvGrpSpPr>
          <p:cNvPr id="7" name="Group 6">
            <a:extLst>
              <a:ext uri="{FF2B5EF4-FFF2-40B4-BE49-F238E27FC236}">
                <a16:creationId xmlns:a16="http://schemas.microsoft.com/office/drawing/2014/main" id="{81E90B03-1C71-8CF7-3A9D-9AFCFD7BBE6C}"/>
              </a:ext>
            </a:extLst>
          </p:cNvPr>
          <p:cNvGrpSpPr/>
          <p:nvPr userDrawn="1"/>
        </p:nvGrpSpPr>
        <p:grpSpPr>
          <a:xfrm>
            <a:off x="1" y="0"/>
            <a:ext cx="12192000" cy="6857999"/>
            <a:chOff x="1" y="0"/>
            <a:chExt cx="12192000" cy="6857999"/>
          </a:xfrm>
        </p:grpSpPr>
        <p:sp>
          <p:nvSpPr>
            <p:cNvPr id="8" name="Freeform: Shape 7">
              <a:extLst>
                <a:ext uri="{FF2B5EF4-FFF2-40B4-BE49-F238E27FC236}">
                  <a16:creationId xmlns:a16="http://schemas.microsoft.com/office/drawing/2014/main" id="{B01C417F-AAE6-95BB-EB59-8082B999101F}"/>
                </a:ext>
              </a:extLst>
            </p:cNvPr>
            <p:cNvSpPr/>
            <p:nvPr/>
          </p:nvSpPr>
          <p:spPr>
            <a:xfrm>
              <a:off x="1" y="0"/>
              <a:ext cx="3219345" cy="6415835"/>
            </a:xfrm>
            <a:custGeom>
              <a:avLst/>
              <a:gdLst>
                <a:gd name="connsiteX0" fmla="*/ 0 w 3219345"/>
                <a:gd name="connsiteY0" fmla="*/ 0 h 6415835"/>
                <a:gd name="connsiteX1" fmla="*/ 3219345 w 3219345"/>
                <a:gd name="connsiteY1" fmla="*/ 0 h 6415835"/>
                <a:gd name="connsiteX2" fmla="*/ 3219345 w 3219345"/>
                <a:gd name="connsiteY2" fmla="*/ 6415835 h 6415835"/>
                <a:gd name="connsiteX3" fmla="*/ 0 w 3219345"/>
                <a:gd name="connsiteY3" fmla="*/ 3196987 h 6415835"/>
                <a:gd name="connsiteX4" fmla="*/ 0 w 3219345"/>
                <a:gd name="connsiteY4" fmla="*/ 0 h 641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345" h="6415835">
                  <a:moveTo>
                    <a:pt x="0" y="0"/>
                  </a:moveTo>
                  <a:lnTo>
                    <a:pt x="3219345" y="0"/>
                  </a:lnTo>
                  <a:lnTo>
                    <a:pt x="3219345" y="6415835"/>
                  </a:lnTo>
                  <a:lnTo>
                    <a:pt x="0" y="3196987"/>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02A35EBA-6E2B-04EC-83E9-A43889D7C716}"/>
                </a:ext>
              </a:extLst>
            </p:cNvPr>
            <p:cNvSpPr/>
            <p:nvPr/>
          </p:nvSpPr>
          <p:spPr>
            <a:xfrm>
              <a:off x="8753425" y="0"/>
              <a:ext cx="882635" cy="441285"/>
            </a:xfrm>
            <a:custGeom>
              <a:avLst/>
              <a:gdLst>
                <a:gd name="connsiteX0" fmla="*/ 0 w 882635"/>
                <a:gd name="connsiteY0" fmla="*/ 0 h 441285"/>
                <a:gd name="connsiteX1" fmla="*/ 882635 w 882635"/>
                <a:gd name="connsiteY1" fmla="*/ 0 h 441285"/>
                <a:gd name="connsiteX2" fmla="*/ 441350 w 882635"/>
                <a:gd name="connsiteY2" fmla="*/ 441285 h 441285"/>
                <a:gd name="connsiteX3" fmla="*/ 0 w 882635"/>
                <a:gd name="connsiteY3" fmla="*/ 0 h 441285"/>
              </a:gdLst>
              <a:ahLst/>
              <a:cxnLst>
                <a:cxn ang="0">
                  <a:pos x="connsiteX0" y="connsiteY0"/>
                </a:cxn>
                <a:cxn ang="0">
                  <a:pos x="connsiteX1" y="connsiteY1"/>
                </a:cxn>
                <a:cxn ang="0">
                  <a:pos x="connsiteX2" y="connsiteY2"/>
                </a:cxn>
                <a:cxn ang="0">
                  <a:pos x="connsiteX3" y="connsiteY3"/>
                </a:cxn>
              </a:cxnLst>
              <a:rect l="l" t="t" r="r" b="b"/>
              <a:pathLst>
                <a:path w="882635" h="441285">
                  <a:moveTo>
                    <a:pt x="0" y="0"/>
                  </a:moveTo>
                  <a:lnTo>
                    <a:pt x="882635" y="0"/>
                  </a:lnTo>
                  <a:lnTo>
                    <a:pt x="441350" y="441285"/>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373009C6-8571-BC57-3A51-58AA5689A5BE}"/>
                </a:ext>
              </a:extLst>
            </p:cNvPr>
            <p:cNvSpPr/>
            <p:nvPr/>
          </p:nvSpPr>
          <p:spPr>
            <a:xfrm>
              <a:off x="9194776" y="441285"/>
              <a:ext cx="2997225" cy="6416714"/>
            </a:xfrm>
            <a:custGeom>
              <a:avLst/>
              <a:gdLst>
                <a:gd name="connsiteX0" fmla="*/ 0 w 2997225"/>
                <a:gd name="connsiteY0" fmla="*/ 0 h 6416714"/>
                <a:gd name="connsiteX1" fmla="*/ 2997225 w 2997225"/>
                <a:gd name="connsiteY1" fmla="*/ 2997226 h 6416714"/>
                <a:gd name="connsiteX2" fmla="*/ 2997225 w 2997225"/>
                <a:gd name="connsiteY2" fmla="*/ 6416714 h 6416714"/>
                <a:gd name="connsiteX3" fmla="*/ 0 w 2997225"/>
                <a:gd name="connsiteY3" fmla="*/ 6416714 h 6416714"/>
                <a:gd name="connsiteX4" fmla="*/ 0 w 2997225"/>
                <a:gd name="connsiteY4" fmla="*/ 0 h 641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25" h="6416714">
                  <a:moveTo>
                    <a:pt x="0" y="0"/>
                  </a:moveTo>
                  <a:lnTo>
                    <a:pt x="2997225" y="2997226"/>
                  </a:lnTo>
                  <a:lnTo>
                    <a:pt x="2997225" y="6416714"/>
                  </a:lnTo>
                  <a:lnTo>
                    <a:pt x="0" y="6416714"/>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0877FCA1-069D-B533-2333-7E24A9699B98}"/>
                </a:ext>
              </a:extLst>
            </p:cNvPr>
            <p:cNvSpPr/>
            <p:nvPr/>
          </p:nvSpPr>
          <p:spPr>
            <a:xfrm>
              <a:off x="2778062" y="6416715"/>
              <a:ext cx="882568" cy="441284"/>
            </a:xfrm>
            <a:custGeom>
              <a:avLst/>
              <a:gdLst>
                <a:gd name="connsiteX0" fmla="*/ 441284 w 882568"/>
                <a:gd name="connsiteY0" fmla="*/ 0 h 441284"/>
                <a:gd name="connsiteX1" fmla="*/ 882568 w 882568"/>
                <a:gd name="connsiteY1" fmla="*/ 441284 h 441284"/>
                <a:gd name="connsiteX2" fmla="*/ 0 w 882568"/>
                <a:gd name="connsiteY2" fmla="*/ 441284 h 441284"/>
                <a:gd name="connsiteX3" fmla="*/ 441284 w 882568"/>
                <a:gd name="connsiteY3" fmla="*/ 0 h 441284"/>
              </a:gdLst>
              <a:ahLst/>
              <a:cxnLst>
                <a:cxn ang="0">
                  <a:pos x="connsiteX0" y="connsiteY0"/>
                </a:cxn>
                <a:cxn ang="0">
                  <a:pos x="connsiteX1" y="connsiteY1"/>
                </a:cxn>
                <a:cxn ang="0">
                  <a:pos x="connsiteX2" y="connsiteY2"/>
                </a:cxn>
                <a:cxn ang="0">
                  <a:pos x="connsiteX3" y="connsiteY3"/>
                </a:cxn>
              </a:cxnLst>
              <a:rect l="l" t="t" r="r" b="b"/>
              <a:pathLst>
                <a:path w="882568" h="441284">
                  <a:moveTo>
                    <a:pt x="441284" y="0"/>
                  </a:moveTo>
                  <a:lnTo>
                    <a:pt x="882568" y="441284"/>
                  </a:lnTo>
                  <a:lnTo>
                    <a:pt x="0" y="441284"/>
                  </a:lnTo>
                  <a:lnTo>
                    <a:pt x="441284"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08110" y="1018776"/>
            <a:ext cx="2772618" cy="3026049"/>
          </a:xfrm>
          <a:prstGeom prst="rect">
            <a:avLst/>
          </a:prstGeom>
        </p:spPr>
      </p:pic>
    </p:spTree>
    <p:extLst>
      <p:ext uri="{BB962C8B-B14F-4D97-AF65-F5344CB8AC3E}">
        <p14:creationId xmlns:p14="http://schemas.microsoft.com/office/powerpoint/2010/main" val="2147676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st Slide 2">
    <p:bg>
      <p:bgPr>
        <a:solidFill>
          <a:schemeClr val="tx2"/>
        </a:solidFill>
        <a:effectLst/>
      </p:bgPr>
    </p:bg>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A56D859B-9AEB-75B4-4DDC-7530D9C05978}"/>
              </a:ext>
            </a:extLst>
          </p:cNvPr>
          <p:cNvSpPr/>
          <p:nvPr userDrawn="1"/>
        </p:nvSpPr>
        <p:spPr>
          <a:xfrm>
            <a:off x="8287651" y="1215171"/>
            <a:ext cx="3904349" cy="5642828"/>
          </a:xfrm>
          <a:custGeom>
            <a:avLst/>
            <a:gdLst>
              <a:gd name="connsiteX0" fmla="*/ 5 w 3904349"/>
              <a:gd name="connsiteY0" fmla="*/ 0 h 5642828"/>
              <a:gd name="connsiteX1" fmla="*/ 3904349 w 3904349"/>
              <a:gd name="connsiteY1" fmla="*/ 3901136 h 5642828"/>
              <a:gd name="connsiteX2" fmla="*/ 3904349 w 3904349"/>
              <a:gd name="connsiteY2" fmla="*/ 4859019 h 5642828"/>
              <a:gd name="connsiteX3" fmla="*/ 3121185 w 3904349"/>
              <a:gd name="connsiteY3" fmla="*/ 5642828 h 5642828"/>
              <a:gd name="connsiteX4" fmla="*/ 0 w 3904349"/>
              <a:gd name="connsiteY4" fmla="*/ 5642828 h 5642828"/>
              <a:gd name="connsiteX5" fmla="*/ 0 w 3904349"/>
              <a:gd name="connsiteY5" fmla="*/ 3 h 5642828"/>
              <a:gd name="connsiteX6" fmla="*/ 1 w 3904349"/>
              <a:gd name="connsiteY6" fmla="*/ 4 h 5642828"/>
              <a:gd name="connsiteX7" fmla="*/ 5 w 3904349"/>
              <a:gd name="connsiteY7" fmla="*/ 0 h 56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4349" h="5642828">
                <a:moveTo>
                  <a:pt x="5" y="0"/>
                </a:moveTo>
                <a:lnTo>
                  <a:pt x="3904349" y="3901136"/>
                </a:lnTo>
                <a:lnTo>
                  <a:pt x="3904349" y="4859019"/>
                </a:lnTo>
                <a:lnTo>
                  <a:pt x="3121185" y="5642828"/>
                </a:lnTo>
                <a:lnTo>
                  <a:pt x="0" y="5642828"/>
                </a:lnTo>
                <a:lnTo>
                  <a:pt x="0" y="3"/>
                </a:lnTo>
                <a:lnTo>
                  <a:pt x="1" y="4"/>
                </a:lnTo>
                <a:lnTo>
                  <a:pt x="5" y="0"/>
                </a:lnTo>
                <a:close/>
              </a:path>
            </a:pathLst>
          </a:custGeom>
          <a:solidFill>
            <a:srgbClr val="55D2B1">
              <a:alpha val="3000"/>
            </a:srgbClr>
          </a:solidFill>
          <a:ln w="375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grpSp>
        <p:nvGrpSpPr>
          <p:cNvPr id="118" name="Group 117">
            <a:extLst>
              <a:ext uri="{FF2B5EF4-FFF2-40B4-BE49-F238E27FC236}">
                <a16:creationId xmlns:a16="http://schemas.microsoft.com/office/drawing/2014/main" id="{2FA7E0BF-4D7F-3D16-A78B-4AEA2951B154}"/>
              </a:ext>
            </a:extLst>
          </p:cNvPr>
          <p:cNvGrpSpPr/>
          <p:nvPr userDrawn="1"/>
        </p:nvGrpSpPr>
        <p:grpSpPr>
          <a:xfrm>
            <a:off x="2037138" y="2014150"/>
            <a:ext cx="8117724" cy="2842055"/>
            <a:chOff x="2160931" y="2014150"/>
            <a:chExt cx="8117724" cy="2842055"/>
          </a:xfrm>
        </p:grpSpPr>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60931" y="2116321"/>
              <a:ext cx="2419314" cy="2640450"/>
            </a:xfrm>
            <a:prstGeom prst="rect">
              <a:avLst/>
            </a:prstGeom>
          </p:spPr>
        </p:pic>
        <p:cxnSp>
          <p:nvCxnSpPr>
            <p:cNvPr id="3" name="Straight Connector 2">
              <a:extLst>
                <a:ext uri="{FF2B5EF4-FFF2-40B4-BE49-F238E27FC236}">
                  <a16:creationId xmlns:a16="http://schemas.microsoft.com/office/drawing/2014/main" id="{585EF3F2-C4AE-E178-4AE0-78CB6B931D09}"/>
                </a:ext>
              </a:extLst>
            </p:cNvPr>
            <p:cNvCxnSpPr>
              <a:cxnSpLocks/>
            </p:cNvCxnSpPr>
            <p:nvPr userDrawn="1"/>
          </p:nvCxnSpPr>
          <p:spPr>
            <a:xfrm>
              <a:off x="5650056" y="2014150"/>
              <a:ext cx="0" cy="28420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98D9EF-25D3-C0E9-FCA9-CC474B9F8B62}"/>
                </a:ext>
              </a:extLst>
            </p:cNvPr>
            <p:cNvSpPr txBox="1"/>
            <p:nvPr userDrawn="1"/>
          </p:nvSpPr>
          <p:spPr>
            <a:xfrm>
              <a:off x="7193569" y="2122929"/>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4" name="Freeform: Shape 3">
              <a:extLst>
                <a:ext uri="{FF2B5EF4-FFF2-40B4-BE49-F238E27FC236}">
                  <a16:creationId xmlns:a16="http://schemas.microsoft.com/office/drawing/2014/main" id="{24B7E8A9-3E72-63B0-AA04-19072D4973FF}"/>
                </a:ext>
              </a:extLst>
            </p:cNvPr>
            <p:cNvSpPr/>
            <p:nvPr userDrawn="1"/>
          </p:nvSpPr>
          <p:spPr>
            <a:xfrm rot="5400000">
              <a:off x="6696078" y="2268881"/>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549D2551-03D3-20F8-E006-48D9BE5BFE4B}"/>
                </a:ext>
              </a:extLst>
            </p:cNvPr>
            <p:cNvSpPr txBox="1"/>
            <p:nvPr userDrawn="1"/>
          </p:nvSpPr>
          <p:spPr>
            <a:xfrm>
              <a:off x="7193569" y="3205044"/>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+44(0)20 8619 9000</a:t>
              </a:r>
            </a:p>
          </p:txBody>
        </p:sp>
        <p:sp>
          <p:nvSpPr>
            <p:cNvPr id="13" name="Freeform: Shape 12">
              <a:extLst>
                <a:ext uri="{FF2B5EF4-FFF2-40B4-BE49-F238E27FC236}">
                  <a16:creationId xmlns:a16="http://schemas.microsoft.com/office/drawing/2014/main" id="{8763D0CC-5CF0-5E4D-3888-E5059EC19A0B}"/>
                </a:ext>
              </a:extLst>
            </p:cNvPr>
            <p:cNvSpPr/>
            <p:nvPr userDrawn="1"/>
          </p:nvSpPr>
          <p:spPr>
            <a:xfrm rot="5400000">
              <a:off x="6696078" y="3336763"/>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15" name="TextBox 14">
              <a:extLst>
                <a:ext uri="{FF2B5EF4-FFF2-40B4-BE49-F238E27FC236}">
                  <a16:creationId xmlns:a16="http://schemas.microsoft.com/office/drawing/2014/main" id="{1C489FC4-16FF-CB68-EA66-472ABBF90130}"/>
                </a:ext>
              </a:extLst>
            </p:cNvPr>
            <p:cNvSpPr txBox="1"/>
            <p:nvPr userDrawn="1"/>
          </p:nvSpPr>
          <p:spPr>
            <a:xfrm>
              <a:off x="7193568" y="4261496"/>
              <a:ext cx="308508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info@</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16" name="Freeform: Shape 15">
              <a:extLst>
                <a:ext uri="{FF2B5EF4-FFF2-40B4-BE49-F238E27FC236}">
                  <a16:creationId xmlns:a16="http://schemas.microsoft.com/office/drawing/2014/main" id="{37436DDF-9415-000D-7EC1-7FA4B646F6AA}"/>
                </a:ext>
              </a:extLst>
            </p:cNvPr>
            <p:cNvSpPr/>
            <p:nvPr userDrawn="1"/>
          </p:nvSpPr>
          <p:spPr>
            <a:xfrm rot="5400000">
              <a:off x="6696078" y="4389405"/>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grpSp>
      <p:sp>
        <p:nvSpPr>
          <p:cNvPr id="115" name="Freeform: Shape 114">
            <a:extLst>
              <a:ext uri="{FF2B5EF4-FFF2-40B4-BE49-F238E27FC236}">
                <a16:creationId xmlns:a16="http://schemas.microsoft.com/office/drawing/2014/main" id="{BAF5DDB7-E40A-CE16-606A-A02D62D43D62}"/>
              </a:ext>
            </a:extLst>
          </p:cNvPr>
          <p:cNvSpPr/>
          <p:nvPr userDrawn="1"/>
        </p:nvSpPr>
        <p:spPr>
          <a:xfrm>
            <a:off x="-1" y="0"/>
            <a:ext cx="3900917" cy="5598471"/>
          </a:xfrm>
          <a:custGeom>
            <a:avLst/>
            <a:gdLst>
              <a:gd name="connsiteX0" fmla="*/ 734567 w 3900917"/>
              <a:gd name="connsiteY0" fmla="*/ 0 h 5598471"/>
              <a:gd name="connsiteX1" fmla="*/ 3900917 w 3900917"/>
              <a:gd name="connsiteY1" fmla="*/ 0 h 5598471"/>
              <a:gd name="connsiteX2" fmla="*/ 3900917 w 3900917"/>
              <a:gd name="connsiteY2" fmla="*/ 5598471 h 5598471"/>
              <a:gd name="connsiteX3" fmla="*/ 0 w 3900917"/>
              <a:gd name="connsiteY3" fmla="*/ 1694346 h 5598471"/>
              <a:gd name="connsiteX4" fmla="*/ 0 w 3900917"/>
              <a:gd name="connsiteY4" fmla="*/ 735776 h 5598471"/>
              <a:gd name="connsiteX5" fmla="*/ 734567 w 3900917"/>
              <a:gd name="connsiteY5" fmla="*/ 0 h 559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0917" h="5598471">
                <a:moveTo>
                  <a:pt x="734567" y="0"/>
                </a:moveTo>
                <a:lnTo>
                  <a:pt x="3900917" y="0"/>
                </a:lnTo>
                <a:lnTo>
                  <a:pt x="3900917" y="5598471"/>
                </a:lnTo>
                <a:lnTo>
                  <a:pt x="0" y="1694346"/>
                </a:lnTo>
                <a:lnTo>
                  <a:pt x="0" y="735776"/>
                </a:lnTo>
                <a:lnTo>
                  <a:pt x="734567" y="0"/>
                </a:lnTo>
                <a:close/>
              </a:path>
            </a:pathLst>
          </a:custGeom>
          <a:solidFill>
            <a:srgbClr val="55D2B1">
              <a:alpha val="3000"/>
            </a:srgbClr>
          </a:solidFill>
          <a:ln w="37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14" name="Freeform: Shape 113">
            <a:extLst>
              <a:ext uri="{FF2B5EF4-FFF2-40B4-BE49-F238E27FC236}">
                <a16:creationId xmlns:a16="http://schemas.microsoft.com/office/drawing/2014/main" id="{03FAFC63-C994-1E64-EAB7-D64CCC4FB498}"/>
              </a:ext>
            </a:extLst>
          </p:cNvPr>
          <p:cNvSpPr/>
          <p:nvPr userDrawn="1"/>
        </p:nvSpPr>
        <p:spPr>
          <a:xfrm>
            <a:off x="7072476" y="0"/>
            <a:ext cx="2429279" cy="1215175"/>
          </a:xfrm>
          <a:custGeom>
            <a:avLst/>
            <a:gdLst>
              <a:gd name="connsiteX0" fmla="*/ 0 w 2429279"/>
              <a:gd name="connsiteY0" fmla="*/ 0 h 1215175"/>
              <a:gd name="connsiteX1" fmla="*/ 2429279 w 2429279"/>
              <a:gd name="connsiteY1" fmla="*/ 0 h 1215175"/>
              <a:gd name="connsiteX2" fmla="*/ 1215180 w 2429279"/>
              <a:gd name="connsiteY2" fmla="*/ 1215172 h 1215175"/>
              <a:gd name="connsiteX3" fmla="*/ 1215175 w 2429279"/>
              <a:gd name="connsiteY3" fmla="*/ 1215167 h 1215175"/>
              <a:gd name="connsiteX4" fmla="*/ 1215175 w 2429279"/>
              <a:gd name="connsiteY4" fmla="*/ 1215175 h 1215175"/>
              <a:gd name="connsiteX5" fmla="*/ 0 w 2429279"/>
              <a:gd name="connsiteY5" fmla="*/ 0 h 121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279" h="1215175">
                <a:moveTo>
                  <a:pt x="0" y="0"/>
                </a:moveTo>
                <a:lnTo>
                  <a:pt x="2429279" y="0"/>
                </a:lnTo>
                <a:lnTo>
                  <a:pt x="1215180" y="1215172"/>
                </a:lnTo>
                <a:lnTo>
                  <a:pt x="1215175" y="1215167"/>
                </a:lnTo>
                <a:lnTo>
                  <a:pt x="1215175" y="1215175"/>
                </a:lnTo>
                <a:lnTo>
                  <a:pt x="0" y="0"/>
                </a:lnTo>
                <a:close/>
              </a:path>
            </a:pathLst>
          </a:custGeom>
          <a:solidFill>
            <a:srgbClr val="55D2B1">
              <a:alpha val="3000"/>
            </a:srgbClr>
          </a:solidFill>
          <a:ln w="375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EC0650C7-A129-27BB-F8D6-5E1F3727AD49}"/>
              </a:ext>
            </a:extLst>
          </p:cNvPr>
          <p:cNvSpPr/>
          <p:nvPr userDrawn="1"/>
        </p:nvSpPr>
        <p:spPr>
          <a:xfrm>
            <a:off x="2644819" y="5598462"/>
            <a:ext cx="2519076" cy="1259538"/>
          </a:xfrm>
          <a:custGeom>
            <a:avLst/>
            <a:gdLst>
              <a:gd name="connsiteX0" fmla="*/ 1259538 w 2519076"/>
              <a:gd name="connsiteY0" fmla="*/ 0 h 1259538"/>
              <a:gd name="connsiteX1" fmla="*/ 2519076 w 2519076"/>
              <a:gd name="connsiteY1" fmla="*/ 1259538 h 1259538"/>
              <a:gd name="connsiteX2" fmla="*/ 0 w 2519076"/>
              <a:gd name="connsiteY2" fmla="*/ 1259538 h 1259538"/>
              <a:gd name="connsiteX3" fmla="*/ 1259538 w 2519076"/>
              <a:gd name="connsiteY3" fmla="*/ 0 h 1259538"/>
            </a:gdLst>
            <a:ahLst/>
            <a:cxnLst>
              <a:cxn ang="0">
                <a:pos x="connsiteX0" y="connsiteY0"/>
              </a:cxn>
              <a:cxn ang="0">
                <a:pos x="connsiteX1" y="connsiteY1"/>
              </a:cxn>
              <a:cxn ang="0">
                <a:pos x="connsiteX2" y="connsiteY2"/>
              </a:cxn>
              <a:cxn ang="0">
                <a:pos x="connsiteX3" y="connsiteY3"/>
              </a:cxn>
            </a:cxnLst>
            <a:rect l="l" t="t" r="r" b="b"/>
            <a:pathLst>
              <a:path w="2519076" h="1259538">
                <a:moveTo>
                  <a:pt x="1259538" y="0"/>
                </a:moveTo>
                <a:lnTo>
                  <a:pt x="2519076" y="1259538"/>
                </a:lnTo>
                <a:lnTo>
                  <a:pt x="0" y="1259538"/>
                </a:lnTo>
                <a:lnTo>
                  <a:pt x="1259538" y="0"/>
                </a:lnTo>
                <a:close/>
              </a:path>
            </a:pathLst>
          </a:custGeom>
          <a:solidFill>
            <a:srgbClr val="55D2B1">
              <a:alpha val="3000"/>
            </a:srgbClr>
          </a:solidFill>
          <a:ln w="375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0B2FD51C-8E76-314B-D74B-4BA5523D4A65}"/>
              </a:ext>
            </a:extLst>
          </p:cNvPr>
          <p:cNvSpPr/>
          <p:nvPr userDrawn="1"/>
        </p:nvSpPr>
        <p:spPr>
          <a:xfrm>
            <a:off x="11408836" y="6074191"/>
            <a:ext cx="783164" cy="783809"/>
          </a:xfrm>
          <a:custGeom>
            <a:avLst/>
            <a:gdLst>
              <a:gd name="connsiteX0" fmla="*/ 783164 w 783164"/>
              <a:gd name="connsiteY0" fmla="*/ 0 h 783809"/>
              <a:gd name="connsiteX1" fmla="*/ 783164 w 783164"/>
              <a:gd name="connsiteY1" fmla="*/ 783809 h 783809"/>
              <a:gd name="connsiteX2" fmla="*/ 0 w 783164"/>
              <a:gd name="connsiteY2" fmla="*/ 783809 h 783809"/>
              <a:gd name="connsiteX3" fmla="*/ 783164 w 783164"/>
              <a:gd name="connsiteY3" fmla="*/ 0 h 783809"/>
            </a:gdLst>
            <a:ahLst/>
            <a:cxnLst>
              <a:cxn ang="0">
                <a:pos x="connsiteX0" y="connsiteY0"/>
              </a:cxn>
              <a:cxn ang="0">
                <a:pos x="connsiteX1" y="connsiteY1"/>
              </a:cxn>
              <a:cxn ang="0">
                <a:pos x="connsiteX2" y="connsiteY2"/>
              </a:cxn>
              <a:cxn ang="0">
                <a:pos x="connsiteX3" y="connsiteY3"/>
              </a:cxn>
            </a:cxnLst>
            <a:rect l="l" t="t" r="r" b="b"/>
            <a:pathLst>
              <a:path w="783164" h="783809">
                <a:moveTo>
                  <a:pt x="783164" y="0"/>
                </a:moveTo>
                <a:lnTo>
                  <a:pt x="783164" y="783809"/>
                </a:lnTo>
                <a:lnTo>
                  <a:pt x="0" y="783809"/>
                </a:lnTo>
                <a:lnTo>
                  <a:pt x="783164" y="0"/>
                </a:lnTo>
                <a:close/>
              </a:path>
            </a:pathLst>
          </a:custGeom>
          <a:solidFill>
            <a:srgbClr val="55D2B1">
              <a:alpha val="5000"/>
            </a:srgbClr>
          </a:solidFill>
          <a:ln w="3755" cap="flat">
            <a:noFill/>
            <a:prstDash val="solid"/>
            <a:miter/>
          </a:ln>
        </p:spPr>
        <p:txBody>
          <a:bodyPr rtlCol="0" anchor="ctr"/>
          <a:lstStyle/>
          <a:p>
            <a:endParaRPr lang="en-GB"/>
          </a:p>
        </p:txBody>
      </p:sp>
    </p:spTree>
    <p:extLst>
      <p:ext uri="{BB962C8B-B14F-4D97-AF65-F5344CB8AC3E}">
        <p14:creationId xmlns:p14="http://schemas.microsoft.com/office/powerpoint/2010/main" val="2291456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390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7C225-D192-6F03-6642-1520A85329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3189DC-5F4C-A91B-95CE-6A85A50C11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DC0169B-868D-6BD0-2FD5-8D73AF1A1FA6}"/>
              </a:ext>
            </a:extLst>
          </p:cNvPr>
          <p:cNvSpPr>
            <a:spLocks noGrp="1"/>
          </p:cNvSpPr>
          <p:nvPr>
            <p:ph type="dt" sz="half" idx="10"/>
          </p:nvPr>
        </p:nvSpPr>
        <p:spPr/>
        <p:txBody>
          <a:bodyPr/>
          <a:lstStyle/>
          <a:p>
            <a:fld id="{F6BE9F38-A5C7-4B19-9A22-70548155FB44}" type="datetimeFigureOut">
              <a:rPr lang="en-GB" smtClean="0"/>
              <a:t>01/08/2023</a:t>
            </a:fld>
            <a:endParaRPr lang="en-GB"/>
          </a:p>
        </p:txBody>
      </p:sp>
      <p:sp>
        <p:nvSpPr>
          <p:cNvPr id="5" name="Footer Placeholder 4">
            <a:extLst>
              <a:ext uri="{FF2B5EF4-FFF2-40B4-BE49-F238E27FC236}">
                <a16:creationId xmlns:a16="http://schemas.microsoft.com/office/drawing/2014/main" id="{E0DCA686-F999-B4C2-5285-E509734C7F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F98025-FED3-E1A3-81EB-74B443E239EB}"/>
              </a:ext>
            </a:extLst>
          </p:cNvPr>
          <p:cNvSpPr>
            <a:spLocks noGrp="1"/>
          </p:cNvSpPr>
          <p:nvPr>
            <p:ph type="sldNum" sz="quarter" idx="12"/>
          </p:nvPr>
        </p:nvSpPr>
        <p:spPr/>
        <p:txBody>
          <a:bodyPr/>
          <a:lstStyle/>
          <a:p>
            <a:fld id="{E68FBFFE-63A8-4147-8F1E-BCD95E665311}" type="slidenum">
              <a:rPr lang="en-GB" smtClean="0"/>
              <a:t>‹#›</a:t>
            </a:fld>
            <a:endParaRPr lang="en-GB"/>
          </a:p>
        </p:txBody>
      </p:sp>
    </p:spTree>
    <p:extLst>
      <p:ext uri="{BB962C8B-B14F-4D97-AF65-F5344CB8AC3E}">
        <p14:creationId xmlns:p14="http://schemas.microsoft.com/office/powerpoint/2010/main" val="421594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8147261"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99775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8146973"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4" name="Freeform: Shape 3">
            <a:extLst>
              <a:ext uri="{FF2B5EF4-FFF2-40B4-BE49-F238E27FC236}">
                <a16:creationId xmlns:a16="http://schemas.microsoft.com/office/drawing/2014/main" id="{4CD14B02-7691-768D-A7D5-3368A6B67FAF}"/>
              </a:ext>
            </a:extLst>
          </p:cNvPr>
          <p:cNvSpPr/>
          <p:nvPr userDrawn="1"/>
        </p:nvSpPr>
        <p:spPr>
          <a:xfrm>
            <a:off x="8486698" y="0"/>
            <a:ext cx="3391927" cy="3544847"/>
          </a:xfrm>
          <a:custGeom>
            <a:avLst/>
            <a:gdLst>
              <a:gd name="connsiteX0" fmla="*/ 9456 w 3391927"/>
              <a:gd name="connsiteY0" fmla="*/ 0 h 3544847"/>
              <a:gd name="connsiteX1" fmla="*/ 3391927 w 3391927"/>
              <a:gd name="connsiteY1" fmla="*/ 0 h 3544847"/>
              <a:gd name="connsiteX2" fmla="*/ 3391927 w 3391927"/>
              <a:gd name="connsiteY2" fmla="*/ 3544847 h 3544847"/>
              <a:gd name="connsiteX3" fmla="*/ 64826 w 3391927"/>
              <a:gd name="connsiteY3" fmla="*/ 218258 h 3544847"/>
              <a:gd name="connsiteX4" fmla="*/ 0 w 3391927"/>
              <a:gd name="connsiteY4" fmla="*/ 60826 h 3544847"/>
              <a:gd name="connsiteX5" fmla="*/ 4051 w 3391927"/>
              <a:gd name="connsiteY5" fmla="*/ 18293 h 3544847"/>
              <a:gd name="connsiteX6" fmla="*/ 9456 w 3391927"/>
              <a:gd name="connsiteY6" fmla="*/ 0 h 354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927" h="3544847">
                <a:moveTo>
                  <a:pt x="9456" y="0"/>
                </a:moveTo>
                <a:lnTo>
                  <a:pt x="3391927" y="0"/>
                </a:lnTo>
                <a:lnTo>
                  <a:pt x="3391927" y="3544847"/>
                </a:lnTo>
                <a:lnTo>
                  <a:pt x="64826" y="218258"/>
                </a:lnTo>
                <a:cubicBezTo>
                  <a:pt x="21605" y="174523"/>
                  <a:pt x="0" y="117934"/>
                  <a:pt x="0" y="60826"/>
                </a:cubicBezTo>
                <a:cubicBezTo>
                  <a:pt x="0" y="46549"/>
                  <a:pt x="1350" y="32304"/>
                  <a:pt x="4051" y="18293"/>
                </a:cubicBezTo>
                <a:lnTo>
                  <a:pt x="9456"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379AF9D4-11A9-DABD-BA2D-774CE763D522}"/>
              </a:ext>
            </a:extLst>
          </p:cNvPr>
          <p:cNvSpPr/>
          <p:nvPr userDrawn="1"/>
        </p:nvSpPr>
        <p:spPr>
          <a:xfrm>
            <a:off x="8708059" y="3545359"/>
            <a:ext cx="3483941" cy="3312642"/>
          </a:xfrm>
          <a:custGeom>
            <a:avLst/>
            <a:gdLst>
              <a:gd name="connsiteX0" fmla="*/ 3170568 w 3483941"/>
              <a:gd name="connsiteY0" fmla="*/ 0 h 3312642"/>
              <a:gd name="connsiteX1" fmla="*/ 3483941 w 3483941"/>
              <a:gd name="connsiteY1" fmla="*/ 313373 h 3312642"/>
              <a:gd name="connsiteX2" fmla="*/ 3483941 w 3483941"/>
              <a:gd name="connsiteY2" fmla="*/ 3312642 h 3312642"/>
              <a:gd name="connsiteX3" fmla="*/ 8121 w 3483941"/>
              <a:gd name="connsiteY3" fmla="*/ 3312642 h 3312642"/>
              <a:gd name="connsiteX4" fmla="*/ 2834 w 3483941"/>
              <a:gd name="connsiteY4" fmla="*/ 3295781 h 3312642"/>
              <a:gd name="connsiteX5" fmla="*/ 65200 w 3483941"/>
              <a:gd name="connsiteY5" fmla="*/ 3104855 h 3312642"/>
              <a:gd name="connsiteX6" fmla="*/ 65713 w 3483941"/>
              <a:gd name="connsiteY6" fmla="*/ 3104855 h 3312642"/>
              <a:gd name="connsiteX7" fmla="*/ 3170568 w 3483941"/>
              <a:gd name="connsiteY7" fmla="*/ 0 h 33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3941" h="3312642">
                <a:moveTo>
                  <a:pt x="3170568" y="0"/>
                </a:moveTo>
                <a:lnTo>
                  <a:pt x="3483941" y="313373"/>
                </a:lnTo>
                <a:lnTo>
                  <a:pt x="3483941" y="3312642"/>
                </a:lnTo>
                <a:lnTo>
                  <a:pt x="8121" y="3312642"/>
                </a:lnTo>
                <a:lnTo>
                  <a:pt x="2834" y="3295781"/>
                </a:lnTo>
                <a:cubicBezTo>
                  <a:pt x="-7633" y="3230549"/>
                  <a:pt x="10407" y="3160033"/>
                  <a:pt x="65200" y="3104855"/>
                </a:cubicBezTo>
                <a:lnTo>
                  <a:pt x="65713" y="3104855"/>
                </a:lnTo>
                <a:lnTo>
                  <a:pt x="3170568" y="0"/>
                </a:lnTo>
                <a:close/>
              </a:path>
            </a:pathLst>
          </a:custGeom>
          <a:solidFill>
            <a:srgbClr val="55D2B1"/>
          </a:solidFill>
          <a:ln w="9525" cap="flat">
            <a:noFill/>
            <a:prstDash val="solid"/>
            <a:miter/>
          </a:ln>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592ACEAA-8E75-352E-0C3F-F5E535F3AE58}"/>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04B444B0-C50D-2377-37A9-CCB9D8868117}"/>
              </a:ext>
            </a:extLst>
          </p:cNvPr>
          <p:cNvSpPr txBox="1"/>
          <p:nvPr userDrawn="1"/>
        </p:nvSpPr>
        <p:spPr>
          <a:xfrm>
            <a:off x="11594251"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82569794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00D69AA-C1E3-E47E-0561-6DCCFE1344A5}"/>
              </a:ext>
            </a:extLst>
          </p:cNvPr>
          <p:cNvGrpSpPr>
            <a:grpSpLocks/>
          </p:cNvGrpSpPr>
          <p:nvPr userDrawn="1"/>
        </p:nvGrpSpPr>
        <p:grpSpPr>
          <a:xfrm>
            <a:off x="1" y="0"/>
            <a:ext cx="12192000" cy="6857999"/>
            <a:chOff x="1" y="0"/>
            <a:chExt cx="12192000" cy="6857999"/>
          </a:xfrm>
        </p:grpSpPr>
        <p:sp>
          <p:nvSpPr>
            <p:cNvPr id="5" name="Freeform: Shape 4">
              <a:extLst>
                <a:ext uri="{FF2B5EF4-FFF2-40B4-BE49-F238E27FC236}">
                  <a16:creationId xmlns:a16="http://schemas.microsoft.com/office/drawing/2014/main" id="{A4753432-7367-C8DD-C560-E9091D3ECDEF}"/>
                </a:ext>
              </a:extLst>
            </p:cNvPr>
            <p:cNvSpPr>
              <a:spLocks/>
            </p:cNvSpPr>
            <p:nvPr/>
          </p:nvSpPr>
          <p:spPr>
            <a:xfrm>
              <a:off x="1" y="0"/>
              <a:ext cx="3867601" cy="5965633"/>
            </a:xfrm>
            <a:custGeom>
              <a:avLst/>
              <a:gdLst>
                <a:gd name="connsiteX0" fmla="*/ 0 w 3867601"/>
                <a:gd name="connsiteY0" fmla="*/ 0 h 5965633"/>
                <a:gd name="connsiteX1" fmla="*/ 3867601 w 3867601"/>
                <a:gd name="connsiteY1" fmla="*/ 0 h 5965633"/>
                <a:gd name="connsiteX2" fmla="*/ 3867601 w 3867601"/>
                <a:gd name="connsiteY2" fmla="*/ 5965633 h 5965633"/>
                <a:gd name="connsiteX3" fmla="*/ 0 w 3867601"/>
                <a:gd name="connsiteY3" fmla="*/ 2098629 h 5965633"/>
                <a:gd name="connsiteX4" fmla="*/ 0 w 3867601"/>
                <a:gd name="connsiteY4" fmla="*/ 0 h 5965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601" h="5965633">
                  <a:moveTo>
                    <a:pt x="0" y="0"/>
                  </a:moveTo>
                  <a:lnTo>
                    <a:pt x="3867601" y="0"/>
                  </a:lnTo>
                  <a:lnTo>
                    <a:pt x="3867601" y="5965633"/>
                  </a:lnTo>
                  <a:lnTo>
                    <a:pt x="0" y="209862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E7B72DCB-3D63-C6E7-CA7D-913BE8291385}"/>
                </a:ext>
              </a:extLst>
            </p:cNvPr>
            <p:cNvSpPr>
              <a:spLocks/>
            </p:cNvSpPr>
            <p:nvPr/>
          </p:nvSpPr>
          <p:spPr>
            <a:xfrm>
              <a:off x="8050611" y="0"/>
              <a:ext cx="1783371" cy="891620"/>
            </a:xfrm>
            <a:custGeom>
              <a:avLst/>
              <a:gdLst>
                <a:gd name="connsiteX0" fmla="*/ 0 w 1783371"/>
                <a:gd name="connsiteY0" fmla="*/ 0 h 891620"/>
                <a:gd name="connsiteX1" fmla="*/ 1783371 w 1783371"/>
                <a:gd name="connsiteY1" fmla="*/ 0 h 891620"/>
                <a:gd name="connsiteX2" fmla="*/ 891751 w 1783371"/>
                <a:gd name="connsiteY2" fmla="*/ 891620 h 891620"/>
                <a:gd name="connsiteX3" fmla="*/ 0 w 1783371"/>
                <a:gd name="connsiteY3" fmla="*/ 0 h 891620"/>
              </a:gdLst>
              <a:ahLst/>
              <a:cxnLst>
                <a:cxn ang="0">
                  <a:pos x="connsiteX0" y="connsiteY0"/>
                </a:cxn>
                <a:cxn ang="0">
                  <a:pos x="connsiteX1" y="connsiteY1"/>
                </a:cxn>
                <a:cxn ang="0">
                  <a:pos x="connsiteX2" y="connsiteY2"/>
                </a:cxn>
                <a:cxn ang="0">
                  <a:pos x="connsiteX3" y="connsiteY3"/>
                </a:cxn>
              </a:cxnLst>
              <a:rect l="l" t="t" r="r" b="b"/>
              <a:pathLst>
                <a:path w="1783371" h="891620">
                  <a:moveTo>
                    <a:pt x="0" y="0"/>
                  </a:moveTo>
                  <a:lnTo>
                    <a:pt x="1783371" y="0"/>
                  </a:lnTo>
                  <a:lnTo>
                    <a:pt x="891751" y="891620"/>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24B48FFE-6F57-391B-F497-AFE50F4041A4}"/>
                </a:ext>
              </a:extLst>
            </p:cNvPr>
            <p:cNvSpPr>
              <a:spLocks/>
            </p:cNvSpPr>
            <p:nvPr/>
          </p:nvSpPr>
          <p:spPr>
            <a:xfrm>
              <a:off x="8942362" y="891620"/>
              <a:ext cx="3249639" cy="5966379"/>
            </a:xfrm>
            <a:custGeom>
              <a:avLst/>
              <a:gdLst>
                <a:gd name="connsiteX0" fmla="*/ 0 w 3249639"/>
                <a:gd name="connsiteY0" fmla="*/ 0 h 5966379"/>
                <a:gd name="connsiteX1" fmla="*/ 3249639 w 3249639"/>
                <a:gd name="connsiteY1" fmla="*/ 3249638 h 5966379"/>
                <a:gd name="connsiteX2" fmla="*/ 3249639 w 3249639"/>
                <a:gd name="connsiteY2" fmla="*/ 5966379 h 5966379"/>
                <a:gd name="connsiteX3" fmla="*/ 0 w 3249639"/>
                <a:gd name="connsiteY3" fmla="*/ 5966379 h 5966379"/>
                <a:gd name="connsiteX4" fmla="*/ 0 w 3249639"/>
                <a:gd name="connsiteY4" fmla="*/ 0 h 596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639" h="5966379">
                  <a:moveTo>
                    <a:pt x="0" y="0"/>
                  </a:moveTo>
                  <a:lnTo>
                    <a:pt x="3249639" y="3249638"/>
                  </a:lnTo>
                  <a:lnTo>
                    <a:pt x="3249639" y="5966379"/>
                  </a:lnTo>
                  <a:lnTo>
                    <a:pt x="0" y="596637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EB324E9E-25F7-CA04-8717-01B5EFF1A26F}"/>
                </a:ext>
              </a:extLst>
            </p:cNvPr>
            <p:cNvSpPr>
              <a:spLocks/>
            </p:cNvSpPr>
            <p:nvPr/>
          </p:nvSpPr>
          <p:spPr>
            <a:xfrm>
              <a:off x="2975982" y="5966380"/>
              <a:ext cx="1783238" cy="891619"/>
            </a:xfrm>
            <a:custGeom>
              <a:avLst/>
              <a:gdLst>
                <a:gd name="connsiteX0" fmla="*/ 891619 w 1783238"/>
                <a:gd name="connsiteY0" fmla="*/ 0 h 891619"/>
                <a:gd name="connsiteX1" fmla="*/ 1783238 w 1783238"/>
                <a:gd name="connsiteY1" fmla="*/ 891619 h 891619"/>
                <a:gd name="connsiteX2" fmla="*/ 0 w 1783238"/>
                <a:gd name="connsiteY2" fmla="*/ 891619 h 891619"/>
                <a:gd name="connsiteX3" fmla="*/ 891619 w 1783238"/>
                <a:gd name="connsiteY3" fmla="*/ 0 h 891619"/>
              </a:gdLst>
              <a:ahLst/>
              <a:cxnLst>
                <a:cxn ang="0">
                  <a:pos x="connsiteX0" y="connsiteY0"/>
                </a:cxn>
                <a:cxn ang="0">
                  <a:pos x="connsiteX1" y="connsiteY1"/>
                </a:cxn>
                <a:cxn ang="0">
                  <a:pos x="connsiteX2" y="connsiteY2"/>
                </a:cxn>
                <a:cxn ang="0">
                  <a:pos x="connsiteX3" y="connsiteY3"/>
                </a:cxn>
              </a:cxnLst>
              <a:rect l="l" t="t" r="r" b="b"/>
              <a:pathLst>
                <a:path w="1783238" h="891619">
                  <a:moveTo>
                    <a:pt x="891619" y="0"/>
                  </a:moveTo>
                  <a:lnTo>
                    <a:pt x="1783238" y="891619"/>
                  </a:lnTo>
                  <a:lnTo>
                    <a:pt x="0" y="891619"/>
                  </a:lnTo>
                  <a:lnTo>
                    <a:pt x="891619"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lnSpc>
                <a:spcPct val="100000"/>
              </a:lnSpc>
              <a:buClr>
                <a:schemeClr val="accent2"/>
              </a:buClr>
              <a:buFont typeface="Arial" panose="020B0604020202020204" pitchFamily="34" charset="0"/>
              <a:buChar char="•"/>
              <a:defRPr sz="1400">
                <a:solidFill>
                  <a:schemeClr val="tx1"/>
                </a:solidFill>
              </a:defRPr>
            </a:lvl1pPr>
            <a:lvl2pPr>
              <a:lnSpc>
                <a:spcPct val="100000"/>
              </a:lnSpc>
              <a:buClr>
                <a:schemeClr val="accent2"/>
              </a:buClr>
              <a:defRPr sz="1400">
                <a:solidFill>
                  <a:schemeClr val="tx1"/>
                </a:solidFill>
              </a:defRPr>
            </a:lvl2pPr>
            <a:lvl3pPr>
              <a:lnSpc>
                <a:spcPct val="100000"/>
              </a:lnSpc>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25249284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950856" y="434253"/>
            <a:ext cx="7197435"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950856" y="1995055"/>
            <a:ext cx="71971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951144" y="1154544"/>
            <a:ext cx="7197181"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6" name="Freeform: Shape 5">
            <a:extLst>
              <a:ext uri="{FF2B5EF4-FFF2-40B4-BE49-F238E27FC236}">
                <a16:creationId xmlns:a16="http://schemas.microsoft.com/office/drawing/2014/main" id="{592ACEAA-8E75-352E-0C3F-F5E535F3AE58}"/>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04B444B0-C50D-2377-37A9-CCB9D8868117}"/>
              </a:ext>
            </a:extLst>
          </p:cNvPr>
          <p:cNvSpPr txBox="1"/>
          <p:nvPr userDrawn="1"/>
        </p:nvSpPr>
        <p:spPr>
          <a:xfrm>
            <a:off x="11594251"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
        <p:nvSpPr>
          <p:cNvPr id="21" name="Freeform: Shape 20">
            <a:extLst>
              <a:ext uri="{FF2B5EF4-FFF2-40B4-BE49-F238E27FC236}">
                <a16:creationId xmlns:a16="http://schemas.microsoft.com/office/drawing/2014/main" id="{7778D19D-1B39-F626-DC9F-E0E51238D26F}"/>
              </a:ext>
            </a:extLst>
          </p:cNvPr>
          <p:cNvSpPr/>
          <p:nvPr userDrawn="1"/>
        </p:nvSpPr>
        <p:spPr>
          <a:xfrm>
            <a:off x="374609" y="3565872"/>
            <a:ext cx="3284821" cy="3292128"/>
          </a:xfrm>
          <a:custGeom>
            <a:avLst/>
            <a:gdLst>
              <a:gd name="connsiteX0" fmla="*/ 0 w 3284821"/>
              <a:gd name="connsiteY0" fmla="*/ 0 h 3292128"/>
              <a:gd name="connsiteX1" fmla="*/ 3255435 w 3284821"/>
              <a:gd name="connsiteY1" fmla="*/ 3255421 h 3292128"/>
              <a:gd name="connsiteX2" fmla="*/ 3282639 w 3284821"/>
              <a:gd name="connsiteY2" fmla="*/ 3288206 h 3292128"/>
              <a:gd name="connsiteX3" fmla="*/ 3284821 w 3284821"/>
              <a:gd name="connsiteY3" fmla="*/ 3292128 h 3292128"/>
              <a:gd name="connsiteX4" fmla="*/ 0 w 3284821"/>
              <a:gd name="connsiteY4" fmla="*/ 3292128 h 329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821" h="3292128">
                <a:moveTo>
                  <a:pt x="0" y="0"/>
                </a:moveTo>
                <a:lnTo>
                  <a:pt x="3255435" y="3255421"/>
                </a:lnTo>
                <a:cubicBezTo>
                  <a:pt x="3265499" y="3265485"/>
                  <a:pt x="3274620" y="3276492"/>
                  <a:pt x="3282639" y="3288206"/>
                </a:cubicBezTo>
                <a:lnTo>
                  <a:pt x="3284821" y="3292128"/>
                </a:lnTo>
                <a:lnTo>
                  <a:pt x="0" y="32921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Freeform: Shape 22">
            <a:extLst>
              <a:ext uri="{FF2B5EF4-FFF2-40B4-BE49-F238E27FC236}">
                <a16:creationId xmlns:a16="http://schemas.microsoft.com/office/drawing/2014/main" id="{9CF377C3-E8C5-0C1E-A5E4-A32816B132ED}"/>
              </a:ext>
            </a:extLst>
          </p:cNvPr>
          <p:cNvSpPr/>
          <p:nvPr userDrawn="1"/>
        </p:nvSpPr>
        <p:spPr>
          <a:xfrm>
            <a:off x="0" y="1"/>
            <a:ext cx="3634180" cy="3565583"/>
          </a:xfrm>
          <a:custGeom>
            <a:avLst/>
            <a:gdLst>
              <a:gd name="connsiteX0" fmla="*/ 0 w 3634180"/>
              <a:gd name="connsiteY0" fmla="*/ 0 h 3565583"/>
              <a:gd name="connsiteX1" fmla="*/ 3402662 w 3634180"/>
              <a:gd name="connsiteY1" fmla="*/ 0 h 3565583"/>
              <a:gd name="connsiteX2" fmla="*/ 3608055 w 3634180"/>
              <a:gd name="connsiteY2" fmla="*/ 126402 h 3565583"/>
              <a:gd name="connsiteX3" fmla="*/ 3565930 w 3634180"/>
              <a:gd name="connsiteY3" fmla="*/ 384466 h 3565583"/>
              <a:gd name="connsiteX4" fmla="*/ 384792 w 3634180"/>
              <a:gd name="connsiteY4" fmla="*/ 3565583 h 3565583"/>
              <a:gd name="connsiteX5" fmla="*/ 0 w 3634180"/>
              <a:gd name="connsiteY5" fmla="*/ 3180792 h 3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4180" h="3565583">
                <a:moveTo>
                  <a:pt x="0" y="0"/>
                </a:moveTo>
                <a:lnTo>
                  <a:pt x="3402662" y="0"/>
                </a:lnTo>
                <a:cubicBezTo>
                  <a:pt x="3497457" y="0"/>
                  <a:pt x="3571189" y="52657"/>
                  <a:pt x="3608055" y="126402"/>
                </a:cubicBezTo>
                <a:cubicBezTo>
                  <a:pt x="3650193" y="205394"/>
                  <a:pt x="3644921" y="310733"/>
                  <a:pt x="3565930" y="384466"/>
                </a:cubicBezTo>
                <a:lnTo>
                  <a:pt x="384792" y="3565583"/>
                </a:lnTo>
                <a:lnTo>
                  <a:pt x="0" y="318079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84203162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31" name="Freeform: Shape 30">
            <a:extLst>
              <a:ext uri="{FF2B5EF4-FFF2-40B4-BE49-F238E27FC236}">
                <a16:creationId xmlns:a16="http://schemas.microsoft.com/office/drawing/2014/main" id="{2DABC660-8022-FC13-ED94-2A6591A92F75}"/>
              </a:ext>
            </a:extLst>
          </p:cNvPr>
          <p:cNvSpPr/>
          <p:nvPr userDrawn="1"/>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userDrawn="1"/>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userDrawn="1"/>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userDrawn="1"/>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752CD043-699B-D98F-1A58-657BD3529583}"/>
              </a:ext>
            </a:extLst>
          </p:cNvPr>
          <p:cNvSpPr>
            <a:spLocks noGrp="1"/>
          </p:cNvSpPr>
          <p:nvPr>
            <p:ph type="title" hasCustomPrompt="1"/>
          </p:nvPr>
        </p:nvSpPr>
        <p:spPr>
          <a:xfrm>
            <a:off x="340496" y="434253"/>
            <a:ext cx="5755504"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BD0BC3E9-B633-B097-82B0-35B9223A89CC}"/>
              </a:ext>
            </a:extLst>
          </p:cNvPr>
          <p:cNvSpPr>
            <a:spLocks noGrp="1"/>
          </p:cNvSpPr>
          <p:nvPr>
            <p:ph idx="1"/>
          </p:nvPr>
        </p:nvSpPr>
        <p:spPr>
          <a:xfrm>
            <a:off x="340496" y="1995055"/>
            <a:ext cx="4813711" cy="774571"/>
          </a:xfrm>
          <a:prstGeom prst="rect">
            <a:avLst/>
          </a:prstGeom>
        </p:spPr>
        <p:txBody>
          <a:bodyPr wrap="square">
            <a:sp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Content Placeholder 6">
            <a:extLst>
              <a:ext uri="{FF2B5EF4-FFF2-40B4-BE49-F238E27FC236}">
                <a16:creationId xmlns:a16="http://schemas.microsoft.com/office/drawing/2014/main" id="{60221775-BF39-0502-0CE1-9B54CC3C3F25}"/>
              </a:ext>
            </a:extLst>
          </p:cNvPr>
          <p:cNvSpPr>
            <a:spLocks noGrp="1"/>
          </p:cNvSpPr>
          <p:nvPr>
            <p:ph sz="quarter" idx="13" hasCustomPrompt="1"/>
          </p:nvPr>
        </p:nvSpPr>
        <p:spPr>
          <a:xfrm>
            <a:off x="340784" y="1154544"/>
            <a:ext cx="532120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Tree>
    <p:extLst>
      <p:ext uri="{BB962C8B-B14F-4D97-AF65-F5344CB8AC3E}">
        <p14:creationId xmlns:p14="http://schemas.microsoft.com/office/powerpoint/2010/main" val="2268714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ont Cover Wo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2" name="Picture 1">
            <a:extLst>
              <a:ext uri="{FF2B5EF4-FFF2-40B4-BE49-F238E27FC236}">
                <a16:creationId xmlns:a16="http://schemas.microsoft.com/office/drawing/2014/main" id="{BCB470A6-3B09-C075-4245-3C6D554F68D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Tree>
    <p:extLst>
      <p:ext uri="{BB962C8B-B14F-4D97-AF65-F5344CB8AC3E}">
        <p14:creationId xmlns:p14="http://schemas.microsoft.com/office/powerpoint/2010/main" val="2515018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 Cover 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4" name="Picture 3">
            <a:extLst>
              <a:ext uri="{FF2B5EF4-FFF2-40B4-BE49-F238E27FC236}">
                <a16:creationId xmlns:a16="http://schemas.microsoft.com/office/drawing/2014/main" id="{EEB72412-4469-D410-EEF0-101AE540F1E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Tree>
    <p:extLst>
      <p:ext uri="{BB962C8B-B14F-4D97-AF65-F5344CB8AC3E}">
        <p14:creationId xmlns:p14="http://schemas.microsoft.com/office/powerpoint/2010/main" val="19201726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0E229-02D5-CCEA-926C-21B9F00FD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C43F52-B783-F2FB-8D0C-E2D4CB1F42F7}"/>
              </a:ext>
            </a:extLst>
          </p:cNvPr>
          <p:cNvSpPr>
            <a:spLocks noGrp="1"/>
          </p:cNvSpPr>
          <p:nvPr>
            <p:ph type="body" idx="1"/>
          </p:nvPr>
        </p:nvSpPr>
        <p:spPr>
          <a:xfrm>
            <a:off x="838200" y="1825625"/>
            <a:ext cx="10515600" cy="1318310"/>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09770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87" r:id="rId5"/>
    <p:sldLayoutId id="2147483688" r:id="rId6"/>
    <p:sldLayoutId id="2147483689" r:id="rId7"/>
    <p:sldLayoutId id="2147483658" r:id="rId8"/>
    <p:sldLayoutId id="2147483659" r:id="rId9"/>
    <p:sldLayoutId id="2147483672" r:id="rId10"/>
    <p:sldLayoutId id="2147483670" r:id="rId11"/>
    <p:sldLayoutId id="2147483671" r:id="rId12"/>
    <p:sldLayoutId id="2147483660" r:id="rId13"/>
    <p:sldLayoutId id="2147483662" r:id="rId14"/>
    <p:sldLayoutId id="2147483663" r:id="rId15"/>
    <p:sldLayoutId id="2147483675" r:id="rId16"/>
    <p:sldLayoutId id="2147483676" r:id="rId17"/>
    <p:sldLayoutId id="2147483677" r:id="rId18"/>
    <p:sldLayoutId id="2147483678" r:id="rId19"/>
    <p:sldLayoutId id="2147483679" r:id="rId20"/>
    <p:sldLayoutId id="2147483680" r:id="rId21"/>
    <p:sldLayoutId id="2147483681" r:id="rId22"/>
    <p:sldLayoutId id="2147483683" r:id="rId23"/>
    <p:sldLayoutId id="2147483682" r:id="rId24"/>
    <p:sldLayoutId id="2147483684" r:id="rId25"/>
    <p:sldLayoutId id="2147483664" r:id="rId26"/>
    <p:sldLayoutId id="2147483667" r:id="rId27"/>
    <p:sldLayoutId id="2147483665" r:id="rId28"/>
    <p:sldLayoutId id="2147483668" r:id="rId29"/>
    <p:sldLayoutId id="2147483666" r:id="rId30"/>
    <p:sldLayoutId id="2147483669" r:id="rId31"/>
    <p:sldLayoutId id="2147483657" r:id="rId32"/>
    <p:sldLayoutId id="2147483673" r:id="rId33"/>
    <p:sldLayoutId id="2147483685" r:id="rId34"/>
    <p:sldLayoutId id="2147483686" r:id="rId35"/>
  </p:sldLayoutIdLst>
  <p:hf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50.svg"/><Relationship Id="rId5" Type="http://schemas.openxmlformats.org/officeDocument/2006/relationships/image" Target="../media/image53.png"/><Relationship Id="rId10" Type="http://schemas.openxmlformats.org/officeDocument/2006/relationships/image" Target="../media/image49.png"/><Relationship Id="rId4" Type="http://schemas.openxmlformats.org/officeDocument/2006/relationships/image" Target="../media/image52.png"/><Relationship Id="rId9" Type="http://schemas.openxmlformats.org/officeDocument/2006/relationships/image" Target="../media/image57.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sv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sv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 Id="rId9" Type="http://schemas.openxmlformats.org/officeDocument/2006/relationships/image" Target="../media/image100.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sv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108.svg"/></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image" Target="../media/image109.png"/><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9" Type="http://schemas.openxmlformats.org/officeDocument/2006/relationships/image" Target="../media/image116.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18.png"/><Relationship Id="rId5" Type="http://schemas.openxmlformats.org/officeDocument/2006/relationships/image" Target="../media/image114.svg"/><Relationship Id="rId4" Type="http://schemas.openxmlformats.org/officeDocument/2006/relationships/image" Target="../media/image113.png"/></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750114E-F403-1238-BC64-F7E34CB2EBD5}"/>
              </a:ext>
            </a:extLst>
          </p:cNvPr>
          <p:cNvSpPr>
            <a:spLocks noGrp="1"/>
          </p:cNvSpPr>
          <p:nvPr>
            <p:ph type="body" sz="quarter" idx="10"/>
          </p:nvPr>
        </p:nvSpPr>
        <p:spPr>
          <a:xfrm>
            <a:off x="528638" y="3360816"/>
            <a:ext cx="5447289" cy="1416458"/>
          </a:xfrm>
          <a:noFill/>
        </p:spPr>
        <p:txBody>
          <a:bodyPr vert="horz" lIns="91440" tIns="45720" rIns="91440" bIns="45720" rtlCol="0" anchor="t">
            <a:noAutofit/>
          </a:bodyPr>
          <a:lstStyle/>
          <a:p>
            <a:pPr>
              <a:lnSpc>
                <a:spcPts val="4000"/>
              </a:lnSpc>
            </a:pPr>
            <a:r>
              <a:rPr lang="en-GB" sz="3600" dirty="0">
                <a:latin typeface="Segoe UI"/>
                <a:cs typeface="Segoe UI"/>
              </a:rPr>
              <a:t>Assessment Solutions </a:t>
            </a:r>
          </a:p>
          <a:p>
            <a:pPr>
              <a:lnSpc>
                <a:spcPts val="4000"/>
              </a:lnSpc>
            </a:pPr>
            <a:r>
              <a:rPr lang="en-GB" sz="3600" dirty="0">
                <a:latin typeface="Segoe UI"/>
                <a:cs typeface="Segoe UI"/>
              </a:rPr>
              <a:t>Client Name</a:t>
            </a:r>
          </a:p>
        </p:txBody>
      </p:sp>
      <p:sp>
        <p:nvSpPr>
          <p:cNvPr id="16" name="Text Placeholder 15">
            <a:extLst>
              <a:ext uri="{FF2B5EF4-FFF2-40B4-BE49-F238E27FC236}">
                <a16:creationId xmlns:a16="http://schemas.microsoft.com/office/drawing/2014/main" id="{6FEBEE5B-37F5-2EAA-9B61-18803FE7BA9E}"/>
              </a:ext>
            </a:extLst>
          </p:cNvPr>
          <p:cNvSpPr>
            <a:spLocks noGrp="1"/>
          </p:cNvSpPr>
          <p:nvPr>
            <p:ph type="body" sz="quarter" idx="11"/>
          </p:nvPr>
        </p:nvSpPr>
        <p:spPr/>
        <p:txBody>
          <a:bodyPr/>
          <a:lstStyle/>
          <a:p>
            <a:r>
              <a:rPr lang="en-GB"/>
              <a:t>July 2023 </a:t>
            </a:r>
          </a:p>
        </p:txBody>
      </p:sp>
    </p:spTree>
    <p:extLst>
      <p:ext uri="{BB962C8B-B14F-4D97-AF65-F5344CB8AC3E}">
        <p14:creationId xmlns:p14="http://schemas.microsoft.com/office/powerpoint/2010/main" val="1436639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AE0D-AF24-22F5-B0C8-92D4C96553D1}"/>
              </a:ext>
            </a:extLst>
          </p:cNvPr>
          <p:cNvSpPr>
            <a:spLocks noGrp="1"/>
          </p:cNvSpPr>
          <p:nvPr>
            <p:ph type="title"/>
          </p:nvPr>
        </p:nvSpPr>
        <p:spPr/>
        <p:txBody>
          <a:bodyPr/>
          <a:lstStyle/>
          <a:p>
            <a:r>
              <a:rPr lang="en-GB"/>
              <a:t>Introduction to Wave </a:t>
            </a:r>
          </a:p>
        </p:txBody>
      </p:sp>
      <p:pic>
        <p:nvPicPr>
          <p:cNvPr id="6" name="Picture 5" descr="A picture containing christmas tree, font&#10;&#10;Description automatically generated">
            <a:extLst>
              <a:ext uri="{FF2B5EF4-FFF2-40B4-BE49-F238E27FC236}">
                <a16:creationId xmlns:a16="http://schemas.microsoft.com/office/drawing/2014/main" id="{74ECE98D-4C8B-A7C3-6EE6-BC63F38BF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50" y="1627140"/>
            <a:ext cx="5285236" cy="4076316"/>
          </a:xfrm>
          <a:prstGeom prst="rect">
            <a:avLst/>
          </a:prstGeom>
        </p:spPr>
      </p:pic>
      <p:pic>
        <p:nvPicPr>
          <p:cNvPr id="7" name="Graphic 6">
            <a:extLst>
              <a:ext uri="{FF2B5EF4-FFF2-40B4-BE49-F238E27FC236}">
                <a16:creationId xmlns:a16="http://schemas.microsoft.com/office/drawing/2014/main" id="{49A85BED-C37C-2F51-F8A1-0E9158E193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94023" y="5864237"/>
            <a:ext cx="3334882" cy="722300"/>
          </a:xfrm>
          <a:prstGeom prst="rect">
            <a:avLst/>
          </a:prstGeom>
        </p:spPr>
      </p:pic>
      <p:sp>
        <p:nvSpPr>
          <p:cNvPr id="8" name="TextBox 7">
            <a:extLst>
              <a:ext uri="{FF2B5EF4-FFF2-40B4-BE49-F238E27FC236}">
                <a16:creationId xmlns:a16="http://schemas.microsoft.com/office/drawing/2014/main" id="{85AB0DE1-0891-13B3-961A-3F380CA25A30}"/>
              </a:ext>
            </a:extLst>
          </p:cNvPr>
          <p:cNvSpPr txBox="1"/>
          <p:nvPr/>
        </p:nvSpPr>
        <p:spPr>
          <a:xfrm>
            <a:off x="6096000" y="1874728"/>
            <a:ext cx="411600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a:solidFill>
                  <a:srgbClr val="2F2F2F"/>
                </a:solidFill>
                <a:latin typeface="Arial"/>
                <a:ea typeface="Roboto"/>
                <a:cs typeface="Roboto"/>
              </a:rPr>
              <a:t>Our dynamic Wave® Personality Questionnaires put the most powerful predictor of workplace performance in your hands, ensuring market-leading validity.</a:t>
            </a:r>
          </a:p>
          <a:p>
            <a:endParaRPr lang="en-GB" sz="1600">
              <a:solidFill>
                <a:srgbClr val="2F2F2F"/>
              </a:solidFill>
              <a:latin typeface="Arial"/>
              <a:ea typeface="Roboto"/>
              <a:cs typeface="Roboto"/>
            </a:endParaRPr>
          </a:p>
          <a:p>
            <a:r>
              <a:rPr lang="en-GB" sz="1600">
                <a:solidFill>
                  <a:srgbClr val="2F2F2F"/>
                </a:solidFill>
                <a:latin typeface="Arial"/>
                <a:ea typeface="Roboto"/>
                <a:cs typeface="Roboto"/>
              </a:rPr>
              <a:t>U</a:t>
            </a:r>
            <a:r>
              <a:rPr lang="en-GB" sz="1600">
                <a:solidFill>
                  <a:srgbClr val="2F2F2F"/>
                </a:solidFill>
                <a:ea typeface="+mn-lt"/>
                <a:cs typeface="+mn-lt"/>
              </a:rPr>
              <a:t>nderpinned by 15 years of big data and global research.</a:t>
            </a:r>
          </a:p>
          <a:p>
            <a:endParaRPr lang="en-GB" sz="1600">
              <a:solidFill>
                <a:srgbClr val="2F2F2F"/>
              </a:solidFill>
              <a:ea typeface="+mn-lt"/>
              <a:cs typeface="+mn-lt"/>
            </a:endParaRPr>
          </a:p>
          <a:p>
            <a:r>
              <a:rPr lang="en-GB" sz="1600"/>
              <a:t>27 out of 30 stars from the BPS (British Psychological Society) independent review. </a:t>
            </a:r>
          </a:p>
          <a:p>
            <a:endParaRPr lang="en-GB" sz="1600"/>
          </a:p>
          <a:p>
            <a:r>
              <a:rPr lang="en-GB" sz="1600"/>
              <a:t>Culture-neutral and timeless design.</a:t>
            </a:r>
          </a:p>
        </p:txBody>
      </p:sp>
    </p:spTree>
    <p:extLst>
      <p:ext uri="{BB962C8B-B14F-4D97-AF65-F5344CB8AC3E}">
        <p14:creationId xmlns:p14="http://schemas.microsoft.com/office/powerpoint/2010/main" val="1866337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5BE7-4A70-BADC-1D6D-A00CCDF13314}"/>
              </a:ext>
            </a:extLst>
          </p:cNvPr>
          <p:cNvSpPr>
            <a:spLocks noGrp="1"/>
          </p:cNvSpPr>
          <p:nvPr>
            <p:ph type="title"/>
          </p:nvPr>
        </p:nvSpPr>
        <p:spPr/>
        <p:txBody>
          <a:bodyPr/>
          <a:lstStyle/>
          <a:p>
            <a:r>
              <a:rPr lang="en-GB"/>
              <a:t>Introduction to Cognitive Tests </a:t>
            </a:r>
          </a:p>
        </p:txBody>
      </p:sp>
      <p:sp>
        <p:nvSpPr>
          <p:cNvPr id="4" name="Content Placeholder 3">
            <a:extLst>
              <a:ext uri="{FF2B5EF4-FFF2-40B4-BE49-F238E27FC236}">
                <a16:creationId xmlns:a16="http://schemas.microsoft.com/office/drawing/2014/main" id="{2F67FB60-6FEB-CC2E-3CE1-4282712C99D2}"/>
              </a:ext>
            </a:extLst>
          </p:cNvPr>
          <p:cNvSpPr>
            <a:spLocks noGrp="1"/>
          </p:cNvSpPr>
          <p:nvPr>
            <p:ph sz="quarter" idx="13"/>
          </p:nvPr>
        </p:nvSpPr>
        <p:spPr/>
        <p:txBody>
          <a:bodyPr/>
          <a:lstStyle/>
          <a:p>
            <a:r>
              <a:rPr lang="en-GB"/>
              <a:t>Why use our Cognitive Tests?</a:t>
            </a:r>
          </a:p>
        </p:txBody>
      </p:sp>
      <p:pic>
        <p:nvPicPr>
          <p:cNvPr id="8" name="Graphic 7">
            <a:extLst>
              <a:ext uri="{FF2B5EF4-FFF2-40B4-BE49-F238E27FC236}">
                <a16:creationId xmlns:a16="http://schemas.microsoft.com/office/drawing/2014/main" id="{E912E15A-5676-7DDB-9EC3-0675453795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8227" y="3352314"/>
            <a:ext cx="777490" cy="790557"/>
          </a:xfrm>
          <a:prstGeom prst="rect">
            <a:avLst/>
          </a:prstGeom>
        </p:spPr>
      </p:pic>
      <p:pic>
        <p:nvPicPr>
          <p:cNvPr id="9" name="Graphic 8">
            <a:extLst>
              <a:ext uri="{FF2B5EF4-FFF2-40B4-BE49-F238E27FC236}">
                <a16:creationId xmlns:a16="http://schemas.microsoft.com/office/drawing/2014/main" id="{FDE8DD3C-AE89-2229-5241-00EF39275B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9477" y="5053929"/>
            <a:ext cx="699087" cy="731755"/>
          </a:xfrm>
          <a:prstGeom prst="rect">
            <a:avLst/>
          </a:prstGeom>
        </p:spPr>
      </p:pic>
      <p:pic>
        <p:nvPicPr>
          <p:cNvPr id="10" name="Graphic 9">
            <a:extLst>
              <a:ext uri="{FF2B5EF4-FFF2-40B4-BE49-F238E27FC236}">
                <a16:creationId xmlns:a16="http://schemas.microsoft.com/office/drawing/2014/main" id="{3D912CA0-4B27-7FF2-776F-431541CAFE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9437" y="3545726"/>
            <a:ext cx="738289" cy="738289"/>
          </a:xfrm>
          <a:prstGeom prst="rect">
            <a:avLst/>
          </a:prstGeom>
        </p:spPr>
      </p:pic>
      <p:pic>
        <p:nvPicPr>
          <p:cNvPr id="11" name="Graphic 10">
            <a:extLst>
              <a:ext uri="{FF2B5EF4-FFF2-40B4-BE49-F238E27FC236}">
                <a16:creationId xmlns:a16="http://schemas.microsoft.com/office/drawing/2014/main" id="{C41FB8B4-9B07-0FE7-3A4E-39CC498189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8340" y="5044129"/>
            <a:ext cx="862426" cy="751356"/>
          </a:xfrm>
          <a:prstGeom prst="rect">
            <a:avLst/>
          </a:prstGeom>
        </p:spPr>
      </p:pic>
      <p:pic>
        <p:nvPicPr>
          <p:cNvPr id="12" name="Graphic 11">
            <a:extLst>
              <a:ext uri="{FF2B5EF4-FFF2-40B4-BE49-F238E27FC236}">
                <a16:creationId xmlns:a16="http://schemas.microsoft.com/office/drawing/2014/main" id="{A7457A33-1695-01C4-9B23-38B388AE4D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89026" y="1995055"/>
            <a:ext cx="725222" cy="790557"/>
          </a:xfrm>
          <a:prstGeom prst="rect">
            <a:avLst/>
          </a:prstGeom>
        </p:spPr>
      </p:pic>
      <p:pic>
        <p:nvPicPr>
          <p:cNvPr id="13" name="Graphic 12">
            <a:extLst>
              <a:ext uri="{FF2B5EF4-FFF2-40B4-BE49-F238E27FC236}">
                <a16:creationId xmlns:a16="http://schemas.microsoft.com/office/drawing/2014/main" id="{90B984FD-9CE0-D5F8-E954-7B6C46D3867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6143" y="2040790"/>
            <a:ext cx="646819" cy="744822"/>
          </a:xfrm>
          <a:prstGeom prst="rect">
            <a:avLst/>
          </a:prstGeom>
        </p:spPr>
      </p:pic>
      <p:sp>
        <p:nvSpPr>
          <p:cNvPr id="15" name="TextBox 14">
            <a:extLst>
              <a:ext uri="{FF2B5EF4-FFF2-40B4-BE49-F238E27FC236}">
                <a16:creationId xmlns:a16="http://schemas.microsoft.com/office/drawing/2014/main" id="{7134EE31-8C2B-78B3-37C6-7D8A68715E84}"/>
              </a:ext>
            </a:extLst>
          </p:cNvPr>
          <p:cNvSpPr txBox="1"/>
          <p:nvPr/>
        </p:nvSpPr>
        <p:spPr>
          <a:xfrm>
            <a:off x="1395525" y="2080936"/>
            <a:ext cx="2968456" cy="830997"/>
          </a:xfrm>
          <a:prstGeom prst="rect">
            <a:avLst/>
          </a:prstGeom>
          <a:noFill/>
        </p:spPr>
        <p:txBody>
          <a:bodyPr wrap="square" rtlCol="0">
            <a:spAutoFit/>
          </a:bodyPr>
          <a:lstStyle/>
          <a:p>
            <a:r>
              <a:rPr lang="en-US" sz="1600">
                <a:solidFill>
                  <a:srgbClr val="1D1D1F"/>
                </a:solidFill>
                <a:latin typeface="Roboto" panose="02000000000000000000" pitchFamily="2" charset="0"/>
              </a:rPr>
              <a:t>Current and work-relevant items measuring the core abilities required for the role</a:t>
            </a:r>
            <a:endParaRPr lang="en-GB"/>
          </a:p>
        </p:txBody>
      </p:sp>
      <p:sp>
        <p:nvSpPr>
          <p:cNvPr id="16" name="TextBox 15">
            <a:extLst>
              <a:ext uri="{FF2B5EF4-FFF2-40B4-BE49-F238E27FC236}">
                <a16:creationId xmlns:a16="http://schemas.microsoft.com/office/drawing/2014/main" id="{A4A98A3D-2A58-A0D7-61D5-A8D4B87637C8}"/>
              </a:ext>
            </a:extLst>
          </p:cNvPr>
          <p:cNvSpPr txBox="1"/>
          <p:nvPr/>
        </p:nvSpPr>
        <p:spPr>
          <a:xfrm>
            <a:off x="1395525" y="4881197"/>
            <a:ext cx="2968456" cy="1077218"/>
          </a:xfrm>
          <a:prstGeom prst="rect">
            <a:avLst/>
          </a:prstGeom>
          <a:noFill/>
        </p:spPr>
        <p:txBody>
          <a:bodyPr wrap="square" rtlCol="0">
            <a:spAutoFit/>
          </a:bodyPr>
          <a:lstStyle/>
          <a:p>
            <a:r>
              <a:rPr lang="en-US" sz="1600">
                <a:solidFill>
                  <a:srgbClr val="1D1D1F"/>
                </a:solidFill>
                <a:latin typeface="Roboto" panose="02000000000000000000" pitchFamily="2" charset="0"/>
              </a:rPr>
              <a:t>Varied and modern range of questions offering a breadth of measurement and positive candidate experience</a:t>
            </a:r>
            <a:endParaRPr lang="en-GB"/>
          </a:p>
        </p:txBody>
      </p:sp>
      <p:sp>
        <p:nvSpPr>
          <p:cNvPr id="17" name="TextBox 16">
            <a:extLst>
              <a:ext uri="{FF2B5EF4-FFF2-40B4-BE49-F238E27FC236}">
                <a16:creationId xmlns:a16="http://schemas.microsoft.com/office/drawing/2014/main" id="{3644F43E-AC11-A442-0B74-CE9BE5A344D6}"/>
              </a:ext>
            </a:extLst>
          </p:cNvPr>
          <p:cNvSpPr txBox="1"/>
          <p:nvPr/>
        </p:nvSpPr>
        <p:spPr>
          <a:xfrm>
            <a:off x="1395525" y="3502425"/>
            <a:ext cx="2968456" cy="830997"/>
          </a:xfrm>
          <a:prstGeom prst="rect">
            <a:avLst/>
          </a:prstGeom>
          <a:noFill/>
        </p:spPr>
        <p:txBody>
          <a:bodyPr wrap="square" rtlCol="0">
            <a:spAutoFit/>
          </a:bodyPr>
          <a:lstStyle/>
          <a:p>
            <a:r>
              <a:rPr lang="en-US" sz="1600">
                <a:solidFill>
                  <a:srgbClr val="1D1D1F"/>
                </a:solidFill>
                <a:latin typeface="Roboto" panose="02000000000000000000" pitchFamily="2" charset="0"/>
              </a:rPr>
              <a:t>High-quality practice and preparation materials available in over 28 languages</a:t>
            </a:r>
            <a:endParaRPr lang="en-GB"/>
          </a:p>
        </p:txBody>
      </p:sp>
      <p:sp>
        <p:nvSpPr>
          <p:cNvPr id="18" name="TextBox 17">
            <a:extLst>
              <a:ext uri="{FF2B5EF4-FFF2-40B4-BE49-F238E27FC236}">
                <a16:creationId xmlns:a16="http://schemas.microsoft.com/office/drawing/2014/main" id="{F91B105E-0197-B0A4-874A-19CE7B897131}"/>
              </a:ext>
            </a:extLst>
          </p:cNvPr>
          <p:cNvSpPr txBox="1"/>
          <p:nvPr/>
        </p:nvSpPr>
        <p:spPr>
          <a:xfrm>
            <a:off x="6343793" y="2080935"/>
            <a:ext cx="2968456" cy="830997"/>
          </a:xfrm>
          <a:prstGeom prst="rect">
            <a:avLst/>
          </a:prstGeom>
          <a:noFill/>
        </p:spPr>
        <p:txBody>
          <a:bodyPr wrap="square" rtlCol="0">
            <a:spAutoFit/>
          </a:bodyPr>
          <a:lstStyle/>
          <a:p>
            <a:r>
              <a:rPr lang="en-US" sz="1600">
                <a:solidFill>
                  <a:srgbClr val="1D1D1F"/>
                </a:solidFill>
                <a:latin typeface="Roboto" panose="02000000000000000000" pitchFamily="2" charset="0"/>
              </a:rPr>
              <a:t>Short completion times - Swift combination tests measuring 3 to 6 key areas in one test</a:t>
            </a:r>
            <a:endParaRPr lang="en-GB"/>
          </a:p>
        </p:txBody>
      </p:sp>
      <p:sp>
        <p:nvSpPr>
          <p:cNvPr id="19" name="TextBox 18">
            <a:extLst>
              <a:ext uri="{FF2B5EF4-FFF2-40B4-BE49-F238E27FC236}">
                <a16:creationId xmlns:a16="http://schemas.microsoft.com/office/drawing/2014/main" id="{CAF8BCAB-A669-F904-0A3E-6AD090B317BF}"/>
              </a:ext>
            </a:extLst>
          </p:cNvPr>
          <p:cNvSpPr txBox="1"/>
          <p:nvPr/>
        </p:nvSpPr>
        <p:spPr>
          <a:xfrm>
            <a:off x="6343793" y="4881197"/>
            <a:ext cx="2817358" cy="1077218"/>
          </a:xfrm>
          <a:prstGeom prst="rect">
            <a:avLst/>
          </a:prstGeom>
          <a:noFill/>
        </p:spPr>
        <p:txBody>
          <a:bodyPr wrap="square" rtlCol="0">
            <a:spAutoFit/>
          </a:bodyPr>
          <a:lstStyle/>
          <a:p>
            <a:r>
              <a:rPr lang="en-US" sz="1600">
                <a:solidFill>
                  <a:srgbClr val="1D1D1F"/>
                </a:solidFill>
                <a:latin typeface="Roboto" panose="02000000000000000000" pitchFamily="2" charset="0"/>
              </a:rPr>
              <a:t>Fixed-length format ensures a fairer experience for candidates with a gradual increase in difficulty</a:t>
            </a:r>
            <a:endParaRPr lang="en-GB"/>
          </a:p>
        </p:txBody>
      </p:sp>
      <p:sp>
        <p:nvSpPr>
          <p:cNvPr id="20" name="TextBox 19">
            <a:extLst>
              <a:ext uri="{FF2B5EF4-FFF2-40B4-BE49-F238E27FC236}">
                <a16:creationId xmlns:a16="http://schemas.microsoft.com/office/drawing/2014/main" id="{04D76F39-50F5-9485-3734-80664E16EC1F}"/>
              </a:ext>
            </a:extLst>
          </p:cNvPr>
          <p:cNvSpPr txBox="1"/>
          <p:nvPr/>
        </p:nvSpPr>
        <p:spPr>
          <a:xfrm>
            <a:off x="6343793" y="3407460"/>
            <a:ext cx="2968456" cy="1077218"/>
          </a:xfrm>
          <a:prstGeom prst="rect">
            <a:avLst/>
          </a:prstGeom>
          <a:noFill/>
        </p:spPr>
        <p:txBody>
          <a:bodyPr wrap="square" rtlCol="0">
            <a:spAutoFit/>
          </a:bodyPr>
          <a:lstStyle/>
          <a:p>
            <a:r>
              <a:rPr lang="en-US" sz="1600">
                <a:solidFill>
                  <a:srgbClr val="1D1D1F"/>
                </a:solidFill>
                <a:latin typeface="Roboto" panose="02000000000000000000" pitchFamily="2" charset="0"/>
              </a:rPr>
              <a:t>Dynamic group reporting driving faster and more reliable decisions underpinned by accurate data</a:t>
            </a:r>
            <a:endParaRPr lang="en-GB"/>
          </a:p>
        </p:txBody>
      </p:sp>
    </p:spTree>
    <p:extLst>
      <p:ext uri="{BB962C8B-B14F-4D97-AF65-F5344CB8AC3E}">
        <p14:creationId xmlns:p14="http://schemas.microsoft.com/office/powerpoint/2010/main" val="128188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F67C8-945C-486A-2CA1-CB6320245E7D}"/>
              </a:ext>
            </a:extLst>
          </p:cNvPr>
          <p:cNvSpPr>
            <a:spLocks noGrp="1"/>
          </p:cNvSpPr>
          <p:nvPr>
            <p:ph type="title"/>
          </p:nvPr>
        </p:nvSpPr>
        <p:spPr/>
        <p:txBody>
          <a:bodyPr>
            <a:normAutofit/>
          </a:bodyPr>
          <a:lstStyle/>
          <a:p>
            <a:r>
              <a:rPr lang="en-GB"/>
              <a:t>Population 1: Store Managers</a:t>
            </a:r>
          </a:p>
        </p:txBody>
      </p:sp>
      <p:sp>
        <p:nvSpPr>
          <p:cNvPr id="4" name="Content Placeholder 3">
            <a:extLst>
              <a:ext uri="{FF2B5EF4-FFF2-40B4-BE49-F238E27FC236}">
                <a16:creationId xmlns:a16="http://schemas.microsoft.com/office/drawing/2014/main" id="{0485B24B-5126-90EA-D46C-1C1AEB8FD691}"/>
              </a:ext>
            </a:extLst>
          </p:cNvPr>
          <p:cNvSpPr>
            <a:spLocks noGrp="1"/>
          </p:cNvSpPr>
          <p:nvPr>
            <p:ph sz="quarter" idx="13"/>
          </p:nvPr>
        </p:nvSpPr>
        <p:spPr/>
        <p:txBody>
          <a:bodyPr/>
          <a:lstStyle/>
          <a:p>
            <a:r>
              <a:rPr lang="en-GB"/>
              <a:t>E-Assessment Instruments </a:t>
            </a:r>
          </a:p>
        </p:txBody>
      </p:sp>
      <p:sp>
        <p:nvSpPr>
          <p:cNvPr id="6" name="Freeform: Shape 5">
            <a:extLst>
              <a:ext uri="{FF2B5EF4-FFF2-40B4-BE49-F238E27FC236}">
                <a16:creationId xmlns:a16="http://schemas.microsoft.com/office/drawing/2014/main" id="{B4D9B912-AC7D-423A-5DE3-FAB38E02FAE9}"/>
              </a:ext>
            </a:extLst>
          </p:cNvPr>
          <p:cNvSpPr/>
          <p:nvPr/>
        </p:nvSpPr>
        <p:spPr>
          <a:xfrm>
            <a:off x="5327339" y="2347083"/>
            <a:ext cx="3771641" cy="3501209"/>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Freeform: Shape 6">
            <a:extLst>
              <a:ext uri="{FF2B5EF4-FFF2-40B4-BE49-F238E27FC236}">
                <a16:creationId xmlns:a16="http://schemas.microsoft.com/office/drawing/2014/main" id="{406D3BBA-136D-9677-7012-D40498C5936F}"/>
              </a:ext>
            </a:extLst>
          </p:cNvPr>
          <p:cNvSpPr/>
          <p:nvPr/>
        </p:nvSpPr>
        <p:spPr>
          <a:xfrm>
            <a:off x="495595" y="2347082"/>
            <a:ext cx="3771641" cy="3501209"/>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TextBox 7">
            <a:extLst>
              <a:ext uri="{FF2B5EF4-FFF2-40B4-BE49-F238E27FC236}">
                <a16:creationId xmlns:a16="http://schemas.microsoft.com/office/drawing/2014/main" id="{67D1BF8F-2820-38C7-68E0-D3F84F8A0D33}"/>
              </a:ext>
            </a:extLst>
          </p:cNvPr>
          <p:cNvSpPr txBox="1"/>
          <p:nvPr/>
        </p:nvSpPr>
        <p:spPr>
          <a:xfrm>
            <a:off x="4454886" y="3525984"/>
            <a:ext cx="684803" cy="923330"/>
          </a:xfrm>
          <a:prstGeom prst="rect">
            <a:avLst/>
          </a:prstGeom>
          <a:noFill/>
        </p:spPr>
        <p:txBody>
          <a:bodyPr wrap="none" rtlCol="0">
            <a:spAutoFit/>
          </a:bodyPr>
          <a:lstStyle/>
          <a:p>
            <a:r>
              <a:rPr lang="en-GB" sz="5400" b="1">
                <a:solidFill>
                  <a:schemeClr val="accent2"/>
                </a:solidFill>
              </a:rPr>
              <a:t>&amp;</a:t>
            </a:r>
          </a:p>
        </p:txBody>
      </p:sp>
      <p:sp>
        <p:nvSpPr>
          <p:cNvPr id="9" name="TextBox 8">
            <a:extLst>
              <a:ext uri="{FF2B5EF4-FFF2-40B4-BE49-F238E27FC236}">
                <a16:creationId xmlns:a16="http://schemas.microsoft.com/office/drawing/2014/main" id="{9EED9EE2-2FA3-5328-462E-ED00409EFC95}"/>
              </a:ext>
            </a:extLst>
          </p:cNvPr>
          <p:cNvSpPr txBox="1"/>
          <p:nvPr/>
        </p:nvSpPr>
        <p:spPr>
          <a:xfrm>
            <a:off x="907177" y="4102357"/>
            <a:ext cx="2948473" cy="954107"/>
          </a:xfrm>
          <a:prstGeom prst="rect">
            <a:avLst/>
          </a:prstGeom>
          <a:noFill/>
        </p:spPr>
        <p:txBody>
          <a:bodyPr wrap="square" lIns="91440" tIns="45720" rIns="91440" bIns="45720" rtlCol="0" anchor="t">
            <a:spAutoFit/>
          </a:bodyPr>
          <a:lstStyle/>
          <a:p>
            <a:pPr algn="ctr"/>
            <a:r>
              <a:rPr lang="en-GB" sz="1400" b="1"/>
              <a:t>6.5-minute</a:t>
            </a:r>
            <a:r>
              <a:rPr lang="en-GB" sz="1400"/>
              <a:t> powerful behavioural screener for identifying a candidate's potential to be successful in the role.</a:t>
            </a:r>
          </a:p>
        </p:txBody>
      </p:sp>
      <p:sp>
        <p:nvSpPr>
          <p:cNvPr id="10" name="TextBox 9">
            <a:extLst>
              <a:ext uri="{FF2B5EF4-FFF2-40B4-BE49-F238E27FC236}">
                <a16:creationId xmlns:a16="http://schemas.microsoft.com/office/drawing/2014/main" id="{43955FC2-05D8-0BF7-AA03-89EAD391DADC}"/>
              </a:ext>
            </a:extLst>
          </p:cNvPr>
          <p:cNvSpPr txBox="1"/>
          <p:nvPr/>
        </p:nvSpPr>
        <p:spPr>
          <a:xfrm>
            <a:off x="5348984" y="2436560"/>
            <a:ext cx="3728350" cy="1569660"/>
          </a:xfrm>
          <a:prstGeom prst="rect">
            <a:avLst/>
          </a:prstGeom>
          <a:noFill/>
        </p:spPr>
        <p:txBody>
          <a:bodyPr wrap="square" rtlCol="0">
            <a:spAutoFit/>
          </a:bodyPr>
          <a:lstStyle/>
          <a:p>
            <a:pPr algn="ctr"/>
            <a:r>
              <a:rPr lang="en-GB" sz="2400" b="1">
                <a:solidFill>
                  <a:schemeClr val="accent1"/>
                </a:solidFill>
                <a:latin typeface="+mj-lt"/>
              </a:rPr>
              <a:t>Swift Comprehension Aptitude </a:t>
            </a:r>
          </a:p>
          <a:p>
            <a:endParaRPr lang="en-GB" sz="2400" b="1">
              <a:solidFill>
                <a:schemeClr val="accent1"/>
              </a:solidFill>
              <a:latin typeface="+mj-lt"/>
            </a:endParaRPr>
          </a:p>
          <a:p>
            <a:r>
              <a:rPr lang="en-GB" sz="2400" b="1">
                <a:solidFill>
                  <a:schemeClr val="accent1"/>
                </a:solidFill>
                <a:latin typeface="+mj-lt"/>
              </a:rPr>
              <a:t> </a:t>
            </a:r>
          </a:p>
        </p:txBody>
      </p:sp>
      <p:pic>
        <p:nvPicPr>
          <p:cNvPr id="11" name="Graphic 10">
            <a:extLst>
              <a:ext uri="{FF2B5EF4-FFF2-40B4-BE49-F238E27FC236}">
                <a16:creationId xmlns:a16="http://schemas.microsoft.com/office/drawing/2014/main" id="{1AA56FC6-817D-5299-64EF-A9F97B9935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5527" y="3048298"/>
            <a:ext cx="2771775" cy="790575"/>
          </a:xfrm>
          <a:prstGeom prst="rect">
            <a:avLst/>
          </a:prstGeom>
        </p:spPr>
      </p:pic>
      <p:sp>
        <p:nvSpPr>
          <p:cNvPr id="12" name="TextBox 11">
            <a:extLst>
              <a:ext uri="{FF2B5EF4-FFF2-40B4-BE49-F238E27FC236}">
                <a16:creationId xmlns:a16="http://schemas.microsoft.com/office/drawing/2014/main" id="{020B0075-D0D9-6936-6465-D7A1E25E69C7}"/>
              </a:ext>
            </a:extLst>
          </p:cNvPr>
          <p:cNvSpPr txBox="1"/>
          <p:nvPr/>
        </p:nvSpPr>
        <p:spPr>
          <a:xfrm>
            <a:off x="5650576" y="3317106"/>
            <a:ext cx="2948473" cy="2246769"/>
          </a:xfrm>
          <a:prstGeom prst="rect">
            <a:avLst/>
          </a:prstGeom>
          <a:noFill/>
        </p:spPr>
        <p:txBody>
          <a:bodyPr wrap="square" lIns="91440" tIns="45720" rIns="91440" bIns="45720" rtlCol="0" anchor="t">
            <a:spAutoFit/>
          </a:bodyPr>
          <a:lstStyle/>
          <a:p>
            <a:pPr algn="ctr"/>
            <a:r>
              <a:rPr lang="en-GB" sz="1400">
                <a:solidFill>
                  <a:schemeClr val="bg1"/>
                </a:solidFill>
                <a:ea typeface="+mn-lt"/>
                <a:cs typeface="+mn-lt"/>
              </a:rPr>
              <a:t>Our pioneering Swift Aptitude tests efficiently assess the core cognitive ability areas required for the role.</a:t>
            </a:r>
          </a:p>
          <a:p>
            <a:pPr algn="ctr"/>
            <a:endParaRPr lang="en-GB" sz="1400">
              <a:solidFill>
                <a:schemeClr val="bg1"/>
              </a:solidFill>
              <a:ea typeface="+mn-lt"/>
              <a:cs typeface="+mn-lt"/>
            </a:endParaRPr>
          </a:p>
          <a:p>
            <a:pPr algn="ctr"/>
            <a:r>
              <a:rPr lang="en-GB" sz="1400">
                <a:solidFill>
                  <a:schemeClr val="bg1"/>
                </a:solidFill>
                <a:cs typeface="Arial"/>
              </a:rPr>
              <a:t>Swift Comprehension is a </a:t>
            </a:r>
            <a:r>
              <a:rPr lang="en-GB" sz="1400" b="1">
                <a:solidFill>
                  <a:schemeClr val="bg1"/>
                </a:solidFill>
                <a:cs typeface="Arial"/>
              </a:rPr>
              <a:t>9.5-minute</a:t>
            </a:r>
            <a:r>
              <a:rPr lang="en-GB" sz="1400">
                <a:solidFill>
                  <a:schemeClr val="bg1"/>
                </a:solidFill>
                <a:cs typeface="Arial"/>
              </a:rPr>
              <a:t> combination test, measuring </a:t>
            </a:r>
            <a:r>
              <a:rPr lang="en-GB" sz="1400" b="1">
                <a:solidFill>
                  <a:schemeClr val="bg1"/>
                </a:solidFill>
                <a:cs typeface="Arial"/>
              </a:rPr>
              <a:t>Verbal, Numerical, and Error Checking.</a:t>
            </a:r>
          </a:p>
          <a:p>
            <a:pPr algn="ctr"/>
            <a:endParaRPr lang="en-GB" sz="1400">
              <a:solidFill>
                <a:schemeClr val="bg1"/>
              </a:solidFill>
              <a:ea typeface="+mn-lt"/>
              <a:cs typeface="+mn-lt"/>
            </a:endParaRPr>
          </a:p>
        </p:txBody>
      </p:sp>
      <p:sp>
        <p:nvSpPr>
          <p:cNvPr id="3" name="Content Placeholder 3">
            <a:extLst>
              <a:ext uri="{FF2B5EF4-FFF2-40B4-BE49-F238E27FC236}">
                <a16:creationId xmlns:a16="http://schemas.microsoft.com/office/drawing/2014/main" id="{6F26423B-349F-E0DA-AE01-98E7B820CFB1}"/>
              </a:ext>
            </a:extLst>
          </p:cNvPr>
          <p:cNvSpPr txBox="1">
            <a:spLocks/>
          </p:cNvSpPr>
          <p:nvPr/>
        </p:nvSpPr>
        <p:spPr>
          <a:xfrm>
            <a:off x="339725" y="1675044"/>
            <a:ext cx="10515600"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t>Measuring a candidate's potential, culture fit and identifying development opportunities</a:t>
            </a:r>
          </a:p>
        </p:txBody>
      </p:sp>
    </p:spTree>
    <p:extLst>
      <p:ext uri="{BB962C8B-B14F-4D97-AF65-F5344CB8AC3E}">
        <p14:creationId xmlns:p14="http://schemas.microsoft.com/office/powerpoint/2010/main" val="3975261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Rectangle: Rounded Corners 206">
            <a:extLst>
              <a:ext uri="{FF2B5EF4-FFF2-40B4-BE49-F238E27FC236}">
                <a16:creationId xmlns:a16="http://schemas.microsoft.com/office/drawing/2014/main" id="{C7211EBF-0111-2CA7-0377-5AD477CFAC18}"/>
              </a:ext>
            </a:extLst>
          </p:cNvPr>
          <p:cNvSpPr/>
          <p:nvPr/>
        </p:nvSpPr>
        <p:spPr>
          <a:xfrm>
            <a:off x="334047" y="5351953"/>
            <a:ext cx="1198582" cy="1246085"/>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14">
            <a:extLst>
              <a:ext uri="{FF2B5EF4-FFF2-40B4-BE49-F238E27FC236}">
                <a16:creationId xmlns:a16="http://schemas.microsoft.com/office/drawing/2014/main" id="{33F9575C-6F7B-4F49-AA95-62BF40A0771B}"/>
              </a:ext>
            </a:extLst>
          </p:cNvPr>
          <p:cNvPicPr>
            <a:picLocks noChangeAspect="1"/>
          </p:cNvPicPr>
          <p:nvPr/>
        </p:nvPicPr>
        <p:blipFill rotWithShape="1">
          <a:blip r:embed="rId3"/>
          <a:srcRect t="4607" b="1"/>
          <a:stretch/>
        </p:blipFill>
        <p:spPr>
          <a:xfrm rot="426221">
            <a:off x="2548635" y="153601"/>
            <a:ext cx="8418503" cy="6012762"/>
          </a:xfrm>
          <a:custGeom>
            <a:avLst/>
            <a:gdLst>
              <a:gd name="connsiteX0" fmla="*/ 0 w 9151436"/>
              <a:gd name="connsiteY0" fmla="*/ 0 h 6851963"/>
              <a:gd name="connsiteX1" fmla="*/ 9158869 w 9151436"/>
              <a:gd name="connsiteY1" fmla="*/ 0 h 6851963"/>
              <a:gd name="connsiteX2" fmla="*/ 9158869 w 9151436"/>
              <a:gd name="connsiteY2" fmla="*/ 6853886 h 6851963"/>
              <a:gd name="connsiteX3" fmla="*/ 0 w 9151436"/>
              <a:gd name="connsiteY3" fmla="*/ 6853886 h 6851963"/>
            </a:gdLst>
            <a:ahLst/>
            <a:cxnLst>
              <a:cxn ang="0">
                <a:pos x="connsiteX0" y="connsiteY0"/>
              </a:cxn>
              <a:cxn ang="0">
                <a:pos x="connsiteX1" y="connsiteY1"/>
              </a:cxn>
              <a:cxn ang="0">
                <a:pos x="connsiteX2" y="connsiteY2"/>
              </a:cxn>
              <a:cxn ang="0">
                <a:pos x="connsiteX3" y="connsiteY3"/>
              </a:cxn>
            </a:cxnLst>
            <a:rect l="l" t="t" r="r" b="b"/>
            <a:pathLst>
              <a:path w="9151436" h="6851963">
                <a:moveTo>
                  <a:pt x="0" y="0"/>
                </a:moveTo>
                <a:lnTo>
                  <a:pt x="9158869" y="0"/>
                </a:lnTo>
                <a:lnTo>
                  <a:pt x="9158869" y="6853886"/>
                </a:lnTo>
                <a:lnTo>
                  <a:pt x="0" y="6853886"/>
                </a:lnTo>
                <a:close/>
              </a:path>
            </a:pathLst>
          </a:custGeom>
          <a:ln/>
        </p:spPr>
      </p:pic>
      <p:sp>
        <p:nvSpPr>
          <p:cNvPr id="206" name="Rectangle: Rounded Corners 205">
            <a:extLst>
              <a:ext uri="{FF2B5EF4-FFF2-40B4-BE49-F238E27FC236}">
                <a16:creationId xmlns:a16="http://schemas.microsoft.com/office/drawing/2014/main" id="{73EDC0C6-139B-1EE3-0555-D5EB4B39AEA0}"/>
              </a:ext>
            </a:extLst>
          </p:cNvPr>
          <p:cNvSpPr/>
          <p:nvPr/>
        </p:nvSpPr>
        <p:spPr>
          <a:xfrm>
            <a:off x="1634149" y="5351953"/>
            <a:ext cx="1198582" cy="1246085"/>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Rounded Corners 204">
            <a:extLst>
              <a:ext uri="{FF2B5EF4-FFF2-40B4-BE49-F238E27FC236}">
                <a16:creationId xmlns:a16="http://schemas.microsoft.com/office/drawing/2014/main" id="{1A01519A-7540-8A74-4C0C-802C2E0C6C40}"/>
              </a:ext>
            </a:extLst>
          </p:cNvPr>
          <p:cNvSpPr/>
          <p:nvPr/>
        </p:nvSpPr>
        <p:spPr>
          <a:xfrm>
            <a:off x="2906586" y="5341154"/>
            <a:ext cx="1198582" cy="1246085"/>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64E2307D-368D-EE5A-C07A-229F391E5DC3}"/>
              </a:ext>
            </a:extLst>
          </p:cNvPr>
          <p:cNvSpPr/>
          <p:nvPr/>
        </p:nvSpPr>
        <p:spPr>
          <a:xfrm>
            <a:off x="8681013" y="4841759"/>
            <a:ext cx="3387077" cy="1289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355309B8-2F72-953F-2BEB-B4718C8B77BE}"/>
              </a:ext>
            </a:extLst>
          </p:cNvPr>
          <p:cNvGrpSpPr/>
          <p:nvPr/>
        </p:nvGrpSpPr>
        <p:grpSpPr>
          <a:xfrm>
            <a:off x="5493757" y="2237066"/>
            <a:ext cx="6762388" cy="3701720"/>
            <a:chOff x="4809743" y="1457294"/>
            <a:chExt cx="7886819" cy="4317232"/>
          </a:xfrm>
        </p:grpSpPr>
        <p:sp>
          <p:nvSpPr>
            <p:cNvPr id="70" name="Rectangle 69">
              <a:extLst>
                <a:ext uri="{FF2B5EF4-FFF2-40B4-BE49-F238E27FC236}">
                  <a16:creationId xmlns:a16="http://schemas.microsoft.com/office/drawing/2014/main" id="{B3390BD0-7E81-49AE-8274-0E05F9F5532C}"/>
                </a:ext>
              </a:extLst>
            </p:cNvPr>
            <p:cNvSpPr/>
            <p:nvPr/>
          </p:nvSpPr>
          <p:spPr>
            <a:xfrm flipV="1">
              <a:off x="6897102" y="3351862"/>
              <a:ext cx="292044" cy="191416"/>
            </a:xfrm>
            <a:prstGeom prst="rect">
              <a:avLst/>
            </a:prstGeom>
            <a:solidFill>
              <a:srgbClr val="F4F4F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A screen shot of a computer&#10;&#10;Description automatically generated">
              <a:extLst>
                <a:ext uri="{FF2B5EF4-FFF2-40B4-BE49-F238E27FC236}">
                  <a16:creationId xmlns:a16="http://schemas.microsoft.com/office/drawing/2014/main" id="{C9D1C4BE-37F6-419A-9A70-F1D287AF9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9743" y="1457294"/>
              <a:ext cx="7886819" cy="3943411"/>
            </a:xfrm>
            <a:prstGeom prst="rect">
              <a:avLst/>
            </a:prstGeom>
          </p:spPr>
        </p:pic>
        <p:sp>
          <p:nvSpPr>
            <p:cNvPr id="58" name="Rectangle 57">
              <a:extLst>
                <a:ext uri="{FF2B5EF4-FFF2-40B4-BE49-F238E27FC236}">
                  <a16:creationId xmlns:a16="http://schemas.microsoft.com/office/drawing/2014/main" id="{4BA49162-6A82-4153-A79B-9C5EF414C7AE}"/>
                </a:ext>
              </a:extLst>
            </p:cNvPr>
            <p:cNvSpPr/>
            <p:nvPr/>
          </p:nvSpPr>
          <p:spPr>
            <a:xfrm>
              <a:off x="6292912" y="1697791"/>
              <a:ext cx="4993995" cy="3176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F240D716-391C-4E64-BEB7-321ED1EA4E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4530" y="1929821"/>
              <a:ext cx="4323392" cy="2588528"/>
            </a:xfrm>
            <a:prstGeom prst="rect">
              <a:avLst/>
            </a:prstGeom>
          </p:spPr>
        </p:pic>
        <p:grpSp>
          <p:nvGrpSpPr>
            <p:cNvPr id="6" name="Group 5">
              <a:extLst>
                <a:ext uri="{FF2B5EF4-FFF2-40B4-BE49-F238E27FC236}">
                  <a16:creationId xmlns:a16="http://schemas.microsoft.com/office/drawing/2014/main" id="{ECBB1D46-8494-4AB1-88A6-B937F41D733F}"/>
                </a:ext>
              </a:extLst>
            </p:cNvPr>
            <p:cNvGrpSpPr/>
            <p:nvPr/>
          </p:nvGrpSpPr>
          <p:grpSpPr>
            <a:xfrm>
              <a:off x="10252872" y="2405308"/>
              <a:ext cx="2242904" cy="3369218"/>
              <a:chOff x="9748310" y="2481705"/>
              <a:chExt cx="2242904" cy="3369218"/>
            </a:xfrm>
          </p:grpSpPr>
          <p:sp>
            <p:nvSpPr>
              <p:cNvPr id="45" name="Rectangle: Rounded Corners 44">
                <a:extLst>
                  <a:ext uri="{FF2B5EF4-FFF2-40B4-BE49-F238E27FC236}">
                    <a16:creationId xmlns:a16="http://schemas.microsoft.com/office/drawing/2014/main" id="{A21833D1-B0BF-4B3C-B1C5-8E49942A678C}"/>
                  </a:ext>
                </a:extLst>
              </p:cNvPr>
              <p:cNvSpPr/>
              <p:nvPr/>
            </p:nvSpPr>
            <p:spPr>
              <a:xfrm>
                <a:off x="10229740" y="2806604"/>
                <a:ext cx="1268516" cy="2660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1B390EA4-2276-477F-A3E5-397A6A9561AD}"/>
                  </a:ext>
                </a:extLst>
              </p:cNvPr>
              <p:cNvSpPr/>
              <p:nvPr/>
            </p:nvSpPr>
            <p:spPr>
              <a:xfrm>
                <a:off x="10229740" y="2806604"/>
                <a:ext cx="1283434" cy="27441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48" name="Picture 47">
                <a:extLst>
                  <a:ext uri="{FF2B5EF4-FFF2-40B4-BE49-F238E27FC236}">
                    <a16:creationId xmlns:a16="http://schemas.microsoft.com/office/drawing/2014/main" id="{5FD35040-CD50-49CC-90DD-D15EED36D98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48310" y="2481705"/>
                <a:ext cx="2242904" cy="3369218"/>
              </a:xfrm>
              <a:prstGeom prst="rect">
                <a:avLst/>
              </a:prstGeom>
            </p:spPr>
          </p:pic>
          <p:pic>
            <p:nvPicPr>
              <p:cNvPr id="2" name="Graphic 1">
                <a:extLst>
                  <a:ext uri="{FF2B5EF4-FFF2-40B4-BE49-F238E27FC236}">
                    <a16:creationId xmlns:a16="http://schemas.microsoft.com/office/drawing/2014/main" id="{48ECF2D8-C480-4773-8E3C-F139B87193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24483" y="2829018"/>
                <a:ext cx="1284616" cy="2807124"/>
              </a:xfrm>
              <a:prstGeom prst="rect">
                <a:avLst/>
              </a:prstGeom>
            </p:spPr>
          </p:pic>
        </p:grpSp>
      </p:grpSp>
      <p:sp>
        <p:nvSpPr>
          <p:cNvPr id="4" name="TextBox 3">
            <a:extLst>
              <a:ext uri="{FF2B5EF4-FFF2-40B4-BE49-F238E27FC236}">
                <a16:creationId xmlns:a16="http://schemas.microsoft.com/office/drawing/2014/main" id="{EEA80D94-6A2F-88DF-9B4F-77E03FF21ED8}"/>
              </a:ext>
            </a:extLst>
          </p:cNvPr>
          <p:cNvSpPr txBox="1"/>
          <p:nvPr/>
        </p:nvSpPr>
        <p:spPr>
          <a:xfrm>
            <a:off x="236995" y="1575148"/>
            <a:ext cx="5089442" cy="738664"/>
          </a:xfrm>
          <a:prstGeom prst="rect">
            <a:avLst/>
          </a:prstGeom>
          <a:noFill/>
        </p:spPr>
        <p:txBody>
          <a:bodyPr wrap="square">
            <a:spAutoFit/>
          </a:bodyPr>
          <a:lstStyle/>
          <a:p>
            <a:pPr>
              <a:spcBef>
                <a:spcPts val="1000"/>
              </a:spcBef>
              <a:buClr>
                <a:schemeClr val="accent2"/>
              </a:buClr>
            </a:pPr>
            <a:r>
              <a:rPr lang="en-US" sz="1400" spc="-5">
                <a:latin typeface="Arial"/>
                <a:cs typeface="Arial"/>
              </a:rPr>
              <a:t>Match 6.5 uses the power and validity of the Saville Assessment Wave model to understand a candidate’s suitability for a role in 6.5 minutes. </a:t>
            </a:r>
            <a:endParaRPr lang="en-GB" sz="1400" spc="-5">
              <a:latin typeface="Arial"/>
              <a:cs typeface="Arial"/>
            </a:endParaRPr>
          </a:p>
        </p:txBody>
      </p:sp>
      <p:sp>
        <p:nvSpPr>
          <p:cNvPr id="10" name="Content Placeholder 2">
            <a:extLst>
              <a:ext uri="{FF2B5EF4-FFF2-40B4-BE49-F238E27FC236}">
                <a16:creationId xmlns:a16="http://schemas.microsoft.com/office/drawing/2014/main" id="{17A73401-6CAF-BAC8-8DDD-D0713B713ECB}"/>
              </a:ext>
            </a:extLst>
          </p:cNvPr>
          <p:cNvSpPr txBox="1">
            <a:spLocks/>
          </p:cNvSpPr>
          <p:nvPr/>
        </p:nvSpPr>
        <p:spPr>
          <a:xfrm>
            <a:off x="626911" y="2824119"/>
            <a:ext cx="3206717" cy="305081"/>
          </a:xfrm>
          <a:prstGeom prst="rect">
            <a:avLst/>
          </a:prstGeom>
        </p:spPr>
        <p:txBody>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US" sz="1400" b="0" i="0" u="none" strike="noStrike" kern="1200" cap="none" spc="0" normalizeH="0" baseline="0" noProof="0">
                <a:ln>
                  <a:noFill/>
                </a:ln>
                <a:effectLst/>
                <a:uLnTx/>
                <a:uFillTx/>
              </a:rPr>
              <a:t>Using work-relevant language.</a:t>
            </a:r>
            <a:endParaRPr kumimoji="0" lang="en-GB" sz="1400" b="1" i="0" u="none" strike="noStrike" kern="1200" cap="none" spc="0" normalizeH="0" baseline="0" noProof="0">
              <a:ln>
                <a:noFill/>
              </a:ln>
              <a:effectLst/>
              <a:uLnTx/>
              <a:uFillTx/>
            </a:endParaRPr>
          </a:p>
        </p:txBody>
      </p:sp>
      <p:sp>
        <p:nvSpPr>
          <p:cNvPr id="12" name="Content Placeholder 2">
            <a:extLst>
              <a:ext uri="{FF2B5EF4-FFF2-40B4-BE49-F238E27FC236}">
                <a16:creationId xmlns:a16="http://schemas.microsoft.com/office/drawing/2014/main" id="{9226A8DA-4D4A-5DA1-0F17-C8AB3B597973}"/>
              </a:ext>
            </a:extLst>
          </p:cNvPr>
          <p:cNvSpPr txBox="1">
            <a:spLocks/>
          </p:cNvSpPr>
          <p:nvPr/>
        </p:nvSpPr>
        <p:spPr>
          <a:xfrm>
            <a:off x="705003" y="3347717"/>
            <a:ext cx="3956555" cy="450408"/>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US" sz="1400" b="0" i="0" u="none" strike="noStrike" kern="1200" cap="none" spc="0" normalizeH="0" baseline="0" noProof="0">
                <a:ln>
                  <a:noFill/>
                </a:ln>
                <a:effectLst/>
                <a:uLnTx/>
                <a:uFillTx/>
              </a:rPr>
              <a:t>Using the most predictive items from the Wave Personality Questionnaire. </a:t>
            </a:r>
            <a:r>
              <a:rPr kumimoji="0" lang="en-US" sz="1400" i="0" u="none" strike="noStrike" kern="1200" cap="none" spc="0" normalizeH="0" baseline="0" noProof="0">
                <a:ln>
                  <a:noFill/>
                </a:ln>
                <a:effectLst/>
                <a:uLnTx/>
                <a:uFillTx/>
              </a:rPr>
              <a:t>Validity = 0.44</a:t>
            </a:r>
            <a:endParaRPr kumimoji="0" lang="en-GB" sz="1400" i="0" u="none" strike="noStrike" kern="1200" cap="none" spc="0" normalizeH="0" baseline="0" noProof="0">
              <a:ln>
                <a:noFill/>
              </a:ln>
              <a:effectLst/>
              <a:uLnTx/>
              <a:uFillTx/>
            </a:endParaRPr>
          </a:p>
        </p:txBody>
      </p:sp>
      <p:sp>
        <p:nvSpPr>
          <p:cNvPr id="14" name="Content Placeholder 2">
            <a:extLst>
              <a:ext uri="{FF2B5EF4-FFF2-40B4-BE49-F238E27FC236}">
                <a16:creationId xmlns:a16="http://schemas.microsoft.com/office/drawing/2014/main" id="{418B0BED-E86F-22A7-6C11-C25F7A7C8854}"/>
              </a:ext>
            </a:extLst>
          </p:cNvPr>
          <p:cNvSpPr txBox="1">
            <a:spLocks/>
          </p:cNvSpPr>
          <p:nvPr/>
        </p:nvSpPr>
        <p:spPr>
          <a:xfrm>
            <a:off x="712854" y="4094059"/>
            <a:ext cx="3882703" cy="450409"/>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US" sz="1400" b="0" i="0" u="none" strike="noStrike" kern="1200" cap="none" spc="0" normalizeH="0" baseline="0" noProof="0">
                <a:ln>
                  <a:noFill/>
                </a:ln>
                <a:effectLst/>
                <a:uLnTx/>
                <a:uFillTx/>
              </a:rPr>
              <a:t>Using Wave’s unique rate and rank methodology to maximize the power of the assessment.</a:t>
            </a:r>
            <a:endParaRPr kumimoji="0" lang="en-GB" sz="1400" b="1" i="0" u="none" strike="noStrike" kern="1200" cap="none" spc="0" normalizeH="0" baseline="0" noProof="0">
              <a:ln>
                <a:noFill/>
              </a:ln>
              <a:effectLst/>
              <a:uLnTx/>
              <a:uFillTx/>
            </a:endParaRPr>
          </a:p>
        </p:txBody>
      </p:sp>
      <p:pic>
        <p:nvPicPr>
          <p:cNvPr id="24" name="Graphic 23">
            <a:extLst>
              <a:ext uri="{FF2B5EF4-FFF2-40B4-BE49-F238E27FC236}">
                <a16:creationId xmlns:a16="http://schemas.microsoft.com/office/drawing/2014/main" id="{04DD01DE-0C8B-C839-C778-0A52F98CB0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4564" y="384249"/>
            <a:ext cx="3684239" cy="1050831"/>
          </a:xfrm>
          <a:prstGeom prst="rect">
            <a:avLst/>
          </a:prstGeom>
        </p:spPr>
      </p:pic>
      <p:sp>
        <p:nvSpPr>
          <p:cNvPr id="25" name="Freeform: Shape 24">
            <a:extLst>
              <a:ext uri="{FF2B5EF4-FFF2-40B4-BE49-F238E27FC236}">
                <a16:creationId xmlns:a16="http://schemas.microsoft.com/office/drawing/2014/main" id="{A3C119D4-3F45-D4DD-EEAB-59230A0A059E}"/>
              </a:ext>
            </a:extLst>
          </p:cNvPr>
          <p:cNvSpPr/>
          <p:nvPr/>
        </p:nvSpPr>
        <p:spPr>
          <a:xfrm rot="5400000">
            <a:off x="255942" y="2885579"/>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2BDC363-8928-CE87-3207-FCF724DA9345}"/>
              </a:ext>
            </a:extLst>
          </p:cNvPr>
          <p:cNvSpPr/>
          <p:nvPr/>
        </p:nvSpPr>
        <p:spPr>
          <a:xfrm rot="5400000">
            <a:off x="255942" y="3463985"/>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E4B2185-92A0-87B4-1F46-261819C0814B}"/>
              </a:ext>
            </a:extLst>
          </p:cNvPr>
          <p:cNvSpPr/>
          <p:nvPr/>
        </p:nvSpPr>
        <p:spPr>
          <a:xfrm rot="5400000">
            <a:off x="255942" y="4125609"/>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8" name="Content Placeholder 3">
            <a:extLst>
              <a:ext uri="{FF2B5EF4-FFF2-40B4-BE49-F238E27FC236}">
                <a16:creationId xmlns:a16="http://schemas.microsoft.com/office/drawing/2014/main" id="{CB8B96DA-5708-1C22-E8B6-24F5263060A2}"/>
              </a:ext>
            </a:extLst>
          </p:cNvPr>
          <p:cNvSpPr txBox="1">
            <a:spLocks/>
          </p:cNvSpPr>
          <p:nvPr/>
        </p:nvSpPr>
        <p:spPr>
          <a:xfrm>
            <a:off x="250433" y="4841759"/>
            <a:ext cx="5076004"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t>The reporting options available are:</a:t>
            </a:r>
          </a:p>
        </p:txBody>
      </p:sp>
      <p:sp>
        <p:nvSpPr>
          <p:cNvPr id="30" name="TextBox 29">
            <a:extLst>
              <a:ext uri="{FF2B5EF4-FFF2-40B4-BE49-F238E27FC236}">
                <a16:creationId xmlns:a16="http://schemas.microsoft.com/office/drawing/2014/main" id="{3456618A-39D1-0396-1407-05D3F8813D50}"/>
              </a:ext>
            </a:extLst>
          </p:cNvPr>
          <p:cNvSpPr txBox="1"/>
          <p:nvPr/>
        </p:nvSpPr>
        <p:spPr>
          <a:xfrm>
            <a:off x="315652" y="6060467"/>
            <a:ext cx="1235372" cy="461665"/>
          </a:xfrm>
          <a:prstGeom prst="rect">
            <a:avLst/>
          </a:prstGeom>
          <a:noFill/>
        </p:spPr>
        <p:txBody>
          <a:bodyPr wrap="square" rtlCol="0">
            <a:spAutoFit/>
          </a:bodyPr>
          <a:lstStyle/>
          <a:p>
            <a:pPr algn="ctr"/>
            <a:r>
              <a:rPr lang="en-GB" sz="1200">
                <a:solidFill>
                  <a:schemeClr val="accent1"/>
                </a:solidFill>
                <a:latin typeface="+mj-lt"/>
              </a:rPr>
              <a:t>Role-fit </a:t>
            </a:r>
          </a:p>
          <a:p>
            <a:pPr algn="ctr"/>
            <a:r>
              <a:rPr lang="en-GB" sz="1200">
                <a:solidFill>
                  <a:schemeClr val="accent1"/>
                </a:solidFill>
                <a:latin typeface="+mj-lt"/>
              </a:rPr>
              <a:t>Score</a:t>
            </a:r>
          </a:p>
        </p:txBody>
      </p:sp>
      <p:sp>
        <p:nvSpPr>
          <p:cNvPr id="40" name="TextBox 39">
            <a:extLst>
              <a:ext uri="{FF2B5EF4-FFF2-40B4-BE49-F238E27FC236}">
                <a16:creationId xmlns:a16="http://schemas.microsoft.com/office/drawing/2014/main" id="{50C542CC-91E5-D530-8331-B9B12924C911}"/>
              </a:ext>
            </a:extLst>
          </p:cNvPr>
          <p:cNvSpPr txBox="1"/>
          <p:nvPr/>
        </p:nvSpPr>
        <p:spPr>
          <a:xfrm>
            <a:off x="1647206" y="6048948"/>
            <a:ext cx="1172468" cy="461665"/>
          </a:xfrm>
          <a:prstGeom prst="rect">
            <a:avLst/>
          </a:prstGeom>
          <a:noFill/>
        </p:spPr>
        <p:txBody>
          <a:bodyPr wrap="square" rtlCol="0">
            <a:spAutoFit/>
          </a:bodyPr>
          <a:lstStyle/>
          <a:p>
            <a:pPr algn="ctr"/>
            <a:r>
              <a:rPr lang="en-GB" sz="1200">
                <a:solidFill>
                  <a:schemeClr val="accent1"/>
                </a:solidFill>
                <a:latin typeface="+mj-lt"/>
              </a:rPr>
              <a:t>Candidate Report</a:t>
            </a:r>
          </a:p>
        </p:txBody>
      </p:sp>
      <p:sp>
        <p:nvSpPr>
          <p:cNvPr id="43" name="TextBox 42">
            <a:extLst>
              <a:ext uri="{FF2B5EF4-FFF2-40B4-BE49-F238E27FC236}">
                <a16:creationId xmlns:a16="http://schemas.microsoft.com/office/drawing/2014/main" id="{AAB0083A-16E5-D950-792F-20F9461CD50C}"/>
              </a:ext>
            </a:extLst>
          </p:cNvPr>
          <p:cNvSpPr txBox="1"/>
          <p:nvPr/>
        </p:nvSpPr>
        <p:spPr>
          <a:xfrm>
            <a:off x="2889321" y="6060467"/>
            <a:ext cx="1233112" cy="461665"/>
          </a:xfrm>
          <a:prstGeom prst="rect">
            <a:avLst/>
          </a:prstGeom>
          <a:noFill/>
        </p:spPr>
        <p:txBody>
          <a:bodyPr wrap="square" rtlCol="0">
            <a:spAutoFit/>
          </a:bodyPr>
          <a:lstStyle/>
          <a:p>
            <a:pPr algn="ctr"/>
            <a:r>
              <a:rPr lang="en-GB" sz="1200">
                <a:solidFill>
                  <a:schemeClr val="accent1"/>
                </a:solidFill>
                <a:latin typeface="+mj-lt"/>
              </a:rPr>
              <a:t>Candidate Report</a:t>
            </a:r>
          </a:p>
        </p:txBody>
      </p:sp>
      <p:grpSp>
        <p:nvGrpSpPr>
          <p:cNvPr id="175" name="Group 174">
            <a:extLst>
              <a:ext uri="{FF2B5EF4-FFF2-40B4-BE49-F238E27FC236}">
                <a16:creationId xmlns:a16="http://schemas.microsoft.com/office/drawing/2014/main" id="{1A2CDD46-1A54-DF23-AC0C-4146723ABD3A}"/>
              </a:ext>
            </a:extLst>
          </p:cNvPr>
          <p:cNvGrpSpPr/>
          <p:nvPr/>
        </p:nvGrpSpPr>
        <p:grpSpPr>
          <a:xfrm>
            <a:off x="4482525" y="5605391"/>
            <a:ext cx="594168" cy="295734"/>
            <a:chOff x="5905500" y="3333750"/>
            <a:chExt cx="377760" cy="188022"/>
          </a:xfrm>
        </p:grpSpPr>
        <p:sp>
          <p:nvSpPr>
            <p:cNvPr id="64" name="Freeform: Shape 63">
              <a:extLst>
                <a:ext uri="{FF2B5EF4-FFF2-40B4-BE49-F238E27FC236}">
                  <a16:creationId xmlns:a16="http://schemas.microsoft.com/office/drawing/2014/main" id="{43B08632-D63F-ED7C-ED67-0A03898CB7CE}"/>
                </a:ext>
              </a:extLst>
            </p:cNvPr>
            <p:cNvSpPr/>
            <p:nvPr/>
          </p:nvSpPr>
          <p:spPr>
            <a:xfrm>
              <a:off x="6217538" y="3498722"/>
              <a:ext cx="65722" cy="23050"/>
            </a:xfrm>
            <a:custGeom>
              <a:avLst/>
              <a:gdLst>
                <a:gd name="connsiteX0" fmla="*/ 32861 w 65722"/>
                <a:gd name="connsiteY0" fmla="*/ 0 h 23050"/>
                <a:gd name="connsiteX1" fmla="*/ 0 w 65722"/>
                <a:gd name="connsiteY1" fmla="*/ 11525 h 23050"/>
                <a:gd name="connsiteX2" fmla="*/ 32861 w 65722"/>
                <a:gd name="connsiteY2" fmla="*/ 23051 h 23050"/>
                <a:gd name="connsiteX3" fmla="*/ 65723 w 65722"/>
                <a:gd name="connsiteY3" fmla="*/ 11525 h 23050"/>
                <a:gd name="connsiteX4" fmla="*/ 32861 w 65722"/>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 h="23050">
                  <a:moveTo>
                    <a:pt x="32861" y="0"/>
                  </a:moveTo>
                  <a:cubicBezTo>
                    <a:pt x="14669" y="0"/>
                    <a:pt x="0" y="5144"/>
                    <a:pt x="0" y="11525"/>
                  </a:cubicBezTo>
                  <a:cubicBezTo>
                    <a:pt x="0" y="17907"/>
                    <a:pt x="14764" y="23051"/>
                    <a:pt x="32861" y="23051"/>
                  </a:cubicBezTo>
                  <a:cubicBezTo>
                    <a:pt x="50959" y="23051"/>
                    <a:pt x="65723" y="17907"/>
                    <a:pt x="65723" y="11525"/>
                  </a:cubicBezTo>
                  <a:cubicBezTo>
                    <a:pt x="65723" y="5144"/>
                    <a:pt x="50959" y="0"/>
                    <a:pt x="32861" y="0"/>
                  </a:cubicBezTo>
                  <a:close/>
                </a:path>
              </a:pathLst>
            </a:custGeom>
            <a:solidFill>
              <a:srgbClr val="FFFFFF"/>
            </a:solid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ACDD03F-83B9-EE8D-7D0D-AA4246C467F7}"/>
                </a:ext>
              </a:extLst>
            </p:cNvPr>
            <p:cNvSpPr/>
            <p:nvPr/>
          </p:nvSpPr>
          <p:spPr>
            <a:xfrm>
              <a:off x="5980271" y="3497960"/>
              <a:ext cx="65817" cy="23050"/>
            </a:xfrm>
            <a:custGeom>
              <a:avLst/>
              <a:gdLst>
                <a:gd name="connsiteX0" fmla="*/ 32861 w 65817"/>
                <a:gd name="connsiteY0" fmla="*/ 0 h 23050"/>
                <a:gd name="connsiteX1" fmla="*/ 0 w 65817"/>
                <a:gd name="connsiteY1" fmla="*/ 11525 h 23050"/>
                <a:gd name="connsiteX2" fmla="*/ 32861 w 65817"/>
                <a:gd name="connsiteY2" fmla="*/ 23051 h 23050"/>
                <a:gd name="connsiteX3" fmla="*/ 65818 w 65817"/>
                <a:gd name="connsiteY3" fmla="*/ 11525 h 23050"/>
                <a:gd name="connsiteX4" fmla="*/ 32861 w 65817"/>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17" h="23050">
                  <a:moveTo>
                    <a:pt x="32861" y="0"/>
                  </a:moveTo>
                  <a:cubicBezTo>
                    <a:pt x="14669" y="0"/>
                    <a:pt x="0" y="5144"/>
                    <a:pt x="0" y="11525"/>
                  </a:cubicBezTo>
                  <a:cubicBezTo>
                    <a:pt x="0" y="17907"/>
                    <a:pt x="14764" y="23051"/>
                    <a:pt x="32861" y="23051"/>
                  </a:cubicBezTo>
                  <a:cubicBezTo>
                    <a:pt x="50959" y="23051"/>
                    <a:pt x="65818" y="17907"/>
                    <a:pt x="65818" y="11525"/>
                  </a:cubicBezTo>
                  <a:cubicBezTo>
                    <a:pt x="65818" y="5144"/>
                    <a:pt x="51054" y="0"/>
                    <a:pt x="32861" y="0"/>
                  </a:cubicBezTo>
                  <a:close/>
                </a:path>
              </a:pathLst>
            </a:custGeom>
            <a:solidFill>
              <a:srgbClr val="FFFFFF"/>
            </a:solid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9DD77C18-D11A-5FFD-BC5B-6EA6F5802C11}"/>
                </a:ext>
              </a:extLst>
            </p:cNvPr>
            <p:cNvSpPr/>
            <p:nvPr/>
          </p:nvSpPr>
          <p:spPr>
            <a:xfrm>
              <a:off x="6061138" y="3497960"/>
              <a:ext cx="65913" cy="23050"/>
            </a:xfrm>
            <a:custGeom>
              <a:avLst/>
              <a:gdLst>
                <a:gd name="connsiteX0" fmla="*/ 32956 w 65913"/>
                <a:gd name="connsiteY0" fmla="*/ 0 h 23050"/>
                <a:gd name="connsiteX1" fmla="*/ 0 w 65913"/>
                <a:gd name="connsiteY1" fmla="*/ 11525 h 23050"/>
                <a:gd name="connsiteX2" fmla="*/ 32956 w 65913"/>
                <a:gd name="connsiteY2" fmla="*/ 23051 h 23050"/>
                <a:gd name="connsiteX3" fmla="*/ 65913 w 65913"/>
                <a:gd name="connsiteY3" fmla="*/ 11525 h 23050"/>
                <a:gd name="connsiteX4" fmla="*/ 32956 w 65913"/>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 h="23050">
                  <a:moveTo>
                    <a:pt x="32956" y="0"/>
                  </a:moveTo>
                  <a:cubicBezTo>
                    <a:pt x="14764" y="0"/>
                    <a:pt x="0" y="5144"/>
                    <a:pt x="0" y="11525"/>
                  </a:cubicBezTo>
                  <a:cubicBezTo>
                    <a:pt x="0" y="17907"/>
                    <a:pt x="14764" y="23051"/>
                    <a:pt x="32956" y="23051"/>
                  </a:cubicBezTo>
                  <a:cubicBezTo>
                    <a:pt x="51149" y="23051"/>
                    <a:pt x="65913" y="17907"/>
                    <a:pt x="65913" y="11525"/>
                  </a:cubicBezTo>
                  <a:cubicBezTo>
                    <a:pt x="65913" y="5144"/>
                    <a:pt x="51149" y="0"/>
                    <a:pt x="32956" y="0"/>
                  </a:cubicBezTo>
                  <a:close/>
                </a:path>
              </a:pathLst>
            </a:custGeom>
            <a:solidFill>
              <a:srgbClr val="FFFFFF"/>
            </a:solid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E6078514-4364-A92E-A4EE-7383F499F2D3}"/>
                </a:ext>
              </a:extLst>
            </p:cNvPr>
            <p:cNvSpPr/>
            <p:nvPr/>
          </p:nvSpPr>
          <p:spPr>
            <a:xfrm>
              <a:off x="6140672" y="3497960"/>
              <a:ext cx="65817" cy="23050"/>
            </a:xfrm>
            <a:custGeom>
              <a:avLst/>
              <a:gdLst>
                <a:gd name="connsiteX0" fmla="*/ 32956 w 65817"/>
                <a:gd name="connsiteY0" fmla="*/ 0 h 23050"/>
                <a:gd name="connsiteX1" fmla="*/ 0 w 65817"/>
                <a:gd name="connsiteY1" fmla="*/ 11525 h 23050"/>
                <a:gd name="connsiteX2" fmla="*/ 32956 w 65817"/>
                <a:gd name="connsiteY2" fmla="*/ 23051 h 23050"/>
                <a:gd name="connsiteX3" fmla="*/ 65818 w 65817"/>
                <a:gd name="connsiteY3" fmla="*/ 11525 h 23050"/>
                <a:gd name="connsiteX4" fmla="*/ 32956 w 65817"/>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17" h="23050">
                  <a:moveTo>
                    <a:pt x="32956" y="0"/>
                  </a:moveTo>
                  <a:cubicBezTo>
                    <a:pt x="14764" y="0"/>
                    <a:pt x="0" y="5144"/>
                    <a:pt x="0" y="11525"/>
                  </a:cubicBezTo>
                  <a:cubicBezTo>
                    <a:pt x="0" y="17907"/>
                    <a:pt x="14764" y="23051"/>
                    <a:pt x="32956" y="23051"/>
                  </a:cubicBezTo>
                  <a:cubicBezTo>
                    <a:pt x="51149" y="23051"/>
                    <a:pt x="65818" y="17907"/>
                    <a:pt x="65818" y="11525"/>
                  </a:cubicBezTo>
                  <a:cubicBezTo>
                    <a:pt x="65818" y="5144"/>
                    <a:pt x="51054" y="0"/>
                    <a:pt x="32956" y="0"/>
                  </a:cubicBezTo>
                  <a:close/>
                </a:path>
              </a:pathLst>
            </a:custGeom>
            <a:solidFill>
              <a:srgbClr val="FFFFFF"/>
            </a:solid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E1170AED-9429-638B-8A09-0FF7582C9E6E}"/>
                </a:ext>
              </a:extLst>
            </p:cNvPr>
            <p:cNvSpPr/>
            <p:nvPr/>
          </p:nvSpPr>
          <p:spPr>
            <a:xfrm>
              <a:off x="5905500" y="3497198"/>
              <a:ext cx="65913" cy="23050"/>
            </a:xfrm>
            <a:custGeom>
              <a:avLst/>
              <a:gdLst>
                <a:gd name="connsiteX0" fmla="*/ 32957 w 65913"/>
                <a:gd name="connsiteY0" fmla="*/ 0 h 23050"/>
                <a:gd name="connsiteX1" fmla="*/ 0 w 65913"/>
                <a:gd name="connsiteY1" fmla="*/ 11525 h 23050"/>
                <a:gd name="connsiteX2" fmla="*/ 32957 w 65913"/>
                <a:gd name="connsiteY2" fmla="*/ 23051 h 23050"/>
                <a:gd name="connsiteX3" fmla="*/ 65913 w 65913"/>
                <a:gd name="connsiteY3" fmla="*/ 11525 h 23050"/>
                <a:gd name="connsiteX4" fmla="*/ 32957 w 65913"/>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 h="23050">
                  <a:moveTo>
                    <a:pt x="32957" y="0"/>
                  </a:moveTo>
                  <a:cubicBezTo>
                    <a:pt x="14764" y="0"/>
                    <a:pt x="0" y="5144"/>
                    <a:pt x="0" y="11525"/>
                  </a:cubicBezTo>
                  <a:cubicBezTo>
                    <a:pt x="0" y="17907"/>
                    <a:pt x="14764" y="23051"/>
                    <a:pt x="32957" y="23051"/>
                  </a:cubicBezTo>
                  <a:cubicBezTo>
                    <a:pt x="51149" y="23051"/>
                    <a:pt x="65913" y="17907"/>
                    <a:pt x="65913" y="11525"/>
                  </a:cubicBezTo>
                  <a:cubicBezTo>
                    <a:pt x="65913" y="5144"/>
                    <a:pt x="51149" y="0"/>
                    <a:pt x="32957" y="0"/>
                  </a:cubicBezTo>
                  <a:close/>
                </a:path>
              </a:pathLst>
            </a:custGeom>
            <a:solidFill>
              <a:srgbClr val="FFFFFF"/>
            </a:solid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48BB2FC-DE7D-86D8-9B96-A2570C6F157F}"/>
                </a:ext>
              </a:extLst>
            </p:cNvPr>
            <p:cNvSpPr/>
            <p:nvPr/>
          </p:nvSpPr>
          <p:spPr>
            <a:xfrm>
              <a:off x="6191821" y="3470624"/>
              <a:ext cx="57150" cy="20764"/>
            </a:xfrm>
            <a:custGeom>
              <a:avLst/>
              <a:gdLst>
                <a:gd name="connsiteX0" fmla="*/ 0 w 57150"/>
                <a:gd name="connsiteY0" fmla="*/ 10382 h 20764"/>
                <a:gd name="connsiteX1" fmla="*/ 28575 w 57150"/>
                <a:gd name="connsiteY1" fmla="*/ 20764 h 20764"/>
                <a:gd name="connsiteX2" fmla="*/ 57150 w 57150"/>
                <a:gd name="connsiteY2" fmla="*/ 10382 h 20764"/>
                <a:gd name="connsiteX3" fmla="*/ 28575 w 57150"/>
                <a:gd name="connsiteY3" fmla="*/ 0 h 20764"/>
                <a:gd name="connsiteX4" fmla="*/ 0 w 57150"/>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0764">
                  <a:moveTo>
                    <a:pt x="0" y="10382"/>
                  </a:moveTo>
                  <a:cubicBezTo>
                    <a:pt x="0" y="16097"/>
                    <a:pt x="12764" y="20764"/>
                    <a:pt x="28575" y="20764"/>
                  </a:cubicBezTo>
                  <a:cubicBezTo>
                    <a:pt x="44387" y="20764"/>
                    <a:pt x="57150" y="16097"/>
                    <a:pt x="57150" y="10382"/>
                  </a:cubicBezTo>
                  <a:cubicBezTo>
                    <a:pt x="57150" y="4667"/>
                    <a:pt x="44387" y="0"/>
                    <a:pt x="28575" y="0"/>
                  </a:cubicBezTo>
                  <a:cubicBezTo>
                    <a:pt x="12764" y="0"/>
                    <a:pt x="0" y="4667"/>
                    <a:pt x="0" y="10382"/>
                  </a:cubicBezTo>
                  <a:close/>
                </a:path>
              </a:pathLst>
            </a:custGeom>
            <a:solidFill>
              <a:srgbClr val="FFFFFF"/>
            </a:solid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7C641C35-1176-D3C5-3F9E-3EA931067262}"/>
                </a:ext>
              </a:extLst>
            </p:cNvPr>
            <p:cNvSpPr/>
            <p:nvPr/>
          </p:nvSpPr>
          <p:spPr>
            <a:xfrm>
              <a:off x="5985605" y="3469862"/>
              <a:ext cx="57150" cy="20764"/>
            </a:xfrm>
            <a:custGeom>
              <a:avLst/>
              <a:gdLst>
                <a:gd name="connsiteX0" fmla="*/ 0 w 57150"/>
                <a:gd name="connsiteY0" fmla="*/ 10382 h 20764"/>
                <a:gd name="connsiteX1" fmla="*/ 28575 w 57150"/>
                <a:gd name="connsiteY1" fmla="*/ 20764 h 20764"/>
                <a:gd name="connsiteX2" fmla="*/ 57150 w 57150"/>
                <a:gd name="connsiteY2" fmla="*/ 10382 h 20764"/>
                <a:gd name="connsiteX3" fmla="*/ 28575 w 57150"/>
                <a:gd name="connsiteY3" fmla="*/ 0 h 20764"/>
                <a:gd name="connsiteX4" fmla="*/ 0 w 57150"/>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0764">
                  <a:moveTo>
                    <a:pt x="0" y="10382"/>
                  </a:moveTo>
                  <a:cubicBezTo>
                    <a:pt x="0" y="16097"/>
                    <a:pt x="12764" y="20764"/>
                    <a:pt x="28575" y="20764"/>
                  </a:cubicBezTo>
                  <a:cubicBezTo>
                    <a:pt x="44387" y="20764"/>
                    <a:pt x="57150" y="16097"/>
                    <a:pt x="57150" y="10382"/>
                  </a:cubicBezTo>
                  <a:cubicBezTo>
                    <a:pt x="57150" y="4667"/>
                    <a:pt x="44387" y="0"/>
                    <a:pt x="28575" y="0"/>
                  </a:cubicBezTo>
                  <a:cubicBezTo>
                    <a:pt x="12764" y="0"/>
                    <a:pt x="0" y="4667"/>
                    <a:pt x="0" y="10382"/>
                  </a:cubicBezTo>
                  <a:close/>
                </a:path>
              </a:pathLst>
            </a:custGeom>
            <a:solidFill>
              <a:srgbClr val="FFFFFF"/>
            </a:solidFill>
            <a:ln w="952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33822650-8376-E24A-9666-F6267E7BCA2F}"/>
                </a:ext>
              </a:extLst>
            </p:cNvPr>
            <p:cNvSpPr/>
            <p:nvPr/>
          </p:nvSpPr>
          <p:spPr>
            <a:xfrm>
              <a:off x="6055995" y="3469862"/>
              <a:ext cx="57149" cy="20764"/>
            </a:xfrm>
            <a:custGeom>
              <a:avLst/>
              <a:gdLst>
                <a:gd name="connsiteX0" fmla="*/ 57150 w 57149"/>
                <a:gd name="connsiteY0" fmla="*/ 10382 h 20764"/>
                <a:gd name="connsiteX1" fmla="*/ 28575 w 57149"/>
                <a:gd name="connsiteY1" fmla="*/ 0 h 20764"/>
                <a:gd name="connsiteX2" fmla="*/ 0 w 57149"/>
                <a:gd name="connsiteY2" fmla="*/ 10382 h 20764"/>
                <a:gd name="connsiteX3" fmla="*/ 28575 w 57149"/>
                <a:gd name="connsiteY3" fmla="*/ 20764 h 20764"/>
                <a:gd name="connsiteX4" fmla="*/ 57150 w 57149"/>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9" h="20764">
                  <a:moveTo>
                    <a:pt x="57150" y="10382"/>
                  </a:moveTo>
                  <a:cubicBezTo>
                    <a:pt x="57150" y="4667"/>
                    <a:pt x="44386" y="0"/>
                    <a:pt x="28575" y="0"/>
                  </a:cubicBezTo>
                  <a:cubicBezTo>
                    <a:pt x="12763" y="0"/>
                    <a:pt x="0" y="4667"/>
                    <a:pt x="0" y="10382"/>
                  </a:cubicBezTo>
                  <a:cubicBezTo>
                    <a:pt x="0" y="16097"/>
                    <a:pt x="12763" y="20764"/>
                    <a:pt x="28575" y="20764"/>
                  </a:cubicBezTo>
                  <a:cubicBezTo>
                    <a:pt x="44386" y="20764"/>
                    <a:pt x="57150" y="16097"/>
                    <a:pt x="57150" y="10382"/>
                  </a:cubicBezTo>
                  <a:close/>
                </a:path>
              </a:pathLst>
            </a:custGeom>
            <a:solidFill>
              <a:srgbClr val="FFFFFF"/>
            </a:solid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3002F678-4375-B4F7-6758-C7A407AB979C}"/>
                </a:ext>
              </a:extLst>
            </p:cNvPr>
            <p:cNvSpPr/>
            <p:nvPr/>
          </p:nvSpPr>
          <p:spPr>
            <a:xfrm>
              <a:off x="6125146" y="3469862"/>
              <a:ext cx="57150" cy="20764"/>
            </a:xfrm>
            <a:custGeom>
              <a:avLst/>
              <a:gdLst>
                <a:gd name="connsiteX0" fmla="*/ 57150 w 57150"/>
                <a:gd name="connsiteY0" fmla="*/ 10382 h 20764"/>
                <a:gd name="connsiteX1" fmla="*/ 28575 w 57150"/>
                <a:gd name="connsiteY1" fmla="*/ 0 h 20764"/>
                <a:gd name="connsiteX2" fmla="*/ 0 w 57150"/>
                <a:gd name="connsiteY2" fmla="*/ 10382 h 20764"/>
                <a:gd name="connsiteX3" fmla="*/ 28575 w 57150"/>
                <a:gd name="connsiteY3" fmla="*/ 20764 h 20764"/>
                <a:gd name="connsiteX4" fmla="*/ 57150 w 57150"/>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0764">
                  <a:moveTo>
                    <a:pt x="57150" y="10382"/>
                  </a:moveTo>
                  <a:cubicBezTo>
                    <a:pt x="57150" y="4667"/>
                    <a:pt x="44387" y="0"/>
                    <a:pt x="28575" y="0"/>
                  </a:cubicBezTo>
                  <a:cubicBezTo>
                    <a:pt x="12764" y="0"/>
                    <a:pt x="0" y="4667"/>
                    <a:pt x="0" y="10382"/>
                  </a:cubicBezTo>
                  <a:cubicBezTo>
                    <a:pt x="0" y="16097"/>
                    <a:pt x="12764" y="20764"/>
                    <a:pt x="28575" y="20764"/>
                  </a:cubicBezTo>
                  <a:cubicBezTo>
                    <a:pt x="44387" y="20764"/>
                    <a:pt x="57150" y="16097"/>
                    <a:pt x="57150" y="10382"/>
                  </a:cubicBezTo>
                  <a:close/>
                </a:path>
              </a:pathLst>
            </a:custGeom>
            <a:solidFill>
              <a:srgbClr val="FFFFFF"/>
            </a:solidFill>
            <a:ln w="952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31F984C8-D7F3-9FDE-5053-6D4C6EE66F85}"/>
                </a:ext>
              </a:extLst>
            </p:cNvPr>
            <p:cNvSpPr/>
            <p:nvPr/>
          </p:nvSpPr>
          <p:spPr>
            <a:xfrm>
              <a:off x="5920740" y="3469195"/>
              <a:ext cx="57149" cy="20764"/>
            </a:xfrm>
            <a:custGeom>
              <a:avLst/>
              <a:gdLst>
                <a:gd name="connsiteX0" fmla="*/ 28575 w 57149"/>
                <a:gd name="connsiteY0" fmla="*/ 0 h 20764"/>
                <a:gd name="connsiteX1" fmla="*/ 0 w 57149"/>
                <a:gd name="connsiteY1" fmla="*/ 10382 h 20764"/>
                <a:gd name="connsiteX2" fmla="*/ 28575 w 57149"/>
                <a:gd name="connsiteY2" fmla="*/ 20764 h 20764"/>
                <a:gd name="connsiteX3" fmla="*/ 57150 w 57149"/>
                <a:gd name="connsiteY3" fmla="*/ 10382 h 20764"/>
                <a:gd name="connsiteX4" fmla="*/ 28575 w 57149"/>
                <a:gd name="connsiteY4" fmla="*/ 0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9" h="20764">
                  <a:moveTo>
                    <a:pt x="28575" y="0"/>
                  </a:moveTo>
                  <a:cubicBezTo>
                    <a:pt x="12764" y="0"/>
                    <a:pt x="0" y="4667"/>
                    <a:pt x="0" y="10382"/>
                  </a:cubicBezTo>
                  <a:cubicBezTo>
                    <a:pt x="0" y="16097"/>
                    <a:pt x="12764" y="20764"/>
                    <a:pt x="28575" y="20764"/>
                  </a:cubicBezTo>
                  <a:cubicBezTo>
                    <a:pt x="44387" y="20764"/>
                    <a:pt x="57150" y="16097"/>
                    <a:pt x="57150" y="10382"/>
                  </a:cubicBezTo>
                  <a:cubicBezTo>
                    <a:pt x="57150" y="4667"/>
                    <a:pt x="44387" y="0"/>
                    <a:pt x="28575" y="0"/>
                  </a:cubicBez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A5439740-1209-3AAD-F33C-4840CFF78D2D}"/>
                </a:ext>
              </a:extLst>
            </p:cNvPr>
            <p:cNvSpPr/>
            <p:nvPr/>
          </p:nvSpPr>
          <p:spPr>
            <a:xfrm>
              <a:off x="6168485" y="3448145"/>
              <a:ext cx="48577" cy="13715"/>
            </a:xfrm>
            <a:custGeom>
              <a:avLst/>
              <a:gdLst>
                <a:gd name="connsiteX0" fmla="*/ 0 w 48577"/>
                <a:gd name="connsiteY0" fmla="*/ 6858 h 13715"/>
                <a:gd name="connsiteX1" fmla="*/ 24289 w 48577"/>
                <a:gd name="connsiteY1" fmla="*/ 13716 h 13715"/>
                <a:gd name="connsiteX2" fmla="*/ 48577 w 48577"/>
                <a:gd name="connsiteY2" fmla="*/ 6858 h 13715"/>
                <a:gd name="connsiteX3" fmla="*/ 24289 w 48577"/>
                <a:gd name="connsiteY3" fmla="*/ 0 h 13715"/>
                <a:gd name="connsiteX4" fmla="*/ 0 w 48577"/>
                <a:gd name="connsiteY4" fmla="*/ 6858 h 1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3715">
                  <a:moveTo>
                    <a:pt x="0" y="6858"/>
                  </a:moveTo>
                  <a:cubicBezTo>
                    <a:pt x="0" y="10668"/>
                    <a:pt x="10858" y="13716"/>
                    <a:pt x="24289" y="13716"/>
                  </a:cubicBezTo>
                  <a:cubicBezTo>
                    <a:pt x="37719" y="13716"/>
                    <a:pt x="48577" y="10668"/>
                    <a:pt x="48577" y="6858"/>
                  </a:cubicBezTo>
                  <a:cubicBezTo>
                    <a:pt x="48577" y="3048"/>
                    <a:pt x="37719" y="0"/>
                    <a:pt x="24289" y="0"/>
                  </a:cubicBezTo>
                  <a:cubicBezTo>
                    <a:pt x="10858" y="0"/>
                    <a:pt x="0" y="3048"/>
                    <a:pt x="0" y="6858"/>
                  </a:cubicBezTo>
                  <a:close/>
                </a:path>
              </a:pathLst>
            </a:custGeom>
            <a:solidFill>
              <a:srgbClr val="FFFFFF"/>
            </a:solidFill>
            <a:ln w="952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9F51663B-E4B4-B055-84A6-6516CFF9BA58}"/>
                </a:ext>
              </a:extLst>
            </p:cNvPr>
            <p:cNvSpPr/>
            <p:nvPr/>
          </p:nvSpPr>
          <p:spPr>
            <a:xfrm>
              <a:off x="5993606" y="3447669"/>
              <a:ext cx="48577" cy="13715"/>
            </a:xfrm>
            <a:custGeom>
              <a:avLst/>
              <a:gdLst>
                <a:gd name="connsiteX0" fmla="*/ 0 w 48577"/>
                <a:gd name="connsiteY0" fmla="*/ 6858 h 13715"/>
                <a:gd name="connsiteX1" fmla="*/ 24289 w 48577"/>
                <a:gd name="connsiteY1" fmla="*/ 13716 h 13715"/>
                <a:gd name="connsiteX2" fmla="*/ 48578 w 48577"/>
                <a:gd name="connsiteY2" fmla="*/ 6858 h 13715"/>
                <a:gd name="connsiteX3" fmla="*/ 24289 w 48577"/>
                <a:gd name="connsiteY3" fmla="*/ 0 h 13715"/>
                <a:gd name="connsiteX4" fmla="*/ 0 w 48577"/>
                <a:gd name="connsiteY4" fmla="*/ 6858 h 1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3715">
                  <a:moveTo>
                    <a:pt x="0" y="6858"/>
                  </a:moveTo>
                  <a:cubicBezTo>
                    <a:pt x="0" y="10668"/>
                    <a:pt x="10859" y="13716"/>
                    <a:pt x="24289" y="13716"/>
                  </a:cubicBezTo>
                  <a:cubicBezTo>
                    <a:pt x="37719" y="13716"/>
                    <a:pt x="48578" y="10668"/>
                    <a:pt x="48578" y="6858"/>
                  </a:cubicBezTo>
                  <a:cubicBezTo>
                    <a:pt x="48578" y="3048"/>
                    <a:pt x="37719" y="0"/>
                    <a:pt x="24289" y="0"/>
                  </a:cubicBezTo>
                  <a:cubicBezTo>
                    <a:pt x="10859" y="0"/>
                    <a:pt x="0" y="3048"/>
                    <a:pt x="0" y="6858"/>
                  </a:cubicBezTo>
                  <a:close/>
                </a:path>
              </a:pathLst>
            </a:custGeom>
            <a:solidFill>
              <a:srgbClr val="FFFFFF"/>
            </a:solid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332980D2-BF47-1493-D079-F1FFD4793B7E}"/>
                </a:ext>
              </a:extLst>
            </p:cNvPr>
            <p:cNvSpPr/>
            <p:nvPr/>
          </p:nvSpPr>
          <p:spPr>
            <a:xfrm>
              <a:off x="6053137" y="3447669"/>
              <a:ext cx="48577" cy="13715"/>
            </a:xfrm>
            <a:custGeom>
              <a:avLst/>
              <a:gdLst>
                <a:gd name="connsiteX0" fmla="*/ 48578 w 48577"/>
                <a:gd name="connsiteY0" fmla="*/ 6858 h 13715"/>
                <a:gd name="connsiteX1" fmla="*/ 24289 w 48577"/>
                <a:gd name="connsiteY1" fmla="*/ 0 h 13715"/>
                <a:gd name="connsiteX2" fmla="*/ 0 w 48577"/>
                <a:gd name="connsiteY2" fmla="*/ 6858 h 13715"/>
                <a:gd name="connsiteX3" fmla="*/ 24289 w 48577"/>
                <a:gd name="connsiteY3" fmla="*/ 13716 h 13715"/>
                <a:gd name="connsiteX4" fmla="*/ 48578 w 48577"/>
                <a:gd name="connsiteY4" fmla="*/ 6858 h 1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3715">
                  <a:moveTo>
                    <a:pt x="48578" y="6858"/>
                  </a:moveTo>
                  <a:cubicBezTo>
                    <a:pt x="48578" y="3048"/>
                    <a:pt x="37719" y="0"/>
                    <a:pt x="24289" y="0"/>
                  </a:cubicBezTo>
                  <a:cubicBezTo>
                    <a:pt x="10858" y="0"/>
                    <a:pt x="0" y="3048"/>
                    <a:pt x="0" y="6858"/>
                  </a:cubicBezTo>
                  <a:cubicBezTo>
                    <a:pt x="0" y="10668"/>
                    <a:pt x="10858" y="13716"/>
                    <a:pt x="24289" y="13716"/>
                  </a:cubicBezTo>
                  <a:cubicBezTo>
                    <a:pt x="37719" y="13716"/>
                    <a:pt x="48578" y="10668"/>
                    <a:pt x="48578" y="6858"/>
                  </a:cubicBezTo>
                  <a:close/>
                </a:path>
              </a:pathLst>
            </a:custGeom>
            <a:solidFill>
              <a:srgbClr val="FFFFFF"/>
            </a:solid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44E7CA16-0F51-70AC-34EA-AB272C0ADA90}"/>
                </a:ext>
              </a:extLst>
            </p:cNvPr>
            <p:cNvSpPr/>
            <p:nvPr/>
          </p:nvSpPr>
          <p:spPr>
            <a:xfrm>
              <a:off x="6111811" y="3447669"/>
              <a:ext cx="48577" cy="13715"/>
            </a:xfrm>
            <a:custGeom>
              <a:avLst/>
              <a:gdLst>
                <a:gd name="connsiteX0" fmla="*/ 24289 w 48577"/>
                <a:gd name="connsiteY0" fmla="*/ 13716 h 13715"/>
                <a:gd name="connsiteX1" fmla="*/ 48578 w 48577"/>
                <a:gd name="connsiteY1" fmla="*/ 6858 h 13715"/>
                <a:gd name="connsiteX2" fmla="*/ 24289 w 48577"/>
                <a:gd name="connsiteY2" fmla="*/ 0 h 13715"/>
                <a:gd name="connsiteX3" fmla="*/ 0 w 48577"/>
                <a:gd name="connsiteY3" fmla="*/ 6858 h 13715"/>
                <a:gd name="connsiteX4" fmla="*/ 24289 w 48577"/>
                <a:gd name="connsiteY4" fmla="*/ 13716 h 1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3715">
                  <a:moveTo>
                    <a:pt x="24289" y="13716"/>
                  </a:moveTo>
                  <a:cubicBezTo>
                    <a:pt x="37719" y="13716"/>
                    <a:pt x="48578" y="10668"/>
                    <a:pt x="48578" y="6858"/>
                  </a:cubicBezTo>
                  <a:cubicBezTo>
                    <a:pt x="48578" y="3048"/>
                    <a:pt x="37719" y="0"/>
                    <a:pt x="24289" y="0"/>
                  </a:cubicBezTo>
                  <a:cubicBezTo>
                    <a:pt x="10858" y="0"/>
                    <a:pt x="0" y="3048"/>
                    <a:pt x="0" y="6858"/>
                  </a:cubicBezTo>
                  <a:cubicBezTo>
                    <a:pt x="0" y="10668"/>
                    <a:pt x="10858" y="13716"/>
                    <a:pt x="24289" y="13716"/>
                  </a:cubicBezTo>
                  <a:close/>
                </a:path>
              </a:pathLst>
            </a:custGeom>
            <a:solidFill>
              <a:srgbClr val="FFFFFF"/>
            </a:solidFill>
            <a:ln w="952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B82B620D-027D-641F-79C3-54019201B531}"/>
                </a:ext>
              </a:extLst>
            </p:cNvPr>
            <p:cNvSpPr/>
            <p:nvPr/>
          </p:nvSpPr>
          <p:spPr>
            <a:xfrm>
              <a:off x="5938456" y="3447192"/>
              <a:ext cx="48577" cy="13716"/>
            </a:xfrm>
            <a:custGeom>
              <a:avLst/>
              <a:gdLst>
                <a:gd name="connsiteX0" fmla="*/ 24289 w 48577"/>
                <a:gd name="connsiteY0" fmla="*/ 13716 h 13716"/>
                <a:gd name="connsiteX1" fmla="*/ 48578 w 48577"/>
                <a:gd name="connsiteY1" fmla="*/ 6858 h 13716"/>
                <a:gd name="connsiteX2" fmla="*/ 24289 w 48577"/>
                <a:gd name="connsiteY2" fmla="*/ 0 h 13716"/>
                <a:gd name="connsiteX3" fmla="*/ 0 w 48577"/>
                <a:gd name="connsiteY3" fmla="*/ 6858 h 13716"/>
                <a:gd name="connsiteX4" fmla="*/ 24289 w 48577"/>
                <a:gd name="connsiteY4" fmla="*/ 13716 h 13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3716">
                  <a:moveTo>
                    <a:pt x="24289" y="13716"/>
                  </a:moveTo>
                  <a:cubicBezTo>
                    <a:pt x="37719" y="13716"/>
                    <a:pt x="48578" y="10668"/>
                    <a:pt x="48578" y="6858"/>
                  </a:cubicBezTo>
                  <a:cubicBezTo>
                    <a:pt x="48578" y="3048"/>
                    <a:pt x="37719" y="0"/>
                    <a:pt x="24289" y="0"/>
                  </a:cubicBezTo>
                  <a:cubicBezTo>
                    <a:pt x="10858" y="0"/>
                    <a:pt x="0" y="3048"/>
                    <a:pt x="0" y="6858"/>
                  </a:cubicBezTo>
                  <a:cubicBezTo>
                    <a:pt x="0" y="10668"/>
                    <a:pt x="10858" y="13716"/>
                    <a:pt x="24289" y="13716"/>
                  </a:cubicBezTo>
                  <a:close/>
                </a:path>
              </a:pathLst>
            </a:custGeom>
            <a:solidFill>
              <a:srgbClr val="FFFFFF"/>
            </a:solidFill>
            <a:ln w="952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3147155C-A065-EBB8-4D1E-A1F78E5A5AC9}"/>
                </a:ext>
              </a:extLst>
            </p:cNvPr>
            <p:cNvSpPr/>
            <p:nvPr/>
          </p:nvSpPr>
          <p:spPr>
            <a:xfrm>
              <a:off x="6150482" y="3430333"/>
              <a:ext cx="42291" cy="10286"/>
            </a:xfrm>
            <a:custGeom>
              <a:avLst/>
              <a:gdLst>
                <a:gd name="connsiteX0" fmla="*/ 0 w 42291"/>
                <a:gd name="connsiteY0" fmla="*/ 5143 h 10286"/>
                <a:gd name="connsiteX1" fmla="*/ 21146 w 42291"/>
                <a:gd name="connsiteY1" fmla="*/ 10287 h 10286"/>
                <a:gd name="connsiteX2" fmla="*/ 42291 w 42291"/>
                <a:gd name="connsiteY2" fmla="*/ 5143 h 10286"/>
                <a:gd name="connsiteX3" fmla="*/ 21146 w 42291"/>
                <a:gd name="connsiteY3" fmla="*/ 0 h 10286"/>
                <a:gd name="connsiteX4" fmla="*/ 0 w 42291"/>
                <a:gd name="connsiteY4" fmla="*/ 5143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 h="10286">
                  <a:moveTo>
                    <a:pt x="0" y="5143"/>
                  </a:moveTo>
                  <a:cubicBezTo>
                    <a:pt x="0" y="8001"/>
                    <a:pt x="9430" y="10287"/>
                    <a:pt x="21146" y="10287"/>
                  </a:cubicBezTo>
                  <a:cubicBezTo>
                    <a:pt x="32861" y="10287"/>
                    <a:pt x="42291" y="8001"/>
                    <a:pt x="42291" y="5143"/>
                  </a:cubicBezTo>
                  <a:cubicBezTo>
                    <a:pt x="42291" y="2286"/>
                    <a:pt x="32861" y="0"/>
                    <a:pt x="21146" y="0"/>
                  </a:cubicBezTo>
                  <a:cubicBezTo>
                    <a:pt x="9430" y="0"/>
                    <a:pt x="0" y="2286"/>
                    <a:pt x="0" y="5143"/>
                  </a:cubicBezTo>
                  <a:close/>
                </a:path>
              </a:pathLst>
            </a:custGeom>
            <a:solidFill>
              <a:srgbClr val="FFFFFF"/>
            </a:solidFill>
            <a:ln w="952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956EF6B3-82C4-52AF-E17F-721F415096C4}"/>
                </a:ext>
              </a:extLst>
            </p:cNvPr>
            <p:cNvSpPr/>
            <p:nvPr/>
          </p:nvSpPr>
          <p:spPr>
            <a:xfrm>
              <a:off x="5998178" y="3429952"/>
              <a:ext cx="42291" cy="10286"/>
            </a:xfrm>
            <a:custGeom>
              <a:avLst/>
              <a:gdLst>
                <a:gd name="connsiteX0" fmla="*/ 0 w 42291"/>
                <a:gd name="connsiteY0" fmla="*/ 5143 h 10286"/>
                <a:gd name="connsiteX1" fmla="*/ 21146 w 42291"/>
                <a:gd name="connsiteY1" fmla="*/ 10287 h 10286"/>
                <a:gd name="connsiteX2" fmla="*/ 42291 w 42291"/>
                <a:gd name="connsiteY2" fmla="*/ 5143 h 10286"/>
                <a:gd name="connsiteX3" fmla="*/ 21146 w 42291"/>
                <a:gd name="connsiteY3" fmla="*/ 0 h 10286"/>
                <a:gd name="connsiteX4" fmla="*/ 0 w 42291"/>
                <a:gd name="connsiteY4" fmla="*/ 5143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 h="10286">
                  <a:moveTo>
                    <a:pt x="0" y="5143"/>
                  </a:moveTo>
                  <a:cubicBezTo>
                    <a:pt x="0" y="8001"/>
                    <a:pt x="9430" y="10287"/>
                    <a:pt x="21146" y="10287"/>
                  </a:cubicBezTo>
                  <a:cubicBezTo>
                    <a:pt x="32861" y="10287"/>
                    <a:pt x="42291" y="8001"/>
                    <a:pt x="42291" y="5143"/>
                  </a:cubicBezTo>
                  <a:cubicBezTo>
                    <a:pt x="42291" y="2286"/>
                    <a:pt x="32861" y="0"/>
                    <a:pt x="21146" y="0"/>
                  </a:cubicBezTo>
                  <a:cubicBezTo>
                    <a:pt x="9430" y="0"/>
                    <a:pt x="0" y="2286"/>
                    <a:pt x="0" y="5143"/>
                  </a:cubicBezTo>
                  <a:close/>
                </a:path>
              </a:pathLst>
            </a:custGeom>
            <a:solidFill>
              <a:srgbClr val="FFFFFF"/>
            </a:solidFill>
            <a:ln w="952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82DF786B-BDE4-446F-CAFC-0B33771E5BA2}"/>
                </a:ext>
              </a:extLst>
            </p:cNvPr>
            <p:cNvSpPr/>
            <p:nvPr/>
          </p:nvSpPr>
          <p:spPr>
            <a:xfrm>
              <a:off x="6050089" y="3429952"/>
              <a:ext cx="42291" cy="10286"/>
            </a:xfrm>
            <a:custGeom>
              <a:avLst/>
              <a:gdLst>
                <a:gd name="connsiteX0" fmla="*/ 42291 w 42291"/>
                <a:gd name="connsiteY0" fmla="*/ 5143 h 10286"/>
                <a:gd name="connsiteX1" fmla="*/ 21145 w 42291"/>
                <a:gd name="connsiteY1" fmla="*/ 0 h 10286"/>
                <a:gd name="connsiteX2" fmla="*/ 0 w 42291"/>
                <a:gd name="connsiteY2" fmla="*/ 5143 h 10286"/>
                <a:gd name="connsiteX3" fmla="*/ 21145 w 42291"/>
                <a:gd name="connsiteY3" fmla="*/ 10287 h 10286"/>
                <a:gd name="connsiteX4" fmla="*/ 42291 w 42291"/>
                <a:gd name="connsiteY4" fmla="*/ 5143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 h="10286">
                  <a:moveTo>
                    <a:pt x="42291" y="5143"/>
                  </a:moveTo>
                  <a:cubicBezTo>
                    <a:pt x="42291" y="2286"/>
                    <a:pt x="32861" y="0"/>
                    <a:pt x="21145" y="0"/>
                  </a:cubicBezTo>
                  <a:cubicBezTo>
                    <a:pt x="9430" y="0"/>
                    <a:pt x="0" y="2286"/>
                    <a:pt x="0" y="5143"/>
                  </a:cubicBezTo>
                  <a:cubicBezTo>
                    <a:pt x="0" y="8001"/>
                    <a:pt x="9430" y="10287"/>
                    <a:pt x="21145" y="10287"/>
                  </a:cubicBezTo>
                  <a:cubicBezTo>
                    <a:pt x="32861" y="10287"/>
                    <a:pt x="42291" y="8001"/>
                    <a:pt x="42291" y="5143"/>
                  </a:cubicBezTo>
                  <a:close/>
                </a:path>
              </a:pathLst>
            </a:custGeom>
            <a:solidFill>
              <a:srgbClr val="FFFFFF"/>
            </a:solidFill>
            <a:ln w="952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E146DABF-F91F-528B-C5CC-9C448A9A58A7}"/>
                </a:ext>
              </a:extLst>
            </p:cNvPr>
            <p:cNvSpPr/>
            <p:nvPr/>
          </p:nvSpPr>
          <p:spPr>
            <a:xfrm>
              <a:off x="6101143" y="3429952"/>
              <a:ext cx="42290" cy="10286"/>
            </a:xfrm>
            <a:custGeom>
              <a:avLst/>
              <a:gdLst>
                <a:gd name="connsiteX0" fmla="*/ 21145 w 42290"/>
                <a:gd name="connsiteY0" fmla="*/ 10287 h 10286"/>
                <a:gd name="connsiteX1" fmla="*/ 42291 w 42290"/>
                <a:gd name="connsiteY1" fmla="*/ 5143 h 10286"/>
                <a:gd name="connsiteX2" fmla="*/ 21145 w 42290"/>
                <a:gd name="connsiteY2" fmla="*/ 0 h 10286"/>
                <a:gd name="connsiteX3" fmla="*/ 0 w 42290"/>
                <a:gd name="connsiteY3" fmla="*/ 5143 h 10286"/>
                <a:gd name="connsiteX4" fmla="*/ 21145 w 42290"/>
                <a:gd name="connsiteY4" fmla="*/ 10287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0" h="10286">
                  <a:moveTo>
                    <a:pt x="21145" y="10287"/>
                  </a:moveTo>
                  <a:cubicBezTo>
                    <a:pt x="32861" y="10287"/>
                    <a:pt x="42291" y="8001"/>
                    <a:pt x="42291" y="5143"/>
                  </a:cubicBezTo>
                  <a:cubicBezTo>
                    <a:pt x="42291" y="2286"/>
                    <a:pt x="32861" y="0"/>
                    <a:pt x="21145" y="0"/>
                  </a:cubicBezTo>
                  <a:cubicBezTo>
                    <a:pt x="9430" y="0"/>
                    <a:pt x="0" y="2286"/>
                    <a:pt x="0" y="5143"/>
                  </a:cubicBezTo>
                  <a:cubicBezTo>
                    <a:pt x="0" y="8001"/>
                    <a:pt x="9430" y="10287"/>
                    <a:pt x="21145" y="10287"/>
                  </a:cubicBezTo>
                  <a:close/>
                </a:path>
              </a:pathLst>
            </a:custGeom>
            <a:solidFill>
              <a:srgbClr val="FFFFFF"/>
            </a:solidFill>
            <a:ln w="952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D3BA5D6-E8B9-C3A4-282A-B891CD584B57}"/>
                </a:ext>
              </a:extLst>
            </p:cNvPr>
            <p:cNvSpPr/>
            <p:nvPr/>
          </p:nvSpPr>
          <p:spPr>
            <a:xfrm>
              <a:off x="5950172" y="3429666"/>
              <a:ext cx="42291" cy="10286"/>
            </a:xfrm>
            <a:custGeom>
              <a:avLst/>
              <a:gdLst>
                <a:gd name="connsiteX0" fmla="*/ 21145 w 42291"/>
                <a:gd name="connsiteY0" fmla="*/ 10287 h 10286"/>
                <a:gd name="connsiteX1" fmla="*/ 42291 w 42291"/>
                <a:gd name="connsiteY1" fmla="*/ 5143 h 10286"/>
                <a:gd name="connsiteX2" fmla="*/ 21145 w 42291"/>
                <a:gd name="connsiteY2" fmla="*/ 0 h 10286"/>
                <a:gd name="connsiteX3" fmla="*/ 0 w 42291"/>
                <a:gd name="connsiteY3" fmla="*/ 5143 h 10286"/>
                <a:gd name="connsiteX4" fmla="*/ 21145 w 42291"/>
                <a:gd name="connsiteY4" fmla="*/ 10287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 h="10286">
                  <a:moveTo>
                    <a:pt x="21145" y="10287"/>
                  </a:moveTo>
                  <a:cubicBezTo>
                    <a:pt x="32861" y="10287"/>
                    <a:pt x="42291" y="8001"/>
                    <a:pt x="42291" y="5143"/>
                  </a:cubicBezTo>
                  <a:cubicBezTo>
                    <a:pt x="42291" y="2286"/>
                    <a:pt x="32861" y="0"/>
                    <a:pt x="21145" y="0"/>
                  </a:cubicBezTo>
                  <a:cubicBezTo>
                    <a:pt x="9430" y="0"/>
                    <a:pt x="0" y="2286"/>
                    <a:pt x="0" y="5143"/>
                  </a:cubicBezTo>
                  <a:cubicBezTo>
                    <a:pt x="0" y="8001"/>
                    <a:pt x="9430" y="10287"/>
                    <a:pt x="21145" y="10287"/>
                  </a:cubicBezTo>
                  <a:close/>
                </a:path>
              </a:pathLst>
            </a:custGeom>
            <a:solidFill>
              <a:srgbClr val="FFFFFF"/>
            </a:solid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5B7FA6D0-3A6A-88A0-5C99-A308113819C6}"/>
                </a:ext>
              </a:extLst>
            </p:cNvPr>
            <p:cNvSpPr/>
            <p:nvPr/>
          </p:nvSpPr>
          <p:spPr>
            <a:xfrm>
              <a:off x="6129146" y="3411759"/>
              <a:ext cx="34861" cy="10287"/>
            </a:xfrm>
            <a:custGeom>
              <a:avLst/>
              <a:gdLst>
                <a:gd name="connsiteX0" fmla="*/ 17431 w 34861"/>
                <a:gd name="connsiteY0" fmla="*/ 10287 h 10287"/>
                <a:gd name="connsiteX1" fmla="*/ 34862 w 34861"/>
                <a:gd name="connsiteY1" fmla="*/ 5143 h 10287"/>
                <a:gd name="connsiteX2" fmla="*/ 17431 w 34861"/>
                <a:gd name="connsiteY2" fmla="*/ 0 h 10287"/>
                <a:gd name="connsiteX3" fmla="*/ 0 w 34861"/>
                <a:gd name="connsiteY3" fmla="*/ 5143 h 10287"/>
                <a:gd name="connsiteX4" fmla="*/ 17431 w 34861"/>
                <a:gd name="connsiteY4" fmla="*/ 10287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10287">
                  <a:moveTo>
                    <a:pt x="17431" y="10287"/>
                  </a:moveTo>
                  <a:cubicBezTo>
                    <a:pt x="27051" y="10287"/>
                    <a:pt x="34862" y="8001"/>
                    <a:pt x="34862" y="5143"/>
                  </a:cubicBezTo>
                  <a:cubicBezTo>
                    <a:pt x="34862" y="2286"/>
                    <a:pt x="27051" y="0"/>
                    <a:pt x="17431" y="0"/>
                  </a:cubicBezTo>
                  <a:cubicBezTo>
                    <a:pt x="7810" y="0"/>
                    <a:pt x="0" y="2286"/>
                    <a:pt x="0" y="5143"/>
                  </a:cubicBezTo>
                  <a:cubicBezTo>
                    <a:pt x="0" y="8001"/>
                    <a:pt x="7810" y="10287"/>
                    <a:pt x="17431" y="10287"/>
                  </a:cubicBezTo>
                  <a:close/>
                </a:path>
              </a:pathLst>
            </a:custGeom>
            <a:solidFill>
              <a:srgbClr val="FFFFFF"/>
            </a:solidFill>
            <a:ln w="952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12134A47-C5CB-2FF8-232F-EC4FE3D0D5D7}"/>
                </a:ext>
              </a:extLst>
            </p:cNvPr>
            <p:cNvSpPr/>
            <p:nvPr/>
          </p:nvSpPr>
          <p:spPr>
            <a:xfrm>
              <a:off x="6003416" y="3411473"/>
              <a:ext cx="34861" cy="10286"/>
            </a:xfrm>
            <a:custGeom>
              <a:avLst/>
              <a:gdLst>
                <a:gd name="connsiteX0" fmla="*/ 0 w 34861"/>
                <a:gd name="connsiteY0" fmla="*/ 5143 h 10286"/>
                <a:gd name="connsiteX1" fmla="*/ 17431 w 34861"/>
                <a:gd name="connsiteY1" fmla="*/ 10287 h 10286"/>
                <a:gd name="connsiteX2" fmla="*/ 34862 w 34861"/>
                <a:gd name="connsiteY2" fmla="*/ 5143 h 10286"/>
                <a:gd name="connsiteX3" fmla="*/ 17431 w 34861"/>
                <a:gd name="connsiteY3" fmla="*/ 0 h 10286"/>
                <a:gd name="connsiteX4" fmla="*/ 0 w 34861"/>
                <a:gd name="connsiteY4" fmla="*/ 5143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10286">
                  <a:moveTo>
                    <a:pt x="0" y="5143"/>
                  </a:moveTo>
                  <a:cubicBezTo>
                    <a:pt x="0" y="8001"/>
                    <a:pt x="7811" y="10287"/>
                    <a:pt x="17431" y="10287"/>
                  </a:cubicBezTo>
                  <a:cubicBezTo>
                    <a:pt x="27051" y="10287"/>
                    <a:pt x="34862" y="8001"/>
                    <a:pt x="34862" y="5143"/>
                  </a:cubicBezTo>
                  <a:cubicBezTo>
                    <a:pt x="34862" y="2286"/>
                    <a:pt x="27051" y="0"/>
                    <a:pt x="17431" y="0"/>
                  </a:cubicBezTo>
                  <a:cubicBezTo>
                    <a:pt x="7811" y="0"/>
                    <a:pt x="0" y="2286"/>
                    <a:pt x="0" y="5143"/>
                  </a:cubicBezTo>
                  <a:close/>
                </a:path>
              </a:pathLst>
            </a:custGeom>
            <a:solidFill>
              <a:srgbClr val="FFFFFF"/>
            </a:solidFill>
            <a:ln w="952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A77847AE-D751-51B1-5F5C-319598BEA472}"/>
                </a:ext>
              </a:extLst>
            </p:cNvPr>
            <p:cNvSpPr/>
            <p:nvPr/>
          </p:nvSpPr>
          <p:spPr>
            <a:xfrm>
              <a:off x="6046279" y="3411473"/>
              <a:ext cx="34861" cy="10286"/>
            </a:xfrm>
            <a:custGeom>
              <a:avLst/>
              <a:gdLst>
                <a:gd name="connsiteX0" fmla="*/ 34862 w 34861"/>
                <a:gd name="connsiteY0" fmla="*/ 5143 h 10286"/>
                <a:gd name="connsiteX1" fmla="*/ 17431 w 34861"/>
                <a:gd name="connsiteY1" fmla="*/ 0 h 10286"/>
                <a:gd name="connsiteX2" fmla="*/ 0 w 34861"/>
                <a:gd name="connsiteY2" fmla="*/ 5143 h 10286"/>
                <a:gd name="connsiteX3" fmla="*/ 17431 w 34861"/>
                <a:gd name="connsiteY3" fmla="*/ 10287 h 10286"/>
                <a:gd name="connsiteX4" fmla="*/ 34862 w 34861"/>
                <a:gd name="connsiteY4" fmla="*/ 5143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10286">
                  <a:moveTo>
                    <a:pt x="34862" y="5143"/>
                  </a:moveTo>
                  <a:cubicBezTo>
                    <a:pt x="34862" y="2286"/>
                    <a:pt x="27051" y="0"/>
                    <a:pt x="17431" y="0"/>
                  </a:cubicBezTo>
                  <a:cubicBezTo>
                    <a:pt x="7811" y="0"/>
                    <a:pt x="0" y="2286"/>
                    <a:pt x="0" y="5143"/>
                  </a:cubicBezTo>
                  <a:cubicBezTo>
                    <a:pt x="0" y="8001"/>
                    <a:pt x="7811" y="10287"/>
                    <a:pt x="17431" y="10287"/>
                  </a:cubicBezTo>
                  <a:cubicBezTo>
                    <a:pt x="27051" y="10287"/>
                    <a:pt x="34862" y="8001"/>
                    <a:pt x="34862" y="5143"/>
                  </a:cubicBezTo>
                  <a:close/>
                </a:path>
              </a:pathLst>
            </a:custGeom>
            <a:solidFill>
              <a:srgbClr val="FFFFFF"/>
            </a:solidFill>
            <a:ln w="952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012C508C-4D4F-49C0-58C5-41F8B0291410}"/>
                </a:ext>
              </a:extLst>
            </p:cNvPr>
            <p:cNvSpPr/>
            <p:nvPr/>
          </p:nvSpPr>
          <p:spPr>
            <a:xfrm>
              <a:off x="6088380" y="3411473"/>
              <a:ext cx="34861" cy="10286"/>
            </a:xfrm>
            <a:custGeom>
              <a:avLst/>
              <a:gdLst>
                <a:gd name="connsiteX0" fmla="*/ 17431 w 34861"/>
                <a:gd name="connsiteY0" fmla="*/ 10287 h 10286"/>
                <a:gd name="connsiteX1" fmla="*/ 34862 w 34861"/>
                <a:gd name="connsiteY1" fmla="*/ 5143 h 10286"/>
                <a:gd name="connsiteX2" fmla="*/ 17431 w 34861"/>
                <a:gd name="connsiteY2" fmla="*/ 0 h 10286"/>
                <a:gd name="connsiteX3" fmla="*/ 0 w 34861"/>
                <a:gd name="connsiteY3" fmla="*/ 5143 h 10286"/>
                <a:gd name="connsiteX4" fmla="*/ 17431 w 34861"/>
                <a:gd name="connsiteY4" fmla="*/ 10287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10286">
                  <a:moveTo>
                    <a:pt x="17431" y="10287"/>
                  </a:moveTo>
                  <a:cubicBezTo>
                    <a:pt x="27051" y="10287"/>
                    <a:pt x="34862" y="8001"/>
                    <a:pt x="34862" y="5143"/>
                  </a:cubicBezTo>
                  <a:cubicBezTo>
                    <a:pt x="34862" y="2286"/>
                    <a:pt x="27051" y="0"/>
                    <a:pt x="17431" y="0"/>
                  </a:cubicBezTo>
                  <a:cubicBezTo>
                    <a:pt x="7810" y="0"/>
                    <a:pt x="0" y="2286"/>
                    <a:pt x="0" y="5143"/>
                  </a:cubicBezTo>
                  <a:cubicBezTo>
                    <a:pt x="0" y="8001"/>
                    <a:pt x="7810" y="10287"/>
                    <a:pt x="17431" y="10287"/>
                  </a:cubicBezTo>
                  <a:close/>
                </a:path>
              </a:pathLst>
            </a:custGeom>
            <a:solidFill>
              <a:srgbClr val="FFFFFF"/>
            </a:solidFill>
            <a:ln w="952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652F6041-27C5-3AE3-8E9E-5581D3A6F392}"/>
                </a:ext>
              </a:extLst>
            </p:cNvPr>
            <p:cNvSpPr/>
            <p:nvPr/>
          </p:nvSpPr>
          <p:spPr>
            <a:xfrm>
              <a:off x="5963793" y="3411093"/>
              <a:ext cx="34861" cy="10286"/>
            </a:xfrm>
            <a:custGeom>
              <a:avLst/>
              <a:gdLst>
                <a:gd name="connsiteX0" fmla="*/ 34861 w 34861"/>
                <a:gd name="connsiteY0" fmla="*/ 5143 h 10286"/>
                <a:gd name="connsiteX1" fmla="*/ 17431 w 34861"/>
                <a:gd name="connsiteY1" fmla="*/ 10287 h 10286"/>
                <a:gd name="connsiteX2" fmla="*/ 0 w 34861"/>
                <a:gd name="connsiteY2" fmla="*/ 5143 h 10286"/>
                <a:gd name="connsiteX3" fmla="*/ 17431 w 34861"/>
                <a:gd name="connsiteY3" fmla="*/ 0 h 10286"/>
                <a:gd name="connsiteX4" fmla="*/ 34861 w 34861"/>
                <a:gd name="connsiteY4" fmla="*/ 5143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10286">
                  <a:moveTo>
                    <a:pt x="34861" y="5143"/>
                  </a:moveTo>
                  <a:cubicBezTo>
                    <a:pt x="34861" y="7984"/>
                    <a:pt x="27057" y="10287"/>
                    <a:pt x="17431" y="10287"/>
                  </a:cubicBezTo>
                  <a:cubicBezTo>
                    <a:pt x="7804" y="10287"/>
                    <a:pt x="0" y="7984"/>
                    <a:pt x="0" y="5143"/>
                  </a:cubicBezTo>
                  <a:cubicBezTo>
                    <a:pt x="0" y="2303"/>
                    <a:pt x="7804" y="0"/>
                    <a:pt x="17431" y="0"/>
                  </a:cubicBezTo>
                  <a:cubicBezTo>
                    <a:pt x="27057" y="0"/>
                    <a:pt x="34861" y="2303"/>
                    <a:pt x="34861" y="5143"/>
                  </a:cubicBezTo>
                  <a:close/>
                </a:path>
              </a:pathLst>
            </a:custGeom>
            <a:solidFill>
              <a:srgbClr val="FFFFFF"/>
            </a:solidFill>
            <a:ln w="952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1B405939-F4F9-4E38-45DE-B66400774F99}"/>
                </a:ext>
              </a:extLst>
            </p:cNvPr>
            <p:cNvSpPr/>
            <p:nvPr/>
          </p:nvSpPr>
          <p:spPr>
            <a:xfrm>
              <a:off x="6118479" y="3395948"/>
              <a:ext cx="29146" cy="9715"/>
            </a:xfrm>
            <a:custGeom>
              <a:avLst/>
              <a:gdLst>
                <a:gd name="connsiteX0" fmla="*/ 14573 w 29146"/>
                <a:gd name="connsiteY0" fmla="*/ 9716 h 9715"/>
                <a:gd name="connsiteX1" fmla="*/ 29146 w 29146"/>
                <a:gd name="connsiteY1" fmla="*/ 4858 h 9715"/>
                <a:gd name="connsiteX2" fmla="*/ 14573 w 29146"/>
                <a:gd name="connsiteY2" fmla="*/ 0 h 9715"/>
                <a:gd name="connsiteX3" fmla="*/ 0 w 29146"/>
                <a:gd name="connsiteY3" fmla="*/ 4858 h 9715"/>
                <a:gd name="connsiteX4" fmla="*/ 14573 w 29146"/>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9715">
                  <a:moveTo>
                    <a:pt x="14573" y="9716"/>
                  </a:moveTo>
                  <a:cubicBezTo>
                    <a:pt x="22669" y="9716"/>
                    <a:pt x="29146" y="7525"/>
                    <a:pt x="29146" y="4858"/>
                  </a:cubicBezTo>
                  <a:cubicBezTo>
                    <a:pt x="29146" y="2191"/>
                    <a:pt x="22574" y="0"/>
                    <a:pt x="14573" y="0"/>
                  </a:cubicBezTo>
                  <a:cubicBezTo>
                    <a:pt x="6572" y="0"/>
                    <a:pt x="0" y="2191"/>
                    <a:pt x="0" y="4858"/>
                  </a:cubicBezTo>
                  <a:cubicBezTo>
                    <a:pt x="0" y="7525"/>
                    <a:pt x="6572" y="9716"/>
                    <a:pt x="14573" y="9716"/>
                  </a:cubicBezTo>
                  <a:close/>
                </a:path>
              </a:pathLst>
            </a:custGeom>
            <a:solidFill>
              <a:srgbClr val="FFFFFF"/>
            </a:solidFill>
            <a:ln w="952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CCDB3588-3FCB-6019-D67C-522C927F78A5}"/>
                </a:ext>
              </a:extLst>
            </p:cNvPr>
            <p:cNvSpPr/>
            <p:nvPr/>
          </p:nvSpPr>
          <p:spPr>
            <a:xfrm>
              <a:off x="6013418" y="3395567"/>
              <a:ext cx="29146" cy="9715"/>
            </a:xfrm>
            <a:custGeom>
              <a:avLst/>
              <a:gdLst>
                <a:gd name="connsiteX0" fmla="*/ 29147 w 29146"/>
                <a:gd name="connsiteY0" fmla="*/ 4858 h 9715"/>
                <a:gd name="connsiteX1" fmla="*/ 14573 w 29146"/>
                <a:gd name="connsiteY1" fmla="*/ 0 h 9715"/>
                <a:gd name="connsiteX2" fmla="*/ 0 w 29146"/>
                <a:gd name="connsiteY2" fmla="*/ 4858 h 9715"/>
                <a:gd name="connsiteX3" fmla="*/ 14573 w 29146"/>
                <a:gd name="connsiteY3" fmla="*/ 9716 h 9715"/>
                <a:gd name="connsiteX4" fmla="*/ 29147 w 29146"/>
                <a:gd name="connsiteY4" fmla="*/ 4858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9715">
                  <a:moveTo>
                    <a:pt x="29147" y="4858"/>
                  </a:moveTo>
                  <a:cubicBezTo>
                    <a:pt x="29147" y="2191"/>
                    <a:pt x="22574" y="0"/>
                    <a:pt x="14573" y="0"/>
                  </a:cubicBezTo>
                  <a:cubicBezTo>
                    <a:pt x="6572" y="0"/>
                    <a:pt x="0" y="2191"/>
                    <a:pt x="0" y="4858"/>
                  </a:cubicBezTo>
                  <a:cubicBezTo>
                    <a:pt x="0" y="7525"/>
                    <a:pt x="6572" y="9716"/>
                    <a:pt x="14573" y="9716"/>
                  </a:cubicBezTo>
                  <a:cubicBezTo>
                    <a:pt x="22574" y="9716"/>
                    <a:pt x="29147" y="7525"/>
                    <a:pt x="29147" y="4858"/>
                  </a:cubicBezTo>
                  <a:close/>
                </a:path>
              </a:pathLst>
            </a:custGeom>
            <a:solidFill>
              <a:srgbClr val="FFFFFF"/>
            </a:solidFill>
            <a:ln w="9525"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26EB2158-AF96-EEF4-0DE8-58F679410ECB}"/>
                </a:ext>
              </a:extLst>
            </p:cNvPr>
            <p:cNvSpPr/>
            <p:nvPr/>
          </p:nvSpPr>
          <p:spPr>
            <a:xfrm>
              <a:off x="6049232" y="3395567"/>
              <a:ext cx="29146" cy="9715"/>
            </a:xfrm>
            <a:custGeom>
              <a:avLst/>
              <a:gdLst>
                <a:gd name="connsiteX0" fmla="*/ 14573 w 29146"/>
                <a:gd name="connsiteY0" fmla="*/ 9716 h 9715"/>
                <a:gd name="connsiteX1" fmla="*/ 29146 w 29146"/>
                <a:gd name="connsiteY1" fmla="*/ 4858 h 9715"/>
                <a:gd name="connsiteX2" fmla="*/ 14573 w 29146"/>
                <a:gd name="connsiteY2" fmla="*/ 0 h 9715"/>
                <a:gd name="connsiteX3" fmla="*/ 0 w 29146"/>
                <a:gd name="connsiteY3" fmla="*/ 4858 h 9715"/>
                <a:gd name="connsiteX4" fmla="*/ 14573 w 29146"/>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9715">
                  <a:moveTo>
                    <a:pt x="14573" y="9716"/>
                  </a:moveTo>
                  <a:cubicBezTo>
                    <a:pt x="22669" y="9716"/>
                    <a:pt x="29146" y="7525"/>
                    <a:pt x="29146" y="4858"/>
                  </a:cubicBezTo>
                  <a:cubicBezTo>
                    <a:pt x="29146" y="2191"/>
                    <a:pt x="22574" y="0"/>
                    <a:pt x="14573" y="0"/>
                  </a:cubicBezTo>
                  <a:cubicBezTo>
                    <a:pt x="6572" y="0"/>
                    <a:pt x="0" y="2191"/>
                    <a:pt x="0" y="4858"/>
                  </a:cubicBezTo>
                  <a:cubicBezTo>
                    <a:pt x="0" y="7525"/>
                    <a:pt x="6572" y="9716"/>
                    <a:pt x="14573" y="9716"/>
                  </a:cubicBezTo>
                  <a:close/>
                </a:path>
              </a:pathLst>
            </a:custGeom>
            <a:solidFill>
              <a:srgbClr val="FFFFFF"/>
            </a:solidFill>
            <a:ln w="9525"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2E1D649B-0F78-02DE-24F8-26E20370CE37}"/>
                </a:ext>
              </a:extLst>
            </p:cNvPr>
            <p:cNvSpPr/>
            <p:nvPr/>
          </p:nvSpPr>
          <p:spPr>
            <a:xfrm>
              <a:off x="6084474" y="3395567"/>
              <a:ext cx="29146" cy="9715"/>
            </a:xfrm>
            <a:custGeom>
              <a:avLst/>
              <a:gdLst>
                <a:gd name="connsiteX0" fmla="*/ 14573 w 29146"/>
                <a:gd name="connsiteY0" fmla="*/ 9716 h 9715"/>
                <a:gd name="connsiteX1" fmla="*/ 29146 w 29146"/>
                <a:gd name="connsiteY1" fmla="*/ 4858 h 9715"/>
                <a:gd name="connsiteX2" fmla="*/ 14573 w 29146"/>
                <a:gd name="connsiteY2" fmla="*/ 0 h 9715"/>
                <a:gd name="connsiteX3" fmla="*/ 0 w 29146"/>
                <a:gd name="connsiteY3" fmla="*/ 4858 h 9715"/>
                <a:gd name="connsiteX4" fmla="*/ 14573 w 29146"/>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9715">
                  <a:moveTo>
                    <a:pt x="14573" y="9716"/>
                  </a:moveTo>
                  <a:cubicBezTo>
                    <a:pt x="22669" y="9716"/>
                    <a:pt x="29146" y="7525"/>
                    <a:pt x="29146" y="4858"/>
                  </a:cubicBezTo>
                  <a:cubicBezTo>
                    <a:pt x="29146" y="2191"/>
                    <a:pt x="22574" y="0"/>
                    <a:pt x="14573" y="0"/>
                  </a:cubicBezTo>
                  <a:cubicBezTo>
                    <a:pt x="6572" y="0"/>
                    <a:pt x="0" y="2191"/>
                    <a:pt x="0" y="4858"/>
                  </a:cubicBezTo>
                  <a:cubicBezTo>
                    <a:pt x="0" y="7525"/>
                    <a:pt x="6572" y="9716"/>
                    <a:pt x="14573" y="9716"/>
                  </a:cubicBezTo>
                  <a:close/>
                </a:path>
              </a:pathLst>
            </a:custGeom>
            <a:solidFill>
              <a:srgbClr val="FFFFFF"/>
            </a:solidFill>
            <a:ln w="9525"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4A447A15-44BA-FABD-56BF-AB6C1ABA8AC1}"/>
                </a:ext>
              </a:extLst>
            </p:cNvPr>
            <p:cNvSpPr/>
            <p:nvPr/>
          </p:nvSpPr>
          <p:spPr>
            <a:xfrm>
              <a:off x="5980271" y="3395281"/>
              <a:ext cx="29146" cy="9715"/>
            </a:xfrm>
            <a:custGeom>
              <a:avLst/>
              <a:gdLst>
                <a:gd name="connsiteX0" fmla="*/ 14573 w 29146"/>
                <a:gd name="connsiteY0" fmla="*/ 9716 h 9715"/>
                <a:gd name="connsiteX1" fmla="*/ 29147 w 29146"/>
                <a:gd name="connsiteY1" fmla="*/ 4858 h 9715"/>
                <a:gd name="connsiteX2" fmla="*/ 14573 w 29146"/>
                <a:gd name="connsiteY2" fmla="*/ 0 h 9715"/>
                <a:gd name="connsiteX3" fmla="*/ 0 w 29146"/>
                <a:gd name="connsiteY3" fmla="*/ 4858 h 9715"/>
                <a:gd name="connsiteX4" fmla="*/ 14573 w 29146"/>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9715">
                  <a:moveTo>
                    <a:pt x="14573" y="9716"/>
                  </a:moveTo>
                  <a:cubicBezTo>
                    <a:pt x="22669" y="9716"/>
                    <a:pt x="29147" y="7525"/>
                    <a:pt x="29147" y="4858"/>
                  </a:cubicBezTo>
                  <a:cubicBezTo>
                    <a:pt x="29147" y="2191"/>
                    <a:pt x="22574" y="0"/>
                    <a:pt x="14573" y="0"/>
                  </a:cubicBezTo>
                  <a:cubicBezTo>
                    <a:pt x="6572" y="0"/>
                    <a:pt x="0" y="2191"/>
                    <a:pt x="0" y="4858"/>
                  </a:cubicBezTo>
                  <a:cubicBezTo>
                    <a:pt x="0" y="7525"/>
                    <a:pt x="6572" y="9716"/>
                    <a:pt x="14573" y="9716"/>
                  </a:cubicBezTo>
                  <a:close/>
                </a:path>
              </a:pathLst>
            </a:custGeom>
            <a:solidFill>
              <a:srgbClr val="FFFFFF"/>
            </a:solidFill>
            <a:ln w="9525"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C255AFB5-ADD6-8667-94B2-7D01E7EDB303}"/>
                </a:ext>
              </a:extLst>
            </p:cNvPr>
            <p:cNvSpPr/>
            <p:nvPr/>
          </p:nvSpPr>
          <p:spPr>
            <a:xfrm>
              <a:off x="6114573" y="3386613"/>
              <a:ext cx="25907" cy="6667"/>
            </a:xfrm>
            <a:custGeom>
              <a:avLst/>
              <a:gdLst>
                <a:gd name="connsiteX0" fmla="*/ 12954 w 25907"/>
                <a:gd name="connsiteY0" fmla="*/ 6667 h 6667"/>
                <a:gd name="connsiteX1" fmla="*/ 25908 w 25907"/>
                <a:gd name="connsiteY1" fmla="*/ 3334 h 6667"/>
                <a:gd name="connsiteX2" fmla="*/ 12954 w 25907"/>
                <a:gd name="connsiteY2" fmla="*/ 0 h 6667"/>
                <a:gd name="connsiteX3" fmla="*/ 0 w 25907"/>
                <a:gd name="connsiteY3" fmla="*/ 3334 h 6667"/>
                <a:gd name="connsiteX4" fmla="*/ 12954 w 25907"/>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7" h="6667">
                  <a:moveTo>
                    <a:pt x="12954" y="6667"/>
                  </a:moveTo>
                  <a:cubicBezTo>
                    <a:pt x="20098" y="6667"/>
                    <a:pt x="25908" y="5143"/>
                    <a:pt x="25908" y="3334"/>
                  </a:cubicBezTo>
                  <a:cubicBezTo>
                    <a:pt x="25908" y="1524"/>
                    <a:pt x="20098" y="0"/>
                    <a:pt x="12954" y="0"/>
                  </a:cubicBezTo>
                  <a:cubicBezTo>
                    <a:pt x="5810" y="0"/>
                    <a:pt x="0" y="1524"/>
                    <a:pt x="0" y="3334"/>
                  </a:cubicBezTo>
                  <a:cubicBezTo>
                    <a:pt x="0" y="5143"/>
                    <a:pt x="5810" y="6667"/>
                    <a:pt x="12954" y="6667"/>
                  </a:cubicBezTo>
                  <a:close/>
                </a:path>
              </a:pathLst>
            </a:custGeom>
            <a:solidFill>
              <a:srgbClr val="FFFFFF"/>
            </a:solidFill>
            <a:ln w="9525"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62BB3F07-D573-9BA7-2933-09AAE9152E8C}"/>
                </a:ext>
              </a:extLst>
            </p:cNvPr>
            <p:cNvSpPr/>
            <p:nvPr/>
          </p:nvSpPr>
          <p:spPr>
            <a:xfrm>
              <a:off x="6020942" y="3386327"/>
              <a:ext cx="25908" cy="6667"/>
            </a:xfrm>
            <a:custGeom>
              <a:avLst/>
              <a:gdLst>
                <a:gd name="connsiteX0" fmla="*/ 25908 w 25908"/>
                <a:gd name="connsiteY0" fmla="*/ 3334 h 6667"/>
                <a:gd name="connsiteX1" fmla="*/ 12954 w 25908"/>
                <a:gd name="connsiteY1" fmla="*/ 0 h 6667"/>
                <a:gd name="connsiteX2" fmla="*/ 0 w 25908"/>
                <a:gd name="connsiteY2" fmla="*/ 3334 h 6667"/>
                <a:gd name="connsiteX3" fmla="*/ 12954 w 25908"/>
                <a:gd name="connsiteY3" fmla="*/ 6667 h 6667"/>
                <a:gd name="connsiteX4" fmla="*/ 25908 w 25908"/>
                <a:gd name="connsiteY4" fmla="*/ 3334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 h="6667">
                  <a:moveTo>
                    <a:pt x="25908" y="3334"/>
                  </a:moveTo>
                  <a:cubicBezTo>
                    <a:pt x="25908" y="1524"/>
                    <a:pt x="20098" y="0"/>
                    <a:pt x="12954" y="0"/>
                  </a:cubicBezTo>
                  <a:cubicBezTo>
                    <a:pt x="5810" y="0"/>
                    <a:pt x="0" y="1524"/>
                    <a:pt x="0" y="3334"/>
                  </a:cubicBezTo>
                  <a:cubicBezTo>
                    <a:pt x="0" y="5143"/>
                    <a:pt x="5810" y="6667"/>
                    <a:pt x="12954" y="6667"/>
                  </a:cubicBezTo>
                  <a:cubicBezTo>
                    <a:pt x="20098" y="6667"/>
                    <a:pt x="25908" y="5143"/>
                    <a:pt x="25908" y="3334"/>
                  </a:cubicBezTo>
                  <a:close/>
                </a:path>
              </a:pathLst>
            </a:custGeom>
            <a:solidFill>
              <a:srgbClr val="FFFFFF"/>
            </a:solidFill>
            <a:ln w="9525"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963A8F58-7A32-E914-76A5-D5F5123440CE}"/>
                </a:ext>
              </a:extLst>
            </p:cNvPr>
            <p:cNvSpPr/>
            <p:nvPr/>
          </p:nvSpPr>
          <p:spPr>
            <a:xfrm>
              <a:off x="6052851" y="3386327"/>
              <a:ext cx="25908" cy="6667"/>
            </a:xfrm>
            <a:custGeom>
              <a:avLst/>
              <a:gdLst>
                <a:gd name="connsiteX0" fmla="*/ 25908 w 25908"/>
                <a:gd name="connsiteY0" fmla="*/ 3334 h 6667"/>
                <a:gd name="connsiteX1" fmla="*/ 12954 w 25908"/>
                <a:gd name="connsiteY1" fmla="*/ 0 h 6667"/>
                <a:gd name="connsiteX2" fmla="*/ 0 w 25908"/>
                <a:gd name="connsiteY2" fmla="*/ 3334 h 6667"/>
                <a:gd name="connsiteX3" fmla="*/ 12954 w 25908"/>
                <a:gd name="connsiteY3" fmla="*/ 6667 h 6667"/>
                <a:gd name="connsiteX4" fmla="*/ 25908 w 25908"/>
                <a:gd name="connsiteY4" fmla="*/ 3334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 h="6667">
                  <a:moveTo>
                    <a:pt x="25908" y="3334"/>
                  </a:moveTo>
                  <a:cubicBezTo>
                    <a:pt x="25908" y="1524"/>
                    <a:pt x="20098" y="0"/>
                    <a:pt x="12954" y="0"/>
                  </a:cubicBezTo>
                  <a:cubicBezTo>
                    <a:pt x="5810" y="0"/>
                    <a:pt x="0" y="1524"/>
                    <a:pt x="0" y="3334"/>
                  </a:cubicBezTo>
                  <a:cubicBezTo>
                    <a:pt x="0" y="5143"/>
                    <a:pt x="5810" y="6667"/>
                    <a:pt x="12954" y="6667"/>
                  </a:cubicBezTo>
                  <a:cubicBezTo>
                    <a:pt x="20098" y="6667"/>
                    <a:pt x="25908" y="5143"/>
                    <a:pt x="25908" y="3334"/>
                  </a:cubicBezTo>
                  <a:close/>
                </a:path>
              </a:pathLst>
            </a:custGeom>
            <a:solidFill>
              <a:srgbClr val="FFFFFF"/>
            </a:solidFill>
            <a:ln w="9525"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47BA1E63-7363-E21C-184C-2A9C1430B579}"/>
                </a:ext>
              </a:extLst>
            </p:cNvPr>
            <p:cNvSpPr/>
            <p:nvPr/>
          </p:nvSpPr>
          <p:spPr>
            <a:xfrm>
              <a:off x="6084284" y="3386327"/>
              <a:ext cx="25907" cy="6667"/>
            </a:xfrm>
            <a:custGeom>
              <a:avLst/>
              <a:gdLst>
                <a:gd name="connsiteX0" fmla="*/ 12954 w 25907"/>
                <a:gd name="connsiteY0" fmla="*/ 6667 h 6667"/>
                <a:gd name="connsiteX1" fmla="*/ 25908 w 25907"/>
                <a:gd name="connsiteY1" fmla="*/ 3334 h 6667"/>
                <a:gd name="connsiteX2" fmla="*/ 12954 w 25907"/>
                <a:gd name="connsiteY2" fmla="*/ 0 h 6667"/>
                <a:gd name="connsiteX3" fmla="*/ 0 w 25907"/>
                <a:gd name="connsiteY3" fmla="*/ 3334 h 6667"/>
                <a:gd name="connsiteX4" fmla="*/ 12954 w 25907"/>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7" h="6667">
                  <a:moveTo>
                    <a:pt x="12954" y="6667"/>
                  </a:moveTo>
                  <a:cubicBezTo>
                    <a:pt x="20098" y="6667"/>
                    <a:pt x="25908" y="5143"/>
                    <a:pt x="25908" y="3334"/>
                  </a:cubicBezTo>
                  <a:cubicBezTo>
                    <a:pt x="25908" y="1524"/>
                    <a:pt x="20098" y="0"/>
                    <a:pt x="12954" y="0"/>
                  </a:cubicBezTo>
                  <a:cubicBezTo>
                    <a:pt x="5810" y="0"/>
                    <a:pt x="0" y="1524"/>
                    <a:pt x="0" y="3334"/>
                  </a:cubicBezTo>
                  <a:cubicBezTo>
                    <a:pt x="0" y="5143"/>
                    <a:pt x="5810" y="6667"/>
                    <a:pt x="12954" y="6667"/>
                  </a:cubicBezTo>
                  <a:close/>
                </a:path>
              </a:pathLst>
            </a:custGeom>
            <a:solidFill>
              <a:srgbClr val="FFFFFF"/>
            </a:solidFill>
            <a:ln w="9525"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347221F2-36E6-C2CD-5543-B5930F125D22}"/>
                </a:ext>
              </a:extLst>
            </p:cNvPr>
            <p:cNvSpPr/>
            <p:nvPr/>
          </p:nvSpPr>
          <p:spPr>
            <a:xfrm>
              <a:off x="5991320" y="3386137"/>
              <a:ext cx="25907" cy="6667"/>
            </a:xfrm>
            <a:custGeom>
              <a:avLst/>
              <a:gdLst>
                <a:gd name="connsiteX0" fmla="*/ 12954 w 25907"/>
                <a:gd name="connsiteY0" fmla="*/ 6667 h 6667"/>
                <a:gd name="connsiteX1" fmla="*/ 25908 w 25907"/>
                <a:gd name="connsiteY1" fmla="*/ 3334 h 6667"/>
                <a:gd name="connsiteX2" fmla="*/ 12954 w 25907"/>
                <a:gd name="connsiteY2" fmla="*/ 0 h 6667"/>
                <a:gd name="connsiteX3" fmla="*/ 0 w 25907"/>
                <a:gd name="connsiteY3" fmla="*/ 3334 h 6667"/>
                <a:gd name="connsiteX4" fmla="*/ 12954 w 25907"/>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7" h="6667">
                  <a:moveTo>
                    <a:pt x="12954" y="6667"/>
                  </a:moveTo>
                  <a:cubicBezTo>
                    <a:pt x="20098" y="6667"/>
                    <a:pt x="25908" y="5143"/>
                    <a:pt x="25908" y="3334"/>
                  </a:cubicBezTo>
                  <a:cubicBezTo>
                    <a:pt x="25908" y="1524"/>
                    <a:pt x="20098" y="0"/>
                    <a:pt x="12954" y="0"/>
                  </a:cubicBezTo>
                  <a:cubicBezTo>
                    <a:pt x="5810" y="0"/>
                    <a:pt x="0" y="1524"/>
                    <a:pt x="0" y="3334"/>
                  </a:cubicBezTo>
                  <a:cubicBezTo>
                    <a:pt x="0" y="5143"/>
                    <a:pt x="5810" y="6667"/>
                    <a:pt x="12954" y="6667"/>
                  </a:cubicBezTo>
                  <a:close/>
                </a:path>
              </a:pathLst>
            </a:custGeom>
            <a:solidFill>
              <a:srgbClr val="FFFFFF"/>
            </a:solidFill>
            <a:ln w="9525"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B4506446-36D9-6926-8A4D-C38F923BFCB9}"/>
                </a:ext>
              </a:extLst>
            </p:cNvPr>
            <p:cNvSpPr/>
            <p:nvPr/>
          </p:nvSpPr>
          <p:spPr>
            <a:xfrm>
              <a:off x="6113811" y="3378041"/>
              <a:ext cx="22478" cy="4952"/>
            </a:xfrm>
            <a:custGeom>
              <a:avLst/>
              <a:gdLst>
                <a:gd name="connsiteX0" fmla="*/ 11239 w 22478"/>
                <a:gd name="connsiteY0" fmla="*/ 4953 h 4952"/>
                <a:gd name="connsiteX1" fmla="*/ 22479 w 22478"/>
                <a:gd name="connsiteY1" fmla="*/ 2476 h 4952"/>
                <a:gd name="connsiteX2" fmla="*/ 11239 w 22478"/>
                <a:gd name="connsiteY2" fmla="*/ 0 h 4952"/>
                <a:gd name="connsiteX3" fmla="*/ 0 w 22478"/>
                <a:gd name="connsiteY3" fmla="*/ 2476 h 4952"/>
                <a:gd name="connsiteX4" fmla="*/ 11239 w 22478"/>
                <a:gd name="connsiteY4" fmla="*/ 4953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 h="4952">
                  <a:moveTo>
                    <a:pt x="11239" y="4953"/>
                  </a:moveTo>
                  <a:cubicBezTo>
                    <a:pt x="17431" y="4953"/>
                    <a:pt x="22479" y="3810"/>
                    <a:pt x="22479" y="2476"/>
                  </a:cubicBezTo>
                  <a:cubicBezTo>
                    <a:pt x="22479" y="1143"/>
                    <a:pt x="17431" y="0"/>
                    <a:pt x="11239" y="0"/>
                  </a:cubicBezTo>
                  <a:cubicBezTo>
                    <a:pt x="5048" y="0"/>
                    <a:pt x="0" y="1143"/>
                    <a:pt x="0" y="2476"/>
                  </a:cubicBezTo>
                  <a:cubicBezTo>
                    <a:pt x="0" y="3810"/>
                    <a:pt x="5048" y="4953"/>
                    <a:pt x="11239" y="4953"/>
                  </a:cubicBezTo>
                  <a:close/>
                </a:path>
              </a:pathLst>
            </a:custGeom>
            <a:solidFill>
              <a:srgbClr val="FFFFFF"/>
            </a:solidFill>
            <a:ln w="9525"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55A331D5-4F67-BC35-D5AC-7F04324C4860}"/>
                </a:ext>
              </a:extLst>
            </p:cNvPr>
            <p:cNvSpPr/>
            <p:nvPr/>
          </p:nvSpPr>
          <p:spPr>
            <a:xfrm>
              <a:off x="6033039" y="3377850"/>
              <a:ext cx="22478" cy="4952"/>
            </a:xfrm>
            <a:custGeom>
              <a:avLst/>
              <a:gdLst>
                <a:gd name="connsiteX0" fmla="*/ 22479 w 22478"/>
                <a:gd name="connsiteY0" fmla="*/ 2476 h 4952"/>
                <a:gd name="connsiteX1" fmla="*/ 11239 w 22478"/>
                <a:gd name="connsiteY1" fmla="*/ 0 h 4952"/>
                <a:gd name="connsiteX2" fmla="*/ 0 w 22478"/>
                <a:gd name="connsiteY2" fmla="*/ 2476 h 4952"/>
                <a:gd name="connsiteX3" fmla="*/ 11239 w 22478"/>
                <a:gd name="connsiteY3" fmla="*/ 4953 h 4952"/>
                <a:gd name="connsiteX4" fmla="*/ 22479 w 22478"/>
                <a:gd name="connsiteY4" fmla="*/ 2476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 h="4952">
                  <a:moveTo>
                    <a:pt x="22479" y="2476"/>
                  </a:moveTo>
                  <a:cubicBezTo>
                    <a:pt x="22479" y="1048"/>
                    <a:pt x="17431" y="0"/>
                    <a:pt x="11239" y="0"/>
                  </a:cubicBezTo>
                  <a:cubicBezTo>
                    <a:pt x="5048" y="0"/>
                    <a:pt x="0" y="1143"/>
                    <a:pt x="0" y="2476"/>
                  </a:cubicBezTo>
                  <a:cubicBezTo>
                    <a:pt x="0" y="3810"/>
                    <a:pt x="5048" y="4953"/>
                    <a:pt x="11239" y="4953"/>
                  </a:cubicBezTo>
                  <a:cubicBezTo>
                    <a:pt x="17431" y="4953"/>
                    <a:pt x="22479" y="3810"/>
                    <a:pt x="22479" y="2476"/>
                  </a:cubicBezTo>
                  <a:close/>
                </a:path>
              </a:pathLst>
            </a:custGeom>
            <a:solidFill>
              <a:srgbClr val="FFFFFF"/>
            </a:solidFill>
            <a:ln w="9525"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DB1D14D9-6B1D-0E2E-038C-AB8756655E52}"/>
                </a:ext>
              </a:extLst>
            </p:cNvPr>
            <p:cNvSpPr/>
            <p:nvPr/>
          </p:nvSpPr>
          <p:spPr>
            <a:xfrm>
              <a:off x="6060567" y="3377850"/>
              <a:ext cx="22478" cy="4952"/>
            </a:xfrm>
            <a:custGeom>
              <a:avLst/>
              <a:gdLst>
                <a:gd name="connsiteX0" fmla="*/ 22479 w 22478"/>
                <a:gd name="connsiteY0" fmla="*/ 2476 h 4952"/>
                <a:gd name="connsiteX1" fmla="*/ 11239 w 22478"/>
                <a:gd name="connsiteY1" fmla="*/ 0 h 4952"/>
                <a:gd name="connsiteX2" fmla="*/ 0 w 22478"/>
                <a:gd name="connsiteY2" fmla="*/ 2476 h 4952"/>
                <a:gd name="connsiteX3" fmla="*/ 11239 w 22478"/>
                <a:gd name="connsiteY3" fmla="*/ 4953 h 4952"/>
                <a:gd name="connsiteX4" fmla="*/ 22479 w 22478"/>
                <a:gd name="connsiteY4" fmla="*/ 2476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 h="4952">
                  <a:moveTo>
                    <a:pt x="22479" y="2476"/>
                  </a:moveTo>
                  <a:cubicBezTo>
                    <a:pt x="22479" y="1048"/>
                    <a:pt x="17431" y="0"/>
                    <a:pt x="11239" y="0"/>
                  </a:cubicBezTo>
                  <a:cubicBezTo>
                    <a:pt x="5048" y="0"/>
                    <a:pt x="0" y="1143"/>
                    <a:pt x="0" y="2476"/>
                  </a:cubicBezTo>
                  <a:cubicBezTo>
                    <a:pt x="0" y="3810"/>
                    <a:pt x="5048" y="4953"/>
                    <a:pt x="11239" y="4953"/>
                  </a:cubicBezTo>
                  <a:cubicBezTo>
                    <a:pt x="17431" y="4953"/>
                    <a:pt x="22479" y="3810"/>
                    <a:pt x="22479" y="2476"/>
                  </a:cubicBezTo>
                  <a:close/>
                </a:path>
              </a:pathLst>
            </a:custGeom>
            <a:solidFill>
              <a:srgbClr val="FFFFFF"/>
            </a:solidFill>
            <a:ln w="9525"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5AFA218C-54B2-C399-5F7F-F17CDA3ADD0A}"/>
                </a:ext>
              </a:extLst>
            </p:cNvPr>
            <p:cNvSpPr/>
            <p:nvPr/>
          </p:nvSpPr>
          <p:spPr>
            <a:xfrm>
              <a:off x="6087713" y="3377850"/>
              <a:ext cx="22478" cy="4952"/>
            </a:xfrm>
            <a:custGeom>
              <a:avLst/>
              <a:gdLst>
                <a:gd name="connsiteX0" fmla="*/ 22479 w 22478"/>
                <a:gd name="connsiteY0" fmla="*/ 2476 h 4952"/>
                <a:gd name="connsiteX1" fmla="*/ 11239 w 22478"/>
                <a:gd name="connsiteY1" fmla="*/ 4953 h 4952"/>
                <a:gd name="connsiteX2" fmla="*/ 0 w 22478"/>
                <a:gd name="connsiteY2" fmla="*/ 2476 h 4952"/>
                <a:gd name="connsiteX3" fmla="*/ 11239 w 22478"/>
                <a:gd name="connsiteY3" fmla="*/ 0 h 4952"/>
                <a:gd name="connsiteX4" fmla="*/ 22479 w 22478"/>
                <a:gd name="connsiteY4" fmla="*/ 2476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 h="4952">
                  <a:moveTo>
                    <a:pt x="22479" y="2476"/>
                  </a:moveTo>
                  <a:cubicBezTo>
                    <a:pt x="22479" y="3844"/>
                    <a:pt x="17447" y="4953"/>
                    <a:pt x="11239" y="4953"/>
                  </a:cubicBezTo>
                  <a:cubicBezTo>
                    <a:pt x="5032" y="4953"/>
                    <a:pt x="0" y="3844"/>
                    <a:pt x="0" y="2476"/>
                  </a:cubicBezTo>
                  <a:cubicBezTo>
                    <a:pt x="0" y="1109"/>
                    <a:pt x="5032" y="0"/>
                    <a:pt x="11239" y="0"/>
                  </a:cubicBezTo>
                  <a:cubicBezTo>
                    <a:pt x="17447" y="0"/>
                    <a:pt x="22479" y="1109"/>
                    <a:pt x="22479" y="2476"/>
                  </a:cubicBezTo>
                  <a:close/>
                </a:path>
              </a:pathLst>
            </a:custGeom>
            <a:solidFill>
              <a:srgbClr val="FFFFFF"/>
            </a:solidFill>
            <a:ln w="952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36A5E22A-0249-78BA-6170-711024B2CB18}"/>
                </a:ext>
              </a:extLst>
            </p:cNvPr>
            <p:cNvSpPr/>
            <p:nvPr/>
          </p:nvSpPr>
          <p:spPr>
            <a:xfrm>
              <a:off x="6007703" y="3377660"/>
              <a:ext cx="22478" cy="4952"/>
            </a:xfrm>
            <a:custGeom>
              <a:avLst/>
              <a:gdLst>
                <a:gd name="connsiteX0" fmla="*/ 22479 w 22478"/>
                <a:gd name="connsiteY0" fmla="*/ 2476 h 4952"/>
                <a:gd name="connsiteX1" fmla="*/ 11239 w 22478"/>
                <a:gd name="connsiteY1" fmla="*/ 4953 h 4952"/>
                <a:gd name="connsiteX2" fmla="*/ 0 w 22478"/>
                <a:gd name="connsiteY2" fmla="*/ 2476 h 4952"/>
                <a:gd name="connsiteX3" fmla="*/ 11239 w 22478"/>
                <a:gd name="connsiteY3" fmla="*/ 0 h 4952"/>
                <a:gd name="connsiteX4" fmla="*/ 22479 w 22478"/>
                <a:gd name="connsiteY4" fmla="*/ 2476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 h="4952">
                  <a:moveTo>
                    <a:pt x="22479" y="2476"/>
                  </a:moveTo>
                  <a:cubicBezTo>
                    <a:pt x="22479" y="3844"/>
                    <a:pt x="17447" y="4953"/>
                    <a:pt x="11239" y="4953"/>
                  </a:cubicBezTo>
                  <a:cubicBezTo>
                    <a:pt x="5032" y="4953"/>
                    <a:pt x="0" y="3844"/>
                    <a:pt x="0" y="2476"/>
                  </a:cubicBezTo>
                  <a:cubicBezTo>
                    <a:pt x="0" y="1109"/>
                    <a:pt x="5032" y="0"/>
                    <a:pt x="11239" y="0"/>
                  </a:cubicBezTo>
                  <a:cubicBezTo>
                    <a:pt x="17447" y="0"/>
                    <a:pt x="22479" y="1109"/>
                    <a:pt x="22479" y="2476"/>
                  </a:cubicBezTo>
                  <a:close/>
                </a:path>
              </a:pathLst>
            </a:custGeom>
            <a:solidFill>
              <a:srgbClr val="FFFFFF"/>
            </a:solidFill>
            <a:ln w="9525"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0619A351-5C39-BDD3-5075-680B2C845AF7}"/>
                </a:ext>
              </a:extLst>
            </p:cNvPr>
            <p:cNvSpPr/>
            <p:nvPr/>
          </p:nvSpPr>
          <p:spPr>
            <a:xfrm>
              <a:off x="6115811" y="3369849"/>
              <a:ext cx="19240" cy="4952"/>
            </a:xfrm>
            <a:custGeom>
              <a:avLst/>
              <a:gdLst>
                <a:gd name="connsiteX0" fmla="*/ 0 w 19240"/>
                <a:gd name="connsiteY0" fmla="*/ 2477 h 4952"/>
                <a:gd name="connsiteX1" fmla="*/ 9620 w 19240"/>
                <a:gd name="connsiteY1" fmla="*/ 4953 h 4952"/>
                <a:gd name="connsiteX2" fmla="*/ 19241 w 19240"/>
                <a:gd name="connsiteY2" fmla="*/ 2477 h 4952"/>
                <a:gd name="connsiteX3" fmla="*/ 9620 w 19240"/>
                <a:gd name="connsiteY3" fmla="*/ 0 h 4952"/>
                <a:gd name="connsiteX4" fmla="*/ 0 w 19240"/>
                <a:gd name="connsiteY4" fmla="*/ 2477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4952">
                  <a:moveTo>
                    <a:pt x="0" y="2477"/>
                  </a:moveTo>
                  <a:cubicBezTo>
                    <a:pt x="0" y="3810"/>
                    <a:pt x="4286" y="4953"/>
                    <a:pt x="9620" y="4953"/>
                  </a:cubicBezTo>
                  <a:cubicBezTo>
                    <a:pt x="14954" y="4953"/>
                    <a:pt x="19241" y="3810"/>
                    <a:pt x="19241" y="2477"/>
                  </a:cubicBezTo>
                  <a:cubicBezTo>
                    <a:pt x="19241" y="1143"/>
                    <a:pt x="14954" y="0"/>
                    <a:pt x="9620" y="0"/>
                  </a:cubicBezTo>
                  <a:cubicBezTo>
                    <a:pt x="4286" y="0"/>
                    <a:pt x="0" y="1143"/>
                    <a:pt x="0" y="2477"/>
                  </a:cubicBezTo>
                  <a:close/>
                </a:path>
              </a:pathLst>
            </a:custGeom>
            <a:solidFill>
              <a:srgbClr val="FFFFFF"/>
            </a:solidFill>
            <a:ln w="9525"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7CCEA1CA-E6C2-A873-9138-A8731410AD31}"/>
                </a:ext>
              </a:extLst>
            </p:cNvPr>
            <p:cNvSpPr/>
            <p:nvPr/>
          </p:nvSpPr>
          <p:spPr>
            <a:xfrm>
              <a:off x="6046089" y="3369659"/>
              <a:ext cx="19335" cy="4952"/>
            </a:xfrm>
            <a:custGeom>
              <a:avLst/>
              <a:gdLst>
                <a:gd name="connsiteX0" fmla="*/ 0 w 19335"/>
                <a:gd name="connsiteY0" fmla="*/ 2477 h 4952"/>
                <a:gd name="connsiteX1" fmla="*/ 9620 w 19335"/>
                <a:gd name="connsiteY1" fmla="*/ 4953 h 4952"/>
                <a:gd name="connsiteX2" fmla="*/ 19336 w 19335"/>
                <a:gd name="connsiteY2" fmla="*/ 2477 h 4952"/>
                <a:gd name="connsiteX3" fmla="*/ 9620 w 19335"/>
                <a:gd name="connsiteY3" fmla="*/ 0 h 4952"/>
                <a:gd name="connsiteX4" fmla="*/ 0 w 19335"/>
                <a:gd name="connsiteY4" fmla="*/ 2477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 h="4952">
                  <a:moveTo>
                    <a:pt x="0" y="2477"/>
                  </a:moveTo>
                  <a:cubicBezTo>
                    <a:pt x="0" y="3905"/>
                    <a:pt x="4286" y="4953"/>
                    <a:pt x="9620" y="4953"/>
                  </a:cubicBezTo>
                  <a:cubicBezTo>
                    <a:pt x="14954" y="4953"/>
                    <a:pt x="19336" y="3810"/>
                    <a:pt x="19336" y="2477"/>
                  </a:cubicBezTo>
                  <a:cubicBezTo>
                    <a:pt x="19336" y="1143"/>
                    <a:pt x="15049" y="0"/>
                    <a:pt x="9620" y="0"/>
                  </a:cubicBezTo>
                  <a:cubicBezTo>
                    <a:pt x="4191" y="0"/>
                    <a:pt x="0" y="1143"/>
                    <a:pt x="0" y="2477"/>
                  </a:cubicBezTo>
                  <a:close/>
                </a:path>
              </a:pathLst>
            </a:custGeom>
            <a:solidFill>
              <a:srgbClr val="FFFFFF"/>
            </a:solidFill>
            <a:ln w="9525"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5D1CB735-544A-F279-E9AE-224641E51ECC}"/>
                </a:ext>
              </a:extLst>
            </p:cNvPr>
            <p:cNvSpPr/>
            <p:nvPr/>
          </p:nvSpPr>
          <p:spPr>
            <a:xfrm>
              <a:off x="6069901" y="3369659"/>
              <a:ext cx="19240" cy="4952"/>
            </a:xfrm>
            <a:custGeom>
              <a:avLst/>
              <a:gdLst>
                <a:gd name="connsiteX0" fmla="*/ 19241 w 19240"/>
                <a:gd name="connsiteY0" fmla="*/ 2477 h 4952"/>
                <a:gd name="connsiteX1" fmla="*/ 9620 w 19240"/>
                <a:gd name="connsiteY1" fmla="*/ 0 h 4952"/>
                <a:gd name="connsiteX2" fmla="*/ 0 w 19240"/>
                <a:gd name="connsiteY2" fmla="*/ 2477 h 4952"/>
                <a:gd name="connsiteX3" fmla="*/ 9620 w 19240"/>
                <a:gd name="connsiteY3" fmla="*/ 4953 h 4952"/>
                <a:gd name="connsiteX4" fmla="*/ 19241 w 19240"/>
                <a:gd name="connsiteY4" fmla="*/ 2477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4952">
                  <a:moveTo>
                    <a:pt x="19241" y="2477"/>
                  </a:moveTo>
                  <a:cubicBezTo>
                    <a:pt x="19241" y="1048"/>
                    <a:pt x="14954" y="0"/>
                    <a:pt x="9620" y="0"/>
                  </a:cubicBezTo>
                  <a:cubicBezTo>
                    <a:pt x="4286" y="0"/>
                    <a:pt x="0" y="1143"/>
                    <a:pt x="0" y="2477"/>
                  </a:cubicBezTo>
                  <a:cubicBezTo>
                    <a:pt x="0" y="3810"/>
                    <a:pt x="4286" y="4953"/>
                    <a:pt x="9620" y="4953"/>
                  </a:cubicBezTo>
                  <a:cubicBezTo>
                    <a:pt x="14954" y="4953"/>
                    <a:pt x="19241" y="3810"/>
                    <a:pt x="19241" y="2477"/>
                  </a:cubicBezTo>
                  <a:close/>
                </a:path>
              </a:pathLst>
            </a:custGeom>
            <a:solidFill>
              <a:srgbClr val="FFFFFF"/>
            </a:solidFill>
            <a:ln w="9525"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5D4A3EE9-D789-AE06-E044-C32633D0D9E1}"/>
                </a:ext>
              </a:extLst>
            </p:cNvPr>
            <p:cNvSpPr/>
            <p:nvPr/>
          </p:nvSpPr>
          <p:spPr>
            <a:xfrm>
              <a:off x="6093332" y="3369659"/>
              <a:ext cx="19240" cy="4952"/>
            </a:xfrm>
            <a:custGeom>
              <a:avLst/>
              <a:gdLst>
                <a:gd name="connsiteX0" fmla="*/ 19241 w 19240"/>
                <a:gd name="connsiteY0" fmla="*/ 2477 h 4952"/>
                <a:gd name="connsiteX1" fmla="*/ 9620 w 19240"/>
                <a:gd name="connsiteY1" fmla="*/ 0 h 4952"/>
                <a:gd name="connsiteX2" fmla="*/ 0 w 19240"/>
                <a:gd name="connsiteY2" fmla="*/ 2477 h 4952"/>
                <a:gd name="connsiteX3" fmla="*/ 9620 w 19240"/>
                <a:gd name="connsiteY3" fmla="*/ 4953 h 4952"/>
                <a:gd name="connsiteX4" fmla="*/ 19241 w 19240"/>
                <a:gd name="connsiteY4" fmla="*/ 2477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4952">
                  <a:moveTo>
                    <a:pt x="19241" y="2477"/>
                  </a:moveTo>
                  <a:cubicBezTo>
                    <a:pt x="19241" y="1048"/>
                    <a:pt x="14954" y="0"/>
                    <a:pt x="9620" y="0"/>
                  </a:cubicBezTo>
                  <a:cubicBezTo>
                    <a:pt x="4286" y="0"/>
                    <a:pt x="0" y="1143"/>
                    <a:pt x="0" y="2477"/>
                  </a:cubicBezTo>
                  <a:cubicBezTo>
                    <a:pt x="0" y="3810"/>
                    <a:pt x="4286" y="4953"/>
                    <a:pt x="9620" y="4953"/>
                  </a:cubicBezTo>
                  <a:cubicBezTo>
                    <a:pt x="14954" y="4953"/>
                    <a:pt x="19241" y="3810"/>
                    <a:pt x="19241" y="2477"/>
                  </a:cubicBezTo>
                  <a:close/>
                </a:path>
              </a:pathLst>
            </a:custGeom>
            <a:solidFill>
              <a:srgbClr val="FFFFFF"/>
            </a:solidFill>
            <a:ln w="9525"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716141BA-4D51-012C-90BA-CA40B60248C0}"/>
                </a:ext>
              </a:extLst>
            </p:cNvPr>
            <p:cNvSpPr/>
            <p:nvPr/>
          </p:nvSpPr>
          <p:spPr>
            <a:xfrm>
              <a:off x="6024086" y="3369563"/>
              <a:ext cx="19335" cy="4953"/>
            </a:xfrm>
            <a:custGeom>
              <a:avLst/>
              <a:gdLst>
                <a:gd name="connsiteX0" fmla="*/ 9716 w 19335"/>
                <a:gd name="connsiteY0" fmla="*/ 4953 h 4953"/>
                <a:gd name="connsiteX1" fmla="*/ 19336 w 19335"/>
                <a:gd name="connsiteY1" fmla="*/ 2477 h 4953"/>
                <a:gd name="connsiteX2" fmla="*/ 9716 w 19335"/>
                <a:gd name="connsiteY2" fmla="*/ 0 h 4953"/>
                <a:gd name="connsiteX3" fmla="*/ 0 w 19335"/>
                <a:gd name="connsiteY3" fmla="*/ 2477 h 4953"/>
                <a:gd name="connsiteX4" fmla="*/ 9716 w 19335"/>
                <a:gd name="connsiteY4" fmla="*/ 495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 h="4953">
                  <a:moveTo>
                    <a:pt x="9716" y="4953"/>
                  </a:moveTo>
                  <a:cubicBezTo>
                    <a:pt x="15049" y="4953"/>
                    <a:pt x="19336" y="3810"/>
                    <a:pt x="19336" y="2477"/>
                  </a:cubicBezTo>
                  <a:cubicBezTo>
                    <a:pt x="19336" y="1143"/>
                    <a:pt x="15049" y="0"/>
                    <a:pt x="9716" y="0"/>
                  </a:cubicBezTo>
                  <a:cubicBezTo>
                    <a:pt x="4382" y="0"/>
                    <a:pt x="0" y="1143"/>
                    <a:pt x="0" y="2477"/>
                  </a:cubicBezTo>
                  <a:cubicBezTo>
                    <a:pt x="0" y="3810"/>
                    <a:pt x="4286" y="4953"/>
                    <a:pt x="9716" y="4953"/>
                  </a:cubicBezTo>
                  <a:close/>
                </a:path>
              </a:pathLst>
            </a:custGeom>
            <a:solidFill>
              <a:srgbClr val="FFFFFF"/>
            </a:solidFill>
            <a:ln w="9525"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66B68833-E9D0-B7D4-849F-7F707EA62223}"/>
                </a:ext>
              </a:extLst>
            </p:cNvPr>
            <p:cNvSpPr/>
            <p:nvPr/>
          </p:nvSpPr>
          <p:spPr>
            <a:xfrm>
              <a:off x="6119812" y="3363372"/>
              <a:ext cx="16954" cy="3429"/>
            </a:xfrm>
            <a:custGeom>
              <a:avLst/>
              <a:gdLst>
                <a:gd name="connsiteX0" fmla="*/ 8477 w 16954"/>
                <a:gd name="connsiteY0" fmla="*/ 3429 h 3429"/>
                <a:gd name="connsiteX1" fmla="*/ 16955 w 16954"/>
                <a:gd name="connsiteY1" fmla="*/ 1715 h 3429"/>
                <a:gd name="connsiteX2" fmla="*/ 8477 w 16954"/>
                <a:gd name="connsiteY2" fmla="*/ 0 h 3429"/>
                <a:gd name="connsiteX3" fmla="*/ 0 w 16954"/>
                <a:gd name="connsiteY3" fmla="*/ 1715 h 3429"/>
                <a:gd name="connsiteX4" fmla="*/ 8477 w 16954"/>
                <a:gd name="connsiteY4" fmla="*/ 3429 h 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3429">
                  <a:moveTo>
                    <a:pt x="8477" y="3429"/>
                  </a:moveTo>
                  <a:cubicBezTo>
                    <a:pt x="13144" y="3429"/>
                    <a:pt x="16955" y="2667"/>
                    <a:pt x="16955" y="1715"/>
                  </a:cubicBezTo>
                  <a:cubicBezTo>
                    <a:pt x="16955" y="762"/>
                    <a:pt x="13144" y="0"/>
                    <a:pt x="8477" y="0"/>
                  </a:cubicBezTo>
                  <a:cubicBezTo>
                    <a:pt x="3810" y="0"/>
                    <a:pt x="0" y="762"/>
                    <a:pt x="0" y="1715"/>
                  </a:cubicBezTo>
                  <a:cubicBezTo>
                    <a:pt x="0" y="2667"/>
                    <a:pt x="3810" y="3429"/>
                    <a:pt x="8477" y="3429"/>
                  </a:cubicBezTo>
                  <a:close/>
                </a:path>
              </a:pathLst>
            </a:custGeom>
            <a:solidFill>
              <a:srgbClr val="FFFFFF"/>
            </a:solidFill>
            <a:ln w="9525"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B73873B6-910D-4222-5F87-C7DDEE72085C}"/>
                </a:ext>
              </a:extLst>
            </p:cNvPr>
            <p:cNvSpPr/>
            <p:nvPr/>
          </p:nvSpPr>
          <p:spPr>
            <a:xfrm>
              <a:off x="6058757" y="3363277"/>
              <a:ext cx="16954" cy="3429"/>
            </a:xfrm>
            <a:custGeom>
              <a:avLst/>
              <a:gdLst>
                <a:gd name="connsiteX0" fmla="*/ 16955 w 16954"/>
                <a:gd name="connsiteY0" fmla="*/ 1715 h 3429"/>
                <a:gd name="connsiteX1" fmla="*/ 8477 w 16954"/>
                <a:gd name="connsiteY1" fmla="*/ 0 h 3429"/>
                <a:gd name="connsiteX2" fmla="*/ 0 w 16954"/>
                <a:gd name="connsiteY2" fmla="*/ 1715 h 3429"/>
                <a:gd name="connsiteX3" fmla="*/ 8477 w 16954"/>
                <a:gd name="connsiteY3" fmla="*/ 3429 h 3429"/>
                <a:gd name="connsiteX4" fmla="*/ 16955 w 16954"/>
                <a:gd name="connsiteY4" fmla="*/ 1715 h 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3429">
                  <a:moveTo>
                    <a:pt x="16955" y="1715"/>
                  </a:moveTo>
                  <a:cubicBezTo>
                    <a:pt x="16955" y="762"/>
                    <a:pt x="13144" y="0"/>
                    <a:pt x="8477" y="0"/>
                  </a:cubicBezTo>
                  <a:cubicBezTo>
                    <a:pt x="3810" y="0"/>
                    <a:pt x="0" y="762"/>
                    <a:pt x="0" y="1715"/>
                  </a:cubicBezTo>
                  <a:cubicBezTo>
                    <a:pt x="0" y="2667"/>
                    <a:pt x="3810" y="3429"/>
                    <a:pt x="8477" y="3429"/>
                  </a:cubicBezTo>
                  <a:cubicBezTo>
                    <a:pt x="13144" y="3429"/>
                    <a:pt x="16955" y="2667"/>
                    <a:pt x="16955" y="1715"/>
                  </a:cubicBezTo>
                  <a:close/>
                </a:path>
              </a:pathLst>
            </a:custGeom>
            <a:solidFill>
              <a:srgbClr val="FFFFFF"/>
            </a:solidFill>
            <a:ln w="952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41788E30-B6B9-984B-F7A2-32D9A4E8BCCB}"/>
                </a:ext>
              </a:extLst>
            </p:cNvPr>
            <p:cNvSpPr/>
            <p:nvPr/>
          </p:nvSpPr>
          <p:spPr>
            <a:xfrm>
              <a:off x="6079521" y="3363277"/>
              <a:ext cx="16954" cy="3429"/>
            </a:xfrm>
            <a:custGeom>
              <a:avLst/>
              <a:gdLst>
                <a:gd name="connsiteX0" fmla="*/ 0 w 16954"/>
                <a:gd name="connsiteY0" fmla="*/ 1715 h 3429"/>
                <a:gd name="connsiteX1" fmla="*/ 8477 w 16954"/>
                <a:gd name="connsiteY1" fmla="*/ 3429 h 3429"/>
                <a:gd name="connsiteX2" fmla="*/ 16954 w 16954"/>
                <a:gd name="connsiteY2" fmla="*/ 1715 h 3429"/>
                <a:gd name="connsiteX3" fmla="*/ 8477 w 16954"/>
                <a:gd name="connsiteY3" fmla="*/ 0 h 3429"/>
                <a:gd name="connsiteX4" fmla="*/ 0 w 16954"/>
                <a:gd name="connsiteY4" fmla="*/ 1715 h 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3429">
                  <a:moveTo>
                    <a:pt x="0" y="1715"/>
                  </a:moveTo>
                  <a:cubicBezTo>
                    <a:pt x="0" y="2667"/>
                    <a:pt x="3810" y="3429"/>
                    <a:pt x="8477" y="3429"/>
                  </a:cubicBezTo>
                  <a:cubicBezTo>
                    <a:pt x="13144" y="3429"/>
                    <a:pt x="16954" y="2667"/>
                    <a:pt x="16954" y="1715"/>
                  </a:cubicBezTo>
                  <a:cubicBezTo>
                    <a:pt x="16954" y="762"/>
                    <a:pt x="13144" y="0"/>
                    <a:pt x="8477" y="0"/>
                  </a:cubicBezTo>
                  <a:cubicBezTo>
                    <a:pt x="3810" y="0"/>
                    <a:pt x="0" y="762"/>
                    <a:pt x="0" y="1715"/>
                  </a:cubicBezTo>
                  <a:close/>
                </a:path>
              </a:pathLst>
            </a:custGeom>
            <a:solidFill>
              <a:srgbClr val="FFFFFF"/>
            </a:solidFill>
            <a:ln w="9525"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693DB7B7-0E6D-2BA3-2567-0BB1574B45C7}"/>
                </a:ext>
              </a:extLst>
            </p:cNvPr>
            <p:cNvSpPr/>
            <p:nvPr/>
          </p:nvSpPr>
          <p:spPr>
            <a:xfrm>
              <a:off x="6100095" y="3363372"/>
              <a:ext cx="16954" cy="3429"/>
            </a:xfrm>
            <a:custGeom>
              <a:avLst/>
              <a:gdLst>
                <a:gd name="connsiteX0" fmla="*/ 8477 w 16954"/>
                <a:gd name="connsiteY0" fmla="*/ 0 h 3429"/>
                <a:gd name="connsiteX1" fmla="*/ 0 w 16954"/>
                <a:gd name="connsiteY1" fmla="*/ 1715 h 3429"/>
                <a:gd name="connsiteX2" fmla="*/ 8477 w 16954"/>
                <a:gd name="connsiteY2" fmla="*/ 3429 h 3429"/>
                <a:gd name="connsiteX3" fmla="*/ 16954 w 16954"/>
                <a:gd name="connsiteY3" fmla="*/ 1715 h 3429"/>
                <a:gd name="connsiteX4" fmla="*/ 8477 w 16954"/>
                <a:gd name="connsiteY4" fmla="*/ 0 h 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3429">
                  <a:moveTo>
                    <a:pt x="8477" y="0"/>
                  </a:moveTo>
                  <a:cubicBezTo>
                    <a:pt x="3810" y="0"/>
                    <a:pt x="0" y="762"/>
                    <a:pt x="0" y="1715"/>
                  </a:cubicBezTo>
                  <a:cubicBezTo>
                    <a:pt x="0" y="2667"/>
                    <a:pt x="3810" y="3429"/>
                    <a:pt x="8477" y="3429"/>
                  </a:cubicBezTo>
                  <a:cubicBezTo>
                    <a:pt x="13144" y="3429"/>
                    <a:pt x="16954" y="2667"/>
                    <a:pt x="16954" y="1715"/>
                  </a:cubicBezTo>
                  <a:cubicBezTo>
                    <a:pt x="16954" y="762"/>
                    <a:pt x="13144" y="0"/>
                    <a:pt x="8477" y="0"/>
                  </a:cubicBezTo>
                  <a:close/>
                </a:path>
              </a:pathLst>
            </a:custGeom>
            <a:solidFill>
              <a:srgbClr val="FFFFFF"/>
            </a:solid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80B871B3-D5AB-2FB0-9B33-BEBB481D4318}"/>
                </a:ext>
              </a:extLst>
            </p:cNvPr>
            <p:cNvSpPr/>
            <p:nvPr/>
          </p:nvSpPr>
          <p:spPr>
            <a:xfrm>
              <a:off x="6039421" y="3363182"/>
              <a:ext cx="16954" cy="3429"/>
            </a:xfrm>
            <a:custGeom>
              <a:avLst/>
              <a:gdLst>
                <a:gd name="connsiteX0" fmla="*/ 16954 w 16954"/>
                <a:gd name="connsiteY0" fmla="*/ 1715 h 3429"/>
                <a:gd name="connsiteX1" fmla="*/ 8477 w 16954"/>
                <a:gd name="connsiteY1" fmla="*/ 0 h 3429"/>
                <a:gd name="connsiteX2" fmla="*/ 0 w 16954"/>
                <a:gd name="connsiteY2" fmla="*/ 1715 h 3429"/>
                <a:gd name="connsiteX3" fmla="*/ 8477 w 16954"/>
                <a:gd name="connsiteY3" fmla="*/ 3429 h 3429"/>
                <a:gd name="connsiteX4" fmla="*/ 16954 w 16954"/>
                <a:gd name="connsiteY4" fmla="*/ 1715 h 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3429">
                  <a:moveTo>
                    <a:pt x="16954" y="1715"/>
                  </a:moveTo>
                  <a:cubicBezTo>
                    <a:pt x="16954" y="762"/>
                    <a:pt x="13144" y="0"/>
                    <a:pt x="8477" y="0"/>
                  </a:cubicBezTo>
                  <a:cubicBezTo>
                    <a:pt x="3810" y="0"/>
                    <a:pt x="0" y="762"/>
                    <a:pt x="0" y="1715"/>
                  </a:cubicBezTo>
                  <a:cubicBezTo>
                    <a:pt x="0" y="2667"/>
                    <a:pt x="3810" y="3429"/>
                    <a:pt x="8477" y="3429"/>
                  </a:cubicBezTo>
                  <a:cubicBezTo>
                    <a:pt x="13144" y="3429"/>
                    <a:pt x="16954" y="2667"/>
                    <a:pt x="16954" y="1715"/>
                  </a:cubicBezTo>
                  <a:close/>
                </a:path>
              </a:pathLst>
            </a:custGeom>
            <a:solidFill>
              <a:srgbClr val="FFFFFF"/>
            </a:solidFill>
            <a:ln w="9525"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08239F11-B8AA-96A0-7874-BD8B866A596A}"/>
                </a:ext>
              </a:extLst>
            </p:cNvPr>
            <p:cNvSpPr/>
            <p:nvPr/>
          </p:nvSpPr>
          <p:spPr>
            <a:xfrm>
              <a:off x="6124956" y="3359086"/>
              <a:ext cx="14858" cy="2286"/>
            </a:xfrm>
            <a:custGeom>
              <a:avLst/>
              <a:gdLst>
                <a:gd name="connsiteX0" fmla="*/ 7429 w 14858"/>
                <a:gd name="connsiteY0" fmla="*/ 2286 h 2286"/>
                <a:gd name="connsiteX1" fmla="*/ 14859 w 14858"/>
                <a:gd name="connsiteY1" fmla="*/ 1143 h 2286"/>
                <a:gd name="connsiteX2" fmla="*/ 7429 w 14858"/>
                <a:gd name="connsiteY2" fmla="*/ 0 h 2286"/>
                <a:gd name="connsiteX3" fmla="*/ 0 w 14858"/>
                <a:gd name="connsiteY3" fmla="*/ 1143 h 2286"/>
                <a:gd name="connsiteX4" fmla="*/ 7429 w 14858"/>
                <a:gd name="connsiteY4" fmla="*/ 2286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2286">
                  <a:moveTo>
                    <a:pt x="7429" y="2286"/>
                  </a:moveTo>
                  <a:cubicBezTo>
                    <a:pt x="11525" y="2286"/>
                    <a:pt x="14859" y="1810"/>
                    <a:pt x="14859" y="1143"/>
                  </a:cubicBezTo>
                  <a:cubicBezTo>
                    <a:pt x="14859" y="476"/>
                    <a:pt x="11525" y="0"/>
                    <a:pt x="7429" y="0"/>
                  </a:cubicBezTo>
                  <a:cubicBezTo>
                    <a:pt x="3334" y="0"/>
                    <a:pt x="0" y="476"/>
                    <a:pt x="0" y="1143"/>
                  </a:cubicBezTo>
                  <a:cubicBezTo>
                    <a:pt x="0" y="1810"/>
                    <a:pt x="3334" y="2286"/>
                    <a:pt x="7429" y="2286"/>
                  </a:cubicBezTo>
                  <a:close/>
                </a:path>
              </a:pathLst>
            </a:custGeom>
            <a:solidFill>
              <a:srgbClr val="FFFFFF"/>
            </a:solid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9F701C09-A8DC-1DEF-24A2-7EA506FEF345}"/>
                </a:ext>
              </a:extLst>
            </p:cNvPr>
            <p:cNvSpPr/>
            <p:nvPr/>
          </p:nvSpPr>
          <p:spPr>
            <a:xfrm>
              <a:off x="6071425" y="3358991"/>
              <a:ext cx="14858" cy="2286"/>
            </a:xfrm>
            <a:custGeom>
              <a:avLst/>
              <a:gdLst>
                <a:gd name="connsiteX0" fmla="*/ 14859 w 14858"/>
                <a:gd name="connsiteY0" fmla="*/ 1143 h 2286"/>
                <a:gd name="connsiteX1" fmla="*/ 7430 w 14858"/>
                <a:gd name="connsiteY1" fmla="*/ 0 h 2286"/>
                <a:gd name="connsiteX2" fmla="*/ 0 w 14858"/>
                <a:gd name="connsiteY2" fmla="*/ 1143 h 2286"/>
                <a:gd name="connsiteX3" fmla="*/ 7430 w 14858"/>
                <a:gd name="connsiteY3" fmla="*/ 2286 h 2286"/>
                <a:gd name="connsiteX4" fmla="*/ 14859 w 14858"/>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2286">
                  <a:moveTo>
                    <a:pt x="14859" y="1143"/>
                  </a:moveTo>
                  <a:cubicBezTo>
                    <a:pt x="14859" y="476"/>
                    <a:pt x="11525" y="0"/>
                    <a:pt x="7430" y="0"/>
                  </a:cubicBezTo>
                  <a:cubicBezTo>
                    <a:pt x="3334" y="0"/>
                    <a:pt x="0" y="476"/>
                    <a:pt x="0" y="1143"/>
                  </a:cubicBezTo>
                  <a:cubicBezTo>
                    <a:pt x="0" y="1810"/>
                    <a:pt x="3334" y="2286"/>
                    <a:pt x="7430" y="2286"/>
                  </a:cubicBezTo>
                  <a:cubicBezTo>
                    <a:pt x="11525" y="2286"/>
                    <a:pt x="14859" y="1810"/>
                    <a:pt x="14859" y="1143"/>
                  </a:cubicBezTo>
                  <a:close/>
                </a:path>
              </a:pathLst>
            </a:custGeom>
            <a:solidFill>
              <a:srgbClr val="FFFFFF"/>
            </a:solid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048B8D5A-5BA3-ABCC-21F0-236E203DCF05}"/>
                </a:ext>
              </a:extLst>
            </p:cNvPr>
            <p:cNvSpPr/>
            <p:nvPr/>
          </p:nvSpPr>
          <p:spPr>
            <a:xfrm>
              <a:off x="6089713" y="3358991"/>
              <a:ext cx="14858" cy="2286"/>
            </a:xfrm>
            <a:custGeom>
              <a:avLst/>
              <a:gdLst>
                <a:gd name="connsiteX0" fmla="*/ 0 w 14858"/>
                <a:gd name="connsiteY0" fmla="*/ 1143 h 2286"/>
                <a:gd name="connsiteX1" fmla="*/ 7430 w 14858"/>
                <a:gd name="connsiteY1" fmla="*/ 2286 h 2286"/>
                <a:gd name="connsiteX2" fmla="*/ 14859 w 14858"/>
                <a:gd name="connsiteY2" fmla="*/ 1143 h 2286"/>
                <a:gd name="connsiteX3" fmla="*/ 7430 w 14858"/>
                <a:gd name="connsiteY3" fmla="*/ 0 h 2286"/>
                <a:gd name="connsiteX4" fmla="*/ 0 w 14858"/>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2286">
                  <a:moveTo>
                    <a:pt x="0" y="1143"/>
                  </a:moveTo>
                  <a:cubicBezTo>
                    <a:pt x="0" y="1810"/>
                    <a:pt x="3334" y="2286"/>
                    <a:pt x="7430" y="2286"/>
                  </a:cubicBezTo>
                  <a:cubicBezTo>
                    <a:pt x="11525" y="2286"/>
                    <a:pt x="14859" y="1810"/>
                    <a:pt x="14859" y="1143"/>
                  </a:cubicBezTo>
                  <a:cubicBezTo>
                    <a:pt x="14859" y="476"/>
                    <a:pt x="11525" y="0"/>
                    <a:pt x="7430" y="0"/>
                  </a:cubicBezTo>
                  <a:cubicBezTo>
                    <a:pt x="3334" y="0"/>
                    <a:pt x="0" y="476"/>
                    <a:pt x="0" y="1143"/>
                  </a:cubicBezTo>
                  <a:close/>
                </a:path>
              </a:pathLst>
            </a:custGeom>
            <a:solidFill>
              <a:srgbClr val="FFFFFF"/>
            </a:solid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A133E13-C37A-F47A-52A1-9F036F3A59D5}"/>
                </a:ext>
              </a:extLst>
            </p:cNvPr>
            <p:cNvSpPr/>
            <p:nvPr/>
          </p:nvSpPr>
          <p:spPr>
            <a:xfrm>
              <a:off x="6107620" y="3358991"/>
              <a:ext cx="14859" cy="2286"/>
            </a:xfrm>
            <a:custGeom>
              <a:avLst/>
              <a:gdLst>
                <a:gd name="connsiteX0" fmla="*/ 0 w 14859"/>
                <a:gd name="connsiteY0" fmla="*/ 1143 h 2286"/>
                <a:gd name="connsiteX1" fmla="*/ 7430 w 14859"/>
                <a:gd name="connsiteY1" fmla="*/ 2286 h 2286"/>
                <a:gd name="connsiteX2" fmla="*/ 14859 w 14859"/>
                <a:gd name="connsiteY2" fmla="*/ 1143 h 2286"/>
                <a:gd name="connsiteX3" fmla="*/ 7430 w 14859"/>
                <a:gd name="connsiteY3" fmla="*/ 0 h 2286"/>
                <a:gd name="connsiteX4" fmla="*/ 0 w 14859"/>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 h="2286">
                  <a:moveTo>
                    <a:pt x="0" y="1143"/>
                  </a:moveTo>
                  <a:cubicBezTo>
                    <a:pt x="0" y="1810"/>
                    <a:pt x="3334" y="2286"/>
                    <a:pt x="7430" y="2286"/>
                  </a:cubicBezTo>
                  <a:cubicBezTo>
                    <a:pt x="11525" y="2286"/>
                    <a:pt x="14859" y="1810"/>
                    <a:pt x="14859" y="1143"/>
                  </a:cubicBezTo>
                  <a:cubicBezTo>
                    <a:pt x="14859" y="476"/>
                    <a:pt x="11525" y="0"/>
                    <a:pt x="7430" y="0"/>
                  </a:cubicBezTo>
                  <a:cubicBezTo>
                    <a:pt x="3334" y="0"/>
                    <a:pt x="0" y="476"/>
                    <a:pt x="0" y="1143"/>
                  </a:cubicBezTo>
                  <a:close/>
                </a:path>
              </a:pathLst>
            </a:custGeom>
            <a:solidFill>
              <a:srgbClr val="FFFFFF"/>
            </a:solidFill>
            <a:ln w="952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422A5101-F395-A2A3-8927-0FEC92924854}"/>
                </a:ext>
              </a:extLst>
            </p:cNvPr>
            <p:cNvSpPr/>
            <p:nvPr/>
          </p:nvSpPr>
          <p:spPr>
            <a:xfrm>
              <a:off x="6054566" y="3358896"/>
              <a:ext cx="14858" cy="2286"/>
            </a:xfrm>
            <a:custGeom>
              <a:avLst/>
              <a:gdLst>
                <a:gd name="connsiteX0" fmla="*/ 14859 w 14858"/>
                <a:gd name="connsiteY0" fmla="*/ 1143 h 2286"/>
                <a:gd name="connsiteX1" fmla="*/ 7430 w 14858"/>
                <a:gd name="connsiteY1" fmla="*/ 0 h 2286"/>
                <a:gd name="connsiteX2" fmla="*/ 0 w 14858"/>
                <a:gd name="connsiteY2" fmla="*/ 1143 h 2286"/>
                <a:gd name="connsiteX3" fmla="*/ 7430 w 14858"/>
                <a:gd name="connsiteY3" fmla="*/ 2286 h 2286"/>
                <a:gd name="connsiteX4" fmla="*/ 14859 w 14858"/>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2286">
                  <a:moveTo>
                    <a:pt x="14859" y="1143"/>
                  </a:moveTo>
                  <a:cubicBezTo>
                    <a:pt x="14859" y="476"/>
                    <a:pt x="11525" y="0"/>
                    <a:pt x="7430" y="0"/>
                  </a:cubicBezTo>
                  <a:cubicBezTo>
                    <a:pt x="3334" y="0"/>
                    <a:pt x="0" y="476"/>
                    <a:pt x="0" y="1143"/>
                  </a:cubicBezTo>
                  <a:cubicBezTo>
                    <a:pt x="0" y="1810"/>
                    <a:pt x="3334" y="2286"/>
                    <a:pt x="7430" y="2286"/>
                  </a:cubicBezTo>
                  <a:cubicBezTo>
                    <a:pt x="11525" y="2286"/>
                    <a:pt x="14859" y="1810"/>
                    <a:pt x="14859" y="1143"/>
                  </a:cubicBezTo>
                  <a:close/>
                </a:path>
              </a:pathLst>
            </a:custGeom>
            <a:solidFill>
              <a:srgbClr val="FFFFFF"/>
            </a:solid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FFAB7A28-2A17-C830-F59B-4D4DD4893726}"/>
                </a:ext>
              </a:extLst>
            </p:cNvPr>
            <p:cNvSpPr/>
            <p:nvPr/>
          </p:nvSpPr>
          <p:spPr>
            <a:xfrm>
              <a:off x="6132195" y="3355086"/>
              <a:ext cx="12763" cy="2286"/>
            </a:xfrm>
            <a:custGeom>
              <a:avLst/>
              <a:gdLst>
                <a:gd name="connsiteX0" fmla="*/ 12763 w 12763"/>
                <a:gd name="connsiteY0" fmla="*/ 1143 h 2286"/>
                <a:gd name="connsiteX1" fmla="*/ 6382 w 12763"/>
                <a:gd name="connsiteY1" fmla="*/ 2286 h 2286"/>
                <a:gd name="connsiteX2" fmla="*/ 0 w 12763"/>
                <a:gd name="connsiteY2" fmla="*/ 1143 h 2286"/>
                <a:gd name="connsiteX3" fmla="*/ 6382 w 12763"/>
                <a:gd name="connsiteY3" fmla="*/ 0 h 2286"/>
                <a:gd name="connsiteX4" fmla="*/ 12763 w 12763"/>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2286">
                  <a:moveTo>
                    <a:pt x="12763" y="1143"/>
                  </a:moveTo>
                  <a:cubicBezTo>
                    <a:pt x="12763" y="1774"/>
                    <a:pt x="9906" y="2286"/>
                    <a:pt x="6382" y="2286"/>
                  </a:cubicBezTo>
                  <a:cubicBezTo>
                    <a:pt x="2857" y="2286"/>
                    <a:pt x="0" y="1774"/>
                    <a:pt x="0" y="1143"/>
                  </a:cubicBezTo>
                  <a:cubicBezTo>
                    <a:pt x="0" y="512"/>
                    <a:pt x="2857" y="0"/>
                    <a:pt x="6382" y="0"/>
                  </a:cubicBezTo>
                  <a:cubicBezTo>
                    <a:pt x="9906" y="0"/>
                    <a:pt x="12763" y="512"/>
                    <a:pt x="12763" y="1143"/>
                  </a:cubicBezTo>
                  <a:close/>
                </a:path>
              </a:pathLst>
            </a:custGeom>
            <a:solidFill>
              <a:srgbClr val="FFFFFF"/>
            </a:solidFill>
            <a:ln w="952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09EA459A-27D5-03A3-67FC-111AADE98D55}"/>
                </a:ext>
              </a:extLst>
            </p:cNvPr>
            <p:cNvSpPr/>
            <p:nvPr/>
          </p:nvSpPr>
          <p:spPr>
            <a:xfrm>
              <a:off x="6086284" y="3354990"/>
              <a:ext cx="12763" cy="2286"/>
            </a:xfrm>
            <a:custGeom>
              <a:avLst/>
              <a:gdLst>
                <a:gd name="connsiteX0" fmla="*/ 12764 w 12763"/>
                <a:gd name="connsiteY0" fmla="*/ 1143 h 2286"/>
                <a:gd name="connsiteX1" fmla="*/ 6382 w 12763"/>
                <a:gd name="connsiteY1" fmla="*/ 0 h 2286"/>
                <a:gd name="connsiteX2" fmla="*/ 0 w 12763"/>
                <a:gd name="connsiteY2" fmla="*/ 1143 h 2286"/>
                <a:gd name="connsiteX3" fmla="*/ 6382 w 12763"/>
                <a:gd name="connsiteY3" fmla="*/ 2286 h 2286"/>
                <a:gd name="connsiteX4" fmla="*/ 12764 w 12763"/>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2286">
                  <a:moveTo>
                    <a:pt x="12764" y="1143"/>
                  </a:moveTo>
                  <a:cubicBezTo>
                    <a:pt x="12764" y="476"/>
                    <a:pt x="9906" y="0"/>
                    <a:pt x="6382" y="0"/>
                  </a:cubicBezTo>
                  <a:cubicBezTo>
                    <a:pt x="2858" y="0"/>
                    <a:pt x="0" y="476"/>
                    <a:pt x="0" y="1143"/>
                  </a:cubicBezTo>
                  <a:cubicBezTo>
                    <a:pt x="0" y="1810"/>
                    <a:pt x="2858" y="2286"/>
                    <a:pt x="6382" y="2286"/>
                  </a:cubicBezTo>
                  <a:cubicBezTo>
                    <a:pt x="9906" y="2286"/>
                    <a:pt x="12764" y="1810"/>
                    <a:pt x="12764" y="1143"/>
                  </a:cubicBezTo>
                  <a:close/>
                </a:path>
              </a:pathLst>
            </a:custGeom>
            <a:solidFill>
              <a:srgbClr val="FFFFFF"/>
            </a:solidFill>
            <a:ln w="9525"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61664F0C-C476-DB66-E1D6-AA7A6D3A034E}"/>
                </a:ext>
              </a:extLst>
            </p:cNvPr>
            <p:cNvSpPr/>
            <p:nvPr/>
          </p:nvSpPr>
          <p:spPr>
            <a:xfrm>
              <a:off x="6102000" y="3354990"/>
              <a:ext cx="12763" cy="2286"/>
            </a:xfrm>
            <a:custGeom>
              <a:avLst/>
              <a:gdLst>
                <a:gd name="connsiteX0" fmla="*/ 0 w 12763"/>
                <a:gd name="connsiteY0" fmla="*/ 1143 h 2286"/>
                <a:gd name="connsiteX1" fmla="*/ 6382 w 12763"/>
                <a:gd name="connsiteY1" fmla="*/ 2286 h 2286"/>
                <a:gd name="connsiteX2" fmla="*/ 12764 w 12763"/>
                <a:gd name="connsiteY2" fmla="*/ 1143 h 2286"/>
                <a:gd name="connsiteX3" fmla="*/ 6382 w 12763"/>
                <a:gd name="connsiteY3" fmla="*/ 0 h 2286"/>
                <a:gd name="connsiteX4" fmla="*/ 0 w 12763"/>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2286">
                  <a:moveTo>
                    <a:pt x="0" y="1143"/>
                  </a:moveTo>
                  <a:cubicBezTo>
                    <a:pt x="0" y="1810"/>
                    <a:pt x="2858" y="2286"/>
                    <a:pt x="6382" y="2286"/>
                  </a:cubicBezTo>
                  <a:cubicBezTo>
                    <a:pt x="9906" y="2286"/>
                    <a:pt x="12764" y="1810"/>
                    <a:pt x="12764" y="1143"/>
                  </a:cubicBezTo>
                  <a:cubicBezTo>
                    <a:pt x="12764" y="476"/>
                    <a:pt x="9906" y="0"/>
                    <a:pt x="6382" y="0"/>
                  </a:cubicBezTo>
                  <a:cubicBezTo>
                    <a:pt x="2858" y="0"/>
                    <a:pt x="0" y="476"/>
                    <a:pt x="0" y="1143"/>
                  </a:cubicBezTo>
                  <a:close/>
                </a:path>
              </a:pathLst>
            </a:custGeom>
            <a:solidFill>
              <a:srgbClr val="FFFFFF"/>
            </a:solidFill>
            <a:ln w="9525"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9C738E56-20AC-BF6F-166E-1BD703CEDA0F}"/>
                </a:ext>
              </a:extLst>
            </p:cNvPr>
            <p:cNvSpPr/>
            <p:nvPr/>
          </p:nvSpPr>
          <p:spPr>
            <a:xfrm>
              <a:off x="6117335" y="3354990"/>
              <a:ext cx="12763" cy="2286"/>
            </a:xfrm>
            <a:custGeom>
              <a:avLst/>
              <a:gdLst>
                <a:gd name="connsiteX0" fmla="*/ 0 w 12763"/>
                <a:gd name="connsiteY0" fmla="*/ 1143 h 2286"/>
                <a:gd name="connsiteX1" fmla="*/ 6382 w 12763"/>
                <a:gd name="connsiteY1" fmla="*/ 2286 h 2286"/>
                <a:gd name="connsiteX2" fmla="*/ 12764 w 12763"/>
                <a:gd name="connsiteY2" fmla="*/ 1143 h 2286"/>
                <a:gd name="connsiteX3" fmla="*/ 6382 w 12763"/>
                <a:gd name="connsiteY3" fmla="*/ 0 h 2286"/>
                <a:gd name="connsiteX4" fmla="*/ 0 w 12763"/>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2286">
                  <a:moveTo>
                    <a:pt x="0" y="1143"/>
                  </a:moveTo>
                  <a:cubicBezTo>
                    <a:pt x="0" y="1810"/>
                    <a:pt x="2858" y="2286"/>
                    <a:pt x="6382" y="2286"/>
                  </a:cubicBezTo>
                  <a:cubicBezTo>
                    <a:pt x="9906" y="2286"/>
                    <a:pt x="12764" y="1810"/>
                    <a:pt x="12764" y="1143"/>
                  </a:cubicBezTo>
                  <a:cubicBezTo>
                    <a:pt x="12764" y="476"/>
                    <a:pt x="9906" y="0"/>
                    <a:pt x="6382" y="0"/>
                  </a:cubicBezTo>
                  <a:cubicBezTo>
                    <a:pt x="2858" y="0"/>
                    <a:pt x="0" y="476"/>
                    <a:pt x="0" y="1143"/>
                  </a:cubicBezTo>
                  <a:close/>
                </a:path>
              </a:pathLst>
            </a:custGeom>
            <a:solidFill>
              <a:srgbClr val="FFFFFF"/>
            </a:solidFill>
            <a:ln w="9525"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6AE83EDD-C647-97FC-5774-9BC46E79635A}"/>
                </a:ext>
              </a:extLst>
            </p:cNvPr>
            <p:cNvSpPr/>
            <p:nvPr/>
          </p:nvSpPr>
          <p:spPr>
            <a:xfrm>
              <a:off x="6071806" y="3354895"/>
              <a:ext cx="12763" cy="2286"/>
            </a:xfrm>
            <a:custGeom>
              <a:avLst/>
              <a:gdLst>
                <a:gd name="connsiteX0" fmla="*/ 12764 w 12763"/>
                <a:gd name="connsiteY0" fmla="*/ 1143 h 2286"/>
                <a:gd name="connsiteX1" fmla="*/ 6382 w 12763"/>
                <a:gd name="connsiteY1" fmla="*/ 0 h 2286"/>
                <a:gd name="connsiteX2" fmla="*/ 0 w 12763"/>
                <a:gd name="connsiteY2" fmla="*/ 1143 h 2286"/>
                <a:gd name="connsiteX3" fmla="*/ 6382 w 12763"/>
                <a:gd name="connsiteY3" fmla="*/ 2286 h 2286"/>
                <a:gd name="connsiteX4" fmla="*/ 12764 w 12763"/>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2286">
                  <a:moveTo>
                    <a:pt x="12764" y="1143"/>
                  </a:moveTo>
                  <a:cubicBezTo>
                    <a:pt x="12764" y="476"/>
                    <a:pt x="9906" y="0"/>
                    <a:pt x="6382" y="0"/>
                  </a:cubicBezTo>
                  <a:cubicBezTo>
                    <a:pt x="2858" y="0"/>
                    <a:pt x="0" y="476"/>
                    <a:pt x="0" y="1143"/>
                  </a:cubicBezTo>
                  <a:cubicBezTo>
                    <a:pt x="0" y="1810"/>
                    <a:pt x="2858" y="2286"/>
                    <a:pt x="6382" y="2286"/>
                  </a:cubicBezTo>
                  <a:cubicBezTo>
                    <a:pt x="9906" y="2286"/>
                    <a:pt x="12764" y="1810"/>
                    <a:pt x="12764" y="1143"/>
                  </a:cubicBezTo>
                  <a:close/>
                </a:path>
              </a:pathLst>
            </a:custGeom>
            <a:solidFill>
              <a:srgbClr val="FFFFFF"/>
            </a:solidFill>
            <a:ln w="9525"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9A3E6098-73E0-46D6-9CC6-5053877D5479}"/>
                </a:ext>
              </a:extLst>
            </p:cNvPr>
            <p:cNvSpPr/>
            <p:nvPr/>
          </p:nvSpPr>
          <p:spPr>
            <a:xfrm>
              <a:off x="6137624" y="3351466"/>
              <a:ext cx="10096" cy="1714"/>
            </a:xfrm>
            <a:custGeom>
              <a:avLst/>
              <a:gdLst>
                <a:gd name="connsiteX0" fmla="*/ 10096 w 10096"/>
                <a:gd name="connsiteY0" fmla="*/ 857 h 1714"/>
                <a:gd name="connsiteX1" fmla="*/ 5048 w 10096"/>
                <a:gd name="connsiteY1" fmla="*/ 0 h 1714"/>
                <a:gd name="connsiteX2" fmla="*/ 0 w 10096"/>
                <a:gd name="connsiteY2" fmla="*/ 857 h 1714"/>
                <a:gd name="connsiteX3" fmla="*/ 5048 w 10096"/>
                <a:gd name="connsiteY3" fmla="*/ 1714 h 1714"/>
                <a:gd name="connsiteX4" fmla="*/ 10096 w 10096"/>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714">
                  <a:moveTo>
                    <a:pt x="10096" y="857"/>
                  </a:moveTo>
                  <a:cubicBezTo>
                    <a:pt x="10096" y="857"/>
                    <a:pt x="7810" y="0"/>
                    <a:pt x="5048" y="0"/>
                  </a:cubicBezTo>
                  <a:cubicBezTo>
                    <a:pt x="2286" y="0"/>
                    <a:pt x="0" y="381"/>
                    <a:pt x="0" y="857"/>
                  </a:cubicBezTo>
                  <a:cubicBezTo>
                    <a:pt x="0" y="1333"/>
                    <a:pt x="2286" y="1714"/>
                    <a:pt x="5048" y="1714"/>
                  </a:cubicBezTo>
                  <a:cubicBezTo>
                    <a:pt x="7810" y="1714"/>
                    <a:pt x="10096" y="1333"/>
                    <a:pt x="10096" y="857"/>
                  </a:cubicBezTo>
                  <a:close/>
                </a:path>
              </a:pathLst>
            </a:custGeom>
            <a:solidFill>
              <a:srgbClr val="FFFFFF"/>
            </a:solidFill>
            <a:ln w="9525"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2F83CEE7-43D5-B568-539C-4C6B3A59F4DC}"/>
                </a:ext>
              </a:extLst>
            </p:cNvPr>
            <p:cNvSpPr/>
            <p:nvPr/>
          </p:nvSpPr>
          <p:spPr>
            <a:xfrm>
              <a:off x="6101048" y="3351466"/>
              <a:ext cx="10096" cy="1714"/>
            </a:xfrm>
            <a:custGeom>
              <a:avLst/>
              <a:gdLst>
                <a:gd name="connsiteX0" fmla="*/ 10096 w 10096"/>
                <a:gd name="connsiteY0" fmla="*/ 857 h 1714"/>
                <a:gd name="connsiteX1" fmla="*/ 5048 w 10096"/>
                <a:gd name="connsiteY1" fmla="*/ 0 h 1714"/>
                <a:gd name="connsiteX2" fmla="*/ 0 w 10096"/>
                <a:gd name="connsiteY2" fmla="*/ 857 h 1714"/>
                <a:gd name="connsiteX3" fmla="*/ 5048 w 10096"/>
                <a:gd name="connsiteY3" fmla="*/ 1714 h 1714"/>
                <a:gd name="connsiteX4" fmla="*/ 10096 w 10096"/>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714">
                  <a:moveTo>
                    <a:pt x="10096" y="857"/>
                  </a:moveTo>
                  <a:cubicBezTo>
                    <a:pt x="10096" y="857"/>
                    <a:pt x="7810" y="0"/>
                    <a:pt x="5048" y="0"/>
                  </a:cubicBezTo>
                  <a:cubicBezTo>
                    <a:pt x="2286" y="0"/>
                    <a:pt x="0" y="381"/>
                    <a:pt x="0" y="857"/>
                  </a:cubicBezTo>
                  <a:cubicBezTo>
                    <a:pt x="0" y="1333"/>
                    <a:pt x="2286" y="1714"/>
                    <a:pt x="5048" y="1714"/>
                  </a:cubicBezTo>
                  <a:cubicBezTo>
                    <a:pt x="7810" y="1714"/>
                    <a:pt x="10096" y="1333"/>
                    <a:pt x="10096" y="857"/>
                  </a:cubicBezTo>
                  <a:close/>
                </a:path>
              </a:pathLst>
            </a:custGeom>
            <a:solidFill>
              <a:srgbClr val="FFFFFF"/>
            </a:solidFill>
            <a:ln w="9525"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7F87C58D-F087-06C3-AAFF-DE8AB8781409}"/>
                </a:ext>
              </a:extLst>
            </p:cNvPr>
            <p:cNvSpPr/>
            <p:nvPr/>
          </p:nvSpPr>
          <p:spPr>
            <a:xfrm>
              <a:off x="6113526" y="3351466"/>
              <a:ext cx="10096" cy="1714"/>
            </a:xfrm>
            <a:custGeom>
              <a:avLst/>
              <a:gdLst>
                <a:gd name="connsiteX0" fmla="*/ 10096 w 10096"/>
                <a:gd name="connsiteY0" fmla="*/ 857 h 1714"/>
                <a:gd name="connsiteX1" fmla="*/ 5048 w 10096"/>
                <a:gd name="connsiteY1" fmla="*/ 0 h 1714"/>
                <a:gd name="connsiteX2" fmla="*/ 0 w 10096"/>
                <a:gd name="connsiteY2" fmla="*/ 857 h 1714"/>
                <a:gd name="connsiteX3" fmla="*/ 5048 w 10096"/>
                <a:gd name="connsiteY3" fmla="*/ 1714 h 1714"/>
                <a:gd name="connsiteX4" fmla="*/ 10096 w 10096"/>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714">
                  <a:moveTo>
                    <a:pt x="10096" y="857"/>
                  </a:moveTo>
                  <a:cubicBezTo>
                    <a:pt x="10096" y="857"/>
                    <a:pt x="7810" y="0"/>
                    <a:pt x="5048" y="0"/>
                  </a:cubicBezTo>
                  <a:cubicBezTo>
                    <a:pt x="2286" y="0"/>
                    <a:pt x="0" y="381"/>
                    <a:pt x="0" y="857"/>
                  </a:cubicBezTo>
                  <a:cubicBezTo>
                    <a:pt x="0" y="1333"/>
                    <a:pt x="2286" y="1714"/>
                    <a:pt x="5048" y="1714"/>
                  </a:cubicBezTo>
                  <a:cubicBezTo>
                    <a:pt x="7810" y="1714"/>
                    <a:pt x="10096" y="1333"/>
                    <a:pt x="10096" y="857"/>
                  </a:cubicBezTo>
                  <a:close/>
                </a:path>
              </a:pathLst>
            </a:custGeom>
            <a:solidFill>
              <a:srgbClr val="FFFFFF"/>
            </a:solidFill>
            <a:ln w="9525"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195A70E3-02B6-BB38-BF7E-5D6A414D5B5A}"/>
                </a:ext>
              </a:extLst>
            </p:cNvPr>
            <p:cNvSpPr/>
            <p:nvPr/>
          </p:nvSpPr>
          <p:spPr>
            <a:xfrm>
              <a:off x="6125718" y="3351466"/>
              <a:ext cx="10096" cy="1714"/>
            </a:xfrm>
            <a:custGeom>
              <a:avLst/>
              <a:gdLst>
                <a:gd name="connsiteX0" fmla="*/ 0 w 10096"/>
                <a:gd name="connsiteY0" fmla="*/ 857 h 1714"/>
                <a:gd name="connsiteX1" fmla="*/ 5048 w 10096"/>
                <a:gd name="connsiteY1" fmla="*/ 1714 h 1714"/>
                <a:gd name="connsiteX2" fmla="*/ 10096 w 10096"/>
                <a:gd name="connsiteY2" fmla="*/ 857 h 1714"/>
                <a:gd name="connsiteX3" fmla="*/ 5048 w 10096"/>
                <a:gd name="connsiteY3" fmla="*/ 0 h 1714"/>
                <a:gd name="connsiteX4" fmla="*/ 0 w 10096"/>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714">
                  <a:moveTo>
                    <a:pt x="0" y="857"/>
                  </a:moveTo>
                  <a:cubicBezTo>
                    <a:pt x="0" y="857"/>
                    <a:pt x="2286" y="1714"/>
                    <a:pt x="5048" y="1714"/>
                  </a:cubicBezTo>
                  <a:cubicBezTo>
                    <a:pt x="7810" y="1714"/>
                    <a:pt x="10096" y="1333"/>
                    <a:pt x="10096" y="857"/>
                  </a:cubicBezTo>
                  <a:cubicBezTo>
                    <a:pt x="10096" y="381"/>
                    <a:pt x="7810" y="0"/>
                    <a:pt x="5048" y="0"/>
                  </a:cubicBezTo>
                  <a:cubicBezTo>
                    <a:pt x="2286" y="0"/>
                    <a:pt x="0" y="381"/>
                    <a:pt x="0" y="857"/>
                  </a:cubicBezTo>
                  <a:close/>
                </a:path>
              </a:pathLst>
            </a:custGeom>
            <a:solidFill>
              <a:srgbClr val="FFFFFF"/>
            </a:solidFill>
            <a:ln w="9525"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80316BD7-7C9A-617E-D8A7-5434A6871E8D}"/>
                </a:ext>
              </a:extLst>
            </p:cNvPr>
            <p:cNvSpPr/>
            <p:nvPr/>
          </p:nvSpPr>
          <p:spPr>
            <a:xfrm>
              <a:off x="6089522" y="3351371"/>
              <a:ext cx="10096" cy="1714"/>
            </a:xfrm>
            <a:custGeom>
              <a:avLst/>
              <a:gdLst>
                <a:gd name="connsiteX0" fmla="*/ 10096 w 10096"/>
                <a:gd name="connsiteY0" fmla="*/ 857 h 1714"/>
                <a:gd name="connsiteX1" fmla="*/ 5048 w 10096"/>
                <a:gd name="connsiteY1" fmla="*/ 0 h 1714"/>
                <a:gd name="connsiteX2" fmla="*/ 0 w 10096"/>
                <a:gd name="connsiteY2" fmla="*/ 857 h 1714"/>
                <a:gd name="connsiteX3" fmla="*/ 5048 w 10096"/>
                <a:gd name="connsiteY3" fmla="*/ 1714 h 1714"/>
                <a:gd name="connsiteX4" fmla="*/ 10096 w 10096"/>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714">
                  <a:moveTo>
                    <a:pt x="10096" y="857"/>
                  </a:moveTo>
                  <a:cubicBezTo>
                    <a:pt x="10096" y="857"/>
                    <a:pt x="7810" y="0"/>
                    <a:pt x="5048" y="0"/>
                  </a:cubicBezTo>
                  <a:cubicBezTo>
                    <a:pt x="2286" y="0"/>
                    <a:pt x="0" y="381"/>
                    <a:pt x="0" y="857"/>
                  </a:cubicBezTo>
                  <a:cubicBezTo>
                    <a:pt x="0" y="1333"/>
                    <a:pt x="2286" y="1714"/>
                    <a:pt x="5048" y="1714"/>
                  </a:cubicBezTo>
                  <a:cubicBezTo>
                    <a:pt x="7810" y="1714"/>
                    <a:pt x="10096" y="1333"/>
                    <a:pt x="10096" y="857"/>
                  </a:cubicBezTo>
                  <a:close/>
                </a:path>
              </a:pathLst>
            </a:custGeom>
            <a:solidFill>
              <a:srgbClr val="FFFFFF"/>
            </a:solidFill>
            <a:ln w="9525"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EC21E80B-1D82-77A8-CA18-80E9A72989CE}"/>
                </a:ext>
              </a:extLst>
            </p:cNvPr>
            <p:cNvSpPr/>
            <p:nvPr/>
          </p:nvSpPr>
          <p:spPr>
            <a:xfrm>
              <a:off x="6145148" y="3348323"/>
              <a:ext cx="8763" cy="1714"/>
            </a:xfrm>
            <a:custGeom>
              <a:avLst/>
              <a:gdLst>
                <a:gd name="connsiteX0" fmla="*/ 4382 w 8763"/>
                <a:gd name="connsiteY0" fmla="*/ 1715 h 1714"/>
                <a:gd name="connsiteX1" fmla="*/ 8763 w 8763"/>
                <a:gd name="connsiteY1" fmla="*/ 857 h 1714"/>
                <a:gd name="connsiteX2" fmla="*/ 4382 w 8763"/>
                <a:gd name="connsiteY2" fmla="*/ 0 h 1714"/>
                <a:gd name="connsiteX3" fmla="*/ 0 w 8763"/>
                <a:gd name="connsiteY3" fmla="*/ 857 h 1714"/>
                <a:gd name="connsiteX4" fmla="*/ 4382 w 8763"/>
                <a:gd name="connsiteY4" fmla="*/ 1715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 h="1714">
                  <a:moveTo>
                    <a:pt x="4382" y="1715"/>
                  </a:moveTo>
                  <a:cubicBezTo>
                    <a:pt x="6763" y="1715"/>
                    <a:pt x="8763" y="1333"/>
                    <a:pt x="8763" y="857"/>
                  </a:cubicBezTo>
                  <a:cubicBezTo>
                    <a:pt x="8763" y="381"/>
                    <a:pt x="6763" y="0"/>
                    <a:pt x="4382" y="0"/>
                  </a:cubicBezTo>
                  <a:cubicBezTo>
                    <a:pt x="2000" y="0"/>
                    <a:pt x="0" y="381"/>
                    <a:pt x="0" y="857"/>
                  </a:cubicBezTo>
                  <a:cubicBezTo>
                    <a:pt x="0" y="1333"/>
                    <a:pt x="2000" y="1715"/>
                    <a:pt x="4382" y="1715"/>
                  </a:cubicBezTo>
                  <a:close/>
                </a:path>
              </a:pathLst>
            </a:custGeom>
            <a:solidFill>
              <a:srgbClr val="FFFFFF"/>
            </a:solidFill>
            <a:ln w="9525"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C0976069-E455-F7C8-98C1-1E95520A067E}"/>
                </a:ext>
              </a:extLst>
            </p:cNvPr>
            <p:cNvSpPr/>
            <p:nvPr/>
          </p:nvSpPr>
          <p:spPr>
            <a:xfrm>
              <a:off x="6113526" y="3348227"/>
              <a:ext cx="8763" cy="1714"/>
            </a:xfrm>
            <a:custGeom>
              <a:avLst/>
              <a:gdLst>
                <a:gd name="connsiteX0" fmla="*/ 8763 w 8763"/>
                <a:gd name="connsiteY0" fmla="*/ 857 h 1714"/>
                <a:gd name="connsiteX1" fmla="*/ 4381 w 8763"/>
                <a:gd name="connsiteY1" fmla="*/ 0 h 1714"/>
                <a:gd name="connsiteX2" fmla="*/ 0 w 8763"/>
                <a:gd name="connsiteY2" fmla="*/ 857 h 1714"/>
                <a:gd name="connsiteX3" fmla="*/ 4381 w 8763"/>
                <a:gd name="connsiteY3" fmla="*/ 1715 h 1714"/>
                <a:gd name="connsiteX4" fmla="*/ 8763 w 8763"/>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 h="1714">
                  <a:moveTo>
                    <a:pt x="8763" y="857"/>
                  </a:moveTo>
                  <a:cubicBezTo>
                    <a:pt x="8763" y="857"/>
                    <a:pt x="6763" y="0"/>
                    <a:pt x="4381" y="0"/>
                  </a:cubicBezTo>
                  <a:cubicBezTo>
                    <a:pt x="2000" y="0"/>
                    <a:pt x="0" y="381"/>
                    <a:pt x="0" y="857"/>
                  </a:cubicBezTo>
                  <a:cubicBezTo>
                    <a:pt x="0" y="1333"/>
                    <a:pt x="2000" y="1715"/>
                    <a:pt x="4381" y="1715"/>
                  </a:cubicBezTo>
                  <a:cubicBezTo>
                    <a:pt x="6763" y="1715"/>
                    <a:pt x="8763" y="1333"/>
                    <a:pt x="8763" y="857"/>
                  </a:cubicBezTo>
                  <a:close/>
                </a:path>
              </a:pathLst>
            </a:custGeom>
            <a:solidFill>
              <a:srgbClr val="FFFFFF"/>
            </a:solidFill>
            <a:ln w="9525"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3B337CE0-A535-01D6-5AC6-C2EF59D28753}"/>
                </a:ext>
              </a:extLst>
            </p:cNvPr>
            <p:cNvSpPr/>
            <p:nvPr/>
          </p:nvSpPr>
          <p:spPr>
            <a:xfrm>
              <a:off x="6124289" y="3348227"/>
              <a:ext cx="8763" cy="1714"/>
            </a:xfrm>
            <a:custGeom>
              <a:avLst/>
              <a:gdLst>
                <a:gd name="connsiteX0" fmla="*/ 4382 w 8763"/>
                <a:gd name="connsiteY0" fmla="*/ 1715 h 1714"/>
                <a:gd name="connsiteX1" fmla="*/ 8763 w 8763"/>
                <a:gd name="connsiteY1" fmla="*/ 857 h 1714"/>
                <a:gd name="connsiteX2" fmla="*/ 4382 w 8763"/>
                <a:gd name="connsiteY2" fmla="*/ 0 h 1714"/>
                <a:gd name="connsiteX3" fmla="*/ 0 w 8763"/>
                <a:gd name="connsiteY3" fmla="*/ 857 h 1714"/>
                <a:gd name="connsiteX4" fmla="*/ 4382 w 8763"/>
                <a:gd name="connsiteY4" fmla="*/ 1715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 h="1714">
                  <a:moveTo>
                    <a:pt x="4382" y="1715"/>
                  </a:moveTo>
                  <a:cubicBezTo>
                    <a:pt x="6763" y="1715"/>
                    <a:pt x="8763" y="1333"/>
                    <a:pt x="8763" y="857"/>
                  </a:cubicBezTo>
                  <a:cubicBezTo>
                    <a:pt x="8763" y="381"/>
                    <a:pt x="6763" y="0"/>
                    <a:pt x="4382" y="0"/>
                  </a:cubicBezTo>
                  <a:cubicBezTo>
                    <a:pt x="2000" y="0"/>
                    <a:pt x="0" y="381"/>
                    <a:pt x="0" y="857"/>
                  </a:cubicBezTo>
                  <a:cubicBezTo>
                    <a:pt x="0" y="1333"/>
                    <a:pt x="2000" y="1715"/>
                    <a:pt x="4382" y="1715"/>
                  </a:cubicBezTo>
                  <a:close/>
                </a:path>
              </a:pathLst>
            </a:custGeom>
            <a:solidFill>
              <a:srgbClr val="FFFFFF"/>
            </a:solidFill>
            <a:ln w="9525"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EA179B48-A01A-6451-6B1D-4E90BAE0AE17}"/>
                </a:ext>
              </a:extLst>
            </p:cNvPr>
            <p:cNvSpPr/>
            <p:nvPr/>
          </p:nvSpPr>
          <p:spPr>
            <a:xfrm>
              <a:off x="6134957" y="3348227"/>
              <a:ext cx="8763" cy="1714"/>
            </a:xfrm>
            <a:custGeom>
              <a:avLst/>
              <a:gdLst>
                <a:gd name="connsiteX0" fmla="*/ 4381 w 8763"/>
                <a:gd name="connsiteY0" fmla="*/ 1715 h 1714"/>
                <a:gd name="connsiteX1" fmla="*/ 8763 w 8763"/>
                <a:gd name="connsiteY1" fmla="*/ 857 h 1714"/>
                <a:gd name="connsiteX2" fmla="*/ 4381 w 8763"/>
                <a:gd name="connsiteY2" fmla="*/ 0 h 1714"/>
                <a:gd name="connsiteX3" fmla="*/ 0 w 8763"/>
                <a:gd name="connsiteY3" fmla="*/ 857 h 1714"/>
                <a:gd name="connsiteX4" fmla="*/ 4381 w 8763"/>
                <a:gd name="connsiteY4" fmla="*/ 1715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 h="1714">
                  <a:moveTo>
                    <a:pt x="4381" y="1715"/>
                  </a:moveTo>
                  <a:cubicBezTo>
                    <a:pt x="6763" y="1715"/>
                    <a:pt x="8763" y="1333"/>
                    <a:pt x="8763" y="857"/>
                  </a:cubicBezTo>
                  <a:cubicBezTo>
                    <a:pt x="8763" y="381"/>
                    <a:pt x="6763" y="0"/>
                    <a:pt x="4381" y="0"/>
                  </a:cubicBezTo>
                  <a:cubicBezTo>
                    <a:pt x="2000" y="0"/>
                    <a:pt x="0" y="381"/>
                    <a:pt x="0" y="857"/>
                  </a:cubicBezTo>
                  <a:cubicBezTo>
                    <a:pt x="0" y="1333"/>
                    <a:pt x="2000" y="1715"/>
                    <a:pt x="4381" y="1715"/>
                  </a:cubicBezTo>
                  <a:close/>
                </a:path>
              </a:pathLst>
            </a:custGeom>
            <a:solidFill>
              <a:srgbClr val="FFFFFF"/>
            </a:solidFill>
            <a:ln w="9525"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3A12B1F-2A48-B7AA-094A-F93647D9D660}"/>
                </a:ext>
              </a:extLst>
            </p:cNvPr>
            <p:cNvSpPr/>
            <p:nvPr/>
          </p:nvSpPr>
          <p:spPr>
            <a:xfrm>
              <a:off x="6103524" y="3348227"/>
              <a:ext cx="8762" cy="1714"/>
            </a:xfrm>
            <a:custGeom>
              <a:avLst/>
              <a:gdLst>
                <a:gd name="connsiteX0" fmla="*/ 8763 w 8762"/>
                <a:gd name="connsiteY0" fmla="*/ 857 h 1714"/>
                <a:gd name="connsiteX1" fmla="*/ 4381 w 8762"/>
                <a:gd name="connsiteY1" fmla="*/ 0 h 1714"/>
                <a:gd name="connsiteX2" fmla="*/ 0 w 8762"/>
                <a:gd name="connsiteY2" fmla="*/ 857 h 1714"/>
                <a:gd name="connsiteX3" fmla="*/ 4381 w 8762"/>
                <a:gd name="connsiteY3" fmla="*/ 1715 h 1714"/>
                <a:gd name="connsiteX4" fmla="*/ 8763 w 8762"/>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 h="1714">
                  <a:moveTo>
                    <a:pt x="8763" y="857"/>
                  </a:moveTo>
                  <a:cubicBezTo>
                    <a:pt x="8763" y="857"/>
                    <a:pt x="6763" y="0"/>
                    <a:pt x="4381" y="0"/>
                  </a:cubicBezTo>
                  <a:cubicBezTo>
                    <a:pt x="2000" y="0"/>
                    <a:pt x="0" y="381"/>
                    <a:pt x="0" y="857"/>
                  </a:cubicBezTo>
                  <a:cubicBezTo>
                    <a:pt x="0" y="1333"/>
                    <a:pt x="2000" y="1715"/>
                    <a:pt x="4381" y="1715"/>
                  </a:cubicBezTo>
                  <a:cubicBezTo>
                    <a:pt x="6763" y="1715"/>
                    <a:pt x="8763" y="1333"/>
                    <a:pt x="8763" y="857"/>
                  </a:cubicBezTo>
                  <a:close/>
                </a:path>
              </a:pathLst>
            </a:custGeom>
            <a:solidFill>
              <a:srgbClr val="FFFFFF"/>
            </a:solidFill>
            <a:ln w="9525"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11D7E54-4B05-7BFC-CFAF-0FB80B2CA308}"/>
                </a:ext>
              </a:extLst>
            </p:cNvPr>
            <p:cNvSpPr/>
            <p:nvPr/>
          </p:nvSpPr>
          <p:spPr>
            <a:xfrm>
              <a:off x="6157721" y="3345941"/>
              <a:ext cx="7810" cy="952"/>
            </a:xfrm>
            <a:custGeom>
              <a:avLst/>
              <a:gdLst>
                <a:gd name="connsiteX0" fmla="*/ 3905 w 7810"/>
                <a:gd name="connsiteY0" fmla="*/ 0 h 952"/>
                <a:gd name="connsiteX1" fmla="*/ 0 w 7810"/>
                <a:gd name="connsiteY1" fmla="*/ 476 h 952"/>
                <a:gd name="connsiteX2" fmla="*/ 3905 w 7810"/>
                <a:gd name="connsiteY2" fmla="*/ 953 h 952"/>
                <a:gd name="connsiteX3" fmla="*/ 7810 w 7810"/>
                <a:gd name="connsiteY3" fmla="*/ 476 h 952"/>
                <a:gd name="connsiteX4" fmla="*/ 3905 w 7810"/>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52">
                  <a:moveTo>
                    <a:pt x="3905" y="0"/>
                  </a:moveTo>
                  <a:cubicBezTo>
                    <a:pt x="1715" y="0"/>
                    <a:pt x="0" y="190"/>
                    <a:pt x="0" y="476"/>
                  </a:cubicBezTo>
                  <a:cubicBezTo>
                    <a:pt x="0" y="762"/>
                    <a:pt x="1715" y="953"/>
                    <a:pt x="3905" y="953"/>
                  </a:cubicBezTo>
                  <a:cubicBezTo>
                    <a:pt x="6096" y="953"/>
                    <a:pt x="7810" y="762"/>
                    <a:pt x="7810" y="476"/>
                  </a:cubicBezTo>
                  <a:cubicBezTo>
                    <a:pt x="7810" y="190"/>
                    <a:pt x="6096" y="0"/>
                    <a:pt x="3905" y="0"/>
                  </a:cubicBezTo>
                  <a:close/>
                </a:path>
              </a:pathLst>
            </a:custGeom>
            <a:solidFill>
              <a:srgbClr val="FFFFFF"/>
            </a:solidFill>
            <a:ln w="9525"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5F367FFB-7250-E0D6-1E31-D8760D5D7BF7}"/>
                </a:ext>
              </a:extLst>
            </p:cNvPr>
            <p:cNvSpPr/>
            <p:nvPr/>
          </p:nvSpPr>
          <p:spPr>
            <a:xfrm>
              <a:off x="6129528" y="3345846"/>
              <a:ext cx="7810" cy="952"/>
            </a:xfrm>
            <a:custGeom>
              <a:avLst/>
              <a:gdLst>
                <a:gd name="connsiteX0" fmla="*/ 7810 w 7810"/>
                <a:gd name="connsiteY0" fmla="*/ 476 h 952"/>
                <a:gd name="connsiteX1" fmla="*/ 3905 w 7810"/>
                <a:gd name="connsiteY1" fmla="*/ 0 h 952"/>
                <a:gd name="connsiteX2" fmla="*/ 0 w 7810"/>
                <a:gd name="connsiteY2" fmla="*/ 476 h 952"/>
                <a:gd name="connsiteX3" fmla="*/ 3905 w 7810"/>
                <a:gd name="connsiteY3" fmla="*/ 953 h 952"/>
                <a:gd name="connsiteX4" fmla="*/ 7810 w 7810"/>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52">
                  <a:moveTo>
                    <a:pt x="7810" y="476"/>
                  </a:moveTo>
                  <a:cubicBezTo>
                    <a:pt x="7810" y="476"/>
                    <a:pt x="6096" y="0"/>
                    <a:pt x="3905" y="0"/>
                  </a:cubicBezTo>
                  <a:cubicBezTo>
                    <a:pt x="1715" y="0"/>
                    <a:pt x="0" y="190"/>
                    <a:pt x="0" y="476"/>
                  </a:cubicBezTo>
                  <a:cubicBezTo>
                    <a:pt x="0" y="762"/>
                    <a:pt x="1715" y="953"/>
                    <a:pt x="3905" y="953"/>
                  </a:cubicBezTo>
                  <a:cubicBezTo>
                    <a:pt x="6096" y="953"/>
                    <a:pt x="7810" y="762"/>
                    <a:pt x="7810" y="476"/>
                  </a:cubicBezTo>
                  <a:close/>
                </a:path>
              </a:pathLst>
            </a:custGeom>
            <a:solidFill>
              <a:srgbClr val="FFFFFF"/>
            </a:solidFill>
            <a:ln w="9525"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29EFC5D0-0498-4BDD-FFCA-A27239468383}"/>
                </a:ext>
              </a:extLst>
            </p:cNvPr>
            <p:cNvSpPr/>
            <p:nvPr/>
          </p:nvSpPr>
          <p:spPr>
            <a:xfrm>
              <a:off x="6139148" y="3345846"/>
              <a:ext cx="7810" cy="952"/>
            </a:xfrm>
            <a:custGeom>
              <a:avLst/>
              <a:gdLst>
                <a:gd name="connsiteX0" fmla="*/ 0 w 7810"/>
                <a:gd name="connsiteY0" fmla="*/ 476 h 952"/>
                <a:gd name="connsiteX1" fmla="*/ 3905 w 7810"/>
                <a:gd name="connsiteY1" fmla="*/ 953 h 952"/>
                <a:gd name="connsiteX2" fmla="*/ 7810 w 7810"/>
                <a:gd name="connsiteY2" fmla="*/ 476 h 952"/>
                <a:gd name="connsiteX3" fmla="*/ 3905 w 7810"/>
                <a:gd name="connsiteY3" fmla="*/ 0 h 952"/>
                <a:gd name="connsiteX4" fmla="*/ 0 w 7810"/>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52">
                  <a:moveTo>
                    <a:pt x="0" y="476"/>
                  </a:moveTo>
                  <a:cubicBezTo>
                    <a:pt x="0" y="476"/>
                    <a:pt x="1714" y="953"/>
                    <a:pt x="3905" y="953"/>
                  </a:cubicBezTo>
                  <a:cubicBezTo>
                    <a:pt x="6096" y="953"/>
                    <a:pt x="7810" y="762"/>
                    <a:pt x="7810" y="476"/>
                  </a:cubicBezTo>
                  <a:cubicBezTo>
                    <a:pt x="7810" y="190"/>
                    <a:pt x="6096" y="0"/>
                    <a:pt x="3905" y="0"/>
                  </a:cubicBezTo>
                  <a:cubicBezTo>
                    <a:pt x="1714" y="0"/>
                    <a:pt x="0" y="190"/>
                    <a:pt x="0" y="476"/>
                  </a:cubicBezTo>
                  <a:close/>
                </a:path>
              </a:pathLst>
            </a:custGeom>
            <a:solidFill>
              <a:srgbClr val="FFFFFF"/>
            </a:solidFill>
            <a:ln w="9525"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81754551-EF3B-E108-C12F-99A44C87721D}"/>
                </a:ext>
              </a:extLst>
            </p:cNvPr>
            <p:cNvSpPr/>
            <p:nvPr/>
          </p:nvSpPr>
          <p:spPr>
            <a:xfrm>
              <a:off x="6148578" y="3345846"/>
              <a:ext cx="7810" cy="952"/>
            </a:xfrm>
            <a:custGeom>
              <a:avLst/>
              <a:gdLst>
                <a:gd name="connsiteX0" fmla="*/ 0 w 7810"/>
                <a:gd name="connsiteY0" fmla="*/ 476 h 952"/>
                <a:gd name="connsiteX1" fmla="*/ 3905 w 7810"/>
                <a:gd name="connsiteY1" fmla="*/ 953 h 952"/>
                <a:gd name="connsiteX2" fmla="*/ 7810 w 7810"/>
                <a:gd name="connsiteY2" fmla="*/ 476 h 952"/>
                <a:gd name="connsiteX3" fmla="*/ 3905 w 7810"/>
                <a:gd name="connsiteY3" fmla="*/ 0 h 952"/>
                <a:gd name="connsiteX4" fmla="*/ 0 w 7810"/>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52">
                  <a:moveTo>
                    <a:pt x="0" y="476"/>
                  </a:moveTo>
                  <a:cubicBezTo>
                    <a:pt x="0" y="476"/>
                    <a:pt x="1715" y="953"/>
                    <a:pt x="3905" y="953"/>
                  </a:cubicBezTo>
                  <a:cubicBezTo>
                    <a:pt x="6096" y="953"/>
                    <a:pt x="7810" y="762"/>
                    <a:pt x="7810" y="476"/>
                  </a:cubicBezTo>
                  <a:cubicBezTo>
                    <a:pt x="7810" y="190"/>
                    <a:pt x="6096" y="0"/>
                    <a:pt x="3905" y="0"/>
                  </a:cubicBezTo>
                  <a:cubicBezTo>
                    <a:pt x="1715" y="0"/>
                    <a:pt x="0" y="190"/>
                    <a:pt x="0" y="476"/>
                  </a:cubicBezTo>
                  <a:close/>
                </a:path>
              </a:pathLst>
            </a:custGeom>
            <a:solidFill>
              <a:srgbClr val="FFFFFF"/>
            </a:solidFill>
            <a:ln w="9525"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C3595A4A-C273-5DA0-5B90-BA931ECA7FF8}"/>
                </a:ext>
              </a:extLst>
            </p:cNvPr>
            <p:cNvSpPr/>
            <p:nvPr/>
          </p:nvSpPr>
          <p:spPr>
            <a:xfrm>
              <a:off x="6120574" y="3345846"/>
              <a:ext cx="7810" cy="952"/>
            </a:xfrm>
            <a:custGeom>
              <a:avLst/>
              <a:gdLst>
                <a:gd name="connsiteX0" fmla="*/ 7810 w 7810"/>
                <a:gd name="connsiteY0" fmla="*/ 476 h 952"/>
                <a:gd name="connsiteX1" fmla="*/ 3905 w 7810"/>
                <a:gd name="connsiteY1" fmla="*/ 0 h 952"/>
                <a:gd name="connsiteX2" fmla="*/ 0 w 7810"/>
                <a:gd name="connsiteY2" fmla="*/ 476 h 952"/>
                <a:gd name="connsiteX3" fmla="*/ 3905 w 7810"/>
                <a:gd name="connsiteY3" fmla="*/ 953 h 952"/>
                <a:gd name="connsiteX4" fmla="*/ 7810 w 7810"/>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52">
                  <a:moveTo>
                    <a:pt x="7810" y="476"/>
                  </a:moveTo>
                  <a:cubicBezTo>
                    <a:pt x="7810" y="476"/>
                    <a:pt x="6096" y="0"/>
                    <a:pt x="3905" y="0"/>
                  </a:cubicBezTo>
                  <a:cubicBezTo>
                    <a:pt x="1715" y="0"/>
                    <a:pt x="0" y="190"/>
                    <a:pt x="0" y="476"/>
                  </a:cubicBezTo>
                  <a:cubicBezTo>
                    <a:pt x="0" y="762"/>
                    <a:pt x="1715" y="953"/>
                    <a:pt x="3905" y="953"/>
                  </a:cubicBezTo>
                  <a:cubicBezTo>
                    <a:pt x="6096" y="953"/>
                    <a:pt x="7810" y="762"/>
                    <a:pt x="7810" y="476"/>
                  </a:cubicBezTo>
                  <a:close/>
                </a:path>
              </a:pathLst>
            </a:custGeom>
            <a:solidFill>
              <a:srgbClr val="FFFFFF"/>
            </a:solidFill>
            <a:ln w="9525"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9682E79D-A718-A76C-1ABD-CF6D54911D30}"/>
                </a:ext>
              </a:extLst>
            </p:cNvPr>
            <p:cNvSpPr/>
            <p:nvPr/>
          </p:nvSpPr>
          <p:spPr>
            <a:xfrm>
              <a:off x="6163341" y="3343560"/>
              <a:ext cx="6858" cy="952"/>
            </a:xfrm>
            <a:custGeom>
              <a:avLst/>
              <a:gdLst>
                <a:gd name="connsiteX0" fmla="*/ 6858 w 6858"/>
                <a:gd name="connsiteY0" fmla="*/ 476 h 952"/>
                <a:gd name="connsiteX1" fmla="*/ 3429 w 6858"/>
                <a:gd name="connsiteY1" fmla="*/ 0 h 952"/>
                <a:gd name="connsiteX2" fmla="*/ 0 w 6858"/>
                <a:gd name="connsiteY2" fmla="*/ 476 h 952"/>
                <a:gd name="connsiteX3" fmla="*/ 3429 w 6858"/>
                <a:gd name="connsiteY3" fmla="*/ 953 h 952"/>
                <a:gd name="connsiteX4" fmla="*/ 6858 w 6858"/>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 h="952">
                  <a:moveTo>
                    <a:pt x="6858" y="476"/>
                  </a:moveTo>
                  <a:cubicBezTo>
                    <a:pt x="6858" y="476"/>
                    <a:pt x="5334" y="0"/>
                    <a:pt x="3429" y="0"/>
                  </a:cubicBezTo>
                  <a:cubicBezTo>
                    <a:pt x="1524" y="0"/>
                    <a:pt x="0" y="190"/>
                    <a:pt x="0" y="476"/>
                  </a:cubicBezTo>
                  <a:cubicBezTo>
                    <a:pt x="0" y="762"/>
                    <a:pt x="1524" y="953"/>
                    <a:pt x="3429" y="953"/>
                  </a:cubicBezTo>
                  <a:cubicBezTo>
                    <a:pt x="5334" y="953"/>
                    <a:pt x="6858" y="762"/>
                    <a:pt x="6858" y="476"/>
                  </a:cubicBezTo>
                  <a:close/>
                </a:path>
              </a:pathLst>
            </a:custGeom>
            <a:solidFill>
              <a:srgbClr val="FFFFFF"/>
            </a:solidFill>
            <a:ln w="9525"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B2AF7962-A11C-8312-4B40-B46B779920A4}"/>
                </a:ext>
              </a:extLst>
            </p:cNvPr>
            <p:cNvSpPr/>
            <p:nvPr/>
          </p:nvSpPr>
          <p:spPr>
            <a:xfrm>
              <a:off x="6138767" y="3343560"/>
              <a:ext cx="6857" cy="952"/>
            </a:xfrm>
            <a:custGeom>
              <a:avLst/>
              <a:gdLst>
                <a:gd name="connsiteX0" fmla="*/ 6858 w 6857"/>
                <a:gd name="connsiteY0" fmla="*/ 476 h 952"/>
                <a:gd name="connsiteX1" fmla="*/ 3429 w 6857"/>
                <a:gd name="connsiteY1" fmla="*/ 0 h 952"/>
                <a:gd name="connsiteX2" fmla="*/ 0 w 6857"/>
                <a:gd name="connsiteY2" fmla="*/ 476 h 952"/>
                <a:gd name="connsiteX3" fmla="*/ 3429 w 6857"/>
                <a:gd name="connsiteY3" fmla="*/ 953 h 952"/>
                <a:gd name="connsiteX4" fmla="*/ 6858 w 6857"/>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 h="952">
                  <a:moveTo>
                    <a:pt x="6858" y="476"/>
                  </a:moveTo>
                  <a:cubicBezTo>
                    <a:pt x="6858" y="476"/>
                    <a:pt x="5334" y="0"/>
                    <a:pt x="3429" y="0"/>
                  </a:cubicBezTo>
                  <a:cubicBezTo>
                    <a:pt x="1524" y="0"/>
                    <a:pt x="0" y="190"/>
                    <a:pt x="0" y="476"/>
                  </a:cubicBezTo>
                  <a:cubicBezTo>
                    <a:pt x="0" y="762"/>
                    <a:pt x="1524" y="953"/>
                    <a:pt x="3429" y="953"/>
                  </a:cubicBezTo>
                  <a:cubicBezTo>
                    <a:pt x="5334" y="953"/>
                    <a:pt x="6858" y="762"/>
                    <a:pt x="6858" y="476"/>
                  </a:cubicBezTo>
                  <a:close/>
                </a:path>
              </a:pathLst>
            </a:custGeom>
            <a:solidFill>
              <a:srgbClr val="FFFFFF"/>
            </a:solidFill>
            <a:ln w="9525"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D986E6CF-28E0-2D90-A89B-A959CA93EC93}"/>
                </a:ext>
              </a:extLst>
            </p:cNvPr>
            <p:cNvSpPr/>
            <p:nvPr/>
          </p:nvSpPr>
          <p:spPr>
            <a:xfrm>
              <a:off x="6147149" y="3343560"/>
              <a:ext cx="6857" cy="952"/>
            </a:xfrm>
            <a:custGeom>
              <a:avLst/>
              <a:gdLst>
                <a:gd name="connsiteX0" fmla="*/ 0 w 6857"/>
                <a:gd name="connsiteY0" fmla="*/ 476 h 952"/>
                <a:gd name="connsiteX1" fmla="*/ 3429 w 6857"/>
                <a:gd name="connsiteY1" fmla="*/ 953 h 952"/>
                <a:gd name="connsiteX2" fmla="*/ 6858 w 6857"/>
                <a:gd name="connsiteY2" fmla="*/ 476 h 952"/>
                <a:gd name="connsiteX3" fmla="*/ 3429 w 6857"/>
                <a:gd name="connsiteY3" fmla="*/ 0 h 952"/>
                <a:gd name="connsiteX4" fmla="*/ 0 w 6857"/>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 h="952">
                  <a:moveTo>
                    <a:pt x="0" y="476"/>
                  </a:moveTo>
                  <a:cubicBezTo>
                    <a:pt x="0" y="476"/>
                    <a:pt x="1524" y="953"/>
                    <a:pt x="3429" y="953"/>
                  </a:cubicBezTo>
                  <a:cubicBezTo>
                    <a:pt x="5334" y="953"/>
                    <a:pt x="6858" y="762"/>
                    <a:pt x="6858" y="476"/>
                  </a:cubicBezTo>
                  <a:cubicBezTo>
                    <a:pt x="6858" y="190"/>
                    <a:pt x="5334" y="0"/>
                    <a:pt x="3429" y="0"/>
                  </a:cubicBezTo>
                  <a:cubicBezTo>
                    <a:pt x="1524" y="0"/>
                    <a:pt x="0" y="190"/>
                    <a:pt x="0" y="476"/>
                  </a:cubicBezTo>
                  <a:close/>
                </a:path>
              </a:pathLst>
            </a:custGeom>
            <a:solidFill>
              <a:srgbClr val="FFFFFF"/>
            </a:solidFill>
            <a:ln w="9525"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76CEC6CC-EE19-68D9-A931-D5DFE9E4B675}"/>
                </a:ext>
              </a:extLst>
            </p:cNvPr>
            <p:cNvSpPr/>
            <p:nvPr/>
          </p:nvSpPr>
          <p:spPr>
            <a:xfrm>
              <a:off x="6155435" y="3343560"/>
              <a:ext cx="6857" cy="952"/>
            </a:xfrm>
            <a:custGeom>
              <a:avLst/>
              <a:gdLst>
                <a:gd name="connsiteX0" fmla="*/ 0 w 6857"/>
                <a:gd name="connsiteY0" fmla="*/ 476 h 952"/>
                <a:gd name="connsiteX1" fmla="*/ 3429 w 6857"/>
                <a:gd name="connsiteY1" fmla="*/ 953 h 952"/>
                <a:gd name="connsiteX2" fmla="*/ 6858 w 6857"/>
                <a:gd name="connsiteY2" fmla="*/ 476 h 952"/>
                <a:gd name="connsiteX3" fmla="*/ 3429 w 6857"/>
                <a:gd name="connsiteY3" fmla="*/ 0 h 952"/>
                <a:gd name="connsiteX4" fmla="*/ 0 w 6857"/>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 h="952">
                  <a:moveTo>
                    <a:pt x="0" y="476"/>
                  </a:moveTo>
                  <a:cubicBezTo>
                    <a:pt x="0" y="476"/>
                    <a:pt x="1524" y="953"/>
                    <a:pt x="3429" y="953"/>
                  </a:cubicBezTo>
                  <a:cubicBezTo>
                    <a:pt x="5334" y="953"/>
                    <a:pt x="6858" y="762"/>
                    <a:pt x="6858" y="476"/>
                  </a:cubicBezTo>
                  <a:cubicBezTo>
                    <a:pt x="6858" y="190"/>
                    <a:pt x="5334" y="0"/>
                    <a:pt x="3429" y="0"/>
                  </a:cubicBezTo>
                  <a:cubicBezTo>
                    <a:pt x="1524" y="0"/>
                    <a:pt x="0" y="190"/>
                    <a:pt x="0" y="476"/>
                  </a:cubicBezTo>
                  <a:close/>
                </a:path>
              </a:pathLst>
            </a:custGeom>
            <a:solidFill>
              <a:srgbClr val="FFFFFF"/>
            </a:solidFill>
            <a:ln w="9525"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33CB8BE9-42D5-4422-18E7-31B883B5988B}"/>
                </a:ext>
              </a:extLst>
            </p:cNvPr>
            <p:cNvSpPr/>
            <p:nvPr/>
          </p:nvSpPr>
          <p:spPr>
            <a:xfrm>
              <a:off x="6131052" y="3343560"/>
              <a:ext cx="6857" cy="952"/>
            </a:xfrm>
            <a:custGeom>
              <a:avLst/>
              <a:gdLst>
                <a:gd name="connsiteX0" fmla="*/ 6858 w 6857"/>
                <a:gd name="connsiteY0" fmla="*/ 476 h 952"/>
                <a:gd name="connsiteX1" fmla="*/ 3429 w 6857"/>
                <a:gd name="connsiteY1" fmla="*/ 0 h 952"/>
                <a:gd name="connsiteX2" fmla="*/ 0 w 6857"/>
                <a:gd name="connsiteY2" fmla="*/ 476 h 952"/>
                <a:gd name="connsiteX3" fmla="*/ 3429 w 6857"/>
                <a:gd name="connsiteY3" fmla="*/ 953 h 952"/>
                <a:gd name="connsiteX4" fmla="*/ 6858 w 6857"/>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 h="952">
                  <a:moveTo>
                    <a:pt x="6858" y="476"/>
                  </a:moveTo>
                  <a:cubicBezTo>
                    <a:pt x="6858" y="476"/>
                    <a:pt x="5334" y="0"/>
                    <a:pt x="3429" y="0"/>
                  </a:cubicBezTo>
                  <a:cubicBezTo>
                    <a:pt x="1524" y="0"/>
                    <a:pt x="0" y="190"/>
                    <a:pt x="0" y="476"/>
                  </a:cubicBezTo>
                  <a:cubicBezTo>
                    <a:pt x="0" y="762"/>
                    <a:pt x="1524" y="953"/>
                    <a:pt x="3429" y="953"/>
                  </a:cubicBezTo>
                  <a:cubicBezTo>
                    <a:pt x="5334" y="953"/>
                    <a:pt x="6858" y="762"/>
                    <a:pt x="6858" y="476"/>
                  </a:cubicBezTo>
                  <a:close/>
                </a:path>
              </a:pathLst>
            </a:custGeom>
            <a:solidFill>
              <a:srgbClr val="FFFFFF"/>
            </a:solidFill>
            <a:ln w="9525"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11C731CE-A04B-3377-E9BF-EDFCD631C01F}"/>
                </a:ext>
              </a:extLst>
            </p:cNvPr>
            <p:cNvSpPr/>
            <p:nvPr/>
          </p:nvSpPr>
          <p:spPr>
            <a:xfrm>
              <a:off x="6168485" y="3341370"/>
              <a:ext cx="6095" cy="952"/>
            </a:xfrm>
            <a:custGeom>
              <a:avLst/>
              <a:gdLst>
                <a:gd name="connsiteX0" fmla="*/ 6096 w 6095"/>
                <a:gd name="connsiteY0" fmla="*/ 476 h 952"/>
                <a:gd name="connsiteX1" fmla="*/ 3048 w 6095"/>
                <a:gd name="connsiteY1" fmla="*/ 0 h 952"/>
                <a:gd name="connsiteX2" fmla="*/ 0 w 6095"/>
                <a:gd name="connsiteY2" fmla="*/ 476 h 952"/>
                <a:gd name="connsiteX3" fmla="*/ 3048 w 6095"/>
                <a:gd name="connsiteY3" fmla="*/ 952 h 952"/>
                <a:gd name="connsiteX4" fmla="*/ 6096 w 6095"/>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952">
                  <a:moveTo>
                    <a:pt x="6096" y="476"/>
                  </a:moveTo>
                  <a:cubicBezTo>
                    <a:pt x="6096" y="476"/>
                    <a:pt x="4763" y="0"/>
                    <a:pt x="3048" y="0"/>
                  </a:cubicBezTo>
                  <a:cubicBezTo>
                    <a:pt x="1333" y="0"/>
                    <a:pt x="0" y="190"/>
                    <a:pt x="0" y="476"/>
                  </a:cubicBezTo>
                  <a:cubicBezTo>
                    <a:pt x="0" y="762"/>
                    <a:pt x="1333" y="952"/>
                    <a:pt x="3048" y="952"/>
                  </a:cubicBezTo>
                  <a:cubicBezTo>
                    <a:pt x="4763" y="952"/>
                    <a:pt x="6096" y="762"/>
                    <a:pt x="6096" y="476"/>
                  </a:cubicBezTo>
                  <a:close/>
                </a:path>
              </a:pathLst>
            </a:custGeom>
            <a:solidFill>
              <a:srgbClr val="FFFFFF"/>
            </a:solidFill>
            <a:ln w="9525"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53E6E99D-AE78-1C9D-F452-2D43379776B2}"/>
                </a:ext>
              </a:extLst>
            </p:cNvPr>
            <p:cNvSpPr/>
            <p:nvPr/>
          </p:nvSpPr>
          <p:spPr>
            <a:xfrm>
              <a:off x="6146863" y="3341370"/>
              <a:ext cx="6095" cy="952"/>
            </a:xfrm>
            <a:custGeom>
              <a:avLst/>
              <a:gdLst>
                <a:gd name="connsiteX0" fmla="*/ 6096 w 6095"/>
                <a:gd name="connsiteY0" fmla="*/ 476 h 952"/>
                <a:gd name="connsiteX1" fmla="*/ 3048 w 6095"/>
                <a:gd name="connsiteY1" fmla="*/ 0 h 952"/>
                <a:gd name="connsiteX2" fmla="*/ 0 w 6095"/>
                <a:gd name="connsiteY2" fmla="*/ 476 h 952"/>
                <a:gd name="connsiteX3" fmla="*/ 3048 w 6095"/>
                <a:gd name="connsiteY3" fmla="*/ 952 h 952"/>
                <a:gd name="connsiteX4" fmla="*/ 6096 w 6095"/>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952">
                  <a:moveTo>
                    <a:pt x="6096" y="476"/>
                  </a:moveTo>
                  <a:cubicBezTo>
                    <a:pt x="6096" y="476"/>
                    <a:pt x="4763" y="0"/>
                    <a:pt x="3048" y="0"/>
                  </a:cubicBezTo>
                  <a:cubicBezTo>
                    <a:pt x="1333" y="0"/>
                    <a:pt x="0" y="190"/>
                    <a:pt x="0" y="476"/>
                  </a:cubicBezTo>
                  <a:cubicBezTo>
                    <a:pt x="0" y="762"/>
                    <a:pt x="1333" y="952"/>
                    <a:pt x="3048" y="952"/>
                  </a:cubicBezTo>
                  <a:cubicBezTo>
                    <a:pt x="4763" y="952"/>
                    <a:pt x="6096" y="762"/>
                    <a:pt x="6096" y="476"/>
                  </a:cubicBezTo>
                  <a:close/>
                </a:path>
              </a:pathLst>
            </a:custGeom>
            <a:solidFill>
              <a:srgbClr val="FFFFFF"/>
            </a:solidFill>
            <a:ln w="9525"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7B90AB96-D506-ADD6-CCBB-7C7845C6224A}"/>
                </a:ext>
              </a:extLst>
            </p:cNvPr>
            <p:cNvSpPr/>
            <p:nvPr/>
          </p:nvSpPr>
          <p:spPr>
            <a:xfrm>
              <a:off x="6154293" y="3341370"/>
              <a:ext cx="6095" cy="952"/>
            </a:xfrm>
            <a:custGeom>
              <a:avLst/>
              <a:gdLst>
                <a:gd name="connsiteX0" fmla="*/ 3048 w 6095"/>
                <a:gd name="connsiteY0" fmla="*/ 952 h 952"/>
                <a:gd name="connsiteX1" fmla="*/ 6096 w 6095"/>
                <a:gd name="connsiteY1" fmla="*/ 476 h 952"/>
                <a:gd name="connsiteX2" fmla="*/ 3048 w 6095"/>
                <a:gd name="connsiteY2" fmla="*/ 0 h 952"/>
                <a:gd name="connsiteX3" fmla="*/ 0 w 6095"/>
                <a:gd name="connsiteY3" fmla="*/ 476 h 952"/>
                <a:gd name="connsiteX4" fmla="*/ 3048 w 6095"/>
                <a:gd name="connsiteY4" fmla="*/ 952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952">
                  <a:moveTo>
                    <a:pt x="3048" y="952"/>
                  </a:moveTo>
                  <a:cubicBezTo>
                    <a:pt x="4667" y="952"/>
                    <a:pt x="6096" y="762"/>
                    <a:pt x="6096" y="476"/>
                  </a:cubicBezTo>
                  <a:cubicBezTo>
                    <a:pt x="6096" y="190"/>
                    <a:pt x="4763" y="0"/>
                    <a:pt x="3048" y="0"/>
                  </a:cubicBezTo>
                  <a:cubicBezTo>
                    <a:pt x="1333" y="0"/>
                    <a:pt x="0" y="190"/>
                    <a:pt x="0" y="476"/>
                  </a:cubicBezTo>
                  <a:cubicBezTo>
                    <a:pt x="0" y="762"/>
                    <a:pt x="1333" y="952"/>
                    <a:pt x="3048" y="952"/>
                  </a:cubicBezTo>
                  <a:close/>
                </a:path>
              </a:pathLst>
            </a:custGeom>
            <a:solidFill>
              <a:srgbClr val="FFFFFF"/>
            </a:solidFill>
            <a:ln w="9525"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C75C43D7-5528-38C8-8F74-66B2D273FE74}"/>
                </a:ext>
              </a:extLst>
            </p:cNvPr>
            <p:cNvSpPr/>
            <p:nvPr/>
          </p:nvSpPr>
          <p:spPr>
            <a:xfrm>
              <a:off x="6161531" y="3341370"/>
              <a:ext cx="6096" cy="952"/>
            </a:xfrm>
            <a:custGeom>
              <a:avLst/>
              <a:gdLst>
                <a:gd name="connsiteX0" fmla="*/ 6096 w 6096"/>
                <a:gd name="connsiteY0" fmla="*/ 476 h 952"/>
                <a:gd name="connsiteX1" fmla="*/ 3048 w 6096"/>
                <a:gd name="connsiteY1" fmla="*/ 0 h 952"/>
                <a:gd name="connsiteX2" fmla="*/ 0 w 6096"/>
                <a:gd name="connsiteY2" fmla="*/ 476 h 952"/>
                <a:gd name="connsiteX3" fmla="*/ 3048 w 6096"/>
                <a:gd name="connsiteY3" fmla="*/ 952 h 952"/>
                <a:gd name="connsiteX4" fmla="*/ 6096 w 6096"/>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 h="952">
                  <a:moveTo>
                    <a:pt x="6096" y="476"/>
                  </a:moveTo>
                  <a:cubicBezTo>
                    <a:pt x="6096" y="476"/>
                    <a:pt x="4763" y="0"/>
                    <a:pt x="3048" y="0"/>
                  </a:cubicBezTo>
                  <a:cubicBezTo>
                    <a:pt x="1334" y="0"/>
                    <a:pt x="0" y="190"/>
                    <a:pt x="0" y="476"/>
                  </a:cubicBezTo>
                  <a:cubicBezTo>
                    <a:pt x="0" y="762"/>
                    <a:pt x="1334" y="952"/>
                    <a:pt x="3048" y="952"/>
                  </a:cubicBezTo>
                  <a:cubicBezTo>
                    <a:pt x="4763" y="952"/>
                    <a:pt x="6096" y="762"/>
                    <a:pt x="6096" y="476"/>
                  </a:cubicBezTo>
                  <a:close/>
                </a:path>
              </a:pathLst>
            </a:custGeom>
            <a:solidFill>
              <a:srgbClr val="FFFFFF"/>
            </a:solidFill>
            <a:ln w="9525"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9E113CD8-2DD4-166C-42D7-88FD08BA0B6E}"/>
                </a:ext>
              </a:extLst>
            </p:cNvPr>
            <p:cNvSpPr/>
            <p:nvPr/>
          </p:nvSpPr>
          <p:spPr>
            <a:xfrm>
              <a:off x="6140005" y="3341370"/>
              <a:ext cx="6095" cy="952"/>
            </a:xfrm>
            <a:custGeom>
              <a:avLst/>
              <a:gdLst>
                <a:gd name="connsiteX0" fmla="*/ 6096 w 6095"/>
                <a:gd name="connsiteY0" fmla="*/ 476 h 952"/>
                <a:gd name="connsiteX1" fmla="*/ 3048 w 6095"/>
                <a:gd name="connsiteY1" fmla="*/ 0 h 952"/>
                <a:gd name="connsiteX2" fmla="*/ 0 w 6095"/>
                <a:gd name="connsiteY2" fmla="*/ 476 h 952"/>
                <a:gd name="connsiteX3" fmla="*/ 3048 w 6095"/>
                <a:gd name="connsiteY3" fmla="*/ 952 h 952"/>
                <a:gd name="connsiteX4" fmla="*/ 6096 w 6095"/>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952">
                  <a:moveTo>
                    <a:pt x="6096" y="476"/>
                  </a:moveTo>
                  <a:cubicBezTo>
                    <a:pt x="6096" y="476"/>
                    <a:pt x="4763" y="0"/>
                    <a:pt x="3048" y="0"/>
                  </a:cubicBezTo>
                  <a:cubicBezTo>
                    <a:pt x="1333" y="0"/>
                    <a:pt x="0" y="190"/>
                    <a:pt x="0" y="476"/>
                  </a:cubicBezTo>
                  <a:cubicBezTo>
                    <a:pt x="0" y="762"/>
                    <a:pt x="1333" y="952"/>
                    <a:pt x="3048" y="952"/>
                  </a:cubicBezTo>
                  <a:cubicBezTo>
                    <a:pt x="4763" y="952"/>
                    <a:pt x="6096" y="762"/>
                    <a:pt x="6096" y="476"/>
                  </a:cubicBezTo>
                  <a:close/>
                </a:path>
              </a:pathLst>
            </a:custGeom>
            <a:solidFill>
              <a:srgbClr val="FFFFFF"/>
            </a:solidFill>
            <a:ln w="9525"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8317DC42-32F1-3D9B-D6B0-7935009AB30F}"/>
                </a:ext>
              </a:extLst>
            </p:cNvPr>
            <p:cNvSpPr/>
            <p:nvPr/>
          </p:nvSpPr>
          <p:spPr>
            <a:xfrm>
              <a:off x="6175819" y="3339560"/>
              <a:ext cx="5524" cy="571"/>
            </a:xfrm>
            <a:custGeom>
              <a:avLst/>
              <a:gdLst>
                <a:gd name="connsiteX0" fmla="*/ 5524 w 5524"/>
                <a:gd name="connsiteY0" fmla="*/ 286 h 571"/>
                <a:gd name="connsiteX1" fmla="*/ 2762 w 5524"/>
                <a:gd name="connsiteY1" fmla="*/ 0 h 571"/>
                <a:gd name="connsiteX2" fmla="*/ 0 w 5524"/>
                <a:gd name="connsiteY2" fmla="*/ 286 h 571"/>
                <a:gd name="connsiteX3" fmla="*/ 2762 w 5524"/>
                <a:gd name="connsiteY3" fmla="*/ 572 h 571"/>
                <a:gd name="connsiteX4" fmla="*/ 5524 w 5524"/>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571">
                  <a:moveTo>
                    <a:pt x="5524" y="286"/>
                  </a:moveTo>
                  <a:cubicBezTo>
                    <a:pt x="5524" y="286"/>
                    <a:pt x="4286" y="0"/>
                    <a:pt x="2762" y="0"/>
                  </a:cubicBezTo>
                  <a:cubicBezTo>
                    <a:pt x="1238" y="0"/>
                    <a:pt x="0" y="190"/>
                    <a:pt x="0" y="286"/>
                  </a:cubicBezTo>
                  <a:cubicBezTo>
                    <a:pt x="0" y="381"/>
                    <a:pt x="1238" y="572"/>
                    <a:pt x="2762" y="572"/>
                  </a:cubicBezTo>
                  <a:cubicBezTo>
                    <a:pt x="4286" y="572"/>
                    <a:pt x="5524" y="381"/>
                    <a:pt x="5524" y="286"/>
                  </a:cubicBezTo>
                  <a:close/>
                </a:path>
              </a:pathLst>
            </a:custGeom>
            <a:solidFill>
              <a:srgbClr val="FFFFFF"/>
            </a:solidFill>
            <a:ln w="9525"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DC9C8119-E10C-C5D6-B52C-3A6B6658B40F}"/>
                </a:ext>
              </a:extLst>
            </p:cNvPr>
            <p:cNvSpPr/>
            <p:nvPr/>
          </p:nvSpPr>
          <p:spPr>
            <a:xfrm>
              <a:off x="6156007" y="3339560"/>
              <a:ext cx="5524" cy="571"/>
            </a:xfrm>
            <a:custGeom>
              <a:avLst/>
              <a:gdLst>
                <a:gd name="connsiteX0" fmla="*/ 5524 w 5524"/>
                <a:gd name="connsiteY0" fmla="*/ 286 h 571"/>
                <a:gd name="connsiteX1" fmla="*/ 2762 w 5524"/>
                <a:gd name="connsiteY1" fmla="*/ 0 h 571"/>
                <a:gd name="connsiteX2" fmla="*/ 0 w 5524"/>
                <a:gd name="connsiteY2" fmla="*/ 286 h 571"/>
                <a:gd name="connsiteX3" fmla="*/ 2762 w 5524"/>
                <a:gd name="connsiteY3" fmla="*/ 572 h 571"/>
                <a:gd name="connsiteX4" fmla="*/ 5524 w 5524"/>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571">
                  <a:moveTo>
                    <a:pt x="5524" y="286"/>
                  </a:moveTo>
                  <a:cubicBezTo>
                    <a:pt x="5524" y="286"/>
                    <a:pt x="4286" y="0"/>
                    <a:pt x="2762" y="0"/>
                  </a:cubicBezTo>
                  <a:cubicBezTo>
                    <a:pt x="1238" y="0"/>
                    <a:pt x="0" y="190"/>
                    <a:pt x="0" y="286"/>
                  </a:cubicBezTo>
                  <a:cubicBezTo>
                    <a:pt x="0" y="381"/>
                    <a:pt x="1238" y="572"/>
                    <a:pt x="2762" y="572"/>
                  </a:cubicBezTo>
                  <a:cubicBezTo>
                    <a:pt x="4286" y="572"/>
                    <a:pt x="5524" y="381"/>
                    <a:pt x="5524" y="286"/>
                  </a:cubicBezTo>
                  <a:close/>
                </a:path>
              </a:pathLst>
            </a:custGeom>
            <a:solidFill>
              <a:srgbClr val="FFFFFF"/>
            </a:solidFill>
            <a:ln w="9525"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8B8F7F73-8C69-6677-6CFF-0DF049E8D7A1}"/>
                </a:ext>
              </a:extLst>
            </p:cNvPr>
            <p:cNvSpPr/>
            <p:nvPr/>
          </p:nvSpPr>
          <p:spPr>
            <a:xfrm>
              <a:off x="6162770" y="3339560"/>
              <a:ext cx="5524" cy="571"/>
            </a:xfrm>
            <a:custGeom>
              <a:avLst/>
              <a:gdLst>
                <a:gd name="connsiteX0" fmla="*/ 0 w 5524"/>
                <a:gd name="connsiteY0" fmla="*/ 286 h 571"/>
                <a:gd name="connsiteX1" fmla="*/ 2762 w 5524"/>
                <a:gd name="connsiteY1" fmla="*/ 572 h 571"/>
                <a:gd name="connsiteX2" fmla="*/ 5524 w 5524"/>
                <a:gd name="connsiteY2" fmla="*/ 286 h 571"/>
                <a:gd name="connsiteX3" fmla="*/ 2762 w 5524"/>
                <a:gd name="connsiteY3" fmla="*/ 0 h 571"/>
                <a:gd name="connsiteX4" fmla="*/ 0 w 5524"/>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571">
                  <a:moveTo>
                    <a:pt x="0" y="286"/>
                  </a:moveTo>
                  <a:cubicBezTo>
                    <a:pt x="0" y="286"/>
                    <a:pt x="1238" y="572"/>
                    <a:pt x="2762" y="572"/>
                  </a:cubicBezTo>
                  <a:cubicBezTo>
                    <a:pt x="4286" y="572"/>
                    <a:pt x="5524" y="381"/>
                    <a:pt x="5524" y="286"/>
                  </a:cubicBezTo>
                  <a:cubicBezTo>
                    <a:pt x="5524" y="190"/>
                    <a:pt x="4286" y="0"/>
                    <a:pt x="2762" y="0"/>
                  </a:cubicBezTo>
                  <a:cubicBezTo>
                    <a:pt x="1238" y="0"/>
                    <a:pt x="0" y="190"/>
                    <a:pt x="0" y="286"/>
                  </a:cubicBezTo>
                  <a:close/>
                </a:path>
              </a:pathLst>
            </a:custGeom>
            <a:solidFill>
              <a:srgbClr val="FFFFFF"/>
            </a:solidFill>
            <a:ln w="9525"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97FCE819-7609-1359-DAD2-A1F5F03AEF28}"/>
                </a:ext>
              </a:extLst>
            </p:cNvPr>
            <p:cNvSpPr/>
            <p:nvPr/>
          </p:nvSpPr>
          <p:spPr>
            <a:xfrm>
              <a:off x="6169437" y="3339560"/>
              <a:ext cx="5524" cy="571"/>
            </a:xfrm>
            <a:custGeom>
              <a:avLst/>
              <a:gdLst>
                <a:gd name="connsiteX0" fmla="*/ 2762 w 5524"/>
                <a:gd name="connsiteY0" fmla="*/ 572 h 571"/>
                <a:gd name="connsiteX1" fmla="*/ 5525 w 5524"/>
                <a:gd name="connsiteY1" fmla="*/ 286 h 571"/>
                <a:gd name="connsiteX2" fmla="*/ 2762 w 5524"/>
                <a:gd name="connsiteY2" fmla="*/ 0 h 571"/>
                <a:gd name="connsiteX3" fmla="*/ 0 w 5524"/>
                <a:gd name="connsiteY3" fmla="*/ 286 h 571"/>
                <a:gd name="connsiteX4" fmla="*/ 2762 w 5524"/>
                <a:gd name="connsiteY4" fmla="*/ 572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571">
                  <a:moveTo>
                    <a:pt x="2762" y="572"/>
                  </a:moveTo>
                  <a:cubicBezTo>
                    <a:pt x="4286" y="572"/>
                    <a:pt x="5525" y="381"/>
                    <a:pt x="5525" y="286"/>
                  </a:cubicBezTo>
                  <a:cubicBezTo>
                    <a:pt x="5525" y="190"/>
                    <a:pt x="4286" y="0"/>
                    <a:pt x="2762" y="0"/>
                  </a:cubicBezTo>
                  <a:cubicBezTo>
                    <a:pt x="1238" y="0"/>
                    <a:pt x="0" y="190"/>
                    <a:pt x="0" y="286"/>
                  </a:cubicBezTo>
                  <a:cubicBezTo>
                    <a:pt x="0" y="381"/>
                    <a:pt x="1238" y="572"/>
                    <a:pt x="2762" y="572"/>
                  </a:cubicBezTo>
                  <a:close/>
                </a:path>
              </a:pathLst>
            </a:custGeom>
            <a:solidFill>
              <a:srgbClr val="FFFFFF"/>
            </a:solidFill>
            <a:ln w="9525"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54501633-F749-087F-ABE9-C401351CC3AE}"/>
                </a:ext>
              </a:extLst>
            </p:cNvPr>
            <p:cNvSpPr/>
            <p:nvPr/>
          </p:nvSpPr>
          <p:spPr>
            <a:xfrm>
              <a:off x="6149816" y="3339560"/>
              <a:ext cx="5524" cy="571"/>
            </a:xfrm>
            <a:custGeom>
              <a:avLst/>
              <a:gdLst>
                <a:gd name="connsiteX0" fmla="*/ 5524 w 5524"/>
                <a:gd name="connsiteY0" fmla="*/ 286 h 571"/>
                <a:gd name="connsiteX1" fmla="*/ 2762 w 5524"/>
                <a:gd name="connsiteY1" fmla="*/ 0 h 571"/>
                <a:gd name="connsiteX2" fmla="*/ 0 w 5524"/>
                <a:gd name="connsiteY2" fmla="*/ 286 h 571"/>
                <a:gd name="connsiteX3" fmla="*/ 2762 w 5524"/>
                <a:gd name="connsiteY3" fmla="*/ 572 h 571"/>
                <a:gd name="connsiteX4" fmla="*/ 5524 w 5524"/>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571">
                  <a:moveTo>
                    <a:pt x="5524" y="286"/>
                  </a:moveTo>
                  <a:cubicBezTo>
                    <a:pt x="5524" y="286"/>
                    <a:pt x="4286" y="0"/>
                    <a:pt x="2762" y="0"/>
                  </a:cubicBezTo>
                  <a:cubicBezTo>
                    <a:pt x="1238" y="0"/>
                    <a:pt x="0" y="190"/>
                    <a:pt x="0" y="286"/>
                  </a:cubicBezTo>
                  <a:cubicBezTo>
                    <a:pt x="0" y="381"/>
                    <a:pt x="1238" y="572"/>
                    <a:pt x="2762" y="572"/>
                  </a:cubicBezTo>
                  <a:cubicBezTo>
                    <a:pt x="4286" y="572"/>
                    <a:pt x="5524" y="381"/>
                    <a:pt x="5524" y="286"/>
                  </a:cubicBezTo>
                  <a:close/>
                </a:path>
              </a:pathLst>
            </a:custGeom>
            <a:solidFill>
              <a:srgbClr val="FFFFFF"/>
            </a:solidFill>
            <a:ln w="9525"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9CBEE4EF-4095-5C62-2585-16E0248BD741}"/>
                </a:ext>
              </a:extLst>
            </p:cNvPr>
            <p:cNvSpPr/>
            <p:nvPr/>
          </p:nvSpPr>
          <p:spPr>
            <a:xfrm>
              <a:off x="6178486" y="3338036"/>
              <a:ext cx="4953" cy="571"/>
            </a:xfrm>
            <a:custGeom>
              <a:avLst/>
              <a:gdLst>
                <a:gd name="connsiteX0" fmla="*/ 0 w 4953"/>
                <a:gd name="connsiteY0" fmla="*/ 286 h 571"/>
                <a:gd name="connsiteX1" fmla="*/ 2477 w 4953"/>
                <a:gd name="connsiteY1" fmla="*/ 572 h 571"/>
                <a:gd name="connsiteX2" fmla="*/ 4953 w 4953"/>
                <a:gd name="connsiteY2" fmla="*/ 286 h 571"/>
                <a:gd name="connsiteX3" fmla="*/ 2477 w 4953"/>
                <a:gd name="connsiteY3" fmla="*/ 0 h 571"/>
                <a:gd name="connsiteX4" fmla="*/ 0 w 4953"/>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 h="571">
                  <a:moveTo>
                    <a:pt x="0" y="286"/>
                  </a:moveTo>
                  <a:cubicBezTo>
                    <a:pt x="0" y="286"/>
                    <a:pt x="1143" y="572"/>
                    <a:pt x="2477" y="572"/>
                  </a:cubicBezTo>
                  <a:cubicBezTo>
                    <a:pt x="3810" y="572"/>
                    <a:pt x="4953" y="381"/>
                    <a:pt x="4953" y="286"/>
                  </a:cubicBezTo>
                  <a:cubicBezTo>
                    <a:pt x="4953" y="191"/>
                    <a:pt x="3810" y="0"/>
                    <a:pt x="2477" y="0"/>
                  </a:cubicBezTo>
                  <a:cubicBezTo>
                    <a:pt x="1143"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A0193BDF-6F22-6793-5515-BB075E1B36A1}"/>
                </a:ext>
              </a:extLst>
            </p:cNvPr>
            <p:cNvSpPr/>
            <p:nvPr/>
          </p:nvSpPr>
          <p:spPr>
            <a:xfrm>
              <a:off x="6160389" y="3338036"/>
              <a:ext cx="4953" cy="571"/>
            </a:xfrm>
            <a:custGeom>
              <a:avLst/>
              <a:gdLst>
                <a:gd name="connsiteX0" fmla="*/ 0 w 4953"/>
                <a:gd name="connsiteY0" fmla="*/ 286 h 571"/>
                <a:gd name="connsiteX1" fmla="*/ 2477 w 4953"/>
                <a:gd name="connsiteY1" fmla="*/ 572 h 571"/>
                <a:gd name="connsiteX2" fmla="*/ 4953 w 4953"/>
                <a:gd name="connsiteY2" fmla="*/ 286 h 571"/>
                <a:gd name="connsiteX3" fmla="*/ 2477 w 4953"/>
                <a:gd name="connsiteY3" fmla="*/ 0 h 571"/>
                <a:gd name="connsiteX4" fmla="*/ 0 w 4953"/>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 h="571">
                  <a:moveTo>
                    <a:pt x="0" y="286"/>
                  </a:moveTo>
                  <a:cubicBezTo>
                    <a:pt x="0" y="286"/>
                    <a:pt x="1143" y="572"/>
                    <a:pt x="2477" y="572"/>
                  </a:cubicBezTo>
                  <a:cubicBezTo>
                    <a:pt x="3810" y="572"/>
                    <a:pt x="4953" y="381"/>
                    <a:pt x="4953" y="286"/>
                  </a:cubicBezTo>
                  <a:cubicBezTo>
                    <a:pt x="4953" y="191"/>
                    <a:pt x="3810" y="0"/>
                    <a:pt x="2477" y="0"/>
                  </a:cubicBezTo>
                  <a:cubicBezTo>
                    <a:pt x="1143"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EA3B2B21-1DCD-2316-750A-8CA23EC9EDC3}"/>
                </a:ext>
              </a:extLst>
            </p:cNvPr>
            <p:cNvSpPr/>
            <p:nvPr/>
          </p:nvSpPr>
          <p:spPr>
            <a:xfrm>
              <a:off x="6166580" y="3338036"/>
              <a:ext cx="4953" cy="571"/>
            </a:xfrm>
            <a:custGeom>
              <a:avLst/>
              <a:gdLst>
                <a:gd name="connsiteX0" fmla="*/ 0 w 4953"/>
                <a:gd name="connsiteY0" fmla="*/ 286 h 571"/>
                <a:gd name="connsiteX1" fmla="*/ 2477 w 4953"/>
                <a:gd name="connsiteY1" fmla="*/ 572 h 571"/>
                <a:gd name="connsiteX2" fmla="*/ 4953 w 4953"/>
                <a:gd name="connsiteY2" fmla="*/ 286 h 571"/>
                <a:gd name="connsiteX3" fmla="*/ 2477 w 4953"/>
                <a:gd name="connsiteY3" fmla="*/ 0 h 571"/>
                <a:gd name="connsiteX4" fmla="*/ 0 w 4953"/>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 h="571">
                  <a:moveTo>
                    <a:pt x="0" y="286"/>
                  </a:moveTo>
                  <a:cubicBezTo>
                    <a:pt x="0" y="286"/>
                    <a:pt x="1143" y="572"/>
                    <a:pt x="2477" y="572"/>
                  </a:cubicBezTo>
                  <a:cubicBezTo>
                    <a:pt x="3810" y="572"/>
                    <a:pt x="4953" y="381"/>
                    <a:pt x="4953" y="286"/>
                  </a:cubicBezTo>
                  <a:cubicBezTo>
                    <a:pt x="4953" y="191"/>
                    <a:pt x="3810" y="0"/>
                    <a:pt x="2477" y="0"/>
                  </a:cubicBezTo>
                  <a:cubicBezTo>
                    <a:pt x="1143"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BECC77F0-41D0-A5D5-AC9F-0F2AA2EA6115}"/>
                </a:ext>
              </a:extLst>
            </p:cNvPr>
            <p:cNvSpPr/>
            <p:nvPr/>
          </p:nvSpPr>
          <p:spPr>
            <a:xfrm>
              <a:off x="6172676" y="3338036"/>
              <a:ext cx="4953" cy="571"/>
            </a:xfrm>
            <a:custGeom>
              <a:avLst/>
              <a:gdLst>
                <a:gd name="connsiteX0" fmla="*/ 0 w 4953"/>
                <a:gd name="connsiteY0" fmla="*/ 286 h 571"/>
                <a:gd name="connsiteX1" fmla="*/ 2477 w 4953"/>
                <a:gd name="connsiteY1" fmla="*/ 572 h 571"/>
                <a:gd name="connsiteX2" fmla="*/ 4953 w 4953"/>
                <a:gd name="connsiteY2" fmla="*/ 286 h 571"/>
                <a:gd name="connsiteX3" fmla="*/ 2477 w 4953"/>
                <a:gd name="connsiteY3" fmla="*/ 0 h 571"/>
                <a:gd name="connsiteX4" fmla="*/ 0 w 4953"/>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 h="571">
                  <a:moveTo>
                    <a:pt x="0" y="286"/>
                  </a:moveTo>
                  <a:cubicBezTo>
                    <a:pt x="0" y="286"/>
                    <a:pt x="1143" y="572"/>
                    <a:pt x="2477" y="572"/>
                  </a:cubicBezTo>
                  <a:cubicBezTo>
                    <a:pt x="3810" y="572"/>
                    <a:pt x="4953" y="381"/>
                    <a:pt x="4953" y="286"/>
                  </a:cubicBezTo>
                  <a:cubicBezTo>
                    <a:pt x="4953" y="191"/>
                    <a:pt x="3810" y="0"/>
                    <a:pt x="2477" y="0"/>
                  </a:cubicBezTo>
                  <a:cubicBezTo>
                    <a:pt x="1143"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1C0B618E-27AD-9AC9-C9FE-5E4210877297}"/>
                </a:ext>
              </a:extLst>
            </p:cNvPr>
            <p:cNvSpPr/>
            <p:nvPr/>
          </p:nvSpPr>
          <p:spPr>
            <a:xfrm>
              <a:off x="6154769" y="3338036"/>
              <a:ext cx="4953" cy="571"/>
            </a:xfrm>
            <a:custGeom>
              <a:avLst/>
              <a:gdLst>
                <a:gd name="connsiteX0" fmla="*/ 2477 w 4953"/>
                <a:gd name="connsiteY0" fmla="*/ 572 h 571"/>
                <a:gd name="connsiteX1" fmla="*/ 4953 w 4953"/>
                <a:gd name="connsiteY1" fmla="*/ 286 h 571"/>
                <a:gd name="connsiteX2" fmla="*/ 2477 w 4953"/>
                <a:gd name="connsiteY2" fmla="*/ 0 h 571"/>
                <a:gd name="connsiteX3" fmla="*/ 0 w 4953"/>
                <a:gd name="connsiteY3" fmla="*/ 286 h 571"/>
                <a:gd name="connsiteX4" fmla="*/ 2477 w 4953"/>
                <a:gd name="connsiteY4" fmla="*/ 572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 h="571">
                  <a:moveTo>
                    <a:pt x="2477" y="572"/>
                  </a:moveTo>
                  <a:cubicBezTo>
                    <a:pt x="3905" y="572"/>
                    <a:pt x="4953" y="381"/>
                    <a:pt x="4953" y="286"/>
                  </a:cubicBezTo>
                  <a:cubicBezTo>
                    <a:pt x="4953" y="191"/>
                    <a:pt x="3810" y="0"/>
                    <a:pt x="2477" y="0"/>
                  </a:cubicBezTo>
                  <a:cubicBezTo>
                    <a:pt x="1143" y="0"/>
                    <a:pt x="0" y="191"/>
                    <a:pt x="0" y="286"/>
                  </a:cubicBezTo>
                  <a:cubicBezTo>
                    <a:pt x="0" y="381"/>
                    <a:pt x="1143" y="572"/>
                    <a:pt x="2477" y="572"/>
                  </a:cubicBezTo>
                  <a:close/>
                </a:path>
              </a:pathLst>
            </a:custGeom>
            <a:solidFill>
              <a:srgbClr val="FFFFFF"/>
            </a:solidFill>
            <a:ln w="9525"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5C1679A9-5F38-D4A9-F82B-7F045BF47E66}"/>
                </a:ext>
              </a:extLst>
            </p:cNvPr>
            <p:cNvSpPr/>
            <p:nvPr/>
          </p:nvSpPr>
          <p:spPr>
            <a:xfrm>
              <a:off x="6177629" y="3336512"/>
              <a:ext cx="4762" cy="571"/>
            </a:xfrm>
            <a:custGeom>
              <a:avLst/>
              <a:gdLst>
                <a:gd name="connsiteX0" fmla="*/ 2381 w 4762"/>
                <a:gd name="connsiteY0" fmla="*/ 572 h 571"/>
                <a:gd name="connsiteX1" fmla="*/ 4763 w 4762"/>
                <a:gd name="connsiteY1" fmla="*/ 286 h 571"/>
                <a:gd name="connsiteX2" fmla="*/ 2381 w 4762"/>
                <a:gd name="connsiteY2" fmla="*/ 0 h 571"/>
                <a:gd name="connsiteX3" fmla="*/ 0 w 4762"/>
                <a:gd name="connsiteY3" fmla="*/ 286 h 571"/>
                <a:gd name="connsiteX4" fmla="*/ 2381 w 4762"/>
                <a:gd name="connsiteY4" fmla="*/ 572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571">
                  <a:moveTo>
                    <a:pt x="2381" y="572"/>
                  </a:moveTo>
                  <a:cubicBezTo>
                    <a:pt x="3715" y="572"/>
                    <a:pt x="4763" y="381"/>
                    <a:pt x="4763" y="286"/>
                  </a:cubicBezTo>
                  <a:cubicBezTo>
                    <a:pt x="4763" y="191"/>
                    <a:pt x="3715" y="0"/>
                    <a:pt x="2381" y="0"/>
                  </a:cubicBezTo>
                  <a:cubicBezTo>
                    <a:pt x="1048" y="0"/>
                    <a:pt x="0" y="191"/>
                    <a:pt x="0" y="286"/>
                  </a:cubicBezTo>
                  <a:cubicBezTo>
                    <a:pt x="0" y="381"/>
                    <a:pt x="1048" y="572"/>
                    <a:pt x="2381" y="572"/>
                  </a:cubicBezTo>
                  <a:close/>
                </a:path>
              </a:pathLst>
            </a:custGeom>
            <a:solidFill>
              <a:srgbClr val="FFFFFF"/>
            </a:solidFill>
            <a:ln w="9525"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87420101-A93E-182F-E80A-A71ED77BCFDF}"/>
                </a:ext>
              </a:extLst>
            </p:cNvPr>
            <p:cNvSpPr/>
            <p:nvPr/>
          </p:nvSpPr>
          <p:spPr>
            <a:xfrm>
              <a:off x="6160674" y="3336417"/>
              <a:ext cx="4762" cy="571"/>
            </a:xfrm>
            <a:custGeom>
              <a:avLst/>
              <a:gdLst>
                <a:gd name="connsiteX0" fmla="*/ 0 w 4762"/>
                <a:gd name="connsiteY0" fmla="*/ 286 h 571"/>
                <a:gd name="connsiteX1" fmla="*/ 2381 w 4762"/>
                <a:gd name="connsiteY1" fmla="*/ 572 h 571"/>
                <a:gd name="connsiteX2" fmla="*/ 4763 w 4762"/>
                <a:gd name="connsiteY2" fmla="*/ 286 h 571"/>
                <a:gd name="connsiteX3" fmla="*/ 2381 w 4762"/>
                <a:gd name="connsiteY3" fmla="*/ 0 h 571"/>
                <a:gd name="connsiteX4" fmla="*/ 0 w 4762"/>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571">
                  <a:moveTo>
                    <a:pt x="0" y="286"/>
                  </a:moveTo>
                  <a:cubicBezTo>
                    <a:pt x="0" y="286"/>
                    <a:pt x="1048" y="572"/>
                    <a:pt x="2381" y="572"/>
                  </a:cubicBezTo>
                  <a:cubicBezTo>
                    <a:pt x="3715" y="572"/>
                    <a:pt x="4763" y="381"/>
                    <a:pt x="4763" y="286"/>
                  </a:cubicBezTo>
                  <a:cubicBezTo>
                    <a:pt x="4763" y="191"/>
                    <a:pt x="3715" y="0"/>
                    <a:pt x="2381" y="0"/>
                  </a:cubicBezTo>
                  <a:cubicBezTo>
                    <a:pt x="1048"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FB5CAA0D-E75E-499C-07FD-3D34E183F196}"/>
                </a:ext>
              </a:extLst>
            </p:cNvPr>
            <p:cNvSpPr/>
            <p:nvPr/>
          </p:nvSpPr>
          <p:spPr>
            <a:xfrm>
              <a:off x="6166484" y="3336417"/>
              <a:ext cx="4762" cy="571"/>
            </a:xfrm>
            <a:custGeom>
              <a:avLst/>
              <a:gdLst>
                <a:gd name="connsiteX0" fmla="*/ 0 w 4762"/>
                <a:gd name="connsiteY0" fmla="*/ 286 h 571"/>
                <a:gd name="connsiteX1" fmla="*/ 2381 w 4762"/>
                <a:gd name="connsiteY1" fmla="*/ 572 h 571"/>
                <a:gd name="connsiteX2" fmla="*/ 4763 w 4762"/>
                <a:gd name="connsiteY2" fmla="*/ 286 h 571"/>
                <a:gd name="connsiteX3" fmla="*/ 2381 w 4762"/>
                <a:gd name="connsiteY3" fmla="*/ 0 h 571"/>
                <a:gd name="connsiteX4" fmla="*/ 0 w 4762"/>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571">
                  <a:moveTo>
                    <a:pt x="0" y="286"/>
                  </a:moveTo>
                  <a:cubicBezTo>
                    <a:pt x="0" y="286"/>
                    <a:pt x="1048" y="572"/>
                    <a:pt x="2381" y="572"/>
                  </a:cubicBezTo>
                  <a:cubicBezTo>
                    <a:pt x="3715" y="572"/>
                    <a:pt x="4763" y="381"/>
                    <a:pt x="4763" y="286"/>
                  </a:cubicBezTo>
                  <a:cubicBezTo>
                    <a:pt x="4763" y="191"/>
                    <a:pt x="3715" y="0"/>
                    <a:pt x="2381" y="0"/>
                  </a:cubicBezTo>
                  <a:cubicBezTo>
                    <a:pt x="1048"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91F243B2-2C65-FA8F-DD4A-1411D4250F0B}"/>
                </a:ext>
              </a:extLst>
            </p:cNvPr>
            <p:cNvSpPr/>
            <p:nvPr/>
          </p:nvSpPr>
          <p:spPr>
            <a:xfrm>
              <a:off x="6172200" y="3336417"/>
              <a:ext cx="4762" cy="571"/>
            </a:xfrm>
            <a:custGeom>
              <a:avLst/>
              <a:gdLst>
                <a:gd name="connsiteX0" fmla="*/ 0 w 4762"/>
                <a:gd name="connsiteY0" fmla="*/ 286 h 571"/>
                <a:gd name="connsiteX1" fmla="*/ 2381 w 4762"/>
                <a:gd name="connsiteY1" fmla="*/ 572 h 571"/>
                <a:gd name="connsiteX2" fmla="*/ 4763 w 4762"/>
                <a:gd name="connsiteY2" fmla="*/ 286 h 571"/>
                <a:gd name="connsiteX3" fmla="*/ 2381 w 4762"/>
                <a:gd name="connsiteY3" fmla="*/ 0 h 571"/>
                <a:gd name="connsiteX4" fmla="*/ 0 w 4762"/>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571">
                  <a:moveTo>
                    <a:pt x="0" y="286"/>
                  </a:moveTo>
                  <a:cubicBezTo>
                    <a:pt x="0" y="286"/>
                    <a:pt x="1048" y="572"/>
                    <a:pt x="2381" y="572"/>
                  </a:cubicBezTo>
                  <a:cubicBezTo>
                    <a:pt x="3715" y="572"/>
                    <a:pt x="4763" y="381"/>
                    <a:pt x="4763" y="286"/>
                  </a:cubicBezTo>
                  <a:cubicBezTo>
                    <a:pt x="4763" y="191"/>
                    <a:pt x="3715" y="0"/>
                    <a:pt x="2381" y="0"/>
                  </a:cubicBezTo>
                  <a:cubicBezTo>
                    <a:pt x="1048"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1A9BBAC3-F060-76EA-381D-C7BC02A4AD2D}"/>
                </a:ext>
              </a:extLst>
            </p:cNvPr>
            <p:cNvSpPr/>
            <p:nvPr/>
          </p:nvSpPr>
          <p:spPr>
            <a:xfrm>
              <a:off x="6155340" y="3336417"/>
              <a:ext cx="4762" cy="571"/>
            </a:xfrm>
            <a:custGeom>
              <a:avLst/>
              <a:gdLst>
                <a:gd name="connsiteX0" fmla="*/ 0 w 4762"/>
                <a:gd name="connsiteY0" fmla="*/ 286 h 571"/>
                <a:gd name="connsiteX1" fmla="*/ 2381 w 4762"/>
                <a:gd name="connsiteY1" fmla="*/ 572 h 571"/>
                <a:gd name="connsiteX2" fmla="*/ 4763 w 4762"/>
                <a:gd name="connsiteY2" fmla="*/ 286 h 571"/>
                <a:gd name="connsiteX3" fmla="*/ 2381 w 4762"/>
                <a:gd name="connsiteY3" fmla="*/ 0 h 571"/>
                <a:gd name="connsiteX4" fmla="*/ 0 w 4762"/>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571">
                  <a:moveTo>
                    <a:pt x="0" y="286"/>
                  </a:moveTo>
                  <a:cubicBezTo>
                    <a:pt x="0" y="286"/>
                    <a:pt x="1048" y="572"/>
                    <a:pt x="2381" y="572"/>
                  </a:cubicBezTo>
                  <a:cubicBezTo>
                    <a:pt x="3715" y="572"/>
                    <a:pt x="4763" y="381"/>
                    <a:pt x="4763" y="286"/>
                  </a:cubicBezTo>
                  <a:cubicBezTo>
                    <a:pt x="4763" y="191"/>
                    <a:pt x="3715" y="0"/>
                    <a:pt x="2381" y="0"/>
                  </a:cubicBezTo>
                  <a:cubicBezTo>
                    <a:pt x="1048"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906A086E-8889-9667-DB09-979240921767}"/>
                </a:ext>
              </a:extLst>
            </p:cNvPr>
            <p:cNvSpPr/>
            <p:nvPr/>
          </p:nvSpPr>
          <p:spPr>
            <a:xfrm>
              <a:off x="6175533" y="3334892"/>
              <a:ext cx="4381" cy="571"/>
            </a:xfrm>
            <a:custGeom>
              <a:avLst/>
              <a:gdLst>
                <a:gd name="connsiteX0" fmla="*/ 2191 w 4381"/>
                <a:gd name="connsiteY0" fmla="*/ 572 h 571"/>
                <a:gd name="connsiteX1" fmla="*/ 4381 w 4381"/>
                <a:gd name="connsiteY1" fmla="*/ 286 h 571"/>
                <a:gd name="connsiteX2" fmla="*/ 2191 w 4381"/>
                <a:gd name="connsiteY2" fmla="*/ 0 h 571"/>
                <a:gd name="connsiteX3" fmla="*/ 0 w 4381"/>
                <a:gd name="connsiteY3" fmla="*/ 286 h 571"/>
                <a:gd name="connsiteX4" fmla="*/ 2191 w 4381"/>
                <a:gd name="connsiteY4" fmla="*/ 572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 h="571">
                  <a:moveTo>
                    <a:pt x="2191" y="572"/>
                  </a:moveTo>
                  <a:cubicBezTo>
                    <a:pt x="3429" y="572"/>
                    <a:pt x="4381" y="476"/>
                    <a:pt x="4381" y="286"/>
                  </a:cubicBezTo>
                  <a:cubicBezTo>
                    <a:pt x="4381" y="95"/>
                    <a:pt x="3429" y="0"/>
                    <a:pt x="2191" y="0"/>
                  </a:cubicBezTo>
                  <a:cubicBezTo>
                    <a:pt x="953" y="0"/>
                    <a:pt x="0" y="95"/>
                    <a:pt x="0" y="286"/>
                  </a:cubicBezTo>
                  <a:cubicBezTo>
                    <a:pt x="0" y="476"/>
                    <a:pt x="953" y="572"/>
                    <a:pt x="2191" y="572"/>
                  </a:cubicBezTo>
                  <a:close/>
                </a:path>
              </a:pathLst>
            </a:custGeom>
            <a:solidFill>
              <a:srgbClr val="FFFFFF"/>
            </a:solidFill>
            <a:ln w="9525"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56442991-ACD6-F9B4-0E17-00FA444CEAAA}"/>
                </a:ext>
              </a:extLst>
            </p:cNvPr>
            <p:cNvSpPr/>
            <p:nvPr/>
          </p:nvSpPr>
          <p:spPr>
            <a:xfrm>
              <a:off x="6159817" y="3334892"/>
              <a:ext cx="4381" cy="571"/>
            </a:xfrm>
            <a:custGeom>
              <a:avLst/>
              <a:gdLst>
                <a:gd name="connsiteX0" fmla="*/ 0 w 4381"/>
                <a:gd name="connsiteY0" fmla="*/ 286 h 571"/>
                <a:gd name="connsiteX1" fmla="*/ 2191 w 4381"/>
                <a:gd name="connsiteY1" fmla="*/ 572 h 571"/>
                <a:gd name="connsiteX2" fmla="*/ 4381 w 4381"/>
                <a:gd name="connsiteY2" fmla="*/ 286 h 571"/>
                <a:gd name="connsiteX3" fmla="*/ 2191 w 4381"/>
                <a:gd name="connsiteY3" fmla="*/ 0 h 571"/>
                <a:gd name="connsiteX4" fmla="*/ 0 w 4381"/>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 h="571">
                  <a:moveTo>
                    <a:pt x="0" y="286"/>
                  </a:moveTo>
                  <a:cubicBezTo>
                    <a:pt x="0" y="286"/>
                    <a:pt x="952" y="572"/>
                    <a:pt x="2191" y="572"/>
                  </a:cubicBezTo>
                  <a:cubicBezTo>
                    <a:pt x="3429" y="572"/>
                    <a:pt x="4381" y="476"/>
                    <a:pt x="4381" y="286"/>
                  </a:cubicBezTo>
                  <a:cubicBezTo>
                    <a:pt x="4381" y="95"/>
                    <a:pt x="3429" y="0"/>
                    <a:pt x="2191" y="0"/>
                  </a:cubicBezTo>
                  <a:cubicBezTo>
                    <a:pt x="952" y="0"/>
                    <a:pt x="0" y="95"/>
                    <a:pt x="0" y="286"/>
                  </a:cubicBezTo>
                  <a:close/>
                </a:path>
              </a:pathLst>
            </a:custGeom>
            <a:solidFill>
              <a:srgbClr val="FFFFFF"/>
            </a:solidFill>
            <a:ln w="9525"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2459478E-5850-1E56-AED0-E80C37D3B75F}"/>
                </a:ext>
              </a:extLst>
            </p:cNvPr>
            <p:cNvSpPr/>
            <p:nvPr/>
          </p:nvSpPr>
          <p:spPr>
            <a:xfrm>
              <a:off x="6165246" y="3334892"/>
              <a:ext cx="4381" cy="571"/>
            </a:xfrm>
            <a:custGeom>
              <a:avLst/>
              <a:gdLst>
                <a:gd name="connsiteX0" fmla="*/ 2191 w 4381"/>
                <a:gd name="connsiteY0" fmla="*/ 572 h 571"/>
                <a:gd name="connsiteX1" fmla="*/ 4381 w 4381"/>
                <a:gd name="connsiteY1" fmla="*/ 286 h 571"/>
                <a:gd name="connsiteX2" fmla="*/ 2191 w 4381"/>
                <a:gd name="connsiteY2" fmla="*/ 0 h 571"/>
                <a:gd name="connsiteX3" fmla="*/ 0 w 4381"/>
                <a:gd name="connsiteY3" fmla="*/ 286 h 571"/>
                <a:gd name="connsiteX4" fmla="*/ 2191 w 4381"/>
                <a:gd name="connsiteY4" fmla="*/ 572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 h="571">
                  <a:moveTo>
                    <a:pt x="2191" y="572"/>
                  </a:moveTo>
                  <a:cubicBezTo>
                    <a:pt x="3429" y="572"/>
                    <a:pt x="4381" y="476"/>
                    <a:pt x="4381" y="286"/>
                  </a:cubicBezTo>
                  <a:cubicBezTo>
                    <a:pt x="4381" y="95"/>
                    <a:pt x="3429" y="0"/>
                    <a:pt x="2191" y="0"/>
                  </a:cubicBezTo>
                  <a:cubicBezTo>
                    <a:pt x="953" y="0"/>
                    <a:pt x="0" y="95"/>
                    <a:pt x="0" y="286"/>
                  </a:cubicBezTo>
                  <a:cubicBezTo>
                    <a:pt x="0" y="476"/>
                    <a:pt x="953" y="572"/>
                    <a:pt x="2191" y="572"/>
                  </a:cubicBezTo>
                  <a:close/>
                </a:path>
              </a:pathLst>
            </a:custGeom>
            <a:solidFill>
              <a:srgbClr val="FFFFFF"/>
            </a:solidFill>
            <a:ln w="9525"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134B1911-077D-2BAA-43DA-6B8036BD63B6}"/>
                </a:ext>
              </a:extLst>
            </p:cNvPr>
            <p:cNvSpPr/>
            <p:nvPr/>
          </p:nvSpPr>
          <p:spPr>
            <a:xfrm>
              <a:off x="6170485" y="3334892"/>
              <a:ext cx="4381" cy="571"/>
            </a:xfrm>
            <a:custGeom>
              <a:avLst/>
              <a:gdLst>
                <a:gd name="connsiteX0" fmla="*/ 2191 w 4381"/>
                <a:gd name="connsiteY0" fmla="*/ 572 h 571"/>
                <a:gd name="connsiteX1" fmla="*/ 4382 w 4381"/>
                <a:gd name="connsiteY1" fmla="*/ 286 h 571"/>
                <a:gd name="connsiteX2" fmla="*/ 2191 w 4381"/>
                <a:gd name="connsiteY2" fmla="*/ 0 h 571"/>
                <a:gd name="connsiteX3" fmla="*/ 0 w 4381"/>
                <a:gd name="connsiteY3" fmla="*/ 286 h 571"/>
                <a:gd name="connsiteX4" fmla="*/ 2191 w 4381"/>
                <a:gd name="connsiteY4" fmla="*/ 572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 h="571">
                  <a:moveTo>
                    <a:pt x="2191" y="572"/>
                  </a:moveTo>
                  <a:cubicBezTo>
                    <a:pt x="3429" y="572"/>
                    <a:pt x="4382" y="476"/>
                    <a:pt x="4382" y="286"/>
                  </a:cubicBezTo>
                  <a:cubicBezTo>
                    <a:pt x="4382" y="95"/>
                    <a:pt x="3429" y="0"/>
                    <a:pt x="2191" y="0"/>
                  </a:cubicBezTo>
                  <a:cubicBezTo>
                    <a:pt x="953" y="0"/>
                    <a:pt x="0" y="95"/>
                    <a:pt x="0" y="286"/>
                  </a:cubicBezTo>
                  <a:cubicBezTo>
                    <a:pt x="0" y="476"/>
                    <a:pt x="953" y="572"/>
                    <a:pt x="2191" y="572"/>
                  </a:cubicBezTo>
                  <a:close/>
                </a:path>
              </a:pathLst>
            </a:custGeom>
            <a:solidFill>
              <a:srgbClr val="FFFFFF"/>
            </a:solidFill>
            <a:ln w="9525"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339ADCB4-330F-D4B2-7F78-BF310C344FC9}"/>
                </a:ext>
              </a:extLst>
            </p:cNvPr>
            <p:cNvSpPr/>
            <p:nvPr/>
          </p:nvSpPr>
          <p:spPr>
            <a:xfrm>
              <a:off x="6154864" y="3334892"/>
              <a:ext cx="4381" cy="571"/>
            </a:xfrm>
            <a:custGeom>
              <a:avLst/>
              <a:gdLst>
                <a:gd name="connsiteX0" fmla="*/ 0 w 4381"/>
                <a:gd name="connsiteY0" fmla="*/ 286 h 571"/>
                <a:gd name="connsiteX1" fmla="*/ 2191 w 4381"/>
                <a:gd name="connsiteY1" fmla="*/ 572 h 571"/>
                <a:gd name="connsiteX2" fmla="*/ 4381 w 4381"/>
                <a:gd name="connsiteY2" fmla="*/ 286 h 571"/>
                <a:gd name="connsiteX3" fmla="*/ 2191 w 4381"/>
                <a:gd name="connsiteY3" fmla="*/ 0 h 571"/>
                <a:gd name="connsiteX4" fmla="*/ 0 w 4381"/>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 h="571">
                  <a:moveTo>
                    <a:pt x="0" y="286"/>
                  </a:moveTo>
                  <a:cubicBezTo>
                    <a:pt x="0" y="286"/>
                    <a:pt x="953" y="572"/>
                    <a:pt x="2191" y="572"/>
                  </a:cubicBezTo>
                  <a:cubicBezTo>
                    <a:pt x="3429" y="572"/>
                    <a:pt x="4381" y="476"/>
                    <a:pt x="4381" y="286"/>
                  </a:cubicBezTo>
                  <a:cubicBezTo>
                    <a:pt x="4381" y="95"/>
                    <a:pt x="3429" y="0"/>
                    <a:pt x="2191" y="0"/>
                  </a:cubicBezTo>
                  <a:cubicBezTo>
                    <a:pt x="953" y="0"/>
                    <a:pt x="0" y="95"/>
                    <a:pt x="0" y="286"/>
                  </a:cubicBezTo>
                  <a:close/>
                </a:path>
              </a:pathLst>
            </a:custGeom>
            <a:solidFill>
              <a:srgbClr val="FFFFFF"/>
            </a:solidFill>
            <a:ln w="9525"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33D8F3F3-DD64-CEDF-1FD0-84A9933FFA5A}"/>
                </a:ext>
              </a:extLst>
            </p:cNvPr>
            <p:cNvSpPr/>
            <p:nvPr/>
          </p:nvSpPr>
          <p:spPr>
            <a:xfrm>
              <a:off x="6172676" y="3333750"/>
              <a:ext cx="4000" cy="571"/>
            </a:xfrm>
            <a:custGeom>
              <a:avLst/>
              <a:gdLst>
                <a:gd name="connsiteX0" fmla="*/ 4001 w 4000"/>
                <a:gd name="connsiteY0" fmla="*/ 286 h 571"/>
                <a:gd name="connsiteX1" fmla="*/ 2000 w 4000"/>
                <a:gd name="connsiteY1" fmla="*/ 0 h 571"/>
                <a:gd name="connsiteX2" fmla="*/ 0 w 4000"/>
                <a:gd name="connsiteY2" fmla="*/ 286 h 571"/>
                <a:gd name="connsiteX3" fmla="*/ 2000 w 4000"/>
                <a:gd name="connsiteY3" fmla="*/ 572 h 571"/>
                <a:gd name="connsiteX4" fmla="*/ 4001 w 4000"/>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571">
                  <a:moveTo>
                    <a:pt x="4001" y="286"/>
                  </a:moveTo>
                  <a:cubicBezTo>
                    <a:pt x="4001" y="286"/>
                    <a:pt x="3143" y="0"/>
                    <a:pt x="2000" y="0"/>
                  </a:cubicBezTo>
                  <a:cubicBezTo>
                    <a:pt x="857" y="0"/>
                    <a:pt x="0" y="95"/>
                    <a:pt x="0" y="286"/>
                  </a:cubicBezTo>
                  <a:cubicBezTo>
                    <a:pt x="0" y="476"/>
                    <a:pt x="857" y="572"/>
                    <a:pt x="2000" y="572"/>
                  </a:cubicBezTo>
                  <a:cubicBezTo>
                    <a:pt x="3143" y="572"/>
                    <a:pt x="4001" y="476"/>
                    <a:pt x="4001" y="286"/>
                  </a:cubicBezTo>
                  <a:close/>
                </a:path>
              </a:pathLst>
            </a:custGeom>
            <a:solidFill>
              <a:srgbClr val="FFFFFF"/>
            </a:solidFill>
            <a:ln w="9525"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A6F81231-439D-6A26-8424-9DA86416B840}"/>
                </a:ext>
              </a:extLst>
            </p:cNvPr>
            <p:cNvSpPr/>
            <p:nvPr/>
          </p:nvSpPr>
          <p:spPr>
            <a:xfrm>
              <a:off x="6158388" y="3333750"/>
              <a:ext cx="4000" cy="571"/>
            </a:xfrm>
            <a:custGeom>
              <a:avLst/>
              <a:gdLst>
                <a:gd name="connsiteX0" fmla="*/ 4001 w 4000"/>
                <a:gd name="connsiteY0" fmla="*/ 286 h 571"/>
                <a:gd name="connsiteX1" fmla="*/ 2000 w 4000"/>
                <a:gd name="connsiteY1" fmla="*/ 0 h 571"/>
                <a:gd name="connsiteX2" fmla="*/ 0 w 4000"/>
                <a:gd name="connsiteY2" fmla="*/ 286 h 571"/>
                <a:gd name="connsiteX3" fmla="*/ 2000 w 4000"/>
                <a:gd name="connsiteY3" fmla="*/ 572 h 571"/>
                <a:gd name="connsiteX4" fmla="*/ 4001 w 4000"/>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571">
                  <a:moveTo>
                    <a:pt x="4001" y="286"/>
                  </a:moveTo>
                  <a:cubicBezTo>
                    <a:pt x="4001" y="286"/>
                    <a:pt x="3143" y="0"/>
                    <a:pt x="2000" y="0"/>
                  </a:cubicBezTo>
                  <a:cubicBezTo>
                    <a:pt x="857" y="0"/>
                    <a:pt x="0" y="95"/>
                    <a:pt x="0" y="286"/>
                  </a:cubicBezTo>
                  <a:cubicBezTo>
                    <a:pt x="0" y="476"/>
                    <a:pt x="857" y="572"/>
                    <a:pt x="2000" y="572"/>
                  </a:cubicBezTo>
                  <a:cubicBezTo>
                    <a:pt x="3143" y="572"/>
                    <a:pt x="4001" y="476"/>
                    <a:pt x="4001" y="286"/>
                  </a:cubicBezTo>
                  <a:close/>
                </a:path>
              </a:pathLst>
            </a:custGeom>
            <a:solidFill>
              <a:srgbClr val="FFFFFF"/>
            </a:solidFill>
            <a:ln w="9525"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C9878D5C-A86A-8E99-8B36-027FFC5EC28E}"/>
                </a:ext>
              </a:extLst>
            </p:cNvPr>
            <p:cNvSpPr/>
            <p:nvPr/>
          </p:nvSpPr>
          <p:spPr>
            <a:xfrm>
              <a:off x="6163246" y="3333750"/>
              <a:ext cx="4000" cy="571"/>
            </a:xfrm>
            <a:custGeom>
              <a:avLst/>
              <a:gdLst>
                <a:gd name="connsiteX0" fmla="*/ 4001 w 4000"/>
                <a:gd name="connsiteY0" fmla="*/ 286 h 571"/>
                <a:gd name="connsiteX1" fmla="*/ 2000 w 4000"/>
                <a:gd name="connsiteY1" fmla="*/ 0 h 571"/>
                <a:gd name="connsiteX2" fmla="*/ 0 w 4000"/>
                <a:gd name="connsiteY2" fmla="*/ 286 h 571"/>
                <a:gd name="connsiteX3" fmla="*/ 2000 w 4000"/>
                <a:gd name="connsiteY3" fmla="*/ 572 h 571"/>
                <a:gd name="connsiteX4" fmla="*/ 4001 w 4000"/>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571">
                  <a:moveTo>
                    <a:pt x="4001" y="286"/>
                  </a:moveTo>
                  <a:cubicBezTo>
                    <a:pt x="4001" y="286"/>
                    <a:pt x="3143" y="0"/>
                    <a:pt x="2000" y="0"/>
                  </a:cubicBezTo>
                  <a:cubicBezTo>
                    <a:pt x="857" y="0"/>
                    <a:pt x="0" y="95"/>
                    <a:pt x="0" y="286"/>
                  </a:cubicBezTo>
                  <a:cubicBezTo>
                    <a:pt x="0" y="476"/>
                    <a:pt x="857" y="572"/>
                    <a:pt x="2000" y="572"/>
                  </a:cubicBezTo>
                  <a:cubicBezTo>
                    <a:pt x="3143" y="572"/>
                    <a:pt x="4001" y="476"/>
                    <a:pt x="4001" y="286"/>
                  </a:cubicBezTo>
                  <a:close/>
                </a:path>
              </a:pathLst>
            </a:custGeom>
            <a:solidFill>
              <a:srgbClr val="FFFFFF"/>
            </a:solidFill>
            <a:ln w="9525"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90B0E06D-839B-BCB8-F5C1-E1357F4B4FCE}"/>
                </a:ext>
              </a:extLst>
            </p:cNvPr>
            <p:cNvSpPr/>
            <p:nvPr/>
          </p:nvSpPr>
          <p:spPr>
            <a:xfrm>
              <a:off x="6168104" y="3333750"/>
              <a:ext cx="4000" cy="571"/>
            </a:xfrm>
            <a:custGeom>
              <a:avLst/>
              <a:gdLst>
                <a:gd name="connsiteX0" fmla="*/ 4001 w 4000"/>
                <a:gd name="connsiteY0" fmla="*/ 286 h 571"/>
                <a:gd name="connsiteX1" fmla="*/ 2000 w 4000"/>
                <a:gd name="connsiteY1" fmla="*/ 0 h 571"/>
                <a:gd name="connsiteX2" fmla="*/ 0 w 4000"/>
                <a:gd name="connsiteY2" fmla="*/ 286 h 571"/>
                <a:gd name="connsiteX3" fmla="*/ 2000 w 4000"/>
                <a:gd name="connsiteY3" fmla="*/ 572 h 571"/>
                <a:gd name="connsiteX4" fmla="*/ 4001 w 4000"/>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571">
                  <a:moveTo>
                    <a:pt x="4001" y="286"/>
                  </a:moveTo>
                  <a:cubicBezTo>
                    <a:pt x="4001" y="286"/>
                    <a:pt x="3143" y="0"/>
                    <a:pt x="2000" y="0"/>
                  </a:cubicBezTo>
                  <a:cubicBezTo>
                    <a:pt x="857" y="0"/>
                    <a:pt x="0" y="95"/>
                    <a:pt x="0" y="286"/>
                  </a:cubicBezTo>
                  <a:cubicBezTo>
                    <a:pt x="0" y="476"/>
                    <a:pt x="857" y="572"/>
                    <a:pt x="2000" y="572"/>
                  </a:cubicBezTo>
                  <a:cubicBezTo>
                    <a:pt x="3143" y="572"/>
                    <a:pt x="4001" y="476"/>
                    <a:pt x="4001" y="286"/>
                  </a:cubicBezTo>
                  <a:close/>
                </a:path>
              </a:pathLst>
            </a:custGeom>
            <a:solidFill>
              <a:srgbClr val="FFFFFF"/>
            </a:solidFill>
            <a:ln w="9525"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76F1910C-C014-C1F7-62B9-F2A6B2D2CAE7}"/>
                </a:ext>
              </a:extLst>
            </p:cNvPr>
            <p:cNvSpPr/>
            <p:nvPr/>
          </p:nvSpPr>
          <p:spPr>
            <a:xfrm>
              <a:off x="6153816" y="3333750"/>
              <a:ext cx="4000" cy="571"/>
            </a:xfrm>
            <a:custGeom>
              <a:avLst/>
              <a:gdLst>
                <a:gd name="connsiteX0" fmla="*/ 4001 w 4000"/>
                <a:gd name="connsiteY0" fmla="*/ 286 h 571"/>
                <a:gd name="connsiteX1" fmla="*/ 2000 w 4000"/>
                <a:gd name="connsiteY1" fmla="*/ 0 h 571"/>
                <a:gd name="connsiteX2" fmla="*/ 0 w 4000"/>
                <a:gd name="connsiteY2" fmla="*/ 286 h 571"/>
                <a:gd name="connsiteX3" fmla="*/ 2000 w 4000"/>
                <a:gd name="connsiteY3" fmla="*/ 572 h 571"/>
                <a:gd name="connsiteX4" fmla="*/ 4001 w 4000"/>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571">
                  <a:moveTo>
                    <a:pt x="4001" y="286"/>
                  </a:moveTo>
                  <a:cubicBezTo>
                    <a:pt x="4001" y="286"/>
                    <a:pt x="3143" y="0"/>
                    <a:pt x="2000" y="0"/>
                  </a:cubicBezTo>
                  <a:cubicBezTo>
                    <a:pt x="857" y="0"/>
                    <a:pt x="0" y="95"/>
                    <a:pt x="0" y="286"/>
                  </a:cubicBezTo>
                  <a:cubicBezTo>
                    <a:pt x="0" y="476"/>
                    <a:pt x="857" y="572"/>
                    <a:pt x="2000" y="572"/>
                  </a:cubicBezTo>
                  <a:cubicBezTo>
                    <a:pt x="3143" y="572"/>
                    <a:pt x="4001" y="476"/>
                    <a:pt x="4001" y="286"/>
                  </a:cubicBezTo>
                  <a:close/>
                </a:path>
              </a:pathLst>
            </a:custGeom>
            <a:solidFill>
              <a:srgbClr val="FFFFFF"/>
            </a:solidFill>
            <a:ln w="9525" cap="flat">
              <a:noFill/>
              <a:prstDash val="solid"/>
              <a:miter/>
            </a:ln>
          </p:spPr>
          <p:txBody>
            <a:bodyPr rtlCol="0" anchor="ctr"/>
            <a:lstStyle/>
            <a:p>
              <a:endParaRPr lang="en-GB"/>
            </a:p>
          </p:txBody>
        </p:sp>
      </p:grpSp>
      <p:grpSp>
        <p:nvGrpSpPr>
          <p:cNvPr id="194" name="Group 193">
            <a:extLst>
              <a:ext uri="{FF2B5EF4-FFF2-40B4-BE49-F238E27FC236}">
                <a16:creationId xmlns:a16="http://schemas.microsoft.com/office/drawing/2014/main" id="{0171DC20-2FA5-4F45-2EFD-45665B0FFA81}"/>
              </a:ext>
            </a:extLst>
          </p:cNvPr>
          <p:cNvGrpSpPr/>
          <p:nvPr/>
        </p:nvGrpSpPr>
        <p:grpSpPr>
          <a:xfrm>
            <a:off x="3265418" y="5530389"/>
            <a:ext cx="452885" cy="448472"/>
            <a:chOff x="5762625" y="3100387"/>
            <a:chExt cx="664653" cy="658176"/>
          </a:xfrm>
        </p:grpSpPr>
        <p:sp>
          <p:nvSpPr>
            <p:cNvPr id="185" name="Freeform: Shape 184">
              <a:extLst>
                <a:ext uri="{FF2B5EF4-FFF2-40B4-BE49-F238E27FC236}">
                  <a16:creationId xmlns:a16="http://schemas.microsoft.com/office/drawing/2014/main" id="{8554737F-BBA8-9040-0CBA-E4CB4AE05D90}"/>
                </a:ext>
              </a:extLst>
            </p:cNvPr>
            <p:cNvSpPr/>
            <p:nvPr/>
          </p:nvSpPr>
          <p:spPr>
            <a:xfrm>
              <a:off x="5888259" y="3226021"/>
              <a:ext cx="177736" cy="177736"/>
            </a:xfrm>
            <a:custGeom>
              <a:avLst/>
              <a:gdLst>
                <a:gd name="connsiteX0" fmla="*/ 0 w 177736"/>
                <a:gd name="connsiteY0" fmla="*/ 177737 h 177736"/>
                <a:gd name="connsiteX1" fmla="*/ 0 w 177736"/>
                <a:gd name="connsiteY1" fmla="*/ 0 h 177736"/>
                <a:gd name="connsiteX2" fmla="*/ 177737 w 177736"/>
                <a:gd name="connsiteY2" fmla="*/ 0 h 177736"/>
              </a:gdLst>
              <a:ahLst/>
              <a:cxnLst>
                <a:cxn ang="0">
                  <a:pos x="connsiteX0" y="connsiteY0"/>
                </a:cxn>
                <a:cxn ang="0">
                  <a:pos x="connsiteX1" y="connsiteY1"/>
                </a:cxn>
                <a:cxn ang="0">
                  <a:pos x="connsiteX2" y="connsiteY2"/>
                </a:cxn>
              </a:cxnLst>
              <a:rect l="l" t="t" r="r" b="b"/>
              <a:pathLst>
                <a:path w="177736" h="177736">
                  <a:moveTo>
                    <a:pt x="0" y="177737"/>
                  </a:moveTo>
                  <a:lnTo>
                    <a:pt x="0" y="0"/>
                  </a:lnTo>
                  <a:lnTo>
                    <a:pt x="177737" y="0"/>
                  </a:lnTo>
                </a:path>
              </a:pathLst>
            </a:custGeom>
            <a:solidFill>
              <a:srgbClr val="FFFFFF"/>
            </a:solidFill>
            <a:ln w="9525" cap="flat">
              <a:noFill/>
              <a:prstDash val="solid"/>
              <a:miter/>
            </a:ln>
          </p:spPr>
          <p:txBody>
            <a:bodyPr rtlCol="0" anchor="ctr"/>
            <a:lstStyle/>
            <a:p>
              <a:endParaRPr lang="en-GB"/>
            </a:p>
          </p:txBody>
        </p:sp>
        <p:sp>
          <p:nvSpPr>
            <p:cNvPr id="186" name="Freeform: Shape 185">
              <a:extLst>
                <a:ext uri="{FF2B5EF4-FFF2-40B4-BE49-F238E27FC236}">
                  <a16:creationId xmlns:a16="http://schemas.microsoft.com/office/drawing/2014/main" id="{7CFB5DDC-99F1-1BE8-A42C-BB7C86B05B1E}"/>
                </a:ext>
              </a:extLst>
            </p:cNvPr>
            <p:cNvSpPr/>
            <p:nvPr/>
          </p:nvSpPr>
          <p:spPr>
            <a:xfrm>
              <a:off x="6123908" y="3226021"/>
              <a:ext cx="177736" cy="177736"/>
            </a:xfrm>
            <a:custGeom>
              <a:avLst/>
              <a:gdLst>
                <a:gd name="connsiteX0" fmla="*/ 0 w 177736"/>
                <a:gd name="connsiteY0" fmla="*/ 0 h 177736"/>
                <a:gd name="connsiteX1" fmla="*/ 177737 w 177736"/>
                <a:gd name="connsiteY1" fmla="*/ 0 h 177736"/>
                <a:gd name="connsiteX2" fmla="*/ 177737 w 177736"/>
                <a:gd name="connsiteY2" fmla="*/ 177737 h 177736"/>
              </a:gdLst>
              <a:ahLst/>
              <a:cxnLst>
                <a:cxn ang="0">
                  <a:pos x="connsiteX0" y="connsiteY0"/>
                </a:cxn>
                <a:cxn ang="0">
                  <a:pos x="connsiteX1" y="connsiteY1"/>
                </a:cxn>
                <a:cxn ang="0">
                  <a:pos x="connsiteX2" y="connsiteY2"/>
                </a:cxn>
              </a:cxnLst>
              <a:rect l="l" t="t" r="r" b="b"/>
              <a:pathLst>
                <a:path w="177736" h="177736">
                  <a:moveTo>
                    <a:pt x="0" y="0"/>
                  </a:moveTo>
                  <a:lnTo>
                    <a:pt x="177737" y="0"/>
                  </a:lnTo>
                  <a:lnTo>
                    <a:pt x="177737" y="177737"/>
                  </a:lnTo>
                </a:path>
              </a:pathLst>
            </a:custGeom>
            <a:solidFill>
              <a:srgbClr val="FFFFFF"/>
            </a:solidFill>
            <a:ln w="9525" cap="flat">
              <a:noFill/>
              <a:prstDash val="solid"/>
              <a:miter/>
            </a:ln>
          </p:spPr>
          <p:txBody>
            <a:bodyPr rtlCol="0" anchor="ctr"/>
            <a:lstStyle/>
            <a:p>
              <a:endParaRPr lang="en-GB"/>
            </a:p>
          </p:txBody>
        </p:sp>
        <p:sp>
          <p:nvSpPr>
            <p:cNvPr id="187" name="Freeform: Shape 186">
              <a:extLst>
                <a:ext uri="{FF2B5EF4-FFF2-40B4-BE49-F238E27FC236}">
                  <a16:creationId xmlns:a16="http://schemas.microsoft.com/office/drawing/2014/main" id="{4724ACE7-6704-4E56-891E-082C27944667}"/>
                </a:ext>
              </a:extLst>
            </p:cNvPr>
            <p:cNvSpPr/>
            <p:nvPr/>
          </p:nvSpPr>
          <p:spPr>
            <a:xfrm>
              <a:off x="5888259" y="3455193"/>
              <a:ext cx="177736" cy="177736"/>
            </a:xfrm>
            <a:custGeom>
              <a:avLst/>
              <a:gdLst>
                <a:gd name="connsiteX0" fmla="*/ 177737 w 177736"/>
                <a:gd name="connsiteY0" fmla="*/ 177737 h 177736"/>
                <a:gd name="connsiteX1" fmla="*/ 0 w 177736"/>
                <a:gd name="connsiteY1" fmla="*/ 177737 h 177736"/>
                <a:gd name="connsiteX2" fmla="*/ 0 w 177736"/>
                <a:gd name="connsiteY2" fmla="*/ 0 h 177736"/>
              </a:gdLst>
              <a:ahLst/>
              <a:cxnLst>
                <a:cxn ang="0">
                  <a:pos x="connsiteX0" y="connsiteY0"/>
                </a:cxn>
                <a:cxn ang="0">
                  <a:pos x="connsiteX1" y="connsiteY1"/>
                </a:cxn>
                <a:cxn ang="0">
                  <a:pos x="connsiteX2" y="connsiteY2"/>
                </a:cxn>
              </a:cxnLst>
              <a:rect l="l" t="t" r="r" b="b"/>
              <a:pathLst>
                <a:path w="177736" h="177736">
                  <a:moveTo>
                    <a:pt x="177737" y="177737"/>
                  </a:moveTo>
                  <a:lnTo>
                    <a:pt x="0" y="177737"/>
                  </a:lnTo>
                  <a:lnTo>
                    <a:pt x="0" y="0"/>
                  </a:lnTo>
                </a:path>
              </a:pathLst>
            </a:custGeom>
            <a:solidFill>
              <a:srgbClr val="FFFFFF"/>
            </a:solidFill>
            <a:ln w="9525" cap="flat">
              <a:noFill/>
              <a:prstDash val="solid"/>
              <a:miter/>
            </a:ln>
          </p:spPr>
          <p:txBody>
            <a:bodyPr rtlCol="0" anchor="ctr"/>
            <a:lstStyle/>
            <a:p>
              <a:endParaRPr lang="en-GB"/>
            </a:p>
          </p:txBody>
        </p:sp>
        <p:sp>
          <p:nvSpPr>
            <p:cNvPr id="188" name="Freeform: Shape 187">
              <a:extLst>
                <a:ext uri="{FF2B5EF4-FFF2-40B4-BE49-F238E27FC236}">
                  <a16:creationId xmlns:a16="http://schemas.microsoft.com/office/drawing/2014/main" id="{5BB3C8F5-0D3C-1BE3-FBE8-62C60B419157}"/>
                </a:ext>
              </a:extLst>
            </p:cNvPr>
            <p:cNvSpPr/>
            <p:nvPr/>
          </p:nvSpPr>
          <p:spPr>
            <a:xfrm>
              <a:off x="6123908" y="3455193"/>
              <a:ext cx="177736" cy="177736"/>
            </a:xfrm>
            <a:custGeom>
              <a:avLst/>
              <a:gdLst>
                <a:gd name="connsiteX0" fmla="*/ 177737 w 177736"/>
                <a:gd name="connsiteY0" fmla="*/ 0 h 177736"/>
                <a:gd name="connsiteX1" fmla="*/ 177737 w 177736"/>
                <a:gd name="connsiteY1" fmla="*/ 177737 h 177736"/>
                <a:gd name="connsiteX2" fmla="*/ 0 w 177736"/>
                <a:gd name="connsiteY2" fmla="*/ 177737 h 177736"/>
              </a:gdLst>
              <a:ahLst/>
              <a:cxnLst>
                <a:cxn ang="0">
                  <a:pos x="connsiteX0" y="connsiteY0"/>
                </a:cxn>
                <a:cxn ang="0">
                  <a:pos x="connsiteX1" y="connsiteY1"/>
                </a:cxn>
                <a:cxn ang="0">
                  <a:pos x="connsiteX2" y="connsiteY2"/>
                </a:cxn>
              </a:cxnLst>
              <a:rect l="l" t="t" r="r" b="b"/>
              <a:pathLst>
                <a:path w="177736" h="177736">
                  <a:moveTo>
                    <a:pt x="177737" y="0"/>
                  </a:moveTo>
                  <a:lnTo>
                    <a:pt x="177737" y="177737"/>
                  </a:lnTo>
                  <a:lnTo>
                    <a:pt x="0" y="177737"/>
                  </a:lnTo>
                </a:path>
              </a:pathLst>
            </a:custGeom>
            <a:solidFill>
              <a:srgbClr val="FFFFFF"/>
            </a:solidFill>
            <a:ln w="9525" cap="flat">
              <a:no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977EF947-B32A-DDFF-8CD9-D4028BA9A95E}"/>
                </a:ext>
              </a:extLst>
            </p:cNvPr>
            <p:cNvSpPr/>
            <p:nvPr/>
          </p:nvSpPr>
          <p:spPr>
            <a:xfrm>
              <a:off x="5762625" y="3306127"/>
              <a:ext cx="125634" cy="251364"/>
            </a:xfrm>
            <a:custGeom>
              <a:avLst/>
              <a:gdLst>
                <a:gd name="connsiteX0" fmla="*/ 125635 w 125634"/>
                <a:gd name="connsiteY0" fmla="*/ 251365 h 251364"/>
                <a:gd name="connsiteX1" fmla="*/ 0 w 125634"/>
                <a:gd name="connsiteY1" fmla="*/ 125635 h 251364"/>
                <a:gd name="connsiteX2" fmla="*/ 125635 w 125634"/>
                <a:gd name="connsiteY2" fmla="*/ 0 h 251364"/>
              </a:gdLst>
              <a:ahLst/>
              <a:cxnLst>
                <a:cxn ang="0">
                  <a:pos x="connsiteX0" y="connsiteY0"/>
                </a:cxn>
                <a:cxn ang="0">
                  <a:pos x="connsiteX1" y="connsiteY1"/>
                </a:cxn>
                <a:cxn ang="0">
                  <a:pos x="connsiteX2" y="connsiteY2"/>
                </a:cxn>
              </a:cxnLst>
              <a:rect l="l" t="t" r="r" b="b"/>
              <a:pathLst>
                <a:path w="125634" h="251364">
                  <a:moveTo>
                    <a:pt x="125635" y="251365"/>
                  </a:moveTo>
                  <a:lnTo>
                    <a:pt x="0" y="125635"/>
                  </a:lnTo>
                  <a:lnTo>
                    <a:pt x="125635" y="0"/>
                  </a:lnTo>
                </a:path>
              </a:pathLst>
            </a:custGeom>
            <a:solidFill>
              <a:srgbClr val="FFFFFF">
                <a:alpha val="70000"/>
              </a:srgbClr>
            </a:solidFill>
            <a:ln w="9525" cap="flat">
              <a:noFill/>
              <a:prstDash val="solid"/>
              <a:miter/>
            </a:ln>
          </p:spPr>
          <p:txBody>
            <a:bodyPr rtlCol="0" anchor="ctr"/>
            <a:lstStyle/>
            <a:p>
              <a:endParaRPr lang="en-GB"/>
            </a:p>
          </p:txBody>
        </p:sp>
        <p:sp>
          <p:nvSpPr>
            <p:cNvPr id="190" name="Freeform: Shape 189">
              <a:extLst>
                <a:ext uri="{FF2B5EF4-FFF2-40B4-BE49-F238E27FC236}">
                  <a16:creationId xmlns:a16="http://schemas.microsoft.com/office/drawing/2014/main" id="{32452E99-C6BC-D6BF-7198-A52453E6A593}"/>
                </a:ext>
              </a:extLst>
            </p:cNvPr>
            <p:cNvSpPr/>
            <p:nvPr/>
          </p:nvSpPr>
          <p:spPr>
            <a:xfrm>
              <a:off x="5971603" y="3100387"/>
              <a:ext cx="251364" cy="125634"/>
            </a:xfrm>
            <a:custGeom>
              <a:avLst/>
              <a:gdLst>
                <a:gd name="connsiteX0" fmla="*/ 0 w 251364"/>
                <a:gd name="connsiteY0" fmla="*/ 125635 h 125634"/>
                <a:gd name="connsiteX1" fmla="*/ 125635 w 251364"/>
                <a:gd name="connsiteY1" fmla="*/ 0 h 125634"/>
                <a:gd name="connsiteX2" fmla="*/ 251365 w 251364"/>
                <a:gd name="connsiteY2" fmla="*/ 125635 h 125634"/>
              </a:gdLst>
              <a:ahLst/>
              <a:cxnLst>
                <a:cxn ang="0">
                  <a:pos x="connsiteX0" y="connsiteY0"/>
                </a:cxn>
                <a:cxn ang="0">
                  <a:pos x="connsiteX1" y="connsiteY1"/>
                </a:cxn>
                <a:cxn ang="0">
                  <a:pos x="connsiteX2" y="connsiteY2"/>
                </a:cxn>
              </a:cxnLst>
              <a:rect l="l" t="t" r="r" b="b"/>
              <a:pathLst>
                <a:path w="251364" h="125634">
                  <a:moveTo>
                    <a:pt x="0" y="125635"/>
                  </a:moveTo>
                  <a:lnTo>
                    <a:pt x="125635" y="0"/>
                  </a:lnTo>
                  <a:lnTo>
                    <a:pt x="251365" y="125635"/>
                  </a:lnTo>
                </a:path>
              </a:pathLst>
            </a:custGeom>
            <a:solidFill>
              <a:srgbClr val="FFFFFF">
                <a:alpha val="70000"/>
              </a:srgbClr>
            </a:solidFill>
            <a:ln w="9525" cap="flat">
              <a:noFill/>
              <a:prstDash val="solid"/>
              <a:miter/>
            </a:ln>
          </p:spPr>
          <p:txBody>
            <a:bodyPr rtlCol="0" anchor="ctr"/>
            <a:lstStyle/>
            <a:p>
              <a:endParaRPr lang="en-GB"/>
            </a:p>
          </p:txBody>
        </p:sp>
        <p:sp>
          <p:nvSpPr>
            <p:cNvPr id="191" name="Freeform: Shape 190">
              <a:extLst>
                <a:ext uri="{FF2B5EF4-FFF2-40B4-BE49-F238E27FC236}">
                  <a16:creationId xmlns:a16="http://schemas.microsoft.com/office/drawing/2014/main" id="{97DBE9E1-CB5C-FB3A-429A-CB7529080B90}"/>
                </a:ext>
              </a:extLst>
            </p:cNvPr>
            <p:cNvSpPr/>
            <p:nvPr/>
          </p:nvSpPr>
          <p:spPr>
            <a:xfrm>
              <a:off x="5967031" y="3632929"/>
              <a:ext cx="251269" cy="125634"/>
            </a:xfrm>
            <a:custGeom>
              <a:avLst/>
              <a:gdLst>
                <a:gd name="connsiteX0" fmla="*/ 251270 w 251269"/>
                <a:gd name="connsiteY0" fmla="*/ 0 h 125634"/>
                <a:gd name="connsiteX1" fmla="*/ 125635 w 251269"/>
                <a:gd name="connsiteY1" fmla="*/ 125635 h 125634"/>
                <a:gd name="connsiteX2" fmla="*/ 0 w 251269"/>
                <a:gd name="connsiteY2" fmla="*/ 0 h 125634"/>
              </a:gdLst>
              <a:ahLst/>
              <a:cxnLst>
                <a:cxn ang="0">
                  <a:pos x="connsiteX0" y="connsiteY0"/>
                </a:cxn>
                <a:cxn ang="0">
                  <a:pos x="connsiteX1" y="connsiteY1"/>
                </a:cxn>
                <a:cxn ang="0">
                  <a:pos x="connsiteX2" y="connsiteY2"/>
                </a:cxn>
              </a:cxnLst>
              <a:rect l="l" t="t" r="r" b="b"/>
              <a:pathLst>
                <a:path w="251269" h="125634">
                  <a:moveTo>
                    <a:pt x="251270" y="0"/>
                  </a:moveTo>
                  <a:lnTo>
                    <a:pt x="125635" y="125635"/>
                  </a:lnTo>
                  <a:lnTo>
                    <a:pt x="0" y="0"/>
                  </a:lnTo>
                </a:path>
              </a:pathLst>
            </a:custGeom>
            <a:solidFill>
              <a:srgbClr val="FFFFFF">
                <a:alpha val="70000"/>
              </a:srgbClr>
            </a:solidFill>
            <a:ln w="9525" cap="flat">
              <a:noFill/>
              <a:prstDash val="solid"/>
              <a:miter/>
            </a:ln>
          </p:spPr>
          <p:txBody>
            <a:bodyPr rtlCol="0" anchor="ctr"/>
            <a:lstStyle/>
            <a:p>
              <a:endParaRPr lang="en-GB"/>
            </a:p>
          </p:txBody>
        </p:sp>
        <p:sp>
          <p:nvSpPr>
            <p:cNvPr id="192" name="Freeform: Shape 191">
              <a:extLst>
                <a:ext uri="{FF2B5EF4-FFF2-40B4-BE49-F238E27FC236}">
                  <a16:creationId xmlns:a16="http://schemas.microsoft.com/office/drawing/2014/main" id="{4D34B5A9-ADB7-BF1C-62A5-DC842B5CE5AA}"/>
                </a:ext>
              </a:extLst>
            </p:cNvPr>
            <p:cNvSpPr/>
            <p:nvPr/>
          </p:nvSpPr>
          <p:spPr>
            <a:xfrm>
              <a:off x="6301644" y="3301555"/>
              <a:ext cx="125634" cy="251269"/>
            </a:xfrm>
            <a:custGeom>
              <a:avLst/>
              <a:gdLst>
                <a:gd name="connsiteX0" fmla="*/ 0 w 125634"/>
                <a:gd name="connsiteY0" fmla="*/ 0 h 251269"/>
                <a:gd name="connsiteX1" fmla="*/ 125635 w 125634"/>
                <a:gd name="connsiteY1" fmla="*/ 125635 h 251269"/>
                <a:gd name="connsiteX2" fmla="*/ 0 w 125634"/>
                <a:gd name="connsiteY2" fmla="*/ 251269 h 251269"/>
              </a:gdLst>
              <a:ahLst/>
              <a:cxnLst>
                <a:cxn ang="0">
                  <a:pos x="connsiteX0" y="connsiteY0"/>
                </a:cxn>
                <a:cxn ang="0">
                  <a:pos x="connsiteX1" y="connsiteY1"/>
                </a:cxn>
                <a:cxn ang="0">
                  <a:pos x="connsiteX2" y="connsiteY2"/>
                </a:cxn>
              </a:cxnLst>
              <a:rect l="l" t="t" r="r" b="b"/>
              <a:pathLst>
                <a:path w="125634" h="251269">
                  <a:moveTo>
                    <a:pt x="0" y="0"/>
                  </a:moveTo>
                  <a:lnTo>
                    <a:pt x="125635" y="125635"/>
                  </a:lnTo>
                  <a:lnTo>
                    <a:pt x="0" y="251269"/>
                  </a:lnTo>
                </a:path>
              </a:pathLst>
            </a:custGeom>
            <a:solidFill>
              <a:srgbClr val="FFFFFF">
                <a:alpha val="70000"/>
              </a:srgbClr>
            </a:solidFill>
            <a:ln w="9525" cap="flat">
              <a:no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1C4371E8-7F9B-D04A-E40E-76B005175A88}"/>
                </a:ext>
              </a:extLst>
            </p:cNvPr>
            <p:cNvSpPr/>
            <p:nvPr/>
          </p:nvSpPr>
          <p:spPr>
            <a:xfrm rot="2700000">
              <a:off x="6012340" y="3348227"/>
              <a:ext cx="165163" cy="162591"/>
            </a:xfrm>
            <a:custGeom>
              <a:avLst/>
              <a:gdLst>
                <a:gd name="connsiteX0" fmla="*/ 0 w 165163"/>
                <a:gd name="connsiteY0" fmla="*/ 0 h 162591"/>
                <a:gd name="connsiteX1" fmla="*/ 165164 w 165163"/>
                <a:gd name="connsiteY1" fmla="*/ 0 h 162591"/>
                <a:gd name="connsiteX2" fmla="*/ 165164 w 165163"/>
                <a:gd name="connsiteY2" fmla="*/ 162592 h 162591"/>
                <a:gd name="connsiteX3" fmla="*/ 0 w 165163"/>
                <a:gd name="connsiteY3" fmla="*/ 162592 h 162591"/>
              </a:gdLst>
              <a:ahLst/>
              <a:cxnLst>
                <a:cxn ang="0">
                  <a:pos x="connsiteX0" y="connsiteY0"/>
                </a:cxn>
                <a:cxn ang="0">
                  <a:pos x="connsiteX1" y="connsiteY1"/>
                </a:cxn>
                <a:cxn ang="0">
                  <a:pos x="connsiteX2" y="connsiteY2"/>
                </a:cxn>
                <a:cxn ang="0">
                  <a:pos x="connsiteX3" y="connsiteY3"/>
                </a:cxn>
              </a:cxnLst>
              <a:rect l="l" t="t" r="r" b="b"/>
              <a:pathLst>
                <a:path w="165163" h="162591">
                  <a:moveTo>
                    <a:pt x="0" y="0"/>
                  </a:moveTo>
                  <a:lnTo>
                    <a:pt x="165164" y="0"/>
                  </a:lnTo>
                  <a:lnTo>
                    <a:pt x="165164" y="162592"/>
                  </a:lnTo>
                  <a:lnTo>
                    <a:pt x="0" y="162592"/>
                  </a:lnTo>
                  <a:close/>
                </a:path>
              </a:pathLst>
            </a:custGeom>
            <a:solidFill>
              <a:srgbClr val="FFFFFF"/>
            </a:solidFill>
            <a:ln w="9525" cap="flat">
              <a:noFill/>
              <a:prstDash val="solid"/>
              <a:miter/>
            </a:ln>
          </p:spPr>
          <p:txBody>
            <a:bodyPr rtlCol="0" anchor="ctr"/>
            <a:lstStyle/>
            <a:p>
              <a:endParaRPr lang="en-GB"/>
            </a:p>
          </p:txBody>
        </p:sp>
      </p:grpSp>
      <p:grpSp>
        <p:nvGrpSpPr>
          <p:cNvPr id="202" name="Group 201">
            <a:extLst>
              <a:ext uri="{FF2B5EF4-FFF2-40B4-BE49-F238E27FC236}">
                <a16:creationId xmlns:a16="http://schemas.microsoft.com/office/drawing/2014/main" id="{2B45881C-23F2-4C6D-98FA-1C9F6A6CF284}"/>
              </a:ext>
            </a:extLst>
          </p:cNvPr>
          <p:cNvGrpSpPr/>
          <p:nvPr/>
        </p:nvGrpSpPr>
        <p:grpSpPr>
          <a:xfrm>
            <a:off x="739682" y="5548852"/>
            <a:ext cx="387312" cy="408812"/>
            <a:chOff x="5957887" y="3286125"/>
            <a:chExt cx="274510" cy="289749"/>
          </a:xfrm>
        </p:grpSpPr>
        <p:sp>
          <p:nvSpPr>
            <p:cNvPr id="198" name="Freeform: Shape 197">
              <a:extLst>
                <a:ext uri="{FF2B5EF4-FFF2-40B4-BE49-F238E27FC236}">
                  <a16:creationId xmlns:a16="http://schemas.microsoft.com/office/drawing/2014/main" id="{020AE129-EBBF-280F-9692-3BC41AEB6B87}"/>
                </a:ext>
              </a:extLst>
            </p:cNvPr>
            <p:cNvSpPr/>
            <p:nvPr/>
          </p:nvSpPr>
          <p:spPr>
            <a:xfrm>
              <a:off x="6132766" y="3476291"/>
              <a:ext cx="99631" cy="99583"/>
            </a:xfrm>
            <a:custGeom>
              <a:avLst/>
              <a:gdLst>
                <a:gd name="connsiteX0" fmla="*/ 95059 w 99631"/>
                <a:gd name="connsiteY0" fmla="*/ 28813 h 99583"/>
                <a:gd name="connsiteX1" fmla="*/ 94774 w 99631"/>
                <a:gd name="connsiteY1" fmla="*/ 28242 h 99583"/>
                <a:gd name="connsiteX2" fmla="*/ 93059 w 99631"/>
                <a:gd name="connsiteY2" fmla="*/ 25098 h 99583"/>
                <a:gd name="connsiteX3" fmla="*/ 88392 w 99631"/>
                <a:gd name="connsiteY3" fmla="*/ 18336 h 99583"/>
                <a:gd name="connsiteX4" fmla="*/ 87535 w 99631"/>
                <a:gd name="connsiteY4" fmla="*/ 17383 h 99583"/>
                <a:gd name="connsiteX5" fmla="*/ 85534 w 99631"/>
                <a:gd name="connsiteY5" fmla="*/ 15288 h 99583"/>
                <a:gd name="connsiteX6" fmla="*/ 82582 w 99631"/>
                <a:gd name="connsiteY6" fmla="*/ 12335 h 99583"/>
                <a:gd name="connsiteX7" fmla="*/ 79248 w 99631"/>
                <a:gd name="connsiteY7" fmla="*/ 9573 h 99583"/>
                <a:gd name="connsiteX8" fmla="*/ 72104 w 99631"/>
                <a:gd name="connsiteY8" fmla="*/ 5191 h 99583"/>
                <a:gd name="connsiteX9" fmla="*/ 60103 w 99631"/>
                <a:gd name="connsiteY9" fmla="*/ 1000 h 99583"/>
                <a:gd name="connsiteX10" fmla="*/ 39624 w 99631"/>
                <a:gd name="connsiteY10" fmla="*/ 1000 h 99583"/>
                <a:gd name="connsiteX11" fmla="*/ 27527 w 99631"/>
                <a:gd name="connsiteY11" fmla="*/ 5191 h 99583"/>
                <a:gd name="connsiteX12" fmla="*/ 20288 w 99631"/>
                <a:gd name="connsiteY12" fmla="*/ 9573 h 99583"/>
                <a:gd name="connsiteX13" fmla="*/ 18669 w 99631"/>
                <a:gd name="connsiteY13" fmla="*/ 10906 h 99583"/>
                <a:gd name="connsiteX14" fmla="*/ 17050 w 99631"/>
                <a:gd name="connsiteY14" fmla="*/ 12240 h 99583"/>
                <a:gd name="connsiteX15" fmla="*/ 16192 w 99631"/>
                <a:gd name="connsiteY15" fmla="*/ 13097 h 99583"/>
                <a:gd name="connsiteX16" fmla="*/ 14192 w 99631"/>
                <a:gd name="connsiteY16" fmla="*/ 15097 h 99583"/>
                <a:gd name="connsiteX17" fmla="*/ 11906 w 99631"/>
                <a:gd name="connsiteY17" fmla="*/ 17574 h 99583"/>
                <a:gd name="connsiteX18" fmla="*/ 11335 w 99631"/>
                <a:gd name="connsiteY18" fmla="*/ 18240 h 99583"/>
                <a:gd name="connsiteX19" fmla="*/ 9906 w 99631"/>
                <a:gd name="connsiteY19" fmla="*/ 20050 h 99583"/>
                <a:gd name="connsiteX20" fmla="*/ 8668 w 99631"/>
                <a:gd name="connsiteY20" fmla="*/ 21669 h 99583"/>
                <a:gd name="connsiteX21" fmla="*/ 0 w 99631"/>
                <a:gd name="connsiteY21" fmla="*/ 49768 h 99583"/>
                <a:gd name="connsiteX22" fmla="*/ 49816 w 99631"/>
                <a:gd name="connsiteY22" fmla="*/ 99584 h 99583"/>
                <a:gd name="connsiteX23" fmla="*/ 99631 w 99631"/>
                <a:gd name="connsiteY23" fmla="*/ 49768 h 99583"/>
                <a:gd name="connsiteX24" fmla="*/ 96679 w 99631"/>
                <a:gd name="connsiteY24" fmla="*/ 32623 h 99583"/>
                <a:gd name="connsiteX25" fmla="*/ 95059 w 99631"/>
                <a:gd name="connsiteY25" fmla="*/ 28908 h 9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631" h="99583">
                  <a:moveTo>
                    <a:pt x="95059" y="28813"/>
                  </a:moveTo>
                  <a:lnTo>
                    <a:pt x="94774" y="28242"/>
                  </a:lnTo>
                  <a:cubicBezTo>
                    <a:pt x="94202" y="27194"/>
                    <a:pt x="93631" y="26051"/>
                    <a:pt x="93059" y="25098"/>
                  </a:cubicBezTo>
                  <a:cubicBezTo>
                    <a:pt x="91916" y="22908"/>
                    <a:pt x="90488" y="20907"/>
                    <a:pt x="88392" y="18336"/>
                  </a:cubicBezTo>
                  <a:lnTo>
                    <a:pt x="87535" y="17383"/>
                  </a:lnTo>
                  <a:cubicBezTo>
                    <a:pt x="86868" y="16621"/>
                    <a:pt x="86296" y="15954"/>
                    <a:pt x="85534" y="15288"/>
                  </a:cubicBezTo>
                  <a:cubicBezTo>
                    <a:pt x="84487" y="14145"/>
                    <a:pt x="83629" y="13192"/>
                    <a:pt x="82582" y="12335"/>
                  </a:cubicBezTo>
                  <a:cubicBezTo>
                    <a:pt x="81439" y="11382"/>
                    <a:pt x="80486" y="10525"/>
                    <a:pt x="79248" y="9573"/>
                  </a:cubicBezTo>
                  <a:cubicBezTo>
                    <a:pt x="77248" y="8144"/>
                    <a:pt x="74962" y="6715"/>
                    <a:pt x="72104" y="5191"/>
                  </a:cubicBezTo>
                  <a:cubicBezTo>
                    <a:pt x="68294" y="3286"/>
                    <a:pt x="64294" y="1857"/>
                    <a:pt x="60103" y="1000"/>
                  </a:cubicBezTo>
                  <a:cubicBezTo>
                    <a:pt x="53530" y="-333"/>
                    <a:pt x="46387" y="-333"/>
                    <a:pt x="39624" y="1000"/>
                  </a:cubicBezTo>
                  <a:cubicBezTo>
                    <a:pt x="35433" y="1953"/>
                    <a:pt x="31337" y="3381"/>
                    <a:pt x="27527" y="5191"/>
                  </a:cubicBezTo>
                  <a:cubicBezTo>
                    <a:pt x="24670" y="6715"/>
                    <a:pt x="22384" y="8144"/>
                    <a:pt x="20288" y="9573"/>
                  </a:cubicBezTo>
                  <a:cubicBezTo>
                    <a:pt x="19812" y="9954"/>
                    <a:pt x="19240" y="10430"/>
                    <a:pt x="18669" y="10906"/>
                  </a:cubicBezTo>
                  <a:cubicBezTo>
                    <a:pt x="18097" y="11382"/>
                    <a:pt x="17526" y="11763"/>
                    <a:pt x="17050" y="12240"/>
                  </a:cubicBezTo>
                  <a:lnTo>
                    <a:pt x="16192" y="13097"/>
                  </a:lnTo>
                  <a:cubicBezTo>
                    <a:pt x="15526" y="13764"/>
                    <a:pt x="14859" y="14430"/>
                    <a:pt x="14192" y="15097"/>
                  </a:cubicBezTo>
                  <a:cubicBezTo>
                    <a:pt x="13430" y="15859"/>
                    <a:pt x="12668" y="16716"/>
                    <a:pt x="11906" y="17574"/>
                  </a:cubicBezTo>
                  <a:lnTo>
                    <a:pt x="11335" y="18240"/>
                  </a:lnTo>
                  <a:cubicBezTo>
                    <a:pt x="10858" y="18812"/>
                    <a:pt x="10382" y="19479"/>
                    <a:pt x="9906" y="20050"/>
                  </a:cubicBezTo>
                  <a:cubicBezTo>
                    <a:pt x="9525" y="20622"/>
                    <a:pt x="9049" y="21098"/>
                    <a:pt x="8668" y="21669"/>
                  </a:cubicBezTo>
                  <a:cubicBezTo>
                    <a:pt x="3048" y="29956"/>
                    <a:pt x="0" y="39767"/>
                    <a:pt x="0" y="49768"/>
                  </a:cubicBezTo>
                  <a:cubicBezTo>
                    <a:pt x="0" y="77200"/>
                    <a:pt x="22289" y="99584"/>
                    <a:pt x="49816" y="99584"/>
                  </a:cubicBezTo>
                  <a:cubicBezTo>
                    <a:pt x="77343" y="99584"/>
                    <a:pt x="99631" y="77295"/>
                    <a:pt x="99631" y="49768"/>
                  </a:cubicBezTo>
                  <a:cubicBezTo>
                    <a:pt x="99631" y="43767"/>
                    <a:pt x="98584" y="37957"/>
                    <a:pt x="96679" y="32623"/>
                  </a:cubicBezTo>
                  <a:cubicBezTo>
                    <a:pt x="96202" y="31290"/>
                    <a:pt x="95631" y="30051"/>
                    <a:pt x="95059" y="28908"/>
                  </a:cubicBezTo>
                  <a:close/>
                </a:path>
              </a:pathLst>
            </a:custGeom>
            <a:solidFill>
              <a:srgbClr val="FFFFFF"/>
            </a:solidFill>
            <a:ln w="9525" cap="flat">
              <a:noFill/>
              <a:prstDash val="solid"/>
              <a:miter/>
            </a:ln>
          </p:spPr>
          <p:txBody>
            <a:bodyPr rtlCol="0" anchor="ctr"/>
            <a:lstStyle/>
            <a:p>
              <a:endParaRPr lang="en-GB"/>
            </a:p>
          </p:txBody>
        </p:sp>
        <p:sp>
          <p:nvSpPr>
            <p:cNvPr id="199" name="Freeform: Shape 198">
              <a:extLst>
                <a:ext uri="{FF2B5EF4-FFF2-40B4-BE49-F238E27FC236}">
                  <a16:creationId xmlns:a16="http://schemas.microsoft.com/office/drawing/2014/main" id="{A6F9CCB3-FAEC-8DDD-A61A-E25D6A57D656}"/>
                </a:ext>
              </a:extLst>
            </p:cNvPr>
            <p:cNvSpPr/>
            <p:nvPr/>
          </p:nvSpPr>
          <p:spPr>
            <a:xfrm>
              <a:off x="6042373" y="3286125"/>
              <a:ext cx="98774" cy="85629"/>
            </a:xfrm>
            <a:custGeom>
              <a:avLst/>
              <a:gdLst>
                <a:gd name="connsiteX0" fmla="*/ 74200 w 98774"/>
                <a:gd name="connsiteY0" fmla="*/ 0 h 85629"/>
                <a:gd name="connsiteX1" fmla="*/ 24670 w 98774"/>
                <a:gd name="connsiteY1" fmla="*/ 0 h 85629"/>
                <a:gd name="connsiteX2" fmla="*/ 0 w 98774"/>
                <a:gd name="connsiteY2" fmla="*/ 42863 h 85629"/>
                <a:gd name="connsiteX3" fmla="*/ 24670 w 98774"/>
                <a:gd name="connsiteY3" fmla="*/ 85630 h 85629"/>
                <a:gd name="connsiteX4" fmla="*/ 74200 w 98774"/>
                <a:gd name="connsiteY4" fmla="*/ 85630 h 85629"/>
                <a:gd name="connsiteX5" fmla="*/ 98774 w 98774"/>
                <a:gd name="connsiteY5" fmla="*/ 42863 h 85629"/>
                <a:gd name="connsiteX6" fmla="*/ 74200 w 98774"/>
                <a:gd name="connsiteY6" fmla="*/ 0 h 8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74" h="85629">
                  <a:moveTo>
                    <a:pt x="74200" y="0"/>
                  </a:moveTo>
                  <a:lnTo>
                    <a:pt x="24670" y="0"/>
                  </a:lnTo>
                  <a:lnTo>
                    <a:pt x="0" y="42863"/>
                  </a:lnTo>
                  <a:lnTo>
                    <a:pt x="24670" y="85630"/>
                  </a:lnTo>
                  <a:lnTo>
                    <a:pt x="74200" y="85630"/>
                  </a:lnTo>
                  <a:lnTo>
                    <a:pt x="98774" y="42863"/>
                  </a:lnTo>
                  <a:lnTo>
                    <a:pt x="74200" y="0"/>
                  </a:lnTo>
                  <a:close/>
                </a:path>
              </a:pathLst>
            </a:custGeom>
            <a:solidFill>
              <a:srgbClr val="FFFFFF"/>
            </a:solidFill>
            <a:ln w="9525" cap="flat">
              <a:noFill/>
              <a:prstDash val="solid"/>
              <a:miter/>
            </a:ln>
          </p:spPr>
          <p:txBody>
            <a:bodyPr rtlCol="0" anchor="ctr"/>
            <a:lstStyle/>
            <a:p>
              <a:endParaRPr lang="en-GB"/>
            </a:p>
          </p:txBody>
        </p:sp>
        <p:sp>
          <p:nvSpPr>
            <p:cNvPr id="200" name="Freeform: Shape 199">
              <a:extLst>
                <a:ext uri="{FF2B5EF4-FFF2-40B4-BE49-F238E27FC236}">
                  <a16:creationId xmlns:a16="http://schemas.microsoft.com/office/drawing/2014/main" id="{16E9E9B5-6545-C09E-3BFC-6BF05BEF88E5}"/>
                </a:ext>
              </a:extLst>
            </p:cNvPr>
            <p:cNvSpPr/>
            <p:nvPr/>
          </p:nvSpPr>
          <p:spPr>
            <a:xfrm>
              <a:off x="5957887" y="3484245"/>
              <a:ext cx="83248" cy="83343"/>
            </a:xfrm>
            <a:custGeom>
              <a:avLst/>
              <a:gdLst>
                <a:gd name="connsiteX0" fmla="*/ 0 w 83248"/>
                <a:gd name="connsiteY0" fmla="*/ 0 h 83343"/>
                <a:gd name="connsiteX1" fmla="*/ 83249 w 83248"/>
                <a:gd name="connsiteY1" fmla="*/ 0 h 83343"/>
                <a:gd name="connsiteX2" fmla="*/ 83249 w 83248"/>
                <a:gd name="connsiteY2" fmla="*/ 83344 h 83343"/>
                <a:gd name="connsiteX3" fmla="*/ 0 w 83248"/>
                <a:gd name="connsiteY3" fmla="*/ 83344 h 83343"/>
              </a:gdLst>
              <a:ahLst/>
              <a:cxnLst>
                <a:cxn ang="0">
                  <a:pos x="connsiteX0" y="connsiteY0"/>
                </a:cxn>
                <a:cxn ang="0">
                  <a:pos x="connsiteX1" y="connsiteY1"/>
                </a:cxn>
                <a:cxn ang="0">
                  <a:pos x="connsiteX2" y="connsiteY2"/>
                </a:cxn>
                <a:cxn ang="0">
                  <a:pos x="connsiteX3" y="connsiteY3"/>
                </a:cxn>
              </a:cxnLst>
              <a:rect l="l" t="t" r="r" b="b"/>
              <a:pathLst>
                <a:path w="83248" h="83343">
                  <a:moveTo>
                    <a:pt x="0" y="0"/>
                  </a:moveTo>
                  <a:lnTo>
                    <a:pt x="83249" y="0"/>
                  </a:lnTo>
                  <a:lnTo>
                    <a:pt x="83249" y="83344"/>
                  </a:lnTo>
                  <a:lnTo>
                    <a:pt x="0" y="83344"/>
                  </a:lnTo>
                  <a:close/>
                </a:path>
              </a:pathLst>
            </a:custGeom>
            <a:solidFill>
              <a:srgbClr val="FFFFFF"/>
            </a:solidFill>
            <a:ln w="9525" cap="flat">
              <a:noFill/>
              <a:prstDash val="solid"/>
              <a:miter/>
            </a:ln>
          </p:spPr>
          <p:txBody>
            <a:bodyPr rtlCol="0" anchor="ctr"/>
            <a:lstStyle/>
            <a:p>
              <a:endParaRPr lang="en-GB"/>
            </a:p>
          </p:txBody>
        </p:sp>
        <p:sp>
          <p:nvSpPr>
            <p:cNvPr id="201" name="Freeform: Shape 200">
              <a:extLst>
                <a:ext uri="{FF2B5EF4-FFF2-40B4-BE49-F238E27FC236}">
                  <a16:creationId xmlns:a16="http://schemas.microsoft.com/office/drawing/2014/main" id="{A22B5568-E71F-6D5C-687C-E682FF68684B}"/>
                </a:ext>
              </a:extLst>
            </p:cNvPr>
            <p:cNvSpPr/>
            <p:nvPr/>
          </p:nvSpPr>
          <p:spPr>
            <a:xfrm>
              <a:off x="5995034" y="3385184"/>
              <a:ext cx="193643" cy="85534"/>
            </a:xfrm>
            <a:custGeom>
              <a:avLst/>
              <a:gdLst>
                <a:gd name="connsiteX0" fmla="*/ 193548 w 193643"/>
                <a:gd name="connsiteY0" fmla="*/ 77724 h 85534"/>
                <a:gd name="connsiteX1" fmla="*/ 193548 w 193643"/>
                <a:gd name="connsiteY1" fmla="*/ 36290 h 85534"/>
                <a:gd name="connsiteX2" fmla="*/ 102775 w 193643"/>
                <a:gd name="connsiteY2" fmla="*/ 36290 h 85534"/>
                <a:gd name="connsiteX3" fmla="*/ 102775 w 193643"/>
                <a:gd name="connsiteY3" fmla="*/ 0 h 85534"/>
                <a:gd name="connsiteX4" fmla="*/ 90773 w 193643"/>
                <a:gd name="connsiteY4" fmla="*/ 0 h 85534"/>
                <a:gd name="connsiteX5" fmla="*/ 90773 w 193643"/>
                <a:gd name="connsiteY5" fmla="*/ 36290 h 85534"/>
                <a:gd name="connsiteX6" fmla="*/ 0 w 193643"/>
                <a:gd name="connsiteY6" fmla="*/ 36290 h 85534"/>
                <a:gd name="connsiteX7" fmla="*/ 0 w 193643"/>
                <a:gd name="connsiteY7" fmla="*/ 85534 h 85534"/>
                <a:gd name="connsiteX8" fmla="*/ 12001 w 193643"/>
                <a:gd name="connsiteY8" fmla="*/ 85534 h 85534"/>
                <a:gd name="connsiteX9" fmla="*/ 12001 w 193643"/>
                <a:gd name="connsiteY9" fmla="*/ 48292 h 85534"/>
                <a:gd name="connsiteX10" fmla="*/ 181546 w 193643"/>
                <a:gd name="connsiteY10" fmla="*/ 48292 h 85534"/>
                <a:gd name="connsiteX11" fmla="*/ 181546 w 193643"/>
                <a:gd name="connsiteY11" fmla="*/ 77724 h 85534"/>
                <a:gd name="connsiteX12" fmla="*/ 193643 w 193643"/>
                <a:gd name="connsiteY12" fmla="*/ 77724 h 8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43" h="85534">
                  <a:moveTo>
                    <a:pt x="193548" y="77724"/>
                  </a:moveTo>
                  <a:lnTo>
                    <a:pt x="193548" y="36290"/>
                  </a:lnTo>
                  <a:lnTo>
                    <a:pt x="102775" y="36290"/>
                  </a:lnTo>
                  <a:lnTo>
                    <a:pt x="102775" y="0"/>
                  </a:lnTo>
                  <a:lnTo>
                    <a:pt x="90773" y="0"/>
                  </a:lnTo>
                  <a:lnTo>
                    <a:pt x="90773" y="36290"/>
                  </a:lnTo>
                  <a:lnTo>
                    <a:pt x="0" y="36290"/>
                  </a:lnTo>
                  <a:lnTo>
                    <a:pt x="0" y="85534"/>
                  </a:lnTo>
                  <a:lnTo>
                    <a:pt x="12001" y="85534"/>
                  </a:lnTo>
                  <a:lnTo>
                    <a:pt x="12001" y="48292"/>
                  </a:lnTo>
                  <a:lnTo>
                    <a:pt x="181546" y="48292"/>
                  </a:lnTo>
                  <a:lnTo>
                    <a:pt x="181546" y="77724"/>
                  </a:lnTo>
                  <a:cubicBezTo>
                    <a:pt x="185261" y="77343"/>
                    <a:pt x="189738" y="77248"/>
                    <a:pt x="193643" y="77724"/>
                  </a:cubicBezTo>
                  <a:close/>
                </a:path>
              </a:pathLst>
            </a:custGeom>
            <a:solidFill>
              <a:srgbClr val="FFFFFF"/>
            </a:solidFill>
            <a:ln w="9525" cap="flat">
              <a:noFill/>
              <a:prstDash val="solid"/>
              <a:miter/>
            </a:ln>
          </p:spPr>
          <p:txBody>
            <a:bodyPr rtlCol="0" anchor="ctr"/>
            <a:lstStyle/>
            <a:p>
              <a:endParaRPr lang="en-GB"/>
            </a:p>
          </p:txBody>
        </p:sp>
      </p:grpSp>
      <p:sp>
        <p:nvSpPr>
          <p:cNvPr id="5" name="Rectangle: Rounded Corners 4">
            <a:extLst>
              <a:ext uri="{FF2B5EF4-FFF2-40B4-BE49-F238E27FC236}">
                <a16:creationId xmlns:a16="http://schemas.microsoft.com/office/drawing/2014/main" id="{F03B3ECF-A28A-B779-87A5-F1EB7CD74B4B}"/>
              </a:ext>
            </a:extLst>
          </p:cNvPr>
          <p:cNvSpPr/>
          <p:nvPr/>
        </p:nvSpPr>
        <p:spPr>
          <a:xfrm>
            <a:off x="4232156" y="5351953"/>
            <a:ext cx="1198582" cy="1246085"/>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F462CFE-8FC1-9D36-2EAB-762BDDB05057}"/>
              </a:ext>
            </a:extLst>
          </p:cNvPr>
          <p:cNvSpPr txBox="1"/>
          <p:nvPr/>
        </p:nvSpPr>
        <p:spPr>
          <a:xfrm>
            <a:off x="4216537" y="6060921"/>
            <a:ext cx="1233112" cy="461665"/>
          </a:xfrm>
          <a:prstGeom prst="rect">
            <a:avLst/>
          </a:prstGeom>
          <a:noFill/>
        </p:spPr>
        <p:txBody>
          <a:bodyPr wrap="square" rtlCol="0">
            <a:spAutoFit/>
          </a:bodyPr>
          <a:lstStyle/>
          <a:p>
            <a:pPr algn="ctr"/>
            <a:r>
              <a:rPr lang="en-GB" sz="1200">
                <a:solidFill>
                  <a:schemeClr val="accent1"/>
                </a:solidFill>
                <a:latin typeface="+mj-lt"/>
              </a:rPr>
              <a:t>Onboarding Report</a:t>
            </a:r>
          </a:p>
        </p:txBody>
      </p:sp>
      <p:sp>
        <p:nvSpPr>
          <p:cNvPr id="11" name="Rectangle: Rounded Corners 10">
            <a:extLst>
              <a:ext uri="{FF2B5EF4-FFF2-40B4-BE49-F238E27FC236}">
                <a16:creationId xmlns:a16="http://schemas.microsoft.com/office/drawing/2014/main" id="{BBA1CC83-4E83-9352-8299-AFFFE6936728}"/>
              </a:ext>
            </a:extLst>
          </p:cNvPr>
          <p:cNvSpPr/>
          <p:nvPr/>
        </p:nvSpPr>
        <p:spPr>
          <a:xfrm>
            <a:off x="1628371" y="5355819"/>
            <a:ext cx="1198582" cy="1246085"/>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294025D-433C-DC84-4A3B-F4F04BE062E1}"/>
              </a:ext>
            </a:extLst>
          </p:cNvPr>
          <p:cNvSpPr txBox="1"/>
          <p:nvPr/>
        </p:nvSpPr>
        <p:spPr>
          <a:xfrm>
            <a:off x="1611106" y="6075132"/>
            <a:ext cx="1233112" cy="461665"/>
          </a:xfrm>
          <a:prstGeom prst="rect">
            <a:avLst/>
          </a:prstGeom>
          <a:noFill/>
        </p:spPr>
        <p:txBody>
          <a:bodyPr wrap="square" rtlCol="0">
            <a:spAutoFit/>
          </a:bodyPr>
          <a:lstStyle/>
          <a:p>
            <a:pPr algn="ctr"/>
            <a:r>
              <a:rPr lang="en-GB" sz="1200">
                <a:solidFill>
                  <a:schemeClr val="accent1"/>
                </a:solidFill>
                <a:latin typeface="+mj-lt"/>
              </a:rPr>
              <a:t>Interview</a:t>
            </a:r>
          </a:p>
          <a:p>
            <a:pPr algn="ctr"/>
            <a:r>
              <a:rPr lang="en-GB" sz="1200">
                <a:solidFill>
                  <a:schemeClr val="accent1"/>
                </a:solidFill>
                <a:latin typeface="+mj-lt"/>
              </a:rPr>
              <a:t>Guide</a:t>
            </a:r>
          </a:p>
        </p:txBody>
      </p:sp>
      <p:grpSp>
        <p:nvGrpSpPr>
          <p:cNvPr id="15" name="Group 14">
            <a:extLst>
              <a:ext uri="{FF2B5EF4-FFF2-40B4-BE49-F238E27FC236}">
                <a16:creationId xmlns:a16="http://schemas.microsoft.com/office/drawing/2014/main" id="{DA88FC96-D00C-058B-BA4F-330D48A3602E}"/>
              </a:ext>
            </a:extLst>
          </p:cNvPr>
          <p:cNvGrpSpPr/>
          <p:nvPr/>
        </p:nvGrpSpPr>
        <p:grpSpPr>
          <a:xfrm>
            <a:off x="2021757" y="5564620"/>
            <a:ext cx="411810" cy="406606"/>
            <a:chOff x="5962650" y="3295650"/>
            <a:chExt cx="271366" cy="267937"/>
          </a:xfrm>
        </p:grpSpPr>
        <p:sp>
          <p:nvSpPr>
            <p:cNvPr id="16" name="Freeform: Shape 15">
              <a:extLst>
                <a:ext uri="{FF2B5EF4-FFF2-40B4-BE49-F238E27FC236}">
                  <a16:creationId xmlns:a16="http://schemas.microsoft.com/office/drawing/2014/main" id="{CD1059C1-86D1-CE48-5176-A9E26BC7F6E1}"/>
                </a:ext>
              </a:extLst>
            </p:cNvPr>
            <p:cNvSpPr/>
            <p:nvPr/>
          </p:nvSpPr>
          <p:spPr>
            <a:xfrm>
              <a:off x="5962650" y="3295650"/>
              <a:ext cx="88106" cy="196215"/>
            </a:xfrm>
            <a:custGeom>
              <a:avLst/>
              <a:gdLst>
                <a:gd name="connsiteX0" fmla="*/ 88106 w 88106"/>
                <a:gd name="connsiteY0" fmla="*/ 89630 h 196215"/>
                <a:gd name="connsiteX1" fmla="*/ 88106 w 88106"/>
                <a:gd name="connsiteY1" fmla="*/ 180689 h 196215"/>
                <a:gd name="connsiteX2" fmla="*/ 69247 w 88106"/>
                <a:gd name="connsiteY2" fmla="*/ 196215 h 196215"/>
                <a:gd name="connsiteX3" fmla="*/ 18860 w 88106"/>
                <a:gd name="connsiteY3" fmla="*/ 196215 h 196215"/>
                <a:gd name="connsiteX4" fmla="*/ 0 w 88106"/>
                <a:gd name="connsiteY4" fmla="*/ 180689 h 196215"/>
                <a:gd name="connsiteX5" fmla="*/ 0 w 88106"/>
                <a:gd name="connsiteY5" fmla="*/ 89630 h 196215"/>
                <a:gd name="connsiteX6" fmla="*/ 11811 w 88106"/>
                <a:gd name="connsiteY6" fmla="*/ 44863 h 196215"/>
                <a:gd name="connsiteX7" fmla="*/ 61246 w 88106"/>
                <a:gd name="connsiteY7" fmla="*/ 0 h 196215"/>
                <a:gd name="connsiteX8" fmla="*/ 77438 w 88106"/>
                <a:gd name="connsiteY8" fmla="*/ 26003 h 196215"/>
                <a:gd name="connsiteX9" fmla="*/ 47435 w 88106"/>
                <a:gd name="connsiteY9" fmla="*/ 51435 h 196215"/>
                <a:gd name="connsiteX10" fmla="*/ 39624 w 88106"/>
                <a:gd name="connsiteY10" fmla="*/ 74009 h 196215"/>
                <a:gd name="connsiteX11" fmla="*/ 69247 w 88106"/>
                <a:gd name="connsiteY11" fmla="*/ 74009 h 196215"/>
                <a:gd name="connsiteX12" fmla="*/ 88106 w 88106"/>
                <a:gd name="connsiteY12" fmla="*/ 89630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106" h="196215">
                  <a:moveTo>
                    <a:pt x="88106" y="89630"/>
                  </a:moveTo>
                  <a:lnTo>
                    <a:pt x="88106" y="180689"/>
                  </a:lnTo>
                  <a:cubicBezTo>
                    <a:pt x="88106" y="189262"/>
                    <a:pt x="79629" y="196215"/>
                    <a:pt x="69247" y="196215"/>
                  </a:cubicBezTo>
                  <a:lnTo>
                    <a:pt x="18860" y="196215"/>
                  </a:lnTo>
                  <a:cubicBezTo>
                    <a:pt x="8477" y="196215"/>
                    <a:pt x="0" y="189262"/>
                    <a:pt x="0" y="180689"/>
                  </a:cubicBezTo>
                  <a:lnTo>
                    <a:pt x="0" y="89630"/>
                  </a:lnTo>
                  <a:cubicBezTo>
                    <a:pt x="0" y="69628"/>
                    <a:pt x="6858" y="54102"/>
                    <a:pt x="11811" y="44863"/>
                  </a:cubicBezTo>
                  <a:cubicBezTo>
                    <a:pt x="22289" y="25051"/>
                    <a:pt x="38672" y="10192"/>
                    <a:pt x="61246" y="0"/>
                  </a:cubicBezTo>
                  <a:lnTo>
                    <a:pt x="77438" y="26003"/>
                  </a:lnTo>
                  <a:cubicBezTo>
                    <a:pt x="63913" y="31718"/>
                    <a:pt x="53912" y="40100"/>
                    <a:pt x="47435" y="51435"/>
                  </a:cubicBezTo>
                  <a:cubicBezTo>
                    <a:pt x="44006" y="57531"/>
                    <a:pt x="41339" y="65056"/>
                    <a:pt x="39624" y="74009"/>
                  </a:cubicBezTo>
                  <a:lnTo>
                    <a:pt x="69247" y="74009"/>
                  </a:lnTo>
                  <a:cubicBezTo>
                    <a:pt x="79629" y="74009"/>
                    <a:pt x="88106" y="80963"/>
                    <a:pt x="88106" y="89630"/>
                  </a:cubicBezTo>
                  <a:close/>
                </a:path>
              </a:pathLst>
            </a:custGeom>
            <a:solidFill>
              <a:srgbClr val="FFFFFF"/>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36F4A59-019F-C608-11A2-1CF38B9D4230}"/>
                </a:ext>
              </a:extLst>
            </p:cNvPr>
            <p:cNvSpPr/>
            <p:nvPr/>
          </p:nvSpPr>
          <p:spPr>
            <a:xfrm>
              <a:off x="6056947" y="3295745"/>
              <a:ext cx="88201" cy="196215"/>
            </a:xfrm>
            <a:custGeom>
              <a:avLst/>
              <a:gdLst>
                <a:gd name="connsiteX0" fmla="*/ 88202 w 88201"/>
                <a:gd name="connsiteY0" fmla="*/ 153162 h 196215"/>
                <a:gd name="connsiteX1" fmla="*/ 88202 w 88201"/>
                <a:gd name="connsiteY1" fmla="*/ 180689 h 196215"/>
                <a:gd name="connsiteX2" fmla="*/ 70199 w 88201"/>
                <a:gd name="connsiteY2" fmla="*/ 196215 h 196215"/>
                <a:gd name="connsiteX3" fmla="*/ 18955 w 88201"/>
                <a:gd name="connsiteY3" fmla="*/ 196215 h 196215"/>
                <a:gd name="connsiteX4" fmla="*/ 0 w 88201"/>
                <a:gd name="connsiteY4" fmla="*/ 180689 h 196215"/>
                <a:gd name="connsiteX5" fmla="*/ 0 w 88201"/>
                <a:gd name="connsiteY5" fmla="*/ 89630 h 196215"/>
                <a:gd name="connsiteX6" fmla="*/ 11906 w 88201"/>
                <a:gd name="connsiteY6" fmla="*/ 44863 h 196215"/>
                <a:gd name="connsiteX7" fmla="*/ 61341 w 88201"/>
                <a:gd name="connsiteY7" fmla="*/ 0 h 196215"/>
                <a:gd name="connsiteX8" fmla="*/ 77629 w 88201"/>
                <a:gd name="connsiteY8" fmla="*/ 26003 h 196215"/>
                <a:gd name="connsiteX9" fmla="*/ 47625 w 88201"/>
                <a:gd name="connsiteY9" fmla="*/ 51435 h 196215"/>
                <a:gd name="connsiteX10" fmla="*/ 39624 w 88201"/>
                <a:gd name="connsiteY10" fmla="*/ 74009 h 196215"/>
                <a:gd name="connsiteX11" fmla="*/ 69342 w 88201"/>
                <a:gd name="connsiteY11" fmla="*/ 74009 h 196215"/>
                <a:gd name="connsiteX12" fmla="*/ 88202 w 88201"/>
                <a:gd name="connsiteY12" fmla="*/ 89630 h 196215"/>
                <a:gd name="connsiteX13" fmla="*/ 88202 w 88201"/>
                <a:gd name="connsiteY13" fmla="*/ 153257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 h="196215">
                  <a:moveTo>
                    <a:pt x="88202" y="153162"/>
                  </a:moveTo>
                  <a:lnTo>
                    <a:pt x="88202" y="180689"/>
                  </a:lnTo>
                  <a:cubicBezTo>
                    <a:pt x="88202" y="189071"/>
                    <a:pt x="80296" y="195834"/>
                    <a:pt x="70199" y="196215"/>
                  </a:cubicBezTo>
                  <a:lnTo>
                    <a:pt x="18955" y="196215"/>
                  </a:lnTo>
                  <a:cubicBezTo>
                    <a:pt x="8573" y="196215"/>
                    <a:pt x="0" y="189262"/>
                    <a:pt x="0" y="180689"/>
                  </a:cubicBezTo>
                  <a:lnTo>
                    <a:pt x="0" y="89630"/>
                  </a:lnTo>
                  <a:cubicBezTo>
                    <a:pt x="0" y="73438"/>
                    <a:pt x="6953" y="54102"/>
                    <a:pt x="11906" y="44863"/>
                  </a:cubicBezTo>
                  <a:cubicBezTo>
                    <a:pt x="22289" y="25051"/>
                    <a:pt x="38767" y="10192"/>
                    <a:pt x="61341" y="0"/>
                  </a:cubicBezTo>
                  <a:lnTo>
                    <a:pt x="77629" y="26003"/>
                  </a:lnTo>
                  <a:cubicBezTo>
                    <a:pt x="64008" y="31718"/>
                    <a:pt x="53912" y="40100"/>
                    <a:pt x="47625" y="51435"/>
                  </a:cubicBezTo>
                  <a:cubicBezTo>
                    <a:pt x="44101" y="57531"/>
                    <a:pt x="41434" y="65056"/>
                    <a:pt x="39624" y="74009"/>
                  </a:cubicBezTo>
                  <a:lnTo>
                    <a:pt x="69342" y="74009"/>
                  </a:lnTo>
                  <a:cubicBezTo>
                    <a:pt x="79724" y="74009"/>
                    <a:pt x="88202" y="80963"/>
                    <a:pt x="88202" y="89630"/>
                  </a:cubicBezTo>
                  <a:lnTo>
                    <a:pt x="88202" y="153257"/>
                  </a:lnTo>
                  <a:close/>
                </a:path>
              </a:pathLst>
            </a:custGeom>
            <a:solidFill>
              <a:srgbClr val="FFFFFF"/>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0C5D159-B791-B669-FCF6-EE951CD3C0F5}"/>
                </a:ext>
              </a:extLst>
            </p:cNvPr>
            <p:cNvSpPr/>
            <p:nvPr/>
          </p:nvSpPr>
          <p:spPr>
            <a:xfrm>
              <a:off x="6127146" y="3448907"/>
              <a:ext cx="51625" cy="114680"/>
            </a:xfrm>
            <a:custGeom>
              <a:avLst/>
              <a:gdLst>
                <a:gd name="connsiteX0" fmla="*/ 28480 w 51625"/>
                <a:gd name="connsiteY0" fmla="*/ 71533 h 114680"/>
                <a:gd name="connsiteX1" fmla="*/ 11049 w 51625"/>
                <a:gd name="connsiteY1" fmla="*/ 71533 h 114680"/>
                <a:gd name="connsiteX2" fmla="*/ 0 w 51625"/>
                <a:gd name="connsiteY2" fmla="*/ 62389 h 114680"/>
                <a:gd name="connsiteX3" fmla="*/ 0 w 51625"/>
                <a:gd name="connsiteY3" fmla="*/ 46672 h 114680"/>
                <a:gd name="connsiteX4" fmla="*/ 21527 w 51625"/>
                <a:gd name="connsiteY4" fmla="*/ 27527 h 114680"/>
                <a:gd name="connsiteX5" fmla="*/ 21527 w 51625"/>
                <a:gd name="connsiteY5" fmla="*/ 0 h 114680"/>
                <a:gd name="connsiteX6" fmla="*/ 40481 w 51625"/>
                <a:gd name="connsiteY6" fmla="*/ 0 h 114680"/>
                <a:gd name="connsiteX7" fmla="*/ 51626 w 51625"/>
                <a:gd name="connsiteY7" fmla="*/ 9049 h 114680"/>
                <a:gd name="connsiteX8" fmla="*/ 51626 w 51625"/>
                <a:gd name="connsiteY8" fmla="*/ 62389 h 114680"/>
                <a:gd name="connsiteX9" fmla="*/ 44672 w 51625"/>
                <a:gd name="connsiteY9" fmla="*/ 88582 h 114680"/>
                <a:gd name="connsiteX10" fmla="*/ 15811 w 51625"/>
                <a:gd name="connsiteY10" fmla="*/ 114681 h 114680"/>
                <a:gd name="connsiteX11" fmla="*/ 6286 w 51625"/>
                <a:gd name="connsiteY11" fmla="*/ 99536 h 114680"/>
                <a:gd name="connsiteX12" fmla="*/ 23813 w 51625"/>
                <a:gd name="connsiteY12" fmla="*/ 84677 h 114680"/>
                <a:gd name="connsiteX13" fmla="*/ 28480 w 51625"/>
                <a:gd name="connsiteY13" fmla="*/ 71438 h 11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625" h="114680">
                  <a:moveTo>
                    <a:pt x="28480" y="71533"/>
                  </a:moveTo>
                  <a:lnTo>
                    <a:pt x="11049" y="71533"/>
                  </a:lnTo>
                  <a:cubicBezTo>
                    <a:pt x="4953" y="71533"/>
                    <a:pt x="0" y="67437"/>
                    <a:pt x="0" y="62389"/>
                  </a:cubicBezTo>
                  <a:lnTo>
                    <a:pt x="0" y="46672"/>
                  </a:lnTo>
                  <a:cubicBezTo>
                    <a:pt x="11906" y="46292"/>
                    <a:pt x="21527" y="37814"/>
                    <a:pt x="21527" y="27527"/>
                  </a:cubicBezTo>
                  <a:lnTo>
                    <a:pt x="21527" y="0"/>
                  </a:lnTo>
                  <a:lnTo>
                    <a:pt x="40481" y="0"/>
                  </a:lnTo>
                  <a:cubicBezTo>
                    <a:pt x="46672" y="0"/>
                    <a:pt x="51626" y="4001"/>
                    <a:pt x="51626" y="9049"/>
                  </a:cubicBezTo>
                  <a:lnTo>
                    <a:pt x="51626" y="62389"/>
                  </a:lnTo>
                  <a:cubicBezTo>
                    <a:pt x="51626" y="71818"/>
                    <a:pt x="47530" y="83153"/>
                    <a:pt x="44672" y="88582"/>
                  </a:cubicBezTo>
                  <a:cubicBezTo>
                    <a:pt x="38576" y="100108"/>
                    <a:pt x="29051" y="108871"/>
                    <a:pt x="15811" y="114681"/>
                  </a:cubicBezTo>
                  <a:lnTo>
                    <a:pt x="6286" y="99536"/>
                  </a:lnTo>
                  <a:cubicBezTo>
                    <a:pt x="14192" y="96203"/>
                    <a:pt x="20098" y="91250"/>
                    <a:pt x="23813" y="84677"/>
                  </a:cubicBezTo>
                  <a:cubicBezTo>
                    <a:pt x="25813" y="81058"/>
                    <a:pt x="27337" y="76771"/>
                    <a:pt x="28480" y="71438"/>
                  </a:cubicBezTo>
                  <a:close/>
                </a:path>
              </a:pathLst>
            </a:custGeom>
            <a:solidFill>
              <a:srgbClr val="FFFFFF"/>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3D6D0BC-5757-EAE2-5F1E-F070AF31A7E4}"/>
                </a:ext>
              </a:extLst>
            </p:cNvPr>
            <p:cNvSpPr/>
            <p:nvPr/>
          </p:nvSpPr>
          <p:spPr>
            <a:xfrm>
              <a:off x="6182486" y="3448811"/>
              <a:ext cx="51530" cy="114776"/>
            </a:xfrm>
            <a:custGeom>
              <a:avLst/>
              <a:gdLst>
                <a:gd name="connsiteX0" fmla="*/ 51530 w 51530"/>
                <a:gd name="connsiteY0" fmla="*/ 9144 h 114776"/>
                <a:gd name="connsiteX1" fmla="*/ 51530 w 51530"/>
                <a:gd name="connsiteY1" fmla="*/ 62484 h 114776"/>
                <a:gd name="connsiteX2" fmla="*/ 44577 w 51530"/>
                <a:gd name="connsiteY2" fmla="*/ 88678 h 114776"/>
                <a:gd name="connsiteX3" fmla="*/ 15811 w 51530"/>
                <a:gd name="connsiteY3" fmla="*/ 114776 h 114776"/>
                <a:gd name="connsiteX4" fmla="*/ 6286 w 51530"/>
                <a:gd name="connsiteY4" fmla="*/ 99632 h 114776"/>
                <a:gd name="connsiteX5" fmla="*/ 23813 w 51530"/>
                <a:gd name="connsiteY5" fmla="*/ 84773 h 114776"/>
                <a:gd name="connsiteX6" fmla="*/ 28384 w 51530"/>
                <a:gd name="connsiteY6" fmla="*/ 71533 h 114776"/>
                <a:gd name="connsiteX7" fmla="*/ 11049 w 51530"/>
                <a:gd name="connsiteY7" fmla="*/ 71533 h 114776"/>
                <a:gd name="connsiteX8" fmla="*/ 0 w 51530"/>
                <a:gd name="connsiteY8" fmla="*/ 62389 h 114776"/>
                <a:gd name="connsiteX9" fmla="*/ 0 w 51530"/>
                <a:gd name="connsiteY9" fmla="*/ 9049 h 114776"/>
                <a:gd name="connsiteX10" fmla="*/ 11049 w 51530"/>
                <a:gd name="connsiteY10" fmla="*/ 0 h 114776"/>
                <a:gd name="connsiteX11" fmla="*/ 40577 w 51530"/>
                <a:gd name="connsiteY11" fmla="*/ 0 h 114776"/>
                <a:gd name="connsiteX12" fmla="*/ 51530 w 51530"/>
                <a:gd name="connsiteY12" fmla="*/ 9049 h 11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30" h="114776">
                  <a:moveTo>
                    <a:pt x="51530" y="9144"/>
                  </a:moveTo>
                  <a:lnTo>
                    <a:pt x="51530" y="62484"/>
                  </a:lnTo>
                  <a:cubicBezTo>
                    <a:pt x="51530" y="74105"/>
                    <a:pt x="47434" y="83249"/>
                    <a:pt x="44577" y="88678"/>
                  </a:cubicBezTo>
                  <a:cubicBezTo>
                    <a:pt x="38576" y="100203"/>
                    <a:pt x="28956" y="108966"/>
                    <a:pt x="15811" y="114776"/>
                  </a:cubicBezTo>
                  <a:lnTo>
                    <a:pt x="6286" y="99632"/>
                  </a:lnTo>
                  <a:cubicBezTo>
                    <a:pt x="14192" y="96298"/>
                    <a:pt x="20193" y="91345"/>
                    <a:pt x="23813" y="84773"/>
                  </a:cubicBezTo>
                  <a:cubicBezTo>
                    <a:pt x="25813" y="81153"/>
                    <a:pt x="27337" y="76867"/>
                    <a:pt x="28384" y="71533"/>
                  </a:cubicBezTo>
                  <a:lnTo>
                    <a:pt x="11049" y="71533"/>
                  </a:lnTo>
                  <a:cubicBezTo>
                    <a:pt x="4953" y="71533"/>
                    <a:pt x="0" y="67437"/>
                    <a:pt x="0" y="62389"/>
                  </a:cubicBezTo>
                  <a:lnTo>
                    <a:pt x="0" y="9049"/>
                  </a:lnTo>
                  <a:cubicBezTo>
                    <a:pt x="0" y="4001"/>
                    <a:pt x="4953" y="0"/>
                    <a:pt x="11049" y="0"/>
                  </a:cubicBezTo>
                  <a:lnTo>
                    <a:pt x="40577" y="0"/>
                  </a:lnTo>
                  <a:cubicBezTo>
                    <a:pt x="46577" y="0"/>
                    <a:pt x="51530" y="4001"/>
                    <a:pt x="51530" y="9049"/>
                  </a:cubicBezTo>
                  <a:close/>
                </a:path>
              </a:pathLst>
            </a:custGeom>
            <a:solidFill>
              <a:srgbClr val="FFFFFF"/>
            </a:solidFill>
            <a:ln w="9525" cap="flat">
              <a:noFill/>
              <a:prstDash val="solid"/>
              <a:miter/>
            </a:ln>
          </p:spPr>
          <p:txBody>
            <a:bodyPr rtlCol="0" anchor="ctr"/>
            <a:lstStyle/>
            <a:p>
              <a:endParaRPr lang="en-GB"/>
            </a:p>
          </p:txBody>
        </p:sp>
      </p:grpSp>
      <p:grpSp>
        <p:nvGrpSpPr>
          <p:cNvPr id="38" name="Group 37">
            <a:extLst>
              <a:ext uri="{FF2B5EF4-FFF2-40B4-BE49-F238E27FC236}">
                <a16:creationId xmlns:a16="http://schemas.microsoft.com/office/drawing/2014/main" id="{80F6C154-B62B-2203-70FE-769462CEC9FD}"/>
              </a:ext>
            </a:extLst>
          </p:cNvPr>
          <p:cNvGrpSpPr/>
          <p:nvPr/>
        </p:nvGrpSpPr>
        <p:grpSpPr>
          <a:xfrm>
            <a:off x="4590347" y="5545054"/>
            <a:ext cx="452885" cy="448472"/>
            <a:chOff x="5762625" y="3100387"/>
            <a:chExt cx="664653" cy="658176"/>
          </a:xfrm>
        </p:grpSpPr>
        <p:sp>
          <p:nvSpPr>
            <p:cNvPr id="39" name="Freeform: Shape 38">
              <a:extLst>
                <a:ext uri="{FF2B5EF4-FFF2-40B4-BE49-F238E27FC236}">
                  <a16:creationId xmlns:a16="http://schemas.microsoft.com/office/drawing/2014/main" id="{7D246580-D0C5-408C-B21A-1DCCC4D8886F}"/>
                </a:ext>
              </a:extLst>
            </p:cNvPr>
            <p:cNvSpPr/>
            <p:nvPr/>
          </p:nvSpPr>
          <p:spPr>
            <a:xfrm>
              <a:off x="5888259" y="3226021"/>
              <a:ext cx="177736" cy="177736"/>
            </a:xfrm>
            <a:custGeom>
              <a:avLst/>
              <a:gdLst>
                <a:gd name="connsiteX0" fmla="*/ 0 w 177736"/>
                <a:gd name="connsiteY0" fmla="*/ 177737 h 177736"/>
                <a:gd name="connsiteX1" fmla="*/ 0 w 177736"/>
                <a:gd name="connsiteY1" fmla="*/ 0 h 177736"/>
                <a:gd name="connsiteX2" fmla="*/ 177737 w 177736"/>
                <a:gd name="connsiteY2" fmla="*/ 0 h 177736"/>
              </a:gdLst>
              <a:ahLst/>
              <a:cxnLst>
                <a:cxn ang="0">
                  <a:pos x="connsiteX0" y="connsiteY0"/>
                </a:cxn>
                <a:cxn ang="0">
                  <a:pos x="connsiteX1" y="connsiteY1"/>
                </a:cxn>
                <a:cxn ang="0">
                  <a:pos x="connsiteX2" y="connsiteY2"/>
                </a:cxn>
              </a:cxnLst>
              <a:rect l="l" t="t" r="r" b="b"/>
              <a:pathLst>
                <a:path w="177736" h="177736">
                  <a:moveTo>
                    <a:pt x="0" y="177737"/>
                  </a:moveTo>
                  <a:lnTo>
                    <a:pt x="0" y="0"/>
                  </a:lnTo>
                  <a:lnTo>
                    <a:pt x="177737" y="0"/>
                  </a:lnTo>
                </a:path>
              </a:pathLst>
            </a:custGeom>
            <a:solidFill>
              <a:srgbClr val="FFFFFF"/>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7C44172-2462-C1E5-4D64-13BC013F59CA}"/>
                </a:ext>
              </a:extLst>
            </p:cNvPr>
            <p:cNvSpPr/>
            <p:nvPr/>
          </p:nvSpPr>
          <p:spPr>
            <a:xfrm>
              <a:off x="6123908" y="3226021"/>
              <a:ext cx="177736" cy="177736"/>
            </a:xfrm>
            <a:custGeom>
              <a:avLst/>
              <a:gdLst>
                <a:gd name="connsiteX0" fmla="*/ 0 w 177736"/>
                <a:gd name="connsiteY0" fmla="*/ 0 h 177736"/>
                <a:gd name="connsiteX1" fmla="*/ 177737 w 177736"/>
                <a:gd name="connsiteY1" fmla="*/ 0 h 177736"/>
                <a:gd name="connsiteX2" fmla="*/ 177737 w 177736"/>
                <a:gd name="connsiteY2" fmla="*/ 177737 h 177736"/>
              </a:gdLst>
              <a:ahLst/>
              <a:cxnLst>
                <a:cxn ang="0">
                  <a:pos x="connsiteX0" y="connsiteY0"/>
                </a:cxn>
                <a:cxn ang="0">
                  <a:pos x="connsiteX1" y="connsiteY1"/>
                </a:cxn>
                <a:cxn ang="0">
                  <a:pos x="connsiteX2" y="connsiteY2"/>
                </a:cxn>
              </a:cxnLst>
              <a:rect l="l" t="t" r="r" b="b"/>
              <a:pathLst>
                <a:path w="177736" h="177736">
                  <a:moveTo>
                    <a:pt x="0" y="0"/>
                  </a:moveTo>
                  <a:lnTo>
                    <a:pt x="177737" y="0"/>
                  </a:lnTo>
                  <a:lnTo>
                    <a:pt x="177737" y="177737"/>
                  </a:lnTo>
                </a:path>
              </a:pathLst>
            </a:custGeom>
            <a:solidFill>
              <a:srgbClr val="FFFFFF"/>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F6B41C11-9297-EAB8-3211-3AC64A0B9186}"/>
                </a:ext>
              </a:extLst>
            </p:cNvPr>
            <p:cNvSpPr/>
            <p:nvPr/>
          </p:nvSpPr>
          <p:spPr>
            <a:xfrm>
              <a:off x="5888259" y="3455193"/>
              <a:ext cx="177736" cy="177736"/>
            </a:xfrm>
            <a:custGeom>
              <a:avLst/>
              <a:gdLst>
                <a:gd name="connsiteX0" fmla="*/ 177737 w 177736"/>
                <a:gd name="connsiteY0" fmla="*/ 177737 h 177736"/>
                <a:gd name="connsiteX1" fmla="*/ 0 w 177736"/>
                <a:gd name="connsiteY1" fmla="*/ 177737 h 177736"/>
                <a:gd name="connsiteX2" fmla="*/ 0 w 177736"/>
                <a:gd name="connsiteY2" fmla="*/ 0 h 177736"/>
              </a:gdLst>
              <a:ahLst/>
              <a:cxnLst>
                <a:cxn ang="0">
                  <a:pos x="connsiteX0" y="connsiteY0"/>
                </a:cxn>
                <a:cxn ang="0">
                  <a:pos x="connsiteX1" y="connsiteY1"/>
                </a:cxn>
                <a:cxn ang="0">
                  <a:pos x="connsiteX2" y="connsiteY2"/>
                </a:cxn>
              </a:cxnLst>
              <a:rect l="l" t="t" r="r" b="b"/>
              <a:pathLst>
                <a:path w="177736" h="177736">
                  <a:moveTo>
                    <a:pt x="177737" y="177737"/>
                  </a:moveTo>
                  <a:lnTo>
                    <a:pt x="0" y="177737"/>
                  </a:lnTo>
                  <a:lnTo>
                    <a:pt x="0" y="0"/>
                  </a:lnTo>
                </a:path>
              </a:pathLst>
            </a:custGeom>
            <a:solidFill>
              <a:srgbClr val="FFFFFF"/>
            </a:solid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53594E5-D50D-327F-E4EE-1089CFBECA7F}"/>
                </a:ext>
              </a:extLst>
            </p:cNvPr>
            <p:cNvSpPr/>
            <p:nvPr/>
          </p:nvSpPr>
          <p:spPr>
            <a:xfrm>
              <a:off x="6123908" y="3455193"/>
              <a:ext cx="177736" cy="177736"/>
            </a:xfrm>
            <a:custGeom>
              <a:avLst/>
              <a:gdLst>
                <a:gd name="connsiteX0" fmla="*/ 177737 w 177736"/>
                <a:gd name="connsiteY0" fmla="*/ 0 h 177736"/>
                <a:gd name="connsiteX1" fmla="*/ 177737 w 177736"/>
                <a:gd name="connsiteY1" fmla="*/ 177737 h 177736"/>
                <a:gd name="connsiteX2" fmla="*/ 0 w 177736"/>
                <a:gd name="connsiteY2" fmla="*/ 177737 h 177736"/>
              </a:gdLst>
              <a:ahLst/>
              <a:cxnLst>
                <a:cxn ang="0">
                  <a:pos x="connsiteX0" y="connsiteY0"/>
                </a:cxn>
                <a:cxn ang="0">
                  <a:pos x="connsiteX1" y="connsiteY1"/>
                </a:cxn>
                <a:cxn ang="0">
                  <a:pos x="connsiteX2" y="connsiteY2"/>
                </a:cxn>
              </a:cxnLst>
              <a:rect l="l" t="t" r="r" b="b"/>
              <a:pathLst>
                <a:path w="177736" h="177736">
                  <a:moveTo>
                    <a:pt x="177737" y="0"/>
                  </a:moveTo>
                  <a:lnTo>
                    <a:pt x="177737" y="177737"/>
                  </a:lnTo>
                  <a:lnTo>
                    <a:pt x="0" y="177737"/>
                  </a:lnTo>
                </a:path>
              </a:pathLst>
            </a:custGeom>
            <a:solidFill>
              <a:srgbClr val="FFFFFF"/>
            </a:solid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A3DEBAB-60D8-4DD3-0DFD-8DB720C4FCC6}"/>
                </a:ext>
              </a:extLst>
            </p:cNvPr>
            <p:cNvSpPr/>
            <p:nvPr/>
          </p:nvSpPr>
          <p:spPr>
            <a:xfrm>
              <a:off x="5762625" y="3306127"/>
              <a:ext cx="125634" cy="251364"/>
            </a:xfrm>
            <a:custGeom>
              <a:avLst/>
              <a:gdLst>
                <a:gd name="connsiteX0" fmla="*/ 125635 w 125634"/>
                <a:gd name="connsiteY0" fmla="*/ 251365 h 251364"/>
                <a:gd name="connsiteX1" fmla="*/ 0 w 125634"/>
                <a:gd name="connsiteY1" fmla="*/ 125635 h 251364"/>
                <a:gd name="connsiteX2" fmla="*/ 125635 w 125634"/>
                <a:gd name="connsiteY2" fmla="*/ 0 h 251364"/>
              </a:gdLst>
              <a:ahLst/>
              <a:cxnLst>
                <a:cxn ang="0">
                  <a:pos x="connsiteX0" y="connsiteY0"/>
                </a:cxn>
                <a:cxn ang="0">
                  <a:pos x="connsiteX1" y="connsiteY1"/>
                </a:cxn>
                <a:cxn ang="0">
                  <a:pos x="connsiteX2" y="connsiteY2"/>
                </a:cxn>
              </a:cxnLst>
              <a:rect l="l" t="t" r="r" b="b"/>
              <a:pathLst>
                <a:path w="125634" h="251364">
                  <a:moveTo>
                    <a:pt x="125635" y="251365"/>
                  </a:moveTo>
                  <a:lnTo>
                    <a:pt x="0" y="125635"/>
                  </a:lnTo>
                  <a:lnTo>
                    <a:pt x="125635" y="0"/>
                  </a:lnTo>
                </a:path>
              </a:pathLst>
            </a:custGeom>
            <a:solidFill>
              <a:srgbClr val="FFFFFF">
                <a:alpha val="70000"/>
              </a:srgbClr>
            </a:solid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B5C280C6-C9EC-1455-8A46-466E882DCA46}"/>
                </a:ext>
              </a:extLst>
            </p:cNvPr>
            <p:cNvSpPr/>
            <p:nvPr/>
          </p:nvSpPr>
          <p:spPr>
            <a:xfrm>
              <a:off x="5971603" y="3100387"/>
              <a:ext cx="251364" cy="125634"/>
            </a:xfrm>
            <a:custGeom>
              <a:avLst/>
              <a:gdLst>
                <a:gd name="connsiteX0" fmla="*/ 0 w 251364"/>
                <a:gd name="connsiteY0" fmla="*/ 125635 h 125634"/>
                <a:gd name="connsiteX1" fmla="*/ 125635 w 251364"/>
                <a:gd name="connsiteY1" fmla="*/ 0 h 125634"/>
                <a:gd name="connsiteX2" fmla="*/ 251365 w 251364"/>
                <a:gd name="connsiteY2" fmla="*/ 125635 h 125634"/>
              </a:gdLst>
              <a:ahLst/>
              <a:cxnLst>
                <a:cxn ang="0">
                  <a:pos x="connsiteX0" y="connsiteY0"/>
                </a:cxn>
                <a:cxn ang="0">
                  <a:pos x="connsiteX1" y="connsiteY1"/>
                </a:cxn>
                <a:cxn ang="0">
                  <a:pos x="connsiteX2" y="connsiteY2"/>
                </a:cxn>
              </a:cxnLst>
              <a:rect l="l" t="t" r="r" b="b"/>
              <a:pathLst>
                <a:path w="251364" h="125634">
                  <a:moveTo>
                    <a:pt x="0" y="125635"/>
                  </a:moveTo>
                  <a:lnTo>
                    <a:pt x="125635" y="0"/>
                  </a:lnTo>
                  <a:lnTo>
                    <a:pt x="251365" y="125635"/>
                  </a:lnTo>
                </a:path>
              </a:pathLst>
            </a:custGeom>
            <a:solidFill>
              <a:srgbClr val="FFFFFF">
                <a:alpha val="70000"/>
              </a:srgbClr>
            </a:solidFill>
            <a:ln w="952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2E6017EB-C080-D392-96AE-70DC8C78F066}"/>
                </a:ext>
              </a:extLst>
            </p:cNvPr>
            <p:cNvSpPr/>
            <p:nvPr/>
          </p:nvSpPr>
          <p:spPr>
            <a:xfrm>
              <a:off x="5967031" y="3632929"/>
              <a:ext cx="251269" cy="125634"/>
            </a:xfrm>
            <a:custGeom>
              <a:avLst/>
              <a:gdLst>
                <a:gd name="connsiteX0" fmla="*/ 251270 w 251269"/>
                <a:gd name="connsiteY0" fmla="*/ 0 h 125634"/>
                <a:gd name="connsiteX1" fmla="*/ 125635 w 251269"/>
                <a:gd name="connsiteY1" fmla="*/ 125635 h 125634"/>
                <a:gd name="connsiteX2" fmla="*/ 0 w 251269"/>
                <a:gd name="connsiteY2" fmla="*/ 0 h 125634"/>
              </a:gdLst>
              <a:ahLst/>
              <a:cxnLst>
                <a:cxn ang="0">
                  <a:pos x="connsiteX0" y="connsiteY0"/>
                </a:cxn>
                <a:cxn ang="0">
                  <a:pos x="connsiteX1" y="connsiteY1"/>
                </a:cxn>
                <a:cxn ang="0">
                  <a:pos x="connsiteX2" y="connsiteY2"/>
                </a:cxn>
              </a:cxnLst>
              <a:rect l="l" t="t" r="r" b="b"/>
              <a:pathLst>
                <a:path w="251269" h="125634">
                  <a:moveTo>
                    <a:pt x="251270" y="0"/>
                  </a:moveTo>
                  <a:lnTo>
                    <a:pt x="125635" y="125635"/>
                  </a:lnTo>
                  <a:lnTo>
                    <a:pt x="0" y="0"/>
                  </a:lnTo>
                </a:path>
              </a:pathLst>
            </a:custGeom>
            <a:solidFill>
              <a:srgbClr val="FFFFFF">
                <a:alpha val="70000"/>
              </a:srgbClr>
            </a:solidFill>
            <a:ln w="952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52C1992-968F-ED99-0F96-A439A541B65D}"/>
                </a:ext>
              </a:extLst>
            </p:cNvPr>
            <p:cNvSpPr/>
            <p:nvPr/>
          </p:nvSpPr>
          <p:spPr>
            <a:xfrm>
              <a:off x="6301644" y="3301555"/>
              <a:ext cx="125634" cy="251269"/>
            </a:xfrm>
            <a:custGeom>
              <a:avLst/>
              <a:gdLst>
                <a:gd name="connsiteX0" fmla="*/ 0 w 125634"/>
                <a:gd name="connsiteY0" fmla="*/ 0 h 251269"/>
                <a:gd name="connsiteX1" fmla="*/ 125635 w 125634"/>
                <a:gd name="connsiteY1" fmla="*/ 125635 h 251269"/>
                <a:gd name="connsiteX2" fmla="*/ 0 w 125634"/>
                <a:gd name="connsiteY2" fmla="*/ 251269 h 251269"/>
              </a:gdLst>
              <a:ahLst/>
              <a:cxnLst>
                <a:cxn ang="0">
                  <a:pos x="connsiteX0" y="connsiteY0"/>
                </a:cxn>
                <a:cxn ang="0">
                  <a:pos x="connsiteX1" y="connsiteY1"/>
                </a:cxn>
                <a:cxn ang="0">
                  <a:pos x="connsiteX2" y="connsiteY2"/>
                </a:cxn>
              </a:cxnLst>
              <a:rect l="l" t="t" r="r" b="b"/>
              <a:pathLst>
                <a:path w="125634" h="251269">
                  <a:moveTo>
                    <a:pt x="0" y="0"/>
                  </a:moveTo>
                  <a:lnTo>
                    <a:pt x="125635" y="125635"/>
                  </a:lnTo>
                  <a:lnTo>
                    <a:pt x="0" y="251269"/>
                  </a:lnTo>
                </a:path>
              </a:pathLst>
            </a:custGeom>
            <a:solidFill>
              <a:srgbClr val="FFFFFF">
                <a:alpha val="70000"/>
              </a:srgbClr>
            </a:solidFill>
            <a:ln w="952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EBA35998-AB8F-5DB6-F54F-6F4116A767C1}"/>
                </a:ext>
              </a:extLst>
            </p:cNvPr>
            <p:cNvSpPr/>
            <p:nvPr/>
          </p:nvSpPr>
          <p:spPr>
            <a:xfrm rot="2700000">
              <a:off x="6012340" y="3348227"/>
              <a:ext cx="165163" cy="162591"/>
            </a:xfrm>
            <a:custGeom>
              <a:avLst/>
              <a:gdLst>
                <a:gd name="connsiteX0" fmla="*/ 0 w 165163"/>
                <a:gd name="connsiteY0" fmla="*/ 0 h 162591"/>
                <a:gd name="connsiteX1" fmla="*/ 165164 w 165163"/>
                <a:gd name="connsiteY1" fmla="*/ 0 h 162591"/>
                <a:gd name="connsiteX2" fmla="*/ 165164 w 165163"/>
                <a:gd name="connsiteY2" fmla="*/ 162592 h 162591"/>
                <a:gd name="connsiteX3" fmla="*/ 0 w 165163"/>
                <a:gd name="connsiteY3" fmla="*/ 162592 h 162591"/>
              </a:gdLst>
              <a:ahLst/>
              <a:cxnLst>
                <a:cxn ang="0">
                  <a:pos x="connsiteX0" y="connsiteY0"/>
                </a:cxn>
                <a:cxn ang="0">
                  <a:pos x="connsiteX1" y="connsiteY1"/>
                </a:cxn>
                <a:cxn ang="0">
                  <a:pos x="connsiteX2" y="connsiteY2"/>
                </a:cxn>
                <a:cxn ang="0">
                  <a:pos x="connsiteX3" y="connsiteY3"/>
                </a:cxn>
              </a:cxnLst>
              <a:rect l="l" t="t" r="r" b="b"/>
              <a:pathLst>
                <a:path w="165163" h="162591">
                  <a:moveTo>
                    <a:pt x="0" y="0"/>
                  </a:moveTo>
                  <a:lnTo>
                    <a:pt x="165164" y="0"/>
                  </a:lnTo>
                  <a:lnTo>
                    <a:pt x="165164" y="162592"/>
                  </a:lnTo>
                  <a:lnTo>
                    <a:pt x="0" y="162592"/>
                  </a:lnTo>
                  <a:close/>
                </a:path>
              </a:pathLst>
            </a:custGeom>
            <a:solidFill>
              <a:srgbClr val="FFFFFF"/>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33355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8197B9-B300-D32F-B4D3-90337D6E1170}"/>
              </a:ext>
            </a:extLst>
          </p:cNvPr>
          <p:cNvSpPr/>
          <p:nvPr/>
        </p:nvSpPr>
        <p:spPr>
          <a:xfrm>
            <a:off x="352063" y="1165606"/>
            <a:ext cx="10157750" cy="6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ea typeface="+mn-ea"/>
                <a:cs typeface="+mn-cs"/>
              </a:rPr>
              <a:t>Creating the Match 6.5 algorithm based on </a:t>
            </a:r>
            <a:r>
              <a:rPr kumimoji="0" lang="en-GB" sz="1600" b="1" i="0" u="none" strike="noStrike" kern="1200" cap="none" spc="0" normalizeH="0" baseline="0" noProof="0">
                <a:ln>
                  <a:noFill/>
                </a:ln>
                <a:solidFill>
                  <a:schemeClr val="tx1"/>
                </a:solidFill>
                <a:effectLst/>
                <a:uLnTx/>
                <a:uFillTx/>
                <a:ea typeface="+mn-ea"/>
                <a:cs typeface="+mn-cs"/>
              </a:rPr>
              <a:t>what is key to success in the retail store management roles</a:t>
            </a:r>
            <a:r>
              <a:rPr kumimoji="0" lang="en-GB" sz="1600" b="0" i="0" u="none" strike="noStrike" kern="1200" cap="none" spc="0" normalizeH="0" baseline="0" noProof="0">
                <a:ln>
                  <a:noFill/>
                </a:ln>
                <a:solidFill>
                  <a:schemeClr val="tx1"/>
                </a:solidFill>
                <a:effectLst/>
                <a:uLnTx/>
                <a:uFillTx/>
                <a:ea typeface="+mn-ea"/>
                <a:cs typeface="+mn-cs"/>
              </a:rPr>
              <a:t>, </a:t>
            </a:r>
            <a:r>
              <a:rPr kumimoji="0" lang="en-GB" sz="1600" b="0" i="0" u="none" strike="noStrike" kern="1200" cap="none" spc="0" normalizeH="0" baseline="0" noProof="0" err="1">
                <a:ln>
                  <a:noFill/>
                </a:ln>
                <a:solidFill>
                  <a:schemeClr val="tx1"/>
                </a:solidFill>
                <a:effectLst/>
                <a:uLnTx/>
                <a:uFillTx/>
                <a:ea typeface="+mn-ea"/>
                <a:cs typeface="+mn-cs"/>
              </a:rPr>
              <a:t>e.g</a:t>
            </a:r>
            <a:r>
              <a:rPr lang="en-GB" sz="1600">
                <a:solidFill>
                  <a:schemeClr val="tx1"/>
                </a:solidFill>
              </a:rPr>
              <a:t>.,</a:t>
            </a:r>
            <a:r>
              <a:rPr kumimoji="0" lang="en-GB" sz="1600" b="0" i="0" u="none" strike="noStrike" kern="1200" cap="none" spc="0" normalizeH="0" baseline="0" noProof="0">
                <a:ln>
                  <a:noFill/>
                </a:ln>
                <a:solidFill>
                  <a:schemeClr val="tx1"/>
                </a:solidFill>
                <a:effectLst/>
                <a:uLnTx/>
                <a:uFillTx/>
                <a:ea typeface="+mn-ea"/>
                <a:cs typeface="+mn-cs"/>
              </a:rPr>
              <a:t> Giving Support, Building Relationships, Providing Leadership, Driving Success, etc.</a:t>
            </a:r>
            <a:endParaRPr lang="en-GB" sz="1600" b="0" i="0" u="none" strike="noStrike" kern="1200" cap="none" spc="0" normalizeH="0" baseline="0" noProof="0">
              <a:ln>
                <a:noFill/>
              </a:ln>
              <a:solidFill>
                <a:schemeClr val="tx1"/>
              </a:solidFill>
              <a:effectLst/>
              <a:uLnTx/>
              <a:uFillTx/>
              <a:cs typeface="Arial"/>
            </a:endParaRPr>
          </a:p>
        </p:txBody>
      </p:sp>
      <p:sp>
        <p:nvSpPr>
          <p:cNvPr id="4" name="TextBox 3">
            <a:extLst>
              <a:ext uri="{FF2B5EF4-FFF2-40B4-BE49-F238E27FC236}">
                <a16:creationId xmlns:a16="http://schemas.microsoft.com/office/drawing/2014/main" id="{44BC3326-F346-0D86-FF33-074C4A2C574E}"/>
              </a:ext>
            </a:extLst>
          </p:cNvPr>
          <p:cNvSpPr txBox="1"/>
          <p:nvPr/>
        </p:nvSpPr>
        <p:spPr>
          <a:xfrm>
            <a:off x="352063" y="3360196"/>
            <a:ext cx="236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188C5"/>
                </a:solidFill>
                <a:effectLst/>
                <a:uLnTx/>
                <a:uFillTx/>
                <a:ea typeface="+mn-ea"/>
                <a:cs typeface="Arial" panose="020B0604020202020204" pitchFamily="34" charset="0"/>
              </a:rPr>
              <a:t>Evaluating Problems</a:t>
            </a:r>
            <a:endParaRPr kumimoji="0" lang="en-GB" sz="1400" b="0" i="0" u="none" strike="noStrike" kern="1200" cap="none" spc="0" normalizeH="0" baseline="0" noProof="0">
              <a:ln>
                <a:noFill/>
              </a:ln>
              <a:solidFill>
                <a:srgbClr val="6188C5"/>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7BA90853-646A-C04A-D5B8-40AA5C95F9D0}"/>
              </a:ext>
            </a:extLst>
          </p:cNvPr>
          <p:cNvSpPr txBox="1"/>
          <p:nvPr/>
        </p:nvSpPr>
        <p:spPr>
          <a:xfrm>
            <a:off x="352063" y="3723765"/>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188C5"/>
                </a:solidFill>
                <a:effectLst/>
                <a:uLnTx/>
                <a:uFillTx/>
                <a:ea typeface="+mn-ea"/>
                <a:cs typeface="Arial" panose="020B0604020202020204" pitchFamily="34" charset="0"/>
              </a:rPr>
              <a:t>Investigating Issues</a:t>
            </a:r>
            <a:endParaRPr kumimoji="0" lang="en-GB" sz="1400" b="0" i="0" u="none" strike="noStrike" kern="1200" cap="none" spc="0" normalizeH="0" baseline="0" noProof="0">
              <a:ln>
                <a:noFill/>
              </a:ln>
              <a:solidFill>
                <a:srgbClr val="6188C5"/>
              </a:solidFill>
              <a:effectLst/>
              <a:uLnTx/>
              <a:uFillTx/>
              <a:ea typeface="+mn-ea"/>
              <a:cs typeface="Arial" panose="020B0604020202020204" pitchFamily="34" charset="0"/>
            </a:endParaRPr>
          </a:p>
        </p:txBody>
      </p:sp>
      <p:sp>
        <p:nvSpPr>
          <p:cNvPr id="7" name="TextBox 6">
            <a:extLst>
              <a:ext uri="{FF2B5EF4-FFF2-40B4-BE49-F238E27FC236}">
                <a16:creationId xmlns:a16="http://schemas.microsoft.com/office/drawing/2014/main" id="{9BFF7697-6721-78BE-7E72-A83CF999DEAF}"/>
              </a:ext>
            </a:extLst>
          </p:cNvPr>
          <p:cNvSpPr txBox="1"/>
          <p:nvPr/>
        </p:nvSpPr>
        <p:spPr>
          <a:xfrm>
            <a:off x="352063" y="4087334"/>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188C5"/>
                </a:solidFill>
                <a:effectLst/>
                <a:uLnTx/>
                <a:uFillTx/>
                <a:ea typeface="+mn-ea"/>
                <a:cs typeface="Arial" panose="020B0604020202020204" pitchFamily="34" charset="0"/>
              </a:rPr>
              <a:t>Creating Innovation</a:t>
            </a:r>
            <a:endParaRPr kumimoji="0" lang="en-GB" sz="1400" b="0" i="0" u="none" strike="noStrike" kern="1200" cap="none" spc="0" normalizeH="0" baseline="0" noProof="0">
              <a:ln>
                <a:noFill/>
              </a:ln>
              <a:solidFill>
                <a:srgbClr val="6188C5"/>
              </a:solidFill>
              <a:effectLst/>
              <a:uLnTx/>
              <a:uFillTx/>
              <a:ea typeface="+mn-ea"/>
              <a:cs typeface="Arial" panose="020B0604020202020204" pitchFamily="34" charset="0"/>
            </a:endParaRPr>
          </a:p>
        </p:txBody>
      </p:sp>
      <p:sp>
        <p:nvSpPr>
          <p:cNvPr id="10" name="TextBox 9">
            <a:extLst>
              <a:ext uri="{FF2B5EF4-FFF2-40B4-BE49-F238E27FC236}">
                <a16:creationId xmlns:a16="http://schemas.microsoft.com/office/drawing/2014/main" id="{69F4AD3D-27B6-D758-483C-4EB9CBD6C997}"/>
              </a:ext>
            </a:extLst>
          </p:cNvPr>
          <p:cNvSpPr txBox="1"/>
          <p:nvPr/>
        </p:nvSpPr>
        <p:spPr>
          <a:xfrm>
            <a:off x="2457156" y="3359328"/>
            <a:ext cx="236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B32118"/>
                </a:solidFill>
                <a:effectLst/>
                <a:uLnTx/>
                <a:uFillTx/>
                <a:ea typeface="+mn-ea"/>
                <a:cs typeface="Arial" panose="020B0604020202020204" pitchFamily="34" charset="0"/>
              </a:rPr>
              <a:t>Building Relationships</a:t>
            </a:r>
            <a:endParaRPr kumimoji="0" lang="en-GB" sz="1400" b="0" i="0" u="none" strike="noStrike" kern="1200" cap="none" spc="0" normalizeH="0" baseline="0" noProof="0">
              <a:ln>
                <a:noFill/>
              </a:ln>
              <a:solidFill>
                <a:srgbClr val="B32118"/>
              </a:solidFill>
              <a:effectLst/>
              <a:uLnTx/>
              <a:uFillTx/>
              <a:ea typeface="+mn-ea"/>
              <a:cs typeface="Arial" panose="020B0604020202020204" pitchFamily="34" charset="0"/>
            </a:endParaRPr>
          </a:p>
        </p:txBody>
      </p:sp>
      <p:sp>
        <p:nvSpPr>
          <p:cNvPr id="12" name="TextBox 11">
            <a:extLst>
              <a:ext uri="{FF2B5EF4-FFF2-40B4-BE49-F238E27FC236}">
                <a16:creationId xmlns:a16="http://schemas.microsoft.com/office/drawing/2014/main" id="{38856EA8-537C-17B0-5D5A-CF77F65DA969}"/>
              </a:ext>
            </a:extLst>
          </p:cNvPr>
          <p:cNvSpPr txBox="1"/>
          <p:nvPr/>
        </p:nvSpPr>
        <p:spPr>
          <a:xfrm>
            <a:off x="2457156" y="4086466"/>
            <a:ext cx="236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B32118"/>
                </a:solidFill>
                <a:effectLst/>
                <a:uLnTx/>
                <a:uFillTx/>
                <a:ea typeface="+mn-ea"/>
                <a:cs typeface="Arial" panose="020B0604020202020204" pitchFamily="34" charset="0"/>
              </a:rPr>
              <a:t>Providing Leadership</a:t>
            </a:r>
            <a:endParaRPr kumimoji="0" lang="en-GB" sz="1400" b="0" i="0" u="none" strike="noStrike" kern="1200" cap="none" spc="0" normalizeH="0" baseline="0" noProof="0">
              <a:ln>
                <a:noFill/>
              </a:ln>
              <a:solidFill>
                <a:srgbClr val="B32118"/>
              </a:solidFill>
              <a:effectLst/>
              <a:uLnTx/>
              <a:uFillTx/>
              <a:ea typeface="+mn-ea"/>
              <a:cs typeface="Arial" panose="020B0604020202020204" pitchFamily="34" charset="0"/>
            </a:endParaRPr>
          </a:p>
        </p:txBody>
      </p:sp>
      <p:sp>
        <p:nvSpPr>
          <p:cNvPr id="13" name="TextBox 12">
            <a:extLst>
              <a:ext uri="{FF2B5EF4-FFF2-40B4-BE49-F238E27FC236}">
                <a16:creationId xmlns:a16="http://schemas.microsoft.com/office/drawing/2014/main" id="{22C20776-BCCF-DFE4-8C5D-D8D35D11D257}"/>
              </a:ext>
            </a:extLst>
          </p:cNvPr>
          <p:cNvSpPr txBox="1"/>
          <p:nvPr/>
        </p:nvSpPr>
        <p:spPr>
          <a:xfrm>
            <a:off x="352063" y="4800705"/>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8B107"/>
                </a:solidFill>
                <a:effectLst/>
                <a:uLnTx/>
                <a:uFillTx/>
                <a:ea typeface="+mn-ea"/>
                <a:cs typeface="Arial" panose="020B0604020202020204" pitchFamily="34" charset="0"/>
              </a:rPr>
              <a:t>Showing Resilience</a:t>
            </a:r>
            <a:endParaRPr kumimoji="0" lang="en-GB" sz="1400" b="0" i="0" u="none" strike="noStrike" kern="1200" cap="none" spc="0" normalizeH="0" baseline="0" noProof="0">
              <a:ln>
                <a:noFill/>
              </a:ln>
              <a:solidFill>
                <a:srgbClr val="C8B107"/>
              </a:solidFill>
              <a:effectLst/>
              <a:uLnTx/>
              <a:uFillTx/>
              <a:ea typeface="+mn-ea"/>
              <a:cs typeface="Arial" panose="020B0604020202020204" pitchFamily="34" charset="0"/>
            </a:endParaRPr>
          </a:p>
        </p:txBody>
      </p:sp>
      <p:sp>
        <p:nvSpPr>
          <p:cNvPr id="15" name="TextBox 14">
            <a:extLst>
              <a:ext uri="{FF2B5EF4-FFF2-40B4-BE49-F238E27FC236}">
                <a16:creationId xmlns:a16="http://schemas.microsoft.com/office/drawing/2014/main" id="{1725C502-C2F3-1097-944D-9E9E7CC1B505}"/>
              </a:ext>
            </a:extLst>
          </p:cNvPr>
          <p:cNvSpPr txBox="1"/>
          <p:nvPr/>
        </p:nvSpPr>
        <p:spPr>
          <a:xfrm>
            <a:off x="352063" y="5164274"/>
            <a:ext cx="236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8B107"/>
                </a:solidFill>
                <a:effectLst/>
                <a:uLnTx/>
                <a:uFillTx/>
                <a:ea typeface="+mn-ea"/>
                <a:cs typeface="Arial" panose="020B0604020202020204" pitchFamily="34" charset="0"/>
              </a:rPr>
              <a:t>Adjusting to Change</a:t>
            </a:r>
            <a:endParaRPr kumimoji="0" lang="en-GB" sz="1400" b="0" i="0" u="none" strike="noStrike" kern="1200" cap="none" spc="0" normalizeH="0" baseline="0" noProof="0">
              <a:ln>
                <a:noFill/>
              </a:ln>
              <a:solidFill>
                <a:srgbClr val="C8B107"/>
              </a:solidFill>
              <a:effectLst/>
              <a:uLnTx/>
              <a:uFillTx/>
              <a:ea typeface="+mn-ea"/>
              <a:cs typeface="Arial" panose="020B0604020202020204" pitchFamily="34" charset="0"/>
            </a:endParaRPr>
          </a:p>
        </p:txBody>
      </p:sp>
      <p:sp>
        <p:nvSpPr>
          <p:cNvPr id="16" name="TextBox 15">
            <a:extLst>
              <a:ext uri="{FF2B5EF4-FFF2-40B4-BE49-F238E27FC236}">
                <a16:creationId xmlns:a16="http://schemas.microsoft.com/office/drawing/2014/main" id="{F767EE80-F06B-6B9B-2F6B-C89F8EF29A04}"/>
              </a:ext>
            </a:extLst>
          </p:cNvPr>
          <p:cNvSpPr txBox="1"/>
          <p:nvPr/>
        </p:nvSpPr>
        <p:spPr>
          <a:xfrm>
            <a:off x="352063" y="5527843"/>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8B107"/>
                </a:solidFill>
                <a:effectLst/>
                <a:uLnTx/>
                <a:uFillTx/>
                <a:ea typeface="+mn-ea"/>
                <a:cs typeface="Arial" panose="020B0604020202020204" pitchFamily="34" charset="0"/>
              </a:rPr>
              <a:t>Giving Support</a:t>
            </a:r>
            <a:endParaRPr kumimoji="0" lang="en-GB" sz="1400" b="0" i="0" u="none" strike="noStrike" kern="1200" cap="none" spc="0" normalizeH="0" baseline="0" noProof="0">
              <a:ln>
                <a:noFill/>
              </a:ln>
              <a:solidFill>
                <a:srgbClr val="C8B107"/>
              </a:solidFill>
              <a:effectLst/>
              <a:uLnTx/>
              <a:uFillTx/>
              <a:ea typeface="+mn-ea"/>
              <a:cs typeface="Arial" panose="020B0604020202020204" pitchFamily="34" charset="0"/>
            </a:endParaRPr>
          </a:p>
        </p:txBody>
      </p:sp>
      <p:sp>
        <p:nvSpPr>
          <p:cNvPr id="17" name="TextBox 16">
            <a:extLst>
              <a:ext uri="{FF2B5EF4-FFF2-40B4-BE49-F238E27FC236}">
                <a16:creationId xmlns:a16="http://schemas.microsoft.com/office/drawing/2014/main" id="{4F9D5C19-4BBD-EB21-5E7D-3E534AFC3068}"/>
              </a:ext>
            </a:extLst>
          </p:cNvPr>
          <p:cNvSpPr txBox="1"/>
          <p:nvPr/>
        </p:nvSpPr>
        <p:spPr>
          <a:xfrm>
            <a:off x="2457153" y="4803555"/>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7A31"/>
                </a:solidFill>
                <a:effectLst/>
                <a:uLnTx/>
                <a:uFillTx/>
                <a:ea typeface="+mn-ea"/>
                <a:cs typeface="Arial" panose="020B0604020202020204" pitchFamily="34" charset="0"/>
              </a:rPr>
              <a:t>Processing Details</a:t>
            </a:r>
            <a:endParaRPr kumimoji="0" lang="en-GB" sz="1400" b="0" i="0" u="none" strike="noStrike" kern="1200" cap="none" spc="0" normalizeH="0" baseline="0" noProof="0">
              <a:ln>
                <a:noFill/>
              </a:ln>
              <a:solidFill>
                <a:srgbClr val="397A31"/>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9E91D1CE-E9BE-78A1-80F8-BE404EE46CC6}"/>
              </a:ext>
            </a:extLst>
          </p:cNvPr>
          <p:cNvSpPr txBox="1"/>
          <p:nvPr/>
        </p:nvSpPr>
        <p:spPr>
          <a:xfrm>
            <a:off x="2457153" y="5167124"/>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7A31"/>
                </a:solidFill>
                <a:effectLst/>
                <a:uLnTx/>
                <a:uFillTx/>
                <a:ea typeface="+mn-ea"/>
                <a:cs typeface="Arial" panose="020B0604020202020204" pitchFamily="34" charset="0"/>
              </a:rPr>
              <a:t>Structuring Tasks</a:t>
            </a:r>
            <a:endParaRPr kumimoji="0" lang="en-GB" sz="1400" b="0" i="0" u="none" strike="noStrike" kern="1200" cap="none" spc="0" normalizeH="0" baseline="0" noProof="0">
              <a:ln>
                <a:noFill/>
              </a:ln>
              <a:solidFill>
                <a:srgbClr val="397A31"/>
              </a:solidFill>
              <a:effectLst/>
              <a:uLnTx/>
              <a:uFillTx/>
              <a:ea typeface="+mn-ea"/>
              <a:cs typeface="Arial" panose="020B0604020202020204" pitchFamily="34" charset="0"/>
            </a:endParaRPr>
          </a:p>
        </p:txBody>
      </p:sp>
      <p:sp>
        <p:nvSpPr>
          <p:cNvPr id="19" name="TextBox 18">
            <a:extLst>
              <a:ext uri="{FF2B5EF4-FFF2-40B4-BE49-F238E27FC236}">
                <a16:creationId xmlns:a16="http://schemas.microsoft.com/office/drawing/2014/main" id="{2B03A133-D5BA-4E17-5CA4-6DEA39DDE453}"/>
              </a:ext>
            </a:extLst>
          </p:cNvPr>
          <p:cNvSpPr txBox="1"/>
          <p:nvPr/>
        </p:nvSpPr>
        <p:spPr>
          <a:xfrm>
            <a:off x="2457153" y="5530691"/>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7A31"/>
                </a:solidFill>
                <a:effectLst/>
                <a:uLnTx/>
                <a:uFillTx/>
                <a:ea typeface="+mn-ea"/>
                <a:cs typeface="Arial" panose="020B0604020202020204" pitchFamily="34" charset="0"/>
              </a:rPr>
              <a:t>Driving Success</a:t>
            </a:r>
            <a:endParaRPr kumimoji="0" lang="en-GB" sz="1400" b="0" i="0" u="none" strike="noStrike" kern="1200" cap="none" spc="0" normalizeH="0" baseline="0" noProof="0">
              <a:ln>
                <a:noFill/>
              </a:ln>
              <a:solidFill>
                <a:srgbClr val="397A31"/>
              </a:solidFill>
              <a:effectLst/>
              <a:uLnTx/>
              <a:uFillTx/>
              <a:ea typeface="+mn-ea"/>
              <a:cs typeface="Arial" panose="020B0604020202020204" pitchFamily="34" charset="0"/>
            </a:endParaRPr>
          </a:p>
        </p:txBody>
      </p:sp>
      <p:sp>
        <p:nvSpPr>
          <p:cNvPr id="20" name="TextBox 19">
            <a:extLst>
              <a:ext uri="{FF2B5EF4-FFF2-40B4-BE49-F238E27FC236}">
                <a16:creationId xmlns:a16="http://schemas.microsoft.com/office/drawing/2014/main" id="{8179D866-B318-20DC-3931-AC861B07EBE7}"/>
              </a:ext>
            </a:extLst>
          </p:cNvPr>
          <p:cNvSpPr txBox="1"/>
          <p:nvPr/>
        </p:nvSpPr>
        <p:spPr>
          <a:xfrm>
            <a:off x="2457157" y="3722897"/>
            <a:ext cx="24047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B32118"/>
                </a:solidFill>
                <a:effectLst/>
                <a:uLnTx/>
                <a:uFillTx/>
                <a:ea typeface="+mn-ea"/>
                <a:cs typeface="Arial" panose="020B0604020202020204" pitchFamily="34" charset="0"/>
              </a:rPr>
              <a:t>Communicating Information</a:t>
            </a:r>
            <a:endParaRPr kumimoji="0" lang="en-GB" sz="1400" b="0" i="0" u="none" strike="noStrike" kern="1200" cap="none" spc="0" normalizeH="0" baseline="0" noProof="0">
              <a:ln>
                <a:noFill/>
              </a:ln>
              <a:solidFill>
                <a:srgbClr val="B32118"/>
              </a:solidFill>
              <a:effectLst/>
              <a:uLnTx/>
              <a:uFillTx/>
              <a:ea typeface="+mn-ea"/>
              <a:cs typeface="Arial" panose="020B0604020202020204" pitchFamily="34" charset="0"/>
            </a:endParaRPr>
          </a:p>
        </p:txBody>
      </p:sp>
      <p:sp>
        <p:nvSpPr>
          <p:cNvPr id="25" name="TextBox 24">
            <a:extLst>
              <a:ext uri="{FF2B5EF4-FFF2-40B4-BE49-F238E27FC236}">
                <a16:creationId xmlns:a16="http://schemas.microsoft.com/office/drawing/2014/main" id="{DA17A236-A01B-B149-A83D-CFDA54252CB2}"/>
              </a:ext>
            </a:extLst>
          </p:cNvPr>
          <p:cNvSpPr txBox="1"/>
          <p:nvPr/>
        </p:nvSpPr>
        <p:spPr>
          <a:xfrm>
            <a:off x="352063" y="2780739"/>
            <a:ext cx="32380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j-lt"/>
                <a:ea typeface="+mn-ea"/>
                <a:cs typeface="Arial" panose="020B0604020202020204" pitchFamily="34" charset="0"/>
              </a:rPr>
              <a:t>The 12 Match 6.5 behaviors: </a:t>
            </a:r>
            <a:endParaRPr kumimoji="0" lang="en-GB" sz="1600" b="1"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27" name="Arrow: Right 26">
            <a:extLst>
              <a:ext uri="{FF2B5EF4-FFF2-40B4-BE49-F238E27FC236}">
                <a16:creationId xmlns:a16="http://schemas.microsoft.com/office/drawing/2014/main" id="{3DE8D253-EF93-9554-A540-B370973049BD}"/>
              </a:ext>
            </a:extLst>
          </p:cNvPr>
          <p:cNvSpPr/>
          <p:nvPr/>
        </p:nvSpPr>
        <p:spPr>
          <a:xfrm>
            <a:off x="5044158" y="3606282"/>
            <a:ext cx="1553411" cy="1591800"/>
          </a:xfrm>
          <a:prstGeom prst="rightArrow">
            <a:avLst>
              <a:gd name="adj1" fmla="val 65638"/>
              <a:gd name="adj2" fmla="val 38885"/>
            </a:avLst>
          </a:prstGeom>
          <a:solidFill>
            <a:schemeClr val="tx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1"/>
                </a:solidFill>
                <a:effectLst/>
                <a:uLnTx/>
                <a:uFillTx/>
                <a:latin typeface="+mj-lt"/>
                <a:ea typeface="+mn-ea"/>
                <a:cs typeface="+mn-cs"/>
              </a:rPr>
              <a:t>Rank the 12 behaviors</a:t>
            </a:r>
          </a:p>
        </p:txBody>
      </p:sp>
      <p:sp>
        <p:nvSpPr>
          <p:cNvPr id="53" name="Title 52">
            <a:extLst>
              <a:ext uri="{FF2B5EF4-FFF2-40B4-BE49-F238E27FC236}">
                <a16:creationId xmlns:a16="http://schemas.microsoft.com/office/drawing/2014/main" id="{288B9A77-A9C4-C09C-A5BA-0930C678615A}"/>
              </a:ext>
            </a:extLst>
          </p:cNvPr>
          <p:cNvSpPr>
            <a:spLocks noGrp="1"/>
          </p:cNvSpPr>
          <p:nvPr>
            <p:ph type="title"/>
          </p:nvPr>
        </p:nvSpPr>
        <p:spPr/>
        <p:txBody>
          <a:bodyPr/>
          <a:lstStyle/>
          <a:p>
            <a:r>
              <a:rPr lang="en-GB"/>
              <a:t>Role Fit Score</a:t>
            </a:r>
          </a:p>
        </p:txBody>
      </p:sp>
      <p:cxnSp>
        <p:nvCxnSpPr>
          <p:cNvPr id="59" name="Straight Connector 58">
            <a:extLst>
              <a:ext uri="{FF2B5EF4-FFF2-40B4-BE49-F238E27FC236}">
                <a16:creationId xmlns:a16="http://schemas.microsoft.com/office/drawing/2014/main" id="{5210DE30-6909-39E0-8BF4-09699BCA5B84}"/>
              </a:ext>
            </a:extLst>
          </p:cNvPr>
          <p:cNvCxnSpPr>
            <a:cxnSpLocks/>
            <a:stCxn id="56" idx="1"/>
            <a:endCxn id="56" idx="3"/>
          </p:cNvCxnSpPr>
          <p:nvPr/>
        </p:nvCxnSpPr>
        <p:spPr>
          <a:xfrm>
            <a:off x="6949569" y="4395352"/>
            <a:ext cx="4438261"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5B310C4-195E-A896-DF6E-A66A1A7191F3}"/>
              </a:ext>
            </a:extLst>
          </p:cNvPr>
          <p:cNvGrpSpPr/>
          <p:nvPr/>
        </p:nvGrpSpPr>
        <p:grpSpPr>
          <a:xfrm>
            <a:off x="6949569" y="1795955"/>
            <a:ext cx="4651978" cy="4771782"/>
            <a:chOff x="6949569" y="1795955"/>
            <a:chExt cx="4651978" cy="4771782"/>
          </a:xfrm>
        </p:grpSpPr>
        <p:sp>
          <p:nvSpPr>
            <p:cNvPr id="22" name="TextBox 21">
              <a:extLst>
                <a:ext uri="{FF2B5EF4-FFF2-40B4-BE49-F238E27FC236}">
                  <a16:creationId xmlns:a16="http://schemas.microsoft.com/office/drawing/2014/main" id="{B909FC47-7894-9D3A-FB7C-DDE755EFFA40}"/>
                </a:ext>
              </a:extLst>
            </p:cNvPr>
            <p:cNvSpPr txBox="1"/>
            <p:nvPr/>
          </p:nvSpPr>
          <p:spPr>
            <a:xfrm>
              <a:off x="7058324" y="2720492"/>
              <a:ext cx="7500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prstClr val="black"/>
                  </a:solidFill>
                  <a:effectLst/>
                  <a:uLnTx/>
                  <a:uFillTx/>
                  <a:latin typeface="+mj-lt"/>
                  <a:ea typeface="+mn-ea"/>
                  <a:cs typeface="Arial" panose="020B0604020202020204" pitchFamily="34" charset="0"/>
                </a:rPr>
                <a:t>High</a:t>
              </a:r>
              <a:endParaRPr kumimoji="0" lang="en-GB" sz="160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23" name="TextBox 22">
              <a:extLst>
                <a:ext uri="{FF2B5EF4-FFF2-40B4-BE49-F238E27FC236}">
                  <a16:creationId xmlns:a16="http://schemas.microsoft.com/office/drawing/2014/main" id="{386D2EF4-A567-883A-FC2A-2B06A368BA17}"/>
                </a:ext>
              </a:extLst>
            </p:cNvPr>
            <p:cNvSpPr txBox="1"/>
            <p:nvPr/>
          </p:nvSpPr>
          <p:spPr>
            <a:xfrm>
              <a:off x="7058324" y="3846374"/>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prstClr val="black"/>
                  </a:solidFill>
                  <a:effectLst/>
                  <a:uLnTx/>
                  <a:uFillTx/>
                  <a:latin typeface="+mj-lt"/>
                  <a:ea typeface="+mn-ea"/>
                  <a:cs typeface="Arial" panose="020B0604020202020204" pitchFamily="34" charset="0"/>
                </a:rPr>
                <a:t>Medium High </a:t>
              </a:r>
              <a:endParaRPr kumimoji="0" lang="en-GB" sz="160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24" name="TextBox 23">
              <a:extLst>
                <a:ext uri="{FF2B5EF4-FFF2-40B4-BE49-F238E27FC236}">
                  <a16:creationId xmlns:a16="http://schemas.microsoft.com/office/drawing/2014/main" id="{E42562A7-0D3F-8798-A98A-6BC044AEDE04}"/>
                </a:ext>
              </a:extLst>
            </p:cNvPr>
            <p:cNvSpPr txBox="1"/>
            <p:nvPr/>
          </p:nvSpPr>
          <p:spPr>
            <a:xfrm>
              <a:off x="7058323" y="4581767"/>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prstClr val="black"/>
                  </a:solidFill>
                  <a:effectLst/>
                  <a:uLnTx/>
                  <a:uFillTx/>
                  <a:latin typeface="+mj-lt"/>
                  <a:ea typeface="+mn-ea"/>
                  <a:cs typeface="Arial" panose="020B0604020202020204" pitchFamily="34" charset="0"/>
                </a:rPr>
                <a:t>Medium Low </a:t>
              </a:r>
              <a:endParaRPr kumimoji="0" lang="en-GB" sz="160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39" name="TextBox 38">
              <a:extLst>
                <a:ext uri="{FF2B5EF4-FFF2-40B4-BE49-F238E27FC236}">
                  <a16:creationId xmlns:a16="http://schemas.microsoft.com/office/drawing/2014/main" id="{BD97AB30-92CC-26C3-A338-991350A6A618}"/>
                </a:ext>
              </a:extLst>
            </p:cNvPr>
            <p:cNvSpPr txBox="1"/>
            <p:nvPr/>
          </p:nvSpPr>
          <p:spPr>
            <a:xfrm>
              <a:off x="7088637" y="5725961"/>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prstClr val="black"/>
                  </a:solidFill>
                  <a:effectLst/>
                  <a:uLnTx/>
                  <a:uFillTx/>
                  <a:latin typeface="+mj-lt"/>
                  <a:ea typeface="+mn-ea"/>
                  <a:cs typeface="Arial" panose="020B0604020202020204" pitchFamily="34" charset="0"/>
                </a:rPr>
                <a:t>Low </a:t>
              </a:r>
              <a:endParaRPr kumimoji="0" lang="en-GB" sz="1600"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41" name="TextBox 40">
              <a:extLst>
                <a:ext uri="{FF2B5EF4-FFF2-40B4-BE49-F238E27FC236}">
                  <a16:creationId xmlns:a16="http://schemas.microsoft.com/office/drawing/2014/main" id="{B755FCCB-FD6F-B9BB-A453-856D2AB14320}"/>
                </a:ext>
              </a:extLst>
            </p:cNvPr>
            <p:cNvSpPr txBox="1"/>
            <p:nvPr/>
          </p:nvSpPr>
          <p:spPr>
            <a:xfrm>
              <a:off x="8524783" y="2216278"/>
              <a:ext cx="4259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Arial" panose="020B0604020202020204" pitchFamily="34" charset="0"/>
                </a:rPr>
                <a:t>1</a:t>
              </a:r>
              <a:r>
                <a:rPr kumimoji="0" lang="en-US" sz="1400" b="0" i="0" u="none" strike="noStrike" kern="1200" cap="none" spc="0" normalizeH="0" baseline="30000" noProof="0">
                  <a:ln>
                    <a:noFill/>
                  </a:ln>
                  <a:solidFill>
                    <a:prstClr val="black"/>
                  </a:solidFill>
                  <a:effectLst/>
                  <a:uLnTx/>
                  <a:uFillTx/>
                  <a:ea typeface="+mn-ea"/>
                  <a:cs typeface="Arial" panose="020B0604020202020204" pitchFamily="34" charset="0"/>
                </a:rPr>
                <a:t>st</a:t>
              </a:r>
              <a:endParaRPr kumimoji="0" lang="en-GB" sz="14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2" name="TextBox 41">
              <a:extLst>
                <a:ext uri="{FF2B5EF4-FFF2-40B4-BE49-F238E27FC236}">
                  <a16:creationId xmlns:a16="http://schemas.microsoft.com/office/drawing/2014/main" id="{2C7FED60-DBD4-4B72-26E9-38BD7CB8BF7A}"/>
                </a:ext>
              </a:extLst>
            </p:cNvPr>
            <p:cNvSpPr txBox="1"/>
            <p:nvPr/>
          </p:nvSpPr>
          <p:spPr>
            <a:xfrm>
              <a:off x="8524787" y="2563518"/>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Arial" panose="020B0604020202020204" pitchFamily="34" charset="0"/>
                </a:rPr>
                <a:t>2</a:t>
              </a:r>
              <a:r>
                <a:rPr kumimoji="0" lang="en-US" sz="1400" b="0" i="0" u="none" strike="noStrike" kern="1200" cap="none" spc="0" normalizeH="0" baseline="30000" noProof="0">
                  <a:ln>
                    <a:noFill/>
                  </a:ln>
                  <a:solidFill>
                    <a:prstClr val="black"/>
                  </a:solidFill>
                  <a:effectLst/>
                  <a:uLnTx/>
                  <a:uFillTx/>
                  <a:ea typeface="+mn-ea"/>
                  <a:cs typeface="Arial" panose="020B0604020202020204" pitchFamily="34" charset="0"/>
                </a:rPr>
                <a:t>nd</a:t>
              </a:r>
              <a:endParaRPr kumimoji="0" lang="en-GB" sz="14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3" name="TextBox 42">
              <a:extLst>
                <a:ext uri="{FF2B5EF4-FFF2-40B4-BE49-F238E27FC236}">
                  <a16:creationId xmlns:a16="http://schemas.microsoft.com/office/drawing/2014/main" id="{16F0D657-6444-A38A-A945-65EAEF43D63F}"/>
                </a:ext>
              </a:extLst>
            </p:cNvPr>
            <p:cNvSpPr txBox="1"/>
            <p:nvPr/>
          </p:nvSpPr>
          <p:spPr>
            <a:xfrm>
              <a:off x="8524783" y="2910758"/>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Arial" panose="020B0604020202020204" pitchFamily="34" charset="0"/>
                </a:rPr>
                <a:t>3</a:t>
              </a:r>
              <a:r>
                <a:rPr kumimoji="0" lang="en-US" sz="1400" b="0" i="0" u="none" strike="noStrike" kern="1200" cap="none" spc="0" normalizeH="0" baseline="30000" noProof="0">
                  <a:ln>
                    <a:noFill/>
                  </a:ln>
                  <a:solidFill>
                    <a:prstClr val="black"/>
                  </a:solidFill>
                  <a:effectLst/>
                  <a:uLnTx/>
                  <a:uFillTx/>
                  <a:ea typeface="+mn-ea"/>
                  <a:cs typeface="Arial" panose="020B0604020202020204" pitchFamily="34" charset="0"/>
                </a:rPr>
                <a:t>rd</a:t>
              </a:r>
              <a:endParaRPr kumimoji="0" lang="en-GB" sz="14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4" name="TextBox 43">
              <a:extLst>
                <a:ext uri="{FF2B5EF4-FFF2-40B4-BE49-F238E27FC236}">
                  <a16:creationId xmlns:a16="http://schemas.microsoft.com/office/drawing/2014/main" id="{A007D8D2-3370-0C1F-DD8E-E2AA63D5180D}"/>
                </a:ext>
              </a:extLst>
            </p:cNvPr>
            <p:cNvSpPr txBox="1"/>
            <p:nvPr/>
          </p:nvSpPr>
          <p:spPr>
            <a:xfrm>
              <a:off x="8529322" y="3257997"/>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Arial" panose="020B0604020202020204" pitchFamily="34" charset="0"/>
                </a:rPr>
                <a:t>4</a:t>
              </a:r>
              <a:r>
                <a:rPr kumimoji="0" lang="en-US" sz="1400" b="0" i="0" u="none" strike="noStrike" kern="1200" cap="none" spc="0" normalizeH="0" baseline="30000" noProof="0">
                  <a:ln>
                    <a:noFill/>
                  </a:ln>
                  <a:solidFill>
                    <a:prstClr val="black"/>
                  </a:solidFill>
                  <a:effectLst/>
                  <a:uLnTx/>
                  <a:uFillTx/>
                  <a:ea typeface="+mn-ea"/>
                  <a:cs typeface="Arial" panose="020B0604020202020204" pitchFamily="34" charset="0"/>
                </a:rPr>
                <a:t>th</a:t>
              </a:r>
              <a:endParaRPr kumimoji="0" lang="en-GB" sz="14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55" name="Rectangle: Rounded Corners 54">
              <a:extLst>
                <a:ext uri="{FF2B5EF4-FFF2-40B4-BE49-F238E27FC236}">
                  <a16:creationId xmlns:a16="http://schemas.microsoft.com/office/drawing/2014/main" id="{57895DF9-860E-B6DF-E177-B11D39979FDC}"/>
                </a:ext>
              </a:extLst>
            </p:cNvPr>
            <p:cNvSpPr/>
            <p:nvPr/>
          </p:nvSpPr>
          <p:spPr>
            <a:xfrm>
              <a:off x="6949569" y="2183702"/>
              <a:ext cx="4438261" cy="142258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EEC989B4-8F21-39F3-5B1A-7EBB4EC6FCE8}"/>
                </a:ext>
              </a:extLst>
            </p:cNvPr>
            <p:cNvSpPr/>
            <p:nvPr/>
          </p:nvSpPr>
          <p:spPr>
            <a:xfrm>
              <a:off x="6949569" y="3669312"/>
              <a:ext cx="4438261" cy="145207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DD367727-D1C2-C3C0-03AF-81B625C3FCA0}"/>
                </a:ext>
              </a:extLst>
            </p:cNvPr>
            <p:cNvSpPr/>
            <p:nvPr/>
          </p:nvSpPr>
          <p:spPr>
            <a:xfrm>
              <a:off x="6949569" y="5178055"/>
              <a:ext cx="4438261" cy="138968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DD26E0A1-2F94-B7E5-48BC-7CBFE5A14014}"/>
                </a:ext>
              </a:extLst>
            </p:cNvPr>
            <p:cNvSpPr txBox="1"/>
            <p:nvPr/>
          </p:nvSpPr>
          <p:spPr>
            <a:xfrm>
              <a:off x="7433364" y="1795955"/>
              <a:ext cx="32380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mj-lt"/>
                  <a:ea typeface="+mn-ea"/>
                  <a:cs typeface="Arial" panose="020B0604020202020204" pitchFamily="34" charset="0"/>
                </a:rPr>
                <a:t>Ranking Example</a:t>
              </a:r>
              <a:endParaRPr kumimoji="0" lang="en-GB" b="1" i="0" u="none" strike="noStrike" kern="1200" cap="none" spc="0" normalizeH="0" baseline="0" noProof="0">
                <a:ln>
                  <a:noFill/>
                </a:ln>
                <a:solidFill>
                  <a:prstClr val="black"/>
                </a:solidFill>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8B21217A-C0A0-B361-F72F-07BB6822971D}"/>
                </a:ext>
              </a:extLst>
            </p:cNvPr>
            <p:cNvSpPr txBox="1"/>
            <p:nvPr/>
          </p:nvSpPr>
          <p:spPr>
            <a:xfrm>
              <a:off x="8920041" y="2560178"/>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B32118"/>
                  </a:solidFill>
                  <a:effectLst/>
                  <a:uLnTx/>
                  <a:uFillTx/>
                  <a:ea typeface="+mn-ea"/>
                  <a:cs typeface="Arial" panose="020B0604020202020204" pitchFamily="34" charset="0"/>
                </a:rPr>
                <a:t>Building Relationships</a:t>
              </a:r>
              <a:endParaRPr kumimoji="0" lang="en-GB" sz="1400" b="0" i="0" u="none" strike="noStrike" kern="1200" cap="none" spc="0" normalizeH="0" baseline="0" noProof="0">
                <a:ln>
                  <a:noFill/>
                </a:ln>
                <a:solidFill>
                  <a:srgbClr val="B32118"/>
                </a:solidFill>
                <a:effectLst/>
                <a:uLnTx/>
                <a:uFillTx/>
                <a:ea typeface="+mn-ea"/>
                <a:cs typeface="Arial" panose="020B0604020202020204" pitchFamily="34" charset="0"/>
              </a:endParaRPr>
            </a:p>
          </p:txBody>
        </p:sp>
        <p:sp>
          <p:nvSpPr>
            <p:cNvPr id="8" name="TextBox 7">
              <a:extLst>
                <a:ext uri="{FF2B5EF4-FFF2-40B4-BE49-F238E27FC236}">
                  <a16:creationId xmlns:a16="http://schemas.microsoft.com/office/drawing/2014/main" id="{94A52F60-2120-589F-4876-DB3E6E9D253B}"/>
                </a:ext>
              </a:extLst>
            </p:cNvPr>
            <p:cNvSpPr txBox="1"/>
            <p:nvPr/>
          </p:nvSpPr>
          <p:spPr>
            <a:xfrm>
              <a:off x="8920041" y="2220660"/>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8B107"/>
                  </a:solidFill>
                  <a:effectLst/>
                  <a:uLnTx/>
                  <a:uFillTx/>
                  <a:ea typeface="+mn-ea"/>
                  <a:cs typeface="Arial" panose="020B0604020202020204" pitchFamily="34" charset="0"/>
                </a:rPr>
                <a:t>Giving Support</a:t>
              </a:r>
              <a:endParaRPr kumimoji="0" lang="en-GB" sz="1400" b="0" i="0" u="none" strike="noStrike" kern="1200" cap="none" spc="0" normalizeH="0" baseline="0" noProof="0">
                <a:ln>
                  <a:noFill/>
                </a:ln>
                <a:solidFill>
                  <a:srgbClr val="C8B107"/>
                </a:solidFill>
                <a:effectLst/>
                <a:uLnTx/>
                <a:uFillTx/>
                <a:ea typeface="+mn-ea"/>
                <a:cs typeface="Arial" panose="020B0604020202020204" pitchFamily="34" charset="0"/>
              </a:endParaRPr>
            </a:p>
          </p:txBody>
        </p:sp>
        <p:sp>
          <p:nvSpPr>
            <p:cNvPr id="9" name="TextBox 8">
              <a:extLst>
                <a:ext uri="{FF2B5EF4-FFF2-40B4-BE49-F238E27FC236}">
                  <a16:creationId xmlns:a16="http://schemas.microsoft.com/office/drawing/2014/main" id="{8212874F-11BC-8E61-306F-0B6D17F14FE3}"/>
                </a:ext>
              </a:extLst>
            </p:cNvPr>
            <p:cNvSpPr txBox="1"/>
            <p:nvPr/>
          </p:nvSpPr>
          <p:spPr>
            <a:xfrm>
              <a:off x="8920041" y="2899696"/>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B32118"/>
                  </a:solidFill>
                  <a:effectLst/>
                  <a:uLnTx/>
                  <a:uFillTx/>
                  <a:ea typeface="+mn-ea"/>
                  <a:cs typeface="Arial" panose="020B0604020202020204" pitchFamily="34" charset="0"/>
                </a:rPr>
                <a:t>Providing Leadership</a:t>
              </a:r>
              <a:endParaRPr kumimoji="0" lang="en-GB" sz="1400" b="0" i="0" u="none" strike="noStrike" kern="1200" cap="none" spc="0" normalizeH="0" baseline="0" noProof="0">
                <a:ln>
                  <a:noFill/>
                </a:ln>
                <a:solidFill>
                  <a:srgbClr val="B32118"/>
                </a:solidFill>
                <a:effectLst/>
                <a:uLnTx/>
                <a:uFillTx/>
                <a:ea typeface="+mn-ea"/>
                <a:cs typeface="Arial" panose="020B0604020202020204" pitchFamily="34" charset="0"/>
              </a:endParaRPr>
            </a:p>
          </p:txBody>
        </p:sp>
        <p:sp>
          <p:nvSpPr>
            <p:cNvPr id="11" name="TextBox 10">
              <a:extLst>
                <a:ext uri="{FF2B5EF4-FFF2-40B4-BE49-F238E27FC236}">
                  <a16:creationId xmlns:a16="http://schemas.microsoft.com/office/drawing/2014/main" id="{1F691FF4-CE24-8BBF-69FF-67E085450D71}"/>
                </a:ext>
              </a:extLst>
            </p:cNvPr>
            <p:cNvSpPr txBox="1"/>
            <p:nvPr/>
          </p:nvSpPr>
          <p:spPr>
            <a:xfrm>
              <a:off x="8920041" y="5880871"/>
              <a:ext cx="26815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188C5"/>
                  </a:solidFill>
                  <a:effectLst/>
                  <a:uLnTx/>
                  <a:uFillTx/>
                  <a:ea typeface="+mn-ea"/>
                  <a:cs typeface="Arial" panose="020B0604020202020204" pitchFamily="34" charset="0"/>
                </a:rPr>
                <a:t>Creating Innovation</a:t>
              </a:r>
              <a:endParaRPr kumimoji="0" lang="en-GB" sz="1400" b="0" i="0" u="none" strike="noStrike" kern="1200" cap="none" spc="0" normalizeH="0" baseline="0" noProof="0">
                <a:ln>
                  <a:noFill/>
                </a:ln>
                <a:solidFill>
                  <a:srgbClr val="6188C5"/>
                </a:solidFill>
                <a:effectLst/>
                <a:uLnTx/>
                <a:uFillTx/>
                <a:ea typeface="+mn-ea"/>
                <a:cs typeface="Arial" panose="020B0604020202020204" pitchFamily="34" charset="0"/>
              </a:endParaRPr>
            </a:p>
          </p:txBody>
        </p:sp>
        <p:sp>
          <p:nvSpPr>
            <p:cNvPr id="14" name="TextBox 13">
              <a:extLst>
                <a:ext uri="{FF2B5EF4-FFF2-40B4-BE49-F238E27FC236}">
                  <a16:creationId xmlns:a16="http://schemas.microsoft.com/office/drawing/2014/main" id="{35DA2850-88D3-5D5A-83FB-B206862C1466}"/>
                </a:ext>
              </a:extLst>
            </p:cNvPr>
            <p:cNvSpPr txBox="1"/>
            <p:nvPr/>
          </p:nvSpPr>
          <p:spPr>
            <a:xfrm>
              <a:off x="8920041" y="4452285"/>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188C5"/>
                  </a:solidFill>
                  <a:effectLst/>
                  <a:uLnTx/>
                  <a:uFillTx/>
                  <a:ea typeface="+mn-ea"/>
                  <a:cs typeface="Arial" panose="020B0604020202020204" pitchFamily="34" charset="0"/>
                </a:rPr>
                <a:t>Investigating Issues</a:t>
              </a:r>
              <a:endParaRPr kumimoji="0" lang="en-GB" sz="1400" b="0" i="0" u="none" strike="noStrike" kern="1200" cap="none" spc="0" normalizeH="0" baseline="0" noProof="0">
                <a:ln>
                  <a:noFill/>
                </a:ln>
                <a:solidFill>
                  <a:srgbClr val="6188C5"/>
                </a:solidFill>
                <a:effectLst/>
                <a:uLnTx/>
                <a:uFillTx/>
                <a:ea typeface="+mn-ea"/>
                <a:cs typeface="Arial" panose="020B0604020202020204" pitchFamily="34" charset="0"/>
              </a:endParaRPr>
            </a:p>
          </p:txBody>
        </p:sp>
        <p:sp>
          <p:nvSpPr>
            <p:cNvPr id="21" name="TextBox 20">
              <a:extLst>
                <a:ext uri="{FF2B5EF4-FFF2-40B4-BE49-F238E27FC236}">
                  <a16:creationId xmlns:a16="http://schemas.microsoft.com/office/drawing/2014/main" id="{D30CA8CD-341C-F907-C5E0-E55C270D5696}"/>
                </a:ext>
              </a:extLst>
            </p:cNvPr>
            <p:cNvSpPr txBox="1"/>
            <p:nvPr/>
          </p:nvSpPr>
          <p:spPr>
            <a:xfrm>
              <a:off x="8920041" y="4751044"/>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8B107"/>
                  </a:solidFill>
                  <a:effectLst/>
                  <a:uLnTx/>
                  <a:uFillTx/>
                  <a:ea typeface="+mn-ea"/>
                  <a:cs typeface="Arial" panose="020B0604020202020204" pitchFamily="34" charset="0"/>
                </a:rPr>
                <a:t>Showing Resilience</a:t>
              </a:r>
              <a:endParaRPr kumimoji="0" lang="en-GB" sz="1400" b="0" i="0" u="none" strike="noStrike" kern="1200" cap="none" spc="0" normalizeH="0" baseline="0" noProof="0">
                <a:ln>
                  <a:noFill/>
                </a:ln>
                <a:solidFill>
                  <a:srgbClr val="C8B107"/>
                </a:solidFill>
                <a:effectLst/>
                <a:uLnTx/>
                <a:uFillTx/>
                <a:ea typeface="+mn-ea"/>
                <a:cs typeface="Arial" panose="020B0604020202020204" pitchFamily="34" charset="0"/>
              </a:endParaRPr>
            </a:p>
          </p:txBody>
        </p:sp>
        <p:sp>
          <p:nvSpPr>
            <p:cNvPr id="26" name="TextBox 25">
              <a:extLst>
                <a:ext uri="{FF2B5EF4-FFF2-40B4-BE49-F238E27FC236}">
                  <a16:creationId xmlns:a16="http://schemas.microsoft.com/office/drawing/2014/main" id="{C8E4FE9F-23D8-044C-A018-0FC598A9D3EC}"/>
                </a:ext>
              </a:extLst>
            </p:cNvPr>
            <p:cNvSpPr txBox="1"/>
            <p:nvPr/>
          </p:nvSpPr>
          <p:spPr>
            <a:xfrm>
              <a:off x="8920041" y="5213657"/>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8B107"/>
                  </a:solidFill>
                  <a:effectLst/>
                  <a:uLnTx/>
                  <a:uFillTx/>
                  <a:ea typeface="+mn-ea"/>
                  <a:cs typeface="Arial" panose="020B0604020202020204" pitchFamily="34" charset="0"/>
                </a:rPr>
                <a:t>Adjusting to Change</a:t>
              </a:r>
              <a:endParaRPr kumimoji="0" lang="en-GB" sz="1400" b="0" i="0" u="none" strike="noStrike" kern="1200" cap="none" spc="0" normalizeH="0" baseline="0" noProof="0">
                <a:ln>
                  <a:noFill/>
                </a:ln>
                <a:solidFill>
                  <a:srgbClr val="C8B107"/>
                </a:solidFill>
                <a:effectLst/>
                <a:uLnTx/>
                <a:uFillTx/>
                <a:ea typeface="+mn-ea"/>
                <a:cs typeface="Arial" panose="020B0604020202020204" pitchFamily="34" charset="0"/>
              </a:endParaRPr>
            </a:p>
          </p:txBody>
        </p:sp>
        <p:sp>
          <p:nvSpPr>
            <p:cNvPr id="28" name="TextBox 27">
              <a:extLst>
                <a:ext uri="{FF2B5EF4-FFF2-40B4-BE49-F238E27FC236}">
                  <a16:creationId xmlns:a16="http://schemas.microsoft.com/office/drawing/2014/main" id="{52A21498-2C30-F221-ACB1-CE96C9148DCE}"/>
                </a:ext>
              </a:extLst>
            </p:cNvPr>
            <p:cNvSpPr txBox="1"/>
            <p:nvPr/>
          </p:nvSpPr>
          <p:spPr>
            <a:xfrm>
              <a:off x="8920041" y="5547264"/>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188C5"/>
                  </a:solidFill>
                  <a:effectLst/>
                  <a:uLnTx/>
                  <a:uFillTx/>
                  <a:ea typeface="+mn-ea"/>
                  <a:cs typeface="Arial" panose="020B0604020202020204" pitchFamily="34" charset="0"/>
                </a:rPr>
                <a:t>Evaluating Problems</a:t>
              </a:r>
              <a:endParaRPr kumimoji="0" lang="en-GB" sz="1400" b="0" i="0" u="none" strike="noStrike" kern="1200" cap="none" spc="0" normalizeH="0" baseline="0" noProof="0">
                <a:ln>
                  <a:noFill/>
                </a:ln>
                <a:solidFill>
                  <a:srgbClr val="6188C5"/>
                </a:solidFill>
                <a:effectLst/>
                <a:uLnTx/>
                <a:uFillTx/>
                <a:ea typeface="+mn-ea"/>
                <a:cs typeface="Arial" panose="020B0604020202020204" pitchFamily="34" charset="0"/>
              </a:endParaRPr>
            </a:p>
          </p:txBody>
        </p:sp>
        <p:sp>
          <p:nvSpPr>
            <p:cNvPr id="29" name="TextBox 28">
              <a:extLst>
                <a:ext uri="{FF2B5EF4-FFF2-40B4-BE49-F238E27FC236}">
                  <a16:creationId xmlns:a16="http://schemas.microsoft.com/office/drawing/2014/main" id="{5FB54A96-E66F-DE43-D115-46D1A39BDB6E}"/>
                </a:ext>
              </a:extLst>
            </p:cNvPr>
            <p:cNvSpPr txBox="1"/>
            <p:nvPr/>
          </p:nvSpPr>
          <p:spPr>
            <a:xfrm>
              <a:off x="8920042" y="4001827"/>
              <a:ext cx="26815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B32118"/>
                  </a:solidFill>
                  <a:effectLst/>
                  <a:uLnTx/>
                  <a:uFillTx/>
                  <a:ea typeface="+mn-ea"/>
                  <a:cs typeface="Arial" panose="020B0604020202020204" pitchFamily="34" charset="0"/>
                </a:rPr>
                <a:t>Communicating Information</a:t>
              </a:r>
              <a:endParaRPr kumimoji="0" lang="en-GB" sz="1400" b="0" i="0" u="none" strike="noStrike" kern="1200" cap="none" spc="0" normalizeH="0" baseline="0" noProof="0">
                <a:ln>
                  <a:noFill/>
                </a:ln>
                <a:solidFill>
                  <a:srgbClr val="B32118"/>
                </a:solidFill>
                <a:effectLst/>
                <a:uLnTx/>
                <a:uFillTx/>
                <a:ea typeface="+mn-ea"/>
                <a:cs typeface="Arial" panose="020B0604020202020204" pitchFamily="34" charset="0"/>
              </a:endParaRPr>
            </a:p>
          </p:txBody>
        </p:sp>
        <p:sp>
          <p:nvSpPr>
            <p:cNvPr id="30" name="TextBox 29">
              <a:extLst>
                <a:ext uri="{FF2B5EF4-FFF2-40B4-BE49-F238E27FC236}">
                  <a16:creationId xmlns:a16="http://schemas.microsoft.com/office/drawing/2014/main" id="{69209118-B63B-3ABD-EB82-B47BF9A79661}"/>
                </a:ext>
              </a:extLst>
            </p:cNvPr>
            <p:cNvSpPr txBox="1"/>
            <p:nvPr/>
          </p:nvSpPr>
          <p:spPr>
            <a:xfrm>
              <a:off x="8920041" y="3710991"/>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7A31"/>
                  </a:solidFill>
                  <a:effectLst/>
                  <a:uLnTx/>
                  <a:uFillTx/>
                  <a:ea typeface="+mn-ea"/>
                  <a:cs typeface="Arial" panose="020B0604020202020204" pitchFamily="34" charset="0"/>
                </a:rPr>
                <a:t>Structuring Tasks</a:t>
              </a:r>
              <a:endParaRPr kumimoji="0" lang="en-GB" sz="1400" b="0" i="0" u="none" strike="noStrike" kern="1200" cap="none" spc="0" normalizeH="0" baseline="0" noProof="0">
                <a:ln>
                  <a:noFill/>
                </a:ln>
                <a:solidFill>
                  <a:srgbClr val="397A31"/>
                </a:solidFill>
                <a:effectLst/>
                <a:uLnTx/>
                <a:uFillTx/>
                <a:ea typeface="+mn-ea"/>
                <a:cs typeface="Arial" panose="020B0604020202020204" pitchFamily="34" charset="0"/>
              </a:endParaRPr>
            </a:p>
          </p:txBody>
        </p:sp>
        <p:sp>
          <p:nvSpPr>
            <p:cNvPr id="31" name="TextBox 30">
              <a:extLst>
                <a:ext uri="{FF2B5EF4-FFF2-40B4-BE49-F238E27FC236}">
                  <a16:creationId xmlns:a16="http://schemas.microsoft.com/office/drawing/2014/main" id="{AA0385F5-8C6C-B684-BCC5-1EB23F20E880}"/>
                </a:ext>
              </a:extLst>
            </p:cNvPr>
            <p:cNvSpPr txBox="1"/>
            <p:nvPr/>
          </p:nvSpPr>
          <p:spPr>
            <a:xfrm>
              <a:off x="8920041" y="6214477"/>
              <a:ext cx="26815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7A31"/>
                  </a:solidFill>
                  <a:effectLst/>
                  <a:uLnTx/>
                  <a:uFillTx/>
                  <a:ea typeface="+mn-ea"/>
                  <a:cs typeface="Arial" panose="020B0604020202020204" pitchFamily="34" charset="0"/>
                </a:rPr>
                <a:t>Processing Details</a:t>
              </a:r>
              <a:endParaRPr kumimoji="0" lang="en-GB" sz="1400" b="0" i="0" u="none" strike="noStrike" kern="1200" cap="none" spc="0" normalizeH="0" baseline="0" noProof="0">
                <a:ln>
                  <a:noFill/>
                </a:ln>
                <a:solidFill>
                  <a:srgbClr val="397A31"/>
                </a:solidFill>
                <a:effectLst/>
                <a:uLnTx/>
                <a:uFillTx/>
                <a:ea typeface="+mn-ea"/>
                <a:cs typeface="Arial" panose="020B0604020202020204" pitchFamily="34" charset="0"/>
              </a:endParaRPr>
            </a:p>
          </p:txBody>
        </p:sp>
        <p:sp>
          <p:nvSpPr>
            <p:cNvPr id="32" name="TextBox 31">
              <a:extLst>
                <a:ext uri="{FF2B5EF4-FFF2-40B4-BE49-F238E27FC236}">
                  <a16:creationId xmlns:a16="http://schemas.microsoft.com/office/drawing/2014/main" id="{2F2F0D88-7DEF-721B-9A9C-963E12A7EFA8}"/>
                </a:ext>
              </a:extLst>
            </p:cNvPr>
            <p:cNvSpPr txBox="1"/>
            <p:nvPr/>
          </p:nvSpPr>
          <p:spPr>
            <a:xfrm>
              <a:off x="8920041" y="3239215"/>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7A31"/>
                  </a:solidFill>
                  <a:effectLst/>
                  <a:uLnTx/>
                  <a:uFillTx/>
                  <a:ea typeface="+mn-ea"/>
                  <a:cs typeface="Arial" panose="020B0604020202020204" pitchFamily="34" charset="0"/>
                </a:rPr>
                <a:t>Driving Success</a:t>
              </a:r>
              <a:endParaRPr kumimoji="0" lang="en-GB" sz="1400" b="0" i="0" u="none" strike="noStrike" kern="1200" cap="none" spc="0" normalizeH="0" baseline="0" noProof="0">
                <a:ln>
                  <a:noFill/>
                </a:ln>
                <a:solidFill>
                  <a:srgbClr val="397A31"/>
                </a:solidFill>
                <a:effectLst/>
                <a:uLnTx/>
                <a:uFillTx/>
                <a:ea typeface="+mn-ea"/>
                <a:cs typeface="Arial" panose="020B0604020202020204" pitchFamily="34" charset="0"/>
              </a:endParaRPr>
            </a:p>
          </p:txBody>
        </p:sp>
      </p:grpSp>
    </p:spTree>
    <p:extLst>
      <p:ext uri="{BB962C8B-B14F-4D97-AF65-F5344CB8AC3E}">
        <p14:creationId xmlns:p14="http://schemas.microsoft.com/office/powerpoint/2010/main" val="223029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290A65B-5592-984A-F7BE-0488149280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1944" y="2221009"/>
            <a:ext cx="341970" cy="348876"/>
          </a:xfrm>
          <a:prstGeom prst="rect">
            <a:avLst/>
          </a:prstGeom>
        </p:spPr>
      </p:pic>
      <p:graphicFrame>
        <p:nvGraphicFramePr>
          <p:cNvPr id="9" name="Table 4">
            <a:extLst>
              <a:ext uri="{FF2B5EF4-FFF2-40B4-BE49-F238E27FC236}">
                <a16:creationId xmlns:a16="http://schemas.microsoft.com/office/drawing/2014/main" id="{0B48068E-F39A-0DEA-9B0F-0AE2DC8388FF}"/>
              </a:ext>
            </a:extLst>
          </p:cNvPr>
          <p:cNvGraphicFramePr>
            <a:graphicFrameLocks noGrp="1"/>
          </p:cNvGraphicFramePr>
          <p:nvPr>
            <p:extLst>
              <p:ext uri="{D42A27DB-BD31-4B8C-83A1-F6EECF244321}">
                <p14:modId xmlns:p14="http://schemas.microsoft.com/office/powerpoint/2010/main" val="2811993442"/>
              </p:ext>
            </p:extLst>
          </p:nvPr>
        </p:nvGraphicFramePr>
        <p:xfrm>
          <a:off x="1552302" y="2615216"/>
          <a:ext cx="8868139" cy="3794760"/>
        </p:xfrm>
        <a:graphic>
          <a:graphicData uri="http://schemas.openxmlformats.org/drawingml/2006/table">
            <a:tbl>
              <a:tblPr firstRow="1" bandRow="1">
                <a:tableStyleId>{073A0DAA-6AF3-43AB-8588-CEC1D06C72B9}</a:tableStyleId>
              </a:tblPr>
              <a:tblGrid>
                <a:gridCol w="873443">
                  <a:extLst>
                    <a:ext uri="{9D8B030D-6E8A-4147-A177-3AD203B41FA5}">
                      <a16:colId xmlns:a16="http://schemas.microsoft.com/office/drawing/2014/main" val="1597467600"/>
                    </a:ext>
                  </a:extLst>
                </a:gridCol>
                <a:gridCol w="867093">
                  <a:extLst>
                    <a:ext uri="{9D8B030D-6E8A-4147-A177-3AD203B41FA5}">
                      <a16:colId xmlns:a16="http://schemas.microsoft.com/office/drawing/2014/main" val="1942670159"/>
                    </a:ext>
                  </a:extLst>
                </a:gridCol>
                <a:gridCol w="1429068">
                  <a:extLst>
                    <a:ext uri="{9D8B030D-6E8A-4147-A177-3AD203B41FA5}">
                      <a16:colId xmlns:a16="http://schemas.microsoft.com/office/drawing/2014/main" val="2762334141"/>
                    </a:ext>
                  </a:extLst>
                </a:gridCol>
                <a:gridCol w="1311593">
                  <a:extLst>
                    <a:ext uri="{9D8B030D-6E8A-4147-A177-3AD203B41FA5}">
                      <a16:colId xmlns:a16="http://schemas.microsoft.com/office/drawing/2014/main" val="1603650915"/>
                    </a:ext>
                  </a:extLst>
                </a:gridCol>
                <a:gridCol w="1643743">
                  <a:extLst>
                    <a:ext uri="{9D8B030D-6E8A-4147-A177-3AD203B41FA5}">
                      <a16:colId xmlns:a16="http://schemas.microsoft.com/office/drawing/2014/main" val="1486082770"/>
                    </a:ext>
                  </a:extLst>
                </a:gridCol>
                <a:gridCol w="2743199">
                  <a:extLst>
                    <a:ext uri="{9D8B030D-6E8A-4147-A177-3AD203B41FA5}">
                      <a16:colId xmlns:a16="http://schemas.microsoft.com/office/drawing/2014/main" val="3091631079"/>
                    </a:ext>
                  </a:extLst>
                </a:gridCol>
              </a:tblGrid>
              <a:tr h="370840">
                <a:tc>
                  <a:txBody>
                    <a:bodyPr/>
                    <a:lstStyle/>
                    <a:p>
                      <a:r>
                        <a:rPr lang="en-GB" sz="1200" b="1">
                          <a:solidFill>
                            <a:schemeClr val="tx2"/>
                          </a:solidFill>
                          <a:latin typeface="+mj-lt"/>
                        </a:rPr>
                        <a:t>First Name</a:t>
                      </a:r>
                    </a:p>
                  </a:txBody>
                  <a:tcPr anchor="ctr">
                    <a:solidFill>
                      <a:schemeClr val="accent1"/>
                    </a:solidFill>
                  </a:tcPr>
                </a:tc>
                <a:tc>
                  <a:txBody>
                    <a:bodyPr/>
                    <a:lstStyle/>
                    <a:p>
                      <a:r>
                        <a:rPr lang="en-GB" sz="1200" b="1">
                          <a:solidFill>
                            <a:schemeClr val="tx2"/>
                          </a:solidFill>
                          <a:latin typeface="+mj-lt"/>
                        </a:rPr>
                        <a:t>Last Name</a:t>
                      </a:r>
                    </a:p>
                  </a:txBody>
                  <a:tcPr anchor="ctr">
                    <a:solidFill>
                      <a:schemeClr val="accent1"/>
                    </a:solidFill>
                  </a:tcPr>
                </a:tc>
                <a:tc>
                  <a:txBody>
                    <a:bodyPr/>
                    <a:lstStyle/>
                    <a:p>
                      <a:r>
                        <a:rPr lang="en-GB" sz="1200" b="1">
                          <a:solidFill>
                            <a:schemeClr val="tx2"/>
                          </a:solidFill>
                          <a:latin typeface="+mj-lt"/>
                        </a:rPr>
                        <a:t>Behavioral Fit</a:t>
                      </a:r>
                    </a:p>
                  </a:txBody>
                  <a:tcPr anchor="ctr">
                    <a:solidFill>
                      <a:schemeClr val="accent1"/>
                    </a:solidFill>
                  </a:tcPr>
                </a:tc>
                <a:tc>
                  <a:txBody>
                    <a:bodyPr/>
                    <a:lstStyle/>
                    <a:p>
                      <a:r>
                        <a:rPr lang="en-GB" sz="1200" b="1">
                          <a:solidFill>
                            <a:schemeClr val="tx2"/>
                          </a:solidFill>
                          <a:latin typeface="+mj-lt"/>
                        </a:rPr>
                        <a:t>Cognitive Ability Fit </a:t>
                      </a:r>
                    </a:p>
                  </a:txBody>
                  <a:tcPr anchor="ctr">
                    <a:solidFill>
                      <a:schemeClr val="accent1"/>
                    </a:solidFill>
                  </a:tcPr>
                </a:tc>
                <a:tc>
                  <a:txBody>
                    <a:bodyPr/>
                    <a:lstStyle/>
                    <a:p>
                      <a:r>
                        <a:rPr lang="en-GB" sz="1200" b="1">
                          <a:solidFill>
                            <a:schemeClr val="tx2"/>
                          </a:solidFill>
                          <a:latin typeface="+mj-lt"/>
                        </a:rPr>
                        <a:t>Combined Fit</a:t>
                      </a:r>
                    </a:p>
                  </a:txBody>
                  <a:tcPr anchor="ctr">
                    <a:solidFill>
                      <a:schemeClr val="accent1"/>
                    </a:solidFill>
                  </a:tcPr>
                </a:tc>
                <a:tc>
                  <a:txBody>
                    <a:bodyPr/>
                    <a:lstStyle/>
                    <a:p>
                      <a:r>
                        <a:rPr lang="en-GB" sz="1200" b="1" err="1">
                          <a:solidFill>
                            <a:schemeClr val="tx2"/>
                          </a:solidFill>
                          <a:latin typeface="+mj-lt"/>
                        </a:rPr>
                        <a:t>NormSet</a:t>
                      </a:r>
                      <a:endParaRPr lang="en-GB" sz="1200" b="1">
                        <a:solidFill>
                          <a:schemeClr val="tx2"/>
                        </a:solidFill>
                        <a:latin typeface="+mj-lt"/>
                      </a:endParaRPr>
                    </a:p>
                  </a:txBody>
                  <a:tcPr anchor="ctr">
                    <a:solidFill>
                      <a:schemeClr val="accent1"/>
                    </a:solidFill>
                  </a:tcPr>
                </a:tc>
                <a:extLst>
                  <a:ext uri="{0D108BD9-81ED-4DB2-BD59-A6C34878D82A}">
                    <a16:rowId xmlns:a16="http://schemas.microsoft.com/office/drawing/2014/main" val="3233109529"/>
                  </a:ext>
                </a:extLst>
              </a:tr>
              <a:tr h="370840">
                <a:tc>
                  <a:txBody>
                    <a:bodyPr/>
                    <a:lstStyle/>
                    <a:p>
                      <a:r>
                        <a:rPr lang="en-GB" sz="1000"/>
                        <a:t>Lee</a:t>
                      </a:r>
                      <a:endParaRPr lang="en-GB" sz="1000">
                        <a:latin typeface="Raleway" pitchFamily="2" charset="0"/>
                      </a:endParaRPr>
                    </a:p>
                  </a:txBody>
                  <a:tcPr anchor="ctr"/>
                </a:tc>
                <a:tc>
                  <a:txBody>
                    <a:bodyPr/>
                    <a:lstStyle/>
                    <a:p>
                      <a:r>
                        <a:rPr lang="en-GB" sz="1000"/>
                        <a:t>Crouch</a:t>
                      </a:r>
                      <a:endParaRPr lang="en-GB" sz="1000">
                        <a:latin typeface="Raleway" pitchFamily="2" charset="0"/>
                      </a:endParaRPr>
                    </a:p>
                  </a:txBody>
                  <a:tcPr anchor="ctr"/>
                </a:tc>
                <a:tc>
                  <a:txBody>
                    <a:bodyPr/>
                    <a:lstStyle/>
                    <a:p>
                      <a:r>
                        <a:rPr lang="en-GB" sz="1000"/>
                        <a:t>41.79</a:t>
                      </a:r>
                      <a:endParaRPr lang="en-GB" sz="1000">
                        <a:latin typeface="Raleway" pitchFamily="2" charset="0"/>
                      </a:endParaRPr>
                    </a:p>
                  </a:txBody>
                  <a:tcPr anchor="ctr"/>
                </a:tc>
                <a:tc>
                  <a:txBody>
                    <a:bodyPr/>
                    <a:lstStyle/>
                    <a:p>
                      <a:r>
                        <a:rPr lang="en-GB" sz="1000"/>
                        <a:t>38</a:t>
                      </a:r>
                      <a:endParaRPr lang="en-GB" sz="1000">
                        <a:latin typeface="Raleway" pitchFamily="2" charset="0"/>
                      </a:endParaRPr>
                    </a:p>
                  </a:txBody>
                  <a:tcPr anchor="ctr"/>
                </a:tc>
                <a:tc>
                  <a:txBody>
                    <a:bodyPr/>
                    <a:lstStyle/>
                    <a:p>
                      <a:r>
                        <a:rPr lang="en-GB" sz="1000"/>
                        <a:t>38.7925</a:t>
                      </a:r>
                      <a:endParaRPr lang="en-GB" sz="1000">
                        <a:latin typeface="Raleway"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dk1"/>
                          </a:solidFill>
                          <a:effectLst/>
                        </a:rPr>
                        <a:t>Individual Contributors (INT, IA, 2021)</a:t>
                      </a:r>
                      <a:endParaRPr lang="en-GB" sz="1000" kern="1200">
                        <a:solidFill>
                          <a:schemeClr val="dk1"/>
                        </a:solidFill>
                        <a:effectLst/>
                        <a:latin typeface="Raleway" pitchFamily="2" charset="0"/>
                        <a:ea typeface="+mn-ea"/>
                        <a:cs typeface="+mn-cs"/>
                      </a:endParaRPr>
                    </a:p>
                  </a:txBody>
                  <a:tcPr anchor="ctr"/>
                </a:tc>
                <a:extLst>
                  <a:ext uri="{0D108BD9-81ED-4DB2-BD59-A6C34878D82A}">
                    <a16:rowId xmlns:a16="http://schemas.microsoft.com/office/drawing/2014/main" val="3801418504"/>
                  </a:ext>
                </a:extLst>
              </a:tr>
              <a:tr h="370840">
                <a:tc>
                  <a:txBody>
                    <a:bodyPr/>
                    <a:lstStyle/>
                    <a:p>
                      <a:r>
                        <a:rPr lang="en-GB" sz="1000"/>
                        <a:t>Constance</a:t>
                      </a:r>
                      <a:endParaRPr lang="en-GB" sz="1000">
                        <a:latin typeface="Raleway" pitchFamily="2" charset="0"/>
                      </a:endParaRPr>
                    </a:p>
                  </a:txBody>
                  <a:tcPr anchor="ctr"/>
                </a:tc>
                <a:tc>
                  <a:txBody>
                    <a:bodyPr/>
                    <a:lstStyle/>
                    <a:p>
                      <a:r>
                        <a:rPr lang="en-GB" sz="1000" err="1"/>
                        <a:t>Markievica</a:t>
                      </a:r>
                      <a:endParaRPr lang="en-GB" sz="1000">
                        <a:latin typeface="Raleway" pitchFamily="2" charset="0"/>
                      </a:endParaRPr>
                    </a:p>
                  </a:txBody>
                  <a:tcPr anchor="ctr"/>
                </a:tc>
                <a:tc>
                  <a:txBody>
                    <a:bodyPr/>
                    <a:lstStyle/>
                    <a:p>
                      <a:r>
                        <a:rPr lang="en-GB" sz="1000"/>
                        <a:t>37.6883</a:t>
                      </a:r>
                      <a:endParaRPr lang="en-GB" sz="1000">
                        <a:latin typeface="Raleway" pitchFamily="2" charset="0"/>
                      </a:endParaRPr>
                    </a:p>
                  </a:txBody>
                  <a:tcPr anchor="ctr"/>
                </a:tc>
                <a:tc>
                  <a:txBody>
                    <a:bodyPr/>
                    <a:lstStyle/>
                    <a:p>
                      <a:r>
                        <a:rPr lang="en-GB" sz="1000"/>
                        <a:t>54</a:t>
                      </a:r>
                      <a:endParaRPr lang="en-GB" sz="1000">
                        <a:latin typeface="Raleway" pitchFamily="2" charset="0"/>
                      </a:endParaRPr>
                    </a:p>
                  </a:txBody>
                  <a:tcPr anchor="ctr"/>
                </a:tc>
                <a:tc>
                  <a:txBody>
                    <a:bodyPr/>
                    <a:lstStyle/>
                    <a:p>
                      <a:r>
                        <a:rPr lang="en-GB" sz="1000"/>
                        <a:t>40.0393</a:t>
                      </a:r>
                      <a:endParaRPr lang="en-GB" sz="1000">
                        <a:latin typeface="Raleway"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dk1"/>
                          </a:solidFill>
                          <a:effectLst/>
                        </a:rPr>
                        <a:t>Individual Contributors (INT, IA, 2021)</a:t>
                      </a:r>
                      <a:endParaRPr lang="en-GB" sz="1000" kern="1200">
                        <a:solidFill>
                          <a:schemeClr val="dk1"/>
                        </a:solidFill>
                        <a:effectLst/>
                        <a:latin typeface="Raleway" pitchFamily="2" charset="0"/>
                        <a:ea typeface="+mn-ea"/>
                        <a:cs typeface="+mn-cs"/>
                      </a:endParaRPr>
                    </a:p>
                  </a:txBody>
                  <a:tcPr anchor="ctr"/>
                </a:tc>
                <a:extLst>
                  <a:ext uri="{0D108BD9-81ED-4DB2-BD59-A6C34878D82A}">
                    <a16:rowId xmlns:a16="http://schemas.microsoft.com/office/drawing/2014/main" val="1893600306"/>
                  </a:ext>
                </a:extLst>
              </a:tr>
              <a:tr h="370840">
                <a:tc>
                  <a:txBody>
                    <a:bodyPr/>
                    <a:lstStyle/>
                    <a:p>
                      <a:r>
                        <a:rPr lang="en-GB" sz="1000"/>
                        <a:t>Sabrina</a:t>
                      </a:r>
                      <a:endParaRPr lang="en-GB" sz="1000">
                        <a:latin typeface="Raleway" pitchFamily="2" charset="0"/>
                      </a:endParaRPr>
                    </a:p>
                  </a:txBody>
                  <a:tcPr anchor="ctr"/>
                </a:tc>
                <a:tc>
                  <a:txBody>
                    <a:bodyPr/>
                    <a:lstStyle/>
                    <a:p>
                      <a:r>
                        <a:rPr lang="en-GB" sz="1000"/>
                        <a:t>Smith</a:t>
                      </a:r>
                      <a:endParaRPr lang="en-GB" sz="1000">
                        <a:latin typeface="Raleway" pitchFamily="2" charset="0"/>
                      </a:endParaRPr>
                    </a:p>
                  </a:txBody>
                  <a:tcPr anchor="ctr"/>
                </a:tc>
                <a:tc>
                  <a:txBody>
                    <a:bodyPr/>
                    <a:lstStyle/>
                    <a:p>
                      <a:r>
                        <a:rPr lang="en-GB" sz="1000"/>
                        <a:t>46.7398</a:t>
                      </a:r>
                      <a:endParaRPr lang="en-GB" sz="1000">
                        <a:latin typeface="Raleway" pitchFamily="2" charset="0"/>
                      </a:endParaRPr>
                    </a:p>
                  </a:txBody>
                  <a:tcPr anchor="ctr"/>
                </a:tc>
                <a:tc>
                  <a:txBody>
                    <a:bodyPr/>
                    <a:lstStyle/>
                    <a:p>
                      <a:r>
                        <a:rPr lang="en-GB" sz="1000"/>
                        <a:t>41</a:t>
                      </a:r>
                      <a:endParaRPr lang="en-GB" sz="1000">
                        <a:latin typeface="Raleway" pitchFamily="2" charset="0"/>
                      </a:endParaRPr>
                    </a:p>
                  </a:txBody>
                  <a:tcPr anchor="ctr"/>
                </a:tc>
                <a:tc>
                  <a:txBody>
                    <a:bodyPr/>
                    <a:lstStyle/>
                    <a:p>
                      <a:r>
                        <a:rPr lang="en-GB" sz="1000"/>
                        <a:t>44.2315</a:t>
                      </a:r>
                      <a:endParaRPr lang="en-GB" sz="1000">
                        <a:latin typeface="Raleway"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dk1"/>
                          </a:solidFill>
                          <a:effectLst/>
                        </a:rPr>
                        <a:t>Individual Contributors (INT, IA, 2021)</a:t>
                      </a:r>
                      <a:endParaRPr lang="en-GB" sz="1000" kern="1200">
                        <a:solidFill>
                          <a:schemeClr val="dk1"/>
                        </a:solidFill>
                        <a:effectLst/>
                        <a:latin typeface="Raleway" pitchFamily="2" charset="0"/>
                        <a:ea typeface="+mn-ea"/>
                        <a:cs typeface="+mn-cs"/>
                      </a:endParaRPr>
                    </a:p>
                  </a:txBody>
                  <a:tcPr anchor="ctr"/>
                </a:tc>
                <a:extLst>
                  <a:ext uri="{0D108BD9-81ED-4DB2-BD59-A6C34878D82A}">
                    <a16:rowId xmlns:a16="http://schemas.microsoft.com/office/drawing/2014/main" val="4013424008"/>
                  </a:ext>
                </a:extLst>
              </a:tr>
              <a:tr h="370840">
                <a:tc>
                  <a:txBody>
                    <a:bodyPr/>
                    <a:lstStyle/>
                    <a:p>
                      <a:r>
                        <a:rPr lang="en-GB" sz="1000" err="1"/>
                        <a:t>Jooris</a:t>
                      </a:r>
                      <a:endParaRPr lang="en-GB" sz="1000">
                        <a:latin typeface="Raleway" pitchFamily="2" charset="0"/>
                      </a:endParaRPr>
                    </a:p>
                  </a:txBody>
                  <a:tcPr anchor="ctr"/>
                </a:tc>
                <a:tc>
                  <a:txBody>
                    <a:bodyPr/>
                    <a:lstStyle/>
                    <a:p>
                      <a:r>
                        <a:rPr lang="en-GB" sz="1000" err="1"/>
                        <a:t>Axelstien</a:t>
                      </a:r>
                      <a:endParaRPr lang="en-GB" sz="1000">
                        <a:latin typeface="Raleway" pitchFamily="2" charset="0"/>
                      </a:endParaRPr>
                    </a:p>
                  </a:txBody>
                  <a:tcPr anchor="ctr"/>
                </a:tc>
                <a:tc>
                  <a:txBody>
                    <a:bodyPr/>
                    <a:lstStyle/>
                    <a:p>
                      <a:r>
                        <a:rPr lang="en-GB" sz="1000"/>
                        <a:t>46.3501</a:t>
                      </a:r>
                      <a:endParaRPr lang="en-GB" sz="1000">
                        <a:latin typeface="Raleway" pitchFamily="2" charset="0"/>
                      </a:endParaRPr>
                    </a:p>
                  </a:txBody>
                  <a:tcPr anchor="ctr"/>
                </a:tc>
                <a:tc>
                  <a:txBody>
                    <a:bodyPr/>
                    <a:lstStyle/>
                    <a:p>
                      <a:r>
                        <a:rPr lang="en-GB" sz="1000"/>
                        <a:t>45</a:t>
                      </a:r>
                      <a:endParaRPr lang="en-GB" sz="1000">
                        <a:latin typeface="Raleway" pitchFamily="2" charset="0"/>
                      </a:endParaRPr>
                    </a:p>
                  </a:txBody>
                  <a:tcPr anchor="ctr"/>
                </a:tc>
                <a:tc>
                  <a:txBody>
                    <a:bodyPr/>
                    <a:lstStyle/>
                    <a:p>
                      <a:r>
                        <a:rPr lang="en-GB" sz="1000"/>
                        <a:t>45.1217</a:t>
                      </a:r>
                      <a:endParaRPr lang="en-GB" sz="1000">
                        <a:latin typeface="Raleway"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a:solidFill>
                            <a:schemeClr val="dk1"/>
                          </a:solidFill>
                          <a:effectLst/>
                        </a:rPr>
                        <a:t>Individual Contributors (INT, IA, 2021)</a:t>
                      </a:r>
                      <a:endParaRPr lang="en-GB" sz="1000" kern="1200">
                        <a:solidFill>
                          <a:schemeClr val="dk1"/>
                        </a:solidFill>
                        <a:effectLst/>
                        <a:latin typeface="Raleway" pitchFamily="2" charset="0"/>
                        <a:ea typeface="+mn-ea"/>
                        <a:cs typeface="+mn-cs"/>
                      </a:endParaRPr>
                    </a:p>
                  </a:txBody>
                  <a:tcPr anchor="ctr"/>
                </a:tc>
                <a:extLst>
                  <a:ext uri="{0D108BD9-81ED-4DB2-BD59-A6C34878D82A}">
                    <a16:rowId xmlns:a16="http://schemas.microsoft.com/office/drawing/2014/main" val="616211543"/>
                  </a:ext>
                </a:extLst>
              </a:tr>
              <a:tr h="370840">
                <a:tc>
                  <a:txBody>
                    <a:bodyPr/>
                    <a:lstStyle/>
                    <a:p>
                      <a:r>
                        <a:rPr lang="en-GB" sz="1000"/>
                        <a:t>Isabel</a:t>
                      </a:r>
                      <a:endParaRPr lang="en-GB" sz="1000">
                        <a:latin typeface="Raleway" pitchFamily="2" charset="0"/>
                      </a:endParaRPr>
                    </a:p>
                  </a:txBody>
                  <a:tcPr anchor="ctr"/>
                </a:tc>
                <a:tc>
                  <a:txBody>
                    <a:bodyPr/>
                    <a:lstStyle/>
                    <a:p>
                      <a:r>
                        <a:rPr lang="en-GB" sz="1000"/>
                        <a:t>Mebarak</a:t>
                      </a:r>
                      <a:endParaRPr lang="en-GB" sz="1000">
                        <a:latin typeface="Raleway" pitchFamily="2" charset="0"/>
                      </a:endParaRPr>
                    </a:p>
                  </a:txBody>
                  <a:tcPr anchor="ctr"/>
                </a:tc>
                <a:tc>
                  <a:txBody>
                    <a:bodyPr/>
                    <a:lstStyle/>
                    <a:p>
                      <a:r>
                        <a:rPr lang="en-GB" sz="1000"/>
                        <a:t>47.1387</a:t>
                      </a:r>
                      <a:endParaRPr lang="en-GB" sz="1000">
                        <a:latin typeface="Raleway" pitchFamily="2" charset="0"/>
                      </a:endParaRPr>
                    </a:p>
                  </a:txBody>
                  <a:tcPr anchor="ctr"/>
                </a:tc>
                <a:tc>
                  <a:txBody>
                    <a:bodyPr/>
                    <a:lstStyle/>
                    <a:p>
                      <a:r>
                        <a:rPr lang="en-GB" sz="1000"/>
                        <a:t>52</a:t>
                      </a:r>
                      <a:endParaRPr lang="en-GB" sz="1000">
                        <a:latin typeface="Raleway" pitchFamily="2" charset="0"/>
                      </a:endParaRPr>
                    </a:p>
                  </a:txBody>
                  <a:tcPr anchor="ctr"/>
                </a:tc>
                <a:tc>
                  <a:txBody>
                    <a:bodyPr/>
                    <a:lstStyle/>
                    <a:p>
                      <a:r>
                        <a:rPr lang="en-GB" sz="1000"/>
                        <a:t>48.0183</a:t>
                      </a:r>
                      <a:endParaRPr lang="en-GB" sz="1000">
                        <a:latin typeface="Raleway" pitchFamily="2" charset="0"/>
                      </a:endParaRPr>
                    </a:p>
                  </a:txBody>
                  <a:tcPr anchor="ctr"/>
                </a:tc>
                <a:tc>
                  <a:txBody>
                    <a:bodyPr/>
                    <a:lstStyle/>
                    <a:p>
                      <a:r>
                        <a:rPr lang="en-GB" sz="1000" kern="1200">
                          <a:solidFill>
                            <a:schemeClr val="dk1"/>
                          </a:solidFill>
                          <a:effectLst/>
                        </a:rPr>
                        <a:t>Individual Contributors (INT, IA, 2021)</a:t>
                      </a:r>
                      <a:endParaRPr lang="en-GB" sz="1000">
                        <a:latin typeface="Raleway" pitchFamily="2" charset="0"/>
                      </a:endParaRPr>
                    </a:p>
                  </a:txBody>
                  <a:tcPr anchor="ctr"/>
                </a:tc>
                <a:extLst>
                  <a:ext uri="{0D108BD9-81ED-4DB2-BD59-A6C34878D82A}">
                    <a16:rowId xmlns:a16="http://schemas.microsoft.com/office/drawing/2014/main" val="3325298205"/>
                  </a:ext>
                </a:extLst>
              </a:tr>
              <a:tr h="370840">
                <a:tc>
                  <a:txBody>
                    <a:bodyPr/>
                    <a:lstStyle/>
                    <a:p>
                      <a:r>
                        <a:rPr lang="en-GB" sz="1000"/>
                        <a:t>Lucia</a:t>
                      </a:r>
                      <a:endParaRPr lang="en-GB" sz="1000">
                        <a:latin typeface="Raleway" pitchFamily="2" charset="0"/>
                      </a:endParaRPr>
                    </a:p>
                  </a:txBody>
                  <a:tcPr anchor="ctr"/>
                </a:tc>
                <a:tc>
                  <a:txBody>
                    <a:bodyPr/>
                    <a:lstStyle/>
                    <a:p>
                      <a:r>
                        <a:rPr lang="en-GB" sz="1000"/>
                        <a:t>Fernando</a:t>
                      </a:r>
                      <a:endParaRPr lang="en-GB" sz="1000">
                        <a:latin typeface="Raleway" pitchFamily="2" charset="0"/>
                      </a:endParaRPr>
                    </a:p>
                  </a:txBody>
                  <a:tcPr anchor="ctr"/>
                </a:tc>
                <a:tc>
                  <a:txBody>
                    <a:bodyPr/>
                    <a:lstStyle/>
                    <a:p>
                      <a:r>
                        <a:rPr lang="en-GB" sz="1000"/>
                        <a:t>46.1332</a:t>
                      </a:r>
                      <a:endParaRPr lang="en-GB" sz="1000">
                        <a:latin typeface="Raleway" pitchFamily="2" charset="0"/>
                      </a:endParaRPr>
                    </a:p>
                  </a:txBody>
                  <a:tcPr anchor="ctr"/>
                </a:tc>
                <a:tc>
                  <a:txBody>
                    <a:bodyPr/>
                    <a:lstStyle/>
                    <a:p>
                      <a:r>
                        <a:rPr lang="en-GB" sz="1000"/>
                        <a:t>57</a:t>
                      </a:r>
                      <a:endParaRPr lang="en-GB" sz="1000">
                        <a:latin typeface="Raleway" pitchFamily="2" charset="0"/>
                      </a:endParaRPr>
                    </a:p>
                  </a:txBody>
                  <a:tcPr anchor="ctr"/>
                </a:tc>
                <a:tc>
                  <a:txBody>
                    <a:bodyPr/>
                    <a:lstStyle/>
                    <a:p>
                      <a:r>
                        <a:rPr lang="en-GB" sz="1000"/>
                        <a:t>48.6593</a:t>
                      </a:r>
                      <a:endParaRPr lang="en-GB" sz="1000">
                        <a:latin typeface="Raleway" pitchFamily="2" charset="0"/>
                      </a:endParaRPr>
                    </a:p>
                  </a:txBody>
                  <a:tcPr anchor="ctr"/>
                </a:tc>
                <a:tc>
                  <a:txBody>
                    <a:bodyPr/>
                    <a:lstStyle/>
                    <a:p>
                      <a:r>
                        <a:rPr lang="en-GB" sz="1000" kern="1200">
                          <a:solidFill>
                            <a:schemeClr val="dk1"/>
                          </a:solidFill>
                          <a:effectLst/>
                        </a:rPr>
                        <a:t>Individual Contributors (INT, IA, 2021)</a:t>
                      </a:r>
                      <a:endParaRPr lang="en-GB" sz="1000">
                        <a:latin typeface="Raleway" pitchFamily="2" charset="0"/>
                      </a:endParaRPr>
                    </a:p>
                  </a:txBody>
                  <a:tcPr anchor="ctr"/>
                </a:tc>
                <a:extLst>
                  <a:ext uri="{0D108BD9-81ED-4DB2-BD59-A6C34878D82A}">
                    <a16:rowId xmlns:a16="http://schemas.microsoft.com/office/drawing/2014/main" val="3095593169"/>
                  </a:ext>
                </a:extLst>
              </a:tr>
              <a:tr h="370840">
                <a:tc>
                  <a:txBody>
                    <a:bodyPr/>
                    <a:lstStyle/>
                    <a:p>
                      <a:r>
                        <a:rPr lang="en-GB" sz="1000"/>
                        <a:t>Chris</a:t>
                      </a:r>
                      <a:endParaRPr lang="en-GB" sz="1000">
                        <a:latin typeface="Raleway" pitchFamily="2" charset="0"/>
                      </a:endParaRPr>
                    </a:p>
                  </a:txBody>
                  <a:tcPr anchor="ctr"/>
                </a:tc>
                <a:tc>
                  <a:txBody>
                    <a:bodyPr/>
                    <a:lstStyle/>
                    <a:p>
                      <a:r>
                        <a:rPr lang="en-GB" sz="1000"/>
                        <a:t>Park</a:t>
                      </a:r>
                      <a:endParaRPr lang="en-GB" sz="1000">
                        <a:latin typeface="Raleway" pitchFamily="2" charset="0"/>
                      </a:endParaRPr>
                    </a:p>
                  </a:txBody>
                  <a:tcPr anchor="ctr"/>
                </a:tc>
                <a:tc>
                  <a:txBody>
                    <a:bodyPr/>
                    <a:lstStyle/>
                    <a:p>
                      <a:r>
                        <a:rPr lang="en-GB" sz="1000"/>
                        <a:t>53.9965</a:t>
                      </a:r>
                      <a:endParaRPr lang="en-GB" sz="1000">
                        <a:latin typeface="Raleway" pitchFamily="2" charset="0"/>
                      </a:endParaRPr>
                    </a:p>
                  </a:txBody>
                  <a:tcPr anchor="ctr"/>
                </a:tc>
                <a:tc>
                  <a:txBody>
                    <a:bodyPr/>
                    <a:lstStyle/>
                    <a:p>
                      <a:r>
                        <a:rPr lang="en-GB" sz="1000"/>
                        <a:t>53</a:t>
                      </a:r>
                      <a:endParaRPr lang="en-GB" sz="1000">
                        <a:latin typeface="Raleway" pitchFamily="2" charset="0"/>
                      </a:endParaRPr>
                    </a:p>
                  </a:txBody>
                  <a:tcPr anchor="ctr"/>
                </a:tc>
                <a:tc>
                  <a:txBody>
                    <a:bodyPr/>
                    <a:lstStyle/>
                    <a:p>
                      <a:r>
                        <a:rPr lang="en-GB" sz="1000"/>
                        <a:t>54.5712</a:t>
                      </a:r>
                      <a:endParaRPr lang="en-GB" sz="1000">
                        <a:latin typeface="Raleway" pitchFamily="2" charset="0"/>
                      </a:endParaRPr>
                    </a:p>
                  </a:txBody>
                  <a:tcPr anchor="ctr"/>
                </a:tc>
                <a:tc>
                  <a:txBody>
                    <a:bodyPr/>
                    <a:lstStyle/>
                    <a:p>
                      <a:r>
                        <a:rPr lang="en-GB" sz="1000" kern="1200">
                          <a:solidFill>
                            <a:schemeClr val="dk1"/>
                          </a:solidFill>
                          <a:effectLst/>
                        </a:rPr>
                        <a:t>Individual Contributors (INT, IA, 2021)</a:t>
                      </a:r>
                      <a:endParaRPr lang="en-GB" sz="1000">
                        <a:latin typeface="Raleway" pitchFamily="2" charset="0"/>
                      </a:endParaRPr>
                    </a:p>
                  </a:txBody>
                  <a:tcPr anchor="ctr"/>
                </a:tc>
                <a:extLst>
                  <a:ext uri="{0D108BD9-81ED-4DB2-BD59-A6C34878D82A}">
                    <a16:rowId xmlns:a16="http://schemas.microsoft.com/office/drawing/2014/main" val="2569646103"/>
                  </a:ext>
                </a:extLst>
              </a:tr>
              <a:tr h="370840">
                <a:tc>
                  <a:txBody>
                    <a:bodyPr/>
                    <a:lstStyle/>
                    <a:p>
                      <a:r>
                        <a:rPr lang="en-GB" sz="1000"/>
                        <a:t>Sam</a:t>
                      </a:r>
                      <a:endParaRPr lang="en-GB" sz="1000">
                        <a:latin typeface="Raleway" pitchFamily="2" charset="0"/>
                      </a:endParaRPr>
                    </a:p>
                  </a:txBody>
                  <a:tcPr anchor="ctr"/>
                </a:tc>
                <a:tc>
                  <a:txBody>
                    <a:bodyPr/>
                    <a:lstStyle/>
                    <a:p>
                      <a:r>
                        <a:rPr lang="en-GB" sz="1000"/>
                        <a:t>Jenkins</a:t>
                      </a:r>
                      <a:endParaRPr lang="en-GB" sz="1000">
                        <a:latin typeface="Raleway" pitchFamily="2" charset="0"/>
                      </a:endParaRPr>
                    </a:p>
                  </a:txBody>
                  <a:tcPr anchor="ctr"/>
                </a:tc>
                <a:tc>
                  <a:txBody>
                    <a:bodyPr/>
                    <a:lstStyle/>
                    <a:p>
                      <a:r>
                        <a:rPr lang="en-GB" sz="1000"/>
                        <a:t>57.0387</a:t>
                      </a:r>
                      <a:endParaRPr lang="en-GB" sz="1000">
                        <a:latin typeface="Raleway" pitchFamily="2" charset="0"/>
                      </a:endParaRPr>
                    </a:p>
                  </a:txBody>
                  <a:tcPr anchor="ctr"/>
                </a:tc>
                <a:tc>
                  <a:txBody>
                    <a:bodyPr/>
                    <a:lstStyle/>
                    <a:p>
                      <a:r>
                        <a:rPr lang="en-GB" sz="1000"/>
                        <a:t>60</a:t>
                      </a:r>
                      <a:endParaRPr lang="en-GB" sz="1000">
                        <a:latin typeface="Raleway" pitchFamily="2" charset="0"/>
                      </a:endParaRPr>
                    </a:p>
                  </a:txBody>
                  <a:tcPr anchor="ctr"/>
                </a:tc>
                <a:tc>
                  <a:txBody>
                    <a:bodyPr/>
                    <a:lstStyle/>
                    <a:p>
                      <a:r>
                        <a:rPr lang="en-GB" sz="1000"/>
                        <a:t>59.5189</a:t>
                      </a:r>
                      <a:endParaRPr lang="en-GB" sz="1000">
                        <a:latin typeface="Raleway" pitchFamily="2" charset="0"/>
                      </a:endParaRPr>
                    </a:p>
                  </a:txBody>
                  <a:tcPr anchor="ctr"/>
                </a:tc>
                <a:tc>
                  <a:txBody>
                    <a:bodyPr/>
                    <a:lstStyle/>
                    <a:p>
                      <a:r>
                        <a:rPr lang="en-GB" sz="1000" kern="1200">
                          <a:solidFill>
                            <a:schemeClr val="dk1"/>
                          </a:solidFill>
                          <a:effectLst/>
                        </a:rPr>
                        <a:t>Individual Contributors (INT, IA, 2021)</a:t>
                      </a:r>
                      <a:endParaRPr lang="en-GB" sz="1000">
                        <a:latin typeface="Raleway" pitchFamily="2" charset="0"/>
                      </a:endParaRPr>
                    </a:p>
                  </a:txBody>
                  <a:tcPr anchor="ctr"/>
                </a:tc>
                <a:extLst>
                  <a:ext uri="{0D108BD9-81ED-4DB2-BD59-A6C34878D82A}">
                    <a16:rowId xmlns:a16="http://schemas.microsoft.com/office/drawing/2014/main" val="3913708458"/>
                  </a:ext>
                </a:extLst>
              </a:tr>
              <a:tr h="370840">
                <a:tc>
                  <a:txBody>
                    <a:bodyPr/>
                    <a:lstStyle/>
                    <a:p>
                      <a:r>
                        <a:rPr lang="en-GB" sz="1000"/>
                        <a:t>Faisal</a:t>
                      </a:r>
                      <a:endParaRPr lang="en-GB" sz="1000">
                        <a:latin typeface="Raleway" pitchFamily="2" charset="0"/>
                      </a:endParaRPr>
                    </a:p>
                  </a:txBody>
                  <a:tcPr anchor="ctr"/>
                </a:tc>
                <a:tc>
                  <a:txBody>
                    <a:bodyPr/>
                    <a:lstStyle/>
                    <a:p>
                      <a:r>
                        <a:rPr lang="en-GB" sz="1000" err="1"/>
                        <a:t>Wooton</a:t>
                      </a:r>
                      <a:endParaRPr lang="en-GB" sz="1000">
                        <a:latin typeface="Raleway" pitchFamily="2" charset="0"/>
                      </a:endParaRPr>
                    </a:p>
                  </a:txBody>
                  <a:tcPr anchor="ctr"/>
                </a:tc>
                <a:tc>
                  <a:txBody>
                    <a:bodyPr/>
                    <a:lstStyle/>
                    <a:p>
                      <a:r>
                        <a:rPr lang="en-GB" sz="1000"/>
                        <a:t>62.0572</a:t>
                      </a:r>
                      <a:endParaRPr lang="en-GB" sz="1000">
                        <a:latin typeface="Raleway" pitchFamily="2" charset="0"/>
                      </a:endParaRPr>
                    </a:p>
                  </a:txBody>
                  <a:tcPr anchor="ctr"/>
                </a:tc>
                <a:tc>
                  <a:txBody>
                    <a:bodyPr/>
                    <a:lstStyle/>
                    <a:p>
                      <a:r>
                        <a:rPr lang="en-GB" sz="1000"/>
                        <a:t>54</a:t>
                      </a:r>
                      <a:endParaRPr lang="en-GB" sz="1000">
                        <a:latin typeface="Raleway" pitchFamily="2" charset="0"/>
                      </a:endParaRPr>
                    </a:p>
                  </a:txBody>
                  <a:tcPr anchor="ctr"/>
                </a:tc>
                <a:tc>
                  <a:txBody>
                    <a:bodyPr/>
                    <a:lstStyle/>
                    <a:p>
                      <a:r>
                        <a:rPr lang="en-GB" sz="1000"/>
                        <a:t>62.219</a:t>
                      </a:r>
                      <a:endParaRPr lang="en-GB" sz="1000">
                        <a:latin typeface="Raleway" pitchFamily="2" charset="0"/>
                      </a:endParaRPr>
                    </a:p>
                  </a:txBody>
                  <a:tcPr anchor="ctr"/>
                </a:tc>
                <a:tc>
                  <a:txBody>
                    <a:bodyPr/>
                    <a:lstStyle/>
                    <a:p>
                      <a:r>
                        <a:rPr lang="en-GB" sz="1000" kern="1200">
                          <a:solidFill>
                            <a:schemeClr val="dk1"/>
                          </a:solidFill>
                          <a:effectLst/>
                        </a:rPr>
                        <a:t>Individual Contributors (INT, IA, 2021)</a:t>
                      </a:r>
                      <a:endParaRPr lang="en-GB" sz="1000">
                        <a:latin typeface="Raleway" pitchFamily="2" charset="0"/>
                      </a:endParaRPr>
                    </a:p>
                  </a:txBody>
                  <a:tcPr anchor="ctr"/>
                </a:tc>
                <a:extLst>
                  <a:ext uri="{0D108BD9-81ED-4DB2-BD59-A6C34878D82A}">
                    <a16:rowId xmlns:a16="http://schemas.microsoft.com/office/drawing/2014/main" val="3407635170"/>
                  </a:ext>
                </a:extLst>
              </a:tr>
            </a:tbl>
          </a:graphicData>
        </a:graphic>
      </p:graphicFrame>
      <p:sp>
        <p:nvSpPr>
          <p:cNvPr id="11" name="Rectangle 10">
            <a:extLst>
              <a:ext uri="{FF2B5EF4-FFF2-40B4-BE49-F238E27FC236}">
                <a16:creationId xmlns:a16="http://schemas.microsoft.com/office/drawing/2014/main" id="{E9060736-2F0E-E599-A5C6-D548AD133388}"/>
              </a:ext>
            </a:extLst>
          </p:cNvPr>
          <p:cNvSpPr/>
          <p:nvPr/>
        </p:nvSpPr>
        <p:spPr>
          <a:xfrm>
            <a:off x="6044511" y="2615216"/>
            <a:ext cx="1630392" cy="379476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2FAA5617-E867-A135-9080-12CD1B0732C9}"/>
              </a:ext>
            </a:extLst>
          </p:cNvPr>
          <p:cNvSpPr txBox="1"/>
          <p:nvPr/>
        </p:nvSpPr>
        <p:spPr>
          <a:xfrm>
            <a:off x="407709" y="1153925"/>
            <a:ext cx="10529946" cy="646331"/>
          </a:xfrm>
          <a:prstGeom prst="rect">
            <a:avLst/>
          </a:prstGeom>
          <a:noFill/>
        </p:spPr>
        <p:txBody>
          <a:bodyPr wrap="square" lIns="91440" tIns="45720" rIns="91440" bIns="45720" rtlCol="0" anchor="t">
            <a:spAutoFit/>
          </a:bodyPr>
          <a:lstStyle/>
          <a:p>
            <a:pPr marL="285750" indent="-285750">
              <a:buClr>
                <a:srgbClr val="55D2B1"/>
              </a:buClr>
              <a:buFont typeface="Arial" panose="020B0604020202020204" pitchFamily="34" charset="0"/>
              <a:buChar char="•"/>
              <a:defRPr/>
            </a:pPr>
            <a:r>
              <a:rPr kumimoji="0" lang="en-GB" b="0" i="0" u="none" strike="noStrike" kern="1200" cap="none" spc="0" normalizeH="0" baseline="0" noProof="0">
                <a:ln>
                  <a:noFill/>
                </a:ln>
                <a:effectLst/>
                <a:uLnTx/>
                <a:uFillTx/>
                <a:ea typeface="+mn-ea"/>
                <a:cs typeface="+mn-cs"/>
              </a:rPr>
              <a:t>Combine the </a:t>
            </a:r>
            <a:r>
              <a:rPr lang="en-GB"/>
              <a:t>c</a:t>
            </a:r>
            <a:r>
              <a:rPr kumimoji="0" lang="en-GB" b="0" i="0" u="none" strike="noStrike" kern="1200" cap="none" spc="0" normalizeH="0" baseline="0" noProof="0" err="1">
                <a:ln>
                  <a:noFill/>
                </a:ln>
                <a:effectLst/>
                <a:uLnTx/>
                <a:uFillTx/>
                <a:ea typeface="+mn-ea"/>
                <a:cs typeface="+mn-cs"/>
              </a:rPr>
              <a:t>ognitive</a:t>
            </a:r>
            <a:r>
              <a:rPr kumimoji="0" lang="en-GB" b="0" i="0" u="none" strike="noStrike" kern="1200" cap="none" spc="0" normalizeH="0" baseline="0" noProof="0">
                <a:ln>
                  <a:noFill/>
                </a:ln>
                <a:effectLst/>
                <a:uLnTx/>
                <a:uFillTx/>
                <a:ea typeface="+mn-ea"/>
                <a:cs typeface="+mn-cs"/>
              </a:rPr>
              <a:t> ability and </a:t>
            </a:r>
            <a:r>
              <a:rPr kumimoji="0" lang="en-GB" b="0" i="0" u="none" strike="noStrike" kern="1200" cap="none" spc="0" normalizeH="0" baseline="0" noProof="0" err="1">
                <a:ln>
                  <a:noFill/>
                </a:ln>
                <a:effectLst/>
                <a:uLnTx/>
                <a:uFillTx/>
                <a:ea typeface="+mn-ea"/>
                <a:cs typeface="+mn-cs"/>
              </a:rPr>
              <a:t>behavioral</a:t>
            </a:r>
            <a:r>
              <a:rPr kumimoji="0" lang="en-GB" b="0" i="0" u="none" strike="noStrike" kern="1200" cap="none" spc="0" normalizeH="0" baseline="0" noProof="0">
                <a:ln>
                  <a:noFill/>
                </a:ln>
                <a:effectLst/>
                <a:uLnTx/>
                <a:uFillTx/>
                <a:ea typeface="+mn-ea"/>
                <a:cs typeface="+mn-cs"/>
              </a:rPr>
              <a:t> </a:t>
            </a:r>
            <a:r>
              <a:rPr lang="en-GB"/>
              <a:t>results </a:t>
            </a:r>
            <a:endParaRPr kumimoji="0" lang="en-GB" b="0" i="0" u="none" strike="noStrike" kern="1200" cap="none" spc="0" normalizeH="0" baseline="0" noProof="0">
              <a:ln>
                <a:noFill/>
              </a:ln>
              <a:effectLst/>
              <a:uLnTx/>
              <a:uFillTx/>
              <a:ea typeface="+mn-ea"/>
              <a:cs typeface="+mn-cs"/>
            </a:endParaRPr>
          </a:p>
          <a:p>
            <a:pPr marL="285750" indent="-285750">
              <a:buClr>
                <a:srgbClr val="55D2B1"/>
              </a:buClr>
              <a:buFont typeface="Arial" panose="020B0604020202020204" pitchFamily="34" charset="0"/>
              <a:buChar char="•"/>
              <a:defRPr/>
            </a:pPr>
            <a:r>
              <a:rPr lang="en-GB"/>
              <a:t>Q</a:t>
            </a:r>
            <a:r>
              <a:rPr kumimoji="0" lang="en-GB" b="0" i="0" u="none" strike="noStrike" kern="1200" cap="none" spc="0" normalizeH="0" baseline="0" noProof="0" err="1">
                <a:ln>
                  <a:noFill/>
                </a:ln>
                <a:effectLst/>
                <a:uLnTx/>
                <a:uFillTx/>
                <a:ea typeface="+mn-ea"/>
                <a:cs typeface="+mn-cs"/>
              </a:rPr>
              <a:t>uickly</a:t>
            </a:r>
            <a:r>
              <a:rPr kumimoji="0" lang="en-GB" b="0" i="0" u="none" strike="noStrike" kern="1200" cap="none" spc="0" normalizeH="0" baseline="0" noProof="0">
                <a:ln>
                  <a:noFill/>
                </a:ln>
                <a:effectLst/>
                <a:uLnTx/>
                <a:uFillTx/>
                <a:ea typeface="+mn-ea"/>
                <a:cs typeface="+mn-cs"/>
              </a:rPr>
              <a:t> and objectively identify those who are most suited to the requirements of the job. </a:t>
            </a:r>
            <a:endParaRPr kumimoji="0" lang="en-GB" b="0" i="0" u="none" strike="noStrike" kern="1200" cap="none" spc="0" normalizeH="0" baseline="0" noProof="0">
              <a:ln>
                <a:noFill/>
              </a:ln>
              <a:solidFill>
                <a:prstClr val="black"/>
              </a:solidFill>
              <a:effectLst/>
              <a:uLnTx/>
              <a:uFillTx/>
              <a:ea typeface="+mn-ea"/>
              <a:cs typeface="+mn-cs"/>
            </a:endParaRPr>
          </a:p>
        </p:txBody>
      </p:sp>
      <p:sp>
        <p:nvSpPr>
          <p:cNvPr id="3" name="Title 2">
            <a:extLst>
              <a:ext uri="{FF2B5EF4-FFF2-40B4-BE49-F238E27FC236}">
                <a16:creationId xmlns:a16="http://schemas.microsoft.com/office/drawing/2014/main" id="{73C4C33E-D2B5-7D6B-B0FB-95B83277FAD2}"/>
              </a:ext>
            </a:extLst>
          </p:cNvPr>
          <p:cNvSpPr>
            <a:spLocks noGrp="1"/>
          </p:cNvSpPr>
          <p:nvPr>
            <p:ph type="title"/>
          </p:nvPr>
        </p:nvSpPr>
        <p:spPr/>
        <p:txBody>
          <a:bodyPr/>
          <a:lstStyle/>
          <a:p>
            <a:r>
              <a:rPr lang="en-GB"/>
              <a:t>Combined Fit Score</a:t>
            </a:r>
          </a:p>
        </p:txBody>
      </p:sp>
    </p:spTree>
    <p:extLst>
      <p:ext uri="{BB962C8B-B14F-4D97-AF65-F5344CB8AC3E}">
        <p14:creationId xmlns:p14="http://schemas.microsoft.com/office/powerpoint/2010/main" val="3398968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906436-8808-1A92-36E7-405753974405}"/>
              </a:ext>
            </a:extLst>
          </p:cNvPr>
          <p:cNvSpPr>
            <a:spLocks noGrp="1"/>
          </p:cNvSpPr>
          <p:nvPr>
            <p:ph type="title"/>
          </p:nvPr>
        </p:nvSpPr>
        <p:spPr>
          <a:xfrm>
            <a:off x="339437" y="434253"/>
            <a:ext cx="11512838" cy="720291"/>
          </a:xfrm>
        </p:spPr>
        <p:txBody>
          <a:bodyPr>
            <a:normAutofit/>
          </a:bodyPr>
          <a:lstStyle/>
          <a:p>
            <a:pPr algn="ctr"/>
            <a:r>
              <a:rPr lang="en-GB" b="1">
                <a:solidFill>
                  <a:srgbClr val="1A244A"/>
                </a:solidFill>
              </a:rPr>
              <a:t>Match 6.5 </a:t>
            </a:r>
            <a:r>
              <a:rPr kumimoji="0" lang="en-US" sz="4000" b="1" i="0" u="none" strike="noStrike" kern="1200" cap="none" spc="0" normalizeH="0" baseline="0" noProof="0">
                <a:ln>
                  <a:noFill/>
                </a:ln>
                <a:solidFill>
                  <a:srgbClr val="4C4F52"/>
                </a:solidFill>
                <a:effectLst/>
                <a:uLnTx/>
                <a:uFillTx/>
                <a:ea typeface="+mn-ea"/>
                <a:cs typeface="Segoe UI Semibold" panose="020B0702040204020203" pitchFamily="34" charset="0"/>
              </a:rPr>
              <a:t>Interview Guide </a:t>
            </a:r>
            <a:endParaRPr lang="en-GB"/>
          </a:p>
        </p:txBody>
      </p:sp>
      <p:grpSp>
        <p:nvGrpSpPr>
          <p:cNvPr id="16" name="Group 15">
            <a:extLst>
              <a:ext uri="{FF2B5EF4-FFF2-40B4-BE49-F238E27FC236}">
                <a16:creationId xmlns:a16="http://schemas.microsoft.com/office/drawing/2014/main" id="{ED054E8F-26AD-9624-095C-B7FA3DE83104}"/>
              </a:ext>
            </a:extLst>
          </p:cNvPr>
          <p:cNvGrpSpPr/>
          <p:nvPr/>
        </p:nvGrpSpPr>
        <p:grpSpPr>
          <a:xfrm>
            <a:off x="543974" y="1996996"/>
            <a:ext cx="6732375" cy="3862383"/>
            <a:chOff x="2180437" y="1256853"/>
            <a:chExt cx="7656792" cy="4335611"/>
          </a:xfrm>
        </p:grpSpPr>
        <p:pic>
          <p:nvPicPr>
            <p:cNvPr id="10" name="Picture 9">
              <a:extLst>
                <a:ext uri="{FF2B5EF4-FFF2-40B4-BE49-F238E27FC236}">
                  <a16:creationId xmlns:a16="http://schemas.microsoft.com/office/drawing/2014/main" id="{A33AD4FF-E74C-8CB0-DD4E-EA8AB7060586}"/>
                </a:ext>
              </a:extLst>
            </p:cNvPr>
            <p:cNvPicPr>
              <a:picLocks noChangeAspect="1"/>
            </p:cNvPicPr>
            <p:nvPr/>
          </p:nvPicPr>
          <p:blipFill>
            <a:blip r:embed="rId3"/>
            <a:stretch>
              <a:fillRect/>
            </a:stretch>
          </p:blipFill>
          <p:spPr>
            <a:xfrm rot="518710">
              <a:off x="6982180" y="1485247"/>
              <a:ext cx="2855049" cy="410721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D9EE9AC-6217-A04A-7276-9D2B050F9689}"/>
                </a:ext>
              </a:extLst>
            </p:cNvPr>
            <p:cNvPicPr>
              <a:picLocks noChangeAspect="1"/>
            </p:cNvPicPr>
            <p:nvPr/>
          </p:nvPicPr>
          <p:blipFill>
            <a:blip r:embed="rId4"/>
            <a:stretch>
              <a:fillRect/>
            </a:stretch>
          </p:blipFill>
          <p:spPr>
            <a:xfrm>
              <a:off x="4512180" y="1256853"/>
              <a:ext cx="2873123" cy="410721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15C5974-69D7-648C-2FF2-66DCAD45C266}"/>
                </a:ext>
              </a:extLst>
            </p:cNvPr>
            <p:cNvPicPr>
              <a:picLocks noChangeAspect="1"/>
            </p:cNvPicPr>
            <p:nvPr/>
          </p:nvPicPr>
          <p:blipFill>
            <a:blip r:embed="rId5"/>
            <a:stretch>
              <a:fillRect/>
            </a:stretch>
          </p:blipFill>
          <p:spPr>
            <a:xfrm rot="21144200">
              <a:off x="2180437" y="1428832"/>
              <a:ext cx="2874499" cy="4107216"/>
            </a:xfrm>
            <a:prstGeom prst="rect">
              <a:avLst/>
            </a:prstGeom>
            <a:ln>
              <a:noFill/>
            </a:ln>
            <a:effectLst>
              <a:outerShdw blurRad="292100" dist="139700" dir="2700000" algn="tl" rotWithShape="0">
                <a:srgbClr val="333333">
                  <a:alpha val="65000"/>
                </a:srgbClr>
              </a:outerShdw>
            </a:effectLst>
          </p:spPr>
        </p:pic>
      </p:grpSp>
      <p:sp>
        <p:nvSpPr>
          <p:cNvPr id="20" name="TextBox 19">
            <a:extLst>
              <a:ext uri="{FF2B5EF4-FFF2-40B4-BE49-F238E27FC236}">
                <a16:creationId xmlns:a16="http://schemas.microsoft.com/office/drawing/2014/main" id="{06B52A5A-6ABE-A9E9-45DF-656A62A5B826}"/>
              </a:ext>
            </a:extLst>
          </p:cNvPr>
          <p:cNvSpPr txBox="1"/>
          <p:nvPr/>
        </p:nvSpPr>
        <p:spPr>
          <a:xfrm>
            <a:off x="7773679" y="1603523"/>
            <a:ext cx="358808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Powered by a competency selector, configured question generation rules, and an individual’s responses to the Match 6.5 questionnaire.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4C4F52"/>
              </a:solidFill>
              <a:cs typeface="Segoe UI Semibold" panose="020B0702040204020203"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Ensures A.S. Watson is ready to:</a:t>
            </a:r>
          </a:p>
          <a:p>
            <a:pPr marR="0" lvl="0" algn="l" defTabSz="914400" rtl="0" eaLnBrk="1" fontAlgn="auto" latinLnBrk="0" hangingPunct="1">
              <a:lnSpc>
                <a:spcPct val="100000"/>
              </a:lnSpc>
              <a:spcBef>
                <a:spcPts val="0"/>
              </a:spcBef>
              <a:spcAft>
                <a:spcPts val="0"/>
              </a:spcAft>
              <a:buClrTx/>
              <a:buSzTx/>
              <a:tabLst/>
              <a:defRPr/>
            </a:pPr>
            <a:endPar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lang="en-GB">
                <a:solidFill>
                  <a:srgbClr val="4C4F52"/>
                </a:solidFill>
                <a:cs typeface="Segoe UI Semibold" panose="020B0702040204020203" pitchFamily="34" charset="0"/>
              </a:rPr>
              <a:t>R</a:t>
            </a: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un a highly structured interview</a:t>
            </a: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endParaRPr lang="en-GB">
              <a:solidFill>
                <a:srgbClr val="4C4F52"/>
              </a:solidFill>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Record answers and score the interview objectively </a:t>
            </a: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endPar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lang="en-GB">
                <a:solidFill>
                  <a:srgbClr val="4C4F52"/>
                </a:solidFill>
                <a:latin typeface="Arial" panose="020B0604020202020204" pitchFamily="34" charset="0"/>
                <a:cs typeface="Segoe UI Semibold" panose="020B0702040204020203" pitchFamily="34" charset="0"/>
              </a:rPr>
              <a:t>D</a:t>
            </a:r>
            <a:r>
              <a:rPr lang="en-GB" sz="1800">
                <a:solidFill>
                  <a:srgbClr val="4C4F52"/>
                </a:solidFill>
                <a:latin typeface="Arial" panose="020B0604020202020204" pitchFamily="34" charset="0"/>
                <a:cs typeface="Segoe UI Semibold" panose="020B0702040204020203" pitchFamily="34" charset="0"/>
              </a:rPr>
              <a:t>eliver a relevant and fair interview process</a:t>
            </a:r>
            <a:endParaRPr kumimoji="0" lang="en-US" sz="1400" b="0" i="0" u="none" strike="noStrike" kern="1200" cap="none" spc="0" normalizeH="0" baseline="0" noProof="0">
              <a:ln>
                <a:noFill/>
              </a:ln>
              <a:solidFill>
                <a:srgbClr val="4C4F52"/>
              </a:solidFill>
              <a:effectLst/>
              <a:uLnTx/>
              <a:uFillTx/>
              <a:ea typeface="+mn-ea"/>
              <a:cs typeface="Segoe UI Semibold" panose="020B0702040204020203" pitchFamily="34" charset="0"/>
            </a:endParaRPr>
          </a:p>
        </p:txBody>
      </p:sp>
    </p:spTree>
    <p:extLst>
      <p:ext uri="{BB962C8B-B14F-4D97-AF65-F5344CB8AC3E}">
        <p14:creationId xmlns:p14="http://schemas.microsoft.com/office/powerpoint/2010/main" val="625352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906436-8808-1A92-36E7-405753974405}"/>
              </a:ext>
            </a:extLst>
          </p:cNvPr>
          <p:cNvSpPr>
            <a:spLocks noGrp="1"/>
          </p:cNvSpPr>
          <p:nvPr>
            <p:ph type="title"/>
          </p:nvPr>
        </p:nvSpPr>
        <p:spPr>
          <a:xfrm>
            <a:off x="339437" y="434253"/>
            <a:ext cx="11512838" cy="720291"/>
          </a:xfrm>
        </p:spPr>
        <p:txBody>
          <a:bodyPr>
            <a:normAutofit fontScale="90000"/>
          </a:bodyPr>
          <a:lstStyle/>
          <a:p>
            <a:pPr algn="ctr"/>
            <a:r>
              <a:rPr lang="en-GB" b="1">
                <a:solidFill>
                  <a:srgbClr val="1A244A"/>
                </a:solidFill>
              </a:rPr>
              <a:t>Match </a:t>
            </a:r>
            <a:r>
              <a:rPr lang="en-GB" b="1"/>
              <a:t>6.5 </a:t>
            </a:r>
            <a:r>
              <a:rPr lang="en-GB" sz="4000" b="1">
                <a:cs typeface="Segoe UI Semibold" panose="020B0702040204020203" pitchFamily="34" charset="0"/>
              </a:rPr>
              <a:t>Candidate</a:t>
            </a:r>
            <a:r>
              <a:rPr kumimoji="0" lang="en-GB" sz="4000" b="1" i="0" u="none" strike="noStrike" kern="1200" cap="none" spc="0" normalizeH="0" baseline="0" noProof="0">
                <a:ln>
                  <a:noFill/>
                </a:ln>
                <a:effectLst/>
                <a:uLnTx/>
                <a:uFillTx/>
                <a:ea typeface="+mn-ea"/>
                <a:cs typeface="Segoe UI Semibold" panose="020B0702040204020203" pitchFamily="34" charset="0"/>
              </a:rPr>
              <a:t> Feedback Report &amp; Onboarding Report </a:t>
            </a:r>
            <a:endParaRPr lang="en-GB"/>
          </a:p>
        </p:txBody>
      </p:sp>
      <p:sp>
        <p:nvSpPr>
          <p:cNvPr id="20" name="TextBox 19">
            <a:extLst>
              <a:ext uri="{FF2B5EF4-FFF2-40B4-BE49-F238E27FC236}">
                <a16:creationId xmlns:a16="http://schemas.microsoft.com/office/drawing/2014/main" id="{06B52A5A-6ABE-A9E9-45DF-656A62A5B826}"/>
              </a:ext>
            </a:extLst>
          </p:cNvPr>
          <p:cNvSpPr txBox="1"/>
          <p:nvPr/>
        </p:nvSpPr>
        <p:spPr>
          <a:xfrm>
            <a:off x="8001780" y="1686411"/>
            <a:ext cx="377720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Provides insight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The candidate’s top two core talent areas and their challenge area.</a:t>
            </a: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endPar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How </a:t>
            </a:r>
            <a:r>
              <a:rPr lang="en-GB">
                <a:solidFill>
                  <a:srgbClr val="4C4F52"/>
                </a:solidFill>
                <a:cs typeface="Segoe UI Semibold" panose="020B0702040204020203" pitchFamily="34" charset="0"/>
              </a:rPr>
              <a:t>the </a:t>
            </a: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candidate could deploy their talents for maximum impact and how an over-reliance on them might become a problem.</a:t>
            </a: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endPar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How </a:t>
            </a:r>
            <a:r>
              <a:rPr lang="en-GB">
                <a:solidFill>
                  <a:srgbClr val="4C4F52"/>
                </a:solidFill>
                <a:cs typeface="Segoe UI Semibold" panose="020B0702040204020203" pitchFamily="34" charset="0"/>
              </a:rPr>
              <a:t>the</a:t>
            </a: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 candidate could develop their challenge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endParaRPr>
          </a:p>
        </p:txBody>
      </p:sp>
      <p:pic>
        <p:nvPicPr>
          <p:cNvPr id="3" name="Picture 2">
            <a:extLst>
              <a:ext uri="{FF2B5EF4-FFF2-40B4-BE49-F238E27FC236}">
                <a16:creationId xmlns:a16="http://schemas.microsoft.com/office/drawing/2014/main" id="{0C1ED1E4-CF43-F284-0716-6397D3660D22}"/>
              </a:ext>
            </a:extLst>
          </p:cNvPr>
          <p:cNvPicPr>
            <a:picLocks noChangeAspect="1"/>
          </p:cNvPicPr>
          <p:nvPr/>
        </p:nvPicPr>
        <p:blipFill>
          <a:blip r:embed="rId3"/>
          <a:stretch>
            <a:fillRect/>
          </a:stretch>
        </p:blipFill>
        <p:spPr>
          <a:xfrm>
            <a:off x="155538" y="873697"/>
            <a:ext cx="2866489" cy="397031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4CBA10C-4CC2-30AE-3939-C39C8D09F7BE}"/>
              </a:ext>
            </a:extLst>
          </p:cNvPr>
          <p:cNvPicPr>
            <a:picLocks noChangeAspect="1"/>
          </p:cNvPicPr>
          <p:nvPr/>
        </p:nvPicPr>
        <p:blipFill>
          <a:blip r:embed="rId4"/>
          <a:stretch>
            <a:fillRect/>
          </a:stretch>
        </p:blipFill>
        <p:spPr>
          <a:xfrm>
            <a:off x="940629" y="2873304"/>
            <a:ext cx="2878048" cy="394142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C6F0FDB-A590-1EC9-E6EB-04729E52FF92}"/>
              </a:ext>
            </a:extLst>
          </p:cNvPr>
          <p:cNvPicPr>
            <a:picLocks noChangeAspect="1"/>
          </p:cNvPicPr>
          <p:nvPr/>
        </p:nvPicPr>
        <p:blipFill>
          <a:blip r:embed="rId5"/>
          <a:stretch>
            <a:fillRect/>
          </a:stretch>
        </p:blipFill>
        <p:spPr>
          <a:xfrm>
            <a:off x="3173413" y="1494409"/>
            <a:ext cx="2860709" cy="386918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AA2A1B4-0EAA-FA9A-84DA-7127C8E5C9C6}"/>
              </a:ext>
            </a:extLst>
          </p:cNvPr>
          <p:cNvPicPr>
            <a:picLocks noChangeAspect="1"/>
          </p:cNvPicPr>
          <p:nvPr/>
        </p:nvPicPr>
        <p:blipFill>
          <a:blip r:embed="rId6"/>
          <a:stretch>
            <a:fillRect/>
          </a:stretch>
        </p:blipFill>
        <p:spPr>
          <a:xfrm>
            <a:off x="4922226" y="2905090"/>
            <a:ext cx="2875157" cy="3909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748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AA261-6DC3-4E48-C50B-CD5CE51AF328}"/>
              </a:ext>
            </a:extLst>
          </p:cNvPr>
          <p:cNvSpPr>
            <a:spLocks noGrp="1"/>
          </p:cNvSpPr>
          <p:nvPr>
            <p:ph type="title"/>
          </p:nvPr>
        </p:nvSpPr>
        <p:spPr/>
        <p:txBody>
          <a:bodyPr/>
          <a:lstStyle/>
          <a:p>
            <a:r>
              <a:rPr lang="en-GB"/>
              <a:t>Swift Comprehension</a:t>
            </a:r>
          </a:p>
        </p:txBody>
      </p:sp>
      <p:pic>
        <p:nvPicPr>
          <p:cNvPr id="6" name="Picture 6" descr="A screenshot of a graph&#10;&#10;Description automatically generated">
            <a:extLst>
              <a:ext uri="{FF2B5EF4-FFF2-40B4-BE49-F238E27FC236}">
                <a16:creationId xmlns:a16="http://schemas.microsoft.com/office/drawing/2014/main" id="{2B740F6F-07DA-D1C6-DFED-3159CAB4EFCC}"/>
              </a:ext>
            </a:extLst>
          </p:cNvPr>
          <p:cNvPicPr>
            <a:picLocks noGrp="1" noChangeAspect="1"/>
          </p:cNvPicPr>
          <p:nvPr>
            <p:ph idx="1"/>
          </p:nvPr>
        </p:nvPicPr>
        <p:blipFill>
          <a:blip r:embed="rId3"/>
          <a:stretch>
            <a:fillRect/>
          </a:stretch>
        </p:blipFill>
        <p:spPr>
          <a:xfrm>
            <a:off x="341984" y="1281055"/>
            <a:ext cx="4074487" cy="5275580"/>
          </a:xfrm>
        </p:spPr>
      </p:pic>
      <p:sp>
        <p:nvSpPr>
          <p:cNvPr id="7" name="TextBox 6">
            <a:extLst>
              <a:ext uri="{FF2B5EF4-FFF2-40B4-BE49-F238E27FC236}">
                <a16:creationId xmlns:a16="http://schemas.microsoft.com/office/drawing/2014/main" id="{B058C766-E4DB-30F2-1EC2-2C2EBBF096F8}"/>
              </a:ext>
            </a:extLst>
          </p:cNvPr>
          <p:cNvSpPr txBox="1"/>
          <p:nvPr/>
        </p:nvSpPr>
        <p:spPr>
          <a:xfrm>
            <a:off x="4628400" y="1880400"/>
            <a:ext cx="5767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Combination aptitude test popular for assessing administrative roles, customer service roles, retail roles, operational roles and commercial roles.</a:t>
            </a:r>
            <a:endParaRPr lang="en-GB">
              <a:cs typeface="Arial"/>
            </a:endParaRPr>
          </a:p>
        </p:txBody>
      </p:sp>
      <p:sp>
        <p:nvSpPr>
          <p:cNvPr id="8" name="TextBox 7">
            <a:extLst>
              <a:ext uri="{FF2B5EF4-FFF2-40B4-BE49-F238E27FC236}">
                <a16:creationId xmlns:a16="http://schemas.microsoft.com/office/drawing/2014/main" id="{BF9F5510-AB99-3567-8563-DB2FBE5B290B}"/>
              </a:ext>
            </a:extLst>
          </p:cNvPr>
          <p:cNvSpPr txBox="1"/>
          <p:nvPr/>
        </p:nvSpPr>
        <p:spPr>
          <a:xfrm>
            <a:off x="4628400" y="3086400"/>
            <a:ext cx="5350487"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Segoe UI"/>
              </a:rPr>
              <a:t>A 9.5-minute combination test measures 3 areas:​</a:t>
            </a:r>
          </a:p>
          <a:p>
            <a:r>
              <a:rPr lang="en-US" sz="1400">
                <a:cs typeface="Segoe UI"/>
              </a:rPr>
              <a:t>​</a:t>
            </a:r>
          </a:p>
          <a:p>
            <a:r>
              <a:rPr lang="en-US" sz="1400" b="1">
                <a:cs typeface="Segoe UI"/>
              </a:rPr>
              <a:t>Verbal </a:t>
            </a:r>
            <a:r>
              <a:rPr lang="en-US" sz="1400">
                <a:cs typeface="Segoe UI"/>
              </a:rPr>
              <a:t>– assesses the ability to understand, interpret and evaluate written materials.​</a:t>
            </a:r>
          </a:p>
          <a:p>
            <a:endParaRPr lang="en-US" sz="1400">
              <a:cs typeface="Segoe UI"/>
            </a:endParaRPr>
          </a:p>
          <a:p>
            <a:r>
              <a:rPr lang="en-US" sz="1400" b="1">
                <a:cs typeface="Segoe UI"/>
              </a:rPr>
              <a:t>Numerical</a:t>
            </a:r>
            <a:r>
              <a:rPr lang="en-US" sz="1400">
                <a:cs typeface="Segoe UI"/>
              </a:rPr>
              <a:t> – assesses the ability to understand, interpret and evaluate numerical data.​</a:t>
            </a:r>
          </a:p>
          <a:p>
            <a:endParaRPr lang="en-US" sz="1400">
              <a:cs typeface="Segoe UI"/>
            </a:endParaRPr>
          </a:p>
          <a:p>
            <a:r>
              <a:rPr lang="en-US" sz="1400" b="1">
                <a:cs typeface="Segoe UI"/>
              </a:rPr>
              <a:t>Error Checking</a:t>
            </a:r>
            <a:r>
              <a:rPr lang="en-US" sz="1400">
                <a:cs typeface="Segoe UI"/>
              </a:rPr>
              <a:t> – assesses the ability to proofread text, check figures and verify codes.​</a:t>
            </a:r>
          </a:p>
        </p:txBody>
      </p:sp>
    </p:spTree>
    <p:extLst>
      <p:ext uri="{BB962C8B-B14F-4D97-AF65-F5344CB8AC3E}">
        <p14:creationId xmlns:p14="http://schemas.microsoft.com/office/powerpoint/2010/main" val="842117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F67C8-945C-486A-2CA1-CB6320245E7D}"/>
              </a:ext>
            </a:extLst>
          </p:cNvPr>
          <p:cNvSpPr>
            <a:spLocks noGrp="1"/>
          </p:cNvSpPr>
          <p:nvPr>
            <p:ph type="title"/>
          </p:nvPr>
        </p:nvSpPr>
        <p:spPr/>
        <p:txBody>
          <a:bodyPr>
            <a:normAutofit/>
          </a:bodyPr>
          <a:lstStyle/>
          <a:p>
            <a:r>
              <a:rPr lang="en-GB"/>
              <a:t>Population 2: Office Roles</a:t>
            </a:r>
          </a:p>
        </p:txBody>
      </p:sp>
      <p:sp>
        <p:nvSpPr>
          <p:cNvPr id="4" name="Content Placeholder 3">
            <a:extLst>
              <a:ext uri="{FF2B5EF4-FFF2-40B4-BE49-F238E27FC236}">
                <a16:creationId xmlns:a16="http://schemas.microsoft.com/office/drawing/2014/main" id="{0485B24B-5126-90EA-D46C-1C1AEB8FD691}"/>
              </a:ext>
            </a:extLst>
          </p:cNvPr>
          <p:cNvSpPr>
            <a:spLocks noGrp="1"/>
          </p:cNvSpPr>
          <p:nvPr>
            <p:ph sz="quarter" idx="13"/>
          </p:nvPr>
        </p:nvSpPr>
        <p:spPr/>
        <p:txBody>
          <a:bodyPr/>
          <a:lstStyle/>
          <a:p>
            <a:r>
              <a:rPr lang="en-GB" b="1"/>
              <a:t>Cohort 1: Junior Roles </a:t>
            </a:r>
            <a:r>
              <a:rPr lang="en-GB"/>
              <a:t>– E-Assessment Instruments   </a:t>
            </a:r>
          </a:p>
        </p:txBody>
      </p:sp>
      <p:sp>
        <p:nvSpPr>
          <p:cNvPr id="6" name="Freeform: Shape 5">
            <a:extLst>
              <a:ext uri="{FF2B5EF4-FFF2-40B4-BE49-F238E27FC236}">
                <a16:creationId xmlns:a16="http://schemas.microsoft.com/office/drawing/2014/main" id="{B4D9B912-AC7D-423A-5DE3-FAB38E02FAE9}"/>
              </a:ext>
            </a:extLst>
          </p:cNvPr>
          <p:cNvSpPr/>
          <p:nvPr/>
        </p:nvSpPr>
        <p:spPr>
          <a:xfrm>
            <a:off x="5300835" y="2479605"/>
            <a:ext cx="3771641" cy="3501209"/>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Freeform: Shape 6">
            <a:extLst>
              <a:ext uri="{FF2B5EF4-FFF2-40B4-BE49-F238E27FC236}">
                <a16:creationId xmlns:a16="http://schemas.microsoft.com/office/drawing/2014/main" id="{406D3BBA-136D-9677-7012-D40498C5936F}"/>
              </a:ext>
            </a:extLst>
          </p:cNvPr>
          <p:cNvSpPr/>
          <p:nvPr/>
        </p:nvSpPr>
        <p:spPr>
          <a:xfrm>
            <a:off x="469091" y="2479604"/>
            <a:ext cx="3771641" cy="3501209"/>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TextBox 7">
            <a:extLst>
              <a:ext uri="{FF2B5EF4-FFF2-40B4-BE49-F238E27FC236}">
                <a16:creationId xmlns:a16="http://schemas.microsoft.com/office/drawing/2014/main" id="{67D1BF8F-2820-38C7-68E0-D3F84F8A0D33}"/>
              </a:ext>
            </a:extLst>
          </p:cNvPr>
          <p:cNvSpPr txBox="1"/>
          <p:nvPr/>
        </p:nvSpPr>
        <p:spPr>
          <a:xfrm>
            <a:off x="4428382" y="3658506"/>
            <a:ext cx="684803" cy="923330"/>
          </a:xfrm>
          <a:prstGeom prst="rect">
            <a:avLst/>
          </a:prstGeom>
          <a:noFill/>
        </p:spPr>
        <p:txBody>
          <a:bodyPr wrap="none" rtlCol="0">
            <a:spAutoFit/>
          </a:bodyPr>
          <a:lstStyle/>
          <a:p>
            <a:r>
              <a:rPr lang="en-GB" sz="5400" b="1">
                <a:solidFill>
                  <a:schemeClr val="accent2"/>
                </a:solidFill>
              </a:rPr>
              <a:t>&amp;</a:t>
            </a:r>
          </a:p>
        </p:txBody>
      </p:sp>
      <p:sp>
        <p:nvSpPr>
          <p:cNvPr id="10" name="TextBox 9">
            <a:extLst>
              <a:ext uri="{FF2B5EF4-FFF2-40B4-BE49-F238E27FC236}">
                <a16:creationId xmlns:a16="http://schemas.microsoft.com/office/drawing/2014/main" id="{43955FC2-05D8-0BF7-AA03-89EAD391DADC}"/>
              </a:ext>
            </a:extLst>
          </p:cNvPr>
          <p:cNvSpPr txBox="1"/>
          <p:nvPr/>
        </p:nvSpPr>
        <p:spPr>
          <a:xfrm>
            <a:off x="5589608" y="2634700"/>
            <a:ext cx="3236350" cy="830997"/>
          </a:xfrm>
          <a:prstGeom prst="rect">
            <a:avLst/>
          </a:prstGeom>
          <a:noFill/>
        </p:spPr>
        <p:txBody>
          <a:bodyPr wrap="square" rtlCol="0">
            <a:spAutoFit/>
          </a:bodyPr>
          <a:lstStyle/>
          <a:p>
            <a:pPr algn="ctr"/>
            <a:r>
              <a:rPr lang="en-GB" sz="2400" b="1">
                <a:solidFill>
                  <a:schemeClr val="accent1"/>
                </a:solidFill>
                <a:latin typeface="+mj-lt"/>
              </a:rPr>
              <a:t>Swift Executive </a:t>
            </a:r>
          </a:p>
          <a:p>
            <a:pPr algn="ctr"/>
            <a:r>
              <a:rPr lang="en-GB" sz="2400" b="1">
                <a:solidFill>
                  <a:schemeClr val="accent1"/>
                </a:solidFill>
                <a:latin typeface="+mj-lt"/>
              </a:rPr>
              <a:t> </a:t>
            </a:r>
          </a:p>
        </p:txBody>
      </p:sp>
      <p:sp>
        <p:nvSpPr>
          <p:cNvPr id="12" name="TextBox 11">
            <a:extLst>
              <a:ext uri="{FF2B5EF4-FFF2-40B4-BE49-F238E27FC236}">
                <a16:creationId xmlns:a16="http://schemas.microsoft.com/office/drawing/2014/main" id="{020B0075-D0D9-6936-6465-D7A1E25E69C7}"/>
              </a:ext>
            </a:extLst>
          </p:cNvPr>
          <p:cNvSpPr txBox="1"/>
          <p:nvPr/>
        </p:nvSpPr>
        <p:spPr>
          <a:xfrm>
            <a:off x="5712911" y="3327733"/>
            <a:ext cx="2948473" cy="1815882"/>
          </a:xfrm>
          <a:prstGeom prst="rect">
            <a:avLst/>
          </a:prstGeom>
          <a:noFill/>
        </p:spPr>
        <p:txBody>
          <a:bodyPr wrap="square" lIns="91440" tIns="45720" rIns="91440" bIns="45720" rtlCol="0" anchor="t">
            <a:spAutoFit/>
          </a:bodyPr>
          <a:lstStyle/>
          <a:p>
            <a:pPr algn="ctr"/>
            <a:r>
              <a:rPr lang="en-GB" sz="1400">
                <a:solidFill>
                  <a:schemeClr val="bg1"/>
                </a:solidFill>
                <a:cs typeface="Arial"/>
              </a:rPr>
              <a:t>Swift Executive is an </a:t>
            </a:r>
            <a:r>
              <a:rPr lang="en-GB" sz="1400" b="1">
                <a:solidFill>
                  <a:schemeClr val="bg1"/>
                </a:solidFill>
                <a:cs typeface="Arial"/>
              </a:rPr>
              <a:t>18-minute </a:t>
            </a:r>
            <a:r>
              <a:rPr lang="en-GB" sz="1400">
                <a:solidFill>
                  <a:schemeClr val="bg1"/>
                </a:solidFill>
                <a:cs typeface="Arial"/>
              </a:rPr>
              <a:t>combination test popular for assessing professional , managers and executives. </a:t>
            </a:r>
            <a:endParaRPr lang="en-US">
              <a:solidFill>
                <a:schemeClr val="bg1"/>
              </a:solidFill>
            </a:endParaRPr>
          </a:p>
          <a:p>
            <a:pPr algn="ctr"/>
            <a:endParaRPr lang="en-GB" sz="1400">
              <a:solidFill>
                <a:schemeClr val="bg1"/>
              </a:solidFill>
              <a:cs typeface="Arial"/>
            </a:endParaRPr>
          </a:p>
          <a:p>
            <a:pPr algn="ctr"/>
            <a:r>
              <a:rPr lang="en-GB" sz="1400">
                <a:solidFill>
                  <a:schemeClr val="bg1"/>
                </a:solidFill>
                <a:cs typeface="Arial"/>
              </a:rPr>
              <a:t>The test measures 3 core aptitude areas- </a:t>
            </a:r>
            <a:r>
              <a:rPr lang="en-GB" sz="1400" b="1">
                <a:solidFill>
                  <a:schemeClr val="bg1"/>
                </a:solidFill>
                <a:cs typeface="Arial"/>
              </a:rPr>
              <a:t>Verbal, Numerical, and Abstract</a:t>
            </a:r>
            <a:endParaRPr lang="en-GB" b="1">
              <a:solidFill>
                <a:schemeClr val="bg1"/>
              </a:solidFill>
              <a:cs typeface="Arial"/>
            </a:endParaRPr>
          </a:p>
        </p:txBody>
      </p:sp>
      <p:sp>
        <p:nvSpPr>
          <p:cNvPr id="3" name="TextBox 2">
            <a:extLst>
              <a:ext uri="{FF2B5EF4-FFF2-40B4-BE49-F238E27FC236}">
                <a16:creationId xmlns:a16="http://schemas.microsoft.com/office/drawing/2014/main" id="{A5F9DBAA-89C5-9B0D-B5E0-F39499381F03}"/>
              </a:ext>
            </a:extLst>
          </p:cNvPr>
          <p:cNvSpPr txBox="1"/>
          <p:nvPr/>
        </p:nvSpPr>
        <p:spPr>
          <a:xfrm>
            <a:off x="715610" y="2634700"/>
            <a:ext cx="3236350" cy="461665"/>
          </a:xfrm>
          <a:prstGeom prst="rect">
            <a:avLst/>
          </a:prstGeom>
          <a:noFill/>
        </p:spPr>
        <p:txBody>
          <a:bodyPr wrap="square" rtlCol="0">
            <a:spAutoFit/>
          </a:bodyPr>
          <a:lstStyle/>
          <a:p>
            <a:pPr algn="ctr"/>
            <a:r>
              <a:rPr lang="en-GB" sz="2400" b="1">
                <a:solidFill>
                  <a:schemeClr val="accent1"/>
                </a:solidFill>
                <a:latin typeface="+mj-lt"/>
              </a:rPr>
              <a:t>Focus Styles </a:t>
            </a:r>
          </a:p>
        </p:txBody>
      </p:sp>
      <p:sp>
        <p:nvSpPr>
          <p:cNvPr id="9" name="TextBox 8">
            <a:extLst>
              <a:ext uri="{FF2B5EF4-FFF2-40B4-BE49-F238E27FC236}">
                <a16:creationId xmlns:a16="http://schemas.microsoft.com/office/drawing/2014/main" id="{90234C35-22F3-BF03-D9EA-C1625EB449F0}"/>
              </a:ext>
            </a:extLst>
          </p:cNvPr>
          <p:cNvSpPr txBox="1"/>
          <p:nvPr/>
        </p:nvSpPr>
        <p:spPr>
          <a:xfrm>
            <a:off x="948911" y="3273733"/>
            <a:ext cx="2948473" cy="2677656"/>
          </a:xfrm>
          <a:prstGeom prst="rect">
            <a:avLst/>
          </a:prstGeom>
          <a:noFill/>
        </p:spPr>
        <p:txBody>
          <a:bodyPr wrap="square" lIns="91440" tIns="45720" rIns="91440" bIns="45720" rtlCol="0" anchor="t">
            <a:spAutoFit/>
          </a:bodyPr>
          <a:lstStyle/>
          <a:p>
            <a:pPr algn="ctr"/>
            <a:r>
              <a:rPr lang="en-GB" sz="1400">
                <a:solidFill>
                  <a:schemeClr val="tx2"/>
                </a:solidFill>
                <a:cs typeface="Arial"/>
              </a:rPr>
              <a:t>The Wave Focus Styles Assessment is a </a:t>
            </a:r>
            <a:r>
              <a:rPr lang="en-GB" sz="1400" b="1">
                <a:solidFill>
                  <a:schemeClr val="tx2"/>
                </a:solidFill>
                <a:cs typeface="Arial"/>
              </a:rPr>
              <a:t>13-minute </a:t>
            </a:r>
            <a:r>
              <a:rPr lang="en-GB" sz="1400">
                <a:solidFill>
                  <a:schemeClr val="tx2"/>
                </a:solidFill>
                <a:cs typeface="Arial"/>
              </a:rPr>
              <a:t>questionnaire measuring both individual’s </a:t>
            </a:r>
            <a:r>
              <a:rPr lang="en-GB" sz="1400" b="1">
                <a:solidFill>
                  <a:schemeClr val="tx2"/>
                </a:solidFill>
                <a:cs typeface="Arial"/>
              </a:rPr>
              <a:t>motivation and talents in 36 key work areas. </a:t>
            </a:r>
          </a:p>
          <a:p>
            <a:pPr algn="ctr"/>
            <a:endParaRPr lang="en-GB" sz="1400">
              <a:solidFill>
                <a:schemeClr val="tx2"/>
              </a:solidFill>
              <a:cs typeface="Arial"/>
            </a:endParaRPr>
          </a:p>
          <a:p>
            <a:pPr algn="ctr"/>
            <a:r>
              <a:rPr lang="en-GB" sz="1400">
                <a:solidFill>
                  <a:schemeClr val="tx2"/>
                </a:solidFill>
                <a:cs typeface="Arial"/>
              </a:rPr>
              <a:t>Range of report options can be generated to support with selection and onboarding of the candidate.</a:t>
            </a:r>
          </a:p>
          <a:p>
            <a:pPr algn="ctr"/>
            <a:endParaRPr lang="en-GB" sz="1400">
              <a:solidFill>
                <a:schemeClr val="tx2"/>
              </a:solidFill>
              <a:cs typeface="Arial"/>
            </a:endParaRPr>
          </a:p>
          <a:p>
            <a:pPr algn="ctr"/>
            <a:r>
              <a:rPr kumimoji="0" lang="en-US" sz="1400" b="1" i="0" u="none" strike="noStrike" kern="1200" cap="none" spc="0" normalizeH="0" baseline="0" noProof="0">
                <a:ln>
                  <a:noFill/>
                </a:ln>
                <a:solidFill>
                  <a:schemeClr val="tx2"/>
                </a:solidFill>
                <a:effectLst/>
                <a:uLnTx/>
                <a:uFillTx/>
              </a:rPr>
              <a:t>Validity = 0.44</a:t>
            </a:r>
            <a:r>
              <a:rPr lang="en-GB" sz="1400" b="1">
                <a:solidFill>
                  <a:schemeClr val="tx2"/>
                </a:solidFill>
                <a:cs typeface="Arial"/>
              </a:rPr>
              <a:t> </a:t>
            </a:r>
          </a:p>
          <a:p>
            <a:pPr algn="ctr"/>
            <a:endParaRPr lang="en-GB" sz="1400">
              <a:solidFill>
                <a:schemeClr val="bg1"/>
              </a:solidFill>
              <a:cs typeface="Arial"/>
            </a:endParaRPr>
          </a:p>
        </p:txBody>
      </p:sp>
      <p:sp>
        <p:nvSpPr>
          <p:cNvPr id="11" name="Content Placeholder 3">
            <a:extLst>
              <a:ext uri="{FF2B5EF4-FFF2-40B4-BE49-F238E27FC236}">
                <a16:creationId xmlns:a16="http://schemas.microsoft.com/office/drawing/2014/main" id="{6AA4156A-5402-2CC7-0D63-1B960C60F49F}"/>
              </a:ext>
            </a:extLst>
          </p:cNvPr>
          <p:cNvSpPr txBox="1">
            <a:spLocks/>
          </p:cNvSpPr>
          <p:nvPr/>
        </p:nvSpPr>
        <p:spPr>
          <a:xfrm>
            <a:off x="339725" y="1675044"/>
            <a:ext cx="10515600"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t>Measuring a candidate's potential, culture fit and identifying development opportunities</a:t>
            </a:r>
          </a:p>
        </p:txBody>
      </p:sp>
    </p:spTree>
    <p:extLst>
      <p:ext uri="{BB962C8B-B14F-4D97-AF65-F5344CB8AC3E}">
        <p14:creationId xmlns:p14="http://schemas.microsoft.com/office/powerpoint/2010/main" val="84445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C3ECE9-DCD6-B71D-5184-45BC4BD9DC73}"/>
              </a:ext>
            </a:extLst>
          </p:cNvPr>
          <p:cNvSpPr>
            <a:spLocks noGrp="1"/>
          </p:cNvSpPr>
          <p:nvPr>
            <p:ph type="title"/>
          </p:nvPr>
        </p:nvSpPr>
        <p:spPr>
          <a:xfrm>
            <a:off x="1677490" y="1821917"/>
            <a:ext cx="6809208" cy="720291"/>
          </a:xfrm>
        </p:spPr>
        <p:txBody>
          <a:bodyPr/>
          <a:lstStyle/>
          <a:p>
            <a:r>
              <a:rPr lang="en-GB"/>
              <a:t>Agenda</a:t>
            </a:r>
          </a:p>
        </p:txBody>
      </p:sp>
      <p:sp>
        <p:nvSpPr>
          <p:cNvPr id="10" name="Content Placeholder 9">
            <a:extLst>
              <a:ext uri="{FF2B5EF4-FFF2-40B4-BE49-F238E27FC236}">
                <a16:creationId xmlns:a16="http://schemas.microsoft.com/office/drawing/2014/main" id="{69F4C942-6F1B-C987-26E5-50CCDBAFA14D}"/>
              </a:ext>
            </a:extLst>
          </p:cNvPr>
          <p:cNvSpPr>
            <a:spLocks noGrp="1"/>
          </p:cNvSpPr>
          <p:nvPr>
            <p:ph idx="1"/>
          </p:nvPr>
        </p:nvSpPr>
        <p:spPr>
          <a:xfrm>
            <a:off x="1677490" y="3405604"/>
            <a:ext cx="8338928" cy="1538929"/>
          </a:xfrm>
        </p:spPr>
        <p:txBody>
          <a:bodyPr vert="horz" lIns="91440" tIns="45720" rIns="91440" bIns="45720" rtlCol="0" anchor="t">
            <a:normAutofit/>
          </a:bodyPr>
          <a:lstStyle/>
          <a:p>
            <a:pPr>
              <a:lnSpc>
                <a:spcPct val="150000"/>
              </a:lnSpc>
            </a:pPr>
            <a:r>
              <a:rPr lang="en-GB" sz="2400" dirty="0">
                <a:solidFill>
                  <a:srgbClr val="409E85"/>
                </a:solidFill>
                <a:latin typeface="Segoe UI Semilight"/>
                <a:ea typeface="Calibri" panose="020F0502020204030204" pitchFamily="34" charset="0"/>
                <a:cs typeface="Segoe UI Semilight"/>
              </a:rPr>
              <a:t>x</a:t>
            </a:r>
          </a:p>
          <a:p>
            <a:r>
              <a:rPr lang="en-GB" sz="2400" dirty="0">
                <a:solidFill>
                  <a:srgbClr val="409E85"/>
                </a:solidFill>
                <a:latin typeface="Segoe UI Semilight"/>
                <a:ea typeface="Calibri" panose="020F0502020204030204" pitchFamily="34" charset="0"/>
                <a:cs typeface="Segoe UI Semilight"/>
              </a:rPr>
              <a:t>x</a:t>
            </a:r>
          </a:p>
        </p:txBody>
      </p:sp>
      <p:sp>
        <p:nvSpPr>
          <p:cNvPr id="3" name="TextBox 2">
            <a:extLst>
              <a:ext uri="{FF2B5EF4-FFF2-40B4-BE49-F238E27FC236}">
                <a16:creationId xmlns:a16="http://schemas.microsoft.com/office/drawing/2014/main" id="{DF0A59AE-A700-46E2-BFB7-57943D430AA8}"/>
              </a:ext>
            </a:extLst>
          </p:cNvPr>
          <p:cNvSpPr txBox="1"/>
          <p:nvPr/>
        </p:nvSpPr>
        <p:spPr>
          <a:xfrm>
            <a:off x="1677490" y="2922769"/>
            <a:ext cx="6094070" cy="577530"/>
          </a:xfrm>
          <a:prstGeom prst="rect">
            <a:avLst/>
          </a:prstGeom>
          <a:noFill/>
        </p:spPr>
        <p:txBody>
          <a:bodyPr wrap="square">
            <a:spAutoFit/>
          </a:bodyPr>
          <a:lstStyle/>
          <a:p>
            <a:pPr marL="285750" indent="-285750">
              <a:lnSpc>
                <a:spcPct val="150000"/>
              </a:lnSpc>
              <a:spcBef>
                <a:spcPts val="1000"/>
              </a:spcBef>
              <a:buClr>
                <a:schemeClr val="accent2"/>
              </a:buClr>
              <a:buFont typeface="Arial" panose="020B0604020202020204" pitchFamily="34" charset="0"/>
              <a:buChar char="•"/>
            </a:pPr>
            <a:r>
              <a:rPr lang="en-GB" sz="2400" dirty="0">
                <a:solidFill>
                  <a:srgbClr val="409E85"/>
                </a:solidFill>
                <a:latin typeface="Segoe UI Semilight" panose="020B0402040204020203" pitchFamily="34" charset="0"/>
                <a:ea typeface="Calibri" panose="020F0502020204030204" pitchFamily="34" charset="0"/>
                <a:cs typeface="Segoe UI Semilight" panose="020B0402040204020203" pitchFamily="34" charset="0"/>
              </a:rPr>
              <a:t>x</a:t>
            </a:r>
          </a:p>
        </p:txBody>
      </p:sp>
      <p:sp>
        <p:nvSpPr>
          <p:cNvPr id="2" name="TextBox 1">
            <a:extLst>
              <a:ext uri="{FF2B5EF4-FFF2-40B4-BE49-F238E27FC236}">
                <a16:creationId xmlns:a16="http://schemas.microsoft.com/office/drawing/2014/main" id="{87936885-8BE9-BF7B-76CA-D2B1E96EC644}"/>
              </a:ext>
            </a:extLst>
          </p:cNvPr>
          <p:cNvSpPr txBox="1"/>
          <p:nvPr/>
        </p:nvSpPr>
        <p:spPr>
          <a:xfrm>
            <a:off x="1677490" y="4441643"/>
            <a:ext cx="6094070" cy="577530"/>
          </a:xfrm>
          <a:prstGeom prst="rect">
            <a:avLst/>
          </a:prstGeom>
          <a:noFill/>
        </p:spPr>
        <p:txBody>
          <a:bodyPr wrap="square">
            <a:spAutoFit/>
          </a:bodyPr>
          <a:lstStyle/>
          <a:p>
            <a:pPr marL="285750" indent="-285750">
              <a:lnSpc>
                <a:spcPct val="150000"/>
              </a:lnSpc>
              <a:spcBef>
                <a:spcPts val="1000"/>
              </a:spcBef>
              <a:buClr>
                <a:schemeClr val="accent2"/>
              </a:buClr>
              <a:buFont typeface="Arial" panose="020B0604020202020204" pitchFamily="34" charset="0"/>
              <a:buChar char="•"/>
            </a:pPr>
            <a:r>
              <a:rPr lang="en-GB" sz="2400" dirty="0">
                <a:solidFill>
                  <a:srgbClr val="409E85"/>
                </a:solidFill>
                <a:latin typeface="Segoe UI Semilight" panose="020B0402040204020203" pitchFamily="34" charset="0"/>
                <a:ea typeface="Calibri" panose="020F0502020204030204" pitchFamily="34" charset="0"/>
                <a:cs typeface="Segoe UI Semilight" panose="020B0402040204020203" pitchFamily="34" charset="0"/>
              </a:rPr>
              <a:t>x</a:t>
            </a:r>
          </a:p>
        </p:txBody>
      </p:sp>
    </p:spTree>
    <p:extLst>
      <p:ext uri="{BB962C8B-B14F-4D97-AF65-F5344CB8AC3E}">
        <p14:creationId xmlns:p14="http://schemas.microsoft.com/office/powerpoint/2010/main" val="3200577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906436-8808-1A92-36E7-405753974405}"/>
              </a:ext>
            </a:extLst>
          </p:cNvPr>
          <p:cNvSpPr>
            <a:spLocks noGrp="1"/>
          </p:cNvSpPr>
          <p:nvPr>
            <p:ph type="title"/>
          </p:nvPr>
        </p:nvSpPr>
        <p:spPr>
          <a:xfrm>
            <a:off x="339437" y="434253"/>
            <a:ext cx="11512838" cy="720291"/>
          </a:xfrm>
        </p:spPr>
        <p:txBody>
          <a:bodyPr>
            <a:normAutofit/>
          </a:bodyPr>
          <a:lstStyle/>
          <a:p>
            <a:pPr algn="ctr"/>
            <a:r>
              <a:rPr lang="en-GB" b="1">
                <a:solidFill>
                  <a:srgbClr val="1A244A"/>
                </a:solidFill>
              </a:rPr>
              <a:t>Focus Styles Interview Guide</a:t>
            </a:r>
            <a:endParaRPr lang="en-GB"/>
          </a:p>
        </p:txBody>
      </p:sp>
      <p:pic>
        <p:nvPicPr>
          <p:cNvPr id="3" name="Picture 2">
            <a:extLst>
              <a:ext uri="{FF2B5EF4-FFF2-40B4-BE49-F238E27FC236}">
                <a16:creationId xmlns:a16="http://schemas.microsoft.com/office/drawing/2014/main" id="{C2644030-A7C0-AB0F-A465-E9877084E37F}"/>
              </a:ext>
            </a:extLst>
          </p:cNvPr>
          <p:cNvPicPr>
            <a:picLocks noChangeAspect="1"/>
          </p:cNvPicPr>
          <p:nvPr/>
        </p:nvPicPr>
        <p:blipFill>
          <a:blip r:embed="rId3"/>
          <a:stretch>
            <a:fillRect/>
          </a:stretch>
        </p:blipFill>
        <p:spPr>
          <a:xfrm rot="21102820">
            <a:off x="594911" y="2108305"/>
            <a:ext cx="2626428" cy="3735561"/>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06B52A5A-6ABE-A9E9-45DF-656A62A5B826}"/>
              </a:ext>
            </a:extLst>
          </p:cNvPr>
          <p:cNvSpPr txBox="1"/>
          <p:nvPr/>
        </p:nvSpPr>
        <p:spPr>
          <a:xfrm>
            <a:off x="7704650" y="2267925"/>
            <a:ext cx="4277293"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Interview questions and probes  provided for all 12 sections of the Wave model ensuring a highly structured interview. </a:t>
            </a: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endPar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Space and guidance are provided for recording answers </a:t>
            </a: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endParaRPr lang="en-GB">
              <a:solidFill>
                <a:srgbClr val="4C4F52"/>
              </a:solidFill>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Improves interview content and structure </a:t>
            </a: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endPar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Guides a detailed exploration of both motives and talents. </a:t>
            </a:r>
          </a:p>
        </p:txBody>
      </p:sp>
      <p:pic>
        <p:nvPicPr>
          <p:cNvPr id="5" name="Picture 4">
            <a:extLst>
              <a:ext uri="{FF2B5EF4-FFF2-40B4-BE49-F238E27FC236}">
                <a16:creationId xmlns:a16="http://schemas.microsoft.com/office/drawing/2014/main" id="{F4ED780E-DAE4-833A-F97C-B79BF259F0ED}"/>
              </a:ext>
            </a:extLst>
          </p:cNvPr>
          <p:cNvPicPr>
            <a:picLocks noChangeAspect="1"/>
          </p:cNvPicPr>
          <p:nvPr/>
        </p:nvPicPr>
        <p:blipFill>
          <a:blip r:embed="rId4"/>
          <a:stretch>
            <a:fillRect/>
          </a:stretch>
        </p:blipFill>
        <p:spPr>
          <a:xfrm>
            <a:off x="2509881" y="1900745"/>
            <a:ext cx="2647519" cy="376934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C32B019-CA9D-A1FB-69A8-8AF2529466D8}"/>
              </a:ext>
            </a:extLst>
          </p:cNvPr>
          <p:cNvPicPr>
            <a:picLocks noChangeAspect="1"/>
          </p:cNvPicPr>
          <p:nvPr/>
        </p:nvPicPr>
        <p:blipFill>
          <a:blip r:embed="rId5"/>
          <a:stretch>
            <a:fillRect/>
          </a:stretch>
        </p:blipFill>
        <p:spPr>
          <a:xfrm rot="554387">
            <a:off x="4425640" y="2015601"/>
            <a:ext cx="2662833" cy="3769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9942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59F8F-5576-0C9B-F06A-B75831082CF9}"/>
              </a:ext>
            </a:extLst>
          </p:cNvPr>
          <p:cNvPicPr>
            <a:picLocks noChangeAspect="1"/>
          </p:cNvPicPr>
          <p:nvPr/>
        </p:nvPicPr>
        <p:blipFill>
          <a:blip r:embed="rId3"/>
          <a:stretch>
            <a:fillRect/>
          </a:stretch>
        </p:blipFill>
        <p:spPr>
          <a:xfrm rot="21154147">
            <a:off x="574320" y="2081049"/>
            <a:ext cx="2693975" cy="3807260"/>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A1906436-8808-1A92-36E7-405753974405}"/>
              </a:ext>
            </a:extLst>
          </p:cNvPr>
          <p:cNvSpPr>
            <a:spLocks noGrp="1"/>
          </p:cNvSpPr>
          <p:nvPr>
            <p:ph type="title"/>
          </p:nvPr>
        </p:nvSpPr>
        <p:spPr>
          <a:xfrm>
            <a:off x="339437" y="434253"/>
            <a:ext cx="11512838" cy="720291"/>
          </a:xfrm>
        </p:spPr>
        <p:txBody>
          <a:bodyPr>
            <a:normAutofit/>
          </a:bodyPr>
          <a:lstStyle/>
          <a:p>
            <a:pPr algn="ctr"/>
            <a:r>
              <a:rPr lang="en-GB" b="1">
                <a:solidFill>
                  <a:srgbClr val="1A244A"/>
                </a:solidFill>
              </a:rPr>
              <a:t>Focus Styles Personal Report</a:t>
            </a:r>
            <a:endParaRPr lang="en-GB"/>
          </a:p>
        </p:txBody>
      </p:sp>
      <p:sp>
        <p:nvSpPr>
          <p:cNvPr id="20" name="TextBox 19">
            <a:extLst>
              <a:ext uri="{FF2B5EF4-FFF2-40B4-BE49-F238E27FC236}">
                <a16:creationId xmlns:a16="http://schemas.microsoft.com/office/drawing/2014/main" id="{06B52A5A-6ABE-A9E9-45DF-656A62A5B826}"/>
              </a:ext>
            </a:extLst>
          </p:cNvPr>
          <p:cNvSpPr txBox="1"/>
          <p:nvPr/>
        </p:nvSpPr>
        <p:spPr>
          <a:xfrm>
            <a:off x="7720570" y="1461846"/>
            <a:ext cx="3938786" cy="4801314"/>
          </a:xfrm>
          <a:prstGeom prst="rect">
            <a:avLst/>
          </a:prstGeom>
          <a:noFill/>
        </p:spPr>
        <p:txBody>
          <a:bodyPr wrap="square" lIns="91440" tIns="45720" rIns="91440" bIns="45720" rtlCol="0" anchor="t">
            <a:spAutoFit/>
          </a:bodyPr>
          <a:lstStyle/>
          <a:p>
            <a:pPr>
              <a:defRPr/>
            </a:pPr>
            <a:r>
              <a:rPr lang="en-US">
                <a:solidFill>
                  <a:srgbClr val="4C4F52"/>
                </a:solidFill>
                <a:cs typeface="Segoe UI Semibold"/>
              </a:rPr>
              <a:t>A candidate-friendly, narrative feedback report that can be shared with all candidates without the need for a 1-1 feedback session. </a:t>
            </a:r>
            <a:endParaRPr lang="en-US">
              <a:solidFill>
                <a:srgbClr val="4C4F52"/>
              </a:solidFill>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4C4F52"/>
              </a:solidFill>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4C4F52"/>
                </a:solidFill>
                <a:cs typeface="Segoe UI Semibold" panose="020B0702040204020203" pitchFamily="34" charset="0"/>
              </a:rPr>
              <a:t>Provides each candidate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4C4F52"/>
              </a:solidFill>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lang="en-GB">
                <a:solidFill>
                  <a:srgbClr val="4C4F52"/>
                </a:solidFill>
                <a:cs typeface="Segoe UI Semibold" panose="020B0702040204020203" pitchFamily="34" charset="0"/>
              </a:rPr>
              <a:t>A one-page Psychometric Profile highlighting key strengths and challenge areas and their Predicted Culture/Environment Fit. </a:t>
            </a: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endParaRPr lang="en-GB">
              <a:solidFill>
                <a:srgbClr val="4C4F52"/>
              </a:solidFill>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lang="en-GB">
                <a:solidFill>
                  <a:srgbClr val="4C4F52"/>
                </a:solidFill>
                <a:cs typeface="Segoe UI Semibold" panose="020B0702040204020203" pitchFamily="34" charset="0"/>
              </a:rPr>
              <a:t>Feedback of 36 facets of the Wave model in an </a:t>
            </a:r>
            <a:r>
              <a:rPr lang="en-US">
                <a:solidFill>
                  <a:srgbClr val="4C4F52"/>
                </a:solidFill>
                <a:cs typeface="Segoe UI Semibold" panose="020B0702040204020203" pitchFamily="34" charset="0"/>
              </a:rPr>
              <a:t>easy-to-digest format.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4C4F52"/>
              </a:solidFill>
              <a:cs typeface="Segoe UI Semibold" panose="020B0702040204020203" pitchFamily="34" charset="0"/>
            </a:endParaRPr>
          </a:p>
        </p:txBody>
      </p:sp>
      <p:pic>
        <p:nvPicPr>
          <p:cNvPr id="5" name="Picture 4">
            <a:extLst>
              <a:ext uri="{FF2B5EF4-FFF2-40B4-BE49-F238E27FC236}">
                <a16:creationId xmlns:a16="http://schemas.microsoft.com/office/drawing/2014/main" id="{E2EF7E3B-4327-B183-2DD0-0700221851E8}"/>
              </a:ext>
            </a:extLst>
          </p:cNvPr>
          <p:cNvPicPr>
            <a:picLocks noChangeAspect="1"/>
          </p:cNvPicPr>
          <p:nvPr/>
        </p:nvPicPr>
        <p:blipFill>
          <a:blip r:embed="rId4"/>
          <a:stretch>
            <a:fillRect/>
          </a:stretch>
        </p:blipFill>
        <p:spPr>
          <a:xfrm>
            <a:off x="2525415" y="1928301"/>
            <a:ext cx="2669057" cy="377204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B27E320-D117-FBEC-E6FE-4189743E86FB}"/>
              </a:ext>
            </a:extLst>
          </p:cNvPr>
          <p:cNvPicPr>
            <a:picLocks noChangeAspect="1"/>
          </p:cNvPicPr>
          <p:nvPr/>
        </p:nvPicPr>
        <p:blipFill>
          <a:blip r:embed="rId5"/>
          <a:stretch>
            <a:fillRect/>
          </a:stretch>
        </p:blipFill>
        <p:spPr>
          <a:xfrm rot="473921">
            <a:off x="4464038" y="2052798"/>
            <a:ext cx="2669057" cy="3780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8227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B7D-3AC1-8E02-9832-CDE17A5F7F25}"/>
              </a:ext>
            </a:extLst>
          </p:cNvPr>
          <p:cNvSpPr>
            <a:spLocks noGrp="1"/>
          </p:cNvSpPr>
          <p:nvPr>
            <p:ph type="title"/>
          </p:nvPr>
        </p:nvSpPr>
        <p:spPr/>
        <p:txBody>
          <a:bodyPr/>
          <a:lstStyle/>
          <a:p>
            <a:r>
              <a:rPr lang="en-GB"/>
              <a:t>Swift Executive</a:t>
            </a:r>
          </a:p>
        </p:txBody>
      </p:sp>
      <p:pic>
        <p:nvPicPr>
          <p:cNvPr id="5" name="Picture 5" descr="A screenshot of a computer&#10;&#10;Description automatically generated">
            <a:extLst>
              <a:ext uri="{FF2B5EF4-FFF2-40B4-BE49-F238E27FC236}">
                <a16:creationId xmlns:a16="http://schemas.microsoft.com/office/drawing/2014/main" id="{0907245F-68E1-0D81-0AB2-C24665CE2D7C}"/>
              </a:ext>
            </a:extLst>
          </p:cNvPr>
          <p:cNvPicPr>
            <a:picLocks noGrp="1" noChangeAspect="1"/>
          </p:cNvPicPr>
          <p:nvPr>
            <p:ph idx="1"/>
          </p:nvPr>
        </p:nvPicPr>
        <p:blipFill>
          <a:blip r:embed="rId2"/>
          <a:stretch>
            <a:fillRect/>
          </a:stretch>
        </p:blipFill>
        <p:spPr>
          <a:xfrm>
            <a:off x="341984" y="1575055"/>
            <a:ext cx="3810487" cy="4927580"/>
          </a:xfrm>
        </p:spPr>
      </p:pic>
      <p:sp>
        <p:nvSpPr>
          <p:cNvPr id="6" name="TextBox 5">
            <a:extLst>
              <a:ext uri="{FF2B5EF4-FFF2-40B4-BE49-F238E27FC236}">
                <a16:creationId xmlns:a16="http://schemas.microsoft.com/office/drawing/2014/main" id="{4C8D6F7F-B4F4-4343-4191-238FCBEAFFE3}"/>
              </a:ext>
            </a:extLst>
          </p:cNvPr>
          <p:cNvSpPr txBox="1"/>
          <p:nvPr/>
        </p:nvSpPr>
        <p:spPr>
          <a:xfrm>
            <a:off x="4292400" y="1856400"/>
            <a:ext cx="508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Combination aptitude test popular for assessing professionals, managers and executives. </a:t>
            </a:r>
            <a:r>
              <a:rPr lang="en-GB">
                <a:cs typeface="Arial"/>
              </a:rPr>
              <a:t>​</a:t>
            </a:r>
            <a:endParaRPr lang="en-GB"/>
          </a:p>
        </p:txBody>
      </p:sp>
      <p:sp>
        <p:nvSpPr>
          <p:cNvPr id="7" name="TextBox 6">
            <a:extLst>
              <a:ext uri="{FF2B5EF4-FFF2-40B4-BE49-F238E27FC236}">
                <a16:creationId xmlns:a16="http://schemas.microsoft.com/office/drawing/2014/main" id="{57FE305D-3483-55DD-3856-4E85700970A1}"/>
              </a:ext>
            </a:extLst>
          </p:cNvPr>
          <p:cNvSpPr txBox="1"/>
          <p:nvPr/>
        </p:nvSpPr>
        <p:spPr>
          <a:xfrm>
            <a:off x="4292400" y="2684400"/>
            <a:ext cx="5851200"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Segoe UI"/>
              </a:rPr>
              <a:t>The 18-minute combination test measuring three core ​</a:t>
            </a:r>
          </a:p>
          <a:p>
            <a:r>
              <a:rPr lang="en-US" sz="1600">
                <a:cs typeface="Segoe UI"/>
              </a:rPr>
              <a:t>aptitude areas: ​</a:t>
            </a:r>
          </a:p>
          <a:p>
            <a:r>
              <a:rPr lang="en-US" sz="1400">
                <a:cs typeface="Segoe UI"/>
              </a:rPr>
              <a:t>​</a:t>
            </a:r>
          </a:p>
          <a:p>
            <a:r>
              <a:rPr lang="en-US" sz="1400" b="1">
                <a:cs typeface="Segoe UI"/>
              </a:rPr>
              <a:t>Verbal </a:t>
            </a:r>
            <a:r>
              <a:rPr lang="en-US" sz="1400">
                <a:cs typeface="Segoe UI"/>
              </a:rPr>
              <a:t>– assesses the ability to understand, interpret and evaluate written materials.​</a:t>
            </a:r>
          </a:p>
          <a:p>
            <a:endParaRPr lang="en-US" sz="1400">
              <a:cs typeface="Segoe UI"/>
            </a:endParaRPr>
          </a:p>
          <a:p>
            <a:r>
              <a:rPr lang="en-US" sz="1400" b="1">
                <a:cs typeface="Segoe UI"/>
              </a:rPr>
              <a:t>Numerical</a:t>
            </a:r>
            <a:r>
              <a:rPr lang="en-US" sz="1400">
                <a:cs typeface="Segoe UI"/>
              </a:rPr>
              <a:t> – assesses the ability to understand, interpret and evaluate numerical data.​</a:t>
            </a:r>
          </a:p>
          <a:p>
            <a:endParaRPr lang="en-US" sz="1400">
              <a:cs typeface="Segoe UI"/>
            </a:endParaRPr>
          </a:p>
          <a:p>
            <a:r>
              <a:rPr lang="en-US" sz="1400" b="1">
                <a:cs typeface="Segoe UI"/>
              </a:rPr>
              <a:t>Abstract</a:t>
            </a:r>
            <a:r>
              <a:rPr lang="en-US" sz="1400">
                <a:cs typeface="Segoe UI"/>
              </a:rPr>
              <a:t> – assesses inductive reasoning by determining patterns in sequences of shapes.​</a:t>
            </a:r>
          </a:p>
        </p:txBody>
      </p:sp>
    </p:spTree>
    <p:extLst>
      <p:ext uri="{BB962C8B-B14F-4D97-AF65-F5344CB8AC3E}">
        <p14:creationId xmlns:p14="http://schemas.microsoft.com/office/powerpoint/2010/main" val="3037165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F67C8-945C-486A-2CA1-CB6320245E7D}"/>
              </a:ext>
            </a:extLst>
          </p:cNvPr>
          <p:cNvSpPr>
            <a:spLocks noGrp="1"/>
          </p:cNvSpPr>
          <p:nvPr>
            <p:ph type="title"/>
          </p:nvPr>
        </p:nvSpPr>
        <p:spPr/>
        <p:txBody>
          <a:bodyPr>
            <a:normAutofit/>
          </a:bodyPr>
          <a:lstStyle/>
          <a:p>
            <a:r>
              <a:rPr lang="en-GB" dirty="0"/>
              <a:t>Population 2:</a:t>
            </a:r>
          </a:p>
        </p:txBody>
      </p:sp>
      <p:sp>
        <p:nvSpPr>
          <p:cNvPr id="4" name="Content Placeholder 3">
            <a:extLst>
              <a:ext uri="{FF2B5EF4-FFF2-40B4-BE49-F238E27FC236}">
                <a16:creationId xmlns:a16="http://schemas.microsoft.com/office/drawing/2014/main" id="{0485B24B-5126-90EA-D46C-1C1AEB8FD691}"/>
              </a:ext>
            </a:extLst>
          </p:cNvPr>
          <p:cNvSpPr>
            <a:spLocks noGrp="1"/>
          </p:cNvSpPr>
          <p:nvPr>
            <p:ph sz="quarter" idx="13"/>
          </p:nvPr>
        </p:nvSpPr>
        <p:spPr/>
        <p:txBody>
          <a:bodyPr/>
          <a:lstStyle/>
          <a:p>
            <a:r>
              <a:rPr lang="en-GB"/>
              <a:t>Senior &amp; Leadership Roles – E-Assessment Instrument </a:t>
            </a:r>
          </a:p>
        </p:txBody>
      </p:sp>
      <p:sp>
        <p:nvSpPr>
          <p:cNvPr id="5" name="Content Placeholder 3">
            <a:extLst>
              <a:ext uri="{FF2B5EF4-FFF2-40B4-BE49-F238E27FC236}">
                <a16:creationId xmlns:a16="http://schemas.microsoft.com/office/drawing/2014/main" id="{0F1171CC-9AE0-38D9-846C-82F4CA9B80F3}"/>
              </a:ext>
            </a:extLst>
          </p:cNvPr>
          <p:cNvSpPr txBox="1">
            <a:spLocks/>
          </p:cNvSpPr>
          <p:nvPr/>
        </p:nvSpPr>
        <p:spPr>
          <a:xfrm>
            <a:off x="339725" y="1675044"/>
            <a:ext cx="10515600"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Measuring a candidate's potential, culture fit and identifying development opportunities</a:t>
            </a:r>
          </a:p>
        </p:txBody>
      </p:sp>
      <p:sp>
        <p:nvSpPr>
          <p:cNvPr id="7" name="Freeform: Shape 6">
            <a:extLst>
              <a:ext uri="{FF2B5EF4-FFF2-40B4-BE49-F238E27FC236}">
                <a16:creationId xmlns:a16="http://schemas.microsoft.com/office/drawing/2014/main" id="{406D3BBA-136D-9677-7012-D40498C5936F}"/>
              </a:ext>
            </a:extLst>
          </p:cNvPr>
          <p:cNvSpPr/>
          <p:nvPr/>
        </p:nvSpPr>
        <p:spPr>
          <a:xfrm>
            <a:off x="505184" y="2334658"/>
            <a:ext cx="6288537" cy="3501209"/>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 name="TextBox 11">
            <a:extLst>
              <a:ext uri="{FF2B5EF4-FFF2-40B4-BE49-F238E27FC236}">
                <a16:creationId xmlns:a16="http://schemas.microsoft.com/office/drawing/2014/main" id="{020B0075-D0D9-6936-6465-D7A1E25E69C7}"/>
              </a:ext>
            </a:extLst>
          </p:cNvPr>
          <p:cNvSpPr txBox="1"/>
          <p:nvPr/>
        </p:nvSpPr>
        <p:spPr>
          <a:xfrm>
            <a:off x="855072" y="3089995"/>
            <a:ext cx="5588757" cy="2554545"/>
          </a:xfrm>
          <a:prstGeom prst="rect">
            <a:avLst/>
          </a:prstGeom>
          <a:noFill/>
        </p:spPr>
        <p:txBody>
          <a:bodyPr wrap="square" lIns="91440" tIns="45720" rIns="91440" bIns="45720" rtlCol="0" anchor="t">
            <a:spAutoFit/>
          </a:bodyPr>
          <a:lstStyle/>
          <a:p>
            <a:pPr algn="ctr"/>
            <a:r>
              <a:rPr lang="en-GB" sz="1600">
                <a:solidFill>
                  <a:schemeClr val="tx2"/>
                </a:solidFill>
              </a:rPr>
              <a:t>The</a:t>
            </a:r>
            <a:r>
              <a:rPr lang="en-GB" sz="1600">
                <a:solidFill>
                  <a:schemeClr val="tx2"/>
                </a:solidFill>
                <a:ea typeface="+mn-lt"/>
                <a:cs typeface="+mn-lt"/>
              </a:rPr>
              <a:t> Wave Professional Styles Questionnaire is a </a:t>
            </a:r>
            <a:r>
              <a:rPr lang="en-GB" sz="1600" b="1">
                <a:solidFill>
                  <a:schemeClr val="tx2"/>
                </a:solidFill>
                <a:ea typeface="+mn-lt"/>
                <a:cs typeface="+mn-lt"/>
              </a:rPr>
              <a:t>35- minute</a:t>
            </a:r>
            <a:r>
              <a:rPr lang="en-GB" sz="1600">
                <a:solidFill>
                  <a:schemeClr val="tx2"/>
                </a:solidFill>
                <a:ea typeface="+mn-lt"/>
                <a:cs typeface="+mn-lt"/>
              </a:rPr>
              <a:t> questionnaire measuring both an individual’s motivation and talents at the level of the 12 sections, 36 dimensions and 180 facets of the Wave model. </a:t>
            </a:r>
          </a:p>
          <a:p>
            <a:pPr algn="ctr"/>
            <a:endParaRPr lang="en-GB" sz="1600">
              <a:solidFill>
                <a:schemeClr val="tx2"/>
              </a:solidFill>
              <a:ea typeface="+mn-lt"/>
              <a:cs typeface="+mn-lt"/>
            </a:endParaRPr>
          </a:p>
          <a:p>
            <a:pPr algn="ctr"/>
            <a:r>
              <a:rPr lang="en-GB" sz="1600">
                <a:solidFill>
                  <a:schemeClr val="tx2"/>
                </a:solidFill>
                <a:ea typeface="+mn-lt"/>
                <a:cs typeface="+mn-lt"/>
              </a:rPr>
              <a:t>Our flagship expert report, available from Professional Styles, explores personality at depths other tools simply don’t offer.</a:t>
            </a:r>
          </a:p>
          <a:p>
            <a:pPr algn="ctr"/>
            <a:endParaRPr lang="en-GB" sz="1600">
              <a:solidFill>
                <a:schemeClr val="tx2"/>
              </a:solidFill>
              <a:ea typeface="+mn-lt"/>
              <a:cs typeface="+mn-lt"/>
            </a:endParaRPr>
          </a:p>
          <a:p>
            <a:pPr algn="ctr"/>
            <a:r>
              <a:rPr lang="en-GB" sz="1600" b="1">
                <a:solidFill>
                  <a:schemeClr val="tx2"/>
                </a:solidFill>
                <a:ea typeface="+mn-lt"/>
                <a:cs typeface="+mn-lt"/>
              </a:rPr>
              <a:t>Validity = 0.57</a:t>
            </a:r>
          </a:p>
        </p:txBody>
      </p:sp>
      <p:sp>
        <p:nvSpPr>
          <p:cNvPr id="3" name="TextBox 2">
            <a:extLst>
              <a:ext uri="{FF2B5EF4-FFF2-40B4-BE49-F238E27FC236}">
                <a16:creationId xmlns:a16="http://schemas.microsoft.com/office/drawing/2014/main" id="{A5F9DBAA-89C5-9B0D-B5E0-F39499381F03}"/>
              </a:ext>
            </a:extLst>
          </p:cNvPr>
          <p:cNvSpPr txBox="1"/>
          <p:nvPr/>
        </p:nvSpPr>
        <p:spPr>
          <a:xfrm>
            <a:off x="2031276" y="2553923"/>
            <a:ext cx="3236350" cy="461665"/>
          </a:xfrm>
          <a:prstGeom prst="rect">
            <a:avLst/>
          </a:prstGeom>
          <a:noFill/>
        </p:spPr>
        <p:txBody>
          <a:bodyPr wrap="square" rtlCol="0">
            <a:spAutoFit/>
          </a:bodyPr>
          <a:lstStyle/>
          <a:p>
            <a:pPr algn="ctr"/>
            <a:r>
              <a:rPr lang="en-GB" sz="2400" b="1">
                <a:solidFill>
                  <a:schemeClr val="accent1"/>
                </a:solidFill>
                <a:latin typeface="+mj-lt"/>
              </a:rPr>
              <a:t>Professional Styles </a:t>
            </a:r>
          </a:p>
        </p:txBody>
      </p:sp>
    </p:spTree>
    <p:extLst>
      <p:ext uri="{BB962C8B-B14F-4D97-AF65-F5344CB8AC3E}">
        <p14:creationId xmlns:p14="http://schemas.microsoft.com/office/powerpoint/2010/main" val="2678180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30CDA5-4920-D5E6-2522-333BBA6FF888}"/>
              </a:ext>
            </a:extLst>
          </p:cNvPr>
          <p:cNvSpPr txBox="1"/>
          <p:nvPr/>
        </p:nvSpPr>
        <p:spPr>
          <a:xfrm>
            <a:off x="6437866" y="1910276"/>
            <a:ext cx="427729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Provides in-depth information across Wave’s four clusters: </a:t>
            </a:r>
            <a:r>
              <a:rPr kumimoji="0" lang="en-GB" b="0" i="0" u="none" strike="noStrike" kern="1200" cap="none" spc="0" normalizeH="0" baseline="0" noProof="0">
                <a:ln>
                  <a:noFill/>
                </a:ln>
                <a:solidFill>
                  <a:srgbClr val="5A87C5"/>
                </a:solidFill>
                <a:effectLst/>
                <a:uLnTx/>
                <a:uFillTx/>
                <a:ea typeface="+mn-ea"/>
                <a:cs typeface="Segoe UI Semibold" panose="020B0702040204020203" pitchFamily="34" charset="0"/>
              </a:rPr>
              <a:t>Thought</a:t>
            </a: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 </a:t>
            </a:r>
            <a:r>
              <a:rPr kumimoji="0" lang="en-GB" b="0" i="0" u="none" strike="noStrike" kern="1200" cap="none" spc="0" normalizeH="0" baseline="0" noProof="0">
                <a:ln>
                  <a:noFill/>
                </a:ln>
                <a:solidFill>
                  <a:srgbClr val="B32317"/>
                </a:solidFill>
                <a:effectLst/>
                <a:uLnTx/>
                <a:uFillTx/>
                <a:ea typeface="+mn-ea"/>
                <a:cs typeface="Segoe UI Semibold" panose="020B0702040204020203" pitchFamily="34" charset="0"/>
              </a:rPr>
              <a:t>Influence</a:t>
            </a: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 </a:t>
            </a:r>
            <a:r>
              <a:rPr kumimoji="0" lang="en-GB" b="0" i="0" u="none" strike="noStrike" kern="1200" cap="none" spc="0" normalizeH="0" baseline="0" noProof="0">
                <a:ln>
                  <a:noFill/>
                </a:ln>
                <a:solidFill>
                  <a:srgbClr val="C1AF2C"/>
                </a:solidFill>
                <a:effectLst/>
                <a:uLnTx/>
                <a:uFillTx/>
                <a:ea typeface="+mn-ea"/>
                <a:cs typeface="Segoe UI Semibold" panose="020B0702040204020203" pitchFamily="34" charset="0"/>
              </a:rPr>
              <a:t>Adaptability </a:t>
            </a: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and </a:t>
            </a:r>
            <a:r>
              <a:rPr kumimoji="0" lang="en-GB" b="0" i="0" u="none" strike="noStrike" kern="1200" cap="none" spc="0" normalizeH="0" baseline="0" noProof="0">
                <a:ln>
                  <a:noFill/>
                </a:ln>
                <a:solidFill>
                  <a:srgbClr val="387C2B"/>
                </a:solidFill>
                <a:effectLst/>
                <a:uLnTx/>
                <a:uFillTx/>
                <a:ea typeface="+mn-ea"/>
                <a:cs typeface="Segoe UI Semibold" panose="020B0702040204020203" pitchFamily="34" charset="0"/>
              </a:rPr>
              <a:t>Delivery</a:t>
            </a: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 </a:t>
            </a: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endParaRPr lang="en-GB">
              <a:solidFill>
                <a:srgbClr val="4C4F52"/>
              </a:solidFill>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lang="en-GB">
                <a:solidFill>
                  <a:srgbClr val="4C4F52"/>
                </a:solidFill>
                <a:cs typeface="Segoe UI Semibold" panose="020B0702040204020203" pitchFamily="34" charset="0"/>
              </a:rPr>
              <a:t>D</a:t>
            </a:r>
            <a:r>
              <a:rPr kumimoji="0" lang="en-GB" b="0" i="0" u="none" strike="noStrike" kern="1200" cap="none" spc="0" normalizeH="0" baseline="0" noProof="0" err="1">
                <a:ln>
                  <a:noFill/>
                </a:ln>
                <a:solidFill>
                  <a:srgbClr val="4C4F52"/>
                </a:solidFill>
                <a:effectLst/>
                <a:uLnTx/>
                <a:uFillTx/>
                <a:ea typeface="+mn-ea"/>
                <a:cs typeface="Segoe UI Semibold" panose="020B0702040204020203" pitchFamily="34" charset="0"/>
              </a:rPr>
              <a:t>ive</a:t>
            </a: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 deeper into differences between motivation and self-perceived effectiveness.</a:t>
            </a: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endParaRPr lang="en-GB">
              <a:solidFill>
                <a:srgbClr val="4C4F52"/>
              </a:solidFill>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r>
              <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rPr>
              <a:t>Explore differences between free choice and forced choice responses to understand how that relates and impacts them in their role. </a:t>
            </a:r>
          </a:p>
          <a:p>
            <a:pPr marL="285750" marR="0" lvl="0" indent="-285750" algn="l" defTabSz="914400" rtl="0" eaLnBrk="1" fontAlgn="auto" latinLnBrk="0" hangingPunct="1">
              <a:lnSpc>
                <a:spcPct val="100000"/>
              </a:lnSpc>
              <a:spcBef>
                <a:spcPts val="0"/>
              </a:spcBef>
              <a:spcAft>
                <a:spcPts val="0"/>
              </a:spcAft>
              <a:buClr>
                <a:srgbClr val="55D2B1"/>
              </a:buClr>
              <a:buSzTx/>
              <a:buFont typeface="Arial" panose="020B0604020202020204" pitchFamily="34" charset="0"/>
              <a:buChar char="•"/>
              <a:tabLst/>
              <a:defRPr/>
            </a:pPr>
            <a:endParaRPr kumimoji="0" lang="en-GB" b="0" i="0" u="none" strike="noStrike" kern="1200" cap="none" spc="0" normalizeH="0" baseline="0" noProof="0">
              <a:ln>
                <a:noFill/>
              </a:ln>
              <a:solidFill>
                <a:srgbClr val="4C4F52"/>
              </a:solidFill>
              <a:effectLst/>
              <a:uLnTx/>
              <a:uFillTx/>
              <a:ea typeface="+mn-ea"/>
              <a:cs typeface="Segoe UI Semibold" panose="020B0702040204020203" pitchFamily="34" charset="0"/>
            </a:endParaRPr>
          </a:p>
        </p:txBody>
      </p:sp>
      <p:sp>
        <p:nvSpPr>
          <p:cNvPr id="4" name="Title 1">
            <a:extLst>
              <a:ext uri="{FF2B5EF4-FFF2-40B4-BE49-F238E27FC236}">
                <a16:creationId xmlns:a16="http://schemas.microsoft.com/office/drawing/2014/main" id="{A636463E-0DFB-4A67-68DC-A230FF7ECE4E}"/>
              </a:ext>
            </a:extLst>
          </p:cNvPr>
          <p:cNvSpPr txBox="1">
            <a:spLocks/>
          </p:cNvSpPr>
          <p:nvPr/>
        </p:nvSpPr>
        <p:spPr>
          <a:xfrm>
            <a:off x="339437" y="434253"/>
            <a:ext cx="11512838" cy="7202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a:lstStyle>
          <a:p>
            <a:pPr algn="ctr"/>
            <a:r>
              <a:rPr lang="en-GB">
                <a:solidFill>
                  <a:srgbClr val="1A244A"/>
                </a:solidFill>
              </a:rPr>
              <a:t>Professional Styles Expert Report</a:t>
            </a:r>
            <a:endParaRPr lang="en-GB"/>
          </a:p>
        </p:txBody>
      </p:sp>
      <p:pic>
        <p:nvPicPr>
          <p:cNvPr id="9" name="Picture 6" descr="A screenshot of a computer screen&#10;&#10;Description automatically generated">
            <a:extLst>
              <a:ext uri="{FF2B5EF4-FFF2-40B4-BE49-F238E27FC236}">
                <a16:creationId xmlns:a16="http://schemas.microsoft.com/office/drawing/2014/main" id="{0655AAC8-CB3C-626F-1418-4020553D7AAD}"/>
              </a:ext>
            </a:extLst>
          </p:cNvPr>
          <p:cNvPicPr>
            <a:picLocks noGrp="1" noChangeAspect="1"/>
          </p:cNvPicPr>
          <p:nvPr>
            <p:ph idx="1"/>
          </p:nvPr>
        </p:nvPicPr>
        <p:blipFill>
          <a:blip r:embed="rId3"/>
          <a:stretch>
            <a:fillRect/>
          </a:stretch>
        </p:blipFill>
        <p:spPr>
          <a:xfrm>
            <a:off x="1022474" y="2681194"/>
            <a:ext cx="2698011" cy="3895580"/>
          </a:xfrm>
          <a:prstGeom prst="rect">
            <a:avLst/>
          </a:prstGeom>
          <a:ln>
            <a:noFill/>
          </a:ln>
          <a:effectLst>
            <a:outerShdw blurRad="292100" dist="139700" dir="2700000" algn="tl" rotWithShape="0">
              <a:srgbClr val="333333">
                <a:alpha val="65000"/>
              </a:srgbClr>
            </a:outerShdw>
          </a:effectLst>
        </p:spPr>
      </p:pic>
      <p:pic>
        <p:nvPicPr>
          <p:cNvPr id="10" name="Picture 7" descr="A screenshot of a computer&#10;&#10;Description automatically generated">
            <a:extLst>
              <a:ext uri="{FF2B5EF4-FFF2-40B4-BE49-F238E27FC236}">
                <a16:creationId xmlns:a16="http://schemas.microsoft.com/office/drawing/2014/main" id="{9392D722-A962-8F83-792F-40A9F3EA0F21}"/>
              </a:ext>
            </a:extLst>
          </p:cNvPr>
          <p:cNvPicPr>
            <a:picLocks noChangeAspect="1"/>
          </p:cNvPicPr>
          <p:nvPr/>
        </p:nvPicPr>
        <p:blipFill>
          <a:blip r:embed="rId4"/>
          <a:stretch>
            <a:fillRect/>
          </a:stretch>
        </p:blipFill>
        <p:spPr>
          <a:xfrm>
            <a:off x="3232755" y="1382713"/>
            <a:ext cx="2661435" cy="3810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9548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F67C8-945C-486A-2CA1-CB6320245E7D}"/>
              </a:ext>
            </a:extLst>
          </p:cNvPr>
          <p:cNvSpPr>
            <a:spLocks noGrp="1"/>
          </p:cNvSpPr>
          <p:nvPr>
            <p:ph type="title"/>
          </p:nvPr>
        </p:nvSpPr>
        <p:spPr/>
        <p:txBody>
          <a:bodyPr>
            <a:normAutofit/>
          </a:bodyPr>
          <a:lstStyle/>
          <a:p>
            <a:r>
              <a:rPr lang="en-GB"/>
              <a:t>Population 2: Office Roles</a:t>
            </a:r>
          </a:p>
        </p:txBody>
      </p:sp>
      <p:sp>
        <p:nvSpPr>
          <p:cNvPr id="4" name="Content Placeholder 3">
            <a:extLst>
              <a:ext uri="{FF2B5EF4-FFF2-40B4-BE49-F238E27FC236}">
                <a16:creationId xmlns:a16="http://schemas.microsoft.com/office/drawing/2014/main" id="{0485B24B-5126-90EA-D46C-1C1AEB8FD691}"/>
              </a:ext>
            </a:extLst>
          </p:cNvPr>
          <p:cNvSpPr>
            <a:spLocks noGrp="1"/>
          </p:cNvSpPr>
          <p:nvPr>
            <p:ph sz="quarter" idx="13"/>
          </p:nvPr>
        </p:nvSpPr>
        <p:spPr/>
        <p:txBody>
          <a:bodyPr/>
          <a:lstStyle/>
          <a:p>
            <a:r>
              <a:rPr lang="en-GB"/>
              <a:t>Leadership Roles – In-Person (Day) Assessment</a:t>
            </a:r>
          </a:p>
        </p:txBody>
      </p:sp>
      <p:sp>
        <p:nvSpPr>
          <p:cNvPr id="12" name="TextBox 11">
            <a:extLst>
              <a:ext uri="{FF2B5EF4-FFF2-40B4-BE49-F238E27FC236}">
                <a16:creationId xmlns:a16="http://schemas.microsoft.com/office/drawing/2014/main" id="{020B0075-D0D9-6936-6465-D7A1E25E69C7}"/>
              </a:ext>
            </a:extLst>
          </p:cNvPr>
          <p:cNvSpPr txBox="1"/>
          <p:nvPr/>
        </p:nvSpPr>
        <p:spPr>
          <a:xfrm>
            <a:off x="2061952" y="3965322"/>
            <a:ext cx="2948473" cy="307777"/>
          </a:xfrm>
          <a:prstGeom prst="rect">
            <a:avLst/>
          </a:prstGeom>
          <a:noFill/>
        </p:spPr>
        <p:txBody>
          <a:bodyPr wrap="square" rtlCol="0">
            <a:spAutoFit/>
          </a:bodyPr>
          <a:lstStyle/>
          <a:p>
            <a:pPr algn="ctr"/>
            <a:r>
              <a:rPr lang="en-GB" sz="1400">
                <a:solidFill>
                  <a:schemeClr val="bg1"/>
                </a:solidFill>
              </a:rPr>
              <a:t>Add some text</a:t>
            </a:r>
          </a:p>
        </p:txBody>
      </p:sp>
      <p:sp>
        <p:nvSpPr>
          <p:cNvPr id="5" name="TextBox 4">
            <a:extLst>
              <a:ext uri="{FF2B5EF4-FFF2-40B4-BE49-F238E27FC236}">
                <a16:creationId xmlns:a16="http://schemas.microsoft.com/office/drawing/2014/main" id="{DADC1283-2CCD-1758-E861-FA7701CBF4FB}"/>
              </a:ext>
            </a:extLst>
          </p:cNvPr>
          <p:cNvSpPr txBox="1"/>
          <p:nvPr/>
        </p:nvSpPr>
        <p:spPr>
          <a:xfrm>
            <a:off x="714758" y="1874835"/>
            <a:ext cx="8146973"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a:solidFill>
                  <a:srgbClr val="2F2F2F"/>
                </a:solidFill>
                <a:latin typeface="Arial"/>
                <a:ea typeface="Roboto"/>
                <a:cs typeface="Roboto"/>
              </a:rPr>
              <a:t>Validation interviews for individuals in leadership roles.</a:t>
            </a:r>
          </a:p>
          <a:p>
            <a:pPr algn="l"/>
            <a:endParaRPr lang="en-GB" sz="1600">
              <a:solidFill>
                <a:srgbClr val="2F2F2F"/>
              </a:solidFill>
              <a:latin typeface="Arial"/>
              <a:ea typeface="Roboto"/>
              <a:cs typeface="Roboto"/>
            </a:endParaRPr>
          </a:p>
          <a:p>
            <a:pPr algn="l"/>
            <a:r>
              <a:rPr lang="en-GB" b="1">
                <a:solidFill>
                  <a:srgbClr val="2F2F2F"/>
                </a:solidFill>
                <a:latin typeface="Arial"/>
                <a:ea typeface="Roboto"/>
                <a:cs typeface="Roboto"/>
              </a:rPr>
              <a:t>Process:</a:t>
            </a:r>
          </a:p>
          <a:p>
            <a:pPr algn="l"/>
            <a:endParaRPr lang="en-GB" sz="1600" b="1">
              <a:solidFill>
                <a:srgbClr val="2F2F2F"/>
              </a:solidFill>
              <a:latin typeface="Arial"/>
              <a:ea typeface="Roboto"/>
              <a:cs typeface="Roboto"/>
            </a:endParaRPr>
          </a:p>
          <a:p>
            <a:pPr marL="342900" indent="-342900">
              <a:buClr>
                <a:srgbClr val="55D2B1"/>
              </a:buClr>
              <a:buFont typeface="+mj-lt"/>
              <a:buAutoNum type="arabicPeriod"/>
            </a:pPr>
            <a:r>
              <a:rPr lang="en-GB" sz="1600">
                <a:solidFill>
                  <a:srgbClr val="2F2F2F"/>
                </a:solidFill>
                <a:latin typeface="Arial"/>
                <a:ea typeface="Roboto"/>
                <a:cs typeface="Roboto"/>
              </a:rPr>
              <a:t>Discuss with key stakeholders to identify the key </a:t>
            </a:r>
            <a:r>
              <a:rPr lang="en-GB" sz="1600" err="1">
                <a:solidFill>
                  <a:srgbClr val="2F2F2F"/>
                </a:solidFill>
                <a:latin typeface="Arial"/>
                <a:ea typeface="Roboto"/>
                <a:cs typeface="Roboto"/>
              </a:rPr>
              <a:t>behaviors</a:t>
            </a:r>
            <a:r>
              <a:rPr lang="en-GB" sz="1600">
                <a:solidFill>
                  <a:srgbClr val="2F2F2F"/>
                </a:solidFill>
                <a:latin typeface="Arial"/>
                <a:ea typeface="Roboto"/>
                <a:cs typeface="Roboto"/>
              </a:rPr>
              <a:t> important for success in the role.</a:t>
            </a:r>
          </a:p>
          <a:p>
            <a:pPr marL="342900" indent="-342900">
              <a:buClr>
                <a:srgbClr val="55D2B1"/>
              </a:buClr>
              <a:buFont typeface="+mj-lt"/>
              <a:buAutoNum type="arabicPeriod"/>
            </a:pPr>
            <a:endParaRPr lang="en-GB" sz="1600">
              <a:solidFill>
                <a:srgbClr val="2F2F2F"/>
              </a:solidFill>
              <a:latin typeface="Arial"/>
              <a:ea typeface="Roboto"/>
              <a:cs typeface="Roboto"/>
            </a:endParaRPr>
          </a:p>
          <a:p>
            <a:pPr marL="342900" indent="-342900">
              <a:buClr>
                <a:srgbClr val="55D2B1"/>
              </a:buClr>
              <a:buFont typeface="+mj-lt"/>
              <a:buAutoNum type="arabicPeriod"/>
            </a:pPr>
            <a:r>
              <a:rPr lang="en-GB" sz="1600">
                <a:solidFill>
                  <a:srgbClr val="2F2F2F"/>
                </a:solidFill>
                <a:latin typeface="Arial"/>
                <a:ea typeface="Roboto"/>
                <a:cs typeface="Roboto"/>
              </a:rPr>
              <a:t>Using the Professional Styles Expert Report, we conduct 60-minute validation interview sessions gathering examples to validate the key strength and challenge areas highlighted in the report.</a:t>
            </a:r>
          </a:p>
          <a:p>
            <a:pPr marL="342900" indent="-342900">
              <a:buClr>
                <a:srgbClr val="55D2B1"/>
              </a:buClr>
              <a:buFont typeface="+mj-lt"/>
              <a:buAutoNum type="arabicPeriod"/>
            </a:pPr>
            <a:endParaRPr lang="en-GB" sz="1600">
              <a:solidFill>
                <a:srgbClr val="2F2F2F"/>
              </a:solidFill>
              <a:latin typeface="Arial"/>
              <a:ea typeface="Roboto"/>
              <a:cs typeface="Roboto"/>
            </a:endParaRPr>
          </a:p>
          <a:p>
            <a:pPr marL="342900" indent="-342900">
              <a:buClr>
                <a:srgbClr val="55D2B1"/>
              </a:buClr>
              <a:buFont typeface="+mj-lt"/>
              <a:buAutoNum type="arabicPeriod"/>
            </a:pPr>
            <a:r>
              <a:rPr lang="en-GB" sz="1600">
                <a:solidFill>
                  <a:srgbClr val="2F2F2F"/>
                </a:solidFill>
                <a:latin typeface="Arial"/>
                <a:ea typeface="Roboto"/>
                <a:cs typeface="Roboto"/>
              </a:rPr>
              <a:t>Following the interviews, we will deliver a 30-minute debrief to the A.S. Watson key stakeholders to discuss the key reflections/themes. </a:t>
            </a:r>
          </a:p>
        </p:txBody>
      </p:sp>
    </p:spTree>
    <p:extLst>
      <p:ext uri="{BB962C8B-B14F-4D97-AF65-F5344CB8AC3E}">
        <p14:creationId xmlns:p14="http://schemas.microsoft.com/office/powerpoint/2010/main" val="3120419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p:txBody>
          <a:bodyPr/>
          <a:lstStyle/>
          <a:p>
            <a:r>
              <a:rPr lang="en-GB"/>
              <a:t>Additional Instruments</a:t>
            </a:r>
          </a:p>
        </p:txBody>
      </p:sp>
      <p:pic>
        <p:nvPicPr>
          <p:cNvPr id="2" name="Graphic 1">
            <a:extLst>
              <a:ext uri="{FF2B5EF4-FFF2-40B4-BE49-F238E27FC236}">
                <a16:creationId xmlns:a16="http://schemas.microsoft.com/office/drawing/2014/main" id="{1BB904BD-ACCD-3755-B4A5-D3FD785FBB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136" y="3302505"/>
            <a:ext cx="1479578" cy="1468284"/>
          </a:xfrm>
          <a:prstGeom prst="rect">
            <a:avLst/>
          </a:prstGeom>
        </p:spPr>
      </p:pic>
      <p:sp>
        <p:nvSpPr>
          <p:cNvPr id="3" name="TextBox 2">
            <a:extLst>
              <a:ext uri="{FF2B5EF4-FFF2-40B4-BE49-F238E27FC236}">
                <a16:creationId xmlns:a16="http://schemas.microsoft.com/office/drawing/2014/main" id="{C47789B4-E3E8-AC0B-A8EC-AB79E4E9C321}"/>
              </a:ext>
            </a:extLst>
          </p:cNvPr>
          <p:cNvSpPr txBox="1"/>
          <p:nvPr/>
        </p:nvSpPr>
        <p:spPr>
          <a:xfrm>
            <a:off x="2080876" y="3780274"/>
            <a:ext cx="2545471" cy="461665"/>
          </a:xfrm>
          <a:prstGeom prst="rect">
            <a:avLst/>
          </a:prstGeom>
          <a:noFill/>
        </p:spPr>
        <p:txBody>
          <a:bodyPr wrap="square" rtlCol="0">
            <a:spAutoFit/>
          </a:bodyPr>
          <a:lstStyle/>
          <a:p>
            <a:pPr algn="ctr"/>
            <a:r>
              <a:rPr lang="en-GB" sz="2400" b="1">
                <a:solidFill>
                  <a:schemeClr val="bg1"/>
                </a:solidFill>
                <a:latin typeface="Segoe UI" panose="020B0502040204020203" pitchFamily="34" charset="0"/>
                <a:ea typeface="Calibri" panose="020F0502020204030204" pitchFamily="34" charset="0"/>
                <a:cs typeface="Segoe UI" panose="020B0502040204020203" pitchFamily="34" charset="0"/>
              </a:rPr>
              <a:t>Hire Talent</a:t>
            </a:r>
          </a:p>
        </p:txBody>
      </p:sp>
    </p:spTree>
    <p:extLst>
      <p:ext uri="{BB962C8B-B14F-4D97-AF65-F5344CB8AC3E}">
        <p14:creationId xmlns:p14="http://schemas.microsoft.com/office/powerpoint/2010/main" val="2746076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B1D39-3132-ADD8-9B8B-CED59B135C1E}"/>
              </a:ext>
            </a:extLst>
          </p:cNvPr>
          <p:cNvSpPr>
            <a:spLocks noGrp="1"/>
          </p:cNvSpPr>
          <p:nvPr>
            <p:ph type="title"/>
          </p:nvPr>
        </p:nvSpPr>
        <p:spPr/>
        <p:txBody>
          <a:bodyPr/>
          <a:lstStyle/>
          <a:p>
            <a:r>
              <a:rPr lang="en-GB"/>
              <a:t>Group Overviews</a:t>
            </a:r>
          </a:p>
        </p:txBody>
      </p:sp>
      <p:sp>
        <p:nvSpPr>
          <p:cNvPr id="4" name="Content Placeholder 3">
            <a:extLst>
              <a:ext uri="{FF2B5EF4-FFF2-40B4-BE49-F238E27FC236}">
                <a16:creationId xmlns:a16="http://schemas.microsoft.com/office/drawing/2014/main" id="{ED08D3C2-CE2A-0147-2C91-95EEDD143841}"/>
              </a:ext>
            </a:extLst>
          </p:cNvPr>
          <p:cNvSpPr>
            <a:spLocks noGrp="1"/>
          </p:cNvSpPr>
          <p:nvPr>
            <p:ph sz="quarter" idx="13"/>
          </p:nvPr>
        </p:nvSpPr>
        <p:spPr/>
        <p:txBody>
          <a:bodyPr/>
          <a:lstStyle/>
          <a:p>
            <a:r>
              <a:rPr lang="en-GB"/>
              <a:t>Interactive Analytics</a:t>
            </a:r>
          </a:p>
        </p:txBody>
      </p:sp>
      <p:grpSp>
        <p:nvGrpSpPr>
          <p:cNvPr id="19" name="Group 18">
            <a:extLst>
              <a:ext uri="{FF2B5EF4-FFF2-40B4-BE49-F238E27FC236}">
                <a16:creationId xmlns:a16="http://schemas.microsoft.com/office/drawing/2014/main" id="{924D801E-16F2-2963-C140-EB705D6D6EE6}"/>
              </a:ext>
            </a:extLst>
          </p:cNvPr>
          <p:cNvGrpSpPr>
            <a:grpSpLocks noChangeAspect="1"/>
          </p:cNvGrpSpPr>
          <p:nvPr/>
        </p:nvGrpSpPr>
        <p:grpSpPr>
          <a:xfrm>
            <a:off x="196813" y="3207693"/>
            <a:ext cx="4899815" cy="3493606"/>
            <a:chOff x="0" y="0"/>
            <a:chExt cx="2888615" cy="2186305"/>
          </a:xfrm>
        </p:grpSpPr>
        <p:pic>
          <p:nvPicPr>
            <p:cNvPr id="20" name="Graphic 37">
              <a:extLst>
                <a:ext uri="{FF2B5EF4-FFF2-40B4-BE49-F238E27FC236}">
                  <a16:creationId xmlns:a16="http://schemas.microsoft.com/office/drawing/2014/main" id="{ECD8D922-6B05-419F-809C-58E19BE1D10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2888615" cy="218630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F59C3864-B4BC-481F-9C8C-E39D41A744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 y="166977"/>
              <a:ext cx="1952625" cy="1276350"/>
            </a:xfrm>
            <a:prstGeom prst="rect">
              <a:avLst/>
            </a:prstGeom>
          </p:spPr>
        </p:pic>
      </p:grpSp>
      <p:pic>
        <p:nvPicPr>
          <p:cNvPr id="22" name="Picture 21" descr="A screenshot of a computer screen&#10;&#10;Description automatically generated">
            <a:extLst>
              <a:ext uri="{FF2B5EF4-FFF2-40B4-BE49-F238E27FC236}">
                <a16:creationId xmlns:a16="http://schemas.microsoft.com/office/drawing/2014/main" id="{C9973DEE-FE14-9564-C988-436C6D09FA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1043" y="3474514"/>
            <a:ext cx="4552280" cy="2660701"/>
          </a:xfrm>
          <a:prstGeom prst="rect">
            <a:avLst/>
          </a:prstGeom>
        </p:spPr>
      </p:pic>
      <p:pic>
        <p:nvPicPr>
          <p:cNvPr id="23" name="Picture 22">
            <a:extLst>
              <a:ext uri="{FF2B5EF4-FFF2-40B4-BE49-F238E27FC236}">
                <a16:creationId xmlns:a16="http://schemas.microsoft.com/office/drawing/2014/main" id="{4737264A-455A-7CB8-1741-A34D457DE9CA}"/>
              </a:ext>
            </a:extLst>
          </p:cNvPr>
          <p:cNvPicPr>
            <a:picLocks noChangeAspect="1"/>
          </p:cNvPicPr>
          <p:nvPr/>
        </p:nvPicPr>
        <p:blipFill>
          <a:blip r:embed="rId7"/>
          <a:stretch>
            <a:fillRect/>
          </a:stretch>
        </p:blipFill>
        <p:spPr>
          <a:xfrm>
            <a:off x="5370217" y="3672073"/>
            <a:ext cx="3370562" cy="2031384"/>
          </a:xfrm>
          <a:prstGeom prst="rect">
            <a:avLst/>
          </a:prstGeom>
        </p:spPr>
      </p:pic>
      <p:sp>
        <p:nvSpPr>
          <p:cNvPr id="24" name="TextBox 23">
            <a:extLst>
              <a:ext uri="{FF2B5EF4-FFF2-40B4-BE49-F238E27FC236}">
                <a16:creationId xmlns:a16="http://schemas.microsoft.com/office/drawing/2014/main" id="{A5277C2B-213E-57CE-8ADE-B52ACE86A782}"/>
              </a:ext>
            </a:extLst>
          </p:cNvPr>
          <p:cNvSpPr txBox="1"/>
          <p:nvPr/>
        </p:nvSpPr>
        <p:spPr>
          <a:xfrm>
            <a:off x="339437" y="1654976"/>
            <a:ext cx="10975315" cy="1461939"/>
          </a:xfrm>
          <a:prstGeom prst="rect">
            <a:avLst/>
          </a:prstGeom>
          <a:noFill/>
        </p:spPr>
        <p:txBody>
          <a:bodyPr wrap="square" rtlCol="0">
            <a:spAutoFit/>
          </a:bodyPr>
          <a:lstStyle/>
          <a:p>
            <a:pPr marL="285750" indent="-285750">
              <a:spcBef>
                <a:spcPts val="1000"/>
              </a:spcBef>
              <a:buClr>
                <a:srgbClr val="409E85"/>
              </a:buClr>
              <a:buFont typeface="Arial" panose="020B0604020202020204" pitchFamily="34" charset="0"/>
              <a:buChar char="•"/>
              <a:defRPr/>
            </a:pPr>
            <a:r>
              <a:rPr lang="en-GB" sz="1600"/>
              <a:t>Overviews allow you to view trends in the group data in a simple and engaging way. </a:t>
            </a:r>
          </a:p>
          <a:p>
            <a:pPr marL="285750" marR="0" lvl="0" indent="-285750" algn="l" defTabSz="914400" rtl="0" eaLnBrk="1" fontAlgn="auto" latinLnBrk="0" hangingPunct="1">
              <a:lnSpc>
                <a:spcPct val="100000"/>
              </a:lnSpc>
              <a:spcBef>
                <a:spcPts val="1000"/>
              </a:spcBef>
              <a:spcAft>
                <a:spcPts val="0"/>
              </a:spcAft>
              <a:buClr>
                <a:srgbClr val="409E85"/>
              </a:buClr>
              <a:buSzTx/>
              <a:buFont typeface="Arial" panose="020B0604020202020204" pitchFamily="34" charset="0"/>
              <a:buChar char="•"/>
              <a:tabLst/>
              <a:defRPr/>
            </a:pPr>
            <a:r>
              <a:rPr lang="en-GB" sz="1600">
                <a:solidFill>
                  <a:srgbClr val="242424"/>
                </a:solidFill>
                <a:latin typeface="Arial"/>
              </a:rPr>
              <a:t>D</a:t>
            </a:r>
            <a:r>
              <a:rPr lang="en-GB" sz="1600"/>
              <a:t>ata presented at different levels of the Wave model and following the completion of Swift assessments.</a:t>
            </a:r>
          </a:p>
          <a:p>
            <a:pPr marL="285750" marR="0" lvl="0" indent="-285750" algn="l" defTabSz="914400" rtl="0" eaLnBrk="1" fontAlgn="auto" latinLnBrk="0" hangingPunct="1">
              <a:lnSpc>
                <a:spcPct val="100000"/>
              </a:lnSpc>
              <a:spcBef>
                <a:spcPts val="1000"/>
              </a:spcBef>
              <a:spcAft>
                <a:spcPts val="0"/>
              </a:spcAft>
              <a:buClr>
                <a:srgbClr val="409E85"/>
              </a:buClr>
              <a:buSzTx/>
              <a:buFont typeface="Arial" panose="020B0604020202020204" pitchFamily="34" charset="0"/>
              <a:buChar char="•"/>
              <a:tabLst/>
              <a:defRPr/>
            </a:pPr>
            <a:r>
              <a:rPr lang="en-GB" sz="1600"/>
              <a:t>Dynamic display of different candidate groups.</a:t>
            </a:r>
          </a:p>
          <a:p>
            <a:pPr marL="285750" marR="0" lvl="0" indent="-285750" algn="l" defTabSz="914400" rtl="0" eaLnBrk="1" fontAlgn="auto" latinLnBrk="0" hangingPunct="1">
              <a:lnSpc>
                <a:spcPct val="100000"/>
              </a:lnSpc>
              <a:spcBef>
                <a:spcPts val="1000"/>
              </a:spcBef>
              <a:spcAft>
                <a:spcPts val="0"/>
              </a:spcAft>
              <a:buClr>
                <a:srgbClr val="409E85"/>
              </a:buClr>
              <a:buSzTx/>
              <a:buFont typeface="Arial" panose="020B0604020202020204" pitchFamily="34" charset="0"/>
              <a:buChar char="•"/>
              <a:tabLst/>
              <a:defRPr/>
            </a:pPr>
            <a:r>
              <a:rPr lang="en-GB" sz="1600"/>
              <a:t>Use insights to drive improvements in the selection and development process and form lasting change.</a:t>
            </a:r>
          </a:p>
        </p:txBody>
      </p:sp>
    </p:spTree>
    <p:extLst>
      <p:ext uri="{BB962C8B-B14F-4D97-AF65-F5344CB8AC3E}">
        <p14:creationId xmlns:p14="http://schemas.microsoft.com/office/powerpoint/2010/main" val="3630282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18DB9-B314-7D10-2CAE-EAFA01035638}"/>
              </a:ext>
            </a:extLst>
          </p:cNvPr>
          <p:cNvSpPr>
            <a:spLocks noGrp="1"/>
          </p:cNvSpPr>
          <p:nvPr>
            <p:ph type="title"/>
          </p:nvPr>
        </p:nvSpPr>
        <p:spPr/>
        <p:txBody>
          <a:bodyPr/>
          <a:lstStyle/>
          <a:p>
            <a:r>
              <a:rPr lang="en-GB"/>
              <a:t>Retail Situations</a:t>
            </a:r>
          </a:p>
        </p:txBody>
      </p:sp>
      <p:sp>
        <p:nvSpPr>
          <p:cNvPr id="3" name="Content Placeholder 2">
            <a:extLst>
              <a:ext uri="{FF2B5EF4-FFF2-40B4-BE49-F238E27FC236}">
                <a16:creationId xmlns:a16="http://schemas.microsoft.com/office/drawing/2014/main" id="{4160ACD7-FB21-EDDE-D743-8191AF1330F8}"/>
              </a:ext>
            </a:extLst>
          </p:cNvPr>
          <p:cNvSpPr>
            <a:spLocks noGrp="1"/>
          </p:cNvSpPr>
          <p:nvPr>
            <p:ph idx="1"/>
          </p:nvPr>
        </p:nvSpPr>
        <p:spPr>
          <a:xfrm>
            <a:off x="339437" y="1154544"/>
            <a:ext cx="9525325" cy="3895580"/>
          </a:xfrm>
        </p:spPr>
        <p:txBody>
          <a:bodyPr vert="horz" lIns="91440" tIns="45720" rIns="91440" bIns="45720" rtlCol="0" anchor="t">
            <a:normAutofit/>
          </a:bodyPr>
          <a:lstStyle/>
          <a:p>
            <a:pPr marL="0" indent="0">
              <a:buNone/>
            </a:pPr>
            <a:r>
              <a:rPr lang="en-GB" sz="1600"/>
              <a:t>Retail Situations provides: </a:t>
            </a:r>
          </a:p>
          <a:p>
            <a:r>
              <a:rPr lang="en-US" sz="1600"/>
              <a:t>Engaging content that gets your future Store Managers excited about the role </a:t>
            </a:r>
          </a:p>
          <a:p>
            <a:r>
              <a:rPr lang="en-US" sz="1600"/>
              <a:t>A situational-based screening tool for use within the retail industry</a:t>
            </a:r>
          </a:p>
          <a:p>
            <a:r>
              <a:rPr lang="en-GB" sz="1600"/>
              <a:t>A positive candidate experience and short 15-minute </a:t>
            </a:r>
            <a:r>
              <a:rPr lang="en-GB" sz="1600" b="0"/>
              <a:t>completion time</a:t>
            </a:r>
            <a:r>
              <a:rPr lang="en-GB" sz="1600"/>
              <a:t> </a:t>
            </a:r>
          </a:p>
          <a:p>
            <a:endParaRPr lang="en-GB" sz="1600" b="0"/>
          </a:p>
          <a:p>
            <a:endParaRPr lang="en-US" sz="1600"/>
          </a:p>
          <a:p>
            <a:endParaRPr lang="en-GB" sz="1600"/>
          </a:p>
          <a:p>
            <a:pPr marL="0" indent="0">
              <a:buNone/>
            </a:pPr>
            <a:r>
              <a:rPr lang="en-GB" sz="1600"/>
              <a:t> </a:t>
            </a:r>
          </a:p>
        </p:txBody>
      </p:sp>
      <p:pic>
        <p:nvPicPr>
          <p:cNvPr id="8" name="Picture 7">
            <a:extLst>
              <a:ext uri="{FF2B5EF4-FFF2-40B4-BE49-F238E27FC236}">
                <a16:creationId xmlns:a16="http://schemas.microsoft.com/office/drawing/2014/main" id="{B15408C4-33B3-27BC-0A6B-2E35A58AD8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1562"/>
          <a:stretch/>
        </p:blipFill>
        <p:spPr>
          <a:xfrm>
            <a:off x="378756" y="2948930"/>
            <a:ext cx="6869885" cy="3474817"/>
          </a:xfrm>
          <a:prstGeom prst="rect">
            <a:avLst/>
          </a:prstGeom>
        </p:spPr>
      </p:pic>
      <p:sp>
        <p:nvSpPr>
          <p:cNvPr id="12" name="TextBox 11">
            <a:extLst>
              <a:ext uri="{FF2B5EF4-FFF2-40B4-BE49-F238E27FC236}">
                <a16:creationId xmlns:a16="http://schemas.microsoft.com/office/drawing/2014/main" id="{3890BD23-5B0E-975B-678F-E0BFBFFE78B2}"/>
              </a:ext>
            </a:extLst>
          </p:cNvPr>
          <p:cNvSpPr txBox="1"/>
          <p:nvPr/>
        </p:nvSpPr>
        <p:spPr>
          <a:xfrm>
            <a:off x="9682397" y="6104187"/>
            <a:ext cx="1726442" cy="523220"/>
          </a:xfrm>
          <a:prstGeom prst="rect">
            <a:avLst/>
          </a:prstGeom>
          <a:noFill/>
        </p:spPr>
        <p:txBody>
          <a:bodyPr wrap="square" rtlCol="0">
            <a:spAutoFit/>
          </a:bodyPr>
          <a:lstStyle/>
          <a:p>
            <a:r>
              <a:rPr lang="en-GB" sz="1400"/>
              <a:t>*Currently only available in English </a:t>
            </a:r>
          </a:p>
        </p:txBody>
      </p:sp>
      <p:pic>
        <p:nvPicPr>
          <p:cNvPr id="6" name="Picture 5" descr="A picture containing text, mobile phone, mobile device, screenshot&#10;&#10;Description automatically generated">
            <a:extLst>
              <a:ext uri="{FF2B5EF4-FFF2-40B4-BE49-F238E27FC236}">
                <a16:creationId xmlns:a16="http://schemas.microsoft.com/office/drawing/2014/main" id="{03173105-FC37-4D9B-3F7B-B559EBA14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376" y="2146370"/>
            <a:ext cx="1938906" cy="3590566"/>
          </a:xfrm>
          <a:prstGeom prst="rect">
            <a:avLst/>
          </a:prstGeom>
        </p:spPr>
      </p:pic>
    </p:spTree>
    <p:extLst>
      <p:ext uri="{BB962C8B-B14F-4D97-AF65-F5344CB8AC3E}">
        <p14:creationId xmlns:p14="http://schemas.microsoft.com/office/powerpoint/2010/main" val="1493413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DCBFCB-E5C9-144C-F1E3-14570A1F4D1D}"/>
              </a:ext>
            </a:extLst>
          </p:cNvPr>
          <p:cNvSpPr txBox="1"/>
          <p:nvPr/>
        </p:nvSpPr>
        <p:spPr>
          <a:xfrm>
            <a:off x="982308" y="531709"/>
            <a:ext cx="66562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Why WILO?</a:t>
            </a:r>
          </a:p>
        </p:txBody>
      </p:sp>
      <p:sp>
        <p:nvSpPr>
          <p:cNvPr id="6" name="TextBox 5">
            <a:extLst>
              <a:ext uri="{FF2B5EF4-FFF2-40B4-BE49-F238E27FC236}">
                <a16:creationId xmlns:a16="http://schemas.microsoft.com/office/drawing/2014/main" id="{6BD8EF43-FFAA-C6B8-A1D0-6859CDC0E669}"/>
              </a:ext>
            </a:extLst>
          </p:cNvPr>
          <p:cNvSpPr txBox="1"/>
          <p:nvPr/>
        </p:nvSpPr>
        <p:spPr>
          <a:xfrm>
            <a:off x="7262304" y="3183754"/>
            <a:ext cx="25654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2"/>
                </a:solidFill>
                <a:effectLst/>
                <a:uLnTx/>
                <a:uFillTx/>
                <a:latin typeface="Segoe UI" panose="020B0502040204020203" pitchFamily="34" charset="0"/>
                <a:ea typeface="+mn-ea"/>
                <a:cs typeface="Segoe UI" panose="020B0502040204020203" pitchFamily="34" charset="0"/>
              </a:rPr>
              <a:t>Meaningful assessment through storytelling</a:t>
            </a:r>
          </a:p>
        </p:txBody>
      </p:sp>
      <p:sp>
        <p:nvSpPr>
          <p:cNvPr id="8" name="TextBox 7">
            <a:extLst>
              <a:ext uri="{FF2B5EF4-FFF2-40B4-BE49-F238E27FC236}">
                <a16:creationId xmlns:a16="http://schemas.microsoft.com/office/drawing/2014/main" id="{A878C86B-10F0-DABE-E777-B04738BEEB35}"/>
              </a:ext>
            </a:extLst>
          </p:cNvPr>
          <p:cNvSpPr txBox="1"/>
          <p:nvPr/>
        </p:nvSpPr>
        <p:spPr>
          <a:xfrm>
            <a:off x="4021956" y="3183754"/>
            <a:ext cx="27638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2"/>
                </a:solidFill>
                <a:effectLst/>
                <a:uLnTx/>
                <a:uFillTx/>
                <a:latin typeface="Segoe UI" panose="020B0502040204020203" pitchFamily="34" charset="0"/>
                <a:ea typeface="+mn-ea"/>
                <a:cs typeface="Segoe UI" panose="020B0502040204020203" pitchFamily="34" charset="0"/>
              </a:rPr>
              <a:t>Customizable, consumer-grade candidate experience</a:t>
            </a:r>
          </a:p>
        </p:txBody>
      </p:sp>
      <p:sp>
        <p:nvSpPr>
          <p:cNvPr id="13" name="TextBox 12">
            <a:extLst>
              <a:ext uri="{FF2B5EF4-FFF2-40B4-BE49-F238E27FC236}">
                <a16:creationId xmlns:a16="http://schemas.microsoft.com/office/drawing/2014/main" id="{D9AB8918-40B7-9978-7C37-B350505E2C35}"/>
              </a:ext>
            </a:extLst>
          </p:cNvPr>
          <p:cNvSpPr txBox="1"/>
          <p:nvPr/>
        </p:nvSpPr>
        <p:spPr>
          <a:xfrm>
            <a:off x="882079" y="3316269"/>
            <a:ext cx="23636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2"/>
                </a:solidFill>
                <a:effectLst/>
                <a:uLnTx/>
                <a:uFillTx/>
                <a:latin typeface="Segoe UI" panose="020B0502040204020203" pitchFamily="34" charset="0"/>
                <a:ea typeface="+mn-ea"/>
                <a:cs typeface="Segoe UI" panose="020B0502040204020203" pitchFamily="34" charset="0"/>
              </a:rPr>
              <a:t>Market leading robustness</a:t>
            </a:r>
          </a:p>
        </p:txBody>
      </p:sp>
      <p:sp>
        <p:nvSpPr>
          <p:cNvPr id="15" name="TextBox 14">
            <a:extLst>
              <a:ext uri="{FF2B5EF4-FFF2-40B4-BE49-F238E27FC236}">
                <a16:creationId xmlns:a16="http://schemas.microsoft.com/office/drawing/2014/main" id="{F070F1A1-D72C-6AFE-3E74-136FB9984932}"/>
              </a:ext>
            </a:extLst>
          </p:cNvPr>
          <p:cNvSpPr txBox="1"/>
          <p:nvPr/>
        </p:nvSpPr>
        <p:spPr>
          <a:xfrm>
            <a:off x="5631937" y="5656195"/>
            <a:ext cx="23636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2"/>
                </a:solidFill>
                <a:effectLst/>
                <a:uLnTx/>
                <a:uFillTx/>
                <a:latin typeface="Segoe UI" panose="020B0502040204020203" pitchFamily="34" charset="0"/>
                <a:ea typeface="+mn-ea"/>
                <a:cs typeface="Segoe UI" panose="020B0502040204020203" pitchFamily="34" charset="0"/>
              </a:rPr>
              <a:t>Democratizing assessment</a:t>
            </a:r>
          </a:p>
        </p:txBody>
      </p:sp>
      <p:pic>
        <p:nvPicPr>
          <p:cNvPr id="16" name="Graphic 15">
            <a:extLst>
              <a:ext uri="{FF2B5EF4-FFF2-40B4-BE49-F238E27FC236}">
                <a16:creationId xmlns:a16="http://schemas.microsoft.com/office/drawing/2014/main" id="{2AC2A2CC-0109-DBA7-5A53-2EA96354BB5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2399"/>
          <a:stretch/>
        </p:blipFill>
        <p:spPr>
          <a:xfrm>
            <a:off x="4988048" y="2228701"/>
            <a:ext cx="805298" cy="881803"/>
          </a:xfrm>
          <a:prstGeom prst="rect">
            <a:avLst/>
          </a:prstGeom>
        </p:spPr>
      </p:pic>
      <p:sp>
        <p:nvSpPr>
          <p:cNvPr id="17" name="TextBox 16">
            <a:extLst>
              <a:ext uri="{FF2B5EF4-FFF2-40B4-BE49-F238E27FC236}">
                <a16:creationId xmlns:a16="http://schemas.microsoft.com/office/drawing/2014/main" id="{E626BF0E-0198-B2B1-2B02-8BDDC38AB2CC}"/>
              </a:ext>
            </a:extLst>
          </p:cNvPr>
          <p:cNvSpPr txBox="1"/>
          <p:nvPr/>
        </p:nvSpPr>
        <p:spPr>
          <a:xfrm>
            <a:off x="2478505" y="5810083"/>
            <a:ext cx="236362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2"/>
                </a:solidFill>
                <a:effectLst/>
                <a:uLnTx/>
                <a:uFillTx/>
                <a:latin typeface="Segoe UI" panose="020B0502040204020203" pitchFamily="34" charset="0"/>
                <a:ea typeface="+mn-ea"/>
                <a:cs typeface="Segoe UI" panose="020B0502040204020203" pitchFamily="34" charset="0"/>
              </a:rPr>
              <a:t>Real-time feedback</a:t>
            </a:r>
          </a:p>
        </p:txBody>
      </p:sp>
      <p:pic>
        <p:nvPicPr>
          <p:cNvPr id="4" name="Graphic 3">
            <a:extLst>
              <a:ext uri="{FF2B5EF4-FFF2-40B4-BE49-F238E27FC236}">
                <a16:creationId xmlns:a16="http://schemas.microsoft.com/office/drawing/2014/main" id="{1A7CBC33-F197-41CF-414B-5CCA4BC6C47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7530"/>
          <a:stretch/>
        </p:blipFill>
        <p:spPr>
          <a:xfrm>
            <a:off x="3163450" y="4713568"/>
            <a:ext cx="855397" cy="881803"/>
          </a:xfrm>
          <a:prstGeom prst="rect">
            <a:avLst/>
          </a:prstGeom>
        </p:spPr>
      </p:pic>
      <p:pic>
        <p:nvPicPr>
          <p:cNvPr id="7" name="Graphic 6">
            <a:extLst>
              <a:ext uri="{FF2B5EF4-FFF2-40B4-BE49-F238E27FC236}">
                <a16:creationId xmlns:a16="http://schemas.microsoft.com/office/drawing/2014/main" id="{8103489B-B4D7-1EE8-8FB8-547F42EDDFAE}"/>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15109"/>
          <a:stretch/>
        </p:blipFill>
        <p:spPr>
          <a:xfrm>
            <a:off x="7878026" y="2004719"/>
            <a:ext cx="1207108" cy="1280917"/>
          </a:xfrm>
          <a:prstGeom prst="rect">
            <a:avLst/>
          </a:prstGeom>
        </p:spPr>
      </p:pic>
      <p:pic>
        <p:nvPicPr>
          <p:cNvPr id="18" name="Graphic 17">
            <a:extLst>
              <a:ext uri="{FF2B5EF4-FFF2-40B4-BE49-F238E27FC236}">
                <a16:creationId xmlns:a16="http://schemas.microsoft.com/office/drawing/2014/main" id="{21CEECF2-ED2A-A5BF-8154-55EEB6467F9D}"/>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18218"/>
          <a:stretch/>
        </p:blipFill>
        <p:spPr>
          <a:xfrm>
            <a:off x="1587466" y="2221612"/>
            <a:ext cx="891039" cy="910887"/>
          </a:xfrm>
          <a:prstGeom prst="rect">
            <a:avLst/>
          </a:prstGeom>
        </p:spPr>
      </p:pic>
      <p:pic>
        <p:nvPicPr>
          <p:cNvPr id="20" name="Graphic 19">
            <a:extLst>
              <a:ext uri="{FF2B5EF4-FFF2-40B4-BE49-F238E27FC236}">
                <a16:creationId xmlns:a16="http://schemas.microsoft.com/office/drawing/2014/main" id="{093D90A8-325D-7B2B-CA27-ED6D30C46F5E}"/>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20829"/>
          <a:stretch/>
        </p:blipFill>
        <p:spPr>
          <a:xfrm>
            <a:off x="6270561" y="4553765"/>
            <a:ext cx="991743" cy="981464"/>
          </a:xfrm>
          <a:prstGeom prst="rect">
            <a:avLst/>
          </a:prstGeom>
        </p:spPr>
      </p:pic>
      <p:sp>
        <p:nvSpPr>
          <p:cNvPr id="3" name="Freeform: Shape 2">
            <a:extLst>
              <a:ext uri="{FF2B5EF4-FFF2-40B4-BE49-F238E27FC236}">
                <a16:creationId xmlns:a16="http://schemas.microsoft.com/office/drawing/2014/main" id="{2BDE5739-BB85-797B-8C2B-92B329B7A040}"/>
              </a:ext>
            </a:extLst>
          </p:cNvPr>
          <p:cNvSpPr/>
          <p:nvPr/>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1694D3D-B651-DD76-0B35-4763C3166D17}"/>
              </a:ext>
            </a:extLst>
          </p:cNvPr>
          <p:cNvSpPr txBox="1"/>
          <p:nvPr/>
        </p:nvSpPr>
        <p:spPr>
          <a:xfrm>
            <a:off x="11594250" y="6336943"/>
            <a:ext cx="3678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BE7C4D-87C8-4596-88FB-A8D80B6FAAB9}" type="slidenum">
              <a:rPr kumimoji="0" lang="en-GB" sz="1200" b="1" i="0" u="none" strike="noStrike" kern="1200" cap="none" spc="0" normalizeH="0" baseline="0" noProof="0" smtClean="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12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11" name="Title 10">
            <a:extLst>
              <a:ext uri="{FF2B5EF4-FFF2-40B4-BE49-F238E27FC236}">
                <a16:creationId xmlns:a16="http://schemas.microsoft.com/office/drawing/2014/main" id="{9FE35E79-3CE2-0B93-15FF-94443F9980F3}"/>
              </a:ext>
            </a:extLst>
          </p:cNvPr>
          <p:cNvSpPr>
            <a:spLocks noGrp="1"/>
          </p:cNvSpPr>
          <p:nvPr>
            <p:ph type="title"/>
          </p:nvPr>
        </p:nvSpPr>
        <p:spPr/>
        <p:txBody>
          <a:bodyPr/>
          <a:lstStyle/>
          <a:p>
            <a:r>
              <a:rPr lang="en-GB"/>
              <a:t>Week In the Life Of  (WILO)</a:t>
            </a:r>
          </a:p>
        </p:txBody>
      </p:sp>
      <p:sp>
        <p:nvSpPr>
          <p:cNvPr id="39" name="TextBox 38">
            <a:extLst>
              <a:ext uri="{FF2B5EF4-FFF2-40B4-BE49-F238E27FC236}">
                <a16:creationId xmlns:a16="http://schemas.microsoft.com/office/drawing/2014/main" id="{BFDB2263-9BB2-3AD0-D96C-107BE9645872}"/>
              </a:ext>
            </a:extLst>
          </p:cNvPr>
          <p:cNvSpPr txBox="1"/>
          <p:nvPr/>
        </p:nvSpPr>
        <p:spPr>
          <a:xfrm>
            <a:off x="406170" y="1166598"/>
            <a:ext cx="9183160" cy="646331"/>
          </a:xfrm>
          <a:prstGeom prst="rect">
            <a:avLst/>
          </a:prstGeom>
          <a:noFill/>
        </p:spPr>
        <p:txBody>
          <a:bodyPr wrap="square">
            <a:spAutoFit/>
          </a:bodyPr>
          <a:lstStyle/>
          <a:p>
            <a:r>
              <a:rPr lang="en-GB"/>
              <a:t>A uniquely immersive ‘Week In the Life Of’ assessment experience that takes candidates on a journey where they learn as much about you as you learn about them. </a:t>
            </a:r>
          </a:p>
        </p:txBody>
      </p:sp>
    </p:spTree>
    <p:extLst>
      <p:ext uri="{BB962C8B-B14F-4D97-AF65-F5344CB8AC3E}">
        <p14:creationId xmlns:p14="http://schemas.microsoft.com/office/powerpoint/2010/main" val="199960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49FF527-7FF4-E5BA-FB38-46702F622079}"/>
              </a:ext>
            </a:extLst>
          </p:cNvPr>
          <p:cNvSpPr/>
          <p:nvPr/>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3" name="TextBox 2">
            <a:extLst>
              <a:ext uri="{FF2B5EF4-FFF2-40B4-BE49-F238E27FC236}">
                <a16:creationId xmlns:a16="http://schemas.microsoft.com/office/drawing/2014/main" id="{BF77CF7C-FF45-286F-F393-71901CE7B4AC}"/>
              </a:ext>
            </a:extLst>
          </p:cNvPr>
          <p:cNvSpPr txBox="1"/>
          <p:nvPr/>
        </p:nvSpPr>
        <p:spPr>
          <a:xfrm>
            <a:off x="11594250"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3</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5443E6D3-CDD0-3368-386B-1B9273E23C0E}"/>
              </a:ext>
            </a:extLst>
          </p:cNvPr>
          <p:cNvSpPr txBox="1"/>
          <p:nvPr/>
        </p:nvSpPr>
        <p:spPr>
          <a:xfrm>
            <a:off x="345844" y="392137"/>
            <a:ext cx="5313296" cy="3785652"/>
          </a:xfrm>
          <a:prstGeom prst="rect">
            <a:avLst/>
          </a:prstGeom>
          <a:noFill/>
        </p:spPr>
        <p:txBody>
          <a:bodyPr wrap="square" rtlCol="0">
            <a:spAutoFit/>
          </a:bodyPr>
          <a:lstStyle/>
          <a:p>
            <a:r>
              <a:rPr lang="en-GB" sz="4000" b="1">
                <a:solidFill>
                  <a:srgbClr val="1A244A"/>
                </a:solidFill>
                <a:latin typeface="Segoe UI" panose="020B0502040204020203" pitchFamily="34" charset="0"/>
                <a:ea typeface="Calibri" panose="020F0502020204030204" pitchFamily="34" charset="0"/>
                <a:cs typeface="Segoe UI" panose="020B0502040204020203" pitchFamily="34" charset="0"/>
              </a:rPr>
              <a:t>Our assessments elicit truly unique people insights, helping them to achieve their full potential.</a:t>
            </a:r>
          </a:p>
        </p:txBody>
      </p:sp>
      <p:pic>
        <p:nvPicPr>
          <p:cNvPr id="6" name="Graphic 5">
            <a:extLst>
              <a:ext uri="{FF2B5EF4-FFF2-40B4-BE49-F238E27FC236}">
                <a16:creationId xmlns:a16="http://schemas.microsoft.com/office/drawing/2014/main" id="{2819E02B-5691-EE5F-4408-916203A82E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1" y="554816"/>
            <a:ext cx="2087359" cy="865157"/>
          </a:xfrm>
          <a:prstGeom prst="rect">
            <a:avLst/>
          </a:prstGeom>
        </p:spPr>
      </p:pic>
      <p:pic>
        <p:nvPicPr>
          <p:cNvPr id="10" name="Graphic 9">
            <a:extLst>
              <a:ext uri="{FF2B5EF4-FFF2-40B4-BE49-F238E27FC236}">
                <a16:creationId xmlns:a16="http://schemas.microsoft.com/office/drawing/2014/main" id="{4211315F-9685-5454-3024-4E460D891A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9230" y="2585634"/>
            <a:ext cx="2087363" cy="865157"/>
          </a:xfrm>
          <a:prstGeom prst="rect">
            <a:avLst/>
          </a:prstGeom>
        </p:spPr>
      </p:pic>
      <p:pic>
        <p:nvPicPr>
          <p:cNvPr id="12" name="Picture 11" descr="A picture containing text, sign, clipart&#10;&#10;Description automatically generated">
            <a:extLst>
              <a:ext uri="{FF2B5EF4-FFF2-40B4-BE49-F238E27FC236}">
                <a16:creationId xmlns:a16="http://schemas.microsoft.com/office/drawing/2014/main" id="{EB0F8562-DE7D-572E-2019-72FB0240135D}"/>
              </a:ext>
            </a:extLst>
          </p:cNvPr>
          <p:cNvPicPr>
            <a:picLocks noChangeAspect="1"/>
          </p:cNvPicPr>
          <p:nvPr/>
        </p:nvPicPr>
        <p:blipFill>
          <a:blip r:embed="rId7"/>
          <a:stretch>
            <a:fillRect/>
          </a:stretch>
        </p:blipFill>
        <p:spPr>
          <a:xfrm>
            <a:off x="9598322" y="715640"/>
            <a:ext cx="1500136" cy="865158"/>
          </a:xfrm>
          <a:prstGeom prst="rect">
            <a:avLst/>
          </a:prstGeom>
        </p:spPr>
      </p:pic>
      <p:pic>
        <p:nvPicPr>
          <p:cNvPr id="13" name="Picture 12" descr="Logo&#10;&#10;Description automatically generated">
            <a:extLst>
              <a:ext uri="{FF2B5EF4-FFF2-40B4-BE49-F238E27FC236}">
                <a16:creationId xmlns:a16="http://schemas.microsoft.com/office/drawing/2014/main" id="{FF686E5F-E5EA-FCFE-3A9C-0D07471ED24D}"/>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699998" y="2457234"/>
            <a:ext cx="1296785" cy="1139328"/>
          </a:xfrm>
          <a:prstGeom prst="rect">
            <a:avLst/>
          </a:prstGeom>
        </p:spPr>
      </p:pic>
      <p:pic>
        <p:nvPicPr>
          <p:cNvPr id="15" name="Picture 14" descr="Logo&#10;&#10;Description automatically generated">
            <a:extLst>
              <a:ext uri="{FF2B5EF4-FFF2-40B4-BE49-F238E27FC236}">
                <a16:creationId xmlns:a16="http://schemas.microsoft.com/office/drawing/2014/main" id="{6B93DECC-D959-D72B-E11D-9CC5517962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95706" y="4689461"/>
            <a:ext cx="1087948" cy="1087948"/>
          </a:xfrm>
          <a:prstGeom prst="rect">
            <a:avLst/>
          </a:prstGeom>
        </p:spPr>
      </p:pic>
      <p:pic>
        <p:nvPicPr>
          <p:cNvPr id="17" name="Picture 4" descr="BPS logo | Hogan Assessments">
            <a:extLst>
              <a:ext uri="{FF2B5EF4-FFF2-40B4-BE49-F238E27FC236}">
                <a16:creationId xmlns:a16="http://schemas.microsoft.com/office/drawing/2014/main" id="{3407D983-6E7E-4108-043D-A3B59989644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378829" y="4807839"/>
            <a:ext cx="1939122" cy="96956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452B2655-F6F8-1ADF-E272-1F74FD9F9204}"/>
              </a:ext>
            </a:extLst>
          </p:cNvPr>
          <p:cNvSpPr/>
          <p:nvPr/>
        </p:nvSpPr>
        <p:spPr>
          <a:xfrm>
            <a:off x="6248011" y="1580798"/>
            <a:ext cx="1909800" cy="5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lumMod val="95000"/>
                    <a:lumOff val="5000"/>
                  </a:schemeClr>
                </a:solidFill>
                <a:latin typeface="Segoe UI" panose="020B0502040204020203" pitchFamily="34" charset="0"/>
                <a:cs typeface="Segoe UI" panose="020B0502040204020203" pitchFamily="34" charset="0"/>
              </a:rPr>
              <a:t>Talent Acquisition Partner of the Year </a:t>
            </a:r>
          </a:p>
        </p:txBody>
      </p:sp>
      <p:sp>
        <p:nvSpPr>
          <p:cNvPr id="38" name="Rectangle 37">
            <a:extLst>
              <a:ext uri="{FF2B5EF4-FFF2-40B4-BE49-F238E27FC236}">
                <a16:creationId xmlns:a16="http://schemas.microsoft.com/office/drawing/2014/main" id="{91718728-F698-2269-B778-4A4FB5C98878}"/>
              </a:ext>
            </a:extLst>
          </p:cNvPr>
          <p:cNvSpPr/>
          <p:nvPr/>
        </p:nvSpPr>
        <p:spPr>
          <a:xfrm>
            <a:off x="9304711" y="1526017"/>
            <a:ext cx="2087359" cy="5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lumMod val="95000"/>
                    <a:lumOff val="5000"/>
                  </a:schemeClr>
                </a:solidFill>
                <a:latin typeface="Segoe UI" panose="020B0502040204020203" pitchFamily="34" charset="0"/>
                <a:cs typeface="Segoe UI" panose="020B0502040204020203" pitchFamily="34" charset="0"/>
              </a:rPr>
              <a:t>Best Internal Recruitment Strategy</a:t>
            </a:r>
          </a:p>
        </p:txBody>
      </p:sp>
      <p:sp>
        <p:nvSpPr>
          <p:cNvPr id="44" name="Rectangle 43">
            <a:extLst>
              <a:ext uri="{FF2B5EF4-FFF2-40B4-BE49-F238E27FC236}">
                <a16:creationId xmlns:a16="http://schemas.microsoft.com/office/drawing/2014/main" id="{F6EC7647-E560-7F5E-E8D2-68FAE905B85E}"/>
              </a:ext>
            </a:extLst>
          </p:cNvPr>
          <p:cNvSpPr/>
          <p:nvPr/>
        </p:nvSpPr>
        <p:spPr>
          <a:xfrm>
            <a:off x="6166929" y="3680675"/>
            <a:ext cx="2087359" cy="5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lumMod val="95000"/>
                    <a:lumOff val="5000"/>
                  </a:schemeClr>
                </a:solidFill>
                <a:latin typeface="Segoe UI" panose="020B0502040204020203" pitchFamily="34" charset="0"/>
                <a:cs typeface="Segoe UI" panose="020B0502040204020203" pitchFamily="34" charset="0"/>
              </a:rPr>
              <a:t>Talent Management &amp; Resourcing Supplier of the Year </a:t>
            </a:r>
          </a:p>
        </p:txBody>
      </p:sp>
      <p:sp>
        <p:nvSpPr>
          <p:cNvPr id="46" name="Rectangle 45">
            <a:extLst>
              <a:ext uri="{FF2B5EF4-FFF2-40B4-BE49-F238E27FC236}">
                <a16:creationId xmlns:a16="http://schemas.microsoft.com/office/drawing/2014/main" id="{D6CF2375-0688-9F57-A77A-58C5991C7DEE}"/>
              </a:ext>
            </a:extLst>
          </p:cNvPr>
          <p:cNvSpPr/>
          <p:nvPr/>
        </p:nvSpPr>
        <p:spPr>
          <a:xfrm>
            <a:off x="9539413" y="3680675"/>
            <a:ext cx="1617954" cy="5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lumMod val="95000"/>
                    <a:lumOff val="5000"/>
                  </a:schemeClr>
                </a:solidFill>
                <a:latin typeface="Segoe UI" panose="020B0502040204020203" pitchFamily="34" charset="0"/>
                <a:cs typeface="Segoe UI" panose="020B0502040204020203" pitchFamily="34" charset="0"/>
              </a:rPr>
              <a:t>Excellence in Assessment </a:t>
            </a:r>
          </a:p>
        </p:txBody>
      </p:sp>
      <p:sp>
        <p:nvSpPr>
          <p:cNvPr id="48" name="Rectangle 47">
            <a:extLst>
              <a:ext uri="{FF2B5EF4-FFF2-40B4-BE49-F238E27FC236}">
                <a16:creationId xmlns:a16="http://schemas.microsoft.com/office/drawing/2014/main" id="{0488585B-A80A-FAEB-CE04-1CFC66106A3F}"/>
              </a:ext>
            </a:extLst>
          </p:cNvPr>
          <p:cNvSpPr/>
          <p:nvPr/>
        </p:nvSpPr>
        <p:spPr>
          <a:xfrm>
            <a:off x="6096000" y="5829075"/>
            <a:ext cx="2087359" cy="5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lumMod val="95000"/>
                    <a:lumOff val="5000"/>
                  </a:schemeClr>
                </a:solidFill>
                <a:latin typeface="Segoe UI" panose="020B0502040204020203" pitchFamily="34" charset="0"/>
                <a:cs typeface="Segoe UI" panose="020B0502040204020203" pitchFamily="34" charset="0"/>
              </a:rPr>
              <a:t>Recruitment Industry Supplier of the Year</a:t>
            </a:r>
          </a:p>
        </p:txBody>
      </p:sp>
      <p:sp>
        <p:nvSpPr>
          <p:cNvPr id="50" name="Rectangle 49">
            <a:extLst>
              <a:ext uri="{FF2B5EF4-FFF2-40B4-BE49-F238E27FC236}">
                <a16:creationId xmlns:a16="http://schemas.microsoft.com/office/drawing/2014/main" id="{4D877688-BE7D-33BB-0B1E-DE7D24701C80}"/>
              </a:ext>
            </a:extLst>
          </p:cNvPr>
          <p:cNvSpPr/>
          <p:nvPr/>
        </p:nvSpPr>
        <p:spPr>
          <a:xfrm>
            <a:off x="9304711" y="5765982"/>
            <a:ext cx="2087359" cy="5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lumMod val="95000"/>
                    <a:lumOff val="5000"/>
                  </a:schemeClr>
                </a:solidFill>
                <a:latin typeface="Segoe UI" panose="020B0502040204020203" pitchFamily="34" charset="0"/>
                <a:cs typeface="Segoe UI" panose="020B0502040204020203" pitchFamily="34" charset="0"/>
              </a:rPr>
              <a:t>27 / 30 stars </a:t>
            </a:r>
          </a:p>
        </p:txBody>
      </p:sp>
      <p:cxnSp>
        <p:nvCxnSpPr>
          <p:cNvPr id="52" name="Straight Connector 51">
            <a:extLst>
              <a:ext uri="{FF2B5EF4-FFF2-40B4-BE49-F238E27FC236}">
                <a16:creationId xmlns:a16="http://schemas.microsoft.com/office/drawing/2014/main" id="{D020384A-54E3-E89C-F075-B1F64BC8FBE5}"/>
              </a:ext>
            </a:extLst>
          </p:cNvPr>
          <p:cNvCxnSpPr/>
          <p:nvPr/>
        </p:nvCxnSpPr>
        <p:spPr>
          <a:xfrm>
            <a:off x="8802061" y="392137"/>
            <a:ext cx="0" cy="6083305"/>
          </a:xfrm>
          <a:prstGeom prst="line">
            <a:avLst/>
          </a:prstGeom>
          <a:ln w="9525">
            <a:solidFill>
              <a:srgbClr val="DEE3E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6CFDB99-51D9-AEAD-681E-E0FC2F56F329}"/>
              </a:ext>
            </a:extLst>
          </p:cNvPr>
          <p:cNvCxnSpPr/>
          <p:nvPr/>
        </p:nvCxnSpPr>
        <p:spPr>
          <a:xfrm>
            <a:off x="5855661" y="2284963"/>
            <a:ext cx="5866079" cy="0"/>
          </a:xfrm>
          <a:prstGeom prst="line">
            <a:avLst/>
          </a:prstGeom>
          <a:ln w="9525">
            <a:solidFill>
              <a:srgbClr val="DEE3E9"/>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D876629-19D0-6F1D-FD4C-FE8707C51395}"/>
              </a:ext>
            </a:extLst>
          </p:cNvPr>
          <p:cNvCxnSpPr/>
          <p:nvPr/>
        </p:nvCxnSpPr>
        <p:spPr>
          <a:xfrm>
            <a:off x="5855661" y="4418563"/>
            <a:ext cx="5866079" cy="0"/>
          </a:xfrm>
          <a:prstGeom prst="line">
            <a:avLst/>
          </a:prstGeom>
          <a:ln w="9525">
            <a:solidFill>
              <a:srgbClr val="DEE3E9"/>
            </a:solidFill>
          </a:ln>
        </p:spPr>
        <p:style>
          <a:lnRef idx="1">
            <a:schemeClr val="accent1"/>
          </a:lnRef>
          <a:fillRef idx="0">
            <a:schemeClr val="accent1"/>
          </a:fillRef>
          <a:effectRef idx="0">
            <a:schemeClr val="accent1"/>
          </a:effectRef>
          <a:fontRef idx="minor">
            <a:schemeClr val="tx1"/>
          </a:fontRef>
        </p:style>
      </p:cxnSp>
      <p:sp>
        <p:nvSpPr>
          <p:cNvPr id="88" name="Freeform: Shape 87">
            <a:extLst>
              <a:ext uri="{FF2B5EF4-FFF2-40B4-BE49-F238E27FC236}">
                <a16:creationId xmlns:a16="http://schemas.microsoft.com/office/drawing/2014/main" id="{08791AE7-50FB-EE6F-45A2-D04D9194C55A}"/>
              </a:ext>
            </a:extLst>
          </p:cNvPr>
          <p:cNvSpPr/>
          <p:nvPr/>
        </p:nvSpPr>
        <p:spPr>
          <a:xfrm>
            <a:off x="0" y="4518440"/>
            <a:ext cx="3800280" cy="2339561"/>
          </a:xfrm>
          <a:custGeom>
            <a:avLst/>
            <a:gdLst>
              <a:gd name="connsiteX0" fmla="*/ 1361544 w 3800280"/>
              <a:gd name="connsiteY0" fmla="*/ 0 h 2339561"/>
              <a:gd name="connsiteX1" fmla="*/ 1532371 w 3800280"/>
              <a:gd name="connsiteY1" fmla="*/ 71644 h 2339561"/>
              <a:gd name="connsiteX2" fmla="*/ 3800280 w 3800280"/>
              <a:gd name="connsiteY2" fmla="*/ 2339561 h 2339561"/>
              <a:gd name="connsiteX3" fmla="*/ 0 w 3800280"/>
              <a:gd name="connsiteY3" fmla="*/ 2339561 h 2339561"/>
              <a:gd name="connsiteX4" fmla="*/ 0 w 3800280"/>
              <a:gd name="connsiteY4" fmla="*/ 1262365 h 2339561"/>
              <a:gd name="connsiteX5" fmla="*/ 1190716 w 3800280"/>
              <a:gd name="connsiteY5" fmla="*/ 71644 h 2339561"/>
              <a:gd name="connsiteX6" fmla="*/ 1361544 w 3800280"/>
              <a:gd name="connsiteY6" fmla="*/ 0 h 233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0280" h="2339561">
                <a:moveTo>
                  <a:pt x="1361544" y="0"/>
                </a:moveTo>
                <a:cubicBezTo>
                  <a:pt x="1422155" y="0"/>
                  <a:pt x="1482779" y="22038"/>
                  <a:pt x="1532371" y="71644"/>
                </a:cubicBezTo>
                <a:lnTo>
                  <a:pt x="3800280" y="2339561"/>
                </a:lnTo>
                <a:lnTo>
                  <a:pt x="0" y="2339561"/>
                </a:lnTo>
                <a:lnTo>
                  <a:pt x="0" y="1262365"/>
                </a:lnTo>
                <a:lnTo>
                  <a:pt x="1190716" y="71644"/>
                </a:lnTo>
                <a:cubicBezTo>
                  <a:pt x="1234806" y="27554"/>
                  <a:pt x="1295416" y="0"/>
                  <a:pt x="1361544" y="0"/>
                </a:cubicBezTo>
                <a:close/>
              </a:path>
            </a:pathLst>
          </a:custGeom>
          <a:solidFill>
            <a:srgbClr val="55D2B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0175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p:txBody>
          <a:bodyPr/>
          <a:lstStyle/>
          <a:p>
            <a:r>
              <a:rPr lang="en-GB"/>
              <a:t>Pricing, Set up &amp; Implementation </a:t>
            </a:r>
          </a:p>
        </p:txBody>
      </p:sp>
    </p:spTree>
    <p:extLst>
      <p:ext uri="{BB962C8B-B14F-4D97-AF65-F5344CB8AC3E}">
        <p14:creationId xmlns:p14="http://schemas.microsoft.com/office/powerpoint/2010/main" val="2121548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27C0FB-94DA-9722-D305-C6FA156EE00C}"/>
              </a:ext>
            </a:extLst>
          </p:cNvPr>
          <p:cNvSpPr>
            <a:spLocks noGrp="1"/>
          </p:cNvSpPr>
          <p:nvPr>
            <p:ph type="title"/>
          </p:nvPr>
        </p:nvSpPr>
        <p:spPr/>
        <p:txBody>
          <a:bodyPr/>
          <a:lstStyle/>
          <a:p>
            <a:r>
              <a:rPr lang="en-GB"/>
              <a:t>Pricing Breakdown</a:t>
            </a:r>
          </a:p>
        </p:txBody>
      </p:sp>
      <p:graphicFrame>
        <p:nvGraphicFramePr>
          <p:cNvPr id="12" name="Table 12">
            <a:extLst>
              <a:ext uri="{FF2B5EF4-FFF2-40B4-BE49-F238E27FC236}">
                <a16:creationId xmlns:a16="http://schemas.microsoft.com/office/drawing/2014/main" id="{23A5126E-AFAE-1BAA-A95B-C3DF985A10B1}"/>
              </a:ext>
            </a:extLst>
          </p:cNvPr>
          <p:cNvGraphicFramePr>
            <a:graphicFrameLocks noGrp="1"/>
          </p:cNvGraphicFramePr>
          <p:nvPr>
            <p:extLst>
              <p:ext uri="{D42A27DB-BD31-4B8C-83A1-F6EECF244321}">
                <p14:modId xmlns:p14="http://schemas.microsoft.com/office/powerpoint/2010/main" val="3285983522"/>
              </p:ext>
            </p:extLst>
          </p:nvPr>
        </p:nvGraphicFramePr>
        <p:xfrm>
          <a:off x="339437" y="1295803"/>
          <a:ext cx="11227980" cy="4560735"/>
        </p:xfrm>
        <a:graphic>
          <a:graphicData uri="http://schemas.openxmlformats.org/drawingml/2006/table">
            <a:tbl>
              <a:tblPr firstRow="1" bandRow="1">
                <a:tableStyleId>{5C22544A-7EE6-4342-B048-85BDC9FD1C3A}</a:tableStyleId>
              </a:tblPr>
              <a:tblGrid>
                <a:gridCol w="2615610">
                  <a:extLst>
                    <a:ext uri="{9D8B030D-6E8A-4147-A177-3AD203B41FA5}">
                      <a16:colId xmlns:a16="http://schemas.microsoft.com/office/drawing/2014/main" val="3620512840"/>
                    </a:ext>
                  </a:extLst>
                </a:gridCol>
                <a:gridCol w="2974424">
                  <a:extLst>
                    <a:ext uri="{9D8B030D-6E8A-4147-A177-3AD203B41FA5}">
                      <a16:colId xmlns:a16="http://schemas.microsoft.com/office/drawing/2014/main" val="3552167792"/>
                    </a:ext>
                  </a:extLst>
                </a:gridCol>
                <a:gridCol w="1874827">
                  <a:extLst>
                    <a:ext uri="{9D8B030D-6E8A-4147-A177-3AD203B41FA5}">
                      <a16:colId xmlns:a16="http://schemas.microsoft.com/office/drawing/2014/main" val="4266548829"/>
                    </a:ext>
                  </a:extLst>
                </a:gridCol>
                <a:gridCol w="1584251">
                  <a:extLst>
                    <a:ext uri="{9D8B030D-6E8A-4147-A177-3AD203B41FA5}">
                      <a16:colId xmlns:a16="http://schemas.microsoft.com/office/drawing/2014/main" val="145657368"/>
                    </a:ext>
                  </a:extLst>
                </a:gridCol>
                <a:gridCol w="2178868">
                  <a:extLst>
                    <a:ext uri="{9D8B030D-6E8A-4147-A177-3AD203B41FA5}">
                      <a16:colId xmlns:a16="http://schemas.microsoft.com/office/drawing/2014/main" val="3804517678"/>
                    </a:ext>
                  </a:extLst>
                </a:gridCol>
              </a:tblGrid>
              <a:tr h="454028">
                <a:tc>
                  <a:txBody>
                    <a:bodyPr/>
                    <a:lstStyle/>
                    <a:p>
                      <a:r>
                        <a:rPr lang="en-GB"/>
                        <a:t>Role</a:t>
                      </a:r>
                    </a:p>
                  </a:txBody>
                  <a:tcPr/>
                </a:tc>
                <a:tc>
                  <a:txBody>
                    <a:bodyPr/>
                    <a:lstStyle/>
                    <a:p>
                      <a:r>
                        <a:rPr lang="en-GB"/>
                        <a:t>Service</a:t>
                      </a:r>
                    </a:p>
                  </a:txBody>
                  <a:tcPr/>
                </a:tc>
                <a:tc>
                  <a:txBody>
                    <a:bodyPr/>
                    <a:lstStyle/>
                    <a:p>
                      <a:r>
                        <a:rPr lang="en-GB"/>
                        <a:t>Cost per unit </a:t>
                      </a:r>
                    </a:p>
                    <a:p>
                      <a:r>
                        <a:rPr lang="en-GB" sz="1400"/>
                        <a:t>(+ applicable tax)</a:t>
                      </a:r>
                      <a:endParaRPr lang="en-GB"/>
                    </a:p>
                  </a:txBody>
                  <a:tcPr/>
                </a:tc>
                <a:tc>
                  <a:txBody>
                    <a:bodyPr/>
                    <a:lstStyle/>
                    <a:p>
                      <a:r>
                        <a:rPr lang="en-GB"/>
                        <a:t>Estimated Units</a:t>
                      </a:r>
                    </a:p>
                  </a:txBody>
                  <a:tcPr/>
                </a:tc>
                <a:tc>
                  <a:txBody>
                    <a:bodyPr/>
                    <a:lstStyle/>
                    <a:p>
                      <a:r>
                        <a:rPr lang="en-GB"/>
                        <a:t>Estimated Total Cost </a:t>
                      </a:r>
                    </a:p>
                    <a:p>
                      <a:r>
                        <a:rPr kumimoji="0" lang="en-GB" sz="1400" b="1" i="0" u="none" strike="noStrike" kern="1200" cap="none" spc="0" normalizeH="0" baseline="0" noProof="0">
                          <a:ln>
                            <a:noFill/>
                          </a:ln>
                          <a:solidFill>
                            <a:prstClr val="white"/>
                          </a:solidFill>
                          <a:effectLst/>
                          <a:uLnTx/>
                          <a:uFillTx/>
                          <a:latin typeface="+mn-lt"/>
                          <a:ea typeface="+mn-ea"/>
                          <a:cs typeface="+mn-cs"/>
                        </a:rPr>
                        <a:t>(+ applicable tax)</a:t>
                      </a:r>
                      <a:endParaRPr lang="en-GB"/>
                    </a:p>
                  </a:txBody>
                  <a:tcPr/>
                </a:tc>
                <a:extLst>
                  <a:ext uri="{0D108BD9-81ED-4DB2-BD59-A6C34878D82A}">
                    <a16:rowId xmlns:a16="http://schemas.microsoft.com/office/drawing/2014/main" val="3115537044"/>
                  </a:ext>
                </a:extLst>
              </a:tr>
              <a:tr h="596186">
                <a:tc rowSpan="2">
                  <a:txBody>
                    <a:bodyPr/>
                    <a:lstStyle/>
                    <a:p>
                      <a:endParaRPr lang="en-GB" sz="1400" dirty="0"/>
                    </a:p>
                  </a:txBody>
                  <a:tcPr/>
                </a:tc>
                <a:tc>
                  <a:txBody>
                    <a:bodyPr/>
                    <a:lstStyle/>
                    <a:p>
                      <a:endParaRPr lang="en-GB" sz="1400" dirty="0"/>
                    </a:p>
                  </a:txBody>
                  <a:tcPr/>
                </a:tc>
                <a:tc>
                  <a:txBody>
                    <a:bodyPr/>
                    <a:lstStyle/>
                    <a:p>
                      <a:endParaRPr lang="en-GB" sz="1400" b="1" dirty="0"/>
                    </a:p>
                  </a:txBody>
                  <a:tcPr/>
                </a:tc>
                <a:tc>
                  <a:txBody>
                    <a:bodyPr/>
                    <a:lstStyle/>
                    <a:p>
                      <a:endParaRPr lang="en-GB" sz="1400" dirty="0"/>
                    </a:p>
                  </a:txBody>
                  <a:tcPr/>
                </a:tc>
                <a:tc>
                  <a:txBody>
                    <a:bodyPr/>
                    <a:lstStyle/>
                    <a:p>
                      <a:endParaRPr lang="en-GB" sz="1400" b="1" dirty="0"/>
                    </a:p>
                  </a:txBody>
                  <a:tcPr/>
                </a:tc>
                <a:extLst>
                  <a:ext uri="{0D108BD9-81ED-4DB2-BD59-A6C34878D82A}">
                    <a16:rowId xmlns:a16="http://schemas.microsoft.com/office/drawing/2014/main" val="944371838"/>
                  </a:ext>
                </a:extLst>
              </a:tr>
              <a:tr h="596186">
                <a:tc vMerge="1">
                  <a:txBody>
                    <a:bodyPr/>
                    <a:lstStyle/>
                    <a:p>
                      <a:endParaRPr lang="en-GB" sz="1400"/>
                    </a:p>
                  </a:txBody>
                  <a:tcPr/>
                </a:tc>
                <a:tc>
                  <a:txBody>
                    <a:bodyPr/>
                    <a:lstStyle/>
                    <a:p>
                      <a:endParaRPr lang="en-GB" sz="1400" dirty="0"/>
                    </a:p>
                  </a:txBody>
                  <a:tcPr/>
                </a:tc>
                <a:tc>
                  <a:txBody>
                    <a:bodyPr/>
                    <a:lstStyle/>
                    <a:p>
                      <a:endParaRPr lang="en-GB" sz="1400" b="1" dirty="0"/>
                    </a:p>
                  </a:txBody>
                  <a:tcPr/>
                </a:tc>
                <a:tc>
                  <a:txBody>
                    <a:bodyPr/>
                    <a:lstStyle/>
                    <a:p>
                      <a:endParaRPr lang="en-GB" sz="1400" dirty="0"/>
                    </a:p>
                  </a:txBody>
                  <a:tcPr/>
                </a:tc>
                <a:tc>
                  <a:txBody>
                    <a:bodyPr/>
                    <a:lstStyle/>
                    <a:p>
                      <a:endParaRPr lang="en-GB" sz="1400" b="1" dirty="0"/>
                    </a:p>
                  </a:txBody>
                  <a:tcPr/>
                </a:tc>
                <a:extLst>
                  <a:ext uri="{0D108BD9-81ED-4DB2-BD59-A6C34878D82A}">
                    <a16:rowId xmlns:a16="http://schemas.microsoft.com/office/drawing/2014/main" val="4251696010"/>
                  </a:ext>
                </a:extLst>
              </a:tr>
              <a:tr h="596186">
                <a:tc rowSpan="2">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extLst>
                  <a:ext uri="{0D108BD9-81ED-4DB2-BD59-A6C34878D82A}">
                    <a16:rowId xmlns:a16="http://schemas.microsoft.com/office/drawing/2014/main" val="1390994216"/>
                  </a:ext>
                </a:extLst>
              </a:tr>
              <a:tr h="596186">
                <a:tc vMerge="1">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extLst>
                  <a:ext uri="{0D108BD9-81ED-4DB2-BD59-A6C34878D82A}">
                    <a16:rowId xmlns:a16="http://schemas.microsoft.com/office/drawing/2014/main" val="2370006308"/>
                  </a:ext>
                </a:extLst>
              </a:tr>
              <a:tr h="726365">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extLst>
                  <a:ext uri="{0D108BD9-81ED-4DB2-BD59-A6C34878D82A}">
                    <a16:rowId xmlns:a16="http://schemas.microsoft.com/office/drawing/2014/main" val="1817653656"/>
                  </a:ext>
                </a:extLst>
              </a:tr>
              <a:tr h="596186">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extLst>
                  <a:ext uri="{0D108BD9-81ED-4DB2-BD59-A6C34878D82A}">
                    <a16:rowId xmlns:a16="http://schemas.microsoft.com/office/drawing/2014/main" val="2717209591"/>
                  </a:ext>
                </a:extLst>
              </a:tr>
            </a:tbl>
          </a:graphicData>
        </a:graphic>
      </p:graphicFrame>
    </p:spTree>
    <p:extLst>
      <p:ext uri="{BB962C8B-B14F-4D97-AF65-F5344CB8AC3E}">
        <p14:creationId xmlns:p14="http://schemas.microsoft.com/office/powerpoint/2010/main" val="561926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27C0FB-94DA-9722-D305-C6FA156EE00C}"/>
              </a:ext>
            </a:extLst>
          </p:cNvPr>
          <p:cNvSpPr>
            <a:spLocks noGrp="1"/>
          </p:cNvSpPr>
          <p:nvPr>
            <p:ph type="title"/>
          </p:nvPr>
        </p:nvSpPr>
        <p:spPr/>
        <p:txBody>
          <a:bodyPr/>
          <a:lstStyle/>
          <a:p>
            <a:r>
              <a:rPr lang="en-GB"/>
              <a:t>Pricing Breakdown</a:t>
            </a:r>
          </a:p>
        </p:txBody>
      </p:sp>
      <p:graphicFrame>
        <p:nvGraphicFramePr>
          <p:cNvPr id="3" name="Table 12">
            <a:extLst>
              <a:ext uri="{FF2B5EF4-FFF2-40B4-BE49-F238E27FC236}">
                <a16:creationId xmlns:a16="http://schemas.microsoft.com/office/drawing/2014/main" id="{6C197069-7CDD-FF82-3B6B-7F3ED906EF55}"/>
              </a:ext>
            </a:extLst>
          </p:cNvPr>
          <p:cNvGraphicFramePr>
            <a:graphicFrameLocks noGrp="1"/>
          </p:cNvGraphicFramePr>
          <p:nvPr>
            <p:extLst>
              <p:ext uri="{D42A27DB-BD31-4B8C-83A1-F6EECF244321}">
                <p14:modId xmlns:p14="http://schemas.microsoft.com/office/powerpoint/2010/main" val="2023114469"/>
              </p:ext>
            </p:extLst>
          </p:nvPr>
        </p:nvGraphicFramePr>
        <p:xfrm>
          <a:off x="902157" y="2326511"/>
          <a:ext cx="10708596" cy="1094029"/>
        </p:xfrm>
        <a:graphic>
          <a:graphicData uri="http://schemas.openxmlformats.org/drawingml/2006/table">
            <a:tbl>
              <a:tblPr firstRow="1" bandRow="1">
                <a:tableStyleId>{5C22544A-7EE6-4342-B048-85BDC9FD1C3A}</a:tableStyleId>
              </a:tblPr>
              <a:tblGrid>
                <a:gridCol w="5999500">
                  <a:extLst>
                    <a:ext uri="{9D8B030D-6E8A-4147-A177-3AD203B41FA5}">
                      <a16:colId xmlns:a16="http://schemas.microsoft.com/office/drawing/2014/main" val="3552167792"/>
                    </a:ext>
                  </a:extLst>
                </a:gridCol>
                <a:gridCol w="4709096">
                  <a:extLst>
                    <a:ext uri="{9D8B030D-6E8A-4147-A177-3AD203B41FA5}">
                      <a16:colId xmlns:a16="http://schemas.microsoft.com/office/drawing/2014/main" val="4266548829"/>
                    </a:ext>
                  </a:extLst>
                </a:gridCol>
              </a:tblGrid>
              <a:tr h="538555">
                <a:tc>
                  <a:txBody>
                    <a:bodyPr/>
                    <a:lstStyle/>
                    <a:p>
                      <a:r>
                        <a:rPr lang="en-GB"/>
                        <a:t>Implementation </a:t>
                      </a:r>
                    </a:p>
                  </a:txBody>
                  <a:tcPr/>
                </a:tc>
                <a:tc>
                  <a:txBody>
                    <a:bodyPr/>
                    <a:lstStyle/>
                    <a:p>
                      <a:r>
                        <a:rPr lang="en-GB"/>
                        <a:t>Cost (+ applicable tax)</a:t>
                      </a:r>
                    </a:p>
                  </a:txBody>
                  <a:tcPr/>
                </a:tc>
                <a:extLst>
                  <a:ext uri="{0D108BD9-81ED-4DB2-BD59-A6C34878D82A}">
                    <a16:rowId xmlns:a16="http://schemas.microsoft.com/office/drawing/2014/main" val="3115537044"/>
                  </a:ext>
                </a:extLst>
              </a:tr>
              <a:tr h="555474">
                <a:tc>
                  <a:txBody>
                    <a:bodyPr/>
                    <a:lstStyle/>
                    <a:p>
                      <a:endParaRPr lang="en-GB" sz="1400" dirty="0"/>
                    </a:p>
                  </a:txBody>
                  <a:tcPr/>
                </a:tc>
                <a:tc>
                  <a:txBody>
                    <a:bodyPr/>
                    <a:lstStyle/>
                    <a:p>
                      <a:endParaRPr lang="en-GB" sz="1400" dirty="0"/>
                    </a:p>
                  </a:txBody>
                  <a:tcPr/>
                </a:tc>
                <a:extLst>
                  <a:ext uri="{0D108BD9-81ED-4DB2-BD59-A6C34878D82A}">
                    <a16:rowId xmlns:a16="http://schemas.microsoft.com/office/drawing/2014/main" val="944371838"/>
                  </a:ext>
                </a:extLst>
              </a:tr>
            </a:tbl>
          </a:graphicData>
        </a:graphic>
      </p:graphicFrame>
    </p:spTree>
    <p:extLst>
      <p:ext uri="{BB962C8B-B14F-4D97-AF65-F5344CB8AC3E}">
        <p14:creationId xmlns:p14="http://schemas.microsoft.com/office/powerpoint/2010/main" val="55628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27C0FB-94DA-9722-D305-C6FA156EE00C}"/>
              </a:ext>
            </a:extLst>
          </p:cNvPr>
          <p:cNvSpPr>
            <a:spLocks noGrp="1"/>
          </p:cNvSpPr>
          <p:nvPr>
            <p:ph type="title"/>
          </p:nvPr>
        </p:nvSpPr>
        <p:spPr/>
        <p:txBody>
          <a:bodyPr/>
          <a:lstStyle/>
          <a:p>
            <a:r>
              <a:rPr lang="en-GB"/>
              <a:t>Oasys Online Platform </a:t>
            </a:r>
          </a:p>
        </p:txBody>
      </p:sp>
      <p:pic>
        <p:nvPicPr>
          <p:cNvPr id="2" name="Picture 2" descr="A screenshot of a computer&#10;&#10;Description automatically generated">
            <a:extLst>
              <a:ext uri="{FF2B5EF4-FFF2-40B4-BE49-F238E27FC236}">
                <a16:creationId xmlns:a16="http://schemas.microsoft.com/office/drawing/2014/main" id="{7C9C4ECE-6D7D-797A-DEA8-AC8EBEE1F692}"/>
              </a:ext>
            </a:extLst>
          </p:cNvPr>
          <p:cNvPicPr>
            <a:picLocks noGrp="1" noChangeAspect="1"/>
          </p:cNvPicPr>
          <p:nvPr>
            <p:ph idx="1"/>
          </p:nvPr>
        </p:nvPicPr>
        <p:blipFill>
          <a:blip r:embed="rId3"/>
          <a:stretch>
            <a:fillRect/>
          </a:stretch>
        </p:blipFill>
        <p:spPr>
          <a:xfrm>
            <a:off x="-876" y="2246795"/>
            <a:ext cx="6564225" cy="3968100"/>
          </a:xfrm>
        </p:spPr>
      </p:pic>
      <p:sp>
        <p:nvSpPr>
          <p:cNvPr id="9" name="Content Placeholder 8">
            <a:extLst>
              <a:ext uri="{FF2B5EF4-FFF2-40B4-BE49-F238E27FC236}">
                <a16:creationId xmlns:a16="http://schemas.microsoft.com/office/drawing/2014/main" id="{74C8E1B2-13A9-4F21-1E45-D254FFF3B835}"/>
              </a:ext>
            </a:extLst>
          </p:cNvPr>
          <p:cNvSpPr>
            <a:spLocks noGrp="1"/>
          </p:cNvSpPr>
          <p:nvPr>
            <p:ph sz="quarter" idx="13"/>
          </p:nvPr>
        </p:nvSpPr>
        <p:spPr/>
        <p:txBody>
          <a:bodyPr vert="horz" lIns="91440" tIns="45720" rIns="91440" bIns="45720" rtlCol="0" anchor="t">
            <a:normAutofit/>
          </a:bodyPr>
          <a:lstStyle/>
          <a:p>
            <a:r>
              <a:rPr lang="en-GB">
                <a:solidFill>
                  <a:schemeClr val="tx1"/>
                </a:solidFill>
                <a:latin typeface="Segoe UI Semilight"/>
                <a:cs typeface="Arial"/>
              </a:rPr>
              <a:t>A self-managed service </a:t>
            </a:r>
            <a:endParaRPr lang="en-US">
              <a:solidFill>
                <a:schemeClr val="tx1"/>
              </a:solidFill>
            </a:endParaRPr>
          </a:p>
          <a:p>
            <a:endParaRPr lang="en-GB"/>
          </a:p>
        </p:txBody>
      </p:sp>
      <p:sp>
        <p:nvSpPr>
          <p:cNvPr id="3" name="TextBox 2">
            <a:extLst>
              <a:ext uri="{FF2B5EF4-FFF2-40B4-BE49-F238E27FC236}">
                <a16:creationId xmlns:a16="http://schemas.microsoft.com/office/drawing/2014/main" id="{52A70D3C-38DA-8F77-3C4E-E4448254E95D}"/>
              </a:ext>
            </a:extLst>
          </p:cNvPr>
          <p:cNvSpPr txBox="1"/>
          <p:nvPr/>
        </p:nvSpPr>
        <p:spPr>
          <a:xfrm>
            <a:off x="6931838" y="2532416"/>
            <a:ext cx="435486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t>Saves you 33% on assessment costs and includes options for your own branding</a:t>
            </a:r>
          </a:p>
        </p:txBody>
      </p:sp>
      <p:sp>
        <p:nvSpPr>
          <p:cNvPr id="5" name="TextBox 4">
            <a:extLst>
              <a:ext uri="{FF2B5EF4-FFF2-40B4-BE49-F238E27FC236}">
                <a16:creationId xmlns:a16="http://schemas.microsoft.com/office/drawing/2014/main" id="{BAA8E1F1-CC4A-9126-FF17-09FD81B8CC1B}"/>
              </a:ext>
            </a:extLst>
          </p:cNvPr>
          <p:cNvSpPr txBox="1"/>
          <p:nvPr/>
        </p:nvSpPr>
        <p:spPr>
          <a:xfrm>
            <a:off x="6931838" y="3484422"/>
            <a:ext cx="4354861" cy="584775"/>
          </a:xfrm>
          <a:prstGeom prst="rect">
            <a:avLst/>
          </a:prstGeom>
          <a:noFill/>
        </p:spPr>
        <p:txBody>
          <a:bodyPr wrap="square">
            <a:spAutoFit/>
          </a:bodyPr>
          <a:lstStyle/>
          <a:p>
            <a:r>
              <a:rPr lang="en-US" sz="1600">
                <a:latin typeface="Arial Nova" panose="020B0504020202020204" pitchFamily="34" charset="0"/>
              </a:rPr>
              <a:t>24-hour access for administrators, practitioners and candidates</a:t>
            </a:r>
          </a:p>
        </p:txBody>
      </p:sp>
      <p:sp>
        <p:nvSpPr>
          <p:cNvPr id="8" name="TextBox 7">
            <a:extLst>
              <a:ext uri="{FF2B5EF4-FFF2-40B4-BE49-F238E27FC236}">
                <a16:creationId xmlns:a16="http://schemas.microsoft.com/office/drawing/2014/main" id="{03EB7FA3-8E0C-9E8C-A82D-A8A6762C6DBF}"/>
              </a:ext>
            </a:extLst>
          </p:cNvPr>
          <p:cNvSpPr txBox="1"/>
          <p:nvPr/>
        </p:nvSpPr>
        <p:spPr>
          <a:xfrm>
            <a:off x="6931838" y="4430625"/>
            <a:ext cx="4354861" cy="830997"/>
          </a:xfrm>
          <a:prstGeom prst="rect">
            <a:avLst/>
          </a:prstGeom>
          <a:noFill/>
        </p:spPr>
        <p:txBody>
          <a:bodyPr wrap="square">
            <a:spAutoFit/>
          </a:bodyPr>
          <a:lstStyle/>
          <a:p>
            <a:r>
              <a:rPr lang="en-US" sz="1600">
                <a:latin typeface="Arial Nova" panose="020B0504020202020204" pitchFamily="34" charset="0"/>
              </a:rPr>
              <a:t>Trained administrators can self-sufficiently set up assessment projects, add/monitor completion and generate reports</a:t>
            </a:r>
          </a:p>
        </p:txBody>
      </p:sp>
      <p:pic>
        <p:nvPicPr>
          <p:cNvPr id="10" name="Graphic 9">
            <a:extLst>
              <a:ext uri="{FF2B5EF4-FFF2-40B4-BE49-F238E27FC236}">
                <a16:creationId xmlns:a16="http://schemas.microsoft.com/office/drawing/2014/main" id="{507F7199-1BEA-CB45-39E3-4CF3BF2852AF}"/>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19455"/>
          <a:stretch/>
        </p:blipFill>
        <p:spPr>
          <a:xfrm>
            <a:off x="6505951" y="3562413"/>
            <a:ext cx="425887" cy="428791"/>
          </a:xfrm>
          <a:prstGeom prst="rect">
            <a:avLst/>
          </a:prstGeom>
        </p:spPr>
      </p:pic>
      <p:pic>
        <p:nvPicPr>
          <p:cNvPr id="11" name="Graphic 10">
            <a:extLst>
              <a:ext uri="{FF2B5EF4-FFF2-40B4-BE49-F238E27FC236}">
                <a16:creationId xmlns:a16="http://schemas.microsoft.com/office/drawing/2014/main" id="{A9215193-0AC1-D6D9-A243-BBD5C3F28AD9}"/>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b="15090"/>
          <a:stretch/>
        </p:blipFill>
        <p:spPr>
          <a:xfrm>
            <a:off x="6527839" y="4605377"/>
            <a:ext cx="403999" cy="428790"/>
          </a:xfrm>
          <a:prstGeom prst="rect">
            <a:avLst/>
          </a:prstGeom>
        </p:spPr>
      </p:pic>
      <p:pic>
        <p:nvPicPr>
          <p:cNvPr id="6" name="Graphic 5" descr="Euro with solid fill">
            <a:extLst>
              <a:ext uri="{FF2B5EF4-FFF2-40B4-BE49-F238E27FC236}">
                <a16:creationId xmlns:a16="http://schemas.microsoft.com/office/drawing/2014/main" id="{B768B109-204B-48C9-1717-C541C70518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46953" y="2627393"/>
            <a:ext cx="484885" cy="484885"/>
          </a:xfrm>
          <a:prstGeom prst="rect">
            <a:avLst/>
          </a:prstGeom>
        </p:spPr>
      </p:pic>
    </p:spTree>
    <p:extLst>
      <p:ext uri="{BB962C8B-B14F-4D97-AF65-F5344CB8AC3E}">
        <p14:creationId xmlns:p14="http://schemas.microsoft.com/office/powerpoint/2010/main" val="2625375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911C9C-D65A-EB70-AABD-ADBB930032B1}"/>
              </a:ext>
            </a:extLst>
          </p:cNvPr>
          <p:cNvSpPr>
            <a:spLocks noGrp="1"/>
          </p:cNvSpPr>
          <p:nvPr>
            <p:ph type="title"/>
          </p:nvPr>
        </p:nvSpPr>
        <p:spPr/>
        <p:txBody>
          <a:bodyPr>
            <a:normAutofit/>
          </a:bodyPr>
          <a:lstStyle/>
          <a:p>
            <a:r>
              <a:rPr lang="en-GB" dirty="0"/>
              <a:t>Your Account Management Team</a:t>
            </a:r>
          </a:p>
        </p:txBody>
      </p:sp>
      <p:sp>
        <p:nvSpPr>
          <p:cNvPr id="7" name="Content Placeholder 6">
            <a:extLst>
              <a:ext uri="{FF2B5EF4-FFF2-40B4-BE49-F238E27FC236}">
                <a16:creationId xmlns:a16="http://schemas.microsoft.com/office/drawing/2014/main" id="{85C2CA61-43EA-FC75-AD19-AC3735F162F0}"/>
              </a:ext>
            </a:extLst>
          </p:cNvPr>
          <p:cNvSpPr>
            <a:spLocks noGrp="1"/>
          </p:cNvSpPr>
          <p:nvPr>
            <p:ph sz="quarter" idx="13"/>
          </p:nvPr>
        </p:nvSpPr>
        <p:spPr>
          <a:xfrm>
            <a:off x="779963" y="3812842"/>
            <a:ext cx="1963531" cy="582031"/>
          </a:xfrm>
        </p:spPr>
        <p:txBody>
          <a:bodyPr>
            <a:normAutofit/>
          </a:bodyPr>
          <a:lstStyle/>
          <a:p>
            <a:pPr algn="ctr"/>
            <a:r>
              <a:rPr lang="en-GB" sz="1800" dirty="0"/>
              <a:t>Consultant </a:t>
            </a:r>
          </a:p>
        </p:txBody>
      </p:sp>
      <p:sp>
        <p:nvSpPr>
          <p:cNvPr id="11" name="TextBox 10">
            <a:extLst>
              <a:ext uri="{FF2B5EF4-FFF2-40B4-BE49-F238E27FC236}">
                <a16:creationId xmlns:a16="http://schemas.microsoft.com/office/drawing/2014/main" id="{D1DBBD2D-39D0-717D-0A30-3D241FF6B72A}"/>
              </a:ext>
            </a:extLst>
          </p:cNvPr>
          <p:cNvSpPr txBox="1"/>
          <p:nvPr/>
        </p:nvSpPr>
        <p:spPr>
          <a:xfrm>
            <a:off x="530970" y="4145561"/>
            <a:ext cx="23636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latin typeface="Segoe UI" panose="020B0502040204020203" pitchFamily="34" charset="0"/>
                <a:cs typeface="Segoe UI" panose="020B0502040204020203" pitchFamily="34" charset="0"/>
              </a:rPr>
              <a:t>Job Title</a:t>
            </a:r>
            <a:endParaRPr lang="en-GB" sz="1400" dirty="0">
              <a:solidFill>
                <a:schemeClr val="tx2"/>
              </a:solidFill>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2"/>
                </a:solidFill>
                <a:latin typeface="Segoe UI" panose="020B0502040204020203" pitchFamily="34" charset="0"/>
                <a:cs typeface="Segoe UI" panose="020B0502040204020203" pitchFamily="34" charset="0"/>
              </a:rPr>
              <a:t>Project Role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Segoe UI" panose="020B0502040204020203" pitchFamily="34" charset="0"/>
                <a:cs typeface="Segoe UI" panose="020B0502040204020203" pitchFamily="34" charset="0"/>
              </a:rPr>
              <a:t>Description of role in project </a:t>
            </a:r>
            <a:endParaRPr kumimoji="0" lang="en-GB"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endParaRPr>
          </a:p>
        </p:txBody>
      </p:sp>
      <p:grpSp>
        <p:nvGrpSpPr>
          <p:cNvPr id="3" name="Group 2">
            <a:extLst>
              <a:ext uri="{FF2B5EF4-FFF2-40B4-BE49-F238E27FC236}">
                <a16:creationId xmlns:a16="http://schemas.microsoft.com/office/drawing/2014/main" id="{3ED9BF07-05FF-807D-A535-85BABAE5EC48}"/>
              </a:ext>
            </a:extLst>
          </p:cNvPr>
          <p:cNvGrpSpPr/>
          <p:nvPr/>
        </p:nvGrpSpPr>
        <p:grpSpPr>
          <a:xfrm>
            <a:off x="3279863" y="3859648"/>
            <a:ext cx="2606387" cy="1256049"/>
            <a:chOff x="5834040" y="2962982"/>
            <a:chExt cx="2606387" cy="1256049"/>
          </a:xfrm>
        </p:grpSpPr>
        <p:sp>
          <p:nvSpPr>
            <p:cNvPr id="9" name="Content Placeholder 6">
              <a:extLst>
                <a:ext uri="{FF2B5EF4-FFF2-40B4-BE49-F238E27FC236}">
                  <a16:creationId xmlns:a16="http://schemas.microsoft.com/office/drawing/2014/main" id="{452256A5-3252-CD66-0FAC-845BD1849DC6}"/>
                </a:ext>
              </a:extLst>
            </p:cNvPr>
            <p:cNvSpPr txBox="1">
              <a:spLocks/>
            </p:cNvSpPr>
            <p:nvPr/>
          </p:nvSpPr>
          <p:spPr>
            <a:xfrm>
              <a:off x="5834040" y="2962982"/>
              <a:ext cx="2606387" cy="5686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dirty="0"/>
                <a:t>Consultant </a:t>
              </a:r>
            </a:p>
          </p:txBody>
        </p:sp>
        <p:sp>
          <p:nvSpPr>
            <p:cNvPr id="12" name="TextBox 11">
              <a:extLst>
                <a:ext uri="{FF2B5EF4-FFF2-40B4-BE49-F238E27FC236}">
                  <a16:creationId xmlns:a16="http://schemas.microsoft.com/office/drawing/2014/main" id="{9C126D9B-D39D-C13D-4DAC-6D970FDF28B8}"/>
                </a:ext>
              </a:extLst>
            </p:cNvPr>
            <p:cNvSpPr txBox="1"/>
            <p:nvPr/>
          </p:nvSpPr>
          <p:spPr>
            <a:xfrm>
              <a:off x="5885713" y="3295701"/>
              <a:ext cx="23636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latin typeface="Segoe UI" panose="020B0502040204020203" pitchFamily="34" charset="0"/>
                  <a:cs typeface="Segoe UI" panose="020B0502040204020203" pitchFamily="34" charset="0"/>
                </a:rPr>
                <a:t>Job Title </a:t>
              </a:r>
              <a:endParaRPr lang="en-GB" sz="1400" dirty="0">
                <a:solidFill>
                  <a:schemeClr val="tx2"/>
                </a:solidFill>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2"/>
                  </a:solidFill>
                  <a:latin typeface="Segoe UI" panose="020B0502040204020203" pitchFamily="34" charset="0"/>
                  <a:cs typeface="Segoe UI" panose="020B0502040204020203" pitchFamily="34" charset="0"/>
                </a:rPr>
                <a:t>Project Role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Segoe UI" panose="020B0502040204020203" pitchFamily="34" charset="0"/>
                  <a:cs typeface="Segoe UI" panose="020B0502040204020203" pitchFamily="34" charset="0"/>
                </a:rPr>
                <a:t>Description of role in </a:t>
              </a:r>
              <a:r>
                <a:rPr lang="en-GB" sz="1200" dirty="0" err="1">
                  <a:solidFill>
                    <a:schemeClr val="tx2"/>
                  </a:solidFill>
                  <a:latin typeface="Segoe UI" panose="020B0502040204020203" pitchFamily="34" charset="0"/>
                  <a:cs typeface="Segoe UI" panose="020B0502040204020203" pitchFamily="34" charset="0"/>
                </a:rPr>
                <a:t>projec</a:t>
              </a:r>
              <a:endParaRPr kumimoji="0" lang="en-GB"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endParaRPr>
            </a:p>
          </p:txBody>
        </p:sp>
      </p:grpSp>
      <p:grpSp>
        <p:nvGrpSpPr>
          <p:cNvPr id="2" name="Group 1">
            <a:extLst>
              <a:ext uri="{FF2B5EF4-FFF2-40B4-BE49-F238E27FC236}">
                <a16:creationId xmlns:a16="http://schemas.microsoft.com/office/drawing/2014/main" id="{B13756A4-FFED-E7F8-397A-294755A88D3B}"/>
              </a:ext>
            </a:extLst>
          </p:cNvPr>
          <p:cNvGrpSpPr/>
          <p:nvPr/>
        </p:nvGrpSpPr>
        <p:grpSpPr>
          <a:xfrm>
            <a:off x="8951709" y="3802365"/>
            <a:ext cx="2363621" cy="1256049"/>
            <a:chOff x="5899822" y="5629888"/>
            <a:chExt cx="2363621" cy="1256049"/>
          </a:xfrm>
        </p:grpSpPr>
        <p:sp>
          <p:nvSpPr>
            <p:cNvPr id="10" name="Content Placeholder 6">
              <a:extLst>
                <a:ext uri="{FF2B5EF4-FFF2-40B4-BE49-F238E27FC236}">
                  <a16:creationId xmlns:a16="http://schemas.microsoft.com/office/drawing/2014/main" id="{4BCBBA7C-FF03-29F0-F029-09298426134B}"/>
                </a:ext>
              </a:extLst>
            </p:cNvPr>
            <p:cNvSpPr txBox="1">
              <a:spLocks/>
            </p:cNvSpPr>
            <p:nvPr/>
          </p:nvSpPr>
          <p:spPr>
            <a:xfrm>
              <a:off x="6303130" y="5629888"/>
              <a:ext cx="1688841" cy="5232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dirty="0"/>
                <a:t>Consultant  </a:t>
              </a:r>
            </a:p>
          </p:txBody>
        </p:sp>
        <p:sp>
          <p:nvSpPr>
            <p:cNvPr id="13" name="TextBox 12">
              <a:extLst>
                <a:ext uri="{FF2B5EF4-FFF2-40B4-BE49-F238E27FC236}">
                  <a16:creationId xmlns:a16="http://schemas.microsoft.com/office/drawing/2014/main" id="{26E7B7DF-7212-6806-2FB6-4F67E26085D0}"/>
                </a:ext>
              </a:extLst>
            </p:cNvPr>
            <p:cNvSpPr txBox="1"/>
            <p:nvPr/>
          </p:nvSpPr>
          <p:spPr>
            <a:xfrm>
              <a:off x="5899822" y="5962607"/>
              <a:ext cx="23636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latin typeface="Segoe UI" panose="020B0502040204020203" pitchFamily="34" charset="0"/>
                  <a:cs typeface="Segoe UI" panose="020B0502040204020203" pitchFamily="34" charset="0"/>
                </a:rPr>
                <a:t>Job Title </a:t>
              </a:r>
              <a:endParaRPr lang="en-GB" sz="1400" dirty="0">
                <a:solidFill>
                  <a:schemeClr val="tx2"/>
                </a:solidFill>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2"/>
                  </a:solidFill>
                  <a:latin typeface="Segoe UI" panose="020B0502040204020203" pitchFamily="34" charset="0"/>
                  <a:cs typeface="Segoe UI" panose="020B0502040204020203" pitchFamily="34" charset="0"/>
                </a:rPr>
                <a:t>Project Role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Segoe UI" panose="020B0502040204020203" pitchFamily="34" charset="0"/>
                  <a:cs typeface="Segoe UI" panose="020B0502040204020203" pitchFamily="34" charset="0"/>
                </a:rPr>
                <a:t>Description of role in project</a:t>
              </a:r>
              <a:endParaRPr kumimoji="0" lang="en-GB"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endParaRPr>
            </a:p>
          </p:txBody>
        </p:sp>
      </p:grpSp>
      <p:grpSp>
        <p:nvGrpSpPr>
          <p:cNvPr id="4" name="Group 3">
            <a:extLst>
              <a:ext uri="{FF2B5EF4-FFF2-40B4-BE49-F238E27FC236}">
                <a16:creationId xmlns:a16="http://schemas.microsoft.com/office/drawing/2014/main" id="{54CFEA14-8F39-B95C-33E8-43B502B1D6B7}"/>
              </a:ext>
            </a:extLst>
          </p:cNvPr>
          <p:cNvGrpSpPr/>
          <p:nvPr/>
        </p:nvGrpSpPr>
        <p:grpSpPr>
          <a:xfrm>
            <a:off x="6237169" y="3815741"/>
            <a:ext cx="2363621" cy="1251823"/>
            <a:chOff x="415804" y="5587388"/>
            <a:chExt cx="2363621" cy="1251823"/>
          </a:xfrm>
        </p:grpSpPr>
        <p:sp>
          <p:nvSpPr>
            <p:cNvPr id="8" name="Content Placeholder 6">
              <a:extLst>
                <a:ext uri="{FF2B5EF4-FFF2-40B4-BE49-F238E27FC236}">
                  <a16:creationId xmlns:a16="http://schemas.microsoft.com/office/drawing/2014/main" id="{3EAED1CA-96B1-22D3-8037-551FF04222C3}"/>
                </a:ext>
              </a:extLst>
            </p:cNvPr>
            <p:cNvSpPr txBox="1">
              <a:spLocks/>
            </p:cNvSpPr>
            <p:nvPr/>
          </p:nvSpPr>
          <p:spPr>
            <a:xfrm>
              <a:off x="995684" y="5587388"/>
              <a:ext cx="1552994"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Consultant </a:t>
              </a:r>
            </a:p>
          </p:txBody>
        </p:sp>
        <p:sp>
          <p:nvSpPr>
            <p:cNvPr id="14" name="TextBox 13">
              <a:extLst>
                <a:ext uri="{FF2B5EF4-FFF2-40B4-BE49-F238E27FC236}">
                  <a16:creationId xmlns:a16="http://schemas.microsoft.com/office/drawing/2014/main" id="{5C44BA4E-6735-3877-627D-BA64A72D79D1}"/>
                </a:ext>
              </a:extLst>
            </p:cNvPr>
            <p:cNvSpPr txBox="1"/>
            <p:nvPr/>
          </p:nvSpPr>
          <p:spPr>
            <a:xfrm>
              <a:off x="415804" y="5915881"/>
              <a:ext cx="23636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2"/>
                  </a:solidFill>
                  <a:latin typeface="Segoe UI" panose="020B0502040204020203" pitchFamily="34" charset="0"/>
                  <a:cs typeface="Segoe UI" panose="020B0502040204020203" pitchFamily="34" charset="0"/>
                </a:rPr>
                <a:t>Job Title</a:t>
              </a:r>
              <a:endParaRPr lang="en-GB" sz="1400" dirty="0">
                <a:solidFill>
                  <a:schemeClr val="tx2"/>
                </a:solidFill>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2"/>
                  </a:solidFill>
                  <a:latin typeface="Segoe UI" panose="020B0502040204020203" pitchFamily="34" charset="0"/>
                  <a:cs typeface="Segoe UI" panose="020B0502040204020203" pitchFamily="34" charset="0"/>
                </a:rPr>
                <a:t>Project Role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Segoe UI" panose="020B0502040204020203" pitchFamily="34" charset="0"/>
                  <a:cs typeface="Segoe UI" panose="020B0502040204020203" pitchFamily="34" charset="0"/>
                </a:rPr>
                <a:t>Description of role in project</a:t>
              </a:r>
              <a:endParaRPr kumimoji="0" lang="en-GB"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endParaRPr>
            </a:p>
          </p:txBody>
        </p:sp>
      </p:grpSp>
      <p:sp>
        <p:nvSpPr>
          <p:cNvPr id="6" name="Rectangle 5">
            <a:extLst>
              <a:ext uri="{FF2B5EF4-FFF2-40B4-BE49-F238E27FC236}">
                <a16:creationId xmlns:a16="http://schemas.microsoft.com/office/drawing/2014/main" id="{7C2B08A2-6517-121E-52FC-2D8539B961EC}"/>
              </a:ext>
            </a:extLst>
          </p:cNvPr>
          <p:cNvSpPr/>
          <p:nvPr/>
        </p:nvSpPr>
        <p:spPr>
          <a:xfrm>
            <a:off x="1088578" y="1912301"/>
            <a:ext cx="1493597" cy="18797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A244A"/>
                </a:solidFill>
              </a:rPr>
              <a:t>Photo</a:t>
            </a:r>
            <a:r>
              <a:rPr lang="en-GB" dirty="0"/>
              <a:t> </a:t>
            </a:r>
          </a:p>
        </p:txBody>
      </p:sp>
      <p:sp>
        <p:nvSpPr>
          <p:cNvPr id="15" name="Rectangle 14">
            <a:extLst>
              <a:ext uri="{FF2B5EF4-FFF2-40B4-BE49-F238E27FC236}">
                <a16:creationId xmlns:a16="http://schemas.microsoft.com/office/drawing/2014/main" id="{5E771399-D755-D100-ED56-D7B1A5B4407D}"/>
              </a:ext>
            </a:extLst>
          </p:cNvPr>
          <p:cNvSpPr/>
          <p:nvPr/>
        </p:nvSpPr>
        <p:spPr>
          <a:xfrm>
            <a:off x="3836257" y="1912300"/>
            <a:ext cx="1493597" cy="18797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A244A"/>
                </a:solidFill>
              </a:rPr>
              <a:t>Photo</a:t>
            </a:r>
            <a:r>
              <a:rPr lang="en-GB" dirty="0"/>
              <a:t> </a:t>
            </a:r>
          </a:p>
        </p:txBody>
      </p:sp>
      <p:sp>
        <p:nvSpPr>
          <p:cNvPr id="16" name="Rectangle 15">
            <a:extLst>
              <a:ext uri="{FF2B5EF4-FFF2-40B4-BE49-F238E27FC236}">
                <a16:creationId xmlns:a16="http://schemas.microsoft.com/office/drawing/2014/main" id="{BFD97D99-0296-AB85-498C-E0FDBB9D747C}"/>
              </a:ext>
            </a:extLst>
          </p:cNvPr>
          <p:cNvSpPr/>
          <p:nvPr/>
        </p:nvSpPr>
        <p:spPr>
          <a:xfrm>
            <a:off x="6672180" y="1912299"/>
            <a:ext cx="1493597" cy="18797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A244A"/>
                </a:solidFill>
              </a:rPr>
              <a:t>Photo</a:t>
            </a:r>
            <a:r>
              <a:rPr lang="en-GB" dirty="0"/>
              <a:t> </a:t>
            </a:r>
          </a:p>
        </p:txBody>
      </p:sp>
      <p:sp>
        <p:nvSpPr>
          <p:cNvPr id="17" name="Rectangle 16">
            <a:extLst>
              <a:ext uri="{FF2B5EF4-FFF2-40B4-BE49-F238E27FC236}">
                <a16:creationId xmlns:a16="http://schemas.microsoft.com/office/drawing/2014/main" id="{2353ABCA-6592-E9E8-18B4-2962AB3EFFD0}"/>
              </a:ext>
            </a:extLst>
          </p:cNvPr>
          <p:cNvSpPr/>
          <p:nvPr/>
        </p:nvSpPr>
        <p:spPr>
          <a:xfrm>
            <a:off x="9386720" y="1872418"/>
            <a:ext cx="1493597" cy="18797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1A244A"/>
                </a:solidFill>
              </a:rPr>
              <a:t>Photo</a:t>
            </a:r>
            <a:r>
              <a:rPr lang="en-GB" dirty="0"/>
              <a:t> </a:t>
            </a:r>
          </a:p>
        </p:txBody>
      </p:sp>
    </p:spTree>
    <p:extLst>
      <p:ext uri="{BB962C8B-B14F-4D97-AF65-F5344CB8AC3E}">
        <p14:creationId xmlns:p14="http://schemas.microsoft.com/office/powerpoint/2010/main" val="1258812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5">
            <a:extLst>
              <a:ext uri="{FF2B5EF4-FFF2-40B4-BE49-F238E27FC236}">
                <a16:creationId xmlns:a16="http://schemas.microsoft.com/office/drawing/2014/main" id="{309DBD2B-2959-E27B-B009-8D756B79E1D7}"/>
              </a:ext>
            </a:extLst>
          </p:cNvPr>
          <p:cNvSpPr>
            <a:spLocks noGrp="1"/>
          </p:cNvSpPr>
          <p:nvPr>
            <p:ph idx="1"/>
          </p:nvPr>
        </p:nvSpPr>
        <p:spPr>
          <a:xfrm>
            <a:off x="3956163" y="2505743"/>
            <a:ext cx="2916475" cy="547844"/>
          </a:xfrm>
        </p:spPr>
        <p:txBody>
          <a:bodyPr>
            <a:normAutofit/>
          </a:bodyPr>
          <a:lstStyle/>
          <a:p>
            <a:pPr marL="0" indent="0">
              <a:lnSpc>
                <a:spcPct val="110000"/>
              </a:lnSpc>
              <a:buNone/>
            </a:pPr>
            <a:r>
              <a:rPr lang="en-GB"/>
              <a:t>We have a 2-hour turnaround window for all support queries </a:t>
            </a:r>
          </a:p>
        </p:txBody>
      </p:sp>
      <p:sp>
        <p:nvSpPr>
          <p:cNvPr id="22" name="Content Placeholder 6">
            <a:extLst>
              <a:ext uri="{FF2B5EF4-FFF2-40B4-BE49-F238E27FC236}">
                <a16:creationId xmlns:a16="http://schemas.microsoft.com/office/drawing/2014/main" id="{E8CB9D8F-2B7E-15B3-B758-BC9F858A4CC5}"/>
              </a:ext>
            </a:extLst>
          </p:cNvPr>
          <p:cNvSpPr txBox="1">
            <a:spLocks/>
          </p:cNvSpPr>
          <p:nvPr/>
        </p:nvSpPr>
        <p:spPr>
          <a:xfrm>
            <a:off x="3956740" y="1878447"/>
            <a:ext cx="2440506" cy="869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rgbClr val="1A244A"/>
                </a:solidFill>
                <a:latin typeface="+mn-lt"/>
                <a:ea typeface="+mn-ea"/>
                <a:cs typeface="+mn-cs"/>
              </a:rPr>
              <a:t>Record Responsiveness </a:t>
            </a:r>
          </a:p>
        </p:txBody>
      </p:sp>
      <p:sp>
        <p:nvSpPr>
          <p:cNvPr id="24" name="Content Placeholder 5">
            <a:extLst>
              <a:ext uri="{FF2B5EF4-FFF2-40B4-BE49-F238E27FC236}">
                <a16:creationId xmlns:a16="http://schemas.microsoft.com/office/drawing/2014/main" id="{D52A4AE8-C389-2FDB-76F8-F4E5524665A9}"/>
              </a:ext>
            </a:extLst>
          </p:cNvPr>
          <p:cNvSpPr txBox="1">
            <a:spLocks/>
          </p:cNvSpPr>
          <p:nvPr/>
        </p:nvSpPr>
        <p:spPr>
          <a:xfrm>
            <a:off x="7641251" y="2467977"/>
            <a:ext cx="2692721" cy="585610"/>
          </a:xfrm>
          <a:prstGeom prst="rect">
            <a:avLst/>
          </a:prstGeom>
        </p:spPr>
        <p:txBody>
          <a:bodyPr vert="horz"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a:t>Our outstanding bureau team are available 7 days a week </a:t>
            </a:r>
          </a:p>
        </p:txBody>
      </p:sp>
      <p:sp>
        <p:nvSpPr>
          <p:cNvPr id="25" name="Content Placeholder 6">
            <a:extLst>
              <a:ext uri="{FF2B5EF4-FFF2-40B4-BE49-F238E27FC236}">
                <a16:creationId xmlns:a16="http://schemas.microsoft.com/office/drawing/2014/main" id="{5FF9575E-9B40-E1A9-B96E-2E430EE0A762}"/>
              </a:ext>
            </a:extLst>
          </p:cNvPr>
          <p:cNvSpPr txBox="1">
            <a:spLocks/>
          </p:cNvSpPr>
          <p:nvPr/>
        </p:nvSpPr>
        <p:spPr>
          <a:xfrm>
            <a:off x="7656808" y="2034939"/>
            <a:ext cx="1799044" cy="3765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rgbClr val="1A244A"/>
                </a:solidFill>
                <a:latin typeface="+mn-lt"/>
                <a:ea typeface="+mn-ea"/>
                <a:cs typeface="+mn-cs"/>
              </a:rPr>
              <a:t>7-Day Service </a:t>
            </a:r>
          </a:p>
        </p:txBody>
      </p:sp>
      <p:sp>
        <p:nvSpPr>
          <p:cNvPr id="27" name="Content Placeholder 5">
            <a:extLst>
              <a:ext uri="{FF2B5EF4-FFF2-40B4-BE49-F238E27FC236}">
                <a16:creationId xmlns:a16="http://schemas.microsoft.com/office/drawing/2014/main" id="{A034A47F-D0DF-9BED-BBAD-81BEDA90C511}"/>
              </a:ext>
            </a:extLst>
          </p:cNvPr>
          <p:cNvSpPr txBox="1">
            <a:spLocks/>
          </p:cNvSpPr>
          <p:nvPr/>
        </p:nvSpPr>
        <p:spPr>
          <a:xfrm>
            <a:off x="3956163" y="4909619"/>
            <a:ext cx="2584596" cy="1169551"/>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dirty="0"/>
              <a:t>Our straightforward pay-as-you go model gives you the freedom to create the package you want with no hidden costs</a:t>
            </a:r>
          </a:p>
        </p:txBody>
      </p:sp>
      <p:sp>
        <p:nvSpPr>
          <p:cNvPr id="28" name="Content Placeholder 6">
            <a:extLst>
              <a:ext uri="{FF2B5EF4-FFF2-40B4-BE49-F238E27FC236}">
                <a16:creationId xmlns:a16="http://schemas.microsoft.com/office/drawing/2014/main" id="{84366AC1-7F23-3485-7060-7F293FEFFCE2}"/>
              </a:ext>
            </a:extLst>
          </p:cNvPr>
          <p:cNvSpPr txBox="1">
            <a:spLocks/>
          </p:cNvSpPr>
          <p:nvPr/>
        </p:nvSpPr>
        <p:spPr>
          <a:xfrm>
            <a:off x="3956451" y="4251995"/>
            <a:ext cx="2440795" cy="7562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1A244A"/>
                </a:solidFill>
                <a:latin typeface="+mn-lt"/>
                <a:ea typeface="+mn-ea"/>
                <a:cs typeface="+mn-cs"/>
              </a:rPr>
              <a:t>Transparent </a:t>
            </a:r>
            <a:br>
              <a:rPr lang="en-GB" sz="1800" b="1" dirty="0">
                <a:solidFill>
                  <a:srgbClr val="1A244A"/>
                </a:solidFill>
                <a:latin typeface="+mn-lt"/>
                <a:ea typeface="+mn-ea"/>
                <a:cs typeface="+mn-cs"/>
              </a:rPr>
            </a:br>
            <a:r>
              <a:rPr lang="en-GB" sz="1800" b="1" dirty="0">
                <a:solidFill>
                  <a:srgbClr val="1A244A"/>
                </a:solidFill>
                <a:latin typeface="+mn-lt"/>
                <a:ea typeface="+mn-ea"/>
                <a:cs typeface="+mn-cs"/>
              </a:rPr>
              <a:t>Pricing </a:t>
            </a:r>
          </a:p>
        </p:txBody>
      </p:sp>
      <p:sp>
        <p:nvSpPr>
          <p:cNvPr id="30" name="Content Placeholder 5">
            <a:extLst>
              <a:ext uri="{FF2B5EF4-FFF2-40B4-BE49-F238E27FC236}">
                <a16:creationId xmlns:a16="http://schemas.microsoft.com/office/drawing/2014/main" id="{B78010F6-CE91-0445-FEA1-7956C992168E}"/>
              </a:ext>
            </a:extLst>
          </p:cNvPr>
          <p:cNvSpPr txBox="1">
            <a:spLocks/>
          </p:cNvSpPr>
          <p:nvPr/>
        </p:nvSpPr>
        <p:spPr>
          <a:xfrm>
            <a:off x="7655894" y="4915719"/>
            <a:ext cx="2779046" cy="740542"/>
          </a:xfrm>
          <a:prstGeom prst="rect">
            <a:avLst/>
          </a:prstGeom>
        </p:spPr>
        <p:txBody>
          <a:bodyPr vert="horz"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a:t>A wealth of materials are available to support best-practice use of our assessments</a:t>
            </a:r>
          </a:p>
        </p:txBody>
      </p:sp>
      <p:sp>
        <p:nvSpPr>
          <p:cNvPr id="31" name="Content Placeholder 6">
            <a:extLst>
              <a:ext uri="{FF2B5EF4-FFF2-40B4-BE49-F238E27FC236}">
                <a16:creationId xmlns:a16="http://schemas.microsoft.com/office/drawing/2014/main" id="{F7186434-09DB-C82A-1446-5456E2DB6D57}"/>
              </a:ext>
            </a:extLst>
          </p:cNvPr>
          <p:cNvSpPr txBox="1">
            <a:spLocks/>
          </p:cNvSpPr>
          <p:nvPr/>
        </p:nvSpPr>
        <p:spPr>
          <a:xfrm>
            <a:off x="7646563" y="4251995"/>
            <a:ext cx="2331861" cy="657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rgbClr val="1A244A"/>
                </a:solidFill>
                <a:latin typeface="+mn-lt"/>
                <a:ea typeface="+mn-ea"/>
                <a:cs typeface="+mn-cs"/>
              </a:rPr>
              <a:t>First-class Resources </a:t>
            </a:r>
          </a:p>
        </p:txBody>
      </p:sp>
      <p:pic>
        <p:nvPicPr>
          <p:cNvPr id="3" name="Graphic 2">
            <a:extLst>
              <a:ext uri="{FF2B5EF4-FFF2-40B4-BE49-F238E27FC236}">
                <a16:creationId xmlns:a16="http://schemas.microsoft.com/office/drawing/2014/main" id="{C7B3FAE4-6882-1F88-7C25-1974605C8EB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15633"/>
          <a:stretch/>
        </p:blipFill>
        <p:spPr>
          <a:xfrm>
            <a:off x="7722928" y="1157958"/>
            <a:ext cx="595683" cy="628194"/>
          </a:xfrm>
          <a:prstGeom prst="rect">
            <a:avLst/>
          </a:prstGeom>
        </p:spPr>
      </p:pic>
      <p:pic>
        <p:nvPicPr>
          <p:cNvPr id="35" name="Graphic 34">
            <a:extLst>
              <a:ext uri="{FF2B5EF4-FFF2-40B4-BE49-F238E27FC236}">
                <a16:creationId xmlns:a16="http://schemas.microsoft.com/office/drawing/2014/main" id="{805234F0-83BC-9D5C-E132-A1011FB9C678}"/>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22263"/>
          <a:stretch/>
        </p:blipFill>
        <p:spPr>
          <a:xfrm>
            <a:off x="4038081" y="1171473"/>
            <a:ext cx="618662" cy="601164"/>
          </a:xfrm>
          <a:prstGeom prst="rect">
            <a:avLst/>
          </a:prstGeom>
        </p:spPr>
      </p:pic>
      <p:pic>
        <p:nvPicPr>
          <p:cNvPr id="41" name="Graphic 40">
            <a:extLst>
              <a:ext uri="{FF2B5EF4-FFF2-40B4-BE49-F238E27FC236}">
                <a16:creationId xmlns:a16="http://schemas.microsoft.com/office/drawing/2014/main" id="{4338EAF0-75F5-DE5C-D053-2EB4AD130D1A}"/>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12755" b="14378"/>
          <a:stretch/>
        </p:blipFill>
        <p:spPr>
          <a:xfrm>
            <a:off x="7721211" y="3555145"/>
            <a:ext cx="712798" cy="676585"/>
          </a:xfrm>
          <a:prstGeom prst="rect">
            <a:avLst/>
          </a:prstGeom>
        </p:spPr>
      </p:pic>
      <p:grpSp>
        <p:nvGrpSpPr>
          <p:cNvPr id="53" name="Group 52">
            <a:extLst>
              <a:ext uri="{FF2B5EF4-FFF2-40B4-BE49-F238E27FC236}">
                <a16:creationId xmlns:a16="http://schemas.microsoft.com/office/drawing/2014/main" id="{8E8B4848-0E42-9035-8810-1C2FD8E97913}"/>
              </a:ext>
            </a:extLst>
          </p:cNvPr>
          <p:cNvGrpSpPr/>
          <p:nvPr/>
        </p:nvGrpSpPr>
        <p:grpSpPr>
          <a:xfrm>
            <a:off x="10734570" y="326035"/>
            <a:ext cx="1395326" cy="307777"/>
            <a:chOff x="10734570" y="326035"/>
            <a:chExt cx="1395326" cy="307777"/>
          </a:xfrm>
        </p:grpSpPr>
        <p:sp>
          <p:nvSpPr>
            <p:cNvPr id="46" name="TextBox 45">
              <a:extLst>
                <a:ext uri="{FF2B5EF4-FFF2-40B4-BE49-F238E27FC236}">
                  <a16:creationId xmlns:a16="http://schemas.microsoft.com/office/drawing/2014/main" id="{91BB059C-2220-8C16-8A5B-4AE3D4EEF9D9}"/>
                </a:ext>
              </a:extLst>
            </p:cNvPr>
            <p:cNvSpPr txBox="1"/>
            <p:nvPr/>
          </p:nvSpPr>
          <p:spPr>
            <a:xfrm>
              <a:off x="11178895" y="326035"/>
              <a:ext cx="951001" cy="30777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Segoe UI" panose="020B0502040204020203" pitchFamily="34" charset="0"/>
                  <a:ea typeface="Calibri" panose="020F0502020204030204" pitchFamily="34" charset="0"/>
                  <a:cs typeface="Segoe UI" panose="020B0502040204020203" pitchFamily="34" charset="0"/>
                </a:rPr>
                <a:t>Service</a:t>
              </a:r>
            </a:p>
          </p:txBody>
        </p:sp>
        <p:grpSp>
          <p:nvGrpSpPr>
            <p:cNvPr id="50" name="Group 49">
              <a:extLst>
                <a:ext uri="{FF2B5EF4-FFF2-40B4-BE49-F238E27FC236}">
                  <a16:creationId xmlns:a16="http://schemas.microsoft.com/office/drawing/2014/main" id="{0F2D2258-79DC-75D2-7450-3A093928A98C}"/>
                </a:ext>
              </a:extLst>
            </p:cNvPr>
            <p:cNvGrpSpPr/>
            <p:nvPr/>
          </p:nvGrpSpPr>
          <p:grpSpPr>
            <a:xfrm>
              <a:off x="10734570" y="326035"/>
              <a:ext cx="307021" cy="306415"/>
              <a:chOff x="6230645" y="2660931"/>
              <a:chExt cx="2601765" cy="2596630"/>
            </a:xfrm>
          </p:grpSpPr>
          <p:sp>
            <p:nvSpPr>
              <p:cNvPr id="51" name="Freeform: Shape 50">
                <a:extLst>
                  <a:ext uri="{FF2B5EF4-FFF2-40B4-BE49-F238E27FC236}">
                    <a16:creationId xmlns:a16="http://schemas.microsoft.com/office/drawing/2014/main" id="{15107363-574E-9BF0-3E3B-34B7AC0EEE46}"/>
                  </a:ext>
                </a:extLst>
              </p:cNvPr>
              <p:cNvSpPr/>
              <p:nvPr/>
            </p:nvSpPr>
            <p:spPr>
              <a:xfrm>
                <a:off x="6230645" y="2665565"/>
                <a:ext cx="2594386" cy="2591996"/>
              </a:xfrm>
              <a:custGeom>
                <a:avLst/>
                <a:gdLst>
                  <a:gd name="connsiteX0" fmla="*/ 0 w 2594386"/>
                  <a:gd name="connsiteY0" fmla="*/ 0 h 2591996"/>
                  <a:gd name="connsiteX1" fmla="*/ 2475076 w 2594386"/>
                  <a:gd name="connsiteY1" fmla="*/ 0 h 2591996"/>
                  <a:gd name="connsiteX2" fmla="*/ 2483681 w 2594386"/>
                  <a:gd name="connsiteY2" fmla="*/ 1750 h 2591996"/>
                  <a:gd name="connsiteX3" fmla="*/ 2594386 w 2594386"/>
                  <a:gd name="connsiteY3" fmla="*/ 1750 h 2591996"/>
                  <a:gd name="connsiteX4" fmla="*/ 2594386 w 2594386"/>
                  <a:gd name="connsiteY4" fmla="*/ 225072 h 2591996"/>
                  <a:gd name="connsiteX5" fmla="*/ 2591806 w 2594386"/>
                  <a:gd name="connsiteY5" fmla="*/ 225072 h 2591996"/>
                  <a:gd name="connsiteX6" fmla="*/ 2591805 w 2594386"/>
                  <a:gd name="connsiteY6" fmla="*/ 2591805 h 2591996"/>
                  <a:gd name="connsiteX7" fmla="*/ 116925 w 2594386"/>
                  <a:gd name="connsiteY7" fmla="*/ 2591996 h 2591996"/>
                  <a:gd name="connsiteX8" fmla="*/ 34254 w 2594386"/>
                  <a:gd name="connsiteY8" fmla="*/ 2557551 h 2591996"/>
                  <a:gd name="connsiteX9" fmla="*/ 2 w 2594386"/>
                  <a:gd name="connsiteY9" fmla="*/ 2475073 h 259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4386" h="2591996">
                    <a:moveTo>
                      <a:pt x="0" y="0"/>
                    </a:moveTo>
                    <a:lnTo>
                      <a:pt x="2475076" y="0"/>
                    </a:lnTo>
                    <a:lnTo>
                      <a:pt x="2483681" y="1750"/>
                    </a:lnTo>
                    <a:lnTo>
                      <a:pt x="2594386" y="1750"/>
                    </a:lnTo>
                    <a:lnTo>
                      <a:pt x="2594386" y="225072"/>
                    </a:lnTo>
                    <a:lnTo>
                      <a:pt x="2591806" y="225072"/>
                    </a:lnTo>
                    <a:lnTo>
                      <a:pt x="2591805" y="2591805"/>
                    </a:lnTo>
                    <a:lnTo>
                      <a:pt x="116925" y="2591996"/>
                    </a:lnTo>
                    <a:cubicBezTo>
                      <a:pt x="84581" y="2591805"/>
                      <a:pt x="55496" y="2578792"/>
                      <a:pt x="34254" y="2557551"/>
                    </a:cubicBezTo>
                    <a:cubicBezTo>
                      <a:pt x="13013" y="2536310"/>
                      <a:pt x="0" y="2507224"/>
                      <a:pt x="2" y="2475073"/>
                    </a:cubicBez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D9CECA1-6946-71CF-8D45-510BC2F2933F}"/>
                  </a:ext>
                </a:extLst>
              </p:cNvPr>
              <p:cNvSpPr/>
              <p:nvPr/>
            </p:nvSpPr>
            <p:spPr>
              <a:xfrm rot="10800000">
                <a:off x="7567911" y="2660931"/>
                <a:ext cx="1264499" cy="2594131"/>
              </a:xfrm>
              <a:custGeom>
                <a:avLst/>
                <a:gdLst>
                  <a:gd name="connsiteX0" fmla="*/ 0 w 269005"/>
                  <a:gd name="connsiteY0" fmla="*/ 0 h 551866"/>
                  <a:gd name="connsiteX1" fmla="*/ 263707 w 269005"/>
                  <a:gd name="connsiteY1" fmla="*/ 263706 h 551866"/>
                  <a:gd name="connsiteX2" fmla="*/ 269006 w 269005"/>
                  <a:gd name="connsiteY2" fmla="*/ 275933 h 551866"/>
                  <a:gd name="connsiteX3" fmla="*/ 263707 w 269005"/>
                  <a:gd name="connsiteY3" fmla="*/ 288161 h 551866"/>
                  <a:gd name="connsiteX4" fmla="*/ 0 w 269005"/>
                  <a:gd name="connsiteY4" fmla="*/ 551867 h 551866"/>
                  <a:gd name="connsiteX5" fmla="*/ 0 w 269005"/>
                  <a:gd name="connsiteY5" fmla="*/ 0 h 5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05" h="551866">
                    <a:moveTo>
                      <a:pt x="0" y="0"/>
                    </a:moveTo>
                    <a:lnTo>
                      <a:pt x="263707" y="263706"/>
                    </a:lnTo>
                    <a:cubicBezTo>
                      <a:pt x="266968" y="266967"/>
                      <a:pt x="269006" y="271450"/>
                      <a:pt x="269006" y="275933"/>
                    </a:cubicBezTo>
                    <a:cubicBezTo>
                      <a:pt x="269006" y="280417"/>
                      <a:pt x="267376" y="284900"/>
                      <a:pt x="263707" y="288161"/>
                    </a:cubicBezTo>
                    <a:lnTo>
                      <a:pt x="0" y="551867"/>
                    </a:lnTo>
                    <a:lnTo>
                      <a:pt x="0" y="0"/>
                    </a:ln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Graphic 3" descr="Dollar with solid fill">
            <a:extLst>
              <a:ext uri="{FF2B5EF4-FFF2-40B4-BE49-F238E27FC236}">
                <a16:creationId xmlns:a16="http://schemas.microsoft.com/office/drawing/2014/main" id="{CF3CD751-A3D3-48C5-79FB-529BE5F532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38081" y="3311551"/>
            <a:ext cx="738664" cy="738664"/>
          </a:xfrm>
          <a:prstGeom prst="rect">
            <a:avLst/>
          </a:prstGeom>
        </p:spPr>
      </p:pic>
      <p:sp>
        <p:nvSpPr>
          <p:cNvPr id="2" name="Title 1">
            <a:extLst>
              <a:ext uri="{FF2B5EF4-FFF2-40B4-BE49-F238E27FC236}">
                <a16:creationId xmlns:a16="http://schemas.microsoft.com/office/drawing/2014/main" id="{7FECD59C-0447-82D9-8245-66FDC8161FC2}"/>
              </a:ext>
            </a:extLst>
          </p:cNvPr>
          <p:cNvSpPr>
            <a:spLocks noGrp="1"/>
          </p:cNvSpPr>
          <p:nvPr>
            <p:ph type="title"/>
          </p:nvPr>
        </p:nvSpPr>
        <p:spPr>
          <a:xfrm>
            <a:off x="4137874" y="344833"/>
            <a:ext cx="4805769" cy="720291"/>
          </a:xfrm>
        </p:spPr>
        <p:txBody>
          <a:bodyPr/>
          <a:lstStyle/>
          <a:p>
            <a:r>
              <a:rPr lang="en-GB" dirty="0"/>
              <a:t>Additional Support</a:t>
            </a:r>
          </a:p>
        </p:txBody>
      </p:sp>
    </p:spTree>
    <p:extLst>
      <p:ext uri="{BB962C8B-B14F-4D97-AF65-F5344CB8AC3E}">
        <p14:creationId xmlns:p14="http://schemas.microsoft.com/office/powerpoint/2010/main" val="2579511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809D4EDC-B71D-3ABD-26B4-A4B44BD6A686}"/>
              </a:ext>
            </a:extLst>
          </p:cNvPr>
          <p:cNvGrpSpPr/>
          <p:nvPr/>
        </p:nvGrpSpPr>
        <p:grpSpPr>
          <a:xfrm>
            <a:off x="10734570" y="326034"/>
            <a:ext cx="1395326" cy="307778"/>
            <a:chOff x="10734570" y="326034"/>
            <a:chExt cx="1395326" cy="307778"/>
          </a:xfrm>
        </p:grpSpPr>
        <p:sp>
          <p:nvSpPr>
            <p:cNvPr id="58" name="TextBox 57">
              <a:extLst>
                <a:ext uri="{FF2B5EF4-FFF2-40B4-BE49-F238E27FC236}">
                  <a16:creationId xmlns:a16="http://schemas.microsoft.com/office/drawing/2014/main" id="{0ACAAE70-A155-A4E5-00CB-BD79915F6E57}"/>
                </a:ext>
              </a:extLst>
            </p:cNvPr>
            <p:cNvSpPr txBox="1"/>
            <p:nvPr/>
          </p:nvSpPr>
          <p:spPr>
            <a:xfrm>
              <a:off x="11178895" y="326035"/>
              <a:ext cx="951001" cy="30777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Segoe UI" panose="020B0502040204020203" pitchFamily="34" charset="0"/>
                  <a:ea typeface="Calibri" panose="020F0502020204030204" pitchFamily="34" charset="0"/>
                  <a:cs typeface="Segoe UI" panose="020B0502040204020203" pitchFamily="34" charset="0"/>
                </a:rPr>
                <a:t>Skill</a:t>
              </a:r>
            </a:p>
          </p:txBody>
        </p:sp>
        <p:grpSp>
          <p:nvGrpSpPr>
            <p:cNvPr id="65" name="Group 64">
              <a:extLst>
                <a:ext uri="{FF2B5EF4-FFF2-40B4-BE49-F238E27FC236}">
                  <a16:creationId xmlns:a16="http://schemas.microsoft.com/office/drawing/2014/main" id="{7CD04B80-4E50-DF76-0D42-6A41803C4ACB}"/>
                </a:ext>
              </a:extLst>
            </p:cNvPr>
            <p:cNvGrpSpPr/>
            <p:nvPr/>
          </p:nvGrpSpPr>
          <p:grpSpPr>
            <a:xfrm>
              <a:off x="10734570" y="326034"/>
              <a:ext cx="307348" cy="305868"/>
              <a:chOff x="9104473" y="2665565"/>
              <a:chExt cx="2604538" cy="2591996"/>
            </a:xfrm>
          </p:grpSpPr>
          <p:sp>
            <p:nvSpPr>
              <p:cNvPr id="66" name="Freeform: Shape 65">
                <a:extLst>
                  <a:ext uri="{FF2B5EF4-FFF2-40B4-BE49-F238E27FC236}">
                    <a16:creationId xmlns:a16="http://schemas.microsoft.com/office/drawing/2014/main" id="{90316B65-0145-1BE6-2DD7-442A0652684D}"/>
                  </a:ext>
                </a:extLst>
              </p:cNvPr>
              <p:cNvSpPr/>
              <p:nvPr/>
            </p:nvSpPr>
            <p:spPr>
              <a:xfrm>
                <a:off x="9104473" y="2665565"/>
                <a:ext cx="2591806" cy="259199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47D3DF3-F88C-A7A3-306E-E8B0BDA34EBC}"/>
                  </a:ext>
                </a:extLst>
              </p:cNvPr>
              <p:cNvSpPr/>
              <p:nvPr/>
            </p:nvSpPr>
            <p:spPr>
              <a:xfrm rot="10800000" flipH="1" flipV="1">
                <a:off x="9114023" y="3897370"/>
                <a:ext cx="2594988" cy="135769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Content Placeholder 5">
            <a:extLst>
              <a:ext uri="{FF2B5EF4-FFF2-40B4-BE49-F238E27FC236}">
                <a16:creationId xmlns:a16="http://schemas.microsoft.com/office/drawing/2014/main" id="{B5FFE22E-2D2B-8A66-276E-3544F380FE1A}"/>
              </a:ext>
            </a:extLst>
          </p:cNvPr>
          <p:cNvSpPr>
            <a:spLocks noGrp="1"/>
          </p:cNvSpPr>
          <p:nvPr>
            <p:ph idx="1"/>
          </p:nvPr>
        </p:nvSpPr>
        <p:spPr>
          <a:xfrm>
            <a:off x="1590915" y="2505743"/>
            <a:ext cx="2916475" cy="738664"/>
          </a:xfrm>
        </p:spPr>
        <p:txBody>
          <a:bodyPr>
            <a:spAutoFit/>
          </a:bodyPr>
          <a:lstStyle/>
          <a:p>
            <a:pPr marL="0" indent="0">
              <a:lnSpc>
                <a:spcPct val="100000"/>
              </a:lnSpc>
              <a:buNone/>
            </a:pPr>
            <a:r>
              <a:rPr lang="en-GB"/>
              <a:t>Get access to our team of expert business psychologist for help &amp; advice </a:t>
            </a:r>
          </a:p>
        </p:txBody>
      </p:sp>
      <p:sp>
        <p:nvSpPr>
          <p:cNvPr id="3" name="Content Placeholder 6">
            <a:extLst>
              <a:ext uri="{FF2B5EF4-FFF2-40B4-BE49-F238E27FC236}">
                <a16:creationId xmlns:a16="http://schemas.microsoft.com/office/drawing/2014/main" id="{5D28B4B7-7482-E6A0-0D28-740CE4A85B96}"/>
              </a:ext>
            </a:extLst>
          </p:cNvPr>
          <p:cNvSpPr txBox="1">
            <a:spLocks/>
          </p:cNvSpPr>
          <p:nvPr/>
        </p:nvSpPr>
        <p:spPr>
          <a:xfrm>
            <a:off x="1591492" y="2011157"/>
            <a:ext cx="2440506" cy="3606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rgbClr val="1A244A"/>
                </a:solidFill>
                <a:latin typeface="+mn-lt"/>
                <a:ea typeface="+mn-ea"/>
                <a:cs typeface="+mn-cs"/>
              </a:rPr>
              <a:t>Duty Consultants</a:t>
            </a:r>
          </a:p>
        </p:txBody>
      </p:sp>
      <p:sp>
        <p:nvSpPr>
          <p:cNvPr id="4" name="Content Placeholder 5">
            <a:extLst>
              <a:ext uri="{FF2B5EF4-FFF2-40B4-BE49-F238E27FC236}">
                <a16:creationId xmlns:a16="http://schemas.microsoft.com/office/drawing/2014/main" id="{C9DE2F68-B969-5BEF-8222-92C4B707C2CD}"/>
              </a:ext>
            </a:extLst>
          </p:cNvPr>
          <p:cNvSpPr txBox="1">
            <a:spLocks/>
          </p:cNvSpPr>
          <p:nvPr/>
        </p:nvSpPr>
        <p:spPr>
          <a:xfrm>
            <a:off x="5276003" y="2467977"/>
            <a:ext cx="3002365" cy="738664"/>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a:t>Our knowledgeable practitioners span over 30 countries internationally </a:t>
            </a:r>
          </a:p>
        </p:txBody>
      </p:sp>
      <p:sp>
        <p:nvSpPr>
          <p:cNvPr id="5" name="Content Placeholder 6">
            <a:extLst>
              <a:ext uri="{FF2B5EF4-FFF2-40B4-BE49-F238E27FC236}">
                <a16:creationId xmlns:a16="http://schemas.microsoft.com/office/drawing/2014/main" id="{5252A494-C797-2D6B-FA21-A762D449CE51}"/>
              </a:ext>
            </a:extLst>
          </p:cNvPr>
          <p:cNvSpPr txBox="1">
            <a:spLocks/>
          </p:cNvSpPr>
          <p:nvPr/>
        </p:nvSpPr>
        <p:spPr>
          <a:xfrm>
            <a:off x="5291560" y="2022224"/>
            <a:ext cx="3153058" cy="3416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rgbClr val="1A244A"/>
                </a:solidFill>
                <a:latin typeface="+mn-lt"/>
                <a:ea typeface="+mn-ea"/>
                <a:cs typeface="+mn-cs"/>
              </a:rPr>
              <a:t>Global Reach </a:t>
            </a:r>
          </a:p>
        </p:txBody>
      </p:sp>
      <p:sp>
        <p:nvSpPr>
          <p:cNvPr id="6" name="Content Placeholder 5">
            <a:extLst>
              <a:ext uri="{FF2B5EF4-FFF2-40B4-BE49-F238E27FC236}">
                <a16:creationId xmlns:a16="http://schemas.microsoft.com/office/drawing/2014/main" id="{5AF533C3-0CD9-5CD9-786E-8C5DC77EE9C7}"/>
              </a:ext>
            </a:extLst>
          </p:cNvPr>
          <p:cNvSpPr txBox="1">
            <a:spLocks/>
          </p:cNvSpPr>
          <p:nvPr/>
        </p:nvSpPr>
        <p:spPr>
          <a:xfrm>
            <a:off x="1590915" y="4882484"/>
            <a:ext cx="2916474" cy="738664"/>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a:t>We offer a range of flexible virtual and in-person courses delivered by our skilled practitioners</a:t>
            </a:r>
          </a:p>
        </p:txBody>
      </p:sp>
      <p:sp>
        <p:nvSpPr>
          <p:cNvPr id="8" name="Content Placeholder 6">
            <a:extLst>
              <a:ext uri="{FF2B5EF4-FFF2-40B4-BE49-F238E27FC236}">
                <a16:creationId xmlns:a16="http://schemas.microsoft.com/office/drawing/2014/main" id="{F95B43FB-EAE1-FE18-3CCF-65ED7F8472E0}"/>
              </a:ext>
            </a:extLst>
          </p:cNvPr>
          <p:cNvSpPr txBox="1">
            <a:spLocks/>
          </p:cNvSpPr>
          <p:nvPr/>
        </p:nvSpPr>
        <p:spPr>
          <a:xfrm>
            <a:off x="1591203" y="4391366"/>
            <a:ext cx="3311078" cy="3416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rgbClr val="1A244A"/>
                </a:solidFill>
                <a:latin typeface="+mn-lt"/>
                <a:ea typeface="+mn-ea"/>
                <a:cs typeface="+mn-cs"/>
              </a:rPr>
              <a:t>Accreditation Training </a:t>
            </a:r>
          </a:p>
        </p:txBody>
      </p:sp>
      <p:sp>
        <p:nvSpPr>
          <p:cNvPr id="11" name="Content Placeholder 5">
            <a:extLst>
              <a:ext uri="{FF2B5EF4-FFF2-40B4-BE49-F238E27FC236}">
                <a16:creationId xmlns:a16="http://schemas.microsoft.com/office/drawing/2014/main" id="{4DE6EBA7-6D34-026A-3773-54D66AAA3F9F}"/>
              </a:ext>
            </a:extLst>
          </p:cNvPr>
          <p:cNvSpPr txBox="1">
            <a:spLocks/>
          </p:cNvSpPr>
          <p:nvPr/>
        </p:nvSpPr>
        <p:spPr>
          <a:xfrm>
            <a:off x="5290646" y="4880606"/>
            <a:ext cx="2779046" cy="740542"/>
          </a:xfrm>
          <a:prstGeom prst="rect">
            <a:avLst/>
          </a:prstGeom>
        </p:spPr>
        <p:txBody>
          <a:bodyPr vert="horz"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a:t>Utilize our experts to support with interpretation, debriefs and feedbacks</a:t>
            </a:r>
          </a:p>
        </p:txBody>
      </p:sp>
      <p:sp>
        <p:nvSpPr>
          <p:cNvPr id="12" name="Content Placeholder 6">
            <a:extLst>
              <a:ext uri="{FF2B5EF4-FFF2-40B4-BE49-F238E27FC236}">
                <a16:creationId xmlns:a16="http://schemas.microsoft.com/office/drawing/2014/main" id="{D5A9C685-7594-AE70-733F-14A976B3678E}"/>
              </a:ext>
            </a:extLst>
          </p:cNvPr>
          <p:cNvSpPr txBox="1">
            <a:spLocks/>
          </p:cNvSpPr>
          <p:nvPr/>
        </p:nvSpPr>
        <p:spPr>
          <a:xfrm>
            <a:off x="5281315" y="4391366"/>
            <a:ext cx="3163303" cy="3416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rgbClr val="1A244A"/>
                </a:solidFill>
                <a:latin typeface="+mn-lt"/>
                <a:ea typeface="+mn-ea"/>
                <a:cs typeface="+mn-cs"/>
              </a:rPr>
              <a:t>Consultancy Services </a:t>
            </a:r>
          </a:p>
        </p:txBody>
      </p:sp>
      <p:pic>
        <p:nvPicPr>
          <p:cNvPr id="22" name="Graphic 21">
            <a:extLst>
              <a:ext uri="{FF2B5EF4-FFF2-40B4-BE49-F238E27FC236}">
                <a16:creationId xmlns:a16="http://schemas.microsoft.com/office/drawing/2014/main" id="{BC8CB3BD-D5F0-5D78-EF86-0286BE14D20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16956"/>
          <a:stretch/>
        </p:blipFill>
        <p:spPr>
          <a:xfrm>
            <a:off x="1672832" y="998082"/>
            <a:ext cx="850911" cy="883280"/>
          </a:xfrm>
          <a:prstGeom prst="rect">
            <a:avLst/>
          </a:prstGeom>
        </p:spPr>
      </p:pic>
      <p:pic>
        <p:nvPicPr>
          <p:cNvPr id="24" name="Graphic 23">
            <a:extLst>
              <a:ext uri="{FF2B5EF4-FFF2-40B4-BE49-F238E27FC236}">
                <a16:creationId xmlns:a16="http://schemas.microsoft.com/office/drawing/2014/main" id="{D3602801-A593-57EA-2A4E-F5C9DFA4B04F}"/>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18440"/>
          <a:stretch/>
        </p:blipFill>
        <p:spPr>
          <a:xfrm>
            <a:off x="5239879" y="1104291"/>
            <a:ext cx="733902" cy="754203"/>
          </a:xfrm>
          <a:prstGeom prst="rect">
            <a:avLst/>
          </a:prstGeom>
        </p:spPr>
      </p:pic>
      <p:pic>
        <p:nvPicPr>
          <p:cNvPr id="26" name="Graphic 25">
            <a:extLst>
              <a:ext uri="{FF2B5EF4-FFF2-40B4-BE49-F238E27FC236}">
                <a16:creationId xmlns:a16="http://schemas.microsoft.com/office/drawing/2014/main" id="{EA164755-917E-49E2-9764-54731311883F}"/>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 r="-16930" b="17548"/>
          <a:stretch/>
        </p:blipFill>
        <p:spPr>
          <a:xfrm>
            <a:off x="1668581" y="3552800"/>
            <a:ext cx="838022" cy="738663"/>
          </a:xfrm>
          <a:prstGeom prst="rect">
            <a:avLst/>
          </a:prstGeom>
        </p:spPr>
      </p:pic>
      <p:pic>
        <p:nvPicPr>
          <p:cNvPr id="28" name="Graphic 27">
            <a:extLst>
              <a:ext uri="{FF2B5EF4-FFF2-40B4-BE49-F238E27FC236}">
                <a16:creationId xmlns:a16="http://schemas.microsoft.com/office/drawing/2014/main" id="{25A1F1C8-1ADB-A1B1-527B-64F1E5D22631}"/>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15483"/>
          <a:stretch/>
        </p:blipFill>
        <p:spPr>
          <a:xfrm>
            <a:off x="5330830" y="3518326"/>
            <a:ext cx="731819" cy="773137"/>
          </a:xfrm>
          <a:prstGeom prst="rect">
            <a:avLst/>
          </a:prstGeom>
        </p:spPr>
      </p:pic>
    </p:spTree>
    <p:extLst>
      <p:ext uri="{BB962C8B-B14F-4D97-AF65-F5344CB8AC3E}">
        <p14:creationId xmlns:p14="http://schemas.microsoft.com/office/powerpoint/2010/main" val="1950457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B1AEA1-9CC3-8786-DB84-F163F5E4C026}"/>
              </a:ext>
            </a:extLst>
          </p:cNvPr>
          <p:cNvSpPr>
            <a:spLocks noGrp="1"/>
          </p:cNvSpPr>
          <p:nvPr>
            <p:ph type="title"/>
          </p:nvPr>
        </p:nvSpPr>
        <p:spPr/>
        <p:txBody>
          <a:bodyPr/>
          <a:lstStyle/>
          <a:p>
            <a:r>
              <a:rPr lang="en-GB"/>
              <a:t>Language Availability</a:t>
            </a:r>
          </a:p>
        </p:txBody>
      </p:sp>
      <p:graphicFrame>
        <p:nvGraphicFramePr>
          <p:cNvPr id="8" name="Table 8">
            <a:extLst>
              <a:ext uri="{FF2B5EF4-FFF2-40B4-BE49-F238E27FC236}">
                <a16:creationId xmlns:a16="http://schemas.microsoft.com/office/drawing/2014/main" id="{F2F639B3-4DD0-B53B-EABC-E3FDF1D2EE3C}"/>
              </a:ext>
            </a:extLst>
          </p:cNvPr>
          <p:cNvGraphicFramePr>
            <a:graphicFrameLocks noGrp="1"/>
          </p:cNvGraphicFramePr>
          <p:nvPr>
            <p:extLst>
              <p:ext uri="{D42A27DB-BD31-4B8C-83A1-F6EECF244321}">
                <p14:modId xmlns:p14="http://schemas.microsoft.com/office/powerpoint/2010/main" val="47945599"/>
              </p:ext>
            </p:extLst>
          </p:nvPr>
        </p:nvGraphicFramePr>
        <p:xfrm>
          <a:off x="339437" y="1154544"/>
          <a:ext cx="11198711" cy="5455920"/>
        </p:xfrm>
        <a:graphic>
          <a:graphicData uri="http://schemas.openxmlformats.org/drawingml/2006/table">
            <a:tbl>
              <a:tblPr firstRow="1" bandRow="1">
                <a:tableStyleId>{5C22544A-7EE6-4342-B048-85BDC9FD1C3A}</a:tableStyleId>
              </a:tblPr>
              <a:tblGrid>
                <a:gridCol w="6991694">
                  <a:extLst>
                    <a:ext uri="{9D8B030D-6E8A-4147-A177-3AD203B41FA5}">
                      <a16:colId xmlns:a16="http://schemas.microsoft.com/office/drawing/2014/main" val="2552250564"/>
                    </a:ext>
                  </a:extLst>
                </a:gridCol>
                <a:gridCol w="1529104">
                  <a:extLst>
                    <a:ext uri="{9D8B030D-6E8A-4147-A177-3AD203B41FA5}">
                      <a16:colId xmlns:a16="http://schemas.microsoft.com/office/drawing/2014/main" val="3158166864"/>
                    </a:ext>
                  </a:extLst>
                </a:gridCol>
                <a:gridCol w="1286556">
                  <a:extLst>
                    <a:ext uri="{9D8B030D-6E8A-4147-A177-3AD203B41FA5}">
                      <a16:colId xmlns:a16="http://schemas.microsoft.com/office/drawing/2014/main" val="2964695029"/>
                    </a:ext>
                  </a:extLst>
                </a:gridCol>
                <a:gridCol w="1391357">
                  <a:extLst>
                    <a:ext uri="{9D8B030D-6E8A-4147-A177-3AD203B41FA5}">
                      <a16:colId xmlns:a16="http://schemas.microsoft.com/office/drawing/2014/main" val="1307979557"/>
                    </a:ext>
                  </a:extLst>
                </a:gridCol>
              </a:tblGrid>
              <a:tr h="322389">
                <a:tc>
                  <a:txBody>
                    <a:bodyPr/>
                    <a:lstStyle/>
                    <a:p>
                      <a:r>
                        <a:rPr lang="en-GB" sz="1600"/>
                        <a:t>Service</a:t>
                      </a:r>
                    </a:p>
                  </a:txBody>
                  <a:tcPr/>
                </a:tc>
                <a:tc>
                  <a:txBody>
                    <a:bodyPr/>
                    <a:lstStyle/>
                    <a:p>
                      <a:pPr algn="ctr"/>
                      <a:r>
                        <a:rPr lang="en-GB" sz="1400"/>
                        <a:t>English (UK)</a:t>
                      </a:r>
                    </a:p>
                  </a:txBody>
                  <a:tcPr/>
                </a:tc>
                <a:tc>
                  <a:txBody>
                    <a:bodyPr/>
                    <a:lstStyle/>
                    <a:p>
                      <a:pPr algn="ctr"/>
                      <a:r>
                        <a:rPr lang="en-GB" sz="1400"/>
                        <a:t>Dutch</a:t>
                      </a:r>
                    </a:p>
                  </a:txBody>
                  <a:tcPr/>
                </a:tc>
                <a:tc>
                  <a:txBody>
                    <a:bodyPr/>
                    <a:lstStyle/>
                    <a:p>
                      <a:pPr algn="ctr"/>
                      <a:r>
                        <a:rPr lang="en-GB" sz="1400"/>
                        <a:t>French (Fr)</a:t>
                      </a:r>
                    </a:p>
                  </a:txBody>
                  <a:tcPr/>
                </a:tc>
                <a:extLst>
                  <a:ext uri="{0D108BD9-81ED-4DB2-BD59-A6C34878D82A}">
                    <a16:rowId xmlns:a16="http://schemas.microsoft.com/office/drawing/2014/main" val="152711565"/>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i="0" u="none" strike="noStrike">
                          <a:solidFill>
                            <a:srgbClr val="1A244A"/>
                          </a:solidFill>
                          <a:effectLst/>
                          <a:latin typeface="+mn-lt"/>
                        </a:rPr>
                        <a:t>Oasys Platform (Candidate)</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p>
                  </a:txBody>
                  <a:tcPr>
                    <a:solidFill>
                      <a:srgbClr val="1A244A"/>
                    </a:solidFill>
                  </a:tcPr>
                </a:tc>
                <a:tc>
                  <a:txBody>
                    <a:bodyPr/>
                    <a:lstStyle/>
                    <a:p>
                      <a:endParaRPr lang="en-GB"/>
                    </a:p>
                  </a:txBody>
                  <a:tcPr>
                    <a:solidFill>
                      <a:srgbClr val="1A244A"/>
                    </a:solidFill>
                  </a:tcPr>
                </a:tc>
                <a:extLst>
                  <a:ext uri="{0D108BD9-81ED-4DB2-BD59-A6C34878D82A}">
                    <a16:rowId xmlns:a16="http://schemas.microsoft.com/office/drawing/2014/main" val="2843630375"/>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a:solidFill>
                            <a:srgbClr val="1A244A"/>
                          </a:solidFill>
                          <a:effectLst/>
                          <a:latin typeface="+mn-lt"/>
                        </a:rPr>
                        <a:t>Privacy Policy</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p>
                  </a:txBody>
                  <a:tcPr>
                    <a:solidFill>
                      <a:srgbClr val="1A244A"/>
                    </a:solidFill>
                  </a:tcPr>
                </a:tc>
                <a:tc>
                  <a:txBody>
                    <a:bodyPr/>
                    <a:lstStyle/>
                    <a:p>
                      <a:endParaRPr lang="en-GB"/>
                    </a:p>
                  </a:txBody>
                  <a:tcPr>
                    <a:solidFill>
                      <a:srgbClr val="1A244A"/>
                    </a:solidFill>
                  </a:tcPr>
                </a:tc>
                <a:extLst>
                  <a:ext uri="{0D108BD9-81ED-4DB2-BD59-A6C34878D82A}">
                    <a16:rowId xmlns:a16="http://schemas.microsoft.com/office/drawing/2014/main" val="2579273253"/>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b="1" i="0" u="none" strike="noStrike">
                          <a:solidFill>
                            <a:srgbClr val="1A244A"/>
                          </a:solidFill>
                          <a:effectLst/>
                          <a:latin typeface="+mn-lt"/>
                        </a:rPr>
                        <a:t>PS - Wave Professional Styles Questionnaire</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p>
                  </a:txBody>
                  <a:tcPr>
                    <a:solidFill>
                      <a:srgbClr val="1A244A"/>
                    </a:solidFill>
                  </a:tcPr>
                </a:tc>
                <a:tc>
                  <a:txBody>
                    <a:bodyPr/>
                    <a:lstStyle/>
                    <a:p>
                      <a:endParaRPr lang="en-GB"/>
                    </a:p>
                  </a:txBody>
                  <a:tcPr>
                    <a:solidFill>
                      <a:srgbClr val="1A244A"/>
                    </a:solidFill>
                  </a:tcPr>
                </a:tc>
                <a:extLst>
                  <a:ext uri="{0D108BD9-81ED-4DB2-BD59-A6C34878D82A}">
                    <a16:rowId xmlns:a16="http://schemas.microsoft.com/office/drawing/2014/main" val="1448612552"/>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a:solidFill>
                            <a:srgbClr val="1A244A"/>
                          </a:solidFill>
                          <a:effectLst/>
                          <a:latin typeface="+mn-lt"/>
                        </a:rPr>
                        <a:t>PS - Expert Report (including Personal &amp; Line Manager Reports)</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p>
                  </a:txBody>
                  <a:tcPr>
                    <a:solidFill>
                      <a:srgbClr val="1A244A"/>
                    </a:solidFill>
                  </a:tcPr>
                </a:tc>
                <a:tc>
                  <a:txBody>
                    <a:bodyPr/>
                    <a:lstStyle/>
                    <a:p>
                      <a:endParaRPr lang="en-GB"/>
                    </a:p>
                  </a:txBody>
                  <a:tcPr>
                    <a:solidFill>
                      <a:srgbClr val="1A244A"/>
                    </a:solidFill>
                  </a:tcPr>
                </a:tc>
                <a:extLst>
                  <a:ext uri="{0D108BD9-81ED-4DB2-BD59-A6C34878D82A}">
                    <a16:rowId xmlns:a16="http://schemas.microsoft.com/office/drawing/2014/main" val="3627592008"/>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b="1" i="0" u="none" strike="noStrike">
                          <a:solidFill>
                            <a:srgbClr val="1A244A"/>
                          </a:solidFill>
                          <a:effectLst/>
                          <a:latin typeface="+mn-lt"/>
                        </a:rPr>
                        <a:t>FS - Wave Focus Styles Questionnaire</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p>
                  </a:txBody>
                  <a:tcPr>
                    <a:solidFill>
                      <a:srgbClr val="1A244A"/>
                    </a:solidFill>
                  </a:tcPr>
                </a:tc>
                <a:tc>
                  <a:txBody>
                    <a:bodyPr/>
                    <a:lstStyle/>
                    <a:p>
                      <a:endParaRPr lang="en-GB"/>
                    </a:p>
                  </a:txBody>
                  <a:tcPr>
                    <a:solidFill>
                      <a:srgbClr val="1A244A"/>
                    </a:solidFill>
                  </a:tcPr>
                </a:tc>
                <a:extLst>
                  <a:ext uri="{0D108BD9-81ED-4DB2-BD59-A6C34878D82A}">
                    <a16:rowId xmlns:a16="http://schemas.microsoft.com/office/drawing/2014/main" val="2399565715"/>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a:solidFill>
                            <a:srgbClr val="1A244A"/>
                          </a:solidFill>
                          <a:effectLst/>
                          <a:latin typeface="+mn-lt"/>
                        </a:rPr>
                        <a:t>FS - Interview Guide (including Personal Report)</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solidFill>
                          <a:schemeClr val="bg1"/>
                        </a:solidFill>
                      </a:endParaRPr>
                    </a:p>
                  </a:txBody>
                  <a:tcPr>
                    <a:solidFill>
                      <a:schemeClr val="accent2">
                        <a:lumMod val="20000"/>
                        <a:lumOff val="80000"/>
                      </a:schemeClr>
                    </a:solidFill>
                  </a:tcPr>
                </a:tc>
                <a:tc>
                  <a:txBody>
                    <a:bodyPr/>
                    <a:lstStyle/>
                    <a:p>
                      <a:endParaRPr lang="en-GB">
                        <a:solidFill>
                          <a:schemeClr val="bg1"/>
                        </a:solidFill>
                      </a:endParaRPr>
                    </a:p>
                  </a:txBody>
                  <a:tcPr>
                    <a:solidFill>
                      <a:srgbClr val="1A244A"/>
                    </a:solidFill>
                  </a:tcPr>
                </a:tc>
                <a:extLst>
                  <a:ext uri="{0D108BD9-81ED-4DB2-BD59-A6C34878D82A}">
                    <a16:rowId xmlns:a16="http://schemas.microsoft.com/office/drawing/2014/main" val="2985962228"/>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i="0" u="none" strike="noStrike">
                          <a:solidFill>
                            <a:srgbClr val="1A244A"/>
                          </a:solidFill>
                          <a:effectLst/>
                          <a:latin typeface="+mn-lt"/>
                        </a:rPr>
                        <a:t>M6.5 - Match 6.5 Questionnaire</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solidFill>
                          <a:schemeClr val="bg1"/>
                        </a:solidFill>
                      </a:endParaRPr>
                    </a:p>
                  </a:txBody>
                  <a:tcPr>
                    <a:solidFill>
                      <a:srgbClr val="1A244A"/>
                    </a:solidFill>
                  </a:tcPr>
                </a:tc>
                <a:tc>
                  <a:txBody>
                    <a:bodyPr/>
                    <a:lstStyle/>
                    <a:p>
                      <a:endParaRPr lang="en-GB">
                        <a:solidFill>
                          <a:schemeClr val="bg1"/>
                        </a:solidFill>
                      </a:endParaRPr>
                    </a:p>
                  </a:txBody>
                  <a:tcPr>
                    <a:solidFill>
                      <a:srgbClr val="1A244A"/>
                    </a:solidFill>
                  </a:tcPr>
                </a:tc>
                <a:extLst>
                  <a:ext uri="{0D108BD9-81ED-4DB2-BD59-A6C34878D82A}">
                    <a16:rowId xmlns:a16="http://schemas.microsoft.com/office/drawing/2014/main" val="1567133386"/>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a:solidFill>
                            <a:srgbClr val="1A244A"/>
                          </a:solidFill>
                          <a:effectLst/>
                          <a:latin typeface="+mn-lt"/>
                        </a:rPr>
                        <a:t>M6.5 - Match 6.5 Candidate Report</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solidFill>
                          <a:schemeClr val="bg1"/>
                        </a:solidFill>
                      </a:endParaRPr>
                    </a:p>
                  </a:txBody>
                  <a:tcPr>
                    <a:solidFill>
                      <a:srgbClr val="1A244A"/>
                    </a:solidFill>
                  </a:tcPr>
                </a:tc>
                <a:tc>
                  <a:txBody>
                    <a:bodyPr/>
                    <a:lstStyle/>
                    <a:p>
                      <a:endParaRPr lang="en-GB">
                        <a:solidFill>
                          <a:schemeClr val="bg1"/>
                        </a:solidFill>
                      </a:endParaRPr>
                    </a:p>
                  </a:txBody>
                  <a:tcPr>
                    <a:solidFill>
                      <a:srgbClr val="1A244A"/>
                    </a:solidFill>
                  </a:tcPr>
                </a:tc>
                <a:extLst>
                  <a:ext uri="{0D108BD9-81ED-4DB2-BD59-A6C34878D82A}">
                    <a16:rowId xmlns:a16="http://schemas.microsoft.com/office/drawing/2014/main" val="1417932029"/>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a:solidFill>
                            <a:srgbClr val="1A244A"/>
                          </a:solidFill>
                          <a:effectLst/>
                          <a:latin typeface="+mn-lt"/>
                        </a:rPr>
                        <a:t>M6.5 - Match 6.5 Onboarding Report</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solidFill>
                          <a:schemeClr val="bg1"/>
                        </a:solidFill>
                      </a:endParaRPr>
                    </a:p>
                  </a:txBody>
                  <a:tcPr>
                    <a:solidFill>
                      <a:srgbClr val="D1EEE4"/>
                    </a:solidFill>
                  </a:tcPr>
                </a:tc>
                <a:tc>
                  <a:txBody>
                    <a:bodyPr/>
                    <a:lstStyle/>
                    <a:p>
                      <a:endParaRPr lang="en-GB">
                        <a:solidFill>
                          <a:schemeClr val="bg1"/>
                        </a:solidFill>
                      </a:endParaRPr>
                    </a:p>
                  </a:txBody>
                  <a:tcPr>
                    <a:solidFill>
                      <a:srgbClr val="D1EEE4"/>
                    </a:solidFill>
                  </a:tcPr>
                </a:tc>
                <a:extLst>
                  <a:ext uri="{0D108BD9-81ED-4DB2-BD59-A6C34878D82A}">
                    <a16:rowId xmlns:a16="http://schemas.microsoft.com/office/drawing/2014/main" val="640497844"/>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a:solidFill>
                            <a:srgbClr val="1A244A"/>
                          </a:solidFill>
                          <a:effectLst/>
                          <a:latin typeface="+mn-lt"/>
                        </a:rPr>
                        <a:t>M6.5 - Match 6.5 Interview Guide</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solidFill>
                          <a:schemeClr val="bg1"/>
                        </a:solidFill>
                      </a:endParaRPr>
                    </a:p>
                  </a:txBody>
                  <a:tcPr>
                    <a:solidFill>
                      <a:srgbClr val="D1EEE4"/>
                    </a:solidFill>
                  </a:tcPr>
                </a:tc>
                <a:tc>
                  <a:txBody>
                    <a:bodyPr/>
                    <a:lstStyle/>
                    <a:p>
                      <a:endParaRPr lang="en-GB">
                        <a:solidFill>
                          <a:schemeClr val="bg1"/>
                        </a:solidFill>
                      </a:endParaRPr>
                    </a:p>
                  </a:txBody>
                  <a:tcPr>
                    <a:solidFill>
                      <a:srgbClr val="D1EEE4"/>
                    </a:solidFill>
                  </a:tcPr>
                </a:tc>
                <a:extLst>
                  <a:ext uri="{0D108BD9-81ED-4DB2-BD59-A6C34878D82A}">
                    <a16:rowId xmlns:a16="http://schemas.microsoft.com/office/drawing/2014/main" val="4255071681"/>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i="0" u="none" strike="noStrike">
                          <a:solidFill>
                            <a:srgbClr val="1A244A"/>
                          </a:solidFill>
                          <a:effectLst/>
                          <a:latin typeface="+mn-lt"/>
                        </a:rPr>
                        <a:t>Analysis Range - Swift Executive Aptitude-Rx (IA) Test</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p>
                  </a:txBody>
                  <a:tcPr>
                    <a:solidFill>
                      <a:srgbClr val="1A244A"/>
                    </a:solidFill>
                  </a:tcPr>
                </a:tc>
                <a:tc>
                  <a:txBody>
                    <a:bodyPr/>
                    <a:lstStyle/>
                    <a:p>
                      <a:endParaRPr lang="en-GB"/>
                    </a:p>
                  </a:txBody>
                  <a:tcPr>
                    <a:solidFill>
                      <a:srgbClr val="1A244A"/>
                    </a:solidFill>
                  </a:tcPr>
                </a:tc>
                <a:extLst>
                  <a:ext uri="{0D108BD9-81ED-4DB2-BD59-A6C34878D82A}">
                    <a16:rowId xmlns:a16="http://schemas.microsoft.com/office/drawing/2014/main" val="110216776"/>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a:solidFill>
                            <a:srgbClr val="1A244A"/>
                          </a:solidFill>
                          <a:effectLst/>
                          <a:latin typeface="+mn-lt"/>
                        </a:rPr>
                        <a:t>Analysis Range - Swift Executive Aptitude &amp; Pace Report (Rx)</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p>
                  </a:txBody>
                  <a:tcPr>
                    <a:solidFill>
                      <a:srgbClr val="1A244A"/>
                    </a:solidFill>
                  </a:tcPr>
                </a:tc>
                <a:tc>
                  <a:txBody>
                    <a:bodyPr/>
                    <a:lstStyle/>
                    <a:p>
                      <a:endParaRPr lang="en-GB"/>
                    </a:p>
                  </a:txBody>
                  <a:tcPr>
                    <a:solidFill>
                      <a:srgbClr val="1A244A"/>
                    </a:solidFill>
                  </a:tcPr>
                </a:tc>
                <a:extLst>
                  <a:ext uri="{0D108BD9-81ED-4DB2-BD59-A6C34878D82A}">
                    <a16:rowId xmlns:a16="http://schemas.microsoft.com/office/drawing/2014/main" val="1107000750"/>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i="0" u="none" strike="noStrike">
                          <a:solidFill>
                            <a:srgbClr val="1A244A"/>
                          </a:solidFill>
                          <a:effectLst/>
                          <a:latin typeface="+mn-lt"/>
                        </a:rPr>
                        <a:t>Comprehension Range - Swift Comprehension Aptitude-Rx (IA) Test</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p>
                  </a:txBody>
                  <a:tcPr>
                    <a:solidFill>
                      <a:srgbClr val="1A244A"/>
                    </a:solidFill>
                  </a:tcPr>
                </a:tc>
                <a:tc>
                  <a:txBody>
                    <a:bodyPr/>
                    <a:lstStyle/>
                    <a:p>
                      <a:endParaRPr lang="en-GB"/>
                    </a:p>
                  </a:txBody>
                  <a:tcPr>
                    <a:solidFill>
                      <a:srgbClr val="1A244A"/>
                    </a:solidFill>
                  </a:tcPr>
                </a:tc>
                <a:extLst>
                  <a:ext uri="{0D108BD9-81ED-4DB2-BD59-A6C34878D82A}">
                    <a16:rowId xmlns:a16="http://schemas.microsoft.com/office/drawing/2014/main" val="1033886973"/>
                  </a:ext>
                </a:extLst>
              </a:tr>
              <a:tr h="351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u="none" strike="noStrike" noProof="0">
                          <a:solidFill>
                            <a:srgbClr val="1A244A"/>
                          </a:solidFill>
                          <a:effectLst/>
                          <a:latin typeface="+mn-lt"/>
                        </a:rPr>
                        <a:t>Comprehension Range - Swift Comprehension Aptitude </a:t>
                      </a:r>
                      <a:r>
                        <a:rPr lang="fr-FR" sz="1300" b="0" i="0" u="none" strike="noStrike">
                          <a:solidFill>
                            <a:srgbClr val="1A244A"/>
                          </a:solidFill>
                          <a:effectLst/>
                          <a:latin typeface="+mn-lt"/>
                        </a:rPr>
                        <a:t>&amp; Pace Report (</a:t>
                      </a:r>
                      <a:r>
                        <a:rPr lang="fr-FR" sz="1300" b="0" i="0" u="none" strike="noStrike" err="1">
                          <a:solidFill>
                            <a:srgbClr val="1A244A"/>
                          </a:solidFill>
                          <a:effectLst/>
                          <a:latin typeface="+mn-lt"/>
                        </a:rPr>
                        <a:t>Rx</a:t>
                      </a:r>
                      <a:r>
                        <a:rPr lang="fr-FR" sz="1300" b="0" i="0" u="none" strike="noStrike">
                          <a:solidFill>
                            <a:srgbClr val="1A244A"/>
                          </a:solidFill>
                          <a:effectLst/>
                          <a:latin typeface="+mn-lt"/>
                        </a:rPr>
                        <a:t>)</a:t>
                      </a:r>
                    </a:p>
                  </a:txBody>
                  <a:tcPr>
                    <a:solidFill>
                      <a:schemeClr val="accent2">
                        <a:lumMod val="20000"/>
                        <a:lumOff val="80000"/>
                      </a:schemeClr>
                    </a:solidFill>
                  </a:tcPr>
                </a:tc>
                <a:tc>
                  <a:txBody>
                    <a:bodyPr/>
                    <a:lstStyle/>
                    <a:p>
                      <a:endParaRPr lang="en-GB"/>
                    </a:p>
                  </a:txBody>
                  <a:tcPr>
                    <a:solidFill>
                      <a:srgbClr val="1A244A"/>
                    </a:solidFill>
                  </a:tcPr>
                </a:tc>
                <a:tc>
                  <a:txBody>
                    <a:bodyPr/>
                    <a:lstStyle/>
                    <a:p>
                      <a:endParaRPr lang="en-GB"/>
                    </a:p>
                  </a:txBody>
                  <a:tcPr>
                    <a:solidFill>
                      <a:srgbClr val="1A244A"/>
                    </a:solidFill>
                  </a:tcPr>
                </a:tc>
                <a:tc>
                  <a:txBody>
                    <a:bodyPr/>
                    <a:lstStyle/>
                    <a:p>
                      <a:endParaRPr lang="en-GB"/>
                    </a:p>
                  </a:txBody>
                  <a:tcPr>
                    <a:solidFill>
                      <a:srgbClr val="1A244A"/>
                    </a:solidFill>
                  </a:tcPr>
                </a:tc>
                <a:extLst>
                  <a:ext uri="{0D108BD9-81ED-4DB2-BD59-A6C34878D82A}">
                    <a16:rowId xmlns:a16="http://schemas.microsoft.com/office/drawing/2014/main" val="3633115030"/>
                  </a:ext>
                </a:extLst>
              </a:tr>
            </a:tbl>
          </a:graphicData>
        </a:graphic>
      </p:graphicFrame>
    </p:spTree>
    <p:extLst>
      <p:ext uri="{BB962C8B-B14F-4D97-AF65-F5344CB8AC3E}">
        <p14:creationId xmlns:p14="http://schemas.microsoft.com/office/powerpoint/2010/main" val="614875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485E-30E9-D3DD-BC03-1EDF1CE79897}"/>
              </a:ext>
            </a:extLst>
          </p:cNvPr>
          <p:cNvSpPr>
            <a:spLocks noGrp="1"/>
          </p:cNvSpPr>
          <p:nvPr>
            <p:ph type="title"/>
          </p:nvPr>
        </p:nvSpPr>
        <p:spPr/>
        <p:txBody>
          <a:bodyPr/>
          <a:lstStyle/>
          <a:p>
            <a:r>
              <a:rPr lang="en-GB"/>
              <a:t>Training</a:t>
            </a:r>
          </a:p>
        </p:txBody>
      </p:sp>
      <p:sp>
        <p:nvSpPr>
          <p:cNvPr id="4" name="Content Placeholder 3">
            <a:extLst>
              <a:ext uri="{FF2B5EF4-FFF2-40B4-BE49-F238E27FC236}">
                <a16:creationId xmlns:a16="http://schemas.microsoft.com/office/drawing/2014/main" id="{7F2B4053-1349-0A4A-A741-8F8E20176A58}"/>
              </a:ext>
            </a:extLst>
          </p:cNvPr>
          <p:cNvSpPr>
            <a:spLocks noGrp="1"/>
          </p:cNvSpPr>
          <p:nvPr>
            <p:ph sz="quarter" idx="13"/>
          </p:nvPr>
        </p:nvSpPr>
        <p:spPr/>
        <p:txBody>
          <a:bodyPr/>
          <a:lstStyle/>
          <a:p>
            <a:r>
              <a:rPr lang="en-GB" dirty="0"/>
              <a:t>Flexible Online Learning to Upskill Client Name </a:t>
            </a:r>
          </a:p>
        </p:txBody>
      </p:sp>
      <p:pic>
        <p:nvPicPr>
          <p:cNvPr id="12" name="Picture 11">
            <a:extLst>
              <a:ext uri="{FF2B5EF4-FFF2-40B4-BE49-F238E27FC236}">
                <a16:creationId xmlns:a16="http://schemas.microsoft.com/office/drawing/2014/main" id="{672B47EF-6F23-B75A-DABE-E830CDDD53F4}"/>
              </a:ext>
            </a:extLst>
          </p:cNvPr>
          <p:cNvPicPr>
            <a:picLocks noChangeAspect="1"/>
          </p:cNvPicPr>
          <p:nvPr/>
        </p:nvPicPr>
        <p:blipFill>
          <a:blip r:embed="rId3"/>
          <a:stretch>
            <a:fillRect/>
          </a:stretch>
        </p:blipFill>
        <p:spPr>
          <a:xfrm>
            <a:off x="6231232" y="2046207"/>
            <a:ext cx="5216032" cy="3074402"/>
          </a:xfrm>
          <a:prstGeom prst="rect">
            <a:avLst/>
          </a:prstGeom>
          <a:ln>
            <a:noFill/>
          </a:ln>
          <a:effectLst>
            <a:outerShdw blurRad="292100" dist="139700" dir="2700000" algn="tl" rotWithShape="0">
              <a:srgbClr val="333333">
                <a:alpha val="65000"/>
              </a:srgbClr>
            </a:outerShdw>
          </a:effectLst>
        </p:spPr>
      </p:pic>
      <p:sp>
        <p:nvSpPr>
          <p:cNvPr id="15" name="Content Placeholder 14">
            <a:extLst>
              <a:ext uri="{FF2B5EF4-FFF2-40B4-BE49-F238E27FC236}">
                <a16:creationId xmlns:a16="http://schemas.microsoft.com/office/drawing/2014/main" id="{2B0840CC-B18F-EEDC-B65F-50DD13B34726}"/>
              </a:ext>
            </a:extLst>
          </p:cNvPr>
          <p:cNvSpPr>
            <a:spLocks noGrp="1"/>
          </p:cNvSpPr>
          <p:nvPr>
            <p:ph idx="1"/>
          </p:nvPr>
        </p:nvSpPr>
        <p:spPr>
          <a:xfrm>
            <a:off x="339437" y="2046207"/>
            <a:ext cx="4546462" cy="3759082"/>
          </a:xfrm>
        </p:spPr>
        <p:txBody>
          <a:bodyPr>
            <a:normAutofit lnSpcReduction="10000"/>
          </a:bodyPr>
          <a:lstStyle/>
          <a:p>
            <a:r>
              <a:rPr lang="en-GB" sz="1600"/>
              <a:t>No previous psychometric testing experience required.</a:t>
            </a:r>
          </a:p>
          <a:p>
            <a:endParaRPr lang="en-GB" sz="1600"/>
          </a:p>
          <a:p>
            <a:r>
              <a:rPr lang="en-GB" sz="1600"/>
              <a:t>Suitable for HR, recruitment and talent professionals.</a:t>
            </a:r>
          </a:p>
          <a:p>
            <a:endParaRPr lang="en-GB" sz="1600"/>
          </a:p>
          <a:p>
            <a:r>
              <a:rPr lang="en-GB" sz="1600"/>
              <a:t>The Swift Ability course content focuses on best practice use of aptitude assessments.</a:t>
            </a:r>
          </a:p>
          <a:p>
            <a:endParaRPr lang="en-GB" sz="1600"/>
          </a:p>
          <a:p>
            <a:r>
              <a:rPr lang="en-GB" sz="1600"/>
              <a:t>The Wave personality course section teaches you how to confidently apply Wave personality questionnaires in the workplace.</a:t>
            </a:r>
          </a:p>
        </p:txBody>
      </p:sp>
      <p:pic>
        <p:nvPicPr>
          <p:cNvPr id="16" name="Graphic 15">
            <a:extLst>
              <a:ext uri="{FF2B5EF4-FFF2-40B4-BE49-F238E27FC236}">
                <a16:creationId xmlns:a16="http://schemas.microsoft.com/office/drawing/2014/main" id="{8CE00EDE-FA8F-0723-6D32-F70FE0A07043}"/>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 r="-16930" b="17548"/>
          <a:stretch/>
        </p:blipFill>
        <p:spPr>
          <a:xfrm>
            <a:off x="2854546" y="321077"/>
            <a:ext cx="838022" cy="738663"/>
          </a:xfrm>
          <a:prstGeom prst="rect">
            <a:avLst/>
          </a:prstGeom>
        </p:spPr>
      </p:pic>
      <p:pic>
        <p:nvPicPr>
          <p:cNvPr id="18" name="Picture 17">
            <a:extLst>
              <a:ext uri="{FF2B5EF4-FFF2-40B4-BE49-F238E27FC236}">
                <a16:creationId xmlns:a16="http://schemas.microsoft.com/office/drawing/2014/main" id="{0E39D9C8-8283-4047-2710-CA5F9305B51F}"/>
              </a:ext>
            </a:extLst>
          </p:cNvPr>
          <p:cNvPicPr>
            <a:picLocks noChangeAspect="1"/>
          </p:cNvPicPr>
          <p:nvPr/>
        </p:nvPicPr>
        <p:blipFill>
          <a:blip r:embed="rId6"/>
          <a:stretch>
            <a:fillRect/>
          </a:stretch>
        </p:blipFill>
        <p:spPr>
          <a:xfrm>
            <a:off x="6804107" y="5357615"/>
            <a:ext cx="750626" cy="772074"/>
          </a:xfrm>
          <a:prstGeom prst="rect">
            <a:avLst/>
          </a:prstGeom>
        </p:spPr>
      </p:pic>
      <p:sp>
        <p:nvSpPr>
          <p:cNvPr id="19" name="TextBox 18">
            <a:extLst>
              <a:ext uri="{FF2B5EF4-FFF2-40B4-BE49-F238E27FC236}">
                <a16:creationId xmlns:a16="http://schemas.microsoft.com/office/drawing/2014/main" id="{371176F8-18DB-691A-C93D-53302592CE64}"/>
              </a:ext>
            </a:extLst>
          </p:cNvPr>
          <p:cNvSpPr txBox="1"/>
          <p:nvPr/>
        </p:nvSpPr>
        <p:spPr>
          <a:xfrm>
            <a:off x="7675294" y="5489052"/>
            <a:ext cx="3650433" cy="523220"/>
          </a:xfrm>
          <a:prstGeom prst="rect">
            <a:avLst/>
          </a:prstGeom>
          <a:noFill/>
        </p:spPr>
        <p:txBody>
          <a:bodyPr wrap="square" rtlCol="0">
            <a:spAutoFit/>
          </a:bodyPr>
          <a:lstStyle/>
          <a:p>
            <a:r>
              <a:rPr lang="en-GB" sz="1400"/>
              <a:t>2 full days of Virtual Tutored Online Training at a date and time that works for you</a:t>
            </a:r>
          </a:p>
        </p:txBody>
      </p:sp>
    </p:spTree>
    <p:extLst>
      <p:ext uri="{BB962C8B-B14F-4D97-AF65-F5344CB8AC3E}">
        <p14:creationId xmlns:p14="http://schemas.microsoft.com/office/powerpoint/2010/main" val="3074401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s company's company's company's company's company's company's company's company's company's company's company'&#10;&#10;Description automatically generated with medium confidence">
            <a:extLst>
              <a:ext uri="{FF2B5EF4-FFF2-40B4-BE49-F238E27FC236}">
                <a16:creationId xmlns:a16="http://schemas.microsoft.com/office/drawing/2014/main" id="{9D3C7271-FB7F-8DDC-31B9-76F038A87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100" y="1313642"/>
            <a:ext cx="5335018" cy="5357530"/>
          </a:xfrm>
          <a:prstGeom prst="rect">
            <a:avLst/>
          </a:prstGeom>
        </p:spPr>
      </p:pic>
      <p:sp>
        <p:nvSpPr>
          <p:cNvPr id="2" name="Title 1">
            <a:extLst>
              <a:ext uri="{FF2B5EF4-FFF2-40B4-BE49-F238E27FC236}">
                <a16:creationId xmlns:a16="http://schemas.microsoft.com/office/drawing/2014/main" id="{8DF636C3-354B-E7E4-5182-E05B6F24DBBD}"/>
              </a:ext>
            </a:extLst>
          </p:cNvPr>
          <p:cNvSpPr>
            <a:spLocks noGrp="1"/>
          </p:cNvSpPr>
          <p:nvPr>
            <p:ph type="title"/>
          </p:nvPr>
        </p:nvSpPr>
        <p:spPr>
          <a:xfrm>
            <a:off x="339437" y="434253"/>
            <a:ext cx="10515600" cy="720291"/>
          </a:xfrm>
        </p:spPr>
        <p:txBody>
          <a:bodyPr/>
          <a:lstStyle/>
          <a:p>
            <a:r>
              <a:rPr lang="en-GB"/>
              <a:t>Return on Investment</a:t>
            </a:r>
          </a:p>
        </p:txBody>
      </p:sp>
    </p:spTree>
    <p:extLst>
      <p:ext uri="{BB962C8B-B14F-4D97-AF65-F5344CB8AC3E}">
        <p14:creationId xmlns:p14="http://schemas.microsoft.com/office/powerpoint/2010/main" val="423672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3154B7A9-5046-B0FA-5D2C-5CB1224DFF24}"/>
              </a:ext>
            </a:extLst>
          </p:cNvPr>
          <p:cNvSpPr/>
          <p:nvPr/>
        </p:nvSpPr>
        <p:spPr>
          <a:xfrm>
            <a:off x="6230645" y="2665565"/>
            <a:ext cx="2594386" cy="2591996"/>
          </a:xfrm>
          <a:custGeom>
            <a:avLst/>
            <a:gdLst>
              <a:gd name="connsiteX0" fmla="*/ 0 w 2594386"/>
              <a:gd name="connsiteY0" fmla="*/ 0 h 2591996"/>
              <a:gd name="connsiteX1" fmla="*/ 2475076 w 2594386"/>
              <a:gd name="connsiteY1" fmla="*/ 0 h 2591996"/>
              <a:gd name="connsiteX2" fmla="*/ 2483681 w 2594386"/>
              <a:gd name="connsiteY2" fmla="*/ 1750 h 2591996"/>
              <a:gd name="connsiteX3" fmla="*/ 2594386 w 2594386"/>
              <a:gd name="connsiteY3" fmla="*/ 1750 h 2591996"/>
              <a:gd name="connsiteX4" fmla="*/ 2594386 w 2594386"/>
              <a:gd name="connsiteY4" fmla="*/ 225072 h 2591996"/>
              <a:gd name="connsiteX5" fmla="*/ 2591806 w 2594386"/>
              <a:gd name="connsiteY5" fmla="*/ 225072 h 2591996"/>
              <a:gd name="connsiteX6" fmla="*/ 2591805 w 2594386"/>
              <a:gd name="connsiteY6" fmla="*/ 2591805 h 2591996"/>
              <a:gd name="connsiteX7" fmla="*/ 116925 w 2594386"/>
              <a:gd name="connsiteY7" fmla="*/ 2591996 h 2591996"/>
              <a:gd name="connsiteX8" fmla="*/ 34254 w 2594386"/>
              <a:gd name="connsiteY8" fmla="*/ 2557551 h 2591996"/>
              <a:gd name="connsiteX9" fmla="*/ 2 w 2594386"/>
              <a:gd name="connsiteY9" fmla="*/ 2475073 h 259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4386" h="2591996">
                <a:moveTo>
                  <a:pt x="0" y="0"/>
                </a:moveTo>
                <a:lnTo>
                  <a:pt x="2475076" y="0"/>
                </a:lnTo>
                <a:lnTo>
                  <a:pt x="2483681" y="1750"/>
                </a:lnTo>
                <a:lnTo>
                  <a:pt x="2594386" y="1750"/>
                </a:lnTo>
                <a:lnTo>
                  <a:pt x="2594386" y="225072"/>
                </a:lnTo>
                <a:lnTo>
                  <a:pt x="2591806" y="225072"/>
                </a:lnTo>
                <a:lnTo>
                  <a:pt x="2591805" y="2591805"/>
                </a:lnTo>
                <a:lnTo>
                  <a:pt x="116925" y="2591996"/>
                </a:lnTo>
                <a:cubicBezTo>
                  <a:pt x="84581" y="2591805"/>
                  <a:pt x="55496" y="2578792"/>
                  <a:pt x="34254" y="2557551"/>
                </a:cubicBezTo>
                <a:cubicBezTo>
                  <a:pt x="13013" y="2536310"/>
                  <a:pt x="0" y="2507224"/>
                  <a:pt x="2" y="2475073"/>
                </a:cubicBez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eform: Shape 1">
            <a:extLst>
              <a:ext uri="{FF2B5EF4-FFF2-40B4-BE49-F238E27FC236}">
                <a16:creationId xmlns:a16="http://schemas.microsoft.com/office/drawing/2014/main" id="{849FF527-7FF4-E5BA-FB38-46702F622079}"/>
              </a:ext>
            </a:extLst>
          </p:cNvPr>
          <p:cNvSpPr/>
          <p:nvPr/>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F77CF7C-FF45-286F-F393-71901CE7B4AC}"/>
              </a:ext>
            </a:extLst>
          </p:cNvPr>
          <p:cNvSpPr txBox="1"/>
          <p:nvPr/>
        </p:nvSpPr>
        <p:spPr>
          <a:xfrm>
            <a:off x="11594250" y="6336943"/>
            <a:ext cx="3678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BE7C4D-87C8-4596-88FB-A8D80B6FAAB9}" type="slidenum">
              <a:rPr kumimoji="0" lang="en-GB" sz="1200" b="1" i="0" u="none" strike="noStrike" kern="1200" cap="none" spc="0" normalizeH="0" baseline="0" noProof="0" smtClean="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12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5443E6D3-CDD0-3368-386B-1B9273E23C0E}"/>
              </a:ext>
            </a:extLst>
          </p:cNvPr>
          <p:cNvSpPr txBox="1"/>
          <p:nvPr/>
        </p:nvSpPr>
        <p:spPr>
          <a:xfrm>
            <a:off x="1629479" y="583329"/>
            <a:ext cx="850351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We earn the trust of our clients with 4 key client commitments </a:t>
            </a:r>
          </a:p>
        </p:txBody>
      </p:sp>
      <p:sp>
        <p:nvSpPr>
          <p:cNvPr id="10" name="Freeform: Shape 9">
            <a:extLst>
              <a:ext uri="{FF2B5EF4-FFF2-40B4-BE49-F238E27FC236}">
                <a16:creationId xmlns:a16="http://schemas.microsoft.com/office/drawing/2014/main" id="{2A595D17-5567-1A5C-AD44-939E561A8CA6}"/>
              </a:ext>
            </a:extLst>
          </p:cNvPr>
          <p:cNvSpPr/>
          <p:nvPr/>
        </p:nvSpPr>
        <p:spPr>
          <a:xfrm>
            <a:off x="482989" y="2665565"/>
            <a:ext cx="2591806" cy="2592037"/>
          </a:xfrm>
          <a:custGeom>
            <a:avLst/>
            <a:gdLst>
              <a:gd name="connsiteX0" fmla="*/ 0 w 2591806"/>
              <a:gd name="connsiteY0" fmla="*/ 0 h 2592037"/>
              <a:gd name="connsiteX1" fmla="*/ 2475076 w 2591806"/>
              <a:gd name="connsiteY1" fmla="*/ 0 h 2592037"/>
              <a:gd name="connsiteX2" fmla="*/ 2557551 w 2591806"/>
              <a:gd name="connsiteY2" fmla="*/ 34254 h 2592037"/>
              <a:gd name="connsiteX3" fmla="*/ 2591806 w 2591806"/>
              <a:gd name="connsiteY3" fmla="*/ 116730 h 2592037"/>
              <a:gd name="connsiteX4" fmla="*/ 2591805 w 2591806"/>
              <a:gd name="connsiteY4" fmla="*/ 2591805 h 2592037"/>
              <a:gd name="connsiteX5" fmla="*/ 242181 w 2591806"/>
              <a:gd name="connsiteY5" fmla="*/ 2591987 h 2592037"/>
              <a:gd name="connsiteX6" fmla="*/ 242181 w 2591806"/>
              <a:gd name="connsiteY6" fmla="*/ 2592037 h 2592037"/>
              <a:gd name="connsiteX7" fmla="*/ 627 w 2591806"/>
              <a:gd name="connsiteY7" fmla="*/ 2592037 h 2592037"/>
              <a:gd name="connsiteX8" fmla="*/ 627 w 2591806"/>
              <a:gd name="connsiteY8" fmla="*/ 2478165 h 2592037"/>
              <a:gd name="connsiteX9" fmla="*/ 2 w 2591806"/>
              <a:gd name="connsiteY9" fmla="*/ 2475073 h 259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1806" h="2592037">
                <a:moveTo>
                  <a:pt x="0" y="0"/>
                </a:moveTo>
                <a:lnTo>
                  <a:pt x="2475076" y="0"/>
                </a:lnTo>
                <a:cubicBezTo>
                  <a:pt x="2507225" y="0"/>
                  <a:pt x="2536501" y="13204"/>
                  <a:pt x="2557551" y="34254"/>
                </a:cubicBezTo>
                <a:cubicBezTo>
                  <a:pt x="2578600" y="55303"/>
                  <a:pt x="2591806" y="84581"/>
                  <a:pt x="2591806" y="116730"/>
                </a:cubicBezTo>
                <a:lnTo>
                  <a:pt x="2591805" y="2591805"/>
                </a:lnTo>
                <a:lnTo>
                  <a:pt x="242181" y="2591987"/>
                </a:lnTo>
                <a:lnTo>
                  <a:pt x="242181" y="2592037"/>
                </a:lnTo>
                <a:lnTo>
                  <a:pt x="627" y="2592037"/>
                </a:lnTo>
                <a:lnTo>
                  <a:pt x="627" y="2478165"/>
                </a:lnTo>
                <a:lnTo>
                  <a:pt x="2" y="2475073"/>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1CAE789A-7F1F-B617-8082-016374A05D40}"/>
              </a:ext>
            </a:extLst>
          </p:cNvPr>
          <p:cNvSpPr/>
          <p:nvPr/>
        </p:nvSpPr>
        <p:spPr>
          <a:xfrm>
            <a:off x="3356817" y="2665565"/>
            <a:ext cx="2591806" cy="259199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983AD97C-F3B5-EAF5-7197-912D04DD9D39}"/>
              </a:ext>
            </a:extLst>
          </p:cNvPr>
          <p:cNvSpPr/>
          <p:nvPr/>
        </p:nvSpPr>
        <p:spPr>
          <a:xfrm>
            <a:off x="9104473" y="2665565"/>
            <a:ext cx="2591806" cy="259199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27FA063-58AB-9593-ABE8-C8E842BA8702}"/>
              </a:ext>
            </a:extLst>
          </p:cNvPr>
          <p:cNvSpPr/>
          <p:nvPr/>
        </p:nvSpPr>
        <p:spPr>
          <a:xfrm flipH="1" flipV="1">
            <a:off x="3353634" y="2660072"/>
            <a:ext cx="2594989" cy="135769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5FD9226-774A-71E5-A8F8-77212A9283D9}"/>
              </a:ext>
            </a:extLst>
          </p:cNvPr>
          <p:cNvSpPr/>
          <p:nvPr/>
        </p:nvSpPr>
        <p:spPr>
          <a:xfrm rot="10800000" flipH="1" flipV="1">
            <a:off x="9114022" y="3897368"/>
            <a:ext cx="2594989" cy="135769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160517F-749A-1A89-33CC-DDF417A0DF0F}"/>
              </a:ext>
            </a:extLst>
          </p:cNvPr>
          <p:cNvSpPr txBox="1"/>
          <p:nvPr/>
        </p:nvSpPr>
        <p:spPr>
          <a:xfrm>
            <a:off x="1919717" y="3742701"/>
            <a:ext cx="1105925" cy="40011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Science</a:t>
            </a:r>
          </a:p>
        </p:txBody>
      </p:sp>
      <p:sp>
        <p:nvSpPr>
          <p:cNvPr id="18" name="TextBox 17">
            <a:extLst>
              <a:ext uri="{FF2B5EF4-FFF2-40B4-BE49-F238E27FC236}">
                <a16:creationId xmlns:a16="http://schemas.microsoft.com/office/drawing/2014/main" id="{24F5BB5D-51EB-6877-6AE8-FDEC834CECB7}"/>
              </a:ext>
            </a:extLst>
          </p:cNvPr>
          <p:cNvSpPr txBox="1"/>
          <p:nvPr/>
        </p:nvSpPr>
        <p:spPr>
          <a:xfrm>
            <a:off x="479806" y="5497253"/>
            <a:ext cx="2594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lumMod val="95000"/>
                    <a:lumOff val="5000"/>
                  </a:prstClr>
                </a:solidFill>
                <a:effectLst/>
                <a:uLnTx/>
                <a:uFillTx/>
                <a:latin typeface="+mj-lt"/>
                <a:ea typeface="+mn-ea"/>
                <a:cs typeface="Arial" panose="020B0604020202020204" pitchFamily="34" charset="0"/>
              </a:rPr>
              <a:t>Products</a:t>
            </a:r>
            <a:r>
              <a:rPr kumimoji="0" lang="en-GB" sz="14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you can trust</a:t>
            </a:r>
          </a:p>
        </p:txBody>
      </p:sp>
      <p:sp>
        <p:nvSpPr>
          <p:cNvPr id="19" name="TextBox 18">
            <a:extLst>
              <a:ext uri="{FF2B5EF4-FFF2-40B4-BE49-F238E27FC236}">
                <a16:creationId xmlns:a16="http://schemas.microsoft.com/office/drawing/2014/main" id="{E68716AA-DAD4-E384-43E5-E1D4E0AA7742}"/>
              </a:ext>
            </a:extLst>
          </p:cNvPr>
          <p:cNvSpPr txBox="1"/>
          <p:nvPr/>
        </p:nvSpPr>
        <p:spPr>
          <a:xfrm>
            <a:off x="4198648" y="4037498"/>
            <a:ext cx="1105925" cy="40011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Security</a:t>
            </a:r>
          </a:p>
        </p:txBody>
      </p:sp>
      <p:sp>
        <p:nvSpPr>
          <p:cNvPr id="20" name="TextBox 19">
            <a:extLst>
              <a:ext uri="{FF2B5EF4-FFF2-40B4-BE49-F238E27FC236}">
                <a16:creationId xmlns:a16="http://schemas.microsoft.com/office/drawing/2014/main" id="{3DB033E5-72BA-C159-34E8-02ABE9EC9698}"/>
              </a:ext>
            </a:extLst>
          </p:cNvPr>
          <p:cNvSpPr txBox="1"/>
          <p:nvPr/>
        </p:nvSpPr>
        <p:spPr>
          <a:xfrm>
            <a:off x="3353634" y="5497253"/>
            <a:ext cx="2594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black">
                    <a:lumMod val="95000"/>
                    <a:lumOff val="5000"/>
                  </a:prstClr>
                </a:solidFill>
                <a:latin typeface="+mj-lt"/>
                <a:cs typeface="Arial" panose="020B0604020202020204" pitchFamily="34" charset="0"/>
              </a:rPr>
              <a:t>Technology </a:t>
            </a:r>
            <a:r>
              <a:rPr kumimoji="0" lang="en-GB" sz="14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you can trust</a:t>
            </a:r>
          </a:p>
        </p:txBody>
      </p:sp>
      <p:sp>
        <p:nvSpPr>
          <p:cNvPr id="21" name="TextBox 20">
            <a:extLst>
              <a:ext uri="{FF2B5EF4-FFF2-40B4-BE49-F238E27FC236}">
                <a16:creationId xmlns:a16="http://schemas.microsoft.com/office/drawing/2014/main" id="{AAF79D83-2DD8-77D1-939A-6D1599C853CF}"/>
              </a:ext>
            </a:extLst>
          </p:cNvPr>
          <p:cNvSpPr txBox="1"/>
          <p:nvPr/>
        </p:nvSpPr>
        <p:spPr>
          <a:xfrm>
            <a:off x="6519038" y="3728129"/>
            <a:ext cx="1105925" cy="40011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Service</a:t>
            </a:r>
          </a:p>
        </p:txBody>
      </p:sp>
      <p:sp>
        <p:nvSpPr>
          <p:cNvPr id="22" name="TextBox 21">
            <a:extLst>
              <a:ext uri="{FF2B5EF4-FFF2-40B4-BE49-F238E27FC236}">
                <a16:creationId xmlns:a16="http://schemas.microsoft.com/office/drawing/2014/main" id="{1C500476-E97F-E88B-A8AE-47CCF7634C19}"/>
              </a:ext>
            </a:extLst>
          </p:cNvPr>
          <p:cNvSpPr txBox="1"/>
          <p:nvPr/>
        </p:nvSpPr>
        <p:spPr>
          <a:xfrm>
            <a:off x="9847413" y="3407641"/>
            <a:ext cx="1105925"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Skill</a:t>
            </a:r>
          </a:p>
        </p:txBody>
      </p:sp>
      <p:sp>
        <p:nvSpPr>
          <p:cNvPr id="23" name="TextBox 22">
            <a:extLst>
              <a:ext uri="{FF2B5EF4-FFF2-40B4-BE49-F238E27FC236}">
                <a16:creationId xmlns:a16="http://schemas.microsoft.com/office/drawing/2014/main" id="{7D3B04D5-82DB-6587-9F79-9FE6995B9D30}"/>
              </a:ext>
            </a:extLst>
          </p:cNvPr>
          <p:cNvSpPr txBox="1"/>
          <p:nvPr/>
        </p:nvSpPr>
        <p:spPr>
          <a:xfrm>
            <a:off x="6243379" y="5497253"/>
            <a:ext cx="2594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black">
                    <a:lumMod val="95000"/>
                    <a:lumOff val="5000"/>
                  </a:prstClr>
                </a:solidFill>
                <a:latin typeface="+mj-lt"/>
                <a:cs typeface="Arial" panose="020B0604020202020204" pitchFamily="34" charset="0"/>
              </a:rPr>
              <a:t>Support </a:t>
            </a:r>
            <a:r>
              <a:rPr kumimoji="0" lang="en-GB" sz="14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you can trust</a:t>
            </a:r>
          </a:p>
        </p:txBody>
      </p:sp>
      <p:sp>
        <p:nvSpPr>
          <p:cNvPr id="24" name="TextBox 23">
            <a:extLst>
              <a:ext uri="{FF2B5EF4-FFF2-40B4-BE49-F238E27FC236}">
                <a16:creationId xmlns:a16="http://schemas.microsoft.com/office/drawing/2014/main" id="{B678340A-A5B0-FF68-BA44-AEE0D0EFB57A}"/>
              </a:ext>
            </a:extLst>
          </p:cNvPr>
          <p:cNvSpPr txBox="1"/>
          <p:nvPr/>
        </p:nvSpPr>
        <p:spPr>
          <a:xfrm>
            <a:off x="9101290" y="5497253"/>
            <a:ext cx="2594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black">
                    <a:lumMod val="95000"/>
                    <a:lumOff val="5000"/>
                  </a:prstClr>
                </a:solidFill>
                <a:latin typeface="+mj-lt"/>
                <a:cs typeface="Arial" panose="020B0604020202020204" pitchFamily="34" charset="0"/>
              </a:rPr>
              <a:t>Experts </a:t>
            </a:r>
            <a:r>
              <a:rPr kumimoji="0" lang="en-GB" sz="14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you can trust</a:t>
            </a:r>
          </a:p>
        </p:txBody>
      </p:sp>
      <p:sp>
        <p:nvSpPr>
          <p:cNvPr id="49" name="Freeform: Shape 48">
            <a:extLst>
              <a:ext uri="{FF2B5EF4-FFF2-40B4-BE49-F238E27FC236}">
                <a16:creationId xmlns:a16="http://schemas.microsoft.com/office/drawing/2014/main" id="{C72DF0C2-3C34-DB2E-F7F3-0EF6335A4471}"/>
              </a:ext>
            </a:extLst>
          </p:cNvPr>
          <p:cNvSpPr/>
          <p:nvPr/>
        </p:nvSpPr>
        <p:spPr>
          <a:xfrm>
            <a:off x="480481" y="2660931"/>
            <a:ext cx="1264499" cy="2594131"/>
          </a:xfrm>
          <a:custGeom>
            <a:avLst/>
            <a:gdLst>
              <a:gd name="connsiteX0" fmla="*/ 0 w 269005"/>
              <a:gd name="connsiteY0" fmla="*/ 0 h 551866"/>
              <a:gd name="connsiteX1" fmla="*/ 263707 w 269005"/>
              <a:gd name="connsiteY1" fmla="*/ 263706 h 551866"/>
              <a:gd name="connsiteX2" fmla="*/ 269006 w 269005"/>
              <a:gd name="connsiteY2" fmla="*/ 275933 h 551866"/>
              <a:gd name="connsiteX3" fmla="*/ 263707 w 269005"/>
              <a:gd name="connsiteY3" fmla="*/ 288161 h 551866"/>
              <a:gd name="connsiteX4" fmla="*/ 0 w 269005"/>
              <a:gd name="connsiteY4" fmla="*/ 551867 h 551866"/>
              <a:gd name="connsiteX5" fmla="*/ 0 w 269005"/>
              <a:gd name="connsiteY5" fmla="*/ 0 h 5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05" h="551866">
                <a:moveTo>
                  <a:pt x="0" y="0"/>
                </a:moveTo>
                <a:lnTo>
                  <a:pt x="263707" y="263706"/>
                </a:lnTo>
                <a:cubicBezTo>
                  <a:pt x="266968" y="266967"/>
                  <a:pt x="269006" y="271450"/>
                  <a:pt x="269006" y="275933"/>
                </a:cubicBezTo>
                <a:cubicBezTo>
                  <a:pt x="269006" y="280417"/>
                  <a:pt x="267376" y="284900"/>
                  <a:pt x="263707" y="288161"/>
                </a:cubicBezTo>
                <a:lnTo>
                  <a:pt x="0" y="551867"/>
                </a:lnTo>
                <a:lnTo>
                  <a:pt x="0" y="0"/>
                </a:ln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C87E47E-E358-EB00-FC7C-DCC988B7A552}"/>
              </a:ext>
            </a:extLst>
          </p:cNvPr>
          <p:cNvSpPr/>
          <p:nvPr/>
        </p:nvSpPr>
        <p:spPr>
          <a:xfrm rot="10800000">
            <a:off x="7567911" y="2660931"/>
            <a:ext cx="1264499" cy="2594131"/>
          </a:xfrm>
          <a:custGeom>
            <a:avLst/>
            <a:gdLst>
              <a:gd name="connsiteX0" fmla="*/ 0 w 269005"/>
              <a:gd name="connsiteY0" fmla="*/ 0 h 551866"/>
              <a:gd name="connsiteX1" fmla="*/ 263707 w 269005"/>
              <a:gd name="connsiteY1" fmla="*/ 263706 h 551866"/>
              <a:gd name="connsiteX2" fmla="*/ 269006 w 269005"/>
              <a:gd name="connsiteY2" fmla="*/ 275933 h 551866"/>
              <a:gd name="connsiteX3" fmla="*/ 263707 w 269005"/>
              <a:gd name="connsiteY3" fmla="*/ 288161 h 551866"/>
              <a:gd name="connsiteX4" fmla="*/ 0 w 269005"/>
              <a:gd name="connsiteY4" fmla="*/ 551867 h 551866"/>
              <a:gd name="connsiteX5" fmla="*/ 0 w 269005"/>
              <a:gd name="connsiteY5" fmla="*/ 0 h 5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05" h="551866">
                <a:moveTo>
                  <a:pt x="0" y="0"/>
                </a:moveTo>
                <a:lnTo>
                  <a:pt x="263707" y="263706"/>
                </a:lnTo>
                <a:cubicBezTo>
                  <a:pt x="266968" y="266967"/>
                  <a:pt x="269006" y="271450"/>
                  <a:pt x="269006" y="275933"/>
                </a:cubicBezTo>
                <a:cubicBezTo>
                  <a:pt x="269006" y="280417"/>
                  <a:pt x="267376" y="284900"/>
                  <a:pt x="263707" y="288161"/>
                </a:cubicBezTo>
                <a:lnTo>
                  <a:pt x="0" y="551867"/>
                </a:lnTo>
                <a:lnTo>
                  <a:pt x="0" y="0"/>
                </a:ln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86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3EDF589-D315-9C10-834B-0DD74450948D}"/>
              </a:ext>
            </a:extLst>
          </p:cNvPr>
          <p:cNvSpPr/>
          <p:nvPr/>
        </p:nvSpPr>
        <p:spPr>
          <a:xfrm>
            <a:off x="609600" y="904240"/>
            <a:ext cx="8636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5">
            <a:extLst>
              <a:ext uri="{FF2B5EF4-FFF2-40B4-BE49-F238E27FC236}">
                <a16:creationId xmlns:a16="http://schemas.microsoft.com/office/drawing/2014/main" id="{CB1A3BFB-C2E2-1AED-327E-2350F7F13CA0}"/>
              </a:ext>
            </a:extLst>
          </p:cNvPr>
          <p:cNvSpPr txBox="1">
            <a:spLocks/>
          </p:cNvSpPr>
          <p:nvPr/>
        </p:nvSpPr>
        <p:spPr>
          <a:xfrm>
            <a:off x="339437" y="434253"/>
            <a:ext cx="10515600" cy="720291"/>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a:lstStyle>
          <a:p>
            <a:r>
              <a:rPr lang="en-GB">
                <a:solidFill>
                  <a:schemeClr val="accent1"/>
                </a:solidFill>
              </a:rPr>
              <a:t>Conclusion</a:t>
            </a:r>
          </a:p>
        </p:txBody>
      </p:sp>
      <p:sp>
        <p:nvSpPr>
          <p:cNvPr id="5" name="TextBox 4">
            <a:extLst>
              <a:ext uri="{FF2B5EF4-FFF2-40B4-BE49-F238E27FC236}">
                <a16:creationId xmlns:a16="http://schemas.microsoft.com/office/drawing/2014/main" id="{72D4DB7C-DA03-8E6E-37EB-32F2D9E09478}"/>
              </a:ext>
            </a:extLst>
          </p:cNvPr>
          <p:cNvSpPr txBox="1"/>
          <p:nvPr/>
        </p:nvSpPr>
        <p:spPr>
          <a:xfrm>
            <a:off x="609600" y="2159408"/>
            <a:ext cx="4328160" cy="1569660"/>
          </a:xfrm>
          <a:prstGeom prst="rect">
            <a:avLst/>
          </a:prstGeom>
          <a:noFill/>
        </p:spPr>
        <p:txBody>
          <a:bodyPr wrap="square" rtlCol="0">
            <a:spAutoFit/>
          </a:bodyPr>
          <a:lstStyle/>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endParaRPr lang="en-GB" sz="2400" dirty="0">
              <a:solidFill>
                <a:schemeClr val="bg1"/>
              </a:solidFill>
            </a:endParaRPr>
          </a:p>
        </p:txBody>
      </p:sp>
    </p:spTree>
    <p:extLst>
      <p:ext uri="{BB962C8B-B14F-4D97-AF65-F5344CB8AC3E}">
        <p14:creationId xmlns:p14="http://schemas.microsoft.com/office/powerpoint/2010/main" val="1374243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08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A56BB27-88EF-0019-6923-C0F3845113F9}"/>
              </a:ext>
            </a:extLst>
          </p:cNvPr>
          <p:cNvSpPr txBox="1"/>
          <p:nvPr/>
        </p:nvSpPr>
        <p:spPr>
          <a:xfrm>
            <a:off x="1063690" y="3495534"/>
            <a:ext cx="2864498" cy="738664"/>
          </a:xfrm>
          <a:prstGeom prst="rect">
            <a:avLst/>
          </a:prstGeom>
          <a:noFill/>
        </p:spPr>
        <p:txBody>
          <a:bodyPr wrap="square" rtlCol="0">
            <a:spAutoFit/>
          </a:bodyPr>
          <a:lstStyle/>
          <a:p>
            <a:pPr algn="ctr"/>
            <a:r>
              <a:rPr lang="en-GB" sz="1400"/>
              <a:t>Delivering the fastest &amp; most powerful solutions for an effective &amp; engaging experience</a:t>
            </a:r>
          </a:p>
        </p:txBody>
      </p:sp>
      <p:sp>
        <p:nvSpPr>
          <p:cNvPr id="25" name="TextBox 24">
            <a:extLst>
              <a:ext uri="{FF2B5EF4-FFF2-40B4-BE49-F238E27FC236}">
                <a16:creationId xmlns:a16="http://schemas.microsoft.com/office/drawing/2014/main" id="{A7810437-57CF-94E3-9929-F5E2080693AA}"/>
              </a:ext>
            </a:extLst>
          </p:cNvPr>
          <p:cNvSpPr txBox="1"/>
          <p:nvPr/>
        </p:nvSpPr>
        <p:spPr>
          <a:xfrm>
            <a:off x="4662028" y="3495534"/>
            <a:ext cx="2864498" cy="738664"/>
          </a:xfrm>
          <a:prstGeom prst="rect">
            <a:avLst/>
          </a:prstGeom>
          <a:noFill/>
        </p:spPr>
        <p:txBody>
          <a:bodyPr wrap="square" rtlCol="0">
            <a:spAutoFit/>
          </a:bodyPr>
          <a:lstStyle/>
          <a:p>
            <a:pPr algn="ctr"/>
            <a:r>
              <a:rPr lang="en-GB" sz="1400"/>
              <a:t>Unlocking the collective potential of your workforce to thrive in a changing workplace </a:t>
            </a:r>
          </a:p>
        </p:txBody>
      </p:sp>
      <p:sp>
        <p:nvSpPr>
          <p:cNvPr id="26" name="TextBox 25">
            <a:extLst>
              <a:ext uri="{FF2B5EF4-FFF2-40B4-BE49-F238E27FC236}">
                <a16:creationId xmlns:a16="http://schemas.microsoft.com/office/drawing/2014/main" id="{45E765FE-E425-B41B-1B24-51EC34952A40}"/>
              </a:ext>
            </a:extLst>
          </p:cNvPr>
          <p:cNvSpPr txBox="1"/>
          <p:nvPr/>
        </p:nvSpPr>
        <p:spPr>
          <a:xfrm>
            <a:off x="8260366" y="3387813"/>
            <a:ext cx="2864498" cy="954107"/>
          </a:xfrm>
          <a:prstGeom prst="rect">
            <a:avLst/>
          </a:prstGeom>
          <a:noFill/>
        </p:spPr>
        <p:txBody>
          <a:bodyPr wrap="square" rtlCol="0">
            <a:spAutoFit/>
          </a:bodyPr>
          <a:lstStyle/>
          <a:p>
            <a:pPr algn="ctr"/>
            <a:r>
              <a:rPr lang="en-GB" sz="1400"/>
              <a:t>Recognizing everyone has potential for something &amp; linking leadership to organizational outcomes</a:t>
            </a:r>
          </a:p>
        </p:txBody>
      </p:sp>
      <p:sp>
        <p:nvSpPr>
          <p:cNvPr id="28" name="Rectangle 27">
            <a:extLst>
              <a:ext uri="{FF2B5EF4-FFF2-40B4-BE49-F238E27FC236}">
                <a16:creationId xmlns:a16="http://schemas.microsoft.com/office/drawing/2014/main" id="{28C96915-1D39-8B85-B7D8-7C3E4A1CD16C}"/>
              </a:ext>
            </a:extLst>
          </p:cNvPr>
          <p:cNvSpPr/>
          <p:nvPr/>
        </p:nvSpPr>
        <p:spPr>
          <a:xfrm>
            <a:off x="996357" y="3047076"/>
            <a:ext cx="10086391" cy="1342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FF15AD2-C4ED-045D-E6FB-A9A78307BA7F}"/>
              </a:ext>
            </a:extLst>
          </p:cNvPr>
          <p:cNvSpPr>
            <a:spLocks noGrp="1"/>
          </p:cNvSpPr>
          <p:nvPr>
            <p:ph type="title"/>
          </p:nvPr>
        </p:nvSpPr>
        <p:spPr>
          <a:xfrm>
            <a:off x="1063690" y="555550"/>
            <a:ext cx="10086391" cy="881363"/>
          </a:xfrm>
        </p:spPr>
        <p:txBody>
          <a:bodyPr>
            <a:normAutofit fontScale="90000"/>
          </a:bodyPr>
          <a:lstStyle/>
          <a:p>
            <a:pPr algn="ctr"/>
            <a:r>
              <a:rPr lang="en-GB"/>
              <a:t>We have been innovating how organizations Hire, Build and Lead Talent since 2004 </a:t>
            </a:r>
          </a:p>
        </p:txBody>
      </p:sp>
      <p:pic>
        <p:nvPicPr>
          <p:cNvPr id="5" name="Graphic 4">
            <a:extLst>
              <a:ext uri="{FF2B5EF4-FFF2-40B4-BE49-F238E27FC236}">
                <a16:creationId xmlns:a16="http://schemas.microsoft.com/office/drawing/2014/main" id="{593B6C70-6601-D7DC-F4D9-591A7F6D5A9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20048" y="2551208"/>
            <a:ext cx="1349128" cy="1338830"/>
          </a:xfrm>
          <a:prstGeom prst="rect">
            <a:avLst/>
          </a:prstGeom>
        </p:spPr>
      </p:pic>
      <p:grpSp>
        <p:nvGrpSpPr>
          <p:cNvPr id="6" name="Group 5">
            <a:extLst>
              <a:ext uri="{FF2B5EF4-FFF2-40B4-BE49-F238E27FC236}">
                <a16:creationId xmlns:a16="http://schemas.microsoft.com/office/drawing/2014/main" id="{1D230E1F-FD50-7E8A-99CB-58B570583227}"/>
              </a:ext>
            </a:extLst>
          </p:cNvPr>
          <p:cNvGrpSpPr/>
          <p:nvPr/>
        </p:nvGrpSpPr>
        <p:grpSpPr>
          <a:xfrm>
            <a:off x="8993910" y="2537164"/>
            <a:ext cx="1479323" cy="1231288"/>
            <a:chOff x="4062427" y="1738312"/>
            <a:chExt cx="4062873" cy="3381660"/>
          </a:xfrm>
        </p:grpSpPr>
        <p:sp>
          <p:nvSpPr>
            <p:cNvPr id="10" name="Freeform: Shape 9">
              <a:extLst>
                <a:ext uri="{FF2B5EF4-FFF2-40B4-BE49-F238E27FC236}">
                  <a16:creationId xmlns:a16="http://schemas.microsoft.com/office/drawing/2014/main" id="{528F573C-ABB0-268D-AE0F-129877D5383C}"/>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59BEECE-BEE6-B43D-2131-64479EB877C8}"/>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EA1BCBD-74D5-AF9F-C86F-24CC91288D12}"/>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endParaRPr lang="en-GB"/>
            </a:p>
          </p:txBody>
        </p:sp>
      </p:grpSp>
      <p:grpSp>
        <p:nvGrpSpPr>
          <p:cNvPr id="13" name="Group 12">
            <a:extLst>
              <a:ext uri="{FF2B5EF4-FFF2-40B4-BE49-F238E27FC236}">
                <a16:creationId xmlns:a16="http://schemas.microsoft.com/office/drawing/2014/main" id="{5391C7EF-B25E-2605-FDBB-2D7B25E17142}"/>
              </a:ext>
            </a:extLst>
          </p:cNvPr>
          <p:cNvGrpSpPr/>
          <p:nvPr/>
        </p:nvGrpSpPr>
        <p:grpSpPr>
          <a:xfrm>
            <a:off x="5474537" y="2577353"/>
            <a:ext cx="1242926" cy="1202562"/>
            <a:chOff x="4241051" y="2324992"/>
            <a:chExt cx="1382912" cy="1338002"/>
          </a:xfrm>
        </p:grpSpPr>
        <p:sp>
          <p:nvSpPr>
            <p:cNvPr id="14" name="Freeform: Shape 13">
              <a:extLst>
                <a:ext uri="{FF2B5EF4-FFF2-40B4-BE49-F238E27FC236}">
                  <a16:creationId xmlns:a16="http://schemas.microsoft.com/office/drawing/2014/main" id="{5AA13F15-0D9A-2508-13E3-5B33FFFFBA94}"/>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B8A3502-BBC4-DBEC-13DA-678A69CF2C0B}"/>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DEDE8D2-5848-3204-B9AC-F8571213643C}"/>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E6C510D-B971-6C0B-3440-811AE499ECA9}"/>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0F53160-7E5F-B387-C4E5-D2274D87AAA5}"/>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E4103B1-122D-8087-3802-3EAD441D5A0D}"/>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endParaRPr lang="en-GB"/>
            </a:p>
          </p:txBody>
        </p:sp>
      </p:grpSp>
      <p:sp>
        <p:nvSpPr>
          <p:cNvPr id="21" name="TextBox 20">
            <a:extLst>
              <a:ext uri="{FF2B5EF4-FFF2-40B4-BE49-F238E27FC236}">
                <a16:creationId xmlns:a16="http://schemas.microsoft.com/office/drawing/2014/main" id="{02AC9796-EDAA-5C2F-098A-58DC220A9400}"/>
              </a:ext>
            </a:extLst>
          </p:cNvPr>
          <p:cNvSpPr txBox="1"/>
          <p:nvPr/>
        </p:nvSpPr>
        <p:spPr>
          <a:xfrm>
            <a:off x="1212545" y="4056401"/>
            <a:ext cx="2545471" cy="461665"/>
          </a:xfrm>
          <a:prstGeom prst="rect">
            <a:avLst/>
          </a:prstGeom>
          <a:noFill/>
        </p:spPr>
        <p:txBody>
          <a:bodyPr wrap="square" rtlCol="0">
            <a:spAutoFit/>
          </a:bodyPr>
          <a:lstStyle/>
          <a:p>
            <a:pPr algn="ctr"/>
            <a:r>
              <a:rPr lang="en-GB" sz="2400" b="1">
                <a:solidFill>
                  <a:srgbClr val="1A244A"/>
                </a:solidFill>
                <a:latin typeface="Segoe UI" panose="020B0502040204020203" pitchFamily="34" charset="0"/>
                <a:ea typeface="Calibri" panose="020F0502020204030204" pitchFamily="34" charset="0"/>
                <a:cs typeface="Segoe UI" panose="020B0502040204020203" pitchFamily="34" charset="0"/>
              </a:rPr>
              <a:t>Hire Talent</a:t>
            </a:r>
          </a:p>
        </p:txBody>
      </p:sp>
      <p:sp>
        <p:nvSpPr>
          <p:cNvPr id="22" name="TextBox 21">
            <a:extLst>
              <a:ext uri="{FF2B5EF4-FFF2-40B4-BE49-F238E27FC236}">
                <a16:creationId xmlns:a16="http://schemas.microsoft.com/office/drawing/2014/main" id="{33F956A2-1F27-61DB-2465-290D0234FD22}"/>
              </a:ext>
            </a:extLst>
          </p:cNvPr>
          <p:cNvSpPr txBox="1"/>
          <p:nvPr/>
        </p:nvSpPr>
        <p:spPr>
          <a:xfrm>
            <a:off x="4821542" y="4056401"/>
            <a:ext cx="2545471" cy="461665"/>
          </a:xfrm>
          <a:prstGeom prst="rect">
            <a:avLst/>
          </a:prstGeom>
          <a:noFill/>
        </p:spPr>
        <p:txBody>
          <a:bodyPr wrap="square" rtlCol="0">
            <a:spAutoFit/>
          </a:bodyPr>
          <a:lstStyle/>
          <a:p>
            <a:pPr algn="ctr"/>
            <a:r>
              <a:rPr lang="en-GB" sz="2400" b="1">
                <a:solidFill>
                  <a:srgbClr val="1A244A"/>
                </a:solidFill>
                <a:latin typeface="Segoe UI" panose="020B0502040204020203" pitchFamily="34" charset="0"/>
                <a:ea typeface="Calibri" panose="020F0502020204030204" pitchFamily="34" charset="0"/>
                <a:cs typeface="Segoe UI" panose="020B0502040204020203" pitchFamily="34" charset="0"/>
              </a:rPr>
              <a:t>Build Talent</a:t>
            </a:r>
          </a:p>
        </p:txBody>
      </p:sp>
      <p:sp>
        <p:nvSpPr>
          <p:cNvPr id="23" name="TextBox 22">
            <a:extLst>
              <a:ext uri="{FF2B5EF4-FFF2-40B4-BE49-F238E27FC236}">
                <a16:creationId xmlns:a16="http://schemas.microsoft.com/office/drawing/2014/main" id="{6E7F7195-50CE-234C-BDD3-7F30B1535869}"/>
              </a:ext>
            </a:extLst>
          </p:cNvPr>
          <p:cNvSpPr txBox="1"/>
          <p:nvPr/>
        </p:nvSpPr>
        <p:spPr>
          <a:xfrm>
            <a:off x="8417989" y="4056401"/>
            <a:ext cx="2545471" cy="461665"/>
          </a:xfrm>
          <a:prstGeom prst="rect">
            <a:avLst/>
          </a:prstGeom>
          <a:noFill/>
        </p:spPr>
        <p:txBody>
          <a:bodyPr wrap="square" rtlCol="0">
            <a:spAutoFit/>
          </a:bodyPr>
          <a:lstStyle/>
          <a:p>
            <a:pPr algn="ctr"/>
            <a:r>
              <a:rPr lang="en-GB" sz="2400" b="1">
                <a:solidFill>
                  <a:srgbClr val="1A244A"/>
                </a:solidFill>
                <a:latin typeface="Segoe UI" panose="020B0502040204020203" pitchFamily="34" charset="0"/>
                <a:ea typeface="Calibri" panose="020F0502020204030204" pitchFamily="34" charset="0"/>
                <a:cs typeface="Segoe UI" panose="020B0502040204020203" pitchFamily="34" charset="0"/>
              </a:rPr>
              <a:t>Lead Talent</a:t>
            </a:r>
          </a:p>
        </p:txBody>
      </p:sp>
    </p:spTree>
    <p:extLst>
      <p:ext uri="{BB962C8B-B14F-4D97-AF65-F5344CB8AC3E}">
        <p14:creationId xmlns:p14="http://schemas.microsoft.com/office/powerpoint/2010/main" val="204817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C3ECE9-DCD6-B71D-5184-45BC4BD9DC73}"/>
              </a:ext>
            </a:extLst>
          </p:cNvPr>
          <p:cNvSpPr>
            <a:spLocks noGrp="1"/>
          </p:cNvSpPr>
          <p:nvPr>
            <p:ph type="title"/>
          </p:nvPr>
        </p:nvSpPr>
        <p:spPr>
          <a:xfrm>
            <a:off x="6270172" y="2918338"/>
            <a:ext cx="4418551" cy="1021323"/>
          </a:xfrm>
        </p:spPr>
        <p:txBody>
          <a:bodyPr>
            <a:normAutofit fontScale="90000"/>
          </a:bodyPr>
          <a:lstStyle/>
          <a:p>
            <a:r>
              <a:rPr lang="en-GB"/>
              <a:t>We offer a fully integrated talent strategy allowing you to speak the same language across the talent cycle </a:t>
            </a:r>
          </a:p>
        </p:txBody>
      </p:sp>
      <p:pic>
        <p:nvPicPr>
          <p:cNvPr id="5" name="Picture 4">
            <a:extLst>
              <a:ext uri="{FF2B5EF4-FFF2-40B4-BE49-F238E27FC236}">
                <a16:creationId xmlns:a16="http://schemas.microsoft.com/office/drawing/2014/main" id="{46005286-AF6C-B0E9-C617-A5A3D4C425B1}"/>
              </a:ext>
            </a:extLst>
          </p:cNvPr>
          <p:cNvPicPr>
            <a:picLocks noChangeAspect="1"/>
          </p:cNvPicPr>
          <p:nvPr/>
        </p:nvPicPr>
        <p:blipFill>
          <a:blip r:embed="rId3"/>
          <a:stretch>
            <a:fillRect/>
          </a:stretch>
        </p:blipFill>
        <p:spPr>
          <a:xfrm>
            <a:off x="387286" y="756457"/>
            <a:ext cx="5362581" cy="5345085"/>
          </a:xfrm>
          <a:prstGeom prst="rect">
            <a:avLst/>
          </a:prstGeom>
        </p:spPr>
      </p:pic>
    </p:spTree>
    <p:extLst>
      <p:ext uri="{BB962C8B-B14F-4D97-AF65-F5344CB8AC3E}">
        <p14:creationId xmlns:p14="http://schemas.microsoft.com/office/powerpoint/2010/main" val="214915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p:txBody>
          <a:bodyPr/>
          <a:lstStyle/>
          <a:p>
            <a:r>
              <a:rPr lang="en-GB" dirty="0"/>
              <a:t>Proposed Solution for x</a:t>
            </a:r>
          </a:p>
        </p:txBody>
      </p:sp>
      <p:pic>
        <p:nvPicPr>
          <p:cNvPr id="2" name="Graphic 1">
            <a:extLst>
              <a:ext uri="{FF2B5EF4-FFF2-40B4-BE49-F238E27FC236}">
                <a16:creationId xmlns:a16="http://schemas.microsoft.com/office/drawing/2014/main" id="{1BB904BD-ACCD-3755-B4A5-D3FD785FBB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136" y="3302505"/>
            <a:ext cx="1479578" cy="1468284"/>
          </a:xfrm>
          <a:prstGeom prst="rect">
            <a:avLst/>
          </a:prstGeom>
        </p:spPr>
      </p:pic>
      <p:sp>
        <p:nvSpPr>
          <p:cNvPr id="3" name="TextBox 2">
            <a:extLst>
              <a:ext uri="{FF2B5EF4-FFF2-40B4-BE49-F238E27FC236}">
                <a16:creationId xmlns:a16="http://schemas.microsoft.com/office/drawing/2014/main" id="{C47789B4-E3E8-AC0B-A8EC-AB79E4E9C321}"/>
              </a:ext>
            </a:extLst>
          </p:cNvPr>
          <p:cNvSpPr txBox="1"/>
          <p:nvPr/>
        </p:nvSpPr>
        <p:spPr>
          <a:xfrm>
            <a:off x="2080876" y="3780274"/>
            <a:ext cx="2545471" cy="461665"/>
          </a:xfrm>
          <a:prstGeom prst="rect">
            <a:avLst/>
          </a:prstGeom>
          <a:noFill/>
        </p:spPr>
        <p:txBody>
          <a:bodyPr wrap="square" rtlCol="0">
            <a:spAutoFit/>
          </a:bodyPr>
          <a:lstStyle/>
          <a:p>
            <a:pPr algn="ctr"/>
            <a:r>
              <a:rPr lang="en-GB" sz="2400" b="1">
                <a:solidFill>
                  <a:schemeClr val="bg1"/>
                </a:solidFill>
                <a:latin typeface="Segoe UI" panose="020B0502040204020203" pitchFamily="34" charset="0"/>
                <a:ea typeface="Calibri" panose="020F0502020204030204" pitchFamily="34" charset="0"/>
                <a:cs typeface="Segoe UI" panose="020B0502040204020203" pitchFamily="34" charset="0"/>
              </a:rPr>
              <a:t>Hire Talent</a:t>
            </a:r>
          </a:p>
        </p:txBody>
      </p:sp>
    </p:spTree>
    <p:extLst>
      <p:ext uri="{BB962C8B-B14F-4D97-AF65-F5344CB8AC3E}">
        <p14:creationId xmlns:p14="http://schemas.microsoft.com/office/powerpoint/2010/main" val="1967992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C3ECE9-DCD6-B71D-5184-45BC4BD9DC73}"/>
              </a:ext>
            </a:extLst>
          </p:cNvPr>
          <p:cNvSpPr>
            <a:spLocks noGrp="1"/>
          </p:cNvSpPr>
          <p:nvPr>
            <p:ph type="title"/>
          </p:nvPr>
        </p:nvSpPr>
        <p:spPr/>
        <p:txBody>
          <a:bodyPr>
            <a:normAutofit fontScale="90000"/>
          </a:bodyPr>
          <a:lstStyle/>
          <a:p>
            <a:r>
              <a:rPr lang="en-GB"/>
              <a:t>Our Understanding of Your Needs</a:t>
            </a:r>
          </a:p>
        </p:txBody>
      </p:sp>
      <p:sp>
        <p:nvSpPr>
          <p:cNvPr id="10" name="Content Placeholder 9">
            <a:extLst>
              <a:ext uri="{FF2B5EF4-FFF2-40B4-BE49-F238E27FC236}">
                <a16:creationId xmlns:a16="http://schemas.microsoft.com/office/drawing/2014/main" id="{69F4C942-6F1B-C987-26E5-50CCDBAFA14D}"/>
              </a:ext>
            </a:extLst>
          </p:cNvPr>
          <p:cNvSpPr>
            <a:spLocks noGrp="1"/>
          </p:cNvSpPr>
          <p:nvPr>
            <p:ph idx="1"/>
          </p:nvPr>
        </p:nvSpPr>
        <p:spPr/>
        <p:txBody>
          <a:bodyPr vert="horz" lIns="91440" tIns="45720" rIns="91440" bIns="45720" rtlCol="0" anchor="t">
            <a:normAutofit/>
          </a:bodyPr>
          <a:lstStyle/>
          <a:p>
            <a:pPr marL="0" indent="0">
              <a:buNone/>
            </a:pPr>
            <a:r>
              <a:rPr lang="en-GB" dirty="0"/>
              <a:t>We understand that your vision is to….</a:t>
            </a:r>
          </a:p>
          <a:p>
            <a:pPr marL="0" indent="0">
              <a:buNone/>
            </a:pPr>
            <a:endParaRPr lang="en-GB" dirty="0"/>
          </a:p>
          <a:p>
            <a:pPr marL="0" indent="0">
              <a:buNone/>
            </a:pPr>
            <a:r>
              <a:rPr lang="en-GB" b="1" dirty="0"/>
              <a:t>The assessment process should: </a:t>
            </a:r>
          </a:p>
          <a:p>
            <a:r>
              <a:rPr lang="en-GB" dirty="0"/>
              <a:t>x</a:t>
            </a:r>
          </a:p>
          <a:p>
            <a:r>
              <a:rPr lang="en-GB" dirty="0"/>
              <a:t>x</a:t>
            </a:r>
            <a:endParaRPr lang="en-GB" dirty="0">
              <a:cs typeface="Arial"/>
            </a:endParaRPr>
          </a:p>
          <a:p>
            <a:r>
              <a:rPr lang="en-GB" dirty="0"/>
              <a:t>x</a:t>
            </a:r>
          </a:p>
          <a:p>
            <a:r>
              <a:rPr lang="en-GB" dirty="0"/>
              <a:t>x</a:t>
            </a:r>
          </a:p>
          <a:p>
            <a:r>
              <a:rPr lang="en-GB" dirty="0"/>
              <a:t>x</a:t>
            </a:r>
          </a:p>
          <a:p>
            <a:r>
              <a:rPr lang="en-GB" dirty="0"/>
              <a:t>x</a:t>
            </a:r>
          </a:p>
          <a:p>
            <a:endParaRPr lang="en-GB" dirty="0"/>
          </a:p>
        </p:txBody>
      </p:sp>
      <p:sp>
        <p:nvSpPr>
          <p:cNvPr id="11" name="Content Placeholder 10">
            <a:extLst>
              <a:ext uri="{FF2B5EF4-FFF2-40B4-BE49-F238E27FC236}">
                <a16:creationId xmlns:a16="http://schemas.microsoft.com/office/drawing/2014/main" id="{0C393F50-FC0B-8D1A-0D5F-5CC59313CFC2}"/>
              </a:ext>
            </a:extLst>
          </p:cNvPr>
          <p:cNvSpPr>
            <a:spLocks noGrp="1"/>
          </p:cNvSpPr>
          <p:nvPr>
            <p:ph sz="quarter" idx="13"/>
          </p:nvPr>
        </p:nvSpPr>
        <p:spPr/>
        <p:txBody>
          <a:bodyPr vert="horz" lIns="91440" tIns="45720" rIns="91440" bIns="45720" rtlCol="0" anchor="t">
            <a:normAutofit/>
          </a:bodyPr>
          <a:lstStyle/>
          <a:p>
            <a:r>
              <a:rPr lang="en-GB" dirty="0">
                <a:latin typeface="Segoe UI Semilight"/>
                <a:cs typeface="Segoe UI Semilight"/>
              </a:rPr>
              <a:t>Client Name </a:t>
            </a:r>
            <a:endParaRPr lang="en-GB" dirty="0"/>
          </a:p>
        </p:txBody>
      </p:sp>
    </p:spTree>
    <p:extLst>
      <p:ext uri="{BB962C8B-B14F-4D97-AF65-F5344CB8AC3E}">
        <p14:creationId xmlns:p14="http://schemas.microsoft.com/office/powerpoint/2010/main" val="1358144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1438-78B5-3E64-5E63-3F7BE453CE26}"/>
              </a:ext>
            </a:extLst>
          </p:cNvPr>
          <p:cNvSpPr>
            <a:spLocks noGrp="1"/>
          </p:cNvSpPr>
          <p:nvPr>
            <p:ph type="title"/>
          </p:nvPr>
        </p:nvSpPr>
        <p:spPr/>
        <p:txBody>
          <a:bodyPr/>
          <a:lstStyle/>
          <a:p>
            <a:r>
              <a:rPr lang="en-GB"/>
              <a:t>Overview of Proposed Solution</a:t>
            </a:r>
          </a:p>
        </p:txBody>
      </p:sp>
      <p:graphicFrame>
        <p:nvGraphicFramePr>
          <p:cNvPr id="8" name="Table 8">
            <a:extLst>
              <a:ext uri="{FF2B5EF4-FFF2-40B4-BE49-F238E27FC236}">
                <a16:creationId xmlns:a16="http://schemas.microsoft.com/office/drawing/2014/main" id="{21205300-F25F-41C1-840D-294E10D7CFD4}"/>
              </a:ext>
            </a:extLst>
          </p:cNvPr>
          <p:cNvGraphicFramePr>
            <a:graphicFrameLocks noGrp="1"/>
          </p:cNvGraphicFramePr>
          <p:nvPr>
            <p:ph idx="1"/>
            <p:extLst>
              <p:ext uri="{D42A27DB-BD31-4B8C-83A1-F6EECF244321}">
                <p14:modId xmlns:p14="http://schemas.microsoft.com/office/powerpoint/2010/main" val="2624474891"/>
              </p:ext>
            </p:extLst>
          </p:nvPr>
        </p:nvGraphicFramePr>
        <p:xfrm>
          <a:off x="339440" y="1465226"/>
          <a:ext cx="11282717" cy="1762925"/>
        </p:xfrm>
        <a:graphic>
          <a:graphicData uri="http://schemas.openxmlformats.org/drawingml/2006/table">
            <a:tbl>
              <a:tblPr firstRow="1" bandRow="1">
                <a:tableStyleId>{5C22544A-7EE6-4342-B048-85BDC9FD1C3A}</a:tableStyleId>
              </a:tblPr>
              <a:tblGrid>
                <a:gridCol w="2065236">
                  <a:extLst>
                    <a:ext uri="{9D8B030D-6E8A-4147-A177-3AD203B41FA5}">
                      <a16:colId xmlns:a16="http://schemas.microsoft.com/office/drawing/2014/main" val="720506014"/>
                    </a:ext>
                  </a:extLst>
                </a:gridCol>
                <a:gridCol w="3352410">
                  <a:extLst>
                    <a:ext uri="{9D8B030D-6E8A-4147-A177-3AD203B41FA5}">
                      <a16:colId xmlns:a16="http://schemas.microsoft.com/office/drawing/2014/main" val="1459893211"/>
                    </a:ext>
                  </a:extLst>
                </a:gridCol>
                <a:gridCol w="2750810">
                  <a:extLst>
                    <a:ext uri="{9D8B030D-6E8A-4147-A177-3AD203B41FA5}">
                      <a16:colId xmlns:a16="http://schemas.microsoft.com/office/drawing/2014/main" val="2992018459"/>
                    </a:ext>
                  </a:extLst>
                </a:gridCol>
                <a:gridCol w="3114261">
                  <a:extLst>
                    <a:ext uri="{9D8B030D-6E8A-4147-A177-3AD203B41FA5}">
                      <a16:colId xmlns:a16="http://schemas.microsoft.com/office/drawing/2014/main" val="2831660886"/>
                    </a:ext>
                  </a:extLst>
                </a:gridCol>
              </a:tblGrid>
              <a:tr h="387631">
                <a:tc gridSpan="2">
                  <a:txBody>
                    <a:bodyPr/>
                    <a:lstStyle/>
                    <a:p>
                      <a:pPr algn="ctr"/>
                      <a:r>
                        <a:rPr lang="en-GB" sz="1800"/>
                        <a:t>Role</a:t>
                      </a:r>
                    </a:p>
                  </a:txBody>
                  <a:tcPr/>
                </a:tc>
                <a:tc hMerge="1">
                  <a:txBody>
                    <a:bodyPr/>
                    <a:lstStyle/>
                    <a:p>
                      <a:endParaRPr lang="en-GB"/>
                    </a:p>
                  </a:txBody>
                  <a:tcPr/>
                </a:tc>
                <a:tc gridSpan="2">
                  <a:txBody>
                    <a:bodyPr/>
                    <a:lstStyle/>
                    <a:p>
                      <a:pPr marL="0" marR="0" lvl="0" indent="0" algn="ctr" rtl="0" eaLnBrk="1" fontAlgn="auto" latinLnBrk="0" hangingPunct="1">
                        <a:lnSpc>
                          <a:spcPct val="100000"/>
                        </a:lnSpc>
                        <a:spcBef>
                          <a:spcPts val="0"/>
                        </a:spcBef>
                        <a:spcAft>
                          <a:spcPts val="0"/>
                        </a:spcAft>
                        <a:buClrTx/>
                        <a:buSzTx/>
                        <a:buFontTx/>
                        <a:buNone/>
                      </a:pPr>
                      <a:r>
                        <a:rPr kumimoji="0" lang="en-GB" sz="1800" b="1" i="0" u="none" strike="noStrike" kern="1200" cap="none" spc="0" normalizeH="0" baseline="0" noProof="0">
                          <a:ln>
                            <a:noFill/>
                          </a:ln>
                          <a:effectLst/>
                          <a:uLnTx/>
                          <a:uFillTx/>
                          <a:latin typeface="Arial"/>
                          <a:ea typeface="+mn-ea"/>
                          <a:cs typeface="+mn-cs"/>
                        </a:rPr>
                        <a:t>Proposed Solution</a:t>
                      </a:r>
                      <a:r>
                        <a:rPr lang="en-GB" sz="1800" b="1" i="0" u="none" strike="noStrike" kern="1200" cap="none" spc="0" normalizeH="0" baseline="0" noProof="0">
                          <a:ln>
                            <a:noFill/>
                          </a:ln>
                          <a:effectLst/>
                          <a:uLnTx/>
                          <a:uFillTx/>
                          <a:latin typeface="Arial"/>
                          <a:ea typeface="+mn-ea"/>
                          <a:cs typeface="+mn-cs"/>
                        </a:rPr>
                        <a:t> </a:t>
                      </a:r>
                      <a:endParaRPr kumimoji="0" lang="en-GB" sz="1800" b="1" i="0" u="none" strike="noStrike" kern="1200" cap="none" spc="0" normalizeH="0" baseline="0" noProof="0">
                        <a:ln>
                          <a:noFill/>
                        </a:ln>
                        <a:solidFill>
                          <a:prstClr val="white"/>
                        </a:solidFill>
                        <a:effectLst/>
                        <a:uLnTx/>
                        <a:uFillTx/>
                        <a:latin typeface="Arial"/>
                        <a:ea typeface="+mn-ea"/>
                        <a:cs typeface="+mn-cs"/>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Proposed Solution </a:t>
                      </a:r>
                    </a:p>
                  </a:txBody>
                  <a:tcPr/>
                </a:tc>
                <a:extLst>
                  <a:ext uri="{0D108BD9-81ED-4DB2-BD59-A6C34878D82A}">
                    <a16:rowId xmlns:a16="http://schemas.microsoft.com/office/drawing/2014/main" val="2681596336"/>
                  </a:ext>
                </a:extLst>
              </a:tr>
              <a:tr h="387631">
                <a:tc gridSpan="2">
                  <a:txBody>
                    <a:bodyPr/>
                    <a:lstStyle/>
                    <a:p>
                      <a:pPr algn="ctr"/>
                      <a:r>
                        <a:rPr lang="en-GB" sz="1600" b="1" dirty="0">
                          <a:solidFill>
                            <a:schemeClr val="bg1"/>
                          </a:solidFill>
                        </a:rPr>
                        <a:t>Population 1 – </a:t>
                      </a:r>
                    </a:p>
                  </a:txBody>
                  <a:tcPr>
                    <a:solidFill>
                      <a:srgbClr val="55D2B1"/>
                    </a:solidFill>
                  </a:tcPr>
                </a:tc>
                <a:tc hMerge="1">
                  <a:txBody>
                    <a:bodyPr/>
                    <a:lstStyle/>
                    <a:p>
                      <a:endParaRPr lang="en-GB"/>
                    </a:p>
                  </a:txBody>
                  <a:tcPr/>
                </a:tc>
                <a:tc>
                  <a:txBody>
                    <a:bodyPr/>
                    <a:lstStyle/>
                    <a:p>
                      <a:pPr algn="ctr"/>
                      <a:r>
                        <a:rPr lang="en-GB" sz="1600" b="1">
                          <a:solidFill>
                            <a:schemeClr val="bg1"/>
                          </a:solidFill>
                        </a:rPr>
                        <a:t>Instrument</a:t>
                      </a:r>
                    </a:p>
                  </a:txBody>
                  <a:tcPr>
                    <a:solidFill>
                      <a:srgbClr val="55D2B1"/>
                    </a:solidFill>
                  </a:tcPr>
                </a:tc>
                <a:tc>
                  <a:txBody>
                    <a:bodyPr/>
                    <a:lstStyle/>
                    <a:p>
                      <a:pPr algn="ctr"/>
                      <a:r>
                        <a:rPr lang="en-GB" sz="1600" b="1">
                          <a:solidFill>
                            <a:schemeClr val="bg1"/>
                          </a:solidFill>
                        </a:rPr>
                        <a:t>Reports</a:t>
                      </a:r>
                    </a:p>
                  </a:txBody>
                  <a:tcPr>
                    <a:solidFill>
                      <a:srgbClr val="55D2B1"/>
                    </a:solidFill>
                  </a:tcPr>
                </a:tc>
                <a:extLst>
                  <a:ext uri="{0D108BD9-81ED-4DB2-BD59-A6C34878D82A}">
                    <a16:rowId xmlns:a16="http://schemas.microsoft.com/office/drawing/2014/main" val="1652891716"/>
                  </a:ext>
                </a:extLst>
              </a:tr>
              <a:tr h="987663">
                <a:tc>
                  <a:txBody>
                    <a:bodyPr/>
                    <a:lstStyle/>
                    <a:p>
                      <a:r>
                        <a:rPr lang="en-GB" sz="1400" dirty="0"/>
                        <a:t>Job Role/Level </a:t>
                      </a:r>
                    </a:p>
                  </a:txBody>
                  <a:tcPr/>
                </a:tc>
                <a:tc>
                  <a:txBody>
                    <a:bodyPr/>
                    <a:lstStyle/>
                    <a:p>
                      <a:r>
                        <a:rPr lang="en-GB" sz="1400"/>
                        <a:t>E-Assessments only</a:t>
                      </a:r>
                    </a:p>
                  </a:txBody>
                  <a:tcPr/>
                </a:tc>
                <a:tc>
                  <a:txBody>
                    <a:bodyPr/>
                    <a:lstStyle/>
                    <a:p>
                      <a:pPr marL="285750" indent="-285750">
                        <a:buClr>
                          <a:srgbClr val="55D2B1"/>
                        </a:buClr>
                        <a:buFont typeface="Arial" panose="020B0604020202020204" pitchFamily="34" charset="0"/>
                        <a:buChar char="•"/>
                      </a:pPr>
                      <a:endParaRPr lang="en-GB" sz="1400" dirty="0"/>
                    </a:p>
                  </a:txBody>
                  <a:tcPr/>
                </a:tc>
                <a:tc>
                  <a:txBody>
                    <a:bodyPr/>
                    <a:lstStyle/>
                    <a:p>
                      <a:pPr marL="285750" indent="-285750">
                        <a:buClr>
                          <a:srgbClr val="55D2B1"/>
                        </a:buClr>
                        <a:buFont typeface="Arial" panose="020B0604020202020204" pitchFamily="34" charset="0"/>
                        <a:buChar char="•"/>
                      </a:pPr>
                      <a:endParaRPr lang="en-GB" sz="1400" dirty="0"/>
                    </a:p>
                  </a:txBody>
                  <a:tcPr/>
                </a:tc>
                <a:extLst>
                  <a:ext uri="{0D108BD9-81ED-4DB2-BD59-A6C34878D82A}">
                    <a16:rowId xmlns:a16="http://schemas.microsoft.com/office/drawing/2014/main" val="1098674830"/>
                  </a:ext>
                </a:extLst>
              </a:tr>
            </a:tbl>
          </a:graphicData>
        </a:graphic>
      </p:graphicFrame>
      <p:sp>
        <p:nvSpPr>
          <p:cNvPr id="9" name="TextBox 8">
            <a:extLst>
              <a:ext uri="{FF2B5EF4-FFF2-40B4-BE49-F238E27FC236}">
                <a16:creationId xmlns:a16="http://schemas.microsoft.com/office/drawing/2014/main" id="{7F9CCB06-38F1-4BA1-0751-36567AEAC866}"/>
              </a:ext>
            </a:extLst>
          </p:cNvPr>
          <p:cNvSpPr txBox="1"/>
          <p:nvPr/>
        </p:nvSpPr>
        <p:spPr>
          <a:xfrm>
            <a:off x="339437" y="1016723"/>
            <a:ext cx="9063870" cy="338554"/>
          </a:xfrm>
          <a:prstGeom prst="rect">
            <a:avLst/>
          </a:prstGeom>
          <a:noFill/>
        </p:spPr>
        <p:txBody>
          <a:bodyPr wrap="square" rtlCol="0">
            <a:spAutoFit/>
          </a:bodyPr>
          <a:lstStyle/>
          <a:p>
            <a:r>
              <a:rPr lang="en-GB" sz="1600"/>
              <a:t>We are proposing a different assessment process for selection of the various populations in scope:</a:t>
            </a:r>
          </a:p>
        </p:txBody>
      </p:sp>
      <p:graphicFrame>
        <p:nvGraphicFramePr>
          <p:cNvPr id="3" name="Table 2">
            <a:extLst>
              <a:ext uri="{FF2B5EF4-FFF2-40B4-BE49-F238E27FC236}">
                <a16:creationId xmlns:a16="http://schemas.microsoft.com/office/drawing/2014/main" id="{161D83E2-AC5F-734F-45EF-457DC718F761}"/>
              </a:ext>
            </a:extLst>
          </p:cNvPr>
          <p:cNvGraphicFramePr>
            <a:graphicFrameLocks noGrp="1"/>
          </p:cNvGraphicFramePr>
          <p:nvPr>
            <p:extLst>
              <p:ext uri="{D42A27DB-BD31-4B8C-83A1-F6EECF244321}">
                <p14:modId xmlns:p14="http://schemas.microsoft.com/office/powerpoint/2010/main" val="1253004922"/>
              </p:ext>
            </p:extLst>
          </p:nvPr>
        </p:nvGraphicFramePr>
        <p:xfrm>
          <a:off x="339437" y="3722037"/>
          <a:ext cx="11282717" cy="2883831"/>
        </p:xfrm>
        <a:graphic>
          <a:graphicData uri="http://schemas.openxmlformats.org/drawingml/2006/table">
            <a:tbl>
              <a:tblPr firstRow="1" bandRow="1">
                <a:tableStyleId>{5C22544A-7EE6-4342-B048-85BDC9FD1C3A}</a:tableStyleId>
              </a:tblPr>
              <a:tblGrid>
                <a:gridCol w="2065236">
                  <a:extLst>
                    <a:ext uri="{9D8B030D-6E8A-4147-A177-3AD203B41FA5}">
                      <a16:colId xmlns:a16="http://schemas.microsoft.com/office/drawing/2014/main" val="1628544267"/>
                    </a:ext>
                  </a:extLst>
                </a:gridCol>
                <a:gridCol w="3361596">
                  <a:extLst>
                    <a:ext uri="{9D8B030D-6E8A-4147-A177-3AD203B41FA5}">
                      <a16:colId xmlns:a16="http://schemas.microsoft.com/office/drawing/2014/main" val="1063746890"/>
                    </a:ext>
                  </a:extLst>
                </a:gridCol>
                <a:gridCol w="2741627">
                  <a:extLst>
                    <a:ext uri="{9D8B030D-6E8A-4147-A177-3AD203B41FA5}">
                      <a16:colId xmlns:a16="http://schemas.microsoft.com/office/drawing/2014/main" val="2224570006"/>
                    </a:ext>
                  </a:extLst>
                </a:gridCol>
                <a:gridCol w="3114258">
                  <a:extLst>
                    <a:ext uri="{9D8B030D-6E8A-4147-A177-3AD203B41FA5}">
                      <a16:colId xmlns:a16="http://schemas.microsoft.com/office/drawing/2014/main" val="3299497048"/>
                    </a:ext>
                  </a:extLst>
                </a:gridCol>
              </a:tblGrid>
              <a:tr h="337432">
                <a:tc gridSpan="2">
                  <a:txBody>
                    <a:bodyPr/>
                    <a:lstStyle/>
                    <a:p>
                      <a:pPr algn="ctr"/>
                      <a:r>
                        <a:rPr lang="en-GB" sz="1600" b="1">
                          <a:solidFill>
                            <a:schemeClr val="bg1"/>
                          </a:solidFill>
                        </a:rPr>
                        <a:t>Population 2 - Office Roles </a:t>
                      </a:r>
                    </a:p>
                  </a:txBody>
                  <a:tcPr>
                    <a:solidFill>
                      <a:srgbClr val="55D2B1"/>
                    </a:solidFill>
                  </a:tcPr>
                </a:tc>
                <a:tc hMerge="1">
                  <a:txBody>
                    <a:bodyPr/>
                    <a:lstStyle/>
                    <a:p>
                      <a:endParaRPr lang="en-GB"/>
                    </a:p>
                  </a:txBody>
                  <a:tcPr/>
                </a:tc>
                <a:tc>
                  <a:txBody>
                    <a:bodyPr/>
                    <a:lstStyle/>
                    <a:p>
                      <a:pPr algn="ctr"/>
                      <a:r>
                        <a:rPr lang="en-GB" sz="1600" b="1">
                          <a:solidFill>
                            <a:schemeClr val="bg1"/>
                          </a:solidFill>
                        </a:rPr>
                        <a:t>Instrument</a:t>
                      </a:r>
                    </a:p>
                  </a:txBody>
                  <a:tcPr>
                    <a:solidFill>
                      <a:srgbClr val="55D2B1"/>
                    </a:solidFill>
                  </a:tcPr>
                </a:tc>
                <a:tc>
                  <a:txBody>
                    <a:bodyPr/>
                    <a:lstStyle/>
                    <a:p>
                      <a:pPr algn="ctr"/>
                      <a:r>
                        <a:rPr lang="en-GB" sz="1600" b="1">
                          <a:solidFill>
                            <a:schemeClr val="bg1"/>
                          </a:solidFill>
                        </a:rPr>
                        <a:t>Reports</a:t>
                      </a:r>
                    </a:p>
                  </a:txBody>
                  <a:tcPr>
                    <a:solidFill>
                      <a:srgbClr val="55D2B1"/>
                    </a:solidFill>
                  </a:tcPr>
                </a:tc>
                <a:extLst>
                  <a:ext uri="{0D108BD9-81ED-4DB2-BD59-A6C34878D82A}">
                    <a16:rowId xmlns:a16="http://schemas.microsoft.com/office/drawing/2014/main" val="652303162"/>
                  </a:ext>
                </a:extLst>
              </a:tr>
              <a:tr h="1345267">
                <a:tc>
                  <a:txBody>
                    <a:bodyPr/>
                    <a:lstStyle/>
                    <a:p>
                      <a:r>
                        <a:rPr lang="en-GB" sz="1400" dirty="0"/>
                        <a:t>Job Role/Level </a:t>
                      </a:r>
                    </a:p>
                  </a:txBody>
                  <a:tcPr/>
                </a:tc>
                <a:tc>
                  <a:txBody>
                    <a:bodyPr/>
                    <a:lstStyle/>
                    <a:p>
                      <a:r>
                        <a:rPr lang="en-GB" sz="1400"/>
                        <a:t>E-Assessments only</a:t>
                      </a:r>
                    </a:p>
                  </a:txBody>
                  <a:tcPr/>
                </a:tc>
                <a:tc>
                  <a:txBody>
                    <a:bodyPr/>
                    <a:lstStyle/>
                    <a:p>
                      <a:pPr marL="285750" indent="-285750">
                        <a:buClr>
                          <a:srgbClr val="55D2B1"/>
                        </a:buClr>
                        <a:buFont typeface="Arial" panose="020B0604020202020204" pitchFamily="34" charset="0"/>
                        <a:buChar char="•"/>
                      </a:pPr>
                      <a:endParaRPr lang="en-GB" sz="1400" dirty="0"/>
                    </a:p>
                  </a:txBody>
                  <a:tcPr/>
                </a:tc>
                <a:tc>
                  <a:txBody>
                    <a:bodyPr/>
                    <a:lstStyle/>
                    <a:p>
                      <a:pPr marL="285750" indent="-285750">
                        <a:buClr>
                          <a:srgbClr val="55D2B1"/>
                        </a:buClr>
                        <a:buFont typeface="Arial" panose="020B0604020202020204" pitchFamily="34" charset="0"/>
                        <a:buChar char="•"/>
                      </a:pPr>
                      <a:endParaRPr lang="en-GB" sz="1400" dirty="0"/>
                    </a:p>
                  </a:txBody>
                  <a:tcPr/>
                </a:tc>
                <a:extLst>
                  <a:ext uri="{0D108BD9-81ED-4DB2-BD59-A6C34878D82A}">
                    <a16:rowId xmlns:a16="http://schemas.microsoft.com/office/drawing/2014/main" val="3400676322"/>
                  </a:ext>
                </a:extLst>
              </a:tr>
              <a:tr h="471481">
                <a:tc>
                  <a:txBody>
                    <a:bodyPr/>
                    <a:lstStyle/>
                    <a:p>
                      <a:r>
                        <a:rPr lang="en-GB" sz="1400" dirty="0"/>
                        <a:t>Job Role/Level </a:t>
                      </a:r>
                    </a:p>
                  </a:txBody>
                  <a:tcPr/>
                </a:tc>
                <a:tc>
                  <a:txBody>
                    <a:bodyPr/>
                    <a:lstStyle/>
                    <a:p>
                      <a:r>
                        <a:rPr lang="en-GB" sz="1400"/>
                        <a:t>E-Assessments only</a:t>
                      </a:r>
                    </a:p>
                  </a:txBody>
                  <a:tcPr/>
                </a:tc>
                <a:tc>
                  <a:txBody>
                    <a:bodyPr/>
                    <a:lstStyle/>
                    <a:p>
                      <a:pPr marL="0" indent="0">
                        <a:buClr>
                          <a:srgbClr val="55D2B1"/>
                        </a:buClr>
                        <a:buNone/>
                      </a:pPr>
                      <a:endParaRPr lang="en-GB" sz="1400" dirty="0"/>
                    </a:p>
                  </a:txBody>
                  <a:tcPr/>
                </a:tc>
                <a:tc>
                  <a:txBody>
                    <a:bodyPr/>
                    <a:lstStyle/>
                    <a:p>
                      <a:pPr marL="285750" indent="-285750">
                        <a:buClr>
                          <a:schemeClr val="accent1"/>
                        </a:buClr>
                        <a:buFont typeface="Arial" panose="020B0604020202020204" pitchFamily="34" charset="0"/>
                        <a:buChar char="•"/>
                      </a:pPr>
                      <a:endParaRPr lang="en-GB" sz="1400" dirty="0"/>
                    </a:p>
                  </a:txBody>
                  <a:tcPr/>
                </a:tc>
                <a:extLst>
                  <a:ext uri="{0D108BD9-81ED-4DB2-BD59-A6C34878D82A}">
                    <a16:rowId xmlns:a16="http://schemas.microsoft.com/office/drawing/2014/main" val="2058017975"/>
                  </a:ext>
                </a:extLst>
              </a:tr>
              <a:tr h="729651">
                <a:tc>
                  <a:txBody>
                    <a:bodyPr/>
                    <a:lstStyle/>
                    <a:p>
                      <a:r>
                        <a:rPr lang="en-GB" sz="1400" dirty="0"/>
                        <a:t>Job Tole/Level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Combination of E-Assessments and In-Person (Day) Assessment</a:t>
                      </a:r>
                    </a:p>
                  </a:txBody>
                  <a:tcPr/>
                </a:tc>
                <a:tc>
                  <a:txBody>
                    <a:bodyPr/>
                    <a:lstStyle/>
                    <a:p>
                      <a:pPr marL="0" indent="0">
                        <a:buClr>
                          <a:srgbClr val="55D2B1"/>
                        </a:buClr>
                        <a:buFont typeface="Arial" panose="020B0604020202020204" pitchFamily="34" charset="0"/>
                        <a:buNone/>
                      </a:pPr>
                      <a:endParaRPr lang="en-GB" sz="1400" dirty="0"/>
                    </a:p>
                  </a:txBody>
                  <a:tcPr/>
                </a:tc>
                <a:tc>
                  <a:txBody>
                    <a:bodyPr/>
                    <a:lstStyle/>
                    <a:p>
                      <a:pPr marL="285750" indent="-285750">
                        <a:buClr>
                          <a:schemeClr val="accent1"/>
                        </a:buClr>
                        <a:buFont typeface="Arial" panose="020B0604020202020204" pitchFamily="34" charset="0"/>
                        <a:buChar char="•"/>
                      </a:pPr>
                      <a:endParaRPr lang="en-GB" sz="1400" dirty="0"/>
                    </a:p>
                  </a:txBody>
                  <a:tcPr/>
                </a:tc>
                <a:extLst>
                  <a:ext uri="{0D108BD9-81ED-4DB2-BD59-A6C34878D82A}">
                    <a16:rowId xmlns:a16="http://schemas.microsoft.com/office/drawing/2014/main" val="2179863956"/>
                  </a:ext>
                </a:extLst>
              </a:tr>
            </a:tbl>
          </a:graphicData>
        </a:graphic>
      </p:graphicFrame>
    </p:spTree>
    <p:extLst>
      <p:ext uri="{BB962C8B-B14F-4D97-AF65-F5344CB8AC3E}">
        <p14:creationId xmlns:p14="http://schemas.microsoft.com/office/powerpoint/2010/main" val="364111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aville Assessment Colours">
      <a:dk1>
        <a:srgbClr val="242424"/>
      </a:dk1>
      <a:lt1>
        <a:sysClr val="window" lastClr="FFFFFF"/>
      </a:lt1>
      <a:dk2>
        <a:srgbClr val="1A244A"/>
      </a:dk2>
      <a:lt2>
        <a:srgbClr val="D1D3DB"/>
      </a:lt2>
      <a:accent1>
        <a:srgbClr val="55D2B1"/>
      </a:accent1>
      <a:accent2>
        <a:srgbClr val="409E85"/>
      </a:accent2>
      <a:accent3>
        <a:srgbClr val="4F9CC9"/>
      </a:accent3>
      <a:accent4>
        <a:srgbClr val="FC5B54"/>
      </a:accent4>
      <a:accent5>
        <a:srgbClr val="AF78B3"/>
      </a:accent5>
      <a:accent6>
        <a:srgbClr val="FEFCC4"/>
      </a:accent6>
      <a:hlink>
        <a:srgbClr val="409E85"/>
      </a:hlink>
      <a:folHlink>
        <a:srgbClr val="AF78B3"/>
      </a:folHlink>
    </a:clrScheme>
    <a:fontScheme name="Saville Typography">
      <a:majorFont>
        <a:latin typeface="Segoe U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ville template 2023.potx" id="{15D6E5C9-E727-47E8-AE2C-A3518A4652FF}" vid="{DCF2FB4F-B0D2-417B-A894-53FC1A8483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8781CD-94F3-4975-AC1A-6D6E6331E9D5}">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969f6bf6-6c9e-4f84-9064-7089f79a8fa8" xsi:nil="true"/>
    <lcf76f155ced4ddcb4097134ff3c332f xmlns="764dd4d0-93a3-42ac-9238-393fefd17cf7">
      <Terms xmlns="http://schemas.microsoft.com/office/infopath/2007/PartnerControls"/>
    </lcf76f155ced4ddcb4097134ff3c332f>
    <SharedWithUsers xmlns="969f6bf6-6c9e-4f84-9064-7089f79a8fa8">
      <UserInfo>
        <DisplayName>James Hollingsworth</DisplayName>
        <AccountId>14</AccountId>
        <AccountType/>
      </UserInfo>
      <UserInfo>
        <DisplayName>Richard Williams</DisplayName>
        <AccountId>17</AccountId>
        <AccountType/>
      </UserInfo>
      <UserInfo>
        <DisplayName>John Regula</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06975D96788642B40FB3763570E837" ma:contentTypeVersion="20" ma:contentTypeDescription="Create a new document." ma:contentTypeScope="" ma:versionID="9a9df43a1d32486429555ede3e49a080">
  <xsd:schema xmlns:xsd="http://www.w3.org/2001/XMLSchema" xmlns:xs="http://www.w3.org/2001/XMLSchema" xmlns:p="http://schemas.microsoft.com/office/2006/metadata/properties" xmlns:ns1="http://schemas.microsoft.com/sharepoint/v3" xmlns:ns2="764dd4d0-93a3-42ac-9238-393fefd17cf7" xmlns:ns3="969f6bf6-6c9e-4f84-9064-7089f79a8fa8" targetNamespace="http://schemas.microsoft.com/office/2006/metadata/properties" ma:root="true" ma:fieldsID="d04b6fc18e195f326e5905e820d6938e" ns1:_="" ns2:_="" ns3:_="">
    <xsd:import namespace="http://schemas.microsoft.com/sharepoint/v3"/>
    <xsd:import namespace="764dd4d0-93a3-42ac-9238-393fefd17cf7"/>
    <xsd:import namespace="969f6bf6-6c9e-4f84-9064-7089f79a8fa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MediaServiceSearchPropertie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4dd4d0-93a3-42ac-9238-393fefd17c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89565c-e6d4-4850-abe4-04ea891e0b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9f6bf6-6c9e-4f84-9064-7089f79a8fa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f78dbc0-7a6d-4f26-ac5e-58463ebbd894}" ma:internalName="TaxCatchAll" ma:showField="CatchAllData" ma:web="969f6bf6-6c9e-4f84-9064-7089f79a8f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080538-FD74-46D2-B3DD-A9E33EE2EC29}">
  <ds:schemaRefs>
    <ds:schemaRef ds:uri="http://schemas.microsoft.com/sharepoint/v3/contenttype/forms"/>
  </ds:schemaRefs>
</ds:datastoreItem>
</file>

<file path=customXml/itemProps2.xml><?xml version="1.0" encoding="utf-8"?>
<ds:datastoreItem xmlns:ds="http://schemas.openxmlformats.org/officeDocument/2006/customXml" ds:itemID="{42908038-7F5F-4D2B-A61C-34C8C3AA3BF7}">
  <ds:schemaRefs>
    <ds:schemaRef ds:uri="c23d4374-241a-4038-bcc3-536f38d73812"/>
    <ds:schemaRef ds:uri="f99ce1b9-0c25-40e4-8b5f-c35deff93d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641BEDE-27CB-47A8-ADA4-7D1CD9A1535F}"/>
</file>

<file path=docProps/app.xml><?xml version="1.0" encoding="utf-8"?>
<Properties xmlns="http://schemas.openxmlformats.org/officeDocument/2006/extended-properties" xmlns:vt="http://schemas.openxmlformats.org/officeDocument/2006/docPropsVTypes">
  <Template/>
  <TotalTime>0</TotalTime>
  <Words>2653</Words>
  <Application>Microsoft Office PowerPoint</Application>
  <PresentationFormat>Widescreen</PresentationFormat>
  <Paragraphs>477</Paragraphs>
  <Slides>41</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游ゴシック</vt:lpstr>
      <vt:lpstr>Arial</vt:lpstr>
      <vt:lpstr>Arial Nova</vt:lpstr>
      <vt:lpstr>Calibri</vt:lpstr>
      <vt:lpstr>Raleway</vt:lpstr>
      <vt:lpstr>Roboto</vt:lpstr>
      <vt:lpstr>Segoe UI</vt:lpstr>
      <vt:lpstr>Segoe UI Semilight</vt:lpstr>
      <vt:lpstr>Office Theme</vt:lpstr>
      <vt:lpstr>PowerPoint Presentation</vt:lpstr>
      <vt:lpstr>Agenda</vt:lpstr>
      <vt:lpstr>PowerPoint Presentation</vt:lpstr>
      <vt:lpstr>PowerPoint Presentation</vt:lpstr>
      <vt:lpstr>We have been innovating how organizations Hire, Build and Lead Talent since 2004 </vt:lpstr>
      <vt:lpstr>We offer a fully integrated talent strategy allowing you to speak the same language across the talent cycle </vt:lpstr>
      <vt:lpstr>PowerPoint Presentation</vt:lpstr>
      <vt:lpstr>Our Understanding of Your Needs</vt:lpstr>
      <vt:lpstr>Overview of Proposed Solution</vt:lpstr>
      <vt:lpstr>Introduction to Wave </vt:lpstr>
      <vt:lpstr>Introduction to Cognitive Tests </vt:lpstr>
      <vt:lpstr>Population 1: Store Managers</vt:lpstr>
      <vt:lpstr>PowerPoint Presentation</vt:lpstr>
      <vt:lpstr>Role Fit Score</vt:lpstr>
      <vt:lpstr>Combined Fit Score</vt:lpstr>
      <vt:lpstr>Match 6.5 Interview Guide </vt:lpstr>
      <vt:lpstr>Match 6.5 Candidate Feedback Report &amp; Onboarding Report </vt:lpstr>
      <vt:lpstr>Swift Comprehension</vt:lpstr>
      <vt:lpstr>Population 2: Office Roles</vt:lpstr>
      <vt:lpstr>Focus Styles Interview Guide</vt:lpstr>
      <vt:lpstr>Focus Styles Personal Report</vt:lpstr>
      <vt:lpstr>Swift Executive</vt:lpstr>
      <vt:lpstr>Population 2:</vt:lpstr>
      <vt:lpstr>PowerPoint Presentation</vt:lpstr>
      <vt:lpstr>Population 2: Office Roles</vt:lpstr>
      <vt:lpstr>PowerPoint Presentation</vt:lpstr>
      <vt:lpstr>Group Overviews</vt:lpstr>
      <vt:lpstr>Retail Situations</vt:lpstr>
      <vt:lpstr>Week In the Life Of  (WILO)</vt:lpstr>
      <vt:lpstr>PowerPoint Presentation</vt:lpstr>
      <vt:lpstr>Pricing Breakdown</vt:lpstr>
      <vt:lpstr>Pricing Breakdown</vt:lpstr>
      <vt:lpstr>Oasys Online Platform </vt:lpstr>
      <vt:lpstr>Your Account Management Team</vt:lpstr>
      <vt:lpstr>Additional Support</vt:lpstr>
      <vt:lpstr>PowerPoint Presentation</vt:lpstr>
      <vt:lpstr>Language Availability</vt:lpstr>
      <vt:lpstr>Training</vt:lpstr>
      <vt:lpstr>Return on Investment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Regula</dc:creator>
  <cp:lastModifiedBy>James Hollingsworth</cp:lastModifiedBy>
  <cp:revision>2</cp:revision>
  <dcterms:created xsi:type="dcterms:W3CDTF">2023-05-25T08:05:09Z</dcterms:created>
  <dcterms:modified xsi:type="dcterms:W3CDTF">2023-08-01T15:10:12Z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0x0101009106975D96788642B40FB3763570E837</vt:lpwstr>
  </property>
  <property fmtid="{D5CDD505-2E9C-101B-9397-08002B2CF9AE}" pid="3" name="MediaServiceImageTags">
    <vt:lpwstr/>
  </property>
  <property fmtid="{D5CDD505-2E9C-101B-9397-08002B2CF9AE}" pid="4" name="MSIP_Label_66b136e1-ee93-42d5-a602-00a52ec962b6_Enabled">
    <vt:lpwstr>true</vt:lpwstr>
  </property>
  <property fmtid="{D5CDD505-2E9C-101B-9397-08002B2CF9AE}" pid="5" name="MSIP_Label_66b136e1-ee93-42d5-a602-00a52ec962b6_SetDate">
    <vt:lpwstr>2023-06-29T13:15:21Z</vt:lpwstr>
  </property>
  <property fmtid="{D5CDD505-2E9C-101B-9397-08002B2CF9AE}" pid="6" name="MSIP_Label_66b136e1-ee93-42d5-a602-00a52ec962b6_Method">
    <vt:lpwstr>Privileged</vt:lpwstr>
  </property>
  <property fmtid="{D5CDD505-2E9C-101B-9397-08002B2CF9AE}" pid="7" name="MSIP_Label_66b136e1-ee93-42d5-a602-00a52ec962b6_Name">
    <vt:lpwstr>Unrestricted</vt:lpwstr>
  </property>
  <property fmtid="{D5CDD505-2E9C-101B-9397-08002B2CF9AE}" pid="8" name="MSIP_Label_66b136e1-ee93-42d5-a602-00a52ec962b6_SiteId">
    <vt:lpwstr>0622322b-70eb-4067-8631-3f9eab57e22d</vt:lpwstr>
  </property>
  <property fmtid="{D5CDD505-2E9C-101B-9397-08002B2CF9AE}" pid="9" name="MSIP_Label_66b136e1-ee93-42d5-a602-00a52ec962b6_ActionId">
    <vt:lpwstr>d0b5a9f9-7419-4d1b-91c4-e58a6c9d841b</vt:lpwstr>
  </property>
  <property fmtid="{D5CDD505-2E9C-101B-9397-08002B2CF9AE}" pid="10" name="MSIP_Label_66b136e1-ee93-42d5-a602-00a52ec962b6_ContentBits">
    <vt:lpwstr>0</vt:lpwstr>
  </property>
</Properties>
</file>