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147379039" r:id="rId5"/>
    <p:sldId id="2147379054" r:id="rId6"/>
    <p:sldId id="2147379028" r:id="rId7"/>
    <p:sldId id="2147379051" r:id="rId8"/>
    <p:sldId id="2147379040" r:id="rId9"/>
    <p:sldId id="2147379055" r:id="rId10"/>
    <p:sldId id="2147379043" r:id="rId11"/>
    <p:sldId id="2147379079" r:id="rId12"/>
    <p:sldId id="2147379083" r:id="rId13"/>
    <p:sldId id="2147379093" r:id="rId14"/>
    <p:sldId id="2147379080" r:id="rId15"/>
    <p:sldId id="268" r:id="rId16"/>
    <p:sldId id="2147379095" r:id="rId17"/>
    <p:sldId id="2142532597" r:id="rId18"/>
    <p:sldId id="2147379094" r:id="rId19"/>
    <p:sldId id="2147379096" r:id="rId20"/>
    <p:sldId id="2142532598" r:id="rId21"/>
    <p:sldId id="2147379097" r:id="rId22"/>
    <p:sldId id="2147379098" r:id="rId23"/>
    <p:sldId id="2147379099" r:id="rId24"/>
    <p:sldId id="2147379100" r:id="rId25"/>
    <p:sldId id="1104" r:id="rId26"/>
    <p:sldId id="2147379085" r:id="rId27"/>
    <p:sldId id="893" r:id="rId28"/>
    <p:sldId id="2147379081" r:id="rId29"/>
    <p:sldId id="257" r:id="rId30"/>
    <p:sldId id="351" r:id="rId31"/>
    <p:sldId id="2147379086" r:id="rId32"/>
    <p:sldId id="2147379092" r:id="rId33"/>
    <p:sldId id="2147379101" r:id="rId34"/>
    <p:sldId id="2147379091" r:id="rId35"/>
    <p:sldId id="2147379041" r:id="rId36"/>
    <p:sldId id="2147379076" r:id="rId37"/>
    <p:sldId id="2147379069" r:id="rId38"/>
    <p:sldId id="2147379077" r:id="rId39"/>
    <p:sldId id="21473790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219B17-63F9-4A8D-4975-BD7DECC882C8}" name="Daphne van der Wielen" initials="DvdW" userId="S::daphne.vanderwielen@savilleassessment.com::0ff450f0-204a-49ac-aed6-5505afb07d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44A"/>
    <a:srgbClr val="55D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85106C-5D5A-9C94-DF86-31C46F784952}" v="1" dt="2023-08-03T09:32:06.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6597" autoAdjust="0"/>
  </p:normalViewPr>
  <p:slideViewPr>
    <p:cSldViewPr snapToGrid="0">
      <p:cViewPr varScale="1">
        <p:scale>
          <a:sx n="118" d="100"/>
          <a:sy n="118" d="100"/>
        </p:scale>
        <p:origin x="258" y="96"/>
      </p:cViewPr>
      <p:guideLst/>
    </p:cSldViewPr>
  </p:slideViewPr>
  <p:notesTextViewPr>
    <p:cViewPr>
      <p:scale>
        <a:sx n="1" d="1"/>
        <a:sy n="1" d="1"/>
      </p:scale>
      <p:origin x="0" y="0"/>
    </p:cViewPr>
  </p:notesTextViewPr>
  <p:notesViewPr>
    <p:cSldViewPr snapToGrid="0">
      <p:cViewPr varScale="1">
        <p:scale>
          <a:sx n="90" d="100"/>
          <a:sy n="90" d="100"/>
        </p:scale>
        <p:origin x="377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23B63-7CB5-4F87-AFA8-7A7C12DF8D20}" type="datetimeFigureOut">
              <a:rPr lang="en-GB" smtClean="0"/>
              <a:t>03/08/2023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AF4CE-E491-4C24-973E-BE509AF71BBF}" type="slidenum">
              <a:rPr lang="en-GB" smtClean="0"/>
              <a:t>‹#›</a:t>
            </a:fld>
            <a:endParaRPr lang="en-GB"/>
          </a:p>
        </p:txBody>
      </p:sp>
    </p:spTree>
    <p:extLst>
      <p:ext uri="{BB962C8B-B14F-4D97-AF65-F5344CB8AC3E}">
        <p14:creationId xmlns:p14="http://schemas.microsoft.com/office/powerpoint/2010/main" val="1582151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GB" sz="1200" dirty="0"/>
          </a:p>
        </p:txBody>
      </p:sp>
      <p:sp>
        <p:nvSpPr>
          <p:cNvPr id="4" name="Slide Number Placeholder 3"/>
          <p:cNvSpPr>
            <a:spLocks noGrp="1"/>
          </p:cNvSpPr>
          <p:nvPr>
            <p:ph type="sldNum" sz="quarter" idx="5"/>
          </p:nvPr>
        </p:nvSpPr>
        <p:spPr/>
        <p:txBody>
          <a:bodyPr/>
          <a:lstStyle/>
          <a:p>
            <a:fld id="{3F058C8C-320D-421D-9130-6176E05FFD6E}" type="slidenum">
              <a:rPr kumimoji="1" lang="ja-JP" altLang="en-US" smtClean="0"/>
              <a:t>3</a:t>
            </a:fld>
            <a:endParaRPr kumimoji="1" lang="ja-JP" altLang="en-US"/>
          </a:p>
        </p:txBody>
      </p:sp>
    </p:spTree>
    <p:extLst>
      <p:ext uri="{BB962C8B-B14F-4D97-AF65-F5344CB8AC3E}">
        <p14:creationId xmlns:p14="http://schemas.microsoft.com/office/powerpoint/2010/main" val="4199778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58C8C-320D-421D-9130-6176E05FFD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403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058C8C-320D-421D-9130-6176E05FFD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42554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21</a:t>
            </a:fld>
            <a:endParaRPr lang="en-US"/>
          </a:p>
        </p:txBody>
      </p:sp>
    </p:spTree>
    <p:extLst>
      <p:ext uri="{BB962C8B-B14F-4D97-AF65-F5344CB8AC3E}">
        <p14:creationId xmlns:p14="http://schemas.microsoft.com/office/powerpoint/2010/main" val="253126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99B0F9-5275-4FDD-BFE5-B9E6F2FD770F}" type="slidenum">
              <a:rPr lang="en-US" smtClean="0"/>
              <a:pPr/>
              <a:t>22</a:t>
            </a:fld>
            <a:endParaRPr lang="en-US"/>
          </a:p>
        </p:txBody>
      </p:sp>
    </p:spTree>
    <p:extLst>
      <p:ext uri="{BB962C8B-B14F-4D97-AF65-F5344CB8AC3E}">
        <p14:creationId xmlns:p14="http://schemas.microsoft.com/office/powerpoint/2010/main" val="106293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25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benefits of this blended assessment solution can help address the challenges Verizon Wireless are looking to over come </a:t>
            </a:r>
          </a:p>
          <a:p>
            <a:endParaRPr lang="en-GB" dirty="0"/>
          </a:p>
          <a:p>
            <a:pPr marL="171450" indent="-171450">
              <a:buFont typeface="Arial" panose="020B0604020202020204" pitchFamily="34" charset="0"/>
              <a:buChar char="•"/>
            </a:pPr>
            <a:r>
              <a:rPr lang="en-GB" dirty="0"/>
              <a:t>A long seat time to collect the data you need to make accurate hiring decisions (unrivalled prediction) </a:t>
            </a:r>
          </a:p>
          <a:p>
            <a:pPr marL="171450" indent="-171450">
              <a:buFont typeface="Arial" panose="020B0604020202020204" pitchFamily="34" charset="0"/>
              <a:buChar char="•"/>
            </a:pPr>
            <a:r>
              <a:rPr lang="en-GB" dirty="0"/>
              <a:t>The risk of losing applicants to competitors with a poor and lengthy assessment experience and turnaround time (engaging and efficient) </a:t>
            </a:r>
          </a:p>
          <a:p>
            <a:pPr marL="171450" indent="-171450">
              <a:buFont typeface="Arial" panose="020B0604020202020204" pitchFamily="34" charset="0"/>
              <a:buChar char="•"/>
            </a:pPr>
            <a:r>
              <a:rPr lang="en-GB" dirty="0"/>
              <a:t>Lack of diversity (mitigate bias) </a:t>
            </a:r>
          </a:p>
          <a:p>
            <a:pPr marL="171450" indent="-171450">
              <a:buFont typeface="Arial" panose="020B0604020202020204" pitchFamily="34" charset="0"/>
              <a:buChar char="•"/>
            </a:pPr>
            <a:r>
              <a:rPr lang="en-GB" dirty="0"/>
              <a:t>Low validity assessment not distinguishing poor performers from good ( Low quality) </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25</a:t>
            </a:fld>
            <a:endParaRPr lang="en-GB"/>
          </a:p>
        </p:txBody>
      </p:sp>
      <p:pic>
        <p:nvPicPr>
          <p:cNvPr id="6" name="Picture 5">
            <a:extLst>
              <a:ext uri="{FF2B5EF4-FFF2-40B4-BE49-F238E27FC236}">
                <a16:creationId xmlns:a16="http://schemas.microsoft.com/office/drawing/2014/main" id="{AAD3FCF5-C765-F179-9428-607C3FB2CFFA}"/>
              </a:ext>
            </a:extLst>
          </p:cNvPr>
          <p:cNvPicPr>
            <a:picLocks noChangeAspect="1"/>
          </p:cNvPicPr>
          <p:nvPr/>
        </p:nvPicPr>
        <p:blipFill>
          <a:blip r:embed="rId3"/>
          <a:stretch>
            <a:fillRect/>
          </a:stretch>
        </p:blipFill>
        <p:spPr>
          <a:xfrm>
            <a:off x="839971" y="6433118"/>
            <a:ext cx="3785192" cy="2029363"/>
          </a:xfrm>
          <a:prstGeom prst="rect">
            <a:avLst/>
          </a:prstGeom>
        </p:spPr>
      </p:pic>
    </p:spTree>
    <p:extLst>
      <p:ext uri="{BB962C8B-B14F-4D97-AF65-F5344CB8AC3E}">
        <p14:creationId xmlns:p14="http://schemas.microsoft.com/office/powerpoint/2010/main" val="247331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Implementation / Project set up </a:t>
            </a:r>
          </a:p>
          <a:p>
            <a:pPr marL="342900" indent="-342900">
              <a:buAutoNum type="arabicPeriod"/>
            </a:pPr>
            <a:r>
              <a:rPr lang="en-GB" dirty="0"/>
              <a:t>Work with our team to define the requirements of the role and create the match 6.5 algorithm </a:t>
            </a:r>
          </a:p>
          <a:p>
            <a:pPr marL="342900" indent="-342900">
              <a:buAutoNum type="arabicPeriod"/>
            </a:pPr>
            <a:r>
              <a:rPr lang="en-GB" dirty="0"/>
              <a:t>Tailor situations branding and wording (optional) </a:t>
            </a:r>
          </a:p>
          <a:p>
            <a:pPr marL="342900" indent="-342900">
              <a:buAutoNum type="arabicPeriod"/>
            </a:pPr>
            <a:r>
              <a:rPr lang="en-GB" dirty="0"/>
              <a:t>Partner with our consultants and design team to create fully customized SJT (Optional and time frame)</a:t>
            </a:r>
          </a:p>
          <a:p>
            <a:pPr marL="342900" indent="-342900">
              <a:buAutoNum type="arabicPeriod"/>
            </a:pPr>
            <a:r>
              <a:rPr lang="en-GB" dirty="0"/>
              <a:t>Validation study with current incumbents</a:t>
            </a:r>
          </a:p>
          <a:p>
            <a:pPr marL="342900" indent="-342900">
              <a:buAutoNum type="arabicPeriod"/>
            </a:pPr>
            <a:r>
              <a:rPr lang="en-GB" dirty="0"/>
              <a:t>Team share validation study and revise </a:t>
            </a:r>
          </a:p>
          <a:p>
            <a:pPr marL="342900" indent="-342900">
              <a:buAutoNum type="arabicPeriod"/>
            </a:pPr>
            <a:r>
              <a:rPr lang="en-GB" dirty="0"/>
              <a:t> Launch Verizon assessment experience for pre hire roles </a:t>
            </a:r>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29</a:t>
            </a:fld>
            <a:endParaRPr lang="en-GB"/>
          </a:p>
        </p:txBody>
      </p:sp>
    </p:spTree>
    <p:extLst>
      <p:ext uri="{BB962C8B-B14F-4D97-AF65-F5344CB8AC3E}">
        <p14:creationId xmlns:p14="http://schemas.microsoft.com/office/powerpoint/2010/main" val="2597255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dirty="0"/>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dirty="0"/>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dirty="0">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dirty="0">
                <a:solidFill>
                  <a:schemeClr val="tx1"/>
                </a:solidFill>
              </a:endParaRPr>
            </a:p>
          </p:txBody>
        </p:sp>
      </p:grpSp>
    </p:spTree>
    <p:extLst>
      <p:ext uri="{BB962C8B-B14F-4D97-AF65-F5344CB8AC3E}">
        <p14:creationId xmlns:p14="http://schemas.microsoft.com/office/powerpoint/2010/main" val="160243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This is a Section Title</a:t>
            </a:r>
          </a:p>
        </p:txBody>
      </p:sp>
    </p:spTree>
    <p:extLst>
      <p:ext uri="{BB962C8B-B14F-4D97-AF65-F5344CB8AC3E}">
        <p14:creationId xmlns:p14="http://schemas.microsoft.com/office/powerpoint/2010/main" val="211119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3374132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dirty="0"/>
          </a:p>
        </p:txBody>
      </p:sp>
    </p:spTree>
    <p:extLst>
      <p:ext uri="{BB962C8B-B14F-4D97-AF65-F5344CB8AC3E}">
        <p14:creationId xmlns:p14="http://schemas.microsoft.com/office/powerpoint/2010/main" val="1607769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220459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1649362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51885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97572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8588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14962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81C3DAD-E327-64D6-396C-BB2110A576F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576" t="5643" r="13217"/>
          <a:stretch/>
        </p:blipFill>
        <p:spPr>
          <a:xfrm>
            <a:off x="0" y="292821"/>
            <a:ext cx="12192000" cy="5148217"/>
          </a:xfrm>
          <a:prstGeom prst="rect">
            <a:avLst/>
          </a:prstGeom>
        </p:spPr>
      </p:pic>
      <p:pic>
        <p:nvPicPr>
          <p:cNvPr id="3" name="Graphic 2">
            <a:extLst>
              <a:ext uri="{FF2B5EF4-FFF2-40B4-BE49-F238E27FC236}">
                <a16:creationId xmlns:a16="http://schemas.microsoft.com/office/drawing/2014/main" id="{CB8E8A28-BD38-9BD9-E489-C4C72082AF4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8000" y="2866930"/>
            <a:ext cx="6096000" cy="1124141"/>
          </a:xfrm>
          <a:prstGeom prst="rect">
            <a:avLst/>
          </a:prstGeom>
        </p:spPr>
      </p:pic>
    </p:spTree>
    <p:extLst>
      <p:ext uri="{BB962C8B-B14F-4D97-AF65-F5344CB8AC3E}">
        <p14:creationId xmlns:p14="http://schemas.microsoft.com/office/powerpoint/2010/main" val="269743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dirty="0"/>
              <a:t>Title</a:t>
            </a:r>
            <a:endParaRPr lang="en-GB" dirty="0"/>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dirty="0"/>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dirty="0"/>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dirty="0">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49820582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81C3DAD-E327-64D6-396C-BB2110A576F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576" t="5643" r="13217"/>
          <a:stretch/>
        </p:blipFill>
        <p:spPr>
          <a:xfrm>
            <a:off x="0" y="292821"/>
            <a:ext cx="12192000" cy="5148217"/>
          </a:xfrm>
          <a:prstGeom prst="rect">
            <a:avLst/>
          </a:prstGeom>
        </p:spPr>
      </p:pic>
      <p:pic>
        <p:nvPicPr>
          <p:cNvPr id="3" name="Graphic 2">
            <a:extLst>
              <a:ext uri="{FF2B5EF4-FFF2-40B4-BE49-F238E27FC236}">
                <a16:creationId xmlns:a16="http://schemas.microsoft.com/office/drawing/2014/main" id="{CB8E8A28-BD38-9BD9-E489-C4C72082AF4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817091" y="2718823"/>
            <a:ext cx="6557818" cy="1420356"/>
          </a:xfrm>
          <a:prstGeom prst="rect">
            <a:avLst/>
          </a:prstGeom>
        </p:spPr>
      </p:pic>
    </p:spTree>
    <p:extLst>
      <p:ext uri="{BB962C8B-B14F-4D97-AF65-F5344CB8AC3E}">
        <p14:creationId xmlns:p14="http://schemas.microsoft.com/office/powerpoint/2010/main" val="244840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EBF39E9-546E-EA6E-667D-BF57F4B4AC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224616"/>
            <a:ext cx="9024616" cy="7307233"/>
          </a:xfrm>
          <a:prstGeom prst="rect">
            <a:avLst/>
          </a:prstGeom>
        </p:spPr>
      </p:pic>
      <p:pic>
        <p:nvPicPr>
          <p:cNvPr id="5" name="Graphic 4">
            <a:extLst>
              <a:ext uri="{FF2B5EF4-FFF2-40B4-BE49-F238E27FC236}">
                <a16:creationId xmlns:a16="http://schemas.microsoft.com/office/drawing/2014/main" id="{45D609BA-65E6-A7E1-2157-D41155CAD93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62263" y="2700338"/>
            <a:ext cx="6467475" cy="1457325"/>
          </a:xfrm>
          <a:prstGeom prst="rect">
            <a:avLst/>
          </a:prstGeom>
        </p:spPr>
      </p:pic>
    </p:spTree>
    <p:extLst>
      <p:ext uri="{BB962C8B-B14F-4D97-AF65-F5344CB8AC3E}">
        <p14:creationId xmlns:p14="http://schemas.microsoft.com/office/powerpoint/2010/main" val="2866683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EBF39E9-546E-EA6E-667D-BF57F4B4AC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224616"/>
            <a:ext cx="9024616" cy="7307233"/>
          </a:xfrm>
          <a:prstGeom prst="rect">
            <a:avLst/>
          </a:prstGeom>
        </p:spPr>
      </p:pic>
      <p:pic>
        <p:nvPicPr>
          <p:cNvPr id="6" name="Picture 5" descr="A picture containing font, graphics, graphic design, logo&#10;&#10;Description automatically generated">
            <a:extLst>
              <a:ext uri="{FF2B5EF4-FFF2-40B4-BE49-F238E27FC236}">
                <a16:creationId xmlns:a16="http://schemas.microsoft.com/office/drawing/2014/main" id="{11A4EB75-03DE-339C-6B6B-C16033BE9D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67763" y="2700338"/>
            <a:ext cx="6456474" cy="1457325"/>
          </a:xfrm>
          <a:prstGeom prst="rect">
            <a:avLst/>
          </a:prstGeom>
        </p:spPr>
      </p:pic>
    </p:spTree>
    <p:extLst>
      <p:ext uri="{BB962C8B-B14F-4D97-AF65-F5344CB8AC3E}">
        <p14:creationId xmlns:p14="http://schemas.microsoft.com/office/powerpoint/2010/main" val="1792728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767445" y="110309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dirty="0"/>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767445" y="1994457"/>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271100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2978084"/>
            <a:ext cx="3905992"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711462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767445" y="110309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dirty="0">
              <a:solidFill>
                <a:schemeClr val="tx2"/>
              </a:solidFill>
            </a:endParaRPr>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767445" y="1994457"/>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271100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297808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3558032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340725"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dirty="0"/>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5" y="1445817"/>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905992"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2301261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340725"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dirty="0"/>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5" y="1445817"/>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1244997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5000" sy="65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340725"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endParaRPr lang="en-GB" dirty="0"/>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445817"/>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603039" cy="329207"/>
          </a:xfrm>
        </p:spPr>
        <p:txBody>
          <a:bodyPr>
            <a:noAutofit/>
          </a:bodyPr>
          <a:lstStyle>
            <a:lvl1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2756721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raphic 17">
            <a:extLst>
              <a:ext uri="{FF2B5EF4-FFF2-40B4-BE49-F238E27FC236}">
                <a16:creationId xmlns:a16="http://schemas.microsoft.com/office/drawing/2014/main" id="{B74973D8-4F81-0E7E-3B3B-A78704EF2410}"/>
              </a:ext>
            </a:extLst>
          </p:cNvPr>
          <p:cNvSpPr/>
          <p:nvPr userDrawn="1"/>
        </p:nvSpPr>
        <p:spPr>
          <a:xfrm>
            <a:off x="340725" y="554458"/>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chemeClr val="tx2"/>
          </a:solidFill>
          <a:ln w="9525" cap="flat">
            <a:noFill/>
            <a:prstDash val="solid"/>
            <a:miter/>
          </a:ln>
        </p:spPr>
        <p:txBody>
          <a:bodyPr rtlCol="0" anchor="ctr"/>
          <a:lstStyle/>
          <a:p>
            <a:endParaRPr lang="en-GB" dirty="0"/>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445817"/>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dirty="0"/>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162365"/>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dirty="0"/>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429444"/>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dirty="0"/>
              <a:t>ORGANIZATION</a:t>
            </a:r>
          </a:p>
        </p:txBody>
      </p:sp>
    </p:spTree>
    <p:extLst>
      <p:ext uri="{BB962C8B-B14F-4D97-AF65-F5344CB8AC3E}">
        <p14:creationId xmlns:p14="http://schemas.microsoft.com/office/powerpoint/2010/main" val="343217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2147676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dirty="0"/>
              <a:t>Title</a:t>
            </a:r>
            <a:endParaRPr lang="en-GB" dirty="0"/>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dirty="0"/>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dirty="0"/>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dirty="0">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84830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dirty="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2291456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90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C225-D192-6F03-6642-1520A8532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3189DC-5F4C-A91B-95CE-6A85A50C11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C0169B-868D-6BD0-2FD5-8D73AF1A1FA6}"/>
              </a:ext>
            </a:extLst>
          </p:cNvPr>
          <p:cNvSpPr>
            <a:spLocks noGrp="1"/>
          </p:cNvSpPr>
          <p:nvPr>
            <p:ph type="dt" sz="half" idx="10"/>
          </p:nvPr>
        </p:nvSpPr>
        <p:spPr/>
        <p:txBody>
          <a:bodyPr/>
          <a:lstStyle/>
          <a:p>
            <a:fld id="{F6BE9F38-A5C7-4B19-9A22-70548155FB44}" type="datetimeFigureOut">
              <a:rPr lang="en-GB" smtClean="0"/>
              <a:t>03/08/2023</a:t>
            </a:fld>
            <a:endParaRPr lang="en-GB"/>
          </a:p>
        </p:txBody>
      </p:sp>
      <p:sp>
        <p:nvSpPr>
          <p:cNvPr id="5" name="Footer Placeholder 4">
            <a:extLst>
              <a:ext uri="{FF2B5EF4-FFF2-40B4-BE49-F238E27FC236}">
                <a16:creationId xmlns:a16="http://schemas.microsoft.com/office/drawing/2014/main" id="{E0DCA686-F999-B4C2-5285-E509734C7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F98025-FED3-E1A3-81EB-74B443E239EB}"/>
              </a:ext>
            </a:extLst>
          </p:cNvPr>
          <p:cNvSpPr>
            <a:spLocks noGrp="1"/>
          </p:cNvSpPr>
          <p:nvPr>
            <p:ph type="sldNum" sz="quarter" idx="12"/>
          </p:nvPr>
        </p:nvSpPr>
        <p:spPr/>
        <p:txBody>
          <a:bodyPr/>
          <a:lstStyle/>
          <a:p>
            <a:fld id="{E68FBFFE-63A8-4147-8F1E-BCD95E665311}" type="slidenum">
              <a:rPr lang="en-GB" smtClean="0"/>
              <a:t>‹#›</a:t>
            </a:fld>
            <a:endParaRPr lang="en-GB"/>
          </a:p>
        </p:txBody>
      </p:sp>
    </p:spTree>
    <p:extLst>
      <p:ext uri="{BB962C8B-B14F-4D97-AF65-F5344CB8AC3E}">
        <p14:creationId xmlns:p14="http://schemas.microsoft.com/office/powerpoint/2010/main" val="1205642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12911594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32401747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20C68-262A-4C69-AE6B-0BAF5E2858F4}" type="datetimeFigureOut">
              <a:rPr lang="en-GB" smtClean="0"/>
              <a:t>03/08/2023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893484-7A0F-4399-B9B8-C6EC277D63AA}" type="slidenum">
              <a:rPr lang="en-GB" smtClean="0"/>
              <a:t>‹#›</a:t>
            </a:fld>
            <a:endParaRPr lang="en-GB"/>
          </a:p>
        </p:txBody>
      </p:sp>
    </p:spTree>
    <p:extLst>
      <p:ext uri="{BB962C8B-B14F-4D97-AF65-F5344CB8AC3E}">
        <p14:creationId xmlns:p14="http://schemas.microsoft.com/office/powerpoint/2010/main" val="2175174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2" name="Slide Number Placeholder 1">
            <a:extLst>
              <a:ext uri="{FF2B5EF4-FFF2-40B4-BE49-F238E27FC236}">
                <a16:creationId xmlns:a16="http://schemas.microsoft.com/office/drawing/2014/main" id="{C8954ADE-69B3-FAFE-4FD3-B6DA97BB889F}"/>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3" name="Rectangle 2">
            <a:extLst>
              <a:ext uri="{FF2B5EF4-FFF2-40B4-BE49-F238E27FC236}">
                <a16:creationId xmlns:a16="http://schemas.microsoft.com/office/drawing/2014/main" id="{4D425D1F-AB97-DC6D-D598-DAABE652C9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4" name="Graphic 3">
            <a:extLst>
              <a:ext uri="{FF2B5EF4-FFF2-40B4-BE49-F238E27FC236}">
                <a16:creationId xmlns:a16="http://schemas.microsoft.com/office/drawing/2014/main" id="{FFECE208-EC2C-3A8D-42FC-126460C072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5" name="Footer Placeholder 3">
            <a:extLst>
              <a:ext uri="{FF2B5EF4-FFF2-40B4-BE49-F238E27FC236}">
                <a16:creationId xmlns:a16="http://schemas.microsoft.com/office/drawing/2014/main" id="{95A4575C-8DA0-227C-3C71-3F7DE8C5DA5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GB"/>
              <a:t>© 2023 Saville Assessment, A WTW Company. Proprietary and confidential. For WTW and WTW client use only. All rights reserved.</a:t>
            </a:r>
            <a:endParaRPr lang="en-US"/>
          </a:p>
        </p:txBody>
      </p:sp>
      <p:sp>
        <p:nvSpPr>
          <p:cNvPr id="6" name="Rectangle 5">
            <a:extLst>
              <a:ext uri="{FF2B5EF4-FFF2-40B4-BE49-F238E27FC236}">
                <a16:creationId xmlns:a16="http://schemas.microsoft.com/office/drawing/2014/main" id="{E32071D0-3D4A-C994-4C23-4E0CA37017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7" name="Graphic 6">
            <a:extLst>
              <a:ext uri="{FF2B5EF4-FFF2-40B4-BE49-F238E27FC236}">
                <a16:creationId xmlns:a16="http://schemas.microsoft.com/office/drawing/2014/main" id="{0A4D6B84-5791-E661-73D0-0FCBB04E34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30377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dirty="0"/>
              <a:t>Title</a:t>
            </a:r>
            <a:endParaRPr lang="en-GB" dirty="0"/>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dirty="0"/>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dirty="0"/>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dirty="0"/>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dirty="0"/>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dirty="0">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2569794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dirty="0"/>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dirty="0"/>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dirty="0">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dirty="0">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9355" r="18427"/>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51501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dirty="0"/>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dirty="0"/>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dirty="0">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dirty="0">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575" r="1586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192017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67203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descr="A group of people looking at a computer&#10;&#10;Description automatically generated with low confidence">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7934" t="4222" r="29885" b="4432"/>
          <a:stretch/>
        </p:blipFill>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10467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dirty="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dirty="0">
                <a:solidFill>
                  <a:schemeClr val="bg1"/>
                </a:solidFill>
                <a:latin typeface="Arial" panose="020B0604020202020204" pitchFamily="34" charset="0"/>
                <a:ea typeface="Calibri" panose="020F0502020204030204" pitchFamily="34" charset="0"/>
                <a:cs typeface="Arial" panose="020B0604020202020204" pitchFamily="34" charset="0"/>
              </a:rPr>
              <a:t>© 2023 Saville Assessment.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dirty="0"/>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dirty="0"/>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089" r="22611"/>
          <a:stretch/>
        </p:blipFill>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703279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0977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58" r:id="rId5"/>
    <p:sldLayoutId id="2147483659" r:id="rId6"/>
    <p:sldLayoutId id="2147483672" r:id="rId7"/>
    <p:sldLayoutId id="2147483670" r:id="rId8"/>
    <p:sldLayoutId id="2147483671" r:id="rId9"/>
    <p:sldLayoutId id="2147483660" r:id="rId10"/>
    <p:sldLayoutId id="2147483662" r:id="rId11"/>
    <p:sldLayoutId id="214748366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3" r:id="rId20"/>
    <p:sldLayoutId id="2147483682" r:id="rId21"/>
    <p:sldLayoutId id="2147483684" r:id="rId22"/>
    <p:sldLayoutId id="2147483664" r:id="rId23"/>
    <p:sldLayoutId id="2147483667" r:id="rId24"/>
    <p:sldLayoutId id="2147483665" r:id="rId25"/>
    <p:sldLayoutId id="2147483668" r:id="rId26"/>
    <p:sldLayoutId id="2147483666" r:id="rId27"/>
    <p:sldLayoutId id="2147483669" r:id="rId28"/>
    <p:sldLayoutId id="2147483657" r:id="rId29"/>
    <p:sldLayoutId id="2147483673" r:id="rId30"/>
    <p:sldLayoutId id="2147483685" r:id="rId31"/>
    <p:sldLayoutId id="2147483686" r:id="rId32"/>
    <p:sldLayoutId id="2147483688" r:id="rId33"/>
    <p:sldLayoutId id="2147483689" r:id="rId34"/>
    <p:sldLayoutId id="2147483690" r:id="rId35"/>
    <p:sldLayoutId id="2147483691" r:id="rId36"/>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svg"/><Relationship Id="rId10" Type="http://schemas.openxmlformats.org/officeDocument/2006/relationships/image" Target="../media/image49.svg"/><Relationship Id="rId4" Type="http://schemas.openxmlformats.org/officeDocument/2006/relationships/image" Target="../media/image55.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4.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4.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74.sv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23.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100.sv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9.png"/><Relationship Id="rId1" Type="http://schemas.openxmlformats.org/officeDocument/2006/relationships/slideLayout" Target="../slideLayouts/slideLayout34.xml"/><Relationship Id="rId6" Type="http://schemas.openxmlformats.org/officeDocument/2006/relationships/image" Target="../media/image102.png"/><Relationship Id="rId11" Type="http://schemas.openxmlformats.org/officeDocument/2006/relationships/image" Target="../media/image107.png"/><Relationship Id="rId5" Type="http://schemas.microsoft.com/office/2007/relationships/hdphoto" Target="../media/hdphoto1.wdp"/><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3.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23.svg"/></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4.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750114E-F403-1238-BC64-F7E34CB2EBD5}"/>
              </a:ext>
            </a:extLst>
          </p:cNvPr>
          <p:cNvSpPr>
            <a:spLocks noGrp="1"/>
          </p:cNvSpPr>
          <p:nvPr>
            <p:ph type="body" sz="quarter" idx="10"/>
          </p:nvPr>
        </p:nvSpPr>
        <p:spPr>
          <a:xfrm>
            <a:off x="528638" y="3360816"/>
            <a:ext cx="5447289" cy="1416458"/>
          </a:xfrm>
          <a:noFill/>
        </p:spPr>
        <p:txBody>
          <a:bodyPr/>
          <a:lstStyle/>
          <a:p>
            <a:pPr>
              <a:lnSpc>
                <a:spcPts val="4000"/>
              </a:lnSpc>
            </a:pPr>
            <a:r>
              <a:rPr lang="en-GB" sz="3600" dirty="0"/>
              <a:t>Pre-hire Assessment Solutions for </a:t>
            </a:r>
            <a:r>
              <a:rPr lang="en-GB" sz="3600" dirty="0">
                <a:highlight>
                  <a:srgbClr val="00FF00"/>
                </a:highlight>
              </a:rPr>
              <a:t>Enter Client Name</a:t>
            </a:r>
          </a:p>
        </p:txBody>
      </p:sp>
      <p:sp>
        <p:nvSpPr>
          <p:cNvPr id="16" name="Text Placeholder 15">
            <a:extLst>
              <a:ext uri="{FF2B5EF4-FFF2-40B4-BE49-F238E27FC236}">
                <a16:creationId xmlns:a16="http://schemas.microsoft.com/office/drawing/2014/main" id="{6FEBEE5B-37F5-2EAA-9B61-18803FE7BA9E}"/>
              </a:ext>
            </a:extLst>
          </p:cNvPr>
          <p:cNvSpPr>
            <a:spLocks noGrp="1"/>
          </p:cNvSpPr>
          <p:nvPr>
            <p:ph type="body" sz="quarter" idx="11"/>
          </p:nvPr>
        </p:nvSpPr>
        <p:spPr/>
        <p:txBody>
          <a:bodyPr/>
          <a:lstStyle/>
          <a:p>
            <a:r>
              <a:rPr lang="en-GB" dirty="0">
                <a:highlight>
                  <a:srgbClr val="00FF00"/>
                </a:highlight>
              </a:rPr>
              <a:t>Date</a:t>
            </a:r>
            <a:r>
              <a:rPr lang="en-GB" dirty="0">
                <a:highlight>
                  <a:srgbClr val="FFFF00"/>
                </a:highlight>
              </a:rPr>
              <a:t> </a:t>
            </a:r>
          </a:p>
        </p:txBody>
      </p:sp>
    </p:spTree>
    <p:extLst>
      <p:ext uri="{BB962C8B-B14F-4D97-AF65-F5344CB8AC3E}">
        <p14:creationId xmlns:p14="http://schemas.microsoft.com/office/powerpoint/2010/main" val="421865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8910-BC79-3D23-2A79-831705597747}"/>
              </a:ext>
            </a:extLst>
          </p:cNvPr>
          <p:cNvSpPr>
            <a:spLocks noGrp="1"/>
          </p:cNvSpPr>
          <p:nvPr>
            <p:ph type="title"/>
          </p:nvPr>
        </p:nvSpPr>
        <p:spPr>
          <a:xfrm>
            <a:off x="339725" y="434253"/>
            <a:ext cx="10515600" cy="1176481"/>
          </a:xfrm>
        </p:spPr>
        <p:txBody>
          <a:bodyPr>
            <a:noAutofit/>
          </a:bodyPr>
          <a:lstStyle/>
          <a:p>
            <a:r>
              <a:rPr lang="en-GB" dirty="0"/>
              <a:t>An engaging &amp; customizable assessment experience </a:t>
            </a:r>
          </a:p>
        </p:txBody>
      </p:sp>
      <p:sp>
        <p:nvSpPr>
          <p:cNvPr id="4" name="Content Placeholder 3">
            <a:extLst>
              <a:ext uri="{FF2B5EF4-FFF2-40B4-BE49-F238E27FC236}">
                <a16:creationId xmlns:a16="http://schemas.microsoft.com/office/drawing/2014/main" id="{AC481AC0-3D76-FF8A-9B37-3CC27760D57A}"/>
              </a:ext>
            </a:extLst>
          </p:cNvPr>
          <p:cNvSpPr>
            <a:spLocks noGrp="1"/>
          </p:cNvSpPr>
          <p:nvPr>
            <p:ph sz="quarter" idx="13"/>
          </p:nvPr>
        </p:nvSpPr>
        <p:spPr>
          <a:xfrm>
            <a:off x="339725" y="1675044"/>
            <a:ext cx="10515600" cy="456190"/>
          </a:xfrm>
        </p:spPr>
        <p:txBody>
          <a:bodyPr/>
          <a:lstStyle/>
          <a:p>
            <a:r>
              <a:rPr lang="en-GB" dirty="0"/>
              <a:t>Measuring a candidate's full potential for the roles at Verizon</a:t>
            </a:r>
          </a:p>
        </p:txBody>
      </p:sp>
      <p:sp>
        <p:nvSpPr>
          <p:cNvPr id="5" name="Freeform: Shape 4">
            <a:extLst>
              <a:ext uri="{FF2B5EF4-FFF2-40B4-BE49-F238E27FC236}">
                <a16:creationId xmlns:a16="http://schemas.microsoft.com/office/drawing/2014/main" id="{A13EB3D6-0AED-CCD3-7ED9-7ED76BB9F78F}"/>
              </a:ext>
            </a:extLst>
          </p:cNvPr>
          <p:cNvSpPr/>
          <p:nvPr/>
        </p:nvSpPr>
        <p:spPr>
          <a:xfrm>
            <a:off x="6626051" y="2347083"/>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Freeform: Shape 5">
            <a:extLst>
              <a:ext uri="{FF2B5EF4-FFF2-40B4-BE49-F238E27FC236}">
                <a16:creationId xmlns:a16="http://schemas.microsoft.com/office/drawing/2014/main" id="{C1BCFA31-8BDC-B940-3DBD-D3DD809A92F7}"/>
              </a:ext>
            </a:extLst>
          </p:cNvPr>
          <p:cNvSpPr/>
          <p:nvPr/>
        </p:nvSpPr>
        <p:spPr>
          <a:xfrm>
            <a:off x="1794307" y="2347082"/>
            <a:ext cx="3771641" cy="3501209"/>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Box 7">
            <a:extLst>
              <a:ext uri="{FF2B5EF4-FFF2-40B4-BE49-F238E27FC236}">
                <a16:creationId xmlns:a16="http://schemas.microsoft.com/office/drawing/2014/main" id="{5B5D2647-7076-2407-226E-EF6A6B8F8156}"/>
              </a:ext>
            </a:extLst>
          </p:cNvPr>
          <p:cNvSpPr txBox="1"/>
          <p:nvPr/>
        </p:nvSpPr>
        <p:spPr>
          <a:xfrm>
            <a:off x="2205889" y="4180357"/>
            <a:ext cx="2948473" cy="954107"/>
          </a:xfrm>
          <a:prstGeom prst="rect">
            <a:avLst/>
          </a:prstGeom>
          <a:noFill/>
        </p:spPr>
        <p:txBody>
          <a:bodyPr wrap="square" rtlCol="0">
            <a:spAutoFit/>
          </a:bodyPr>
          <a:lstStyle/>
          <a:p>
            <a:pPr algn="ctr"/>
            <a:r>
              <a:rPr lang="en-GB" sz="1400" dirty="0"/>
              <a:t>The most powerful behavioral screener for identifying a candidates potential to be successful in the role </a:t>
            </a:r>
          </a:p>
        </p:txBody>
      </p:sp>
      <p:sp>
        <p:nvSpPr>
          <p:cNvPr id="9" name="TextBox 8">
            <a:extLst>
              <a:ext uri="{FF2B5EF4-FFF2-40B4-BE49-F238E27FC236}">
                <a16:creationId xmlns:a16="http://schemas.microsoft.com/office/drawing/2014/main" id="{0C575D80-397B-EE4C-7810-252D2E77C117}"/>
              </a:ext>
            </a:extLst>
          </p:cNvPr>
          <p:cNvSpPr txBox="1"/>
          <p:nvPr/>
        </p:nvSpPr>
        <p:spPr>
          <a:xfrm>
            <a:off x="6914824" y="2502178"/>
            <a:ext cx="3236350" cy="461665"/>
          </a:xfrm>
          <a:prstGeom prst="rect">
            <a:avLst/>
          </a:prstGeom>
          <a:noFill/>
        </p:spPr>
        <p:txBody>
          <a:bodyPr wrap="square" rtlCol="0">
            <a:spAutoFit/>
          </a:bodyPr>
          <a:lstStyle/>
          <a:p>
            <a:r>
              <a:rPr lang="en-GB" sz="2400" b="1" dirty="0">
                <a:solidFill>
                  <a:schemeClr val="accent1"/>
                </a:solidFill>
                <a:latin typeface="+mj-lt"/>
              </a:rPr>
              <a:t>Situations</a:t>
            </a:r>
          </a:p>
        </p:txBody>
      </p:sp>
      <p:sp>
        <p:nvSpPr>
          <p:cNvPr id="10" name="TextBox 9">
            <a:extLst>
              <a:ext uri="{FF2B5EF4-FFF2-40B4-BE49-F238E27FC236}">
                <a16:creationId xmlns:a16="http://schemas.microsoft.com/office/drawing/2014/main" id="{EF1884D8-5BAA-4641-F75B-4710601CE02A}"/>
              </a:ext>
            </a:extLst>
          </p:cNvPr>
          <p:cNvSpPr txBox="1"/>
          <p:nvPr/>
        </p:nvSpPr>
        <p:spPr>
          <a:xfrm>
            <a:off x="6914824" y="2963843"/>
            <a:ext cx="3236350" cy="954107"/>
          </a:xfrm>
          <a:prstGeom prst="rect">
            <a:avLst/>
          </a:prstGeom>
          <a:noFill/>
        </p:spPr>
        <p:txBody>
          <a:bodyPr wrap="square" rtlCol="0">
            <a:spAutoFit/>
          </a:bodyPr>
          <a:lstStyle/>
          <a:p>
            <a:r>
              <a:rPr lang="en-GB" sz="1400" dirty="0">
                <a:solidFill>
                  <a:schemeClr val="bg1"/>
                </a:solidFill>
              </a:rPr>
              <a:t>The most accurate measure of a candidates judgment against scenarios they are likely to face in the role they are applying for </a:t>
            </a:r>
          </a:p>
        </p:txBody>
      </p:sp>
      <p:sp>
        <p:nvSpPr>
          <p:cNvPr id="11" name="TextBox 10">
            <a:extLst>
              <a:ext uri="{FF2B5EF4-FFF2-40B4-BE49-F238E27FC236}">
                <a16:creationId xmlns:a16="http://schemas.microsoft.com/office/drawing/2014/main" id="{3E7B450A-2331-0A02-D1D8-B6F9285921E8}"/>
              </a:ext>
            </a:extLst>
          </p:cNvPr>
          <p:cNvSpPr txBox="1"/>
          <p:nvPr/>
        </p:nvSpPr>
        <p:spPr>
          <a:xfrm>
            <a:off x="5753598" y="3525984"/>
            <a:ext cx="684803" cy="923330"/>
          </a:xfrm>
          <a:prstGeom prst="rect">
            <a:avLst/>
          </a:prstGeom>
          <a:noFill/>
        </p:spPr>
        <p:txBody>
          <a:bodyPr wrap="none" rtlCol="0">
            <a:spAutoFit/>
          </a:bodyPr>
          <a:lstStyle/>
          <a:p>
            <a:r>
              <a:rPr lang="en-GB" sz="5400" b="1" dirty="0">
                <a:solidFill>
                  <a:schemeClr val="accent2"/>
                </a:solidFill>
              </a:rPr>
              <a:t>&amp;</a:t>
            </a:r>
          </a:p>
        </p:txBody>
      </p:sp>
      <p:pic>
        <p:nvPicPr>
          <p:cNvPr id="13" name="Graphic 12">
            <a:extLst>
              <a:ext uri="{FF2B5EF4-FFF2-40B4-BE49-F238E27FC236}">
                <a16:creationId xmlns:a16="http://schemas.microsoft.com/office/drawing/2014/main" id="{E9ACAC84-6B69-1244-1377-7C495D03E5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4239" y="3048298"/>
            <a:ext cx="2771775" cy="790575"/>
          </a:xfrm>
          <a:prstGeom prst="rect">
            <a:avLst/>
          </a:prstGeom>
        </p:spPr>
      </p:pic>
      <p:cxnSp>
        <p:nvCxnSpPr>
          <p:cNvPr id="15" name="Straight Connector 14">
            <a:extLst>
              <a:ext uri="{FF2B5EF4-FFF2-40B4-BE49-F238E27FC236}">
                <a16:creationId xmlns:a16="http://schemas.microsoft.com/office/drawing/2014/main" id="{3ADF5BDC-0D99-8CC8-D8A2-F28313A85E14}"/>
              </a:ext>
            </a:extLst>
          </p:cNvPr>
          <p:cNvCxnSpPr>
            <a:cxnSpLocks/>
          </p:cNvCxnSpPr>
          <p:nvPr/>
        </p:nvCxnSpPr>
        <p:spPr>
          <a:xfrm>
            <a:off x="7053411" y="4191670"/>
            <a:ext cx="299851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E6A83C-2DD2-5E74-6960-E026452BC577}"/>
              </a:ext>
            </a:extLst>
          </p:cNvPr>
          <p:cNvSpPr txBox="1"/>
          <p:nvPr/>
        </p:nvSpPr>
        <p:spPr>
          <a:xfrm>
            <a:off x="6914824" y="4411778"/>
            <a:ext cx="3236350" cy="461665"/>
          </a:xfrm>
          <a:prstGeom prst="rect">
            <a:avLst/>
          </a:prstGeom>
          <a:noFill/>
        </p:spPr>
        <p:txBody>
          <a:bodyPr wrap="square" rtlCol="0">
            <a:spAutoFit/>
          </a:bodyPr>
          <a:lstStyle/>
          <a:p>
            <a:r>
              <a:rPr lang="en-GB" sz="2400" b="1" dirty="0">
                <a:solidFill>
                  <a:schemeClr val="accent1"/>
                </a:solidFill>
                <a:latin typeface="+mj-lt"/>
              </a:rPr>
              <a:t>Custom SJT </a:t>
            </a:r>
          </a:p>
        </p:txBody>
      </p:sp>
      <p:sp>
        <p:nvSpPr>
          <p:cNvPr id="17" name="TextBox 16">
            <a:extLst>
              <a:ext uri="{FF2B5EF4-FFF2-40B4-BE49-F238E27FC236}">
                <a16:creationId xmlns:a16="http://schemas.microsoft.com/office/drawing/2014/main" id="{9D380903-9A51-338B-830E-83B5B53B44A2}"/>
              </a:ext>
            </a:extLst>
          </p:cNvPr>
          <p:cNvSpPr txBox="1"/>
          <p:nvPr/>
        </p:nvSpPr>
        <p:spPr>
          <a:xfrm>
            <a:off x="6914823" y="4873443"/>
            <a:ext cx="3386253" cy="738664"/>
          </a:xfrm>
          <a:prstGeom prst="rect">
            <a:avLst/>
          </a:prstGeom>
          <a:noFill/>
        </p:spPr>
        <p:txBody>
          <a:bodyPr wrap="square" rtlCol="0">
            <a:spAutoFit/>
          </a:bodyPr>
          <a:lstStyle/>
          <a:p>
            <a:r>
              <a:rPr lang="en-GB" sz="1400" dirty="0">
                <a:solidFill>
                  <a:schemeClr val="bg1"/>
                </a:solidFill>
              </a:rPr>
              <a:t>The fully customized scenario assessment, showcasing the Verizon brand at a consumer grade level </a:t>
            </a:r>
          </a:p>
        </p:txBody>
      </p:sp>
      <p:sp>
        <p:nvSpPr>
          <p:cNvPr id="19" name="TextBox 18">
            <a:extLst>
              <a:ext uri="{FF2B5EF4-FFF2-40B4-BE49-F238E27FC236}">
                <a16:creationId xmlns:a16="http://schemas.microsoft.com/office/drawing/2014/main" id="{A5153947-785B-C84D-90F4-7AC8351F2C12}"/>
              </a:ext>
            </a:extLst>
          </p:cNvPr>
          <p:cNvSpPr txBox="1"/>
          <p:nvPr/>
        </p:nvSpPr>
        <p:spPr>
          <a:xfrm>
            <a:off x="1794307" y="6085193"/>
            <a:ext cx="8603385" cy="338554"/>
          </a:xfrm>
          <a:prstGeom prst="rect">
            <a:avLst/>
          </a:prstGeom>
          <a:noFill/>
        </p:spPr>
        <p:txBody>
          <a:bodyPr wrap="square">
            <a:spAutoFit/>
          </a:bodyPr>
          <a:lstStyle/>
          <a:p>
            <a:pPr algn="ctr"/>
            <a:r>
              <a:rPr lang="en-GB" sz="1600" dirty="0"/>
              <a:t>Collecting the most powerful candidate data for Verizon to screen &amp; select against </a:t>
            </a:r>
          </a:p>
        </p:txBody>
      </p:sp>
      <p:sp>
        <p:nvSpPr>
          <p:cNvPr id="20" name="TextBox 19">
            <a:extLst>
              <a:ext uri="{FF2B5EF4-FFF2-40B4-BE49-F238E27FC236}">
                <a16:creationId xmlns:a16="http://schemas.microsoft.com/office/drawing/2014/main" id="{1ED021D3-9F34-0DF8-4DF4-637211AE4C44}"/>
              </a:ext>
            </a:extLst>
          </p:cNvPr>
          <p:cNvSpPr txBox="1"/>
          <p:nvPr/>
        </p:nvSpPr>
        <p:spPr>
          <a:xfrm>
            <a:off x="8388638" y="4007004"/>
            <a:ext cx="488756" cy="369332"/>
          </a:xfrm>
          <a:prstGeom prst="rect">
            <a:avLst/>
          </a:prstGeom>
          <a:solidFill>
            <a:schemeClr val="tx2"/>
          </a:solidFill>
        </p:spPr>
        <p:txBody>
          <a:bodyPr wrap="square" rtlCol="0">
            <a:spAutoFit/>
          </a:bodyPr>
          <a:lstStyle/>
          <a:p>
            <a:pPr algn="ctr"/>
            <a:r>
              <a:rPr lang="en-GB" dirty="0">
                <a:solidFill>
                  <a:schemeClr val="accent1"/>
                </a:solidFill>
                <a:latin typeface="Segoe UI Semilight" panose="020B0402040204020203" pitchFamily="34" charset="0"/>
                <a:cs typeface="Segoe UI Semilight" panose="020B0402040204020203" pitchFamily="34" charset="0"/>
              </a:rPr>
              <a:t>or</a:t>
            </a:r>
          </a:p>
        </p:txBody>
      </p:sp>
    </p:spTree>
    <p:extLst>
      <p:ext uri="{BB962C8B-B14F-4D97-AF65-F5344CB8AC3E}">
        <p14:creationId xmlns:p14="http://schemas.microsoft.com/office/powerpoint/2010/main" val="1713770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8CE925A-43DF-6BE7-DB72-0C6095022B3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576" t="29136" r="13428"/>
          <a:stretch/>
        </p:blipFill>
        <p:spPr>
          <a:xfrm>
            <a:off x="0" y="1495800"/>
            <a:ext cx="12192000" cy="3866398"/>
          </a:xfrm>
          <a:prstGeom prst="rect">
            <a:avLst/>
          </a:prstGeom>
        </p:spPr>
      </p:pic>
      <p:sp>
        <p:nvSpPr>
          <p:cNvPr id="7" name="Rectangle: Rounded Corners 6">
            <a:extLst>
              <a:ext uri="{FF2B5EF4-FFF2-40B4-BE49-F238E27FC236}">
                <a16:creationId xmlns:a16="http://schemas.microsoft.com/office/drawing/2014/main" id="{BB19344A-2C12-E1E9-A539-EA8C0A7F1FEC}"/>
              </a:ext>
            </a:extLst>
          </p:cNvPr>
          <p:cNvSpPr/>
          <p:nvPr/>
        </p:nvSpPr>
        <p:spPr>
          <a:xfrm>
            <a:off x="6536512" y="1229195"/>
            <a:ext cx="4091055" cy="1045447"/>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6B6579-0007-EFDD-79A1-79535749F7D3}"/>
              </a:ext>
            </a:extLst>
          </p:cNvPr>
          <p:cNvSpPr txBox="1"/>
          <p:nvPr/>
        </p:nvSpPr>
        <p:spPr>
          <a:xfrm>
            <a:off x="6840378" y="1316773"/>
            <a:ext cx="2948473" cy="369332"/>
          </a:xfrm>
          <a:prstGeom prst="rect">
            <a:avLst/>
          </a:prstGeom>
          <a:noFill/>
        </p:spPr>
        <p:txBody>
          <a:bodyPr wrap="square" rtlCol="0">
            <a:spAutoFit/>
          </a:bodyPr>
          <a:lstStyle/>
          <a:p>
            <a:r>
              <a:rPr lang="en-GB" b="1">
                <a:solidFill>
                  <a:schemeClr val="accent1"/>
                </a:solidFill>
                <a:latin typeface="+mj-lt"/>
              </a:rPr>
              <a:t>Powerful Research</a:t>
            </a:r>
          </a:p>
        </p:txBody>
      </p:sp>
      <p:sp>
        <p:nvSpPr>
          <p:cNvPr id="9" name="TextBox 8">
            <a:extLst>
              <a:ext uri="{FF2B5EF4-FFF2-40B4-BE49-F238E27FC236}">
                <a16:creationId xmlns:a16="http://schemas.microsoft.com/office/drawing/2014/main" id="{6A6F90A9-120A-84F3-28BD-4686EB8D6536}"/>
              </a:ext>
            </a:extLst>
          </p:cNvPr>
          <p:cNvSpPr txBox="1"/>
          <p:nvPr/>
        </p:nvSpPr>
        <p:spPr>
          <a:xfrm>
            <a:off x="6840378" y="1667443"/>
            <a:ext cx="3657599" cy="523220"/>
          </a:xfrm>
          <a:prstGeom prst="rect">
            <a:avLst/>
          </a:prstGeom>
          <a:noFill/>
        </p:spPr>
        <p:txBody>
          <a:bodyPr wrap="square" rtlCol="0">
            <a:spAutoFit/>
          </a:bodyPr>
          <a:lstStyle/>
          <a:p>
            <a:r>
              <a:rPr lang="en-GB" sz="1400">
                <a:solidFill>
                  <a:schemeClr val="bg1"/>
                </a:solidFill>
              </a:rPr>
              <a:t>The most refined &amp; powerful model for predicting performance &amp; potential </a:t>
            </a:r>
          </a:p>
        </p:txBody>
      </p:sp>
      <p:pic>
        <p:nvPicPr>
          <p:cNvPr id="13" name="Picture 12" descr="A picture containing christmas tree, font&#10;&#10;Description automatically generated">
            <a:extLst>
              <a:ext uri="{FF2B5EF4-FFF2-40B4-BE49-F238E27FC236}">
                <a16:creationId xmlns:a16="http://schemas.microsoft.com/office/drawing/2014/main" id="{AE15EEEE-4BA8-721F-35A2-37EC0BA73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50" y="1086724"/>
            <a:ext cx="5285236" cy="4076316"/>
          </a:xfrm>
          <a:prstGeom prst="rect">
            <a:avLst/>
          </a:prstGeom>
        </p:spPr>
      </p:pic>
      <p:grpSp>
        <p:nvGrpSpPr>
          <p:cNvPr id="30" name="Group 29">
            <a:extLst>
              <a:ext uri="{FF2B5EF4-FFF2-40B4-BE49-F238E27FC236}">
                <a16:creationId xmlns:a16="http://schemas.microsoft.com/office/drawing/2014/main" id="{50CA6655-6B43-983A-E2E5-579EDE95F6CB}"/>
              </a:ext>
            </a:extLst>
          </p:cNvPr>
          <p:cNvGrpSpPr/>
          <p:nvPr/>
        </p:nvGrpSpPr>
        <p:grpSpPr>
          <a:xfrm>
            <a:off x="10734824" y="326035"/>
            <a:ext cx="1382531" cy="322245"/>
            <a:chOff x="10809469" y="176744"/>
            <a:chExt cx="1382531" cy="322245"/>
          </a:xfrm>
        </p:grpSpPr>
        <p:grpSp>
          <p:nvGrpSpPr>
            <p:cNvPr id="31" name="Group 30">
              <a:extLst>
                <a:ext uri="{FF2B5EF4-FFF2-40B4-BE49-F238E27FC236}">
                  <a16:creationId xmlns:a16="http://schemas.microsoft.com/office/drawing/2014/main" id="{E53768F8-34ED-6DB3-A3F6-5316F36A8F71}"/>
                </a:ext>
              </a:extLst>
            </p:cNvPr>
            <p:cNvGrpSpPr/>
            <p:nvPr/>
          </p:nvGrpSpPr>
          <p:grpSpPr>
            <a:xfrm>
              <a:off x="10809469" y="176744"/>
              <a:ext cx="321952" cy="322245"/>
              <a:chOff x="480481" y="2660931"/>
              <a:chExt cx="2594314" cy="2596671"/>
            </a:xfrm>
          </p:grpSpPr>
          <p:sp>
            <p:nvSpPr>
              <p:cNvPr id="33" name="Freeform: Shape 32">
                <a:extLst>
                  <a:ext uri="{FF2B5EF4-FFF2-40B4-BE49-F238E27FC236}">
                    <a16:creationId xmlns:a16="http://schemas.microsoft.com/office/drawing/2014/main" id="{DB09691C-2791-0382-215C-317D4423906B}"/>
                  </a:ext>
                </a:extLst>
              </p:cNvPr>
              <p:cNvSpPr/>
              <p:nvPr/>
            </p:nvSpPr>
            <p:spPr>
              <a:xfrm>
                <a:off x="482989" y="2665565"/>
                <a:ext cx="2591806" cy="2592037"/>
              </a:xfrm>
              <a:custGeom>
                <a:avLst/>
                <a:gdLst>
                  <a:gd name="connsiteX0" fmla="*/ 0 w 2591806"/>
                  <a:gd name="connsiteY0" fmla="*/ 0 h 2592037"/>
                  <a:gd name="connsiteX1" fmla="*/ 2475076 w 2591806"/>
                  <a:gd name="connsiteY1" fmla="*/ 0 h 2592037"/>
                  <a:gd name="connsiteX2" fmla="*/ 2557551 w 2591806"/>
                  <a:gd name="connsiteY2" fmla="*/ 34254 h 2592037"/>
                  <a:gd name="connsiteX3" fmla="*/ 2591806 w 2591806"/>
                  <a:gd name="connsiteY3" fmla="*/ 116730 h 2592037"/>
                  <a:gd name="connsiteX4" fmla="*/ 2591805 w 2591806"/>
                  <a:gd name="connsiteY4" fmla="*/ 2591805 h 2592037"/>
                  <a:gd name="connsiteX5" fmla="*/ 242181 w 2591806"/>
                  <a:gd name="connsiteY5" fmla="*/ 2591987 h 2592037"/>
                  <a:gd name="connsiteX6" fmla="*/ 242181 w 2591806"/>
                  <a:gd name="connsiteY6" fmla="*/ 2592037 h 2592037"/>
                  <a:gd name="connsiteX7" fmla="*/ 627 w 2591806"/>
                  <a:gd name="connsiteY7" fmla="*/ 2592037 h 2592037"/>
                  <a:gd name="connsiteX8" fmla="*/ 627 w 2591806"/>
                  <a:gd name="connsiteY8" fmla="*/ 2478165 h 2592037"/>
                  <a:gd name="connsiteX9" fmla="*/ 2 w 2591806"/>
                  <a:gd name="connsiteY9" fmla="*/ 2475073 h 25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1806" h="2592037">
                    <a:moveTo>
                      <a:pt x="0" y="0"/>
                    </a:moveTo>
                    <a:lnTo>
                      <a:pt x="2475076" y="0"/>
                    </a:lnTo>
                    <a:cubicBezTo>
                      <a:pt x="2507225" y="0"/>
                      <a:pt x="2536501" y="13204"/>
                      <a:pt x="2557551" y="34254"/>
                    </a:cubicBezTo>
                    <a:cubicBezTo>
                      <a:pt x="2578600" y="55303"/>
                      <a:pt x="2591806" y="84581"/>
                      <a:pt x="2591806" y="116730"/>
                    </a:cubicBezTo>
                    <a:lnTo>
                      <a:pt x="2591805" y="2591805"/>
                    </a:lnTo>
                    <a:lnTo>
                      <a:pt x="242181" y="2591987"/>
                    </a:lnTo>
                    <a:lnTo>
                      <a:pt x="242181" y="2592037"/>
                    </a:lnTo>
                    <a:lnTo>
                      <a:pt x="627" y="2592037"/>
                    </a:lnTo>
                    <a:lnTo>
                      <a:pt x="627" y="2478165"/>
                    </a:lnTo>
                    <a:lnTo>
                      <a:pt x="2" y="2475073"/>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740DF59-4932-F355-643F-1FF1788EB0D3}"/>
                  </a:ext>
                </a:extLst>
              </p:cNvPr>
              <p:cNvSpPr/>
              <p:nvPr/>
            </p:nvSpPr>
            <p:spPr>
              <a:xfrm>
                <a:off x="48048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TextBox 31">
              <a:extLst>
                <a:ext uri="{FF2B5EF4-FFF2-40B4-BE49-F238E27FC236}">
                  <a16:creationId xmlns:a16="http://schemas.microsoft.com/office/drawing/2014/main" id="{3B4A988D-B914-1D87-C472-F933EE5A9EEF}"/>
                </a:ext>
              </a:extLst>
            </p:cNvPr>
            <p:cNvSpPr txBox="1"/>
            <p:nvPr/>
          </p:nvSpPr>
          <p:spPr>
            <a:xfrm>
              <a:off x="11240999" y="176744"/>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Science</a:t>
              </a:r>
            </a:p>
          </p:txBody>
        </p:sp>
      </p:grpSp>
      <p:sp>
        <p:nvSpPr>
          <p:cNvPr id="35" name="Rectangle: Rounded Corners 34">
            <a:extLst>
              <a:ext uri="{FF2B5EF4-FFF2-40B4-BE49-F238E27FC236}">
                <a16:creationId xmlns:a16="http://schemas.microsoft.com/office/drawing/2014/main" id="{3A3C3D50-3CB8-0A46-AC80-8CE5E4A02043}"/>
              </a:ext>
            </a:extLst>
          </p:cNvPr>
          <p:cNvSpPr/>
          <p:nvPr/>
        </p:nvSpPr>
        <p:spPr>
          <a:xfrm>
            <a:off x="6536512" y="2425024"/>
            <a:ext cx="4091055" cy="1045447"/>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830831E1-4588-212F-7B93-A662B1FDEC18}"/>
              </a:ext>
            </a:extLst>
          </p:cNvPr>
          <p:cNvSpPr txBox="1"/>
          <p:nvPr/>
        </p:nvSpPr>
        <p:spPr>
          <a:xfrm>
            <a:off x="6840378" y="2512602"/>
            <a:ext cx="2948473" cy="369332"/>
          </a:xfrm>
          <a:prstGeom prst="rect">
            <a:avLst/>
          </a:prstGeom>
          <a:noFill/>
        </p:spPr>
        <p:txBody>
          <a:bodyPr wrap="square" rtlCol="0">
            <a:spAutoFit/>
          </a:bodyPr>
          <a:lstStyle/>
          <a:p>
            <a:r>
              <a:rPr lang="en-GB" b="1">
                <a:solidFill>
                  <a:schemeClr val="accent1"/>
                </a:solidFill>
                <a:latin typeface="+mj-lt"/>
              </a:rPr>
              <a:t>Intelligent Design </a:t>
            </a:r>
          </a:p>
        </p:txBody>
      </p:sp>
      <p:sp>
        <p:nvSpPr>
          <p:cNvPr id="37" name="TextBox 36">
            <a:extLst>
              <a:ext uri="{FF2B5EF4-FFF2-40B4-BE49-F238E27FC236}">
                <a16:creationId xmlns:a16="http://schemas.microsoft.com/office/drawing/2014/main" id="{D7A138EE-3BEC-9F0E-3B33-139105AB6030}"/>
              </a:ext>
            </a:extLst>
          </p:cNvPr>
          <p:cNvSpPr txBox="1"/>
          <p:nvPr/>
        </p:nvSpPr>
        <p:spPr>
          <a:xfrm>
            <a:off x="6840378" y="2863272"/>
            <a:ext cx="3657599" cy="523220"/>
          </a:xfrm>
          <a:prstGeom prst="rect">
            <a:avLst/>
          </a:prstGeom>
          <a:noFill/>
        </p:spPr>
        <p:txBody>
          <a:bodyPr wrap="square" rtlCol="0">
            <a:spAutoFit/>
          </a:bodyPr>
          <a:lstStyle/>
          <a:p>
            <a:r>
              <a:rPr lang="en-GB" sz="1400">
                <a:solidFill>
                  <a:schemeClr val="bg1"/>
                </a:solidFill>
              </a:rPr>
              <a:t>The most intuitive format for revealing true potential </a:t>
            </a:r>
          </a:p>
        </p:txBody>
      </p:sp>
      <p:sp>
        <p:nvSpPr>
          <p:cNvPr id="38" name="Rectangle: Rounded Corners 37">
            <a:extLst>
              <a:ext uri="{FF2B5EF4-FFF2-40B4-BE49-F238E27FC236}">
                <a16:creationId xmlns:a16="http://schemas.microsoft.com/office/drawing/2014/main" id="{8DAD6D56-B328-27DB-3AE6-6739453E5C10}"/>
              </a:ext>
            </a:extLst>
          </p:cNvPr>
          <p:cNvSpPr/>
          <p:nvPr/>
        </p:nvSpPr>
        <p:spPr>
          <a:xfrm>
            <a:off x="6536512" y="3616548"/>
            <a:ext cx="4091055" cy="1045447"/>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72CF6F70-8C21-7B4F-4A85-E8691BD28DE9}"/>
              </a:ext>
            </a:extLst>
          </p:cNvPr>
          <p:cNvSpPr txBox="1"/>
          <p:nvPr/>
        </p:nvSpPr>
        <p:spPr>
          <a:xfrm>
            <a:off x="6840378" y="3704126"/>
            <a:ext cx="2948473" cy="369332"/>
          </a:xfrm>
          <a:prstGeom prst="rect">
            <a:avLst/>
          </a:prstGeom>
          <a:noFill/>
        </p:spPr>
        <p:txBody>
          <a:bodyPr wrap="square" rtlCol="0">
            <a:spAutoFit/>
          </a:bodyPr>
          <a:lstStyle/>
          <a:p>
            <a:r>
              <a:rPr lang="en-GB" b="1">
                <a:solidFill>
                  <a:schemeClr val="accent1"/>
                </a:solidFill>
                <a:latin typeface="+mj-lt"/>
              </a:rPr>
              <a:t>Smart Reporting</a:t>
            </a:r>
          </a:p>
        </p:txBody>
      </p:sp>
      <p:sp>
        <p:nvSpPr>
          <p:cNvPr id="40" name="TextBox 39">
            <a:extLst>
              <a:ext uri="{FF2B5EF4-FFF2-40B4-BE49-F238E27FC236}">
                <a16:creationId xmlns:a16="http://schemas.microsoft.com/office/drawing/2014/main" id="{A4B4E770-7919-E528-C9D1-FC13C5542A90}"/>
              </a:ext>
            </a:extLst>
          </p:cNvPr>
          <p:cNvSpPr txBox="1"/>
          <p:nvPr/>
        </p:nvSpPr>
        <p:spPr>
          <a:xfrm>
            <a:off x="6840378" y="4054796"/>
            <a:ext cx="3657599" cy="523220"/>
          </a:xfrm>
          <a:prstGeom prst="rect">
            <a:avLst/>
          </a:prstGeom>
          <a:noFill/>
        </p:spPr>
        <p:txBody>
          <a:bodyPr wrap="square" rtlCol="0">
            <a:spAutoFit/>
          </a:bodyPr>
          <a:lstStyle/>
          <a:p>
            <a:r>
              <a:rPr lang="en-GB" sz="1400">
                <a:solidFill>
                  <a:schemeClr val="bg1"/>
                </a:solidFill>
              </a:rPr>
              <a:t>The most extensive report suite, eliciting truly unique insights </a:t>
            </a:r>
          </a:p>
        </p:txBody>
      </p:sp>
      <p:sp>
        <p:nvSpPr>
          <p:cNvPr id="41" name="Rectangle: Rounded Corners 40">
            <a:extLst>
              <a:ext uri="{FF2B5EF4-FFF2-40B4-BE49-F238E27FC236}">
                <a16:creationId xmlns:a16="http://schemas.microsoft.com/office/drawing/2014/main" id="{37ED7453-49CF-FAC1-0928-44E6C9E02D10}"/>
              </a:ext>
            </a:extLst>
          </p:cNvPr>
          <p:cNvSpPr/>
          <p:nvPr/>
        </p:nvSpPr>
        <p:spPr>
          <a:xfrm>
            <a:off x="6536512" y="4808072"/>
            <a:ext cx="4091055" cy="1045447"/>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8D3AAE71-0E57-A7AE-77C7-82CB0AB78BAC}"/>
              </a:ext>
            </a:extLst>
          </p:cNvPr>
          <p:cNvSpPr txBox="1"/>
          <p:nvPr/>
        </p:nvSpPr>
        <p:spPr>
          <a:xfrm>
            <a:off x="6840378" y="4895650"/>
            <a:ext cx="2948473" cy="369332"/>
          </a:xfrm>
          <a:prstGeom prst="rect">
            <a:avLst/>
          </a:prstGeom>
          <a:noFill/>
        </p:spPr>
        <p:txBody>
          <a:bodyPr wrap="square" rtlCol="0">
            <a:spAutoFit/>
          </a:bodyPr>
          <a:lstStyle/>
          <a:p>
            <a:r>
              <a:rPr lang="en-GB" b="1">
                <a:solidFill>
                  <a:schemeClr val="accent1"/>
                </a:solidFill>
                <a:latin typeface="+mj-lt"/>
              </a:rPr>
              <a:t>Interactive Analytics </a:t>
            </a:r>
          </a:p>
        </p:txBody>
      </p:sp>
      <p:sp>
        <p:nvSpPr>
          <p:cNvPr id="43" name="TextBox 42">
            <a:extLst>
              <a:ext uri="{FF2B5EF4-FFF2-40B4-BE49-F238E27FC236}">
                <a16:creationId xmlns:a16="http://schemas.microsoft.com/office/drawing/2014/main" id="{18566D54-37A4-987D-3D37-3ECB66D08933}"/>
              </a:ext>
            </a:extLst>
          </p:cNvPr>
          <p:cNvSpPr txBox="1"/>
          <p:nvPr/>
        </p:nvSpPr>
        <p:spPr>
          <a:xfrm>
            <a:off x="6840378" y="5246320"/>
            <a:ext cx="3657599" cy="523220"/>
          </a:xfrm>
          <a:prstGeom prst="rect">
            <a:avLst/>
          </a:prstGeom>
          <a:noFill/>
        </p:spPr>
        <p:txBody>
          <a:bodyPr wrap="square" rtlCol="0">
            <a:spAutoFit/>
          </a:bodyPr>
          <a:lstStyle/>
          <a:p>
            <a:r>
              <a:rPr lang="en-GB" sz="1400">
                <a:solidFill>
                  <a:schemeClr val="bg1"/>
                </a:solidFill>
              </a:rPr>
              <a:t>The most innovative presentation of group-level data </a:t>
            </a:r>
          </a:p>
        </p:txBody>
      </p:sp>
      <p:pic>
        <p:nvPicPr>
          <p:cNvPr id="2" name="Graphic 1">
            <a:extLst>
              <a:ext uri="{FF2B5EF4-FFF2-40B4-BE49-F238E27FC236}">
                <a16:creationId xmlns:a16="http://schemas.microsoft.com/office/drawing/2014/main" id="{3259E37D-C499-58EE-C714-B89349D6B1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94023" y="5323821"/>
            <a:ext cx="3334882" cy="722300"/>
          </a:xfrm>
          <a:prstGeom prst="rect">
            <a:avLst/>
          </a:prstGeom>
        </p:spPr>
      </p:pic>
    </p:spTree>
    <p:extLst>
      <p:ext uri="{BB962C8B-B14F-4D97-AF65-F5344CB8AC3E}">
        <p14:creationId xmlns:p14="http://schemas.microsoft.com/office/powerpoint/2010/main" val="4447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Rounded Corners 206">
            <a:extLst>
              <a:ext uri="{FF2B5EF4-FFF2-40B4-BE49-F238E27FC236}">
                <a16:creationId xmlns:a16="http://schemas.microsoft.com/office/drawing/2014/main" id="{C7211EBF-0111-2CA7-0377-5AD477CFAC18}"/>
              </a:ext>
            </a:extLst>
          </p:cNvPr>
          <p:cNvSpPr/>
          <p:nvPr/>
        </p:nvSpPr>
        <p:spPr>
          <a:xfrm>
            <a:off x="334047" y="5351953"/>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14">
            <a:extLst>
              <a:ext uri="{FF2B5EF4-FFF2-40B4-BE49-F238E27FC236}">
                <a16:creationId xmlns:a16="http://schemas.microsoft.com/office/drawing/2014/main" id="{33F9575C-6F7B-4F49-AA95-62BF40A0771B}"/>
              </a:ext>
            </a:extLst>
          </p:cNvPr>
          <p:cNvPicPr>
            <a:picLocks noChangeAspect="1"/>
          </p:cNvPicPr>
          <p:nvPr/>
        </p:nvPicPr>
        <p:blipFill rotWithShape="1">
          <a:blip r:embed="rId2"/>
          <a:srcRect t="4607" b="1"/>
          <a:stretch/>
        </p:blipFill>
        <p:spPr>
          <a:xfrm rot="426221">
            <a:off x="2548635" y="153601"/>
            <a:ext cx="8418503" cy="6012762"/>
          </a:xfrm>
          <a:custGeom>
            <a:avLst/>
            <a:gdLst>
              <a:gd name="connsiteX0" fmla="*/ 0 w 9151436"/>
              <a:gd name="connsiteY0" fmla="*/ 0 h 6851963"/>
              <a:gd name="connsiteX1" fmla="*/ 9158869 w 9151436"/>
              <a:gd name="connsiteY1" fmla="*/ 0 h 6851963"/>
              <a:gd name="connsiteX2" fmla="*/ 9158869 w 9151436"/>
              <a:gd name="connsiteY2" fmla="*/ 6853886 h 6851963"/>
              <a:gd name="connsiteX3" fmla="*/ 0 w 9151436"/>
              <a:gd name="connsiteY3" fmla="*/ 6853886 h 6851963"/>
            </a:gdLst>
            <a:ahLst/>
            <a:cxnLst>
              <a:cxn ang="0">
                <a:pos x="connsiteX0" y="connsiteY0"/>
              </a:cxn>
              <a:cxn ang="0">
                <a:pos x="connsiteX1" y="connsiteY1"/>
              </a:cxn>
              <a:cxn ang="0">
                <a:pos x="connsiteX2" y="connsiteY2"/>
              </a:cxn>
              <a:cxn ang="0">
                <a:pos x="connsiteX3" y="connsiteY3"/>
              </a:cxn>
            </a:cxnLst>
            <a:rect l="l" t="t" r="r" b="b"/>
            <a:pathLst>
              <a:path w="9151436" h="6851963">
                <a:moveTo>
                  <a:pt x="0" y="0"/>
                </a:moveTo>
                <a:lnTo>
                  <a:pt x="9158869" y="0"/>
                </a:lnTo>
                <a:lnTo>
                  <a:pt x="9158869" y="6853886"/>
                </a:lnTo>
                <a:lnTo>
                  <a:pt x="0" y="6853886"/>
                </a:lnTo>
                <a:close/>
              </a:path>
            </a:pathLst>
          </a:custGeom>
          <a:ln/>
        </p:spPr>
      </p:pic>
      <p:sp>
        <p:nvSpPr>
          <p:cNvPr id="206" name="Rectangle: Rounded Corners 205">
            <a:extLst>
              <a:ext uri="{FF2B5EF4-FFF2-40B4-BE49-F238E27FC236}">
                <a16:creationId xmlns:a16="http://schemas.microsoft.com/office/drawing/2014/main" id="{73EDC0C6-139B-1EE3-0555-D5EB4B39AEA0}"/>
              </a:ext>
            </a:extLst>
          </p:cNvPr>
          <p:cNvSpPr/>
          <p:nvPr/>
        </p:nvSpPr>
        <p:spPr>
          <a:xfrm>
            <a:off x="1634149" y="5351953"/>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Rounded Corners 204">
            <a:extLst>
              <a:ext uri="{FF2B5EF4-FFF2-40B4-BE49-F238E27FC236}">
                <a16:creationId xmlns:a16="http://schemas.microsoft.com/office/drawing/2014/main" id="{1A01519A-7540-8A74-4C0C-802C2E0C6C40}"/>
              </a:ext>
            </a:extLst>
          </p:cNvPr>
          <p:cNvSpPr/>
          <p:nvPr/>
        </p:nvSpPr>
        <p:spPr>
          <a:xfrm>
            <a:off x="2906586" y="5341154"/>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64E2307D-368D-EE5A-C07A-229F391E5DC3}"/>
              </a:ext>
            </a:extLst>
          </p:cNvPr>
          <p:cNvSpPr/>
          <p:nvPr/>
        </p:nvSpPr>
        <p:spPr>
          <a:xfrm>
            <a:off x="8681013" y="4841759"/>
            <a:ext cx="3387077" cy="1289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355309B8-2F72-953F-2BEB-B4718C8B77BE}"/>
              </a:ext>
            </a:extLst>
          </p:cNvPr>
          <p:cNvGrpSpPr/>
          <p:nvPr/>
        </p:nvGrpSpPr>
        <p:grpSpPr>
          <a:xfrm>
            <a:off x="5493757" y="2237066"/>
            <a:ext cx="6762388" cy="3701720"/>
            <a:chOff x="4809743" y="1457294"/>
            <a:chExt cx="7886819" cy="4317232"/>
          </a:xfrm>
        </p:grpSpPr>
        <p:sp>
          <p:nvSpPr>
            <p:cNvPr id="70" name="Rectangle 69">
              <a:extLst>
                <a:ext uri="{FF2B5EF4-FFF2-40B4-BE49-F238E27FC236}">
                  <a16:creationId xmlns:a16="http://schemas.microsoft.com/office/drawing/2014/main" id="{B3390BD0-7E81-49AE-8274-0E05F9F5532C}"/>
                </a:ext>
              </a:extLst>
            </p:cNvPr>
            <p:cNvSpPr/>
            <p:nvPr/>
          </p:nvSpPr>
          <p:spPr>
            <a:xfrm flipV="1">
              <a:off x="6897102" y="3351862"/>
              <a:ext cx="292044" cy="191416"/>
            </a:xfrm>
            <a:prstGeom prst="rect">
              <a:avLst/>
            </a:prstGeom>
            <a:solidFill>
              <a:srgbClr val="F4F4F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screen shot of a computer&#10;&#10;Description automatically generated">
              <a:extLst>
                <a:ext uri="{FF2B5EF4-FFF2-40B4-BE49-F238E27FC236}">
                  <a16:creationId xmlns:a16="http://schemas.microsoft.com/office/drawing/2014/main" id="{C9D1C4BE-37F6-419A-9A70-F1D287AF9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43" y="1457294"/>
              <a:ext cx="7886819" cy="3943411"/>
            </a:xfrm>
            <a:prstGeom prst="rect">
              <a:avLst/>
            </a:prstGeom>
          </p:spPr>
        </p:pic>
        <p:sp>
          <p:nvSpPr>
            <p:cNvPr id="58" name="Rectangle 57">
              <a:extLst>
                <a:ext uri="{FF2B5EF4-FFF2-40B4-BE49-F238E27FC236}">
                  <a16:creationId xmlns:a16="http://schemas.microsoft.com/office/drawing/2014/main" id="{4BA49162-6A82-4153-A79B-9C5EF414C7AE}"/>
                </a:ext>
              </a:extLst>
            </p:cNvPr>
            <p:cNvSpPr/>
            <p:nvPr/>
          </p:nvSpPr>
          <p:spPr>
            <a:xfrm>
              <a:off x="6292912" y="1697791"/>
              <a:ext cx="4993995" cy="317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F240D716-391C-4E64-BEB7-321ED1EA4E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4530" y="1929821"/>
              <a:ext cx="4323392" cy="2588528"/>
            </a:xfrm>
            <a:prstGeom prst="rect">
              <a:avLst/>
            </a:prstGeom>
          </p:spPr>
        </p:pic>
        <p:grpSp>
          <p:nvGrpSpPr>
            <p:cNvPr id="6" name="Group 5">
              <a:extLst>
                <a:ext uri="{FF2B5EF4-FFF2-40B4-BE49-F238E27FC236}">
                  <a16:creationId xmlns:a16="http://schemas.microsoft.com/office/drawing/2014/main" id="{ECBB1D46-8494-4AB1-88A6-B937F41D733F}"/>
                </a:ext>
              </a:extLst>
            </p:cNvPr>
            <p:cNvGrpSpPr/>
            <p:nvPr/>
          </p:nvGrpSpPr>
          <p:grpSpPr>
            <a:xfrm>
              <a:off x="10252872" y="2405308"/>
              <a:ext cx="2242904" cy="3369218"/>
              <a:chOff x="9748310" y="2481705"/>
              <a:chExt cx="2242904" cy="3369218"/>
            </a:xfrm>
          </p:grpSpPr>
          <p:sp>
            <p:nvSpPr>
              <p:cNvPr id="45" name="Rectangle: Rounded Corners 44">
                <a:extLst>
                  <a:ext uri="{FF2B5EF4-FFF2-40B4-BE49-F238E27FC236}">
                    <a16:creationId xmlns:a16="http://schemas.microsoft.com/office/drawing/2014/main" id="{A21833D1-B0BF-4B3C-B1C5-8E49942A678C}"/>
                  </a:ext>
                </a:extLst>
              </p:cNvPr>
              <p:cNvSpPr/>
              <p:nvPr/>
            </p:nvSpPr>
            <p:spPr>
              <a:xfrm>
                <a:off x="10229740" y="2806604"/>
                <a:ext cx="1268516" cy="266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1B390EA4-2276-477F-A3E5-397A6A9561AD}"/>
                  </a:ext>
                </a:extLst>
              </p:cNvPr>
              <p:cNvSpPr/>
              <p:nvPr/>
            </p:nvSpPr>
            <p:spPr>
              <a:xfrm>
                <a:off x="10229740" y="2806604"/>
                <a:ext cx="1283434" cy="27441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48" name="Picture 47">
                <a:extLst>
                  <a:ext uri="{FF2B5EF4-FFF2-40B4-BE49-F238E27FC236}">
                    <a16:creationId xmlns:a16="http://schemas.microsoft.com/office/drawing/2014/main" id="{5FD35040-CD50-49CC-90DD-D15EED36D98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8310" y="2481705"/>
                <a:ext cx="2242904" cy="3369218"/>
              </a:xfrm>
              <a:prstGeom prst="rect">
                <a:avLst/>
              </a:prstGeom>
            </p:spPr>
          </p:pic>
          <p:pic>
            <p:nvPicPr>
              <p:cNvPr id="2" name="Graphic 1">
                <a:extLst>
                  <a:ext uri="{FF2B5EF4-FFF2-40B4-BE49-F238E27FC236}">
                    <a16:creationId xmlns:a16="http://schemas.microsoft.com/office/drawing/2014/main" id="{48ECF2D8-C480-4773-8E3C-F139B87193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4483" y="2829018"/>
                <a:ext cx="1284616" cy="2807124"/>
              </a:xfrm>
              <a:prstGeom prst="rect">
                <a:avLst/>
              </a:prstGeom>
            </p:spPr>
          </p:pic>
        </p:grpSp>
      </p:grpSp>
      <p:sp>
        <p:nvSpPr>
          <p:cNvPr id="4" name="TextBox 3">
            <a:extLst>
              <a:ext uri="{FF2B5EF4-FFF2-40B4-BE49-F238E27FC236}">
                <a16:creationId xmlns:a16="http://schemas.microsoft.com/office/drawing/2014/main" id="{EEA80D94-6A2F-88DF-9B4F-77E03FF21ED8}"/>
              </a:ext>
            </a:extLst>
          </p:cNvPr>
          <p:cNvSpPr txBox="1"/>
          <p:nvPr/>
        </p:nvSpPr>
        <p:spPr>
          <a:xfrm>
            <a:off x="232155" y="1599936"/>
            <a:ext cx="4379522" cy="954107"/>
          </a:xfrm>
          <a:prstGeom prst="rect">
            <a:avLst/>
          </a:prstGeom>
          <a:noFill/>
        </p:spPr>
        <p:txBody>
          <a:bodyPr wrap="square">
            <a:spAutoFit/>
          </a:bodyPr>
          <a:lstStyle/>
          <a:p>
            <a:pPr>
              <a:spcBef>
                <a:spcPts val="1000"/>
              </a:spcBef>
              <a:buClr>
                <a:schemeClr val="accent2"/>
              </a:buClr>
            </a:pPr>
            <a:r>
              <a:rPr lang="en-US" sz="1400" spc="-5" dirty="0">
                <a:solidFill>
                  <a:srgbClr val="1A244A"/>
                </a:solidFill>
                <a:latin typeface="Arial"/>
                <a:cs typeface="Arial"/>
              </a:rPr>
              <a:t>Match 6.5 is an online behavioral questionnaire which uses the power and validity of the Saville Assessment Wave model to understand a candidate’s suitability for a role in just 6.5 minutes.</a:t>
            </a:r>
            <a:endParaRPr lang="en-GB" sz="1400" spc="-5" dirty="0">
              <a:solidFill>
                <a:srgbClr val="1A244A"/>
              </a:solidFill>
              <a:latin typeface="Arial"/>
              <a:cs typeface="Arial"/>
            </a:endParaRPr>
          </a:p>
        </p:txBody>
      </p:sp>
      <p:sp>
        <p:nvSpPr>
          <p:cNvPr id="10" name="Content Placeholder 2">
            <a:extLst>
              <a:ext uri="{FF2B5EF4-FFF2-40B4-BE49-F238E27FC236}">
                <a16:creationId xmlns:a16="http://schemas.microsoft.com/office/drawing/2014/main" id="{17A73401-6CAF-BAC8-8DDD-D0713B713ECB}"/>
              </a:ext>
            </a:extLst>
          </p:cNvPr>
          <p:cNvSpPr txBox="1">
            <a:spLocks/>
          </p:cNvSpPr>
          <p:nvPr/>
        </p:nvSpPr>
        <p:spPr>
          <a:xfrm>
            <a:off x="626911" y="2824119"/>
            <a:ext cx="3206717" cy="305081"/>
          </a:xfrm>
          <a:prstGeom prst="rect">
            <a:avLst/>
          </a:prstGeom>
        </p:spPr>
        <p:txBody>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dirty="0">
                <a:ln>
                  <a:noFill/>
                </a:ln>
                <a:effectLst/>
                <a:uLnTx/>
                <a:uFillTx/>
              </a:rPr>
              <a:t>Using work-relevant language.</a:t>
            </a:r>
            <a:endParaRPr kumimoji="0" lang="en-GB" sz="1400" b="1" i="0" u="none" strike="noStrike" kern="1200" cap="none" spc="0" normalizeH="0" baseline="0" noProof="0" dirty="0">
              <a:ln>
                <a:noFill/>
              </a:ln>
              <a:effectLst/>
              <a:uLnTx/>
              <a:uFillTx/>
            </a:endParaRPr>
          </a:p>
        </p:txBody>
      </p:sp>
      <p:sp>
        <p:nvSpPr>
          <p:cNvPr id="12" name="Content Placeholder 2">
            <a:extLst>
              <a:ext uri="{FF2B5EF4-FFF2-40B4-BE49-F238E27FC236}">
                <a16:creationId xmlns:a16="http://schemas.microsoft.com/office/drawing/2014/main" id="{9226A8DA-4D4A-5DA1-0F17-C8AB3B597973}"/>
              </a:ext>
            </a:extLst>
          </p:cNvPr>
          <p:cNvSpPr txBox="1">
            <a:spLocks/>
          </p:cNvSpPr>
          <p:nvPr/>
        </p:nvSpPr>
        <p:spPr>
          <a:xfrm>
            <a:off x="712854" y="3450210"/>
            <a:ext cx="3956555" cy="450408"/>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dirty="0">
                <a:ln>
                  <a:noFill/>
                </a:ln>
                <a:effectLst/>
                <a:uLnTx/>
                <a:uFillTx/>
              </a:rPr>
              <a:t>Using the most predictive items from the Wave Personality Questionnaire.</a:t>
            </a:r>
            <a:endParaRPr kumimoji="0" lang="en-GB" sz="1400" b="1" i="0" u="none" strike="noStrike" kern="1200" cap="none" spc="0" normalizeH="0" baseline="0" noProof="0" dirty="0">
              <a:ln>
                <a:noFill/>
              </a:ln>
              <a:effectLst/>
              <a:uLnTx/>
              <a:uFillTx/>
            </a:endParaRPr>
          </a:p>
        </p:txBody>
      </p:sp>
      <p:sp>
        <p:nvSpPr>
          <p:cNvPr id="14" name="Content Placeholder 2">
            <a:extLst>
              <a:ext uri="{FF2B5EF4-FFF2-40B4-BE49-F238E27FC236}">
                <a16:creationId xmlns:a16="http://schemas.microsoft.com/office/drawing/2014/main" id="{418B0BED-E86F-22A7-6C11-C25F7A7C8854}"/>
              </a:ext>
            </a:extLst>
          </p:cNvPr>
          <p:cNvSpPr txBox="1">
            <a:spLocks/>
          </p:cNvSpPr>
          <p:nvPr/>
        </p:nvSpPr>
        <p:spPr>
          <a:xfrm>
            <a:off x="712854" y="4094059"/>
            <a:ext cx="3882703" cy="450409"/>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400" b="0" i="0" u="none" strike="noStrike" kern="1200" cap="none" spc="0" normalizeH="0" baseline="0" noProof="0" dirty="0">
                <a:ln>
                  <a:noFill/>
                </a:ln>
                <a:effectLst/>
                <a:uLnTx/>
                <a:uFillTx/>
              </a:rPr>
              <a:t>Using Wave’s unique rate and rank methodology to maximize the power of the assessment.</a:t>
            </a:r>
            <a:endParaRPr kumimoji="0" lang="en-GB" sz="1400" b="1" i="0" u="none" strike="noStrike" kern="1200" cap="none" spc="0" normalizeH="0" baseline="0" noProof="0" dirty="0">
              <a:ln>
                <a:noFill/>
              </a:ln>
              <a:effectLst/>
              <a:uLnTx/>
              <a:uFillTx/>
            </a:endParaRPr>
          </a:p>
        </p:txBody>
      </p:sp>
      <p:pic>
        <p:nvPicPr>
          <p:cNvPr id="24" name="Graphic 23">
            <a:extLst>
              <a:ext uri="{FF2B5EF4-FFF2-40B4-BE49-F238E27FC236}">
                <a16:creationId xmlns:a16="http://schemas.microsoft.com/office/drawing/2014/main" id="{04DD01DE-0C8B-C839-C778-0A52F98CB0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564" y="384249"/>
            <a:ext cx="3684239" cy="1050831"/>
          </a:xfrm>
          <a:prstGeom prst="rect">
            <a:avLst/>
          </a:prstGeom>
        </p:spPr>
      </p:pic>
      <p:sp>
        <p:nvSpPr>
          <p:cNvPr id="25" name="Freeform: Shape 24">
            <a:extLst>
              <a:ext uri="{FF2B5EF4-FFF2-40B4-BE49-F238E27FC236}">
                <a16:creationId xmlns:a16="http://schemas.microsoft.com/office/drawing/2014/main" id="{A3C119D4-3F45-D4DD-EEAB-59230A0A059E}"/>
              </a:ext>
            </a:extLst>
          </p:cNvPr>
          <p:cNvSpPr/>
          <p:nvPr/>
        </p:nvSpPr>
        <p:spPr>
          <a:xfrm rot="5400000">
            <a:off x="255942" y="2885579"/>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2BDC363-8928-CE87-3207-FCF724DA9345}"/>
              </a:ext>
            </a:extLst>
          </p:cNvPr>
          <p:cNvSpPr/>
          <p:nvPr/>
        </p:nvSpPr>
        <p:spPr>
          <a:xfrm rot="5400000">
            <a:off x="255942" y="346398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E4B2185-92A0-87B4-1F46-261819C0814B}"/>
              </a:ext>
            </a:extLst>
          </p:cNvPr>
          <p:cNvSpPr/>
          <p:nvPr/>
        </p:nvSpPr>
        <p:spPr>
          <a:xfrm rot="5400000">
            <a:off x="255942" y="4125609"/>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8" name="Content Placeholder 3">
            <a:extLst>
              <a:ext uri="{FF2B5EF4-FFF2-40B4-BE49-F238E27FC236}">
                <a16:creationId xmlns:a16="http://schemas.microsoft.com/office/drawing/2014/main" id="{CB8B96DA-5708-1C22-E8B6-24F5263060A2}"/>
              </a:ext>
            </a:extLst>
          </p:cNvPr>
          <p:cNvSpPr txBox="1">
            <a:spLocks/>
          </p:cNvSpPr>
          <p:nvPr/>
        </p:nvSpPr>
        <p:spPr>
          <a:xfrm>
            <a:off x="250433" y="4841759"/>
            <a:ext cx="507600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The reporting options available are:</a:t>
            </a:r>
          </a:p>
        </p:txBody>
      </p:sp>
      <p:sp>
        <p:nvSpPr>
          <p:cNvPr id="30" name="TextBox 29">
            <a:extLst>
              <a:ext uri="{FF2B5EF4-FFF2-40B4-BE49-F238E27FC236}">
                <a16:creationId xmlns:a16="http://schemas.microsoft.com/office/drawing/2014/main" id="{3456618A-39D1-0396-1407-05D3F8813D50}"/>
              </a:ext>
            </a:extLst>
          </p:cNvPr>
          <p:cNvSpPr txBox="1"/>
          <p:nvPr/>
        </p:nvSpPr>
        <p:spPr>
          <a:xfrm>
            <a:off x="315652" y="6060467"/>
            <a:ext cx="1235372" cy="461665"/>
          </a:xfrm>
          <a:prstGeom prst="rect">
            <a:avLst/>
          </a:prstGeom>
          <a:noFill/>
        </p:spPr>
        <p:txBody>
          <a:bodyPr wrap="square" rtlCol="0">
            <a:spAutoFit/>
          </a:bodyPr>
          <a:lstStyle/>
          <a:p>
            <a:pPr algn="ctr"/>
            <a:r>
              <a:rPr lang="en-GB" sz="1200" dirty="0">
                <a:solidFill>
                  <a:schemeClr val="accent1"/>
                </a:solidFill>
                <a:latin typeface="+mj-lt"/>
              </a:rPr>
              <a:t>Role-fit </a:t>
            </a:r>
          </a:p>
          <a:p>
            <a:pPr algn="ctr"/>
            <a:r>
              <a:rPr lang="en-GB" sz="1200" dirty="0">
                <a:solidFill>
                  <a:schemeClr val="accent1"/>
                </a:solidFill>
                <a:latin typeface="+mj-lt"/>
              </a:rPr>
              <a:t>Score</a:t>
            </a:r>
          </a:p>
        </p:txBody>
      </p:sp>
      <p:sp>
        <p:nvSpPr>
          <p:cNvPr id="40" name="TextBox 39">
            <a:extLst>
              <a:ext uri="{FF2B5EF4-FFF2-40B4-BE49-F238E27FC236}">
                <a16:creationId xmlns:a16="http://schemas.microsoft.com/office/drawing/2014/main" id="{50C542CC-91E5-D530-8331-B9B12924C911}"/>
              </a:ext>
            </a:extLst>
          </p:cNvPr>
          <p:cNvSpPr txBox="1"/>
          <p:nvPr/>
        </p:nvSpPr>
        <p:spPr>
          <a:xfrm>
            <a:off x="1647206" y="6048948"/>
            <a:ext cx="1172468" cy="461665"/>
          </a:xfrm>
          <a:prstGeom prst="rect">
            <a:avLst/>
          </a:prstGeom>
          <a:noFill/>
        </p:spPr>
        <p:txBody>
          <a:bodyPr wrap="square" rtlCol="0">
            <a:spAutoFit/>
          </a:bodyPr>
          <a:lstStyle/>
          <a:p>
            <a:pPr algn="ctr"/>
            <a:r>
              <a:rPr lang="en-GB" sz="1200" dirty="0">
                <a:solidFill>
                  <a:schemeClr val="accent1"/>
                </a:solidFill>
                <a:latin typeface="+mj-lt"/>
              </a:rPr>
              <a:t>Candidate Report</a:t>
            </a:r>
          </a:p>
        </p:txBody>
      </p:sp>
      <p:sp>
        <p:nvSpPr>
          <p:cNvPr id="43" name="TextBox 42">
            <a:extLst>
              <a:ext uri="{FF2B5EF4-FFF2-40B4-BE49-F238E27FC236}">
                <a16:creationId xmlns:a16="http://schemas.microsoft.com/office/drawing/2014/main" id="{AAB0083A-16E5-D950-792F-20F9461CD50C}"/>
              </a:ext>
            </a:extLst>
          </p:cNvPr>
          <p:cNvSpPr txBox="1"/>
          <p:nvPr/>
        </p:nvSpPr>
        <p:spPr>
          <a:xfrm>
            <a:off x="2889321" y="6060467"/>
            <a:ext cx="1233112" cy="461665"/>
          </a:xfrm>
          <a:prstGeom prst="rect">
            <a:avLst/>
          </a:prstGeom>
          <a:noFill/>
        </p:spPr>
        <p:txBody>
          <a:bodyPr wrap="square" rtlCol="0">
            <a:spAutoFit/>
          </a:bodyPr>
          <a:lstStyle/>
          <a:p>
            <a:pPr algn="ctr"/>
            <a:r>
              <a:rPr lang="en-GB" sz="1200" dirty="0">
                <a:solidFill>
                  <a:schemeClr val="accent1"/>
                </a:solidFill>
                <a:latin typeface="+mj-lt"/>
              </a:rPr>
              <a:t>Interview</a:t>
            </a:r>
          </a:p>
          <a:p>
            <a:pPr algn="ctr"/>
            <a:r>
              <a:rPr lang="en-GB" sz="1200" dirty="0">
                <a:solidFill>
                  <a:schemeClr val="accent1"/>
                </a:solidFill>
                <a:latin typeface="+mj-lt"/>
              </a:rPr>
              <a:t>Guide</a:t>
            </a:r>
          </a:p>
        </p:txBody>
      </p:sp>
      <p:sp>
        <p:nvSpPr>
          <p:cNvPr id="44" name="Rectangle: Rounded Corners 43">
            <a:extLst>
              <a:ext uri="{FF2B5EF4-FFF2-40B4-BE49-F238E27FC236}">
                <a16:creationId xmlns:a16="http://schemas.microsoft.com/office/drawing/2014/main" id="{669FE43C-C789-12A1-A76A-FC7C8DEEEB99}"/>
              </a:ext>
            </a:extLst>
          </p:cNvPr>
          <p:cNvSpPr/>
          <p:nvPr/>
        </p:nvSpPr>
        <p:spPr>
          <a:xfrm>
            <a:off x="4180318" y="5341154"/>
            <a:ext cx="1198582" cy="1246085"/>
          </a:xfrm>
          <a:prstGeom prst="roundRect">
            <a:avLst>
              <a:gd name="adj"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D4DA03C9-94B7-3EE4-9D55-E057DA6C8440}"/>
              </a:ext>
            </a:extLst>
          </p:cNvPr>
          <p:cNvSpPr txBox="1"/>
          <p:nvPr/>
        </p:nvSpPr>
        <p:spPr>
          <a:xfrm>
            <a:off x="4129283" y="6060467"/>
            <a:ext cx="1300652" cy="461665"/>
          </a:xfrm>
          <a:prstGeom prst="rect">
            <a:avLst/>
          </a:prstGeom>
          <a:noFill/>
        </p:spPr>
        <p:txBody>
          <a:bodyPr wrap="square" rtlCol="0">
            <a:spAutoFit/>
          </a:bodyPr>
          <a:lstStyle/>
          <a:p>
            <a:pPr algn="ctr"/>
            <a:r>
              <a:rPr lang="en-GB" sz="1200" dirty="0">
                <a:solidFill>
                  <a:schemeClr val="accent1"/>
                </a:solidFill>
                <a:latin typeface="+mj-lt"/>
              </a:rPr>
              <a:t>Onboarding</a:t>
            </a:r>
          </a:p>
          <a:p>
            <a:pPr algn="ctr"/>
            <a:r>
              <a:rPr lang="en-GB" sz="1200" dirty="0">
                <a:solidFill>
                  <a:schemeClr val="accent1"/>
                </a:solidFill>
                <a:latin typeface="+mj-lt"/>
              </a:rPr>
              <a:t>Report</a:t>
            </a:r>
          </a:p>
        </p:txBody>
      </p:sp>
      <p:grpSp>
        <p:nvGrpSpPr>
          <p:cNvPr id="60" name="Group 59">
            <a:extLst>
              <a:ext uri="{FF2B5EF4-FFF2-40B4-BE49-F238E27FC236}">
                <a16:creationId xmlns:a16="http://schemas.microsoft.com/office/drawing/2014/main" id="{B5288BD0-D5EB-F65C-C5E9-2199F48BDACE}"/>
              </a:ext>
            </a:extLst>
          </p:cNvPr>
          <p:cNvGrpSpPr/>
          <p:nvPr/>
        </p:nvGrpSpPr>
        <p:grpSpPr>
          <a:xfrm>
            <a:off x="3299972" y="5549955"/>
            <a:ext cx="411810" cy="406606"/>
            <a:chOff x="5962650" y="3295650"/>
            <a:chExt cx="271366" cy="267937"/>
          </a:xfrm>
        </p:grpSpPr>
        <p:sp>
          <p:nvSpPr>
            <p:cNvPr id="54" name="Freeform: Shape 53">
              <a:extLst>
                <a:ext uri="{FF2B5EF4-FFF2-40B4-BE49-F238E27FC236}">
                  <a16:creationId xmlns:a16="http://schemas.microsoft.com/office/drawing/2014/main" id="{6C1C70A3-E37A-52AA-C4A3-A169DE68F109}"/>
                </a:ext>
              </a:extLst>
            </p:cNvPr>
            <p:cNvSpPr/>
            <p:nvPr/>
          </p:nvSpPr>
          <p:spPr>
            <a:xfrm>
              <a:off x="5962650" y="3295650"/>
              <a:ext cx="88106" cy="196215"/>
            </a:xfrm>
            <a:custGeom>
              <a:avLst/>
              <a:gdLst>
                <a:gd name="connsiteX0" fmla="*/ 88106 w 88106"/>
                <a:gd name="connsiteY0" fmla="*/ 89630 h 196215"/>
                <a:gd name="connsiteX1" fmla="*/ 88106 w 88106"/>
                <a:gd name="connsiteY1" fmla="*/ 180689 h 196215"/>
                <a:gd name="connsiteX2" fmla="*/ 69247 w 88106"/>
                <a:gd name="connsiteY2" fmla="*/ 196215 h 196215"/>
                <a:gd name="connsiteX3" fmla="*/ 18860 w 88106"/>
                <a:gd name="connsiteY3" fmla="*/ 196215 h 196215"/>
                <a:gd name="connsiteX4" fmla="*/ 0 w 88106"/>
                <a:gd name="connsiteY4" fmla="*/ 180689 h 196215"/>
                <a:gd name="connsiteX5" fmla="*/ 0 w 88106"/>
                <a:gd name="connsiteY5" fmla="*/ 89630 h 196215"/>
                <a:gd name="connsiteX6" fmla="*/ 11811 w 88106"/>
                <a:gd name="connsiteY6" fmla="*/ 44863 h 196215"/>
                <a:gd name="connsiteX7" fmla="*/ 61246 w 88106"/>
                <a:gd name="connsiteY7" fmla="*/ 0 h 196215"/>
                <a:gd name="connsiteX8" fmla="*/ 77438 w 88106"/>
                <a:gd name="connsiteY8" fmla="*/ 26003 h 196215"/>
                <a:gd name="connsiteX9" fmla="*/ 47435 w 88106"/>
                <a:gd name="connsiteY9" fmla="*/ 51435 h 196215"/>
                <a:gd name="connsiteX10" fmla="*/ 39624 w 88106"/>
                <a:gd name="connsiteY10" fmla="*/ 74009 h 196215"/>
                <a:gd name="connsiteX11" fmla="*/ 69247 w 88106"/>
                <a:gd name="connsiteY11" fmla="*/ 74009 h 196215"/>
                <a:gd name="connsiteX12" fmla="*/ 88106 w 88106"/>
                <a:gd name="connsiteY12" fmla="*/ 89630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106" h="196215">
                  <a:moveTo>
                    <a:pt x="88106" y="89630"/>
                  </a:moveTo>
                  <a:lnTo>
                    <a:pt x="88106" y="180689"/>
                  </a:lnTo>
                  <a:cubicBezTo>
                    <a:pt x="88106" y="189262"/>
                    <a:pt x="79629" y="196215"/>
                    <a:pt x="69247" y="196215"/>
                  </a:cubicBezTo>
                  <a:lnTo>
                    <a:pt x="18860" y="196215"/>
                  </a:lnTo>
                  <a:cubicBezTo>
                    <a:pt x="8477" y="196215"/>
                    <a:pt x="0" y="189262"/>
                    <a:pt x="0" y="180689"/>
                  </a:cubicBezTo>
                  <a:lnTo>
                    <a:pt x="0" y="89630"/>
                  </a:lnTo>
                  <a:cubicBezTo>
                    <a:pt x="0" y="69628"/>
                    <a:pt x="6858" y="54102"/>
                    <a:pt x="11811" y="44863"/>
                  </a:cubicBezTo>
                  <a:cubicBezTo>
                    <a:pt x="22289" y="25051"/>
                    <a:pt x="38672" y="10192"/>
                    <a:pt x="61246" y="0"/>
                  </a:cubicBezTo>
                  <a:lnTo>
                    <a:pt x="77438" y="26003"/>
                  </a:lnTo>
                  <a:cubicBezTo>
                    <a:pt x="63913" y="31718"/>
                    <a:pt x="53912" y="40100"/>
                    <a:pt x="47435" y="51435"/>
                  </a:cubicBezTo>
                  <a:cubicBezTo>
                    <a:pt x="44006" y="57531"/>
                    <a:pt x="41339" y="65056"/>
                    <a:pt x="39624" y="74009"/>
                  </a:cubicBezTo>
                  <a:lnTo>
                    <a:pt x="69247" y="74009"/>
                  </a:lnTo>
                  <a:cubicBezTo>
                    <a:pt x="79629" y="74009"/>
                    <a:pt x="88106" y="80963"/>
                    <a:pt x="88106" y="89630"/>
                  </a:cubicBezTo>
                  <a:close/>
                </a:path>
              </a:pathLst>
            </a:custGeom>
            <a:solidFill>
              <a:srgbClr val="FFFFFF"/>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813B140B-3C88-491E-716C-DE41220C7206}"/>
                </a:ext>
              </a:extLst>
            </p:cNvPr>
            <p:cNvSpPr/>
            <p:nvPr/>
          </p:nvSpPr>
          <p:spPr>
            <a:xfrm>
              <a:off x="6056947" y="3295745"/>
              <a:ext cx="88201" cy="196215"/>
            </a:xfrm>
            <a:custGeom>
              <a:avLst/>
              <a:gdLst>
                <a:gd name="connsiteX0" fmla="*/ 88202 w 88201"/>
                <a:gd name="connsiteY0" fmla="*/ 153162 h 196215"/>
                <a:gd name="connsiteX1" fmla="*/ 88202 w 88201"/>
                <a:gd name="connsiteY1" fmla="*/ 180689 h 196215"/>
                <a:gd name="connsiteX2" fmla="*/ 70199 w 88201"/>
                <a:gd name="connsiteY2" fmla="*/ 196215 h 196215"/>
                <a:gd name="connsiteX3" fmla="*/ 18955 w 88201"/>
                <a:gd name="connsiteY3" fmla="*/ 196215 h 196215"/>
                <a:gd name="connsiteX4" fmla="*/ 0 w 88201"/>
                <a:gd name="connsiteY4" fmla="*/ 180689 h 196215"/>
                <a:gd name="connsiteX5" fmla="*/ 0 w 88201"/>
                <a:gd name="connsiteY5" fmla="*/ 89630 h 196215"/>
                <a:gd name="connsiteX6" fmla="*/ 11906 w 88201"/>
                <a:gd name="connsiteY6" fmla="*/ 44863 h 196215"/>
                <a:gd name="connsiteX7" fmla="*/ 61341 w 88201"/>
                <a:gd name="connsiteY7" fmla="*/ 0 h 196215"/>
                <a:gd name="connsiteX8" fmla="*/ 77629 w 88201"/>
                <a:gd name="connsiteY8" fmla="*/ 26003 h 196215"/>
                <a:gd name="connsiteX9" fmla="*/ 47625 w 88201"/>
                <a:gd name="connsiteY9" fmla="*/ 51435 h 196215"/>
                <a:gd name="connsiteX10" fmla="*/ 39624 w 88201"/>
                <a:gd name="connsiteY10" fmla="*/ 74009 h 196215"/>
                <a:gd name="connsiteX11" fmla="*/ 69342 w 88201"/>
                <a:gd name="connsiteY11" fmla="*/ 74009 h 196215"/>
                <a:gd name="connsiteX12" fmla="*/ 88202 w 88201"/>
                <a:gd name="connsiteY12" fmla="*/ 89630 h 196215"/>
                <a:gd name="connsiteX13" fmla="*/ 88202 w 88201"/>
                <a:gd name="connsiteY13" fmla="*/ 153257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96215">
                  <a:moveTo>
                    <a:pt x="88202" y="153162"/>
                  </a:moveTo>
                  <a:lnTo>
                    <a:pt x="88202" y="180689"/>
                  </a:lnTo>
                  <a:cubicBezTo>
                    <a:pt x="88202" y="189071"/>
                    <a:pt x="80296" y="195834"/>
                    <a:pt x="70199" y="196215"/>
                  </a:cubicBezTo>
                  <a:lnTo>
                    <a:pt x="18955" y="196215"/>
                  </a:lnTo>
                  <a:cubicBezTo>
                    <a:pt x="8573" y="196215"/>
                    <a:pt x="0" y="189262"/>
                    <a:pt x="0" y="180689"/>
                  </a:cubicBezTo>
                  <a:lnTo>
                    <a:pt x="0" y="89630"/>
                  </a:lnTo>
                  <a:cubicBezTo>
                    <a:pt x="0" y="73438"/>
                    <a:pt x="6953" y="54102"/>
                    <a:pt x="11906" y="44863"/>
                  </a:cubicBezTo>
                  <a:cubicBezTo>
                    <a:pt x="22289" y="25051"/>
                    <a:pt x="38767" y="10192"/>
                    <a:pt x="61341" y="0"/>
                  </a:cubicBezTo>
                  <a:lnTo>
                    <a:pt x="77629" y="26003"/>
                  </a:lnTo>
                  <a:cubicBezTo>
                    <a:pt x="64008" y="31718"/>
                    <a:pt x="53912" y="40100"/>
                    <a:pt x="47625" y="51435"/>
                  </a:cubicBezTo>
                  <a:cubicBezTo>
                    <a:pt x="44101" y="57531"/>
                    <a:pt x="41434" y="65056"/>
                    <a:pt x="39624" y="74009"/>
                  </a:cubicBezTo>
                  <a:lnTo>
                    <a:pt x="69342" y="74009"/>
                  </a:lnTo>
                  <a:cubicBezTo>
                    <a:pt x="79724" y="74009"/>
                    <a:pt x="88202" y="80963"/>
                    <a:pt x="88202" y="89630"/>
                  </a:cubicBezTo>
                  <a:lnTo>
                    <a:pt x="88202" y="153257"/>
                  </a:lnTo>
                  <a:close/>
                </a:path>
              </a:pathLst>
            </a:custGeom>
            <a:solidFill>
              <a:srgbClr val="FFFFFF"/>
            </a:solid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26FB6412-332E-DFB3-4787-542EF88F5C4E}"/>
                </a:ext>
              </a:extLst>
            </p:cNvPr>
            <p:cNvSpPr/>
            <p:nvPr/>
          </p:nvSpPr>
          <p:spPr>
            <a:xfrm>
              <a:off x="6127146" y="3448907"/>
              <a:ext cx="51625" cy="114680"/>
            </a:xfrm>
            <a:custGeom>
              <a:avLst/>
              <a:gdLst>
                <a:gd name="connsiteX0" fmla="*/ 28480 w 51625"/>
                <a:gd name="connsiteY0" fmla="*/ 71533 h 114680"/>
                <a:gd name="connsiteX1" fmla="*/ 11049 w 51625"/>
                <a:gd name="connsiteY1" fmla="*/ 71533 h 114680"/>
                <a:gd name="connsiteX2" fmla="*/ 0 w 51625"/>
                <a:gd name="connsiteY2" fmla="*/ 62389 h 114680"/>
                <a:gd name="connsiteX3" fmla="*/ 0 w 51625"/>
                <a:gd name="connsiteY3" fmla="*/ 46672 h 114680"/>
                <a:gd name="connsiteX4" fmla="*/ 21527 w 51625"/>
                <a:gd name="connsiteY4" fmla="*/ 27527 h 114680"/>
                <a:gd name="connsiteX5" fmla="*/ 21527 w 51625"/>
                <a:gd name="connsiteY5" fmla="*/ 0 h 114680"/>
                <a:gd name="connsiteX6" fmla="*/ 40481 w 51625"/>
                <a:gd name="connsiteY6" fmla="*/ 0 h 114680"/>
                <a:gd name="connsiteX7" fmla="*/ 51626 w 51625"/>
                <a:gd name="connsiteY7" fmla="*/ 9049 h 114680"/>
                <a:gd name="connsiteX8" fmla="*/ 51626 w 51625"/>
                <a:gd name="connsiteY8" fmla="*/ 62389 h 114680"/>
                <a:gd name="connsiteX9" fmla="*/ 44672 w 51625"/>
                <a:gd name="connsiteY9" fmla="*/ 88582 h 114680"/>
                <a:gd name="connsiteX10" fmla="*/ 15811 w 51625"/>
                <a:gd name="connsiteY10" fmla="*/ 114681 h 114680"/>
                <a:gd name="connsiteX11" fmla="*/ 6286 w 51625"/>
                <a:gd name="connsiteY11" fmla="*/ 99536 h 114680"/>
                <a:gd name="connsiteX12" fmla="*/ 23813 w 51625"/>
                <a:gd name="connsiteY12" fmla="*/ 84677 h 114680"/>
                <a:gd name="connsiteX13" fmla="*/ 28480 w 51625"/>
                <a:gd name="connsiteY13" fmla="*/ 71438 h 11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625" h="114680">
                  <a:moveTo>
                    <a:pt x="28480" y="71533"/>
                  </a:moveTo>
                  <a:lnTo>
                    <a:pt x="11049" y="71533"/>
                  </a:lnTo>
                  <a:cubicBezTo>
                    <a:pt x="4953" y="71533"/>
                    <a:pt x="0" y="67437"/>
                    <a:pt x="0" y="62389"/>
                  </a:cubicBezTo>
                  <a:lnTo>
                    <a:pt x="0" y="46672"/>
                  </a:lnTo>
                  <a:cubicBezTo>
                    <a:pt x="11906" y="46292"/>
                    <a:pt x="21527" y="37814"/>
                    <a:pt x="21527" y="27527"/>
                  </a:cubicBezTo>
                  <a:lnTo>
                    <a:pt x="21527" y="0"/>
                  </a:lnTo>
                  <a:lnTo>
                    <a:pt x="40481" y="0"/>
                  </a:lnTo>
                  <a:cubicBezTo>
                    <a:pt x="46672" y="0"/>
                    <a:pt x="51626" y="4001"/>
                    <a:pt x="51626" y="9049"/>
                  </a:cubicBezTo>
                  <a:lnTo>
                    <a:pt x="51626" y="62389"/>
                  </a:lnTo>
                  <a:cubicBezTo>
                    <a:pt x="51626" y="71818"/>
                    <a:pt x="47530" y="83153"/>
                    <a:pt x="44672" y="88582"/>
                  </a:cubicBezTo>
                  <a:cubicBezTo>
                    <a:pt x="38576" y="100108"/>
                    <a:pt x="29051" y="108871"/>
                    <a:pt x="15811" y="114681"/>
                  </a:cubicBezTo>
                  <a:lnTo>
                    <a:pt x="6286" y="99536"/>
                  </a:lnTo>
                  <a:cubicBezTo>
                    <a:pt x="14192" y="96203"/>
                    <a:pt x="20098" y="91250"/>
                    <a:pt x="23813" y="84677"/>
                  </a:cubicBezTo>
                  <a:cubicBezTo>
                    <a:pt x="25813" y="81058"/>
                    <a:pt x="27337" y="76771"/>
                    <a:pt x="28480" y="71438"/>
                  </a:cubicBezTo>
                  <a:close/>
                </a:path>
              </a:pathLst>
            </a:custGeom>
            <a:solidFill>
              <a:srgbClr val="FFFFFF"/>
            </a:solid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702153F-E4F7-9D4B-7FE4-884B6B0D3461}"/>
                </a:ext>
              </a:extLst>
            </p:cNvPr>
            <p:cNvSpPr/>
            <p:nvPr/>
          </p:nvSpPr>
          <p:spPr>
            <a:xfrm>
              <a:off x="6182486" y="3448811"/>
              <a:ext cx="51530" cy="114776"/>
            </a:xfrm>
            <a:custGeom>
              <a:avLst/>
              <a:gdLst>
                <a:gd name="connsiteX0" fmla="*/ 51530 w 51530"/>
                <a:gd name="connsiteY0" fmla="*/ 9144 h 114776"/>
                <a:gd name="connsiteX1" fmla="*/ 51530 w 51530"/>
                <a:gd name="connsiteY1" fmla="*/ 62484 h 114776"/>
                <a:gd name="connsiteX2" fmla="*/ 44577 w 51530"/>
                <a:gd name="connsiteY2" fmla="*/ 88678 h 114776"/>
                <a:gd name="connsiteX3" fmla="*/ 15811 w 51530"/>
                <a:gd name="connsiteY3" fmla="*/ 114776 h 114776"/>
                <a:gd name="connsiteX4" fmla="*/ 6286 w 51530"/>
                <a:gd name="connsiteY4" fmla="*/ 99632 h 114776"/>
                <a:gd name="connsiteX5" fmla="*/ 23813 w 51530"/>
                <a:gd name="connsiteY5" fmla="*/ 84773 h 114776"/>
                <a:gd name="connsiteX6" fmla="*/ 28384 w 51530"/>
                <a:gd name="connsiteY6" fmla="*/ 71533 h 114776"/>
                <a:gd name="connsiteX7" fmla="*/ 11049 w 51530"/>
                <a:gd name="connsiteY7" fmla="*/ 71533 h 114776"/>
                <a:gd name="connsiteX8" fmla="*/ 0 w 51530"/>
                <a:gd name="connsiteY8" fmla="*/ 62389 h 114776"/>
                <a:gd name="connsiteX9" fmla="*/ 0 w 51530"/>
                <a:gd name="connsiteY9" fmla="*/ 9049 h 114776"/>
                <a:gd name="connsiteX10" fmla="*/ 11049 w 51530"/>
                <a:gd name="connsiteY10" fmla="*/ 0 h 114776"/>
                <a:gd name="connsiteX11" fmla="*/ 40577 w 51530"/>
                <a:gd name="connsiteY11" fmla="*/ 0 h 114776"/>
                <a:gd name="connsiteX12" fmla="*/ 51530 w 51530"/>
                <a:gd name="connsiteY12" fmla="*/ 9049 h 11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30" h="114776">
                  <a:moveTo>
                    <a:pt x="51530" y="9144"/>
                  </a:moveTo>
                  <a:lnTo>
                    <a:pt x="51530" y="62484"/>
                  </a:lnTo>
                  <a:cubicBezTo>
                    <a:pt x="51530" y="74105"/>
                    <a:pt x="47434" y="83249"/>
                    <a:pt x="44577" y="88678"/>
                  </a:cubicBezTo>
                  <a:cubicBezTo>
                    <a:pt x="38576" y="100203"/>
                    <a:pt x="28956" y="108966"/>
                    <a:pt x="15811" y="114776"/>
                  </a:cubicBezTo>
                  <a:lnTo>
                    <a:pt x="6286" y="99632"/>
                  </a:lnTo>
                  <a:cubicBezTo>
                    <a:pt x="14192" y="96298"/>
                    <a:pt x="20193" y="91345"/>
                    <a:pt x="23813" y="84773"/>
                  </a:cubicBezTo>
                  <a:cubicBezTo>
                    <a:pt x="25813" y="81153"/>
                    <a:pt x="27337" y="76867"/>
                    <a:pt x="28384" y="71533"/>
                  </a:cubicBezTo>
                  <a:lnTo>
                    <a:pt x="11049" y="71533"/>
                  </a:lnTo>
                  <a:cubicBezTo>
                    <a:pt x="4953" y="71533"/>
                    <a:pt x="0" y="67437"/>
                    <a:pt x="0" y="62389"/>
                  </a:cubicBezTo>
                  <a:lnTo>
                    <a:pt x="0" y="9049"/>
                  </a:lnTo>
                  <a:cubicBezTo>
                    <a:pt x="0" y="4001"/>
                    <a:pt x="4953" y="0"/>
                    <a:pt x="11049" y="0"/>
                  </a:cubicBezTo>
                  <a:lnTo>
                    <a:pt x="40577" y="0"/>
                  </a:lnTo>
                  <a:cubicBezTo>
                    <a:pt x="46577" y="0"/>
                    <a:pt x="51530" y="4001"/>
                    <a:pt x="51530" y="9049"/>
                  </a:cubicBezTo>
                  <a:close/>
                </a:path>
              </a:pathLst>
            </a:custGeom>
            <a:solidFill>
              <a:srgbClr val="FFFFFF"/>
            </a:solidFill>
            <a:ln w="9525" cap="flat">
              <a:noFill/>
              <a:prstDash val="solid"/>
              <a:miter/>
            </a:ln>
          </p:spPr>
          <p:txBody>
            <a:bodyPr rtlCol="0" anchor="ctr"/>
            <a:lstStyle/>
            <a:p>
              <a:endParaRPr lang="en-GB"/>
            </a:p>
          </p:txBody>
        </p:sp>
      </p:grpSp>
      <p:grpSp>
        <p:nvGrpSpPr>
          <p:cNvPr id="175" name="Group 174">
            <a:extLst>
              <a:ext uri="{FF2B5EF4-FFF2-40B4-BE49-F238E27FC236}">
                <a16:creationId xmlns:a16="http://schemas.microsoft.com/office/drawing/2014/main" id="{1A2CDD46-1A54-DF23-AC0C-4146723ABD3A}"/>
              </a:ext>
            </a:extLst>
          </p:cNvPr>
          <p:cNvGrpSpPr/>
          <p:nvPr/>
        </p:nvGrpSpPr>
        <p:grpSpPr>
          <a:xfrm>
            <a:off x="4482525" y="5605391"/>
            <a:ext cx="594168" cy="295734"/>
            <a:chOff x="5905500" y="3333750"/>
            <a:chExt cx="377760" cy="188022"/>
          </a:xfrm>
        </p:grpSpPr>
        <p:sp>
          <p:nvSpPr>
            <p:cNvPr id="64" name="Freeform: Shape 63">
              <a:extLst>
                <a:ext uri="{FF2B5EF4-FFF2-40B4-BE49-F238E27FC236}">
                  <a16:creationId xmlns:a16="http://schemas.microsoft.com/office/drawing/2014/main" id="{43B08632-D63F-ED7C-ED67-0A03898CB7CE}"/>
                </a:ext>
              </a:extLst>
            </p:cNvPr>
            <p:cNvSpPr/>
            <p:nvPr/>
          </p:nvSpPr>
          <p:spPr>
            <a:xfrm>
              <a:off x="6217538" y="3498722"/>
              <a:ext cx="65722" cy="23050"/>
            </a:xfrm>
            <a:custGeom>
              <a:avLst/>
              <a:gdLst>
                <a:gd name="connsiteX0" fmla="*/ 32861 w 65722"/>
                <a:gd name="connsiteY0" fmla="*/ 0 h 23050"/>
                <a:gd name="connsiteX1" fmla="*/ 0 w 65722"/>
                <a:gd name="connsiteY1" fmla="*/ 11525 h 23050"/>
                <a:gd name="connsiteX2" fmla="*/ 32861 w 65722"/>
                <a:gd name="connsiteY2" fmla="*/ 23051 h 23050"/>
                <a:gd name="connsiteX3" fmla="*/ 65723 w 65722"/>
                <a:gd name="connsiteY3" fmla="*/ 11525 h 23050"/>
                <a:gd name="connsiteX4" fmla="*/ 32861 w 65722"/>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 h="23050">
                  <a:moveTo>
                    <a:pt x="32861" y="0"/>
                  </a:moveTo>
                  <a:cubicBezTo>
                    <a:pt x="14669" y="0"/>
                    <a:pt x="0" y="5144"/>
                    <a:pt x="0" y="11525"/>
                  </a:cubicBezTo>
                  <a:cubicBezTo>
                    <a:pt x="0" y="17907"/>
                    <a:pt x="14764" y="23051"/>
                    <a:pt x="32861" y="23051"/>
                  </a:cubicBezTo>
                  <a:cubicBezTo>
                    <a:pt x="50959" y="23051"/>
                    <a:pt x="65723" y="17907"/>
                    <a:pt x="65723" y="11525"/>
                  </a:cubicBezTo>
                  <a:cubicBezTo>
                    <a:pt x="65723" y="5144"/>
                    <a:pt x="50959" y="0"/>
                    <a:pt x="32861" y="0"/>
                  </a:cubicBezTo>
                  <a:close/>
                </a:path>
              </a:pathLst>
            </a:custGeom>
            <a:solidFill>
              <a:srgbClr val="FFFFFF"/>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ACDD03F-83B9-EE8D-7D0D-AA4246C467F7}"/>
                </a:ext>
              </a:extLst>
            </p:cNvPr>
            <p:cNvSpPr/>
            <p:nvPr/>
          </p:nvSpPr>
          <p:spPr>
            <a:xfrm>
              <a:off x="5980271" y="3497960"/>
              <a:ext cx="65817" cy="23050"/>
            </a:xfrm>
            <a:custGeom>
              <a:avLst/>
              <a:gdLst>
                <a:gd name="connsiteX0" fmla="*/ 32861 w 65817"/>
                <a:gd name="connsiteY0" fmla="*/ 0 h 23050"/>
                <a:gd name="connsiteX1" fmla="*/ 0 w 65817"/>
                <a:gd name="connsiteY1" fmla="*/ 11525 h 23050"/>
                <a:gd name="connsiteX2" fmla="*/ 32861 w 65817"/>
                <a:gd name="connsiteY2" fmla="*/ 23051 h 23050"/>
                <a:gd name="connsiteX3" fmla="*/ 65818 w 65817"/>
                <a:gd name="connsiteY3" fmla="*/ 11525 h 23050"/>
                <a:gd name="connsiteX4" fmla="*/ 32861 w 65817"/>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17" h="23050">
                  <a:moveTo>
                    <a:pt x="32861" y="0"/>
                  </a:moveTo>
                  <a:cubicBezTo>
                    <a:pt x="14669" y="0"/>
                    <a:pt x="0" y="5144"/>
                    <a:pt x="0" y="11525"/>
                  </a:cubicBezTo>
                  <a:cubicBezTo>
                    <a:pt x="0" y="17907"/>
                    <a:pt x="14764" y="23051"/>
                    <a:pt x="32861" y="23051"/>
                  </a:cubicBezTo>
                  <a:cubicBezTo>
                    <a:pt x="50959" y="23051"/>
                    <a:pt x="65818" y="17907"/>
                    <a:pt x="65818" y="11525"/>
                  </a:cubicBezTo>
                  <a:cubicBezTo>
                    <a:pt x="65818" y="5144"/>
                    <a:pt x="51054" y="0"/>
                    <a:pt x="32861" y="0"/>
                  </a:cubicBezTo>
                  <a:close/>
                </a:path>
              </a:pathLst>
            </a:custGeom>
            <a:solidFill>
              <a:srgbClr val="FFFFFF"/>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9DD77C18-D11A-5FFD-BC5B-6EA6F5802C11}"/>
                </a:ext>
              </a:extLst>
            </p:cNvPr>
            <p:cNvSpPr/>
            <p:nvPr/>
          </p:nvSpPr>
          <p:spPr>
            <a:xfrm>
              <a:off x="6061138" y="3497960"/>
              <a:ext cx="65913" cy="23050"/>
            </a:xfrm>
            <a:custGeom>
              <a:avLst/>
              <a:gdLst>
                <a:gd name="connsiteX0" fmla="*/ 32956 w 65913"/>
                <a:gd name="connsiteY0" fmla="*/ 0 h 23050"/>
                <a:gd name="connsiteX1" fmla="*/ 0 w 65913"/>
                <a:gd name="connsiteY1" fmla="*/ 11525 h 23050"/>
                <a:gd name="connsiteX2" fmla="*/ 32956 w 65913"/>
                <a:gd name="connsiteY2" fmla="*/ 23051 h 23050"/>
                <a:gd name="connsiteX3" fmla="*/ 65913 w 65913"/>
                <a:gd name="connsiteY3" fmla="*/ 11525 h 23050"/>
                <a:gd name="connsiteX4" fmla="*/ 32956 w 6591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 h="23050">
                  <a:moveTo>
                    <a:pt x="32956" y="0"/>
                  </a:moveTo>
                  <a:cubicBezTo>
                    <a:pt x="14764" y="0"/>
                    <a:pt x="0" y="5144"/>
                    <a:pt x="0" y="11525"/>
                  </a:cubicBezTo>
                  <a:cubicBezTo>
                    <a:pt x="0" y="17907"/>
                    <a:pt x="14764" y="23051"/>
                    <a:pt x="32956" y="23051"/>
                  </a:cubicBezTo>
                  <a:cubicBezTo>
                    <a:pt x="51149" y="23051"/>
                    <a:pt x="65913" y="17907"/>
                    <a:pt x="65913" y="11525"/>
                  </a:cubicBezTo>
                  <a:cubicBezTo>
                    <a:pt x="65913" y="5144"/>
                    <a:pt x="51149" y="0"/>
                    <a:pt x="32956" y="0"/>
                  </a:cubicBezTo>
                  <a:close/>
                </a:path>
              </a:pathLst>
            </a:custGeom>
            <a:solidFill>
              <a:srgbClr val="FFFFFF"/>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E6078514-4364-A92E-A4EE-7383F499F2D3}"/>
                </a:ext>
              </a:extLst>
            </p:cNvPr>
            <p:cNvSpPr/>
            <p:nvPr/>
          </p:nvSpPr>
          <p:spPr>
            <a:xfrm>
              <a:off x="6140672" y="3497960"/>
              <a:ext cx="65817" cy="23050"/>
            </a:xfrm>
            <a:custGeom>
              <a:avLst/>
              <a:gdLst>
                <a:gd name="connsiteX0" fmla="*/ 32956 w 65817"/>
                <a:gd name="connsiteY0" fmla="*/ 0 h 23050"/>
                <a:gd name="connsiteX1" fmla="*/ 0 w 65817"/>
                <a:gd name="connsiteY1" fmla="*/ 11525 h 23050"/>
                <a:gd name="connsiteX2" fmla="*/ 32956 w 65817"/>
                <a:gd name="connsiteY2" fmla="*/ 23051 h 23050"/>
                <a:gd name="connsiteX3" fmla="*/ 65818 w 65817"/>
                <a:gd name="connsiteY3" fmla="*/ 11525 h 23050"/>
                <a:gd name="connsiteX4" fmla="*/ 32956 w 65817"/>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17" h="23050">
                  <a:moveTo>
                    <a:pt x="32956" y="0"/>
                  </a:moveTo>
                  <a:cubicBezTo>
                    <a:pt x="14764" y="0"/>
                    <a:pt x="0" y="5144"/>
                    <a:pt x="0" y="11525"/>
                  </a:cubicBezTo>
                  <a:cubicBezTo>
                    <a:pt x="0" y="17907"/>
                    <a:pt x="14764" y="23051"/>
                    <a:pt x="32956" y="23051"/>
                  </a:cubicBezTo>
                  <a:cubicBezTo>
                    <a:pt x="51149" y="23051"/>
                    <a:pt x="65818" y="17907"/>
                    <a:pt x="65818" y="11525"/>
                  </a:cubicBezTo>
                  <a:cubicBezTo>
                    <a:pt x="65818" y="5144"/>
                    <a:pt x="51054" y="0"/>
                    <a:pt x="32956" y="0"/>
                  </a:cubicBezTo>
                  <a:close/>
                </a:path>
              </a:pathLst>
            </a:custGeom>
            <a:solidFill>
              <a:srgbClr val="FFFFFF"/>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E1170AED-9429-638B-8A09-0FF7582C9E6E}"/>
                </a:ext>
              </a:extLst>
            </p:cNvPr>
            <p:cNvSpPr/>
            <p:nvPr/>
          </p:nvSpPr>
          <p:spPr>
            <a:xfrm>
              <a:off x="5905500" y="3497198"/>
              <a:ext cx="65913" cy="23050"/>
            </a:xfrm>
            <a:custGeom>
              <a:avLst/>
              <a:gdLst>
                <a:gd name="connsiteX0" fmla="*/ 32957 w 65913"/>
                <a:gd name="connsiteY0" fmla="*/ 0 h 23050"/>
                <a:gd name="connsiteX1" fmla="*/ 0 w 65913"/>
                <a:gd name="connsiteY1" fmla="*/ 11525 h 23050"/>
                <a:gd name="connsiteX2" fmla="*/ 32957 w 65913"/>
                <a:gd name="connsiteY2" fmla="*/ 23051 h 23050"/>
                <a:gd name="connsiteX3" fmla="*/ 65913 w 65913"/>
                <a:gd name="connsiteY3" fmla="*/ 11525 h 23050"/>
                <a:gd name="connsiteX4" fmla="*/ 32957 w 6591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 h="23050">
                  <a:moveTo>
                    <a:pt x="32957" y="0"/>
                  </a:moveTo>
                  <a:cubicBezTo>
                    <a:pt x="14764" y="0"/>
                    <a:pt x="0" y="5144"/>
                    <a:pt x="0" y="11525"/>
                  </a:cubicBezTo>
                  <a:cubicBezTo>
                    <a:pt x="0" y="17907"/>
                    <a:pt x="14764" y="23051"/>
                    <a:pt x="32957" y="23051"/>
                  </a:cubicBezTo>
                  <a:cubicBezTo>
                    <a:pt x="51149" y="23051"/>
                    <a:pt x="65913" y="17907"/>
                    <a:pt x="65913" y="11525"/>
                  </a:cubicBezTo>
                  <a:cubicBezTo>
                    <a:pt x="65913" y="5144"/>
                    <a:pt x="51149" y="0"/>
                    <a:pt x="32957" y="0"/>
                  </a:cubicBezTo>
                  <a:close/>
                </a:path>
              </a:pathLst>
            </a:custGeom>
            <a:solidFill>
              <a:srgbClr val="FFFFFF"/>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48BB2FC-DE7D-86D8-9B96-A2570C6F157F}"/>
                </a:ext>
              </a:extLst>
            </p:cNvPr>
            <p:cNvSpPr/>
            <p:nvPr/>
          </p:nvSpPr>
          <p:spPr>
            <a:xfrm>
              <a:off x="6191821" y="3470624"/>
              <a:ext cx="57150" cy="20764"/>
            </a:xfrm>
            <a:custGeom>
              <a:avLst/>
              <a:gdLst>
                <a:gd name="connsiteX0" fmla="*/ 0 w 57150"/>
                <a:gd name="connsiteY0" fmla="*/ 10382 h 20764"/>
                <a:gd name="connsiteX1" fmla="*/ 28575 w 57150"/>
                <a:gd name="connsiteY1" fmla="*/ 20764 h 20764"/>
                <a:gd name="connsiteX2" fmla="*/ 57150 w 57150"/>
                <a:gd name="connsiteY2" fmla="*/ 10382 h 20764"/>
                <a:gd name="connsiteX3" fmla="*/ 28575 w 57150"/>
                <a:gd name="connsiteY3" fmla="*/ 0 h 20764"/>
                <a:gd name="connsiteX4" fmla="*/ 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0" y="10382"/>
                  </a:moveTo>
                  <a:cubicBezTo>
                    <a:pt x="0" y="16097"/>
                    <a:pt x="12764" y="20764"/>
                    <a:pt x="28575" y="20764"/>
                  </a:cubicBezTo>
                  <a:cubicBezTo>
                    <a:pt x="44387" y="20764"/>
                    <a:pt x="57150" y="16097"/>
                    <a:pt x="57150" y="10382"/>
                  </a:cubicBezTo>
                  <a:cubicBezTo>
                    <a:pt x="57150" y="4667"/>
                    <a:pt x="44387" y="0"/>
                    <a:pt x="28575" y="0"/>
                  </a:cubicBezTo>
                  <a:cubicBezTo>
                    <a:pt x="12764" y="0"/>
                    <a:pt x="0" y="4667"/>
                    <a:pt x="0" y="10382"/>
                  </a:cubicBezTo>
                  <a:close/>
                </a:path>
              </a:pathLst>
            </a:custGeom>
            <a:solidFill>
              <a:srgbClr val="FFFFFF"/>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7C641C35-1176-D3C5-3F9E-3EA931067262}"/>
                </a:ext>
              </a:extLst>
            </p:cNvPr>
            <p:cNvSpPr/>
            <p:nvPr/>
          </p:nvSpPr>
          <p:spPr>
            <a:xfrm>
              <a:off x="5985605" y="3469862"/>
              <a:ext cx="57150" cy="20764"/>
            </a:xfrm>
            <a:custGeom>
              <a:avLst/>
              <a:gdLst>
                <a:gd name="connsiteX0" fmla="*/ 0 w 57150"/>
                <a:gd name="connsiteY0" fmla="*/ 10382 h 20764"/>
                <a:gd name="connsiteX1" fmla="*/ 28575 w 57150"/>
                <a:gd name="connsiteY1" fmla="*/ 20764 h 20764"/>
                <a:gd name="connsiteX2" fmla="*/ 57150 w 57150"/>
                <a:gd name="connsiteY2" fmla="*/ 10382 h 20764"/>
                <a:gd name="connsiteX3" fmla="*/ 28575 w 57150"/>
                <a:gd name="connsiteY3" fmla="*/ 0 h 20764"/>
                <a:gd name="connsiteX4" fmla="*/ 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0" y="10382"/>
                  </a:moveTo>
                  <a:cubicBezTo>
                    <a:pt x="0" y="16097"/>
                    <a:pt x="12764" y="20764"/>
                    <a:pt x="28575" y="20764"/>
                  </a:cubicBezTo>
                  <a:cubicBezTo>
                    <a:pt x="44387" y="20764"/>
                    <a:pt x="57150" y="16097"/>
                    <a:pt x="57150" y="10382"/>
                  </a:cubicBezTo>
                  <a:cubicBezTo>
                    <a:pt x="57150" y="4667"/>
                    <a:pt x="44387" y="0"/>
                    <a:pt x="28575" y="0"/>
                  </a:cubicBezTo>
                  <a:cubicBezTo>
                    <a:pt x="12764" y="0"/>
                    <a:pt x="0" y="4667"/>
                    <a:pt x="0" y="10382"/>
                  </a:cubicBezTo>
                  <a:close/>
                </a:path>
              </a:pathLst>
            </a:custGeom>
            <a:solidFill>
              <a:srgbClr val="FFFFFF"/>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33822650-8376-E24A-9666-F6267E7BCA2F}"/>
                </a:ext>
              </a:extLst>
            </p:cNvPr>
            <p:cNvSpPr/>
            <p:nvPr/>
          </p:nvSpPr>
          <p:spPr>
            <a:xfrm>
              <a:off x="6055995" y="3469862"/>
              <a:ext cx="57149" cy="20764"/>
            </a:xfrm>
            <a:custGeom>
              <a:avLst/>
              <a:gdLst>
                <a:gd name="connsiteX0" fmla="*/ 57150 w 57149"/>
                <a:gd name="connsiteY0" fmla="*/ 10382 h 20764"/>
                <a:gd name="connsiteX1" fmla="*/ 28575 w 57149"/>
                <a:gd name="connsiteY1" fmla="*/ 0 h 20764"/>
                <a:gd name="connsiteX2" fmla="*/ 0 w 57149"/>
                <a:gd name="connsiteY2" fmla="*/ 10382 h 20764"/>
                <a:gd name="connsiteX3" fmla="*/ 28575 w 57149"/>
                <a:gd name="connsiteY3" fmla="*/ 20764 h 20764"/>
                <a:gd name="connsiteX4" fmla="*/ 57150 w 57149"/>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9" h="20764">
                  <a:moveTo>
                    <a:pt x="57150" y="10382"/>
                  </a:moveTo>
                  <a:cubicBezTo>
                    <a:pt x="57150" y="4667"/>
                    <a:pt x="44386" y="0"/>
                    <a:pt x="28575" y="0"/>
                  </a:cubicBezTo>
                  <a:cubicBezTo>
                    <a:pt x="12763" y="0"/>
                    <a:pt x="0" y="4667"/>
                    <a:pt x="0" y="10382"/>
                  </a:cubicBezTo>
                  <a:cubicBezTo>
                    <a:pt x="0" y="16097"/>
                    <a:pt x="12763" y="20764"/>
                    <a:pt x="28575" y="20764"/>
                  </a:cubicBezTo>
                  <a:cubicBezTo>
                    <a:pt x="44386" y="20764"/>
                    <a:pt x="57150" y="16097"/>
                    <a:pt x="57150" y="10382"/>
                  </a:cubicBezTo>
                  <a:close/>
                </a:path>
              </a:pathLst>
            </a:custGeom>
            <a:solidFill>
              <a:srgbClr val="FFFFFF"/>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3002F678-4375-B4F7-6758-C7A407AB979C}"/>
                </a:ext>
              </a:extLst>
            </p:cNvPr>
            <p:cNvSpPr/>
            <p:nvPr/>
          </p:nvSpPr>
          <p:spPr>
            <a:xfrm>
              <a:off x="6125146" y="3469862"/>
              <a:ext cx="57150" cy="20764"/>
            </a:xfrm>
            <a:custGeom>
              <a:avLst/>
              <a:gdLst>
                <a:gd name="connsiteX0" fmla="*/ 57150 w 57150"/>
                <a:gd name="connsiteY0" fmla="*/ 10382 h 20764"/>
                <a:gd name="connsiteX1" fmla="*/ 28575 w 57150"/>
                <a:gd name="connsiteY1" fmla="*/ 0 h 20764"/>
                <a:gd name="connsiteX2" fmla="*/ 0 w 57150"/>
                <a:gd name="connsiteY2" fmla="*/ 10382 h 20764"/>
                <a:gd name="connsiteX3" fmla="*/ 28575 w 57150"/>
                <a:gd name="connsiteY3" fmla="*/ 20764 h 20764"/>
                <a:gd name="connsiteX4" fmla="*/ 57150 w 57150"/>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0764">
                  <a:moveTo>
                    <a:pt x="57150" y="10382"/>
                  </a:moveTo>
                  <a:cubicBezTo>
                    <a:pt x="57150" y="4667"/>
                    <a:pt x="44387" y="0"/>
                    <a:pt x="28575" y="0"/>
                  </a:cubicBezTo>
                  <a:cubicBezTo>
                    <a:pt x="12764" y="0"/>
                    <a:pt x="0" y="4667"/>
                    <a:pt x="0" y="10382"/>
                  </a:cubicBezTo>
                  <a:cubicBezTo>
                    <a:pt x="0" y="16097"/>
                    <a:pt x="12764" y="20764"/>
                    <a:pt x="28575" y="20764"/>
                  </a:cubicBezTo>
                  <a:cubicBezTo>
                    <a:pt x="44387" y="20764"/>
                    <a:pt x="57150" y="16097"/>
                    <a:pt x="57150" y="10382"/>
                  </a:cubicBezTo>
                  <a:close/>
                </a:path>
              </a:pathLst>
            </a:custGeom>
            <a:solidFill>
              <a:srgbClr val="FFFFFF"/>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31F984C8-D7F3-9FDE-5053-6D4C6EE66F85}"/>
                </a:ext>
              </a:extLst>
            </p:cNvPr>
            <p:cNvSpPr/>
            <p:nvPr/>
          </p:nvSpPr>
          <p:spPr>
            <a:xfrm>
              <a:off x="5920740" y="3469195"/>
              <a:ext cx="57149" cy="20764"/>
            </a:xfrm>
            <a:custGeom>
              <a:avLst/>
              <a:gdLst>
                <a:gd name="connsiteX0" fmla="*/ 28575 w 57149"/>
                <a:gd name="connsiteY0" fmla="*/ 0 h 20764"/>
                <a:gd name="connsiteX1" fmla="*/ 0 w 57149"/>
                <a:gd name="connsiteY1" fmla="*/ 10382 h 20764"/>
                <a:gd name="connsiteX2" fmla="*/ 28575 w 57149"/>
                <a:gd name="connsiteY2" fmla="*/ 20764 h 20764"/>
                <a:gd name="connsiteX3" fmla="*/ 57150 w 57149"/>
                <a:gd name="connsiteY3" fmla="*/ 10382 h 20764"/>
                <a:gd name="connsiteX4" fmla="*/ 28575 w 57149"/>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9" h="20764">
                  <a:moveTo>
                    <a:pt x="28575" y="0"/>
                  </a:moveTo>
                  <a:cubicBezTo>
                    <a:pt x="12764" y="0"/>
                    <a:pt x="0" y="4667"/>
                    <a:pt x="0" y="10382"/>
                  </a:cubicBezTo>
                  <a:cubicBezTo>
                    <a:pt x="0" y="16097"/>
                    <a:pt x="12764" y="20764"/>
                    <a:pt x="28575" y="20764"/>
                  </a:cubicBezTo>
                  <a:cubicBezTo>
                    <a:pt x="44387" y="20764"/>
                    <a:pt x="57150" y="16097"/>
                    <a:pt x="57150" y="10382"/>
                  </a:cubicBezTo>
                  <a:cubicBezTo>
                    <a:pt x="57150" y="4667"/>
                    <a:pt x="44387" y="0"/>
                    <a:pt x="28575" y="0"/>
                  </a:cubicBez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A5439740-1209-3AAD-F33C-4840CFF78D2D}"/>
                </a:ext>
              </a:extLst>
            </p:cNvPr>
            <p:cNvSpPr/>
            <p:nvPr/>
          </p:nvSpPr>
          <p:spPr>
            <a:xfrm>
              <a:off x="6168485" y="3448145"/>
              <a:ext cx="48577" cy="13715"/>
            </a:xfrm>
            <a:custGeom>
              <a:avLst/>
              <a:gdLst>
                <a:gd name="connsiteX0" fmla="*/ 0 w 48577"/>
                <a:gd name="connsiteY0" fmla="*/ 6858 h 13715"/>
                <a:gd name="connsiteX1" fmla="*/ 24289 w 48577"/>
                <a:gd name="connsiteY1" fmla="*/ 13716 h 13715"/>
                <a:gd name="connsiteX2" fmla="*/ 48577 w 48577"/>
                <a:gd name="connsiteY2" fmla="*/ 6858 h 13715"/>
                <a:gd name="connsiteX3" fmla="*/ 24289 w 48577"/>
                <a:gd name="connsiteY3" fmla="*/ 0 h 13715"/>
                <a:gd name="connsiteX4" fmla="*/ 0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0" y="6858"/>
                  </a:moveTo>
                  <a:cubicBezTo>
                    <a:pt x="0" y="10668"/>
                    <a:pt x="10858" y="13716"/>
                    <a:pt x="24289" y="13716"/>
                  </a:cubicBezTo>
                  <a:cubicBezTo>
                    <a:pt x="37719" y="13716"/>
                    <a:pt x="48577" y="10668"/>
                    <a:pt x="48577" y="6858"/>
                  </a:cubicBezTo>
                  <a:cubicBezTo>
                    <a:pt x="48577" y="3048"/>
                    <a:pt x="37719" y="0"/>
                    <a:pt x="24289" y="0"/>
                  </a:cubicBezTo>
                  <a:cubicBezTo>
                    <a:pt x="10858" y="0"/>
                    <a:pt x="0" y="3048"/>
                    <a:pt x="0" y="6858"/>
                  </a:cubicBezTo>
                  <a:close/>
                </a:path>
              </a:pathLst>
            </a:custGeom>
            <a:solidFill>
              <a:srgbClr val="FFFFFF"/>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F51663B-E4B4-B055-84A6-6516CFF9BA58}"/>
                </a:ext>
              </a:extLst>
            </p:cNvPr>
            <p:cNvSpPr/>
            <p:nvPr/>
          </p:nvSpPr>
          <p:spPr>
            <a:xfrm>
              <a:off x="5993606" y="3447669"/>
              <a:ext cx="48577" cy="13715"/>
            </a:xfrm>
            <a:custGeom>
              <a:avLst/>
              <a:gdLst>
                <a:gd name="connsiteX0" fmla="*/ 0 w 48577"/>
                <a:gd name="connsiteY0" fmla="*/ 6858 h 13715"/>
                <a:gd name="connsiteX1" fmla="*/ 24289 w 48577"/>
                <a:gd name="connsiteY1" fmla="*/ 13716 h 13715"/>
                <a:gd name="connsiteX2" fmla="*/ 48578 w 48577"/>
                <a:gd name="connsiteY2" fmla="*/ 6858 h 13715"/>
                <a:gd name="connsiteX3" fmla="*/ 24289 w 48577"/>
                <a:gd name="connsiteY3" fmla="*/ 0 h 13715"/>
                <a:gd name="connsiteX4" fmla="*/ 0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0" y="6858"/>
                  </a:moveTo>
                  <a:cubicBezTo>
                    <a:pt x="0" y="10668"/>
                    <a:pt x="10859" y="13716"/>
                    <a:pt x="24289" y="13716"/>
                  </a:cubicBezTo>
                  <a:cubicBezTo>
                    <a:pt x="37719" y="13716"/>
                    <a:pt x="48578" y="10668"/>
                    <a:pt x="48578" y="6858"/>
                  </a:cubicBezTo>
                  <a:cubicBezTo>
                    <a:pt x="48578" y="3048"/>
                    <a:pt x="37719" y="0"/>
                    <a:pt x="24289" y="0"/>
                  </a:cubicBezTo>
                  <a:cubicBezTo>
                    <a:pt x="10859" y="0"/>
                    <a:pt x="0" y="3048"/>
                    <a:pt x="0" y="6858"/>
                  </a:cubicBezTo>
                  <a:close/>
                </a:path>
              </a:pathLst>
            </a:custGeom>
            <a:solidFill>
              <a:srgbClr val="FFFFFF"/>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332980D2-BF47-1493-D079-F1FFD4793B7E}"/>
                </a:ext>
              </a:extLst>
            </p:cNvPr>
            <p:cNvSpPr/>
            <p:nvPr/>
          </p:nvSpPr>
          <p:spPr>
            <a:xfrm>
              <a:off x="6053137" y="3447669"/>
              <a:ext cx="48577" cy="13715"/>
            </a:xfrm>
            <a:custGeom>
              <a:avLst/>
              <a:gdLst>
                <a:gd name="connsiteX0" fmla="*/ 48578 w 48577"/>
                <a:gd name="connsiteY0" fmla="*/ 6858 h 13715"/>
                <a:gd name="connsiteX1" fmla="*/ 24289 w 48577"/>
                <a:gd name="connsiteY1" fmla="*/ 0 h 13715"/>
                <a:gd name="connsiteX2" fmla="*/ 0 w 48577"/>
                <a:gd name="connsiteY2" fmla="*/ 6858 h 13715"/>
                <a:gd name="connsiteX3" fmla="*/ 24289 w 48577"/>
                <a:gd name="connsiteY3" fmla="*/ 13716 h 13715"/>
                <a:gd name="connsiteX4" fmla="*/ 48578 w 48577"/>
                <a:gd name="connsiteY4" fmla="*/ 6858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48578" y="6858"/>
                  </a:moveTo>
                  <a:cubicBezTo>
                    <a:pt x="48578" y="3048"/>
                    <a:pt x="37719" y="0"/>
                    <a:pt x="24289" y="0"/>
                  </a:cubicBezTo>
                  <a:cubicBezTo>
                    <a:pt x="10858" y="0"/>
                    <a:pt x="0" y="3048"/>
                    <a:pt x="0" y="6858"/>
                  </a:cubicBezTo>
                  <a:cubicBezTo>
                    <a:pt x="0" y="10668"/>
                    <a:pt x="10858" y="13716"/>
                    <a:pt x="24289" y="13716"/>
                  </a:cubicBezTo>
                  <a:cubicBezTo>
                    <a:pt x="37719" y="13716"/>
                    <a:pt x="48578" y="10668"/>
                    <a:pt x="48578" y="6858"/>
                  </a:cubicBezTo>
                  <a:close/>
                </a:path>
              </a:pathLst>
            </a:custGeom>
            <a:solidFill>
              <a:srgbClr val="FFFFFF"/>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44E7CA16-0F51-70AC-34EA-AB272C0ADA90}"/>
                </a:ext>
              </a:extLst>
            </p:cNvPr>
            <p:cNvSpPr/>
            <p:nvPr/>
          </p:nvSpPr>
          <p:spPr>
            <a:xfrm>
              <a:off x="6111811" y="3447669"/>
              <a:ext cx="48577" cy="13715"/>
            </a:xfrm>
            <a:custGeom>
              <a:avLst/>
              <a:gdLst>
                <a:gd name="connsiteX0" fmla="*/ 24289 w 48577"/>
                <a:gd name="connsiteY0" fmla="*/ 13716 h 13715"/>
                <a:gd name="connsiteX1" fmla="*/ 48578 w 48577"/>
                <a:gd name="connsiteY1" fmla="*/ 6858 h 13715"/>
                <a:gd name="connsiteX2" fmla="*/ 24289 w 48577"/>
                <a:gd name="connsiteY2" fmla="*/ 0 h 13715"/>
                <a:gd name="connsiteX3" fmla="*/ 0 w 48577"/>
                <a:gd name="connsiteY3" fmla="*/ 6858 h 13715"/>
                <a:gd name="connsiteX4" fmla="*/ 24289 w 48577"/>
                <a:gd name="connsiteY4" fmla="*/ 13716 h 1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5">
                  <a:moveTo>
                    <a:pt x="24289" y="13716"/>
                  </a:moveTo>
                  <a:cubicBezTo>
                    <a:pt x="37719" y="13716"/>
                    <a:pt x="48578" y="10668"/>
                    <a:pt x="48578" y="6858"/>
                  </a:cubicBezTo>
                  <a:cubicBezTo>
                    <a:pt x="48578" y="3048"/>
                    <a:pt x="37719" y="0"/>
                    <a:pt x="24289" y="0"/>
                  </a:cubicBezTo>
                  <a:cubicBezTo>
                    <a:pt x="10858" y="0"/>
                    <a:pt x="0" y="3048"/>
                    <a:pt x="0" y="6858"/>
                  </a:cubicBezTo>
                  <a:cubicBezTo>
                    <a:pt x="0" y="10668"/>
                    <a:pt x="10858" y="13716"/>
                    <a:pt x="24289" y="13716"/>
                  </a:cubicBezTo>
                  <a:close/>
                </a:path>
              </a:pathLst>
            </a:custGeom>
            <a:solidFill>
              <a:srgbClr val="FFFFFF"/>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B82B620D-027D-641F-79C3-54019201B531}"/>
                </a:ext>
              </a:extLst>
            </p:cNvPr>
            <p:cNvSpPr/>
            <p:nvPr/>
          </p:nvSpPr>
          <p:spPr>
            <a:xfrm>
              <a:off x="5938456" y="3447192"/>
              <a:ext cx="48577" cy="13716"/>
            </a:xfrm>
            <a:custGeom>
              <a:avLst/>
              <a:gdLst>
                <a:gd name="connsiteX0" fmla="*/ 24289 w 48577"/>
                <a:gd name="connsiteY0" fmla="*/ 13716 h 13716"/>
                <a:gd name="connsiteX1" fmla="*/ 48578 w 48577"/>
                <a:gd name="connsiteY1" fmla="*/ 6858 h 13716"/>
                <a:gd name="connsiteX2" fmla="*/ 24289 w 48577"/>
                <a:gd name="connsiteY2" fmla="*/ 0 h 13716"/>
                <a:gd name="connsiteX3" fmla="*/ 0 w 48577"/>
                <a:gd name="connsiteY3" fmla="*/ 6858 h 13716"/>
                <a:gd name="connsiteX4" fmla="*/ 24289 w 48577"/>
                <a:gd name="connsiteY4" fmla="*/ 13716 h 1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3716">
                  <a:moveTo>
                    <a:pt x="24289" y="13716"/>
                  </a:moveTo>
                  <a:cubicBezTo>
                    <a:pt x="37719" y="13716"/>
                    <a:pt x="48578" y="10668"/>
                    <a:pt x="48578" y="6858"/>
                  </a:cubicBezTo>
                  <a:cubicBezTo>
                    <a:pt x="48578" y="3048"/>
                    <a:pt x="37719" y="0"/>
                    <a:pt x="24289" y="0"/>
                  </a:cubicBezTo>
                  <a:cubicBezTo>
                    <a:pt x="10858" y="0"/>
                    <a:pt x="0" y="3048"/>
                    <a:pt x="0" y="6858"/>
                  </a:cubicBezTo>
                  <a:cubicBezTo>
                    <a:pt x="0" y="10668"/>
                    <a:pt x="10858" y="13716"/>
                    <a:pt x="24289" y="13716"/>
                  </a:cubicBezTo>
                  <a:close/>
                </a:path>
              </a:pathLst>
            </a:custGeom>
            <a:solidFill>
              <a:srgbClr val="FFFFFF"/>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3147155C-A065-EBB8-4D1E-A1F78E5A5AC9}"/>
                </a:ext>
              </a:extLst>
            </p:cNvPr>
            <p:cNvSpPr/>
            <p:nvPr/>
          </p:nvSpPr>
          <p:spPr>
            <a:xfrm>
              <a:off x="6150482" y="3430333"/>
              <a:ext cx="42291" cy="10286"/>
            </a:xfrm>
            <a:custGeom>
              <a:avLst/>
              <a:gdLst>
                <a:gd name="connsiteX0" fmla="*/ 0 w 42291"/>
                <a:gd name="connsiteY0" fmla="*/ 5143 h 10286"/>
                <a:gd name="connsiteX1" fmla="*/ 21146 w 42291"/>
                <a:gd name="connsiteY1" fmla="*/ 10287 h 10286"/>
                <a:gd name="connsiteX2" fmla="*/ 42291 w 42291"/>
                <a:gd name="connsiteY2" fmla="*/ 5143 h 10286"/>
                <a:gd name="connsiteX3" fmla="*/ 21146 w 42291"/>
                <a:gd name="connsiteY3" fmla="*/ 0 h 10286"/>
                <a:gd name="connsiteX4" fmla="*/ 0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0" y="5143"/>
                  </a:moveTo>
                  <a:cubicBezTo>
                    <a:pt x="0" y="8001"/>
                    <a:pt x="9430" y="10287"/>
                    <a:pt x="21146" y="10287"/>
                  </a:cubicBezTo>
                  <a:cubicBezTo>
                    <a:pt x="32861" y="10287"/>
                    <a:pt x="42291" y="8001"/>
                    <a:pt x="42291" y="5143"/>
                  </a:cubicBezTo>
                  <a:cubicBezTo>
                    <a:pt x="42291" y="2286"/>
                    <a:pt x="32861" y="0"/>
                    <a:pt x="21146" y="0"/>
                  </a:cubicBezTo>
                  <a:cubicBezTo>
                    <a:pt x="9430"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56EF6B3-82C4-52AF-E17F-721F415096C4}"/>
                </a:ext>
              </a:extLst>
            </p:cNvPr>
            <p:cNvSpPr/>
            <p:nvPr/>
          </p:nvSpPr>
          <p:spPr>
            <a:xfrm>
              <a:off x="5998178" y="3429952"/>
              <a:ext cx="42291" cy="10286"/>
            </a:xfrm>
            <a:custGeom>
              <a:avLst/>
              <a:gdLst>
                <a:gd name="connsiteX0" fmla="*/ 0 w 42291"/>
                <a:gd name="connsiteY0" fmla="*/ 5143 h 10286"/>
                <a:gd name="connsiteX1" fmla="*/ 21146 w 42291"/>
                <a:gd name="connsiteY1" fmla="*/ 10287 h 10286"/>
                <a:gd name="connsiteX2" fmla="*/ 42291 w 42291"/>
                <a:gd name="connsiteY2" fmla="*/ 5143 h 10286"/>
                <a:gd name="connsiteX3" fmla="*/ 21146 w 42291"/>
                <a:gd name="connsiteY3" fmla="*/ 0 h 10286"/>
                <a:gd name="connsiteX4" fmla="*/ 0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0" y="5143"/>
                  </a:moveTo>
                  <a:cubicBezTo>
                    <a:pt x="0" y="8001"/>
                    <a:pt x="9430" y="10287"/>
                    <a:pt x="21146" y="10287"/>
                  </a:cubicBezTo>
                  <a:cubicBezTo>
                    <a:pt x="32861" y="10287"/>
                    <a:pt x="42291" y="8001"/>
                    <a:pt x="42291" y="5143"/>
                  </a:cubicBezTo>
                  <a:cubicBezTo>
                    <a:pt x="42291" y="2286"/>
                    <a:pt x="32861" y="0"/>
                    <a:pt x="21146" y="0"/>
                  </a:cubicBezTo>
                  <a:cubicBezTo>
                    <a:pt x="9430"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82DF786B-BDE4-446F-CAFC-0B33771E5BA2}"/>
                </a:ext>
              </a:extLst>
            </p:cNvPr>
            <p:cNvSpPr/>
            <p:nvPr/>
          </p:nvSpPr>
          <p:spPr>
            <a:xfrm>
              <a:off x="6050089" y="3429952"/>
              <a:ext cx="42291" cy="10286"/>
            </a:xfrm>
            <a:custGeom>
              <a:avLst/>
              <a:gdLst>
                <a:gd name="connsiteX0" fmla="*/ 42291 w 42291"/>
                <a:gd name="connsiteY0" fmla="*/ 5143 h 10286"/>
                <a:gd name="connsiteX1" fmla="*/ 21145 w 42291"/>
                <a:gd name="connsiteY1" fmla="*/ 0 h 10286"/>
                <a:gd name="connsiteX2" fmla="*/ 0 w 42291"/>
                <a:gd name="connsiteY2" fmla="*/ 5143 h 10286"/>
                <a:gd name="connsiteX3" fmla="*/ 21145 w 42291"/>
                <a:gd name="connsiteY3" fmla="*/ 10287 h 10286"/>
                <a:gd name="connsiteX4" fmla="*/ 42291 w 4229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42291" y="5143"/>
                  </a:moveTo>
                  <a:cubicBezTo>
                    <a:pt x="42291" y="2286"/>
                    <a:pt x="32861" y="0"/>
                    <a:pt x="21145" y="0"/>
                  </a:cubicBezTo>
                  <a:cubicBezTo>
                    <a:pt x="9430" y="0"/>
                    <a:pt x="0" y="2286"/>
                    <a:pt x="0" y="5143"/>
                  </a:cubicBezTo>
                  <a:cubicBezTo>
                    <a:pt x="0" y="8001"/>
                    <a:pt x="9430" y="10287"/>
                    <a:pt x="21145" y="10287"/>
                  </a:cubicBezTo>
                  <a:cubicBezTo>
                    <a:pt x="32861" y="10287"/>
                    <a:pt x="42291" y="8001"/>
                    <a:pt x="42291" y="5143"/>
                  </a:cubicBezTo>
                  <a:close/>
                </a:path>
              </a:pathLst>
            </a:custGeom>
            <a:solidFill>
              <a:srgbClr val="FFFFFF"/>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E146DABF-F91F-528B-C5CC-9C448A9A58A7}"/>
                </a:ext>
              </a:extLst>
            </p:cNvPr>
            <p:cNvSpPr/>
            <p:nvPr/>
          </p:nvSpPr>
          <p:spPr>
            <a:xfrm>
              <a:off x="6101143" y="3429952"/>
              <a:ext cx="42290" cy="10286"/>
            </a:xfrm>
            <a:custGeom>
              <a:avLst/>
              <a:gdLst>
                <a:gd name="connsiteX0" fmla="*/ 21145 w 42290"/>
                <a:gd name="connsiteY0" fmla="*/ 10287 h 10286"/>
                <a:gd name="connsiteX1" fmla="*/ 42291 w 42290"/>
                <a:gd name="connsiteY1" fmla="*/ 5143 h 10286"/>
                <a:gd name="connsiteX2" fmla="*/ 21145 w 42290"/>
                <a:gd name="connsiteY2" fmla="*/ 0 h 10286"/>
                <a:gd name="connsiteX3" fmla="*/ 0 w 42290"/>
                <a:gd name="connsiteY3" fmla="*/ 5143 h 10286"/>
                <a:gd name="connsiteX4" fmla="*/ 21145 w 42290"/>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0" h="10286">
                  <a:moveTo>
                    <a:pt x="21145" y="10287"/>
                  </a:moveTo>
                  <a:cubicBezTo>
                    <a:pt x="32861" y="10287"/>
                    <a:pt x="42291" y="8001"/>
                    <a:pt x="42291" y="5143"/>
                  </a:cubicBezTo>
                  <a:cubicBezTo>
                    <a:pt x="42291" y="2286"/>
                    <a:pt x="32861" y="0"/>
                    <a:pt x="21145" y="0"/>
                  </a:cubicBezTo>
                  <a:cubicBezTo>
                    <a:pt x="9430" y="0"/>
                    <a:pt x="0" y="2286"/>
                    <a:pt x="0" y="5143"/>
                  </a:cubicBezTo>
                  <a:cubicBezTo>
                    <a:pt x="0" y="8001"/>
                    <a:pt x="9430" y="10287"/>
                    <a:pt x="21145" y="10287"/>
                  </a:cubicBezTo>
                  <a:close/>
                </a:path>
              </a:pathLst>
            </a:custGeom>
            <a:solidFill>
              <a:srgbClr val="FFFFFF"/>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D3BA5D6-E8B9-C3A4-282A-B891CD584B57}"/>
                </a:ext>
              </a:extLst>
            </p:cNvPr>
            <p:cNvSpPr/>
            <p:nvPr/>
          </p:nvSpPr>
          <p:spPr>
            <a:xfrm>
              <a:off x="5950172" y="3429666"/>
              <a:ext cx="42291" cy="10286"/>
            </a:xfrm>
            <a:custGeom>
              <a:avLst/>
              <a:gdLst>
                <a:gd name="connsiteX0" fmla="*/ 21145 w 42291"/>
                <a:gd name="connsiteY0" fmla="*/ 10287 h 10286"/>
                <a:gd name="connsiteX1" fmla="*/ 42291 w 42291"/>
                <a:gd name="connsiteY1" fmla="*/ 5143 h 10286"/>
                <a:gd name="connsiteX2" fmla="*/ 21145 w 42291"/>
                <a:gd name="connsiteY2" fmla="*/ 0 h 10286"/>
                <a:gd name="connsiteX3" fmla="*/ 0 w 42291"/>
                <a:gd name="connsiteY3" fmla="*/ 5143 h 10286"/>
                <a:gd name="connsiteX4" fmla="*/ 21145 w 42291"/>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 h="10286">
                  <a:moveTo>
                    <a:pt x="21145" y="10287"/>
                  </a:moveTo>
                  <a:cubicBezTo>
                    <a:pt x="32861" y="10287"/>
                    <a:pt x="42291" y="8001"/>
                    <a:pt x="42291" y="5143"/>
                  </a:cubicBezTo>
                  <a:cubicBezTo>
                    <a:pt x="42291" y="2286"/>
                    <a:pt x="32861" y="0"/>
                    <a:pt x="21145" y="0"/>
                  </a:cubicBezTo>
                  <a:cubicBezTo>
                    <a:pt x="9430" y="0"/>
                    <a:pt x="0" y="2286"/>
                    <a:pt x="0" y="5143"/>
                  </a:cubicBezTo>
                  <a:cubicBezTo>
                    <a:pt x="0" y="8001"/>
                    <a:pt x="9430" y="10287"/>
                    <a:pt x="21145" y="10287"/>
                  </a:cubicBezTo>
                  <a:close/>
                </a:path>
              </a:pathLst>
            </a:custGeom>
            <a:solidFill>
              <a:srgbClr val="FFFFFF"/>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5B7FA6D0-3A6A-88A0-5C99-A308113819C6}"/>
                </a:ext>
              </a:extLst>
            </p:cNvPr>
            <p:cNvSpPr/>
            <p:nvPr/>
          </p:nvSpPr>
          <p:spPr>
            <a:xfrm>
              <a:off x="6129146" y="3411759"/>
              <a:ext cx="34861" cy="10287"/>
            </a:xfrm>
            <a:custGeom>
              <a:avLst/>
              <a:gdLst>
                <a:gd name="connsiteX0" fmla="*/ 17431 w 34861"/>
                <a:gd name="connsiteY0" fmla="*/ 10287 h 10287"/>
                <a:gd name="connsiteX1" fmla="*/ 34862 w 34861"/>
                <a:gd name="connsiteY1" fmla="*/ 5143 h 10287"/>
                <a:gd name="connsiteX2" fmla="*/ 17431 w 34861"/>
                <a:gd name="connsiteY2" fmla="*/ 0 h 10287"/>
                <a:gd name="connsiteX3" fmla="*/ 0 w 34861"/>
                <a:gd name="connsiteY3" fmla="*/ 5143 h 10287"/>
                <a:gd name="connsiteX4" fmla="*/ 17431 w 34861"/>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7">
                  <a:moveTo>
                    <a:pt x="17431" y="10287"/>
                  </a:moveTo>
                  <a:cubicBezTo>
                    <a:pt x="27051" y="10287"/>
                    <a:pt x="34862" y="8001"/>
                    <a:pt x="34862" y="5143"/>
                  </a:cubicBezTo>
                  <a:cubicBezTo>
                    <a:pt x="34862" y="2286"/>
                    <a:pt x="27051" y="0"/>
                    <a:pt x="17431" y="0"/>
                  </a:cubicBezTo>
                  <a:cubicBezTo>
                    <a:pt x="7810" y="0"/>
                    <a:pt x="0" y="2286"/>
                    <a:pt x="0" y="5143"/>
                  </a:cubicBezTo>
                  <a:cubicBezTo>
                    <a:pt x="0" y="8001"/>
                    <a:pt x="7810" y="10287"/>
                    <a:pt x="17431" y="10287"/>
                  </a:cubicBezTo>
                  <a:close/>
                </a:path>
              </a:pathLst>
            </a:custGeom>
            <a:solidFill>
              <a:srgbClr val="FFFFFF"/>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12134A47-C5CB-2FF8-232F-EC4FE3D0D5D7}"/>
                </a:ext>
              </a:extLst>
            </p:cNvPr>
            <p:cNvSpPr/>
            <p:nvPr/>
          </p:nvSpPr>
          <p:spPr>
            <a:xfrm>
              <a:off x="6003416" y="3411473"/>
              <a:ext cx="34861" cy="10286"/>
            </a:xfrm>
            <a:custGeom>
              <a:avLst/>
              <a:gdLst>
                <a:gd name="connsiteX0" fmla="*/ 0 w 34861"/>
                <a:gd name="connsiteY0" fmla="*/ 5143 h 10286"/>
                <a:gd name="connsiteX1" fmla="*/ 17431 w 34861"/>
                <a:gd name="connsiteY1" fmla="*/ 10287 h 10286"/>
                <a:gd name="connsiteX2" fmla="*/ 34862 w 34861"/>
                <a:gd name="connsiteY2" fmla="*/ 5143 h 10286"/>
                <a:gd name="connsiteX3" fmla="*/ 17431 w 34861"/>
                <a:gd name="connsiteY3" fmla="*/ 0 h 10286"/>
                <a:gd name="connsiteX4" fmla="*/ 0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0" y="5143"/>
                  </a:moveTo>
                  <a:cubicBezTo>
                    <a:pt x="0" y="8001"/>
                    <a:pt x="7811" y="10287"/>
                    <a:pt x="17431" y="10287"/>
                  </a:cubicBezTo>
                  <a:cubicBezTo>
                    <a:pt x="27051" y="10287"/>
                    <a:pt x="34862" y="8001"/>
                    <a:pt x="34862" y="5143"/>
                  </a:cubicBezTo>
                  <a:cubicBezTo>
                    <a:pt x="34862" y="2286"/>
                    <a:pt x="27051" y="0"/>
                    <a:pt x="17431" y="0"/>
                  </a:cubicBezTo>
                  <a:cubicBezTo>
                    <a:pt x="7811" y="0"/>
                    <a:pt x="0" y="2286"/>
                    <a:pt x="0" y="5143"/>
                  </a:cubicBezTo>
                  <a:close/>
                </a:path>
              </a:pathLst>
            </a:custGeom>
            <a:solidFill>
              <a:srgbClr val="FFFFFF"/>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A77847AE-D751-51B1-5F5C-319598BEA472}"/>
                </a:ext>
              </a:extLst>
            </p:cNvPr>
            <p:cNvSpPr/>
            <p:nvPr/>
          </p:nvSpPr>
          <p:spPr>
            <a:xfrm>
              <a:off x="6046279" y="3411473"/>
              <a:ext cx="34861" cy="10286"/>
            </a:xfrm>
            <a:custGeom>
              <a:avLst/>
              <a:gdLst>
                <a:gd name="connsiteX0" fmla="*/ 34862 w 34861"/>
                <a:gd name="connsiteY0" fmla="*/ 5143 h 10286"/>
                <a:gd name="connsiteX1" fmla="*/ 17431 w 34861"/>
                <a:gd name="connsiteY1" fmla="*/ 0 h 10286"/>
                <a:gd name="connsiteX2" fmla="*/ 0 w 34861"/>
                <a:gd name="connsiteY2" fmla="*/ 5143 h 10286"/>
                <a:gd name="connsiteX3" fmla="*/ 17431 w 34861"/>
                <a:gd name="connsiteY3" fmla="*/ 10287 h 10286"/>
                <a:gd name="connsiteX4" fmla="*/ 34862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34862" y="5143"/>
                  </a:moveTo>
                  <a:cubicBezTo>
                    <a:pt x="34862" y="2286"/>
                    <a:pt x="27051" y="0"/>
                    <a:pt x="17431" y="0"/>
                  </a:cubicBezTo>
                  <a:cubicBezTo>
                    <a:pt x="7811" y="0"/>
                    <a:pt x="0" y="2286"/>
                    <a:pt x="0" y="5143"/>
                  </a:cubicBezTo>
                  <a:cubicBezTo>
                    <a:pt x="0" y="8001"/>
                    <a:pt x="7811" y="10287"/>
                    <a:pt x="17431" y="10287"/>
                  </a:cubicBezTo>
                  <a:cubicBezTo>
                    <a:pt x="27051" y="10287"/>
                    <a:pt x="34862" y="8001"/>
                    <a:pt x="34862" y="5143"/>
                  </a:cubicBezTo>
                  <a:close/>
                </a:path>
              </a:pathLst>
            </a:custGeom>
            <a:solidFill>
              <a:srgbClr val="FFFFFF"/>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012C508C-4D4F-49C0-58C5-41F8B0291410}"/>
                </a:ext>
              </a:extLst>
            </p:cNvPr>
            <p:cNvSpPr/>
            <p:nvPr/>
          </p:nvSpPr>
          <p:spPr>
            <a:xfrm>
              <a:off x="6088380" y="3411473"/>
              <a:ext cx="34861" cy="10286"/>
            </a:xfrm>
            <a:custGeom>
              <a:avLst/>
              <a:gdLst>
                <a:gd name="connsiteX0" fmla="*/ 17431 w 34861"/>
                <a:gd name="connsiteY0" fmla="*/ 10287 h 10286"/>
                <a:gd name="connsiteX1" fmla="*/ 34862 w 34861"/>
                <a:gd name="connsiteY1" fmla="*/ 5143 h 10286"/>
                <a:gd name="connsiteX2" fmla="*/ 17431 w 34861"/>
                <a:gd name="connsiteY2" fmla="*/ 0 h 10286"/>
                <a:gd name="connsiteX3" fmla="*/ 0 w 34861"/>
                <a:gd name="connsiteY3" fmla="*/ 5143 h 10286"/>
                <a:gd name="connsiteX4" fmla="*/ 17431 w 34861"/>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17431" y="10287"/>
                  </a:moveTo>
                  <a:cubicBezTo>
                    <a:pt x="27051" y="10287"/>
                    <a:pt x="34862" y="8001"/>
                    <a:pt x="34862" y="5143"/>
                  </a:cubicBezTo>
                  <a:cubicBezTo>
                    <a:pt x="34862" y="2286"/>
                    <a:pt x="27051" y="0"/>
                    <a:pt x="17431" y="0"/>
                  </a:cubicBezTo>
                  <a:cubicBezTo>
                    <a:pt x="7810" y="0"/>
                    <a:pt x="0" y="2286"/>
                    <a:pt x="0" y="5143"/>
                  </a:cubicBezTo>
                  <a:cubicBezTo>
                    <a:pt x="0" y="8001"/>
                    <a:pt x="7810" y="10287"/>
                    <a:pt x="17431" y="10287"/>
                  </a:cubicBezTo>
                  <a:close/>
                </a:path>
              </a:pathLst>
            </a:custGeom>
            <a:solidFill>
              <a:srgbClr val="FFFFFF"/>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652F6041-27C5-3AE3-8E9E-5581D3A6F392}"/>
                </a:ext>
              </a:extLst>
            </p:cNvPr>
            <p:cNvSpPr/>
            <p:nvPr/>
          </p:nvSpPr>
          <p:spPr>
            <a:xfrm>
              <a:off x="5963793" y="3411093"/>
              <a:ext cx="34861" cy="10286"/>
            </a:xfrm>
            <a:custGeom>
              <a:avLst/>
              <a:gdLst>
                <a:gd name="connsiteX0" fmla="*/ 34861 w 34861"/>
                <a:gd name="connsiteY0" fmla="*/ 5143 h 10286"/>
                <a:gd name="connsiteX1" fmla="*/ 17431 w 34861"/>
                <a:gd name="connsiteY1" fmla="*/ 10287 h 10286"/>
                <a:gd name="connsiteX2" fmla="*/ 0 w 34861"/>
                <a:gd name="connsiteY2" fmla="*/ 5143 h 10286"/>
                <a:gd name="connsiteX3" fmla="*/ 17431 w 34861"/>
                <a:gd name="connsiteY3" fmla="*/ 0 h 10286"/>
                <a:gd name="connsiteX4" fmla="*/ 34861 w 34861"/>
                <a:gd name="connsiteY4" fmla="*/ 5143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10286">
                  <a:moveTo>
                    <a:pt x="34861" y="5143"/>
                  </a:moveTo>
                  <a:cubicBezTo>
                    <a:pt x="34861" y="7984"/>
                    <a:pt x="27057" y="10287"/>
                    <a:pt x="17431" y="10287"/>
                  </a:cubicBezTo>
                  <a:cubicBezTo>
                    <a:pt x="7804" y="10287"/>
                    <a:pt x="0" y="7984"/>
                    <a:pt x="0" y="5143"/>
                  </a:cubicBezTo>
                  <a:cubicBezTo>
                    <a:pt x="0" y="2303"/>
                    <a:pt x="7804" y="0"/>
                    <a:pt x="17431" y="0"/>
                  </a:cubicBezTo>
                  <a:cubicBezTo>
                    <a:pt x="27057" y="0"/>
                    <a:pt x="34861" y="2303"/>
                    <a:pt x="34861" y="5143"/>
                  </a:cubicBezTo>
                  <a:close/>
                </a:path>
              </a:pathLst>
            </a:custGeom>
            <a:solidFill>
              <a:srgbClr val="FFFFFF"/>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B405939-F4F9-4E38-45DE-B66400774F99}"/>
                </a:ext>
              </a:extLst>
            </p:cNvPr>
            <p:cNvSpPr/>
            <p:nvPr/>
          </p:nvSpPr>
          <p:spPr>
            <a:xfrm>
              <a:off x="6118479" y="3395948"/>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CCDB3588-3FCB-6019-D67C-522C927F78A5}"/>
                </a:ext>
              </a:extLst>
            </p:cNvPr>
            <p:cNvSpPr/>
            <p:nvPr/>
          </p:nvSpPr>
          <p:spPr>
            <a:xfrm>
              <a:off x="6013418" y="3395567"/>
              <a:ext cx="29146" cy="9715"/>
            </a:xfrm>
            <a:custGeom>
              <a:avLst/>
              <a:gdLst>
                <a:gd name="connsiteX0" fmla="*/ 29147 w 29146"/>
                <a:gd name="connsiteY0" fmla="*/ 4858 h 9715"/>
                <a:gd name="connsiteX1" fmla="*/ 14573 w 29146"/>
                <a:gd name="connsiteY1" fmla="*/ 0 h 9715"/>
                <a:gd name="connsiteX2" fmla="*/ 0 w 29146"/>
                <a:gd name="connsiteY2" fmla="*/ 4858 h 9715"/>
                <a:gd name="connsiteX3" fmla="*/ 14573 w 29146"/>
                <a:gd name="connsiteY3" fmla="*/ 9716 h 9715"/>
                <a:gd name="connsiteX4" fmla="*/ 29147 w 29146"/>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29147" y="4858"/>
                  </a:moveTo>
                  <a:cubicBezTo>
                    <a:pt x="29147" y="2191"/>
                    <a:pt x="22574" y="0"/>
                    <a:pt x="14573" y="0"/>
                  </a:cubicBezTo>
                  <a:cubicBezTo>
                    <a:pt x="6572" y="0"/>
                    <a:pt x="0" y="2191"/>
                    <a:pt x="0" y="4858"/>
                  </a:cubicBezTo>
                  <a:cubicBezTo>
                    <a:pt x="0" y="7525"/>
                    <a:pt x="6572" y="9716"/>
                    <a:pt x="14573" y="9716"/>
                  </a:cubicBezTo>
                  <a:cubicBezTo>
                    <a:pt x="22574" y="9716"/>
                    <a:pt x="29147" y="7525"/>
                    <a:pt x="29147" y="4858"/>
                  </a:cubicBezTo>
                  <a:close/>
                </a:path>
              </a:pathLst>
            </a:custGeom>
            <a:solidFill>
              <a:srgbClr val="FFFFFF"/>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26EB2158-AF96-EEF4-0DE8-58F679410ECB}"/>
                </a:ext>
              </a:extLst>
            </p:cNvPr>
            <p:cNvSpPr/>
            <p:nvPr/>
          </p:nvSpPr>
          <p:spPr>
            <a:xfrm>
              <a:off x="6049232" y="3395567"/>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2E1D649B-0F78-02DE-24F8-26E20370CE37}"/>
                </a:ext>
              </a:extLst>
            </p:cNvPr>
            <p:cNvSpPr/>
            <p:nvPr/>
          </p:nvSpPr>
          <p:spPr>
            <a:xfrm>
              <a:off x="6084474" y="3395567"/>
              <a:ext cx="29146" cy="9715"/>
            </a:xfrm>
            <a:custGeom>
              <a:avLst/>
              <a:gdLst>
                <a:gd name="connsiteX0" fmla="*/ 14573 w 29146"/>
                <a:gd name="connsiteY0" fmla="*/ 9716 h 9715"/>
                <a:gd name="connsiteX1" fmla="*/ 29146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6" y="7525"/>
                    <a:pt x="29146" y="4858"/>
                  </a:cubicBezTo>
                  <a:cubicBezTo>
                    <a:pt x="29146"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4A447A15-44BA-FABD-56BF-AB6C1ABA8AC1}"/>
                </a:ext>
              </a:extLst>
            </p:cNvPr>
            <p:cNvSpPr/>
            <p:nvPr/>
          </p:nvSpPr>
          <p:spPr>
            <a:xfrm>
              <a:off x="5980271" y="3395281"/>
              <a:ext cx="29146" cy="9715"/>
            </a:xfrm>
            <a:custGeom>
              <a:avLst/>
              <a:gdLst>
                <a:gd name="connsiteX0" fmla="*/ 14573 w 29146"/>
                <a:gd name="connsiteY0" fmla="*/ 9716 h 9715"/>
                <a:gd name="connsiteX1" fmla="*/ 29147 w 29146"/>
                <a:gd name="connsiteY1" fmla="*/ 4858 h 9715"/>
                <a:gd name="connsiteX2" fmla="*/ 14573 w 29146"/>
                <a:gd name="connsiteY2" fmla="*/ 0 h 9715"/>
                <a:gd name="connsiteX3" fmla="*/ 0 w 29146"/>
                <a:gd name="connsiteY3" fmla="*/ 4858 h 9715"/>
                <a:gd name="connsiteX4" fmla="*/ 14573 w 29146"/>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9715">
                  <a:moveTo>
                    <a:pt x="14573" y="9716"/>
                  </a:moveTo>
                  <a:cubicBezTo>
                    <a:pt x="22669" y="9716"/>
                    <a:pt x="29147" y="7525"/>
                    <a:pt x="29147" y="4858"/>
                  </a:cubicBezTo>
                  <a:cubicBezTo>
                    <a:pt x="29147" y="2191"/>
                    <a:pt x="22574" y="0"/>
                    <a:pt x="14573" y="0"/>
                  </a:cubicBezTo>
                  <a:cubicBezTo>
                    <a:pt x="6572" y="0"/>
                    <a:pt x="0" y="2191"/>
                    <a:pt x="0" y="4858"/>
                  </a:cubicBezTo>
                  <a:cubicBezTo>
                    <a:pt x="0" y="7525"/>
                    <a:pt x="6572" y="9716"/>
                    <a:pt x="14573" y="9716"/>
                  </a:cubicBezTo>
                  <a:close/>
                </a:path>
              </a:pathLst>
            </a:custGeom>
            <a:solidFill>
              <a:srgbClr val="FFFFFF"/>
            </a:solid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C255AFB5-ADD6-8667-94B2-7D01E7EDB303}"/>
                </a:ext>
              </a:extLst>
            </p:cNvPr>
            <p:cNvSpPr/>
            <p:nvPr/>
          </p:nvSpPr>
          <p:spPr>
            <a:xfrm>
              <a:off x="6114573" y="3386613"/>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62BB3F07-D573-9BA7-2933-09AAE9152E8C}"/>
                </a:ext>
              </a:extLst>
            </p:cNvPr>
            <p:cNvSpPr/>
            <p:nvPr/>
          </p:nvSpPr>
          <p:spPr>
            <a:xfrm>
              <a:off x="6020942" y="3386327"/>
              <a:ext cx="25908" cy="6667"/>
            </a:xfrm>
            <a:custGeom>
              <a:avLst/>
              <a:gdLst>
                <a:gd name="connsiteX0" fmla="*/ 25908 w 25908"/>
                <a:gd name="connsiteY0" fmla="*/ 3334 h 6667"/>
                <a:gd name="connsiteX1" fmla="*/ 12954 w 25908"/>
                <a:gd name="connsiteY1" fmla="*/ 0 h 6667"/>
                <a:gd name="connsiteX2" fmla="*/ 0 w 25908"/>
                <a:gd name="connsiteY2" fmla="*/ 3334 h 6667"/>
                <a:gd name="connsiteX3" fmla="*/ 12954 w 25908"/>
                <a:gd name="connsiteY3" fmla="*/ 6667 h 6667"/>
                <a:gd name="connsiteX4" fmla="*/ 25908 w 25908"/>
                <a:gd name="connsiteY4" fmla="*/ 3334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6667">
                  <a:moveTo>
                    <a:pt x="25908" y="3334"/>
                  </a:moveTo>
                  <a:cubicBezTo>
                    <a:pt x="25908" y="1524"/>
                    <a:pt x="20098" y="0"/>
                    <a:pt x="12954" y="0"/>
                  </a:cubicBezTo>
                  <a:cubicBezTo>
                    <a:pt x="5810" y="0"/>
                    <a:pt x="0" y="1524"/>
                    <a:pt x="0" y="3334"/>
                  </a:cubicBezTo>
                  <a:cubicBezTo>
                    <a:pt x="0" y="5143"/>
                    <a:pt x="5810" y="6667"/>
                    <a:pt x="12954" y="6667"/>
                  </a:cubicBezTo>
                  <a:cubicBezTo>
                    <a:pt x="20098" y="6667"/>
                    <a:pt x="25908" y="5143"/>
                    <a:pt x="25908" y="3334"/>
                  </a:cubicBezTo>
                  <a:close/>
                </a:path>
              </a:pathLst>
            </a:custGeom>
            <a:solidFill>
              <a:srgbClr val="FFFFFF"/>
            </a:solid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963A8F58-7A32-E914-76A5-D5F5123440CE}"/>
                </a:ext>
              </a:extLst>
            </p:cNvPr>
            <p:cNvSpPr/>
            <p:nvPr/>
          </p:nvSpPr>
          <p:spPr>
            <a:xfrm>
              <a:off x="6052851" y="3386327"/>
              <a:ext cx="25908" cy="6667"/>
            </a:xfrm>
            <a:custGeom>
              <a:avLst/>
              <a:gdLst>
                <a:gd name="connsiteX0" fmla="*/ 25908 w 25908"/>
                <a:gd name="connsiteY0" fmla="*/ 3334 h 6667"/>
                <a:gd name="connsiteX1" fmla="*/ 12954 w 25908"/>
                <a:gd name="connsiteY1" fmla="*/ 0 h 6667"/>
                <a:gd name="connsiteX2" fmla="*/ 0 w 25908"/>
                <a:gd name="connsiteY2" fmla="*/ 3334 h 6667"/>
                <a:gd name="connsiteX3" fmla="*/ 12954 w 25908"/>
                <a:gd name="connsiteY3" fmla="*/ 6667 h 6667"/>
                <a:gd name="connsiteX4" fmla="*/ 25908 w 25908"/>
                <a:gd name="connsiteY4" fmla="*/ 3334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6667">
                  <a:moveTo>
                    <a:pt x="25908" y="3334"/>
                  </a:moveTo>
                  <a:cubicBezTo>
                    <a:pt x="25908" y="1524"/>
                    <a:pt x="20098" y="0"/>
                    <a:pt x="12954" y="0"/>
                  </a:cubicBezTo>
                  <a:cubicBezTo>
                    <a:pt x="5810" y="0"/>
                    <a:pt x="0" y="1524"/>
                    <a:pt x="0" y="3334"/>
                  </a:cubicBezTo>
                  <a:cubicBezTo>
                    <a:pt x="0" y="5143"/>
                    <a:pt x="5810" y="6667"/>
                    <a:pt x="12954" y="6667"/>
                  </a:cubicBezTo>
                  <a:cubicBezTo>
                    <a:pt x="20098" y="6667"/>
                    <a:pt x="25908" y="5143"/>
                    <a:pt x="25908" y="3334"/>
                  </a:cubicBezTo>
                  <a:close/>
                </a:path>
              </a:pathLst>
            </a:custGeom>
            <a:solidFill>
              <a:srgbClr val="FFFFFF"/>
            </a:solid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47BA1E63-7363-E21C-184C-2A9C1430B579}"/>
                </a:ext>
              </a:extLst>
            </p:cNvPr>
            <p:cNvSpPr/>
            <p:nvPr/>
          </p:nvSpPr>
          <p:spPr>
            <a:xfrm>
              <a:off x="6084284" y="3386327"/>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347221F2-36E6-C2CD-5543-B5930F125D22}"/>
                </a:ext>
              </a:extLst>
            </p:cNvPr>
            <p:cNvSpPr/>
            <p:nvPr/>
          </p:nvSpPr>
          <p:spPr>
            <a:xfrm>
              <a:off x="5991320" y="3386137"/>
              <a:ext cx="25907" cy="6667"/>
            </a:xfrm>
            <a:custGeom>
              <a:avLst/>
              <a:gdLst>
                <a:gd name="connsiteX0" fmla="*/ 12954 w 25907"/>
                <a:gd name="connsiteY0" fmla="*/ 6667 h 6667"/>
                <a:gd name="connsiteX1" fmla="*/ 25908 w 25907"/>
                <a:gd name="connsiteY1" fmla="*/ 3334 h 6667"/>
                <a:gd name="connsiteX2" fmla="*/ 12954 w 25907"/>
                <a:gd name="connsiteY2" fmla="*/ 0 h 6667"/>
                <a:gd name="connsiteX3" fmla="*/ 0 w 25907"/>
                <a:gd name="connsiteY3" fmla="*/ 3334 h 6667"/>
                <a:gd name="connsiteX4" fmla="*/ 12954 w 25907"/>
                <a:gd name="connsiteY4" fmla="*/ 6667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 h="6667">
                  <a:moveTo>
                    <a:pt x="12954" y="6667"/>
                  </a:moveTo>
                  <a:cubicBezTo>
                    <a:pt x="20098" y="6667"/>
                    <a:pt x="25908" y="5143"/>
                    <a:pt x="25908" y="3334"/>
                  </a:cubicBezTo>
                  <a:cubicBezTo>
                    <a:pt x="25908" y="1524"/>
                    <a:pt x="20098" y="0"/>
                    <a:pt x="12954" y="0"/>
                  </a:cubicBezTo>
                  <a:cubicBezTo>
                    <a:pt x="5810" y="0"/>
                    <a:pt x="0" y="1524"/>
                    <a:pt x="0" y="3334"/>
                  </a:cubicBezTo>
                  <a:cubicBezTo>
                    <a:pt x="0" y="5143"/>
                    <a:pt x="5810" y="6667"/>
                    <a:pt x="12954" y="6667"/>
                  </a:cubicBezTo>
                  <a:close/>
                </a:path>
              </a:pathLst>
            </a:custGeom>
            <a:solidFill>
              <a:srgbClr val="FFFFFF"/>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B4506446-36D9-6926-8A4D-C38F923BFCB9}"/>
                </a:ext>
              </a:extLst>
            </p:cNvPr>
            <p:cNvSpPr/>
            <p:nvPr/>
          </p:nvSpPr>
          <p:spPr>
            <a:xfrm>
              <a:off x="6113811" y="3378041"/>
              <a:ext cx="22478" cy="4952"/>
            </a:xfrm>
            <a:custGeom>
              <a:avLst/>
              <a:gdLst>
                <a:gd name="connsiteX0" fmla="*/ 11239 w 22478"/>
                <a:gd name="connsiteY0" fmla="*/ 4953 h 4952"/>
                <a:gd name="connsiteX1" fmla="*/ 22479 w 22478"/>
                <a:gd name="connsiteY1" fmla="*/ 2476 h 4952"/>
                <a:gd name="connsiteX2" fmla="*/ 11239 w 22478"/>
                <a:gd name="connsiteY2" fmla="*/ 0 h 4952"/>
                <a:gd name="connsiteX3" fmla="*/ 0 w 22478"/>
                <a:gd name="connsiteY3" fmla="*/ 2476 h 4952"/>
                <a:gd name="connsiteX4" fmla="*/ 11239 w 22478"/>
                <a:gd name="connsiteY4" fmla="*/ 4953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11239" y="4953"/>
                  </a:moveTo>
                  <a:cubicBezTo>
                    <a:pt x="17431" y="4953"/>
                    <a:pt x="22479" y="3810"/>
                    <a:pt x="22479" y="2476"/>
                  </a:cubicBezTo>
                  <a:cubicBezTo>
                    <a:pt x="22479" y="1143"/>
                    <a:pt x="17431" y="0"/>
                    <a:pt x="11239" y="0"/>
                  </a:cubicBezTo>
                  <a:cubicBezTo>
                    <a:pt x="5048" y="0"/>
                    <a:pt x="0" y="1143"/>
                    <a:pt x="0" y="2476"/>
                  </a:cubicBezTo>
                  <a:cubicBezTo>
                    <a:pt x="0" y="3810"/>
                    <a:pt x="5048" y="4953"/>
                    <a:pt x="11239" y="4953"/>
                  </a:cubicBezTo>
                  <a:close/>
                </a:path>
              </a:pathLst>
            </a:custGeom>
            <a:solidFill>
              <a:srgbClr val="FFFFFF"/>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A331D5-4F67-BC35-D5AC-7F04324C4860}"/>
                </a:ext>
              </a:extLst>
            </p:cNvPr>
            <p:cNvSpPr/>
            <p:nvPr/>
          </p:nvSpPr>
          <p:spPr>
            <a:xfrm>
              <a:off x="6033039" y="3377850"/>
              <a:ext cx="22478" cy="4952"/>
            </a:xfrm>
            <a:custGeom>
              <a:avLst/>
              <a:gdLst>
                <a:gd name="connsiteX0" fmla="*/ 22479 w 22478"/>
                <a:gd name="connsiteY0" fmla="*/ 2476 h 4952"/>
                <a:gd name="connsiteX1" fmla="*/ 11239 w 22478"/>
                <a:gd name="connsiteY1" fmla="*/ 0 h 4952"/>
                <a:gd name="connsiteX2" fmla="*/ 0 w 22478"/>
                <a:gd name="connsiteY2" fmla="*/ 2476 h 4952"/>
                <a:gd name="connsiteX3" fmla="*/ 11239 w 22478"/>
                <a:gd name="connsiteY3" fmla="*/ 4953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1048"/>
                    <a:pt x="17431" y="0"/>
                    <a:pt x="11239" y="0"/>
                  </a:cubicBezTo>
                  <a:cubicBezTo>
                    <a:pt x="5048" y="0"/>
                    <a:pt x="0" y="1143"/>
                    <a:pt x="0" y="2476"/>
                  </a:cubicBezTo>
                  <a:cubicBezTo>
                    <a:pt x="0" y="3810"/>
                    <a:pt x="5048" y="4953"/>
                    <a:pt x="11239" y="4953"/>
                  </a:cubicBezTo>
                  <a:cubicBezTo>
                    <a:pt x="17431" y="4953"/>
                    <a:pt x="22479" y="3810"/>
                    <a:pt x="22479" y="2476"/>
                  </a:cubicBezTo>
                  <a:close/>
                </a:path>
              </a:pathLst>
            </a:custGeom>
            <a:solidFill>
              <a:srgbClr val="FFFFFF"/>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DB1D14D9-6B1D-0E2E-038C-AB8756655E52}"/>
                </a:ext>
              </a:extLst>
            </p:cNvPr>
            <p:cNvSpPr/>
            <p:nvPr/>
          </p:nvSpPr>
          <p:spPr>
            <a:xfrm>
              <a:off x="6060567" y="3377850"/>
              <a:ext cx="22478" cy="4952"/>
            </a:xfrm>
            <a:custGeom>
              <a:avLst/>
              <a:gdLst>
                <a:gd name="connsiteX0" fmla="*/ 22479 w 22478"/>
                <a:gd name="connsiteY0" fmla="*/ 2476 h 4952"/>
                <a:gd name="connsiteX1" fmla="*/ 11239 w 22478"/>
                <a:gd name="connsiteY1" fmla="*/ 0 h 4952"/>
                <a:gd name="connsiteX2" fmla="*/ 0 w 22478"/>
                <a:gd name="connsiteY2" fmla="*/ 2476 h 4952"/>
                <a:gd name="connsiteX3" fmla="*/ 11239 w 22478"/>
                <a:gd name="connsiteY3" fmla="*/ 4953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1048"/>
                    <a:pt x="17431" y="0"/>
                    <a:pt x="11239" y="0"/>
                  </a:cubicBezTo>
                  <a:cubicBezTo>
                    <a:pt x="5048" y="0"/>
                    <a:pt x="0" y="1143"/>
                    <a:pt x="0" y="2476"/>
                  </a:cubicBezTo>
                  <a:cubicBezTo>
                    <a:pt x="0" y="3810"/>
                    <a:pt x="5048" y="4953"/>
                    <a:pt x="11239" y="4953"/>
                  </a:cubicBezTo>
                  <a:cubicBezTo>
                    <a:pt x="17431" y="4953"/>
                    <a:pt x="22479" y="3810"/>
                    <a:pt x="22479" y="2476"/>
                  </a:cubicBezTo>
                  <a:close/>
                </a:path>
              </a:pathLst>
            </a:custGeom>
            <a:solidFill>
              <a:srgbClr val="FFFFFF"/>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5AFA218C-54B2-C399-5F7F-F17CDA3ADD0A}"/>
                </a:ext>
              </a:extLst>
            </p:cNvPr>
            <p:cNvSpPr/>
            <p:nvPr/>
          </p:nvSpPr>
          <p:spPr>
            <a:xfrm>
              <a:off x="6087713" y="3377850"/>
              <a:ext cx="22478" cy="4952"/>
            </a:xfrm>
            <a:custGeom>
              <a:avLst/>
              <a:gdLst>
                <a:gd name="connsiteX0" fmla="*/ 22479 w 22478"/>
                <a:gd name="connsiteY0" fmla="*/ 2476 h 4952"/>
                <a:gd name="connsiteX1" fmla="*/ 11239 w 22478"/>
                <a:gd name="connsiteY1" fmla="*/ 4953 h 4952"/>
                <a:gd name="connsiteX2" fmla="*/ 0 w 22478"/>
                <a:gd name="connsiteY2" fmla="*/ 2476 h 4952"/>
                <a:gd name="connsiteX3" fmla="*/ 11239 w 22478"/>
                <a:gd name="connsiteY3" fmla="*/ 0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3844"/>
                    <a:pt x="17447" y="4953"/>
                    <a:pt x="11239" y="4953"/>
                  </a:cubicBezTo>
                  <a:cubicBezTo>
                    <a:pt x="5032" y="4953"/>
                    <a:pt x="0" y="3844"/>
                    <a:pt x="0" y="2476"/>
                  </a:cubicBezTo>
                  <a:cubicBezTo>
                    <a:pt x="0" y="1109"/>
                    <a:pt x="5032" y="0"/>
                    <a:pt x="11239" y="0"/>
                  </a:cubicBezTo>
                  <a:cubicBezTo>
                    <a:pt x="17447" y="0"/>
                    <a:pt x="22479" y="1109"/>
                    <a:pt x="22479" y="2476"/>
                  </a:cubicBezTo>
                  <a:close/>
                </a:path>
              </a:pathLst>
            </a:custGeom>
            <a:solidFill>
              <a:srgbClr val="FFFFFF"/>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36A5E22A-0249-78BA-6170-711024B2CB18}"/>
                </a:ext>
              </a:extLst>
            </p:cNvPr>
            <p:cNvSpPr/>
            <p:nvPr/>
          </p:nvSpPr>
          <p:spPr>
            <a:xfrm>
              <a:off x="6007703" y="3377660"/>
              <a:ext cx="22478" cy="4952"/>
            </a:xfrm>
            <a:custGeom>
              <a:avLst/>
              <a:gdLst>
                <a:gd name="connsiteX0" fmla="*/ 22479 w 22478"/>
                <a:gd name="connsiteY0" fmla="*/ 2476 h 4952"/>
                <a:gd name="connsiteX1" fmla="*/ 11239 w 22478"/>
                <a:gd name="connsiteY1" fmla="*/ 4953 h 4952"/>
                <a:gd name="connsiteX2" fmla="*/ 0 w 22478"/>
                <a:gd name="connsiteY2" fmla="*/ 2476 h 4952"/>
                <a:gd name="connsiteX3" fmla="*/ 11239 w 22478"/>
                <a:gd name="connsiteY3" fmla="*/ 0 h 4952"/>
                <a:gd name="connsiteX4" fmla="*/ 22479 w 22478"/>
                <a:gd name="connsiteY4" fmla="*/ 2476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8" h="4952">
                  <a:moveTo>
                    <a:pt x="22479" y="2476"/>
                  </a:moveTo>
                  <a:cubicBezTo>
                    <a:pt x="22479" y="3844"/>
                    <a:pt x="17447" y="4953"/>
                    <a:pt x="11239" y="4953"/>
                  </a:cubicBezTo>
                  <a:cubicBezTo>
                    <a:pt x="5032" y="4953"/>
                    <a:pt x="0" y="3844"/>
                    <a:pt x="0" y="2476"/>
                  </a:cubicBezTo>
                  <a:cubicBezTo>
                    <a:pt x="0" y="1109"/>
                    <a:pt x="5032" y="0"/>
                    <a:pt x="11239" y="0"/>
                  </a:cubicBezTo>
                  <a:cubicBezTo>
                    <a:pt x="17447" y="0"/>
                    <a:pt x="22479" y="1109"/>
                    <a:pt x="22479" y="2476"/>
                  </a:cubicBezTo>
                  <a:close/>
                </a:path>
              </a:pathLst>
            </a:custGeom>
            <a:solidFill>
              <a:srgbClr val="FFFFFF"/>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0619A351-5C39-BDD3-5075-680B2C845AF7}"/>
                </a:ext>
              </a:extLst>
            </p:cNvPr>
            <p:cNvSpPr/>
            <p:nvPr/>
          </p:nvSpPr>
          <p:spPr>
            <a:xfrm>
              <a:off x="6115811" y="3369849"/>
              <a:ext cx="19240" cy="4952"/>
            </a:xfrm>
            <a:custGeom>
              <a:avLst/>
              <a:gdLst>
                <a:gd name="connsiteX0" fmla="*/ 0 w 19240"/>
                <a:gd name="connsiteY0" fmla="*/ 2477 h 4952"/>
                <a:gd name="connsiteX1" fmla="*/ 9620 w 19240"/>
                <a:gd name="connsiteY1" fmla="*/ 4953 h 4952"/>
                <a:gd name="connsiteX2" fmla="*/ 19241 w 19240"/>
                <a:gd name="connsiteY2" fmla="*/ 2477 h 4952"/>
                <a:gd name="connsiteX3" fmla="*/ 9620 w 19240"/>
                <a:gd name="connsiteY3" fmla="*/ 0 h 4952"/>
                <a:gd name="connsiteX4" fmla="*/ 0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0" y="2477"/>
                  </a:moveTo>
                  <a:cubicBezTo>
                    <a:pt x="0" y="3810"/>
                    <a:pt x="4286" y="4953"/>
                    <a:pt x="9620" y="4953"/>
                  </a:cubicBezTo>
                  <a:cubicBezTo>
                    <a:pt x="14954" y="4953"/>
                    <a:pt x="19241" y="3810"/>
                    <a:pt x="19241" y="2477"/>
                  </a:cubicBezTo>
                  <a:cubicBezTo>
                    <a:pt x="19241" y="1143"/>
                    <a:pt x="14954" y="0"/>
                    <a:pt x="9620" y="0"/>
                  </a:cubicBezTo>
                  <a:cubicBezTo>
                    <a:pt x="4286" y="0"/>
                    <a:pt x="0" y="1143"/>
                    <a:pt x="0" y="2477"/>
                  </a:cubicBezTo>
                  <a:close/>
                </a:path>
              </a:pathLst>
            </a:custGeom>
            <a:solidFill>
              <a:srgbClr val="FFFFFF"/>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7CCEA1CA-E6C2-A873-9138-A8731410AD31}"/>
                </a:ext>
              </a:extLst>
            </p:cNvPr>
            <p:cNvSpPr/>
            <p:nvPr/>
          </p:nvSpPr>
          <p:spPr>
            <a:xfrm>
              <a:off x="6046089" y="3369659"/>
              <a:ext cx="19335" cy="4952"/>
            </a:xfrm>
            <a:custGeom>
              <a:avLst/>
              <a:gdLst>
                <a:gd name="connsiteX0" fmla="*/ 0 w 19335"/>
                <a:gd name="connsiteY0" fmla="*/ 2477 h 4952"/>
                <a:gd name="connsiteX1" fmla="*/ 9620 w 19335"/>
                <a:gd name="connsiteY1" fmla="*/ 4953 h 4952"/>
                <a:gd name="connsiteX2" fmla="*/ 19336 w 19335"/>
                <a:gd name="connsiteY2" fmla="*/ 2477 h 4952"/>
                <a:gd name="connsiteX3" fmla="*/ 9620 w 19335"/>
                <a:gd name="connsiteY3" fmla="*/ 0 h 4952"/>
                <a:gd name="connsiteX4" fmla="*/ 0 w 19335"/>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 h="4952">
                  <a:moveTo>
                    <a:pt x="0" y="2477"/>
                  </a:moveTo>
                  <a:cubicBezTo>
                    <a:pt x="0" y="3905"/>
                    <a:pt x="4286" y="4953"/>
                    <a:pt x="9620" y="4953"/>
                  </a:cubicBezTo>
                  <a:cubicBezTo>
                    <a:pt x="14954" y="4953"/>
                    <a:pt x="19336" y="3810"/>
                    <a:pt x="19336" y="2477"/>
                  </a:cubicBezTo>
                  <a:cubicBezTo>
                    <a:pt x="19336" y="1143"/>
                    <a:pt x="15049" y="0"/>
                    <a:pt x="9620" y="0"/>
                  </a:cubicBezTo>
                  <a:cubicBezTo>
                    <a:pt x="4191" y="0"/>
                    <a:pt x="0" y="1143"/>
                    <a:pt x="0" y="2477"/>
                  </a:cubicBezTo>
                  <a:close/>
                </a:path>
              </a:pathLst>
            </a:custGeom>
            <a:solidFill>
              <a:srgbClr val="FFFFFF"/>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5D1CB735-544A-F279-E9AE-224641E51ECC}"/>
                </a:ext>
              </a:extLst>
            </p:cNvPr>
            <p:cNvSpPr/>
            <p:nvPr/>
          </p:nvSpPr>
          <p:spPr>
            <a:xfrm>
              <a:off x="6069901" y="3369659"/>
              <a:ext cx="19240" cy="4952"/>
            </a:xfrm>
            <a:custGeom>
              <a:avLst/>
              <a:gdLst>
                <a:gd name="connsiteX0" fmla="*/ 19241 w 19240"/>
                <a:gd name="connsiteY0" fmla="*/ 2477 h 4952"/>
                <a:gd name="connsiteX1" fmla="*/ 9620 w 19240"/>
                <a:gd name="connsiteY1" fmla="*/ 0 h 4952"/>
                <a:gd name="connsiteX2" fmla="*/ 0 w 19240"/>
                <a:gd name="connsiteY2" fmla="*/ 2477 h 4952"/>
                <a:gd name="connsiteX3" fmla="*/ 9620 w 19240"/>
                <a:gd name="connsiteY3" fmla="*/ 4953 h 4952"/>
                <a:gd name="connsiteX4" fmla="*/ 19241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19241" y="2477"/>
                  </a:moveTo>
                  <a:cubicBezTo>
                    <a:pt x="19241" y="1048"/>
                    <a:pt x="14954" y="0"/>
                    <a:pt x="9620" y="0"/>
                  </a:cubicBezTo>
                  <a:cubicBezTo>
                    <a:pt x="4286" y="0"/>
                    <a:pt x="0" y="1143"/>
                    <a:pt x="0" y="2477"/>
                  </a:cubicBezTo>
                  <a:cubicBezTo>
                    <a:pt x="0" y="3810"/>
                    <a:pt x="4286" y="4953"/>
                    <a:pt x="9620" y="4953"/>
                  </a:cubicBezTo>
                  <a:cubicBezTo>
                    <a:pt x="14954" y="4953"/>
                    <a:pt x="19241" y="3810"/>
                    <a:pt x="19241" y="2477"/>
                  </a:cubicBezTo>
                  <a:close/>
                </a:path>
              </a:pathLst>
            </a:custGeom>
            <a:solidFill>
              <a:srgbClr val="FFFFFF"/>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5D4A3EE9-D789-AE06-E044-C32633D0D9E1}"/>
                </a:ext>
              </a:extLst>
            </p:cNvPr>
            <p:cNvSpPr/>
            <p:nvPr/>
          </p:nvSpPr>
          <p:spPr>
            <a:xfrm>
              <a:off x="6093332" y="3369659"/>
              <a:ext cx="19240" cy="4952"/>
            </a:xfrm>
            <a:custGeom>
              <a:avLst/>
              <a:gdLst>
                <a:gd name="connsiteX0" fmla="*/ 19241 w 19240"/>
                <a:gd name="connsiteY0" fmla="*/ 2477 h 4952"/>
                <a:gd name="connsiteX1" fmla="*/ 9620 w 19240"/>
                <a:gd name="connsiteY1" fmla="*/ 0 h 4952"/>
                <a:gd name="connsiteX2" fmla="*/ 0 w 19240"/>
                <a:gd name="connsiteY2" fmla="*/ 2477 h 4952"/>
                <a:gd name="connsiteX3" fmla="*/ 9620 w 19240"/>
                <a:gd name="connsiteY3" fmla="*/ 4953 h 4952"/>
                <a:gd name="connsiteX4" fmla="*/ 19241 w 19240"/>
                <a:gd name="connsiteY4" fmla="*/ 2477 h 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4952">
                  <a:moveTo>
                    <a:pt x="19241" y="2477"/>
                  </a:moveTo>
                  <a:cubicBezTo>
                    <a:pt x="19241" y="1048"/>
                    <a:pt x="14954" y="0"/>
                    <a:pt x="9620" y="0"/>
                  </a:cubicBezTo>
                  <a:cubicBezTo>
                    <a:pt x="4286" y="0"/>
                    <a:pt x="0" y="1143"/>
                    <a:pt x="0" y="2477"/>
                  </a:cubicBezTo>
                  <a:cubicBezTo>
                    <a:pt x="0" y="3810"/>
                    <a:pt x="4286" y="4953"/>
                    <a:pt x="9620" y="4953"/>
                  </a:cubicBezTo>
                  <a:cubicBezTo>
                    <a:pt x="14954" y="4953"/>
                    <a:pt x="19241" y="3810"/>
                    <a:pt x="19241" y="2477"/>
                  </a:cubicBezTo>
                  <a:close/>
                </a:path>
              </a:pathLst>
            </a:custGeom>
            <a:solidFill>
              <a:srgbClr val="FFFFFF"/>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716141BA-4D51-012C-90BA-CA40B60248C0}"/>
                </a:ext>
              </a:extLst>
            </p:cNvPr>
            <p:cNvSpPr/>
            <p:nvPr/>
          </p:nvSpPr>
          <p:spPr>
            <a:xfrm>
              <a:off x="6024086" y="3369563"/>
              <a:ext cx="19335" cy="4953"/>
            </a:xfrm>
            <a:custGeom>
              <a:avLst/>
              <a:gdLst>
                <a:gd name="connsiteX0" fmla="*/ 9716 w 19335"/>
                <a:gd name="connsiteY0" fmla="*/ 4953 h 4953"/>
                <a:gd name="connsiteX1" fmla="*/ 19336 w 19335"/>
                <a:gd name="connsiteY1" fmla="*/ 2477 h 4953"/>
                <a:gd name="connsiteX2" fmla="*/ 9716 w 19335"/>
                <a:gd name="connsiteY2" fmla="*/ 0 h 4953"/>
                <a:gd name="connsiteX3" fmla="*/ 0 w 19335"/>
                <a:gd name="connsiteY3" fmla="*/ 2477 h 4953"/>
                <a:gd name="connsiteX4" fmla="*/ 9716 w 19335"/>
                <a:gd name="connsiteY4" fmla="*/ 4953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 h="4953">
                  <a:moveTo>
                    <a:pt x="9716" y="4953"/>
                  </a:moveTo>
                  <a:cubicBezTo>
                    <a:pt x="15049" y="4953"/>
                    <a:pt x="19336" y="3810"/>
                    <a:pt x="19336" y="2477"/>
                  </a:cubicBezTo>
                  <a:cubicBezTo>
                    <a:pt x="19336" y="1143"/>
                    <a:pt x="15049" y="0"/>
                    <a:pt x="9716" y="0"/>
                  </a:cubicBezTo>
                  <a:cubicBezTo>
                    <a:pt x="4382" y="0"/>
                    <a:pt x="0" y="1143"/>
                    <a:pt x="0" y="2477"/>
                  </a:cubicBezTo>
                  <a:cubicBezTo>
                    <a:pt x="0" y="3810"/>
                    <a:pt x="4286" y="4953"/>
                    <a:pt x="9716" y="4953"/>
                  </a:cubicBezTo>
                  <a:close/>
                </a:path>
              </a:pathLst>
            </a:custGeom>
            <a:solidFill>
              <a:srgbClr val="FFFFFF"/>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66B68833-E9D0-B7D4-849F-7F707EA62223}"/>
                </a:ext>
              </a:extLst>
            </p:cNvPr>
            <p:cNvSpPr/>
            <p:nvPr/>
          </p:nvSpPr>
          <p:spPr>
            <a:xfrm>
              <a:off x="6119812" y="3363372"/>
              <a:ext cx="16954" cy="3429"/>
            </a:xfrm>
            <a:custGeom>
              <a:avLst/>
              <a:gdLst>
                <a:gd name="connsiteX0" fmla="*/ 8477 w 16954"/>
                <a:gd name="connsiteY0" fmla="*/ 3429 h 3429"/>
                <a:gd name="connsiteX1" fmla="*/ 16955 w 16954"/>
                <a:gd name="connsiteY1" fmla="*/ 1715 h 3429"/>
                <a:gd name="connsiteX2" fmla="*/ 8477 w 16954"/>
                <a:gd name="connsiteY2" fmla="*/ 0 h 3429"/>
                <a:gd name="connsiteX3" fmla="*/ 0 w 16954"/>
                <a:gd name="connsiteY3" fmla="*/ 1715 h 3429"/>
                <a:gd name="connsiteX4" fmla="*/ 8477 w 16954"/>
                <a:gd name="connsiteY4" fmla="*/ 3429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8477" y="3429"/>
                  </a:moveTo>
                  <a:cubicBezTo>
                    <a:pt x="13144" y="3429"/>
                    <a:pt x="16955" y="2667"/>
                    <a:pt x="16955" y="1715"/>
                  </a:cubicBezTo>
                  <a:cubicBezTo>
                    <a:pt x="16955" y="762"/>
                    <a:pt x="13144" y="0"/>
                    <a:pt x="8477" y="0"/>
                  </a:cubicBezTo>
                  <a:cubicBezTo>
                    <a:pt x="3810" y="0"/>
                    <a:pt x="0" y="762"/>
                    <a:pt x="0" y="1715"/>
                  </a:cubicBezTo>
                  <a:cubicBezTo>
                    <a:pt x="0" y="2667"/>
                    <a:pt x="3810" y="3429"/>
                    <a:pt x="8477" y="3429"/>
                  </a:cubicBezTo>
                  <a:close/>
                </a:path>
              </a:pathLst>
            </a:custGeom>
            <a:solidFill>
              <a:srgbClr val="FFFFFF"/>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B73873B6-910D-4222-5F87-C7DDEE72085C}"/>
                </a:ext>
              </a:extLst>
            </p:cNvPr>
            <p:cNvSpPr/>
            <p:nvPr/>
          </p:nvSpPr>
          <p:spPr>
            <a:xfrm>
              <a:off x="6058757" y="3363277"/>
              <a:ext cx="16954" cy="3429"/>
            </a:xfrm>
            <a:custGeom>
              <a:avLst/>
              <a:gdLst>
                <a:gd name="connsiteX0" fmla="*/ 16955 w 16954"/>
                <a:gd name="connsiteY0" fmla="*/ 1715 h 3429"/>
                <a:gd name="connsiteX1" fmla="*/ 8477 w 16954"/>
                <a:gd name="connsiteY1" fmla="*/ 0 h 3429"/>
                <a:gd name="connsiteX2" fmla="*/ 0 w 16954"/>
                <a:gd name="connsiteY2" fmla="*/ 1715 h 3429"/>
                <a:gd name="connsiteX3" fmla="*/ 8477 w 16954"/>
                <a:gd name="connsiteY3" fmla="*/ 3429 h 3429"/>
                <a:gd name="connsiteX4" fmla="*/ 16955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16955" y="1715"/>
                  </a:moveTo>
                  <a:cubicBezTo>
                    <a:pt x="16955" y="762"/>
                    <a:pt x="13144" y="0"/>
                    <a:pt x="8477" y="0"/>
                  </a:cubicBezTo>
                  <a:cubicBezTo>
                    <a:pt x="3810" y="0"/>
                    <a:pt x="0" y="762"/>
                    <a:pt x="0" y="1715"/>
                  </a:cubicBezTo>
                  <a:cubicBezTo>
                    <a:pt x="0" y="2667"/>
                    <a:pt x="3810" y="3429"/>
                    <a:pt x="8477" y="3429"/>
                  </a:cubicBezTo>
                  <a:cubicBezTo>
                    <a:pt x="13144" y="3429"/>
                    <a:pt x="16955" y="2667"/>
                    <a:pt x="16955" y="1715"/>
                  </a:cubicBezTo>
                  <a:close/>
                </a:path>
              </a:pathLst>
            </a:custGeom>
            <a:solidFill>
              <a:srgbClr val="FFFFFF"/>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41788E30-B6B9-984B-F7A2-32D9A4E8BCCB}"/>
                </a:ext>
              </a:extLst>
            </p:cNvPr>
            <p:cNvSpPr/>
            <p:nvPr/>
          </p:nvSpPr>
          <p:spPr>
            <a:xfrm>
              <a:off x="6079521" y="3363277"/>
              <a:ext cx="16954" cy="3429"/>
            </a:xfrm>
            <a:custGeom>
              <a:avLst/>
              <a:gdLst>
                <a:gd name="connsiteX0" fmla="*/ 0 w 16954"/>
                <a:gd name="connsiteY0" fmla="*/ 1715 h 3429"/>
                <a:gd name="connsiteX1" fmla="*/ 8477 w 16954"/>
                <a:gd name="connsiteY1" fmla="*/ 3429 h 3429"/>
                <a:gd name="connsiteX2" fmla="*/ 16954 w 16954"/>
                <a:gd name="connsiteY2" fmla="*/ 1715 h 3429"/>
                <a:gd name="connsiteX3" fmla="*/ 8477 w 16954"/>
                <a:gd name="connsiteY3" fmla="*/ 0 h 3429"/>
                <a:gd name="connsiteX4" fmla="*/ 0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0" y="1715"/>
                  </a:moveTo>
                  <a:cubicBezTo>
                    <a:pt x="0" y="2667"/>
                    <a:pt x="3810" y="3429"/>
                    <a:pt x="8477" y="3429"/>
                  </a:cubicBezTo>
                  <a:cubicBezTo>
                    <a:pt x="13144" y="3429"/>
                    <a:pt x="16954" y="2667"/>
                    <a:pt x="16954" y="1715"/>
                  </a:cubicBezTo>
                  <a:cubicBezTo>
                    <a:pt x="16954" y="762"/>
                    <a:pt x="13144" y="0"/>
                    <a:pt x="8477" y="0"/>
                  </a:cubicBezTo>
                  <a:cubicBezTo>
                    <a:pt x="3810" y="0"/>
                    <a:pt x="0" y="762"/>
                    <a:pt x="0" y="1715"/>
                  </a:cubicBezTo>
                  <a:close/>
                </a:path>
              </a:pathLst>
            </a:custGeom>
            <a:solidFill>
              <a:srgbClr val="FFFFFF"/>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693DB7B7-0E6D-2BA3-2567-0BB1574B45C7}"/>
                </a:ext>
              </a:extLst>
            </p:cNvPr>
            <p:cNvSpPr/>
            <p:nvPr/>
          </p:nvSpPr>
          <p:spPr>
            <a:xfrm>
              <a:off x="6100095" y="3363372"/>
              <a:ext cx="16954" cy="3429"/>
            </a:xfrm>
            <a:custGeom>
              <a:avLst/>
              <a:gdLst>
                <a:gd name="connsiteX0" fmla="*/ 8477 w 16954"/>
                <a:gd name="connsiteY0" fmla="*/ 0 h 3429"/>
                <a:gd name="connsiteX1" fmla="*/ 0 w 16954"/>
                <a:gd name="connsiteY1" fmla="*/ 1715 h 3429"/>
                <a:gd name="connsiteX2" fmla="*/ 8477 w 16954"/>
                <a:gd name="connsiteY2" fmla="*/ 3429 h 3429"/>
                <a:gd name="connsiteX3" fmla="*/ 16954 w 16954"/>
                <a:gd name="connsiteY3" fmla="*/ 1715 h 3429"/>
                <a:gd name="connsiteX4" fmla="*/ 8477 w 16954"/>
                <a:gd name="connsiteY4" fmla="*/ 0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8477" y="0"/>
                  </a:moveTo>
                  <a:cubicBezTo>
                    <a:pt x="3810" y="0"/>
                    <a:pt x="0" y="762"/>
                    <a:pt x="0" y="1715"/>
                  </a:cubicBezTo>
                  <a:cubicBezTo>
                    <a:pt x="0" y="2667"/>
                    <a:pt x="3810" y="3429"/>
                    <a:pt x="8477" y="3429"/>
                  </a:cubicBezTo>
                  <a:cubicBezTo>
                    <a:pt x="13144" y="3429"/>
                    <a:pt x="16954" y="2667"/>
                    <a:pt x="16954" y="1715"/>
                  </a:cubicBezTo>
                  <a:cubicBezTo>
                    <a:pt x="16954" y="762"/>
                    <a:pt x="13144" y="0"/>
                    <a:pt x="8477" y="0"/>
                  </a:cubicBezTo>
                  <a:close/>
                </a:path>
              </a:pathLst>
            </a:custGeom>
            <a:solidFill>
              <a:srgbClr val="FFFFFF"/>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80B871B3-D5AB-2FB0-9B33-BEBB481D4318}"/>
                </a:ext>
              </a:extLst>
            </p:cNvPr>
            <p:cNvSpPr/>
            <p:nvPr/>
          </p:nvSpPr>
          <p:spPr>
            <a:xfrm>
              <a:off x="6039421" y="3363182"/>
              <a:ext cx="16954" cy="3429"/>
            </a:xfrm>
            <a:custGeom>
              <a:avLst/>
              <a:gdLst>
                <a:gd name="connsiteX0" fmla="*/ 16954 w 16954"/>
                <a:gd name="connsiteY0" fmla="*/ 1715 h 3429"/>
                <a:gd name="connsiteX1" fmla="*/ 8477 w 16954"/>
                <a:gd name="connsiteY1" fmla="*/ 0 h 3429"/>
                <a:gd name="connsiteX2" fmla="*/ 0 w 16954"/>
                <a:gd name="connsiteY2" fmla="*/ 1715 h 3429"/>
                <a:gd name="connsiteX3" fmla="*/ 8477 w 16954"/>
                <a:gd name="connsiteY3" fmla="*/ 3429 h 3429"/>
                <a:gd name="connsiteX4" fmla="*/ 16954 w 16954"/>
                <a:gd name="connsiteY4" fmla="*/ 1715 h 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3429">
                  <a:moveTo>
                    <a:pt x="16954" y="1715"/>
                  </a:moveTo>
                  <a:cubicBezTo>
                    <a:pt x="16954" y="762"/>
                    <a:pt x="13144" y="0"/>
                    <a:pt x="8477" y="0"/>
                  </a:cubicBezTo>
                  <a:cubicBezTo>
                    <a:pt x="3810" y="0"/>
                    <a:pt x="0" y="762"/>
                    <a:pt x="0" y="1715"/>
                  </a:cubicBezTo>
                  <a:cubicBezTo>
                    <a:pt x="0" y="2667"/>
                    <a:pt x="3810" y="3429"/>
                    <a:pt x="8477" y="3429"/>
                  </a:cubicBezTo>
                  <a:cubicBezTo>
                    <a:pt x="13144" y="3429"/>
                    <a:pt x="16954" y="2667"/>
                    <a:pt x="16954" y="1715"/>
                  </a:cubicBezTo>
                  <a:close/>
                </a:path>
              </a:pathLst>
            </a:custGeom>
            <a:solidFill>
              <a:srgbClr val="FFFFFF"/>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08239F11-B8AA-96A0-7874-BD8B866A596A}"/>
                </a:ext>
              </a:extLst>
            </p:cNvPr>
            <p:cNvSpPr/>
            <p:nvPr/>
          </p:nvSpPr>
          <p:spPr>
            <a:xfrm>
              <a:off x="6124956" y="3359086"/>
              <a:ext cx="14858" cy="2286"/>
            </a:xfrm>
            <a:custGeom>
              <a:avLst/>
              <a:gdLst>
                <a:gd name="connsiteX0" fmla="*/ 7429 w 14858"/>
                <a:gd name="connsiteY0" fmla="*/ 2286 h 2286"/>
                <a:gd name="connsiteX1" fmla="*/ 14859 w 14858"/>
                <a:gd name="connsiteY1" fmla="*/ 1143 h 2286"/>
                <a:gd name="connsiteX2" fmla="*/ 7429 w 14858"/>
                <a:gd name="connsiteY2" fmla="*/ 0 h 2286"/>
                <a:gd name="connsiteX3" fmla="*/ 0 w 14858"/>
                <a:gd name="connsiteY3" fmla="*/ 1143 h 2286"/>
                <a:gd name="connsiteX4" fmla="*/ 7429 w 14858"/>
                <a:gd name="connsiteY4" fmla="*/ 2286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7429" y="2286"/>
                  </a:moveTo>
                  <a:cubicBezTo>
                    <a:pt x="11525" y="2286"/>
                    <a:pt x="14859" y="1810"/>
                    <a:pt x="14859" y="1143"/>
                  </a:cubicBezTo>
                  <a:cubicBezTo>
                    <a:pt x="14859" y="476"/>
                    <a:pt x="11525" y="0"/>
                    <a:pt x="7429" y="0"/>
                  </a:cubicBezTo>
                  <a:cubicBezTo>
                    <a:pt x="3334" y="0"/>
                    <a:pt x="0" y="476"/>
                    <a:pt x="0" y="1143"/>
                  </a:cubicBezTo>
                  <a:cubicBezTo>
                    <a:pt x="0" y="1810"/>
                    <a:pt x="3334" y="2286"/>
                    <a:pt x="7429" y="2286"/>
                  </a:cubicBezTo>
                  <a:close/>
                </a:path>
              </a:pathLst>
            </a:custGeom>
            <a:solidFill>
              <a:srgbClr val="FFFFFF"/>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9F701C09-A8DC-1DEF-24A2-7EA506FEF345}"/>
                </a:ext>
              </a:extLst>
            </p:cNvPr>
            <p:cNvSpPr/>
            <p:nvPr/>
          </p:nvSpPr>
          <p:spPr>
            <a:xfrm>
              <a:off x="6071425" y="3358991"/>
              <a:ext cx="14858" cy="2286"/>
            </a:xfrm>
            <a:custGeom>
              <a:avLst/>
              <a:gdLst>
                <a:gd name="connsiteX0" fmla="*/ 14859 w 14858"/>
                <a:gd name="connsiteY0" fmla="*/ 1143 h 2286"/>
                <a:gd name="connsiteX1" fmla="*/ 7430 w 14858"/>
                <a:gd name="connsiteY1" fmla="*/ 0 h 2286"/>
                <a:gd name="connsiteX2" fmla="*/ 0 w 14858"/>
                <a:gd name="connsiteY2" fmla="*/ 1143 h 2286"/>
                <a:gd name="connsiteX3" fmla="*/ 7430 w 14858"/>
                <a:gd name="connsiteY3" fmla="*/ 2286 h 2286"/>
                <a:gd name="connsiteX4" fmla="*/ 14859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14859" y="1143"/>
                  </a:moveTo>
                  <a:cubicBezTo>
                    <a:pt x="14859" y="476"/>
                    <a:pt x="11525" y="0"/>
                    <a:pt x="7430" y="0"/>
                  </a:cubicBezTo>
                  <a:cubicBezTo>
                    <a:pt x="3334" y="0"/>
                    <a:pt x="0" y="476"/>
                    <a:pt x="0" y="1143"/>
                  </a:cubicBezTo>
                  <a:cubicBezTo>
                    <a:pt x="0" y="1810"/>
                    <a:pt x="3334" y="2286"/>
                    <a:pt x="7430" y="2286"/>
                  </a:cubicBezTo>
                  <a:cubicBezTo>
                    <a:pt x="11525" y="2286"/>
                    <a:pt x="14859" y="1810"/>
                    <a:pt x="14859" y="1143"/>
                  </a:cubicBezTo>
                  <a:close/>
                </a:path>
              </a:pathLst>
            </a:custGeom>
            <a:solidFill>
              <a:srgbClr val="FFFFFF"/>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048B8D5A-5BA3-ABCC-21F0-236E203DCF05}"/>
                </a:ext>
              </a:extLst>
            </p:cNvPr>
            <p:cNvSpPr/>
            <p:nvPr/>
          </p:nvSpPr>
          <p:spPr>
            <a:xfrm>
              <a:off x="6089713" y="3358991"/>
              <a:ext cx="14858" cy="2286"/>
            </a:xfrm>
            <a:custGeom>
              <a:avLst/>
              <a:gdLst>
                <a:gd name="connsiteX0" fmla="*/ 0 w 14858"/>
                <a:gd name="connsiteY0" fmla="*/ 1143 h 2286"/>
                <a:gd name="connsiteX1" fmla="*/ 7430 w 14858"/>
                <a:gd name="connsiteY1" fmla="*/ 2286 h 2286"/>
                <a:gd name="connsiteX2" fmla="*/ 14859 w 14858"/>
                <a:gd name="connsiteY2" fmla="*/ 1143 h 2286"/>
                <a:gd name="connsiteX3" fmla="*/ 7430 w 14858"/>
                <a:gd name="connsiteY3" fmla="*/ 0 h 2286"/>
                <a:gd name="connsiteX4" fmla="*/ 0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0" y="1143"/>
                  </a:moveTo>
                  <a:cubicBezTo>
                    <a:pt x="0" y="1810"/>
                    <a:pt x="3334" y="2286"/>
                    <a:pt x="7430" y="2286"/>
                  </a:cubicBezTo>
                  <a:cubicBezTo>
                    <a:pt x="11525" y="2286"/>
                    <a:pt x="14859" y="1810"/>
                    <a:pt x="14859" y="1143"/>
                  </a:cubicBezTo>
                  <a:cubicBezTo>
                    <a:pt x="14859" y="476"/>
                    <a:pt x="11525" y="0"/>
                    <a:pt x="7430" y="0"/>
                  </a:cubicBezTo>
                  <a:cubicBezTo>
                    <a:pt x="3334"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A133E13-C37A-F47A-52A1-9F036F3A59D5}"/>
                </a:ext>
              </a:extLst>
            </p:cNvPr>
            <p:cNvSpPr/>
            <p:nvPr/>
          </p:nvSpPr>
          <p:spPr>
            <a:xfrm>
              <a:off x="6107620" y="3358991"/>
              <a:ext cx="14859" cy="2286"/>
            </a:xfrm>
            <a:custGeom>
              <a:avLst/>
              <a:gdLst>
                <a:gd name="connsiteX0" fmla="*/ 0 w 14859"/>
                <a:gd name="connsiteY0" fmla="*/ 1143 h 2286"/>
                <a:gd name="connsiteX1" fmla="*/ 7430 w 14859"/>
                <a:gd name="connsiteY1" fmla="*/ 2286 h 2286"/>
                <a:gd name="connsiteX2" fmla="*/ 14859 w 14859"/>
                <a:gd name="connsiteY2" fmla="*/ 1143 h 2286"/>
                <a:gd name="connsiteX3" fmla="*/ 7430 w 14859"/>
                <a:gd name="connsiteY3" fmla="*/ 0 h 2286"/>
                <a:gd name="connsiteX4" fmla="*/ 0 w 14859"/>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2286">
                  <a:moveTo>
                    <a:pt x="0" y="1143"/>
                  </a:moveTo>
                  <a:cubicBezTo>
                    <a:pt x="0" y="1810"/>
                    <a:pt x="3334" y="2286"/>
                    <a:pt x="7430" y="2286"/>
                  </a:cubicBezTo>
                  <a:cubicBezTo>
                    <a:pt x="11525" y="2286"/>
                    <a:pt x="14859" y="1810"/>
                    <a:pt x="14859" y="1143"/>
                  </a:cubicBezTo>
                  <a:cubicBezTo>
                    <a:pt x="14859" y="476"/>
                    <a:pt x="11525" y="0"/>
                    <a:pt x="7430" y="0"/>
                  </a:cubicBezTo>
                  <a:cubicBezTo>
                    <a:pt x="3334"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422A5101-F395-A2A3-8927-0FEC92924854}"/>
                </a:ext>
              </a:extLst>
            </p:cNvPr>
            <p:cNvSpPr/>
            <p:nvPr/>
          </p:nvSpPr>
          <p:spPr>
            <a:xfrm>
              <a:off x="6054566" y="3358896"/>
              <a:ext cx="14858" cy="2286"/>
            </a:xfrm>
            <a:custGeom>
              <a:avLst/>
              <a:gdLst>
                <a:gd name="connsiteX0" fmla="*/ 14859 w 14858"/>
                <a:gd name="connsiteY0" fmla="*/ 1143 h 2286"/>
                <a:gd name="connsiteX1" fmla="*/ 7430 w 14858"/>
                <a:gd name="connsiteY1" fmla="*/ 0 h 2286"/>
                <a:gd name="connsiteX2" fmla="*/ 0 w 14858"/>
                <a:gd name="connsiteY2" fmla="*/ 1143 h 2286"/>
                <a:gd name="connsiteX3" fmla="*/ 7430 w 14858"/>
                <a:gd name="connsiteY3" fmla="*/ 2286 h 2286"/>
                <a:gd name="connsiteX4" fmla="*/ 14859 w 14858"/>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2286">
                  <a:moveTo>
                    <a:pt x="14859" y="1143"/>
                  </a:moveTo>
                  <a:cubicBezTo>
                    <a:pt x="14859" y="476"/>
                    <a:pt x="11525" y="0"/>
                    <a:pt x="7430" y="0"/>
                  </a:cubicBezTo>
                  <a:cubicBezTo>
                    <a:pt x="3334" y="0"/>
                    <a:pt x="0" y="476"/>
                    <a:pt x="0" y="1143"/>
                  </a:cubicBezTo>
                  <a:cubicBezTo>
                    <a:pt x="0" y="1810"/>
                    <a:pt x="3334" y="2286"/>
                    <a:pt x="7430" y="2286"/>
                  </a:cubicBezTo>
                  <a:cubicBezTo>
                    <a:pt x="11525" y="2286"/>
                    <a:pt x="14859" y="1810"/>
                    <a:pt x="14859" y="1143"/>
                  </a:cubicBezTo>
                  <a:close/>
                </a:path>
              </a:pathLst>
            </a:custGeom>
            <a:solidFill>
              <a:srgbClr val="FFFFFF"/>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FFAB7A28-2A17-C830-F59B-4D4DD4893726}"/>
                </a:ext>
              </a:extLst>
            </p:cNvPr>
            <p:cNvSpPr/>
            <p:nvPr/>
          </p:nvSpPr>
          <p:spPr>
            <a:xfrm>
              <a:off x="6132195" y="3355086"/>
              <a:ext cx="12763" cy="2286"/>
            </a:xfrm>
            <a:custGeom>
              <a:avLst/>
              <a:gdLst>
                <a:gd name="connsiteX0" fmla="*/ 12763 w 12763"/>
                <a:gd name="connsiteY0" fmla="*/ 1143 h 2286"/>
                <a:gd name="connsiteX1" fmla="*/ 6382 w 12763"/>
                <a:gd name="connsiteY1" fmla="*/ 2286 h 2286"/>
                <a:gd name="connsiteX2" fmla="*/ 0 w 12763"/>
                <a:gd name="connsiteY2" fmla="*/ 1143 h 2286"/>
                <a:gd name="connsiteX3" fmla="*/ 6382 w 12763"/>
                <a:gd name="connsiteY3" fmla="*/ 0 h 2286"/>
                <a:gd name="connsiteX4" fmla="*/ 12763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3" y="1143"/>
                  </a:moveTo>
                  <a:cubicBezTo>
                    <a:pt x="12763" y="1774"/>
                    <a:pt x="9906" y="2286"/>
                    <a:pt x="6382" y="2286"/>
                  </a:cubicBezTo>
                  <a:cubicBezTo>
                    <a:pt x="2857" y="2286"/>
                    <a:pt x="0" y="1774"/>
                    <a:pt x="0" y="1143"/>
                  </a:cubicBezTo>
                  <a:cubicBezTo>
                    <a:pt x="0" y="512"/>
                    <a:pt x="2857" y="0"/>
                    <a:pt x="6382" y="0"/>
                  </a:cubicBezTo>
                  <a:cubicBezTo>
                    <a:pt x="9906" y="0"/>
                    <a:pt x="12763" y="512"/>
                    <a:pt x="12763" y="1143"/>
                  </a:cubicBezTo>
                  <a:close/>
                </a:path>
              </a:pathLst>
            </a:custGeom>
            <a:solidFill>
              <a:srgbClr val="FFFFFF"/>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9EA459A-27D5-03A3-67FC-111AADE98D55}"/>
                </a:ext>
              </a:extLst>
            </p:cNvPr>
            <p:cNvSpPr/>
            <p:nvPr/>
          </p:nvSpPr>
          <p:spPr>
            <a:xfrm>
              <a:off x="6086284" y="3354990"/>
              <a:ext cx="12763" cy="2286"/>
            </a:xfrm>
            <a:custGeom>
              <a:avLst/>
              <a:gdLst>
                <a:gd name="connsiteX0" fmla="*/ 12764 w 12763"/>
                <a:gd name="connsiteY0" fmla="*/ 1143 h 2286"/>
                <a:gd name="connsiteX1" fmla="*/ 6382 w 12763"/>
                <a:gd name="connsiteY1" fmla="*/ 0 h 2286"/>
                <a:gd name="connsiteX2" fmla="*/ 0 w 12763"/>
                <a:gd name="connsiteY2" fmla="*/ 1143 h 2286"/>
                <a:gd name="connsiteX3" fmla="*/ 6382 w 12763"/>
                <a:gd name="connsiteY3" fmla="*/ 2286 h 2286"/>
                <a:gd name="connsiteX4" fmla="*/ 12764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4" y="1143"/>
                  </a:moveTo>
                  <a:cubicBezTo>
                    <a:pt x="12764" y="476"/>
                    <a:pt x="9906" y="0"/>
                    <a:pt x="6382" y="0"/>
                  </a:cubicBezTo>
                  <a:cubicBezTo>
                    <a:pt x="2858" y="0"/>
                    <a:pt x="0" y="476"/>
                    <a:pt x="0" y="1143"/>
                  </a:cubicBezTo>
                  <a:cubicBezTo>
                    <a:pt x="0" y="1810"/>
                    <a:pt x="2858" y="2286"/>
                    <a:pt x="6382" y="2286"/>
                  </a:cubicBezTo>
                  <a:cubicBezTo>
                    <a:pt x="9906" y="2286"/>
                    <a:pt x="12764" y="1810"/>
                    <a:pt x="12764" y="1143"/>
                  </a:cubicBezTo>
                  <a:close/>
                </a:path>
              </a:pathLst>
            </a:custGeom>
            <a:solidFill>
              <a:srgbClr val="FFFFFF"/>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61664F0C-C476-DB66-E1D6-AA7A6D3A034E}"/>
                </a:ext>
              </a:extLst>
            </p:cNvPr>
            <p:cNvSpPr/>
            <p:nvPr/>
          </p:nvSpPr>
          <p:spPr>
            <a:xfrm>
              <a:off x="6102000" y="3354990"/>
              <a:ext cx="12763" cy="2286"/>
            </a:xfrm>
            <a:custGeom>
              <a:avLst/>
              <a:gdLst>
                <a:gd name="connsiteX0" fmla="*/ 0 w 12763"/>
                <a:gd name="connsiteY0" fmla="*/ 1143 h 2286"/>
                <a:gd name="connsiteX1" fmla="*/ 6382 w 12763"/>
                <a:gd name="connsiteY1" fmla="*/ 2286 h 2286"/>
                <a:gd name="connsiteX2" fmla="*/ 12764 w 12763"/>
                <a:gd name="connsiteY2" fmla="*/ 1143 h 2286"/>
                <a:gd name="connsiteX3" fmla="*/ 6382 w 12763"/>
                <a:gd name="connsiteY3" fmla="*/ 0 h 2286"/>
                <a:gd name="connsiteX4" fmla="*/ 0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0" y="1143"/>
                  </a:moveTo>
                  <a:cubicBezTo>
                    <a:pt x="0" y="1810"/>
                    <a:pt x="2858" y="2286"/>
                    <a:pt x="6382" y="2286"/>
                  </a:cubicBezTo>
                  <a:cubicBezTo>
                    <a:pt x="9906" y="2286"/>
                    <a:pt x="12764" y="1810"/>
                    <a:pt x="12764" y="1143"/>
                  </a:cubicBezTo>
                  <a:cubicBezTo>
                    <a:pt x="12764" y="476"/>
                    <a:pt x="9906" y="0"/>
                    <a:pt x="6382" y="0"/>
                  </a:cubicBezTo>
                  <a:cubicBezTo>
                    <a:pt x="2858"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9C738E56-20AC-BF6F-166E-1BD703CEDA0F}"/>
                </a:ext>
              </a:extLst>
            </p:cNvPr>
            <p:cNvSpPr/>
            <p:nvPr/>
          </p:nvSpPr>
          <p:spPr>
            <a:xfrm>
              <a:off x="6117335" y="3354990"/>
              <a:ext cx="12763" cy="2286"/>
            </a:xfrm>
            <a:custGeom>
              <a:avLst/>
              <a:gdLst>
                <a:gd name="connsiteX0" fmla="*/ 0 w 12763"/>
                <a:gd name="connsiteY0" fmla="*/ 1143 h 2286"/>
                <a:gd name="connsiteX1" fmla="*/ 6382 w 12763"/>
                <a:gd name="connsiteY1" fmla="*/ 2286 h 2286"/>
                <a:gd name="connsiteX2" fmla="*/ 12764 w 12763"/>
                <a:gd name="connsiteY2" fmla="*/ 1143 h 2286"/>
                <a:gd name="connsiteX3" fmla="*/ 6382 w 12763"/>
                <a:gd name="connsiteY3" fmla="*/ 0 h 2286"/>
                <a:gd name="connsiteX4" fmla="*/ 0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0" y="1143"/>
                  </a:moveTo>
                  <a:cubicBezTo>
                    <a:pt x="0" y="1810"/>
                    <a:pt x="2858" y="2286"/>
                    <a:pt x="6382" y="2286"/>
                  </a:cubicBezTo>
                  <a:cubicBezTo>
                    <a:pt x="9906" y="2286"/>
                    <a:pt x="12764" y="1810"/>
                    <a:pt x="12764" y="1143"/>
                  </a:cubicBezTo>
                  <a:cubicBezTo>
                    <a:pt x="12764" y="476"/>
                    <a:pt x="9906" y="0"/>
                    <a:pt x="6382" y="0"/>
                  </a:cubicBezTo>
                  <a:cubicBezTo>
                    <a:pt x="2858" y="0"/>
                    <a:pt x="0" y="476"/>
                    <a:pt x="0" y="1143"/>
                  </a:cubicBezTo>
                  <a:close/>
                </a:path>
              </a:pathLst>
            </a:custGeom>
            <a:solidFill>
              <a:srgbClr val="FFFFFF"/>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AE83EDD-C647-97FC-5774-9BC46E79635A}"/>
                </a:ext>
              </a:extLst>
            </p:cNvPr>
            <p:cNvSpPr/>
            <p:nvPr/>
          </p:nvSpPr>
          <p:spPr>
            <a:xfrm>
              <a:off x="6071806" y="3354895"/>
              <a:ext cx="12763" cy="2286"/>
            </a:xfrm>
            <a:custGeom>
              <a:avLst/>
              <a:gdLst>
                <a:gd name="connsiteX0" fmla="*/ 12764 w 12763"/>
                <a:gd name="connsiteY0" fmla="*/ 1143 h 2286"/>
                <a:gd name="connsiteX1" fmla="*/ 6382 w 12763"/>
                <a:gd name="connsiteY1" fmla="*/ 0 h 2286"/>
                <a:gd name="connsiteX2" fmla="*/ 0 w 12763"/>
                <a:gd name="connsiteY2" fmla="*/ 1143 h 2286"/>
                <a:gd name="connsiteX3" fmla="*/ 6382 w 12763"/>
                <a:gd name="connsiteY3" fmla="*/ 2286 h 2286"/>
                <a:gd name="connsiteX4" fmla="*/ 12764 w 12763"/>
                <a:gd name="connsiteY4" fmla="*/ 1143 h 2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2286">
                  <a:moveTo>
                    <a:pt x="12764" y="1143"/>
                  </a:moveTo>
                  <a:cubicBezTo>
                    <a:pt x="12764" y="476"/>
                    <a:pt x="9906" y="0"/>
                    <a:pt x="6382" y="0"/>
                  </a:cubicBezTo>
                  <a:cubicBezTo>
                    <a:pt x="2858" y="0"/>
                    <a:pt x="0" y="476"/>
                    <a:pt x="0" y="1143"/>
                  </a:cubicBezTo>
                  <a:cubicBezTo>
                    <a:pt x="0" y="1810"/>
                    <a:pt x="2858" y="2286"/>
                    <a:pt x="6382" y="2286"/>
                  </a:cubicBezTo>
                  <a:cubicBezTo>
                    <a:pt x="9906" y="2286"/>
                    <a:pt x="12764" y="1810"/>
                    <a:pt x="12764" y="1143"/>
                  </a:cubicBezTo>
                  <a:close/>
                </a:path>
              </a:pathLst>
            </a:custGeom>
            <a:solidFill>
              <a:srgbClr val="FFFFFF"/>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A3E6098-73E0-46D6-9CC6-5053877D5479}"/>
                </a:ext>
              </a:extLst>
            </p:cNvPr>
            <p:cNvSpPr/>
            <p:nvPr/>
          </p:nvSpPr>
          <p:spPr>
            <a:xfrm>
              <a:off x="6137624"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2F83CEE7-43D5-B568-539C-4C6B3A59F4DC}"/>
                </a:ext>
              </a:extLst>
            </p:cNvPr>
            <p:cNvSpPr/>
            <p:nvPr/>
          </p:nvSpPr>
          <p:spPr>
            <a:xfrm>
              <a:off x="6101048"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7F87C58D-F087-06C3-AAFF-DE8AB8781409}"/>
                </a:ext>
              </a:extLst>
            </p:cNvPr>
            <p:cNvSpPr/>
            <p:nvPr/>
          </p:nvSpPr>
          <p:spPr>
            <a:xfrm>
              <a:off x="6113526" y="3351466"/>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195A70E3-02B6-BB38-BF7E-5D6A414D5B5A}"/>
                </a:ext>
              </a:extLst>
            </p:cNvPr>
            <p:cNvSpPr/>
            <p:nvPr/>
          </p:nvSpPr>
          <p:spPr>
            <a:xfrm>
              <a:off x="6125718" y="3351466"/>
              <a:ext cx="10096" cy="1714"/>
            </a:xfrm>
            <a:custGeom>
              <a:avLst/>
              <a:gdLst>
                <a:gd name="connsiteX0" fmla="*/ 0 w 10096"/>
                <a:gd name="connsiteY0" fmla="*/ 857 h 1714"/>
                <a:gd name="connsiteX1" fmla="*/ 5048 w 10096"/>
                <a:gd name="connsiteY1" fmla="*/ 1714 h 1714"/>
                <a:gd name="connsiteX2" fmla="*/ 10096 w 10096"/>
                <a:gd name="connsiteY2" fmla="*/ 857 h 1714"/>
                <a:gd name="connsiteX3" fmla="*/ 5048 w 10096"/>
                <a:gd name="connsiteY3" fmla="*/ 0 h 1714"/>
                <a:gd name="connsiteX4" fmla="*/ 0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0" y="857"/>
                  </a:moveTo>
                  <a:cubicBezTo>
                    <a:pt x="0" y="857"/>
                    <a:pt x="2286" y="1714"/>
                    <a:pt x="5048" y="1714"/>
                  </a:cubicBezTo>
                  <a:cubicBezTo>
                    <a:pt x="7810" y="1714"/>
                    <a:pt x="10096" y="1333"/>
                    <a:pt x="10096" y="857"/>
                  </a:cubicBezTo>
                  <a:cubicBezTo>
                    <a:pt x="10096" y="381"/>
                    <a:pt x="7810" y="0"/>
                    <a:pt x="5048" y="0"/>
                  </a:cubicBezTo>
                  <a:cubicBezTo>
                    <a:pt x="2286" y="0"/>
                    <a:pt x="0" y="381"/>
                    <a:pt x="0" y="857"/>
                  </a:cubicBezTo>
                  <a:close/>
                </a:path>
              </a:pathLst>
            </a:custGeom>
            <a:solidFill>
              <a:srgbClr val="FFFFFF"/>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80316BD7-7C9A-617E-D8A7-5434A6871E8D}"/>
                </a:ext>
              </a:extLst>
            </p:cNvPr>
            <p:cNvSpPr/>
            <p:nvPr/>
          </p:nvSpPr>
          <p:spPr>
            <a:xfrm>
              <a:off x="6089522" y="3351371"/>
              <a:ext cx="10096" cy="1714"/>
            </a:xfrm>
            <a:custGeom>
              <a:avLst/>
              <a:gdLst>
                <a:gd name="connsiteX0" fmla="*/ 10096 w 10096"/>
                <a:gd name="connsiteY0" fmla="*/ 857 h 1714"/>
                <a:gd name="connsiteX1" fmla="*/ 5048 w 10096"/>
                <a:gd name="connsiteY1" fmla="*/ 0 h 1714"/>
                <a:gd name="connsiteX2" fmla="*/ 0 w 10096"/>
                <a:gd name="connsiteY2" fmla="*/ 857 h 1714"/>
                <a:gd name="connsiteX3" fmla="*/ 5048 w 10096"/>
                <a:gd name="connsiteY3" fmla="*/ 1714 h 1714"/>
                <a:gd name="connsiteX4" fmla="*/ 10096 w 10096"/>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 h="1714">
                  <a:moveTo>
                    <a:pt x="10096" y="857"/>
                  </a:moveTo>
                  <a:cubicBezTo>
                    <a:pt x="10096" y="857"/>
                    <a:pt x="7810" y="0"/>
                    <a:pt x="5048" y="0"/>
                  </a:cubicBezTo>
                  <a:cubicBezTo>
                    <a:pt x="2286" y="0"/>
                    <a:pt x="0" y="381"/>
                    <a:pt x="0" y="857"/>
                  </a:cubicBezTo>
                  <a:cubicBezTo>
                    <a:pt x="0" y="1333"/>
                    <a:pt x="2286" y="1714"/>
                    <a:pt x="5048" y="1714"/>
                  </a:cubicBezTo>
                  <a:cubicBezTo>
                    <a:pt x="7810" y="1714"/>
                    <a:pt x="10096" y="1333"/>
                    <a:pt x="10096" y="857"/>
                  </a:cubicBezTo>
                  <a:close/>
                </a:path>
              </a:pathLst>
            </a:custGeom>
            <a:solidFill>
              <a:srgbClr val="FFFFFF"/>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EC21E80B-1D82-77A8-CA18-80E9A72989CE}"/>
                </a:ext>
              </a:extLst>
            </p:cNvPr>
            <p:cNvSpPr/>
            <p:nvPr/>
          </p:nvSpPr>
          <p:spPr>
            <a:xfrm>
              <a:off x="6145148" y="3348323"/>
              <a:ext cx="8763" cy="1714"/>
            </a:xfrm>
            <a:custGeom>
              <a:avLst/>
              <a:gdLst>
                <a:gd name="connsiteX0" fmla="*/ 4382 w 8763"/>
                <a:gd name="connsiteY0" fmla="*/ 1715 h 1714"/>
                <a:gd name="connsiteX1" fmla="*/ 8763 w 8763"/>
                <a:gd name="connsiteY1" fmla="*/ 857 h 1714"/>
                <a:gd name="connsiteX2" fmla="*/ 4382 w 8763"/>
                <a:gd name="connsiteY2" fmla="*/ 0 h 1714"/>
                <a:gd name="connsiteX3" fmla="*/ 0 w 8763"/>
                <a:gd name="connsiteY3" fmla="*/ 857 h 1714"/>
                <a:gd name="connsiteX4" fmla="*/ 4382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2" y="1715"/>
                  </a:moveTo>
                  <a:cubicBezTo>
                    <a:pt x="6763" y="1715"/>
                    <a:pt x="8763" y="1333"/>
                    <a:pt x="8763" y="857"/>
                  </a:cubicBezTo>
                  <a:cubicBezTo>
                    <a:pt x="8763" y="381"/>
                    <a:pt x="6763" y="0"/>
                    <a:pt x="4382" y="0"/>
                  </a:cubicBezTo>
                  <a:cubicBezTo>
                    <a:pt x="2000" y="0"/>
                    <a:pt x="0" y="381"/>
                    <a:pt x="0" y="857"/>
                  </a:cubicBezTo>
                  <a:cubicBezTo>
                    <a:pt x="0" y="1333"/>
                    <a:pt x="2000" y="1715"/>
                    <a:pt x="4382" y="1715"/>
                  </a:cubicBezTo>
                  <a:close/>
                </a:path>
              </a:pathLst>
            </a:custGeom>
            <a:solidFill>
              <a:srgbClr val="FFFFFF"/>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C0976069-E455-F7C8-98C1-1E95520A067E}"/>
                </a:ext>
              </a:extLst>
            </p:cNvPr>
            <p:cNvSpPr/>
            <p:nvPr/>
          </p:nvSpPr>
          <p:spPr>
            <a:xfrm>
              <a:off x="6113526" y="3348227"/>
              <a:ext cx="8763" cy="1714"/>
            </a:xfrm>
            <a:custGeom>
              <a:avLst/>
              <a:gdLst>
                <a:gd name="connsiteX0" fmla="*/ 8763 w 8763"/>
                <a:gd name="connsiteY0" fmla="*/ 857 h 1714"/>
                <a:gd name="connsiteX1" fmla="*/ 4381 w 8763"/>
                <a:gd name="connsiteY1" fmla="*/ 0 h 1714"/>
                <a:gd name="connsiteX2" fmla="*/ 0 w 8763"/>
                <a:gd name="connsiteY2" fmla="*/ 857 h 1714"/>
                <a:gd name="connsiteX3" fmla="*/ 4381 w 8763"/>
                <a:gd name="connsiteY3" fmla="*/ 1715 h 1714"/>
                <a:gd name="connsiteX4" fmla="*/ 8763 w 8763"/>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8763" y="857"/>
                  </a:moveTo>
                  <a:cubicBezTo>
                    <a:pt x="8763" y="857"/>
                    <a:pt x="6763" y="0"/>
                    <a:pt x="4381" y="0"/>
                  </a:cubicBezTo>
                  <a:cubicBezTo>
                    <a:pt x="2000" y="0"/>
                    <a:pt x="0" y="381"/>
                    <a:pt x="0" y="857"/>
                  </a:cubicBezTo>
                  <a:cubicBezTo>
                    <a:pt x="0" y="1333"/>
                    <a:pt x="2000" y="1715"/>
                    <a:pt x="4381" y="1715"/>
                  </a:cubicBezTo>
                  <a:cubicBezTo>
                    <a:pt x="6763" y="1715"/>
                    <a:pt x="8763" y="1333"/>
                    <a:pt x="8763" y="857"/>
                  </a:cubicBezTo>
                  <a:close/>
                </a:path>
              </a:pathLst>
            </a:custGeom>
            <a:solidFill>
              <a:srgbClr val="FFFFFF"/>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3B337CE0-A535-01D6-5AC6-C2EF59D28753}"/>
                </a:ext>
              </a:extLst>
            </p:cNvPr>
            <p:cNvSpPr/>
            <p:nvPr/>
          </p:nvSpPr>
          <p:spPr>
            <a:xfrm>
              <a:off x="6124289" y="3348227"/>
              <a:ext cx="8763" cy="1714"/>
            </a:xfrm>
            <a:custGeom>
              <a:avLst/>
              <a:gdLst>
                <a:gd name="connsiteX0" fmla="*/ 4382 w 8763"/>
                <a:gd name="connsiteY0" fmla="*/ 1715 h 1714"/>
                <a:gd name="connsiteX1" fmla="*/ 8763 w 8763"/>
                <a:gd name="connsiteY1" fmla="*/ 857 h 1714"/>
                <a:gd name="connsiteX2" fmla="*/ 4382 w 8763"/>
                <a:gd name="connsiteY2" fmla="*/ 0 h 1714"/>
                <a:gd name="connsiteX3" fmla="*/ 0 w 8763"/>
                <a:gd name="connsiteY3" fmla="*/ 857 h 1714"/>
                <a:gd name="connsiteX4" fmla="*/ 4382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2" y="1715"/>
                  </a:moveTo>
                  <a:cubicBezTo>
                    <a:pt x="6763" y="1715"/>
                    <a:pt x="8763" y="1333"/>
                    <a:pt x="8763" y="857"/>
                  </a:cubicBezTo>
                  <a:cubicBezTo>
                    <a:pt x="8763" y="381"/>
                    <a:pt x="6763" y="0"/>
                    <a:pt x="4382" y="0"/>
                  </a:cubicBezTo>
                  <a:cubicBezTo>
                    <a:pt x="2000" y="0"/>
                    <a:pt x="0" y="381"/>
                    <a:pt x="0" y="857"/>
                  </a:cubicBezTo>
                  <a:cubicBezTo>
                    <a:pt x="0" y="1333"/>
                    <a:pt x="2000" y="1715"/>
                    <a:pt x="4382" y="1715"/>
                  </a:cubicBezTo>
                  <a:close/>
                </a:path>
              </a:pathLst>
            </a:custGeom>
            <a:solidFill>
              <a:srgbClr val="FFFFFF"/>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EA179B48-A01A-6451-6B1D-4E90BAE0AE17}"/>
                </a:ext>
              </a:extLst>
            </p:cNvPr>
            <p:cNvSpPr/>
            <p:nvPr/>
          </p:nvSpPr>
          <p:spPr>
            <a:xfrm>
              <a:off x="6134957" y="3348227"/>
              <a:ext cx="8763" cy="1714"/>
            </a:xfrm>
            <a:custGeom>
              <a:avLst/>
              <a:gdLst>
                <a:gd name="connsiteX0" fmla="*/ 4381 w 8763"/>
                <a:gd name="connsiteY0" fmla="*/ 1715 h 1714"/>
                <a:gd name="connsiteX1" fmla="*/ 8763 w 8763"/>
                <a:gd name="connsiteY1" fmla="*/ 857 h 1714"/>
                <a:gd name="connsiteX2" fmla="*/ 4381 w 8763"/>
                <a:gd name="connsiteY2" fmla="*/ 0 h 1714"/>
                <a:gd name="connsiteX3" fmla="*/ 0 w 8763"/>
                <a:gd name="connsiteY3" fmla="*/ 857 h 1714"/>
                <a:gd name="connsiteX4" fmla="*/ 4381 w 8763"/>
                <a:gd name="connsiteY4" fmla="*/ 1715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 h="1714">
                  <a:moveTo>
                    <a:pt x="4381" y="1715"/>
                  </a:moveTo>
                  <a:cubicBezTo>
                    <a:pt x="6763" y="1715"/>
                    <a:pt x="8763" y="1333"/>
                    <a:pt x="8763" y="857"/>
                  </a:cubicBezTo>
                  <a:cubicBezTo>
                    <a:pt x="8763" y="381"/>
                    <a:pt x="6763" y="0"/>
                    <a:pt x="4381" y="0"/>
                  </a:cubicBezTo>
                  <a:cubicBezTo>
                    <a:pt x="2000" y="0"/>
                    <a:pt x="0" y="381"/>
                    <a:pt x="0" y="857"/>
                  </a:cubicBezTo>
                  <a:cubicBezTo>
                    <a:pt x="0" y="1333"/>
                    <a:pt x="2000" y="1715"/>
                    <a:pt x="4381" y="1715"/>
                  </a:cubicBezTo>
                  <a:close/>
                </a:path>
              </a:pathLst>
            </a:custGeom>
            <a:solidFill>
              <a:srgbClr val="FFFFFF"/>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3A12B1F-2A48-B7AA-094A-F93647D9D660}"/>
                </a:ext>
              </a:extLst>
            </p:cNvPr>
            <p:cNvSpPr/>
            <p:nvPr/>
          </p:nvSpPr>
          <p:spPr>
            <a:xfrm>
              <a:off x="6103524" y="3348227"/>
              <a:ext cx="8762" cy="1714"/>
            </a:xfrm>
            <a:custGeom>
              <a:avLst/>
              <a:gdLst>
                <a:gd name="connsiteX0" fmla="*/ 8763 w 8762"/>
                <a:gd name="connsiteY0" fmla="*/ 857 h 1714"/>
                <a:gd name="connsiteX1" fmla="*/ 4381 w 8762"/>
                <a:gd name="connsiteY1" fmla="*/ 0 h 1714"/>
                <a:gd name="connsiteX2" fmla="*/ 0 w 8762"/>
                <a:gd name="connsiteY2" fmla="*/ 857 h 1714"/>
                <a:gd name="connsiteX3" fmla="*/ 4381 w 8762"/>
                <a:gd name="connsiteY3" fmla="*/ 1715 h 1714"/>
                <a:gd name="connsiteX4" fmla="*/ 8763 w 8762"/>
                <a:gd name="connsiteY4" fmla="*/ 857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 h="1714">
                  <a:moveTo>
                    <a:pt x="8763" y="857"/>
                  </a:moveTo>
                  <a:cubicBezTo>
                    <a:pt x="8763" y="857"/>
                    <a:pt x="6763" y="0"/>
                    <a:pt x="4381" y="0"/>
                  </a:cubicBezTo>
                  <a:cubicBezTo>
                    <a:pt x="2000" y="0"/>
                    <a:pt x="0" y="381"/>
                    <a:pt x="0" y="857"/>
                  </a:cubicBezTo>
                  <a:cubicBezTo>
                    <a:pt x="0" y="1333"/>
                    <a:pt x="2000" y="1715"/>
                    <a:pt x="4381" y="1715"/>
                  </a:cubicBezTo>
                  <a:cubicBezTo>
                    <a:pt x="6763" y="1715"/>
                    <a:pt x="8763" y="1333"/>
                    <a:pt x="8763" y="857"/>
                  </a:cubicBezTo>
                  <a:close/>
                </a:path>
              </a:pathLst>
            </a:custGeom>
            <a:solidFill>
              <a:srgbClr val="FFFFFF"/>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D11D7E54-4B05-7BFC-CFAF-0FB80B2CA308}"/>
                </a:ext>
              </a:extLst>
            </p:cNvPr>
            <p:cNvSpPr/>
            <p:nvPr/>
          </p:nvSpPr>
          <p:spPr>
            <a:xfrm>
              <a:off x="6157721" y="3345941"/>
              <a:ext cx="7810" cy="952"/>
            </a:xfrm>
            <a:custGeom>
              <a:avLst/>
              <a:gdLst>
                <a:gd name="connsiteX0" fmla="*/ 3905 w 7810"/>
                <a:gd name="connsiteY0" fmla="*/ 0 h 952"/>
                <a:gd name="connsiteX1" fmla="*/ 0 w 7810"/>
                <a:gd name="connsiteY1" fmla="*/ 476 h 952"/>
                <a:gd name="connsiteX2" fmla="*/ 3905 w 7810"/>
                <a:gd name="connsiteY2" fmla="*/ 953 h 952"/>
                <a:gd name="connsiteX3" fmla="*/ 7810 w 7810"/>
                <a:gd name="connsiteY3" fmla="*/ 476 h 952"/>
                <a:gd name="connsiteX4" fmla="*/ 3905 w 7810"/>
                <a:gd name="connsiteY4" fmla="*/ 0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3905" y="0"/>
                  </a:moveTo>
                  <a:cubicBezTo>
                    <a:pt x="1715" y="0"/>
                    <a:pt x="0" y="190"/>
                    <a:pt x="0" y="476"/>
                  </a:cubicBezTo>
                  <a:cubicBezTo>
                    <a:pt x="0" y="762"/>
                    <a:pt x="1715" y="953"/>
                    <a:pt x="3905" y="953"/>
                  </a:cubicBezTo>
                  <a:cubicBezTo>
                    <a:pt x="6096" y="953"/>
                    <a:pt x="7810" y="762"/>
                    <a:pt x="7810" y="476"/>
                  </a:cubicBezTo>
                  <a:cubicBezTo>
                    <a:pt x="7810" y="190"/>
                    <a:pt x="6096" y="0"/>
                    <a:pt x="3905" y="0"/>
                  </a:cubicBezTo>
                  <a:close/>
                </a:path>
              </a:pathLst>
            </a:custGeom>
            <a:solidFill>
              <a:srgbClr val="FFFFFF"/>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5F367FFB-7250-E0D6-1E31-D8760D5D7BF7}"/>
                </a:ext>
              </a:extLst>
            </p:cNvPr>
            <p:cNvSpPr/>
            <p:nvPr/>
          </p:nvSpPr>
          <p:spPr>
            <a:xfrm>
              <a:off x="6129528" y="3345846"/>
              <a:ext cx="7810" cy="952"/>
            </a:xfrm>
            <a:custGeom>
              <a:avLst/>
              <a:gdLst>
                <a:gd name="connsiteX0" fmla="*/ 7810 w 7810"/>
                <a:gd name="connsiteY0" fmla="*/ 476 h 952"/>
                <a:gd name="connsiteX1" fmla="*/ 3905 w 7810"/>
                <a:gd name="connsiteY1" fmla="*/ 0 h 952"/>
                <a:gd name="connsiteX2" fmla="*/ 0 w 7810"/>
                <a:gd name="connsiteY2" fmla="*/ 476 h 952"/>
                <a:gd name="connsiteX3" fmla="*/ 3905 w 7810"/>
                <a:gd name="connsiteY3" fmla="*/ 953 h 952"/>
                <a:gd name="connsiteX4" fmla="*/ 781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7810" y="476"/>
                  </a:moveTo>
                  <a:cubicBezTo>
                    <a:pt x="7810" y="476"/>
                    <a:pt x="6096" y="0"/>
                    <a:pt x="3905" y="0"/>
                  </a:cubicBezTo>
                  <a:cubicBezTo>
                    <a:pt x="1715" y="0"/>
                    <a:pt x="0" y="190"/>
                    <a:pt x="0" y="476"/>
                  </a:cubicBezTo>
                  <a:cubicBezTo>
                    <a:pt x="0" y="762"/>
                    <a:pt x="1715" y="953"/>
                    <a:pt x="3905" y="953"/>
                  </a:cubicBezTo>
                  <a:cubicBezTo>
                    <a:pt x="6096" y="953"/>
                    <a:pt x="7810" y="762"/>
                    <a:pt x="7810" y="476"/>
                  </a:cubicBezTo>
                  <a:close/>
                </a:path>
              </a:pathLst>
            </a:custGeom>
            <a:solidFill>
              <a:srgbClr val="FFFFFF"/>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9EFC5D0-0498-4BDD-FFCA-A27239468383}"/>
                </a:ext>
              </a:extLst>
            </p:cNvPr>
            <p:cNvSpPr/>
            <p:nvPr/>
          </p:nvSpPr>
          <p:spPr>
            <a:xfrm>
              <a:off x="6139148" y="3345846"/>
              <a:ext cx="7810" cy="952"/>
            </a:xfrm>
            <a:custGeom>
              <a:avLst/>
              <a:gdLst>
                <a:gd name="connsiteX0" fmla="*/ 0 w 7810"/>
                <a:gd name="connsiteY0" fmla="*/ 476 h 952"/>
                <a:gd name="connsiteX1" fmla="*/ 3905 w 7810"/>
                <a:gd name="connsiteY1" fmla="*/ 953 h 952"/>
                <a:gd name="connsiteX2" fmla="*/ 7810 w 7810"/>
                <a:gd name="connsiteY2" fmla="*/ 476 h 952"/>
                <a:gd name="connsiteX3" fmla="*/ 3905 w 7810"/>
                <a:gd name="connsiteY3" fmla="*/ 0 h 952"/>
                <a:gd name="connsiteX4" fmla="*/ 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0" y="476"/>
                  </a:moveTo>
                  <a:cubicBezTo>
                    <a:pt x="0" y="476"/>
                    <a:pt x="1714" y="953"/>
                    <a:pt x="3905" y="953"/>
                  </a:cubicBezTo>
                  <a:cubicBezTo>
                    <a:pt x="6096" y="953"/>
                    <a:pt x="7810" y="762"/>
                    <a:pt x="7810" y="476"/>
                  </a:cubicBezTo>
                  <a:cubicBezTo>
                    <a:pt x="7810" y="190"/>
                    <a:pt x="6096" y="0"/>
                    <a:pt x="3905" y="0"/>
                  </a:cubicBezTo>
                  <a:cubicBezTo>
                    <a:pt x="171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81754551-EF3B-E108-C12F-99A44C87721D}"/>
                </a:ext>
              </a:extLst>
            </p:cNvPr>
            <p:cNvSpPr/>
            <p:nvPr/>
          </p:nvSpPr>
          <p:spPr>
            <a:xfrm>
              <a:off x="6148578" y="3345846"/>
              <a:ext cx="7810" cy="952"/>
            </a:xfrm>
            <a:custGeom>
              <a:avLst/>
              <a:gdLst>
                <a:gd name="connsiteX0" fmla="*/ 0 w 7810"/>
                <a:gd name="connsiteY0" fmla="*/ 476 h 952"/>
                <a:gd name="connsiteX1" fmla="*/ 3905 w 7810"/>
                <a:gd name="connsiteY1" fmla="*/ 953 h 952"/>
                <a:gd name="connsiteX2" fmla="*/ 7810 w 7810"/>
                <a:gd name="connsiteY2" fmla="*/ 476 h 952"/>
                <a:gd name="connsiteX3" fmla="*/ 3905 w 7810"/>
                <a:gd name="connsiteY3" fmla="*/ 0 h 952"/>
                <a:gd name="connsiteX4" fmla="*/ 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0" y="476"/>
                  </a:moveTo>
                  <a:cubicBezTo>
                    <a:pt x="0" y="476"/>
                    <a:pt x="1715" y="953"/>
                    <a:pt x="3905" y="953"/>
                  </a:cubicBezTo>
                  <a:cubicBezTo>
                    <a:pt x="6096" y="953"/>
                    <a:pt x="7810" y="762"/>
                    <a:pt x="7810" y="476"/>
                  </a:cubicBezTo>
                  <a:cubicBezTo>
                    <a:pt x="7810" y="190"/>
                    <a:pt x="6096" y="0"/>
                    <a:pt x="3905" y="0"/>
                  </a:cubicBezTo>
                  <a:cubicBezTo>
                    <a:pt x="1715"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C3595A4A-C273-5DA0-5B90-BA931ECA7FF8}"/>
                </a:ext>
              </a:extLst>
            </p:cNvPr>
            <p:cNvSpPr/>
            <p:nvPr/>
          </p:nvSpPr>
          <p:spPr>
            <a:xfrm>
              <a:off x="6120574" y="3345846"/>
              <a:ext cx="7810" cy="952"/>
            </a:xfrm>
            <a:custGeom>
              <a:avLst/>
              <a:gdLst>
                <a:gd name="connsiteX0" fmla="*/ 7810 w 7810"/>
                <a:gd name="connsiteY0" fmla="*/ 476 h 952"/>
                <a:gd name="connsiteX1" fmla="*/ 3905 w 7810"/>
                <a:gd name="connsiteY1" fmla="*/ 0 h 952"/>
                <a:gd name="connsiteX2" fmla="*/ 0 w 7810"/>
                <a:gd name="connsiteY2" fmla="*/ 476 h 952"/>
                <a:gd name="connsiteX3" fmla="*/ 3905 w 7810"/>
                <a:gd name="connsiteY3" fmla="*/ 953 h 952"/>
                <a:gd name="connsiteX4" fmla="*/ 7810 w 7810"/>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52">
                  <a:moveTo>
                    <a:pt x="7810" y="476"/>
                  </a:moveTo>
                  <a:cubicBezTo>
                    <a:pt x="7810" y="476"/>
                    <a:pt x="6096" y="0"/>
                    <a:pt x="3905" y="0"/>
                  </a:cubicBezTo>
                  <a:cubicBezTo>
                    <a:pt x="1715" y="0"/>
                    <a:pt x="0" y="190"/>
                    <a:pt x="0" y="476"/>
                  </a:cubicBezTo>
                  <a:cubicBezTo>
                    <a:pt x="0" y="762"/>
                    <a:pt x="1715" y="953"/>
                    <a:pt x="3905" y="953"/>
                  </a:cubicBezTo>
                  <a:cubicBezTo>
                    <a:pt x="6096" y="953"/>
                    <a:pt x="7810" y="762"/>
                    <a:pt x="7810" y="476"/>
                  </a:cubicBezTo>
                  <a:close/>
                </a:path>
              </a:pathLst>
            </a:custGeom>
            <a:solidFill>
              <a:srgbClr val="FFFFFF"/>
            </a:solidFill>
            <a:ln w="952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9682E79D-A718-A76C-1ABD-CF6D54911D30}"/>
                </a:ext>
              </a:extLst>
            </p:cNvPr>
            <p:cNvSpPr/>
            <p:nvPr/>
          </p:nvSpPr>
          <p:spPr>
            <a:xfrm>
              <a:off x="6163341" y="3343560"/>
              <a:ext cx="6858" cy="952"/>
            </a:xfrm>
            <a:custGeom>
              <a:avLst/>
              <a:gdLst>
                <a:gd name="connsiteX0" fmla="*/ 6858 w 6858"/>
                <a:gd name="connsiteY0" fmla="*/ 476 h 952"/>
                <a:gd name="connsiteX1" fmla="*/ 3429 w 6858"/>
                <a:gd name="connsiteY1" fmla="*/ 0 h 952"/>
                <a:gd name="connsiteX2" fmla="*/ 0 w 6858"/>
                <a:gd name="connsiteY2" fmla="*/ 476 h 952"/>
                <a:gd name="connsiteX3" fmla="*/ 3429 w 6858"/>
                <a:gd name="connsiteY3" fmla="*/ 953 h 952"/>
                <a:gd name="connsiteX4" fmla="*/ 6858 w 6858"/>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B2AF7962-A11C-8312-4B40-B46B779920A4}"/>
                </a:ext>
              </a:extLst>
            </p:cNvPr>
            <p:cNvSpPr/>
            <p:nvPr/>
          </p:nvSpPr>
          <p:spPr>
            <a:xfrm>
              <a:off x="6138767" y="3343560"/>
              <a:ext cx="6857" cy="952"/>
            </a:xfrm>
            <a:custGeom>
              <a:avLst/>
              <a:gdLst>
                <a:gd name="connsiteX0" fmla="*/ 6858 w 6857"/>
                <a:gd name="connsiteY0" fmla="*/ 476 h 952"/>
                <a:gd name="connsiteX1" fmla="*/ 3429 w 6857"/>
                <a:gd name="connsiteY1" fmla="*/ 0 h 952"/>
                <a:gd name="connsiteX2" fmla="*/ 0 w 6857"/>
                <a:gd name="connsiteY2" fmla="*/ 476 h 952"/>
                <a:gd name="connsiteX3" fmla="*/ 3429 w 6857"/>
                <a:gd name="connsiteY3" fmla="*/ 953 h 952"/>
                <a:gd name="connsiteX4" fmla="*/ 6858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D986E6CF-28E0-2D90-A89B-A959CA93EC93}"/>
                </a:ext>
              </a:extLst>
            </p:cNvPr>
            <p:cNvSpPr/>
            <p:nvPr/>
          </p:nvSpPr>
          <p:spPr>
            <a:xfrm>
              <a:off x="6147149" y="3343560"/>
              <a:ext cx="6857" cy="952"/>
            </a:xfrm>
            <a:custGeom>
              <a:avLst/>
              <a:gdLst>
                <a:gd name="connsiteX0" fmla="*/ 0 w 6857"/>
                <a:gd name="connsiteY0" fmla="*/ 476 h 952"/>
                <a:gd name="connsiteX1" fmla="*/ 3429 w 6857"/>
                <a:gd name="connsiteY1" fmla="*/ 953 h 952"/>
                <a:gd name="connsiteX2" fmla="*/ 6858 w 6857"/>
                <a:gd name="connsiteY2" fmla="*/ 476 h 952"/>
                <a:gd name="connsiteX3" fmla="*/ 3429 w 6857"/>
                <a:gd name="connsiteY3" fmla="*/ 0 h 952"/>
                <a:gd name="connsiteX4" fmla="*/ 0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0" y="476"/>
                  </a:moveTo>
                  <a:cubicBezTo>
                    <a:pt x="0" y="476"/>
                    <a:pt x="1524" y="953"/>
                    <a:pt x="3429" y="953"/>
                  </a:cubicBezTo>
                  <a:cubicBezTo>
                    <a:pt x="5334" y="953"/>
                    <a:pt x="6858" y="762"/>
                    <a:pt x="6858" y="476"/>
                  </a:cubicBezTo>
                  <a:cubicBezTo>
                    <a:pt x="6858" y="190"/>
                    <a:pt x="5334" y="0"/>
                    <a:pt x="3429" y="0"/>
                  </a:cubicBezTo>
                  <a:cubicBezTo>
                    <a:pt x="152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76CEC6CC-EE19-68D9-A931-D5DFE9E4B675}"/>
                </a:ext>
              </a:extLst>
            </p:cNvPr>
            <p:cNvSpPr/>
            <p:nvPr/>
          </p:nvSpPr>
          <p:spPr>
            <a:xfrm>
              <a:off x="6155435" y="3343560"/>
              <a:ext cx="6857" cy="952"/>
            </a:xfrm>
            <a:custGeom>
              <a:avLst/>
              <a:gdLst>
                <a:gd name="connsiteX0" fmla="*/ 0 w 6857"/>
                <a:gd name="connsiteY0" fmla="*/ 476 h 952"/>
                <a:gd name="connsiteX1" fmla="*/ 3429 w 6857"/>
                <a:gd name="connsiteY1" fmla="*/ 953 h 952"/>
                <a:gd name="connsiteX2" fmla="*/ 6858 w 6857"/>
                <a:gd name="connsiteY2" fmla="*/ 476 h 952"/>
                <a:gd name="connsiteX3" fmla="*/ 3429 w 6857"/>
                <a:gd name="connsiteY3" fmla="*/ 0 h 952"/>
                <a:gd name="connsiteX4" fmla="*/ 0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0" y="476"/>
                  </a:moveTo>
                  <a:cubicBezTo>
                    <a:pt x="0" y="476"/>
                    <a:pt x="1524" y="953"/>
                    <a:pt x="3429" y="953"/>
                  </a:cubicBezTo>
                  <a:cubicBezTo>
                    <a:pt x="5334" y="953"/>
                    <a:pt x="6858" y="762"/>
                    <a:pt x="6858" y="476"/>
                  </a:cubicBezTo>
                  <a:cubicBezTo>
                    <a:pt x="6858" y="190"/>
                    <a:pt x="5334" y="0"/>
                    <a:pt x="3429" y="0"/>
                  </a:cubicBezTo>
                  <a:cubicBezTo>
                    <a:pt x="1524" y="0"/>
                    <a:pt x="0" y="190"/>
                    <a:pt x="0" y="476"/>
                  </a:cubicBezTo>
                  <a:close/>
                </a:path>
              </a:pathLst>
            </a:custGeom>
            <a:solidFill>
              <a:srgbClr val="FFFFFF"/>
            </a:solidFill>
            <a:ln w="952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33CB8BE9-42D5-4422-18E7-31B883B5988B}"/>
                </a:ext>
              </a:extLst>
            </p:cNvPr>
            <p:cNvSpPr/>
            <p:nvPr/>
          </p:nvSpPr>
          <p:spPr>
            <a:xfrm>
              <a:off x="6131052" y="3343560"/>
              <a:ext cx="6857" cy="952"/>
            </a:xfrm>
            <a:custGeom>
              <a:avLst/>
              <a:gdLst>
                <a:gd name="connsiteX0" fmla="*/ 6858 w 6857"/>
                <a:gd name="connsiteY0" fmla="*/ 476 h 952"/>
                <a:gd name="connsiteX1" fmla="*/ 3429 w 6857"/>
                <a:gd name="connsiteY1" fmla="*/ 0 h 952"/>
                <a:gd name="connsiteX2" fmla="*/ 0 w 6857"/>
                <a:gd name="connsiteY2" fmla="*/ 476 h 952"/>
                <a:gd name="connsiteX3" fmla="*/ 3429 w 6857"/>
                <a:gd name="connsiteY3" fmla="*/ 953 h 952"/>
                <a:gd name="connsiteX4" fmla="*/ 6858 w 6857"/>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 h="952">
                  <a:moveTo>
                    <a:pt x="6858" y="476"/>
                  </a:moveTo>
                  <a:cubicBezTo>
                    <a:pt x="6858" y="476"/>
                    <a:pt x="5334" y="0"/>
                    <a:pt x="3429" y="0"/>
                  </a:cubicBezTo>
                  <a:cubicBezTo>
                    <a:pt x="1524" y="0"/>
                    <a:pt x="0" y="190"/>
                    <a:pt x="0" y="476"/>
                  </a:cubicBezTo>
                  <a:cubicBezTo>
                    <a:pt x="0" y="762"/>
                    <a:pt x="1524" y="953"/>
                    <a:pt x="3429" y="953"/>
                  </a:cubicBezTo>
                  <a:cubicBezTo>
                    <a:pt x="5334" y="953"/>
                    <a:pt x="6858" y="762"/>
                    <a:pt x="6858" y="476"/>
                  </a:cubicBezTo>
                  <a:close/>
                </a:path>
              </a:pathLst>
            </a:custGeom>
            <a:solidFill>
              <a:srgbClr val="FFFFFF"/>
            </a:solidFill>
            <a:ln w="952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11C731CE-A04B-3377-E9BF-EDFCD631C01F}"/>
                </a:ext>
              </a:extLst>
            </p:cNvPr>
            <p:cNvSpPr/>
            <p:nvPr/>
          </p:nvSpPr>
          <p:spPr>
            <a:xfrm>
              <a:off x="6168485"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53E6E99D-AE78-1C9D-F452-2D43379776B2}"/>
                </a:ext>
              </a:extLst>
            </p:cNvPr>
            <p:cNvSpPr/>
            <p:nvPr/>
          </p:nvSpPr>
          <p:spPr>
            <a:xfrm>
              <a:off x="6146863"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7B90AB96-D506-ADD6-CCBB-7C7845C6224A}"/>
                </a:ext>
              </a:extLst>
            </p:cNvPr>
            <p:cNvSpPr/>
            <p:nvPr/>
          </p:nvSpPr>
          <p:spPr>
            <a:xfrm>
              <a:off x="6154293" y="3341370"/>
              <a:ext cx="6095" cy="952"/>
            </a:xfrm>
            <a:custGeom>
              <a:avLst/>
              <a:gdLst>
                <a:gd name="connsiteX0" fmla="*/ 3048 w 6095"/>
                <a:gd name="connsiteY0" fmla="*/ 952 h 952"/>
                <a:gd name="connsiteX1" fmla="*/ 6096 w 6095"/>
                <a:gd name="connsiteY1" fmla="*/ 476 h 952"/>
                <a:gd name="connsiteX2" fmla="*/ 3048 w 6095"/>
                <a:gd name="connsiteY2" fmla="*/ 0 h 952"/>
                <a:gd name="connsiteX3" fmla="*/ 0 w 6095"/>
                <a:gd name="connsiteY3" fmla="*/ 476 h 952"/>
                <a:gd name="connsiteX4" fmla="*/ 3048 w 6095"/>
                <a:gd name="connsiteY4" fmla="*/ 952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3048" y="952"/>
                  </a:moveTo>
                  <a:cubicBezTo>
                    <a:pt x="4667" y="952"/>
                    <a:pt x="6096" y="762"/>
                    <a:pt x="6096" y="476"/>
                  </a:cubicBezTo>
                  <a:cubicBezTo>
                    <a:pt x="6096" y="190"/>
                    <a:pt x="4763" y="0"/>
                    <a:pt x="3048" y="0"/>
                  </a:cubicBezTo>
                  <a:cubicBezTo>
                    <a:pt x="1333" y="0"/>
                    <a:pt x="0" y="190"/>
                    <a:pt x="0" y="476"/>
                  </a:cubicBezTo>
                  <a:cubicBezTo>
                    <a:pt x="0" y="762"/>
                    <a:pt x="1333" y="952"/>
                    <a:pt x="3048" y="952"/>
                  </a:cubicBezTo>
                  <a:close/>
                </a:path>
              </a:pathLst>
            </a:custGeom>
            <a:solidFill>
              <a:srgbClr val="FFFFFF"/>
            </a:solidFill>
            <a:ln w="952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C75C43D7-5528-38C8-8F74-66B2D273FE74}"/>
                </a:ext>
              </a:extLst>
            </p:cNvPr>
            <p:cNvSpPr/>
            <p:nvPr/>
          </p:nvSpPr>
          <p:spPr>
            <a:xfrm>
              <a:off x="6161531" y="3341370"/>
              <a:ext cx="6096" cy="952"/>
            </a:xfrm>
            <a:custGeom>
              <a:avLst/>
              <a:gdLst>
                <a:gd name="connsiteX0" fmla="*/ 6096 w 6096"/>
                <a:gd name="connsiteY0" fmla="*/ 476 h 952"/>
                <a:gd name="connsiteX1" fmla="*/ 3048 w 6096"/>
                <a:gd name="connsiteY1" fmla="*/ 0 h 952"/>
                <a:gd name="connsiteX2" fmla="*/ 0 w 6096"/>
                <a:gd name="connsiteY2" fmla="*/ 476 h 952"/>
                <a:gd name="connsiteX3" fmla="*/ 3048 w 6096"/>
                <a:gd name="connsiteY3" fmla="*/ 952 h 952"/>
                <a:gd name="connsiteX4" fmla="*/ 6096 w 6096"/>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 h="952">
                  <a:moveTo>
                    <a:pt x="6096" y="476"/>
                  </a:moveTo>
                  <a:cubicBezTo>
                    <a:pt x="6096" y="476"/>
                    <a:pt x="4763" y="0"/>
                    <a:pt x="3048" y="0"/>
                  </a:cubicBezTo>
                  <a:cubicBezTo>
                    <a:pt x="1334" y="0"/>
                    <a:pt x="0" y="190"/>
                    <a:pt x="0" y="476"/>
                  </a:cubicBezTo>
                  <a:cubicBezTo>
                    <a:pt x="0" y="762"/>
                    <a:pt x="1334"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9E113CD8-2DD4-166C-42D7-88FD08BA0B6E}"/>
                </a:ext>
              </a:extLst>
            </p:cNvPr>
            <p:cNvSpPr/>
            <p:nvPr/>
          </p:nvSpPr>
          <p:spPr>
            <a:xfrm>
              <a:off x="6140005" y="3341370"/>
              <a:ext cx="6095" cy="952"/>
            </a:xfrm>
            <a:custGeom>
              <a:avLst/>
              <a:gdLst>
                <a:gd name="connsiteX0" fmla="*/ 6096 w 6095"/>
                <a:gd name="connsiteY0" fmla="*/ 476 h 952"/>
                <a:gd name="connsiteX1" fmla="*/ 3048 w 6095"/>
                <a:gd name="connsiteY1" fmla="*/ 0 h 952"/>
                <a:gd name="connsiteX2" fmla="*/ 0 w 6095"/>
                <a:gd name="connsiteY2" fmla="*/ 476 h 952"/>
                <a:gd name="connsiteX3" fmla="*/ 3048 w 6095"/>
                <a:gd name="connsiteY3" fmla="*/ 952 h 952"/>
                <a:gd name="connsiteX4" fmla="*/ 6096 w 6095"/>
                <a:gd name="connsiteY4" fmla="*/ 476 h 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952">
                  <a:moveTo>
                    <a:pt x="6096" y="476"/>
                  </a:moveTo>
                  <a:cubicBezTo>
                    <a:pt x="6096" y="476"/>
                    <a:pt x="4763" y="0"/>
                    <a:pt x="3048" y="0"/>
                  </a:cubicBezTo>
                  <a:cubicBezTo>
                    <a:pt x="1333" y="0"/>
                    <a:pt x="0" y="190"/>
                    <a:pt x="0" y="476"/>
                  </a:cubicBezTo>
                  <a:cubicBezTo>
                    <a:pt x="0" y="762"/>
                    <a:pt x="1333" y="952"/>
                    <a:pt x="3048" y="952"/>
                  </a:cubicBezTo>
                  <a:cubicBezTo>
                    <a:pt x="4763" y="952"/>
                    <a:pt x="6096" y="762"/>
                    <a:pt x="6096" y="476"/>
                  </a:cubicBezTo>
                  <a:close/>
                </a:path>
              </a:pathLst>
            </a:custGeom>
            <a:solidFill>
              <a:srgbClr val="FFFFFF"/>
            </a:solidFill>
            <a:ln w="9525"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8317DC42-32F1-3D9B-D6B0-7935009AB30F}"/>
                </a:ext>
              </a:extLst>
            </p:cNvPr>
            <p:cNvSpPr/>
            <p:nvPr/>
          </p:nvSpPr>
          <p:spPr>
            <a:xfrm>
              <a:off x="6175819"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DC9C8119-E10C-C5D6-B52C-3A6B6658B40F}"/>
                </a:ext>
              </a:extLst>
            </p:cNvPr>
            <p:cNvSpPr/>
            <p:nvPr/>
          </p:nvSpPr>
          <p:spPr>
            <a:xfrm>
              <a:off x="6156007"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B8F7F73-8C69-6677-6CFF-0DF049E8D7A1}"/>
                </a:ext>
              </a:extLst>
            </p:cNvPr>
            <p:cNvSpPr/>
            <p:nvPr/>
          </p:nvSpPr>
          <p:spPr>
            <a:xfrm>
              <a:off x="6162770" y="3339560"/>
              <a:ext cx="5524" cy="571"/>
            </a:xfrm>
            <a:custGeom>
              <a:avLst/>
              <a:gdLst>
                <a:gd name="connsiteX0" fmla="*/ 0 w 5524"/>
                <a:gd name="connsiteY0" fmla="*/ 286 h 571"/>
                <a:gd name="connsiteX1" fmla="*/ 2762 w 5524"/>
                <a:gd name="connsiteY1" fmla="*/ 572 h 571"/>
                <a:gd name="connsiteX2" fmla="*/ 5524 w 5524"/>
                <a:gd name="connsiteY2" fmla="*/ 286 h 571"/>
                <a:gd name="connsiteX3" fmla="*/ 2762 w 5524"/>
                <a:gd name="connsiteY3" fmla="*/ 0 h 571"/>
                <a:gd name="connsiteX4" fmla="*/ 0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0" y="286"/>
                  </a:moveTo>
                  <a:cubicBezTo>
                    <a:pt x="0" y="286"/>
                    <a:pt x="1238" y="572"/>
                    <a:pt x="2762" y="572"/>
                  </a:cubicBezTo>
                  <a:cubicBezTo>
                    <a:pt x="4286" y="572"/>
                    <a:pt x="5524" y="381"/>
                    <a:pt x="5524" y="286"/>
                  </a:cubicBezTo>
                  <a:cubicBezTo>
                    <a:pt x="5524" y="190"/>
                    <a:pt x="4286" y="0"/>
                    <a:pt x="2762" y="0"/>
                  </a:cubicBezTo>
                  <a:cubicBezTo>
                    <a:pt x="1238" y="0"/>
                    <a:pt x="0" y="190"/>
                    <a:pt x="0" y="286"/>
                  </a:cubicBezTo>
                  <a:close/>
                </a:path>
              </a:pathLst>
            </a:custGeom>
            <a:solidFill>
              <a:srgbClr val="FFFFFF"/>
            </a:solidFill>
            <a:ln w="9525"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97FCE819-7609-1359-DAD2-A1F5F03AEF28}"/>
                </a:ext>
              </a:extLst>
            </p:cNvPr>
            <p:cNvSpPr/>
            <p:nvPr/>
          </p:nvSpPr>
          <p:spPr>
            <a:xfrm>
              <a:off x="6169437" y="3339560"/>
              <a:ext cx="5524" cy="571"/>
            </a:xfrm>
            <a:custGeom>
              <a:avLst/>
              <a:gdLst>
                <a:gd name="connsiteX0" fmla="*/ 2762 w 5524"/>
                <a:gd name="connsiteY0" fmla="*/ 572 h 571"/>
                <a:gd name="connsiteX1" fmla="*/ 5525 w 5524"/>
                <a:gd name="connsiteY1" fmla="*/ 286 h 571"/>
                <a:gd name="connsiteX2" fmla="*/ 2762 w 5524"/>
                <a:gd name="connsiteY2" fmla="*/ 0 h 571"/>
                <a:gd name="connsiteX3" fmla="*/ 0 w 5524"/>
                <a:gd name="connsiteY3" fmla="*/ 286 h 571"/>
                <a:gd name="connsiteX4" fmla="*/ 2762 w 5524"/>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2762" y="572"/>
                  </a:moveTo>
                  <a:cubicBezTo>
                    <a:pt x="4286" y="572"/>
                    <a:pt x="5525" y="381"/>
                    <a:pt x="5525" y="286"/>
                  </a:cubicBezTo>
                  <a:cubicBezTo>
                    <a:pt x="5525" y="190"/>
                    <a:pt x="4286" y="0"/>
                    <a:pt x="2762" y="0"/>
                  </a:cubicBezTo>
                  <a:cubicBezTo>
                    <a:pt x="1238" y="0"/>
                    <a:pt x="0" y="190"/>
                    <a:pt x="0" y="286"/>
                  </a:cubicBezTo>
                  <a:cubicBezTo>
                    <a:pt x="0" y="381"/>
                    <a:pt x="1238" y="572"/>
                    <a:pt x="2762" y="572"/>
                  </a:cubicBezTo>
                  <a:close/>
                </a:path>
              </a:pathLst>
            </a:custGeom>
            <a:solidFill>
              <a:srgbClr val="FFFFFF"/>
            </a:solidFill>
            <a:ln w="9525"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54501633-F749-087F-ABE9-C401351CC3AE}"/>
                </a:ext>
              </a:extLst>
            </p:cNvPr>
            <p:cNvSpPr/>
            <p:nvPr/>
          </p:nvSpPr>
          <p:spPr>
            <a:xfrm>
              <a:off x="6149816" y="3339560"/>
              <a:ext cx="5524" cy="571"/>
            </a:xfrm>
            <a:custGeom>
              <a:avLst/>
              <a:gdLst>
                <a:gd name="connsiteX0" fmla="*/ 5524 w 5524"/>
                <a:gd name="connsiteY0" fmla="*/ 286 h 571"/>
                <a:gd name="connsiteX1" fmla="*/ 2762 w 5524"/>
                <a:gd name="connsiteY1" fmla="*/ 0 h 571"/>
                <a:gd name="connsiteX2" fmla="*/ 0 w 5524"/>
                <a:gd name="connsiteY2" fmla="*/ 286 h 571"/>
                <a:gd name="connsiteX3" fmla="*/ 2762 w 5524"/>
                <a:gd name="connsiteY3" fmla="*/ 572 h 571"/>
                <a:gd name="connsiteX4" fmla="*/ 5524 w 5524"/>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571">
                  <a:moveTo>
                    <a:pt x="5524" y="286"/>
                  </a:moveTo>
                  <a:cubicBezTo>
                    <a:pt x="5524" y="286"/>
                    <a:pt x="4286" y="0"/>
                    <a:pt x="2762" y="0"/>
                  </a:cubicBezTo>
                  <a:cubicBezTo>
                    <a:pt x="1238" y="0"/>
                    <a:pt x="0" y="190"/>
                    <a:pt x="0" y="286"/>
                  </a:cubicBezTo>
                  <a:cubicBezTo>
                    <a:pt x="0" y="381"/>
                    <a:pt x="1238" y="572"/>
                    <a:pt x="2762" y="572"/>
                  </a:cubicBezTo>
                  <a:cubicBezTo>
                    <a:pt x="4286" y="572"/>
                    <a:pt x="5524" y="381"/>
                    <a:pt x="5524" y="286"/>
                  </a:cubicBezTo>
                  <a:close/>
                </a:path>
              </a:pathLst>
            </a:custGeom>
            <a:solidFill>
              <a:srgbClr val="FFFFFF"/>
            </a:solidFill>
            <a:ln w="952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9CBEE4EF-4095-5C62-2585-16E0248BD741}"/>
                </a:ext>
              </a:extLst>
            </p:cNvPr>
            <p:cNvSpPr/>
            <p:nvPr/>
          </p:nvSpPr>
          <p:spPr>
            <a:xfrm>
              <a:off x="6178486"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A0193BDF-6F22-6793-5515-BB075E1B36A1}"/>
                </a:ext>
              </a:extLst>
            </p:cNvPr>
            <p:cNvSpPr/>
            <p:nvPr/>
          </p:nvSpPr>
          <p:spPr>
            <a:xfrm>
              <a:off x="6160389"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EA3B2B21-1DCD-2316-750A-8CA23EC9EDC3}"/>
                </a:ext>
              </a:extLst>
            </p:cNvPr>
            <p:cNvSpPr/>
            <p:nvPr/>
          </p:nvSpPr>
          <p:spPr>
            <a:xfrm>
              <a:off x="6166580"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BECC77F0-41D0-A5D5-AC9F-0F2AA2EA6115}"/>
                </a:ext>
              </a:extLst>
            </p:cNvPr>
            <p:cNvSpPr/>
            <p:nvPr/>
          </p:nvSpPr>
          <p:spPr>
            <a:xfrm>
              <a:off x="6172676" y="3338036"/>
              <a:ext cx="4953" cy="571"/>
            </a:xfrm>
            <a:custGeom>
              <a:avLst/>
              <a:gdLst>
                <a:gd name="connsiteX0" fmla="*/ 0 w 4953"/>
                <a:gd name="connsiteY0" fmla="*/ 286 h 571"/>
                <a:gd name="connsiteX1" fmla="*/ 2477 w 4953"/>
                <a:gd name="connsiteY1" fmla="*/ 572 h 571"/>
                <a:gd name="connsiteX2" fmla="*/ 4953 w 4953"/>
                <a:gd name="connsiteY2" fmla="*/ 286 h 571"/>
                <a:gd name="connsiteX3" fmla="*/ 2477 w 4953"/>
                <a:gd name="connsiteY3" fmla="*/ 0 h 571"/>
                <a:gd name="connsiteX4" fmla="*/ 0 w 4953"/>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0" y="286"/>
                  </a:moveTo>
                  <a:cubicBezTo>
                    <a:pt x="0" y="286"/>
                    <a:pt x="1143" y="572"/>
                    <a:pt x="2477" y="572"/>
                  </a:cubicBezTo>
                  <a:cubicBezTo>
                    <a:pt x="3810" y="572"/>
                    <a:pt x="4953" y="381"/>
                    <a:pt x="4953" y="286"/>
                  </a:cubicBezTo>
                  <a:cubicBezTo>
                    <a:pt x="4953" y="191"/>
                    <a:pt x="3810" y="0"/>
                    <a:pt x="2477" y="0"/>
                  </a:cubicBezTo>
                  <a:cubicBezTo>
                    <a:pt x="1143"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1C0B618E-27AD-9AC9-C9FE-5E4210877297}"/>
                </a:ext>
              </a:extLst>
            </p:cNvPr>
            <p:cNvSpPr/>
            <p:nvPr/>
          </p:nvSpPr>
          <p:spPr>
            <a:xfrm>
              <a:off x="6154769" y="3338036"/>
              <a:ext cx="4953" cy="571"/>
            </a:xfrm>
            <a:custGeom>
              <a:avLst/>
              <a:gdLst>
                <a:gd name="connsiteX0" fmla="*/ 2477 w 4953"/>
                <a:gd name="connsiteY0" fmla="*/ 572 h 571"/>
                <a:gd name="connsiteX1" fmla="*/ 4953 w 4953"/>
                <a:gd name="connsiteY1" fmla="*/ 286 h 571"/>
                <a:gd name="connsiteX2" fmla="*/ 2477 w 4953"/>
                <a:gd name="connsiteY2" fmla="*/ 0 h 571"/>
                <a:gd name="connsiteX3" fmla="*/ 0 w 4953"/>
                <a:gd name="connsiteY3" fmla="*/ 286 h 571"/>
                <a:gd name="connsiteX4" fmla="*/ 2477 w 4953"/>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571">
                  <a:moveTo>
                    <a:pt x="2477" y="572"/>
                  </a:moveTo>
                  <a:cubicBezTo>
                    <a:pt x="3905" y="572"/>
                    <a:pt x="4953" y="381"/>
                    <a:pt x="4953" y="286"/>
                  </a:cubicBezTo>
                  <a:cubicBezTo>
                    <a:pt x="4953" y="191"/>
                    <a:pt x="3810" y="0"/>
                    <a:pt x="2477" y="0"/>
                  </a:cubicBezTo>
                  <a:cubicBezTo>
                    <a:pt x="1143" y="0"/>
                    <a:pt x="0" y="191"/>
                    <a:pt x="0" y="286"/>
                  </a:cubicBezTo>
                  <a:cubicBezTo>
                    <a:pt x="0" y="381"/>
                    <a:pt x="1143" y="572"/>
                    <a:pt x="2477" y="572"/>
                  </a:cubicBezTo>
                  <a:close/>
                </a:path>
              </a:pathLst>
            </a:custGeom>
            <a:solidFill>
              <a:srgbClr val="FFFFFF"/>
            </a:solid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5C1679A9-5F38-D4A9-F82B-7F045BF47E66}"/>
                </a:ext>
              </a:extLst>
            </p:cNvPr>
            <p:cNvSpPr/>
            <p:nvPr/>
          </p:nvSpPr>
          <p:spPr>
            <a:xfrm>
              <a:off x="6177629" y="3336512"/>
              <a:ext cx="4762" cy="571"/>
            </a:xfrm>
            <a:custGeom>
              <a:avLst/>
              <a:gdLst>
                <a:gd name="connsiteX0" fmla="*/ 2381 w 4762"/>
                <a:gd name="connsiteY0" fmla="*/ 572 h 571"/>
                <a:gd name="connsiteX1" fmla="*/ 4763 w 4762"/>
                <a:gd name="connsiteY1" fmla="*/ 286 h 571"/>
                <a:gd name="connsiteX2" fmla="*/ 2381 w 4762"/>
                <a:gd name="connsiteY2" fmla="*/ 0 h 571"/>
                <a:gd name="connsiteX3" fmla="*/ 0 w 4762"/>
                <a:gd name="connsiteY3" fmla="*/ 286 h 571"/>
                <a:gd name="connsiteX4" fmla="*/ 2381 w 4762"/>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2381" y="572"/>
                  </a:moveTo>
                  <a:cubicBezTo>
                    <a:pt x="3715" y="572"/>
                    <a:pt x="4763" y="381"/>
                    <a:pt x="4763" y="286"/>
                  </a:cubicBezTo>
                  <a:cubicBezTo>
                    <a:pt x="4763" y="191"/>
                    <a:pt x="3715" y="0"/>
                    <a:pt x="2381" y="0"/>
                  </a:cubicBezTo>
                  <a:cubicBezTo>
                    <a:pt x="1048" y="0"/>
                    <a:pt x="0" y="191"/>
                    <a:pt x="0" y="286"/>
                  </a:cubicBezTo>
                  <a:cubicBezTo>
                    <a:pt x="0" y="381"/>
                    <a:pt x="1048" y="572"/>
                    <a:pt x="2381" y="572"/>
                  </a:cubicBezTo>
                  <a:close/>
                </a:path>
              </a:pathLst>
            </a:custGeom>
            <a:solidFill>
              <a:srgbClr val="FFFFFF"/>
            </a:solid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87420101-A93E-182F-E80A-A71ED77BCFDF}"/>
                </a:ext>
              </a:extLst>
            </p:cNvPr>
            <p:cNvSpPr/>
            <p:nvPr/>
          </p:nvSpPr>
          <p:spPr>
            <a:xfrm>
              <a:off x="6160674"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B5CAA0D-E75E-499C-07FD-3D34E183F196}"/>
                </a:ext>
              </a:extLst>
            </p:cNvPr>
            <p:cNvSpPr/>
            <p:nvPr/>
          </p:nvSpPr>
          <p:spPr>
            <a:xfrm>
              <a:off x="6166484"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91F243B2-2C65-FA8F-DD4A-1411D4250F0B}"/>
                </a:ext>
              </a:extLst>
            </p:cNvPr>
            <p:cNvSpPr/>
            <p:nvPr/>
          </p:nvSpPr>
          <p:spPr>
            <a:xfrm>
              <a:off x="6172200"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1A9BBAC3-F060-76EA-381D-C7BC02A4AD2D}"/>
                </a:ext>
              </a:extLst>
            </p:cNvPr>
            <p:cNvSpPr/>
            <p:nvPr/>
          </p:nvSpPr>
          <p:spPr>
            <a:xfrm>
              <a:off x="6155340" y="3336417"/>
              <a:ext cx="4762" cy="571"/>
            </a:xfrm>
            <a:custGeom>
              <a:avLst/>
              <a:gdLst>
                <a:gd name="connsiteX0" fmla="*/ 0 w 4762"/>
                <a:gd name="connsiteY0" fmla="*/ 286 h 571"/>
                <a:gd name="connsiteX1" fmla="*/ 2381 w 4762"/>
                <a:gd name="connsiteY1" fmla="*/ 572 h 571"/>
                <a:gd name="connsiteX2" fmla="*/ 4763 w 4762"/>
                <a:gd name="connsiteY2" fmla="*/ 286 h 571"/>
                <a:gd name="connsiteX3" fmla="*/ 2381 w 4762"/>
                <a:gd name="connsiteY3" fmla="*/ 0 h 571"/>
                <a:gd name="connsiteX4" fmla="*/ 0 w 4762"/>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571">
                  <a:moveTo>
                    <a:pt x="0" y="286"/>
                  </a:moveTo>
                  <a:cubicBezTo>
                    <a:pt x="0" y="286"/>
                    <a:pt x="1048" y="572"/>
                    <a:pt x="2381" y="572"/>
                  </a:cubicBezTo>
                  <a:cubicBezTo>
                    <a:pt x="3715" y="572"/>
                    <a:pt x="4763" y="381"/>
                    <a:pt x="4763" y="286"/>
                  </a:cubicBezTo>
                  <a:cubicBezTo>
                    <a:pt x="4763" y="191"/>
                    <a:pt x="3715" y="0"/>
                    <a:pt x="2381" y="0"/>
                  </a:cubicBezTo>
                  <a:cubicBezTo>
                    <a:pt x="1048" y="0"/>
                    <a:pt x="0" y="191"/>
                    <a:pt x="0" y="286"/>
                  </a:cubicBezTo>
                  <a:close/>
                </a:path>
              </a:pathLst>
            </a:custGeom>
            <a:solidFill>
              <a:srgbClr val="FFFFFF"/>
            </a:solidFill>
            <a:ln w="9525"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906A086E-8889-9667-DB09-979240921767}"/>
                </a:ext>
              </a:extLst>
            </p:cNvPr>
            <p:cNvSpPr/>
            <p:nvPr/>
          </p:nvSpPr>
          <p:spPr>
            <a:xfrm>
              <a:off x="6175533" y="3334892"/>
              <a:ext cx="4381" cy="571"/>
            </a:xfrm>
            <a:custGeom>
              <a:avLst/>
              <a:gdLst>
                <a:gd name="connsiteX0" fmla="*/ 2191 w 4381"/>
                <a:gd name="connsiteY0" fmla="*/ 572 h 571"/>
                <a:gd name="connsiteX1" fmla="*/ 4381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1" y="476"/>
                    <a:pt x="4381" y="286"/>
                  </a:cubicBezTo>
                  <a:cubicBezTo>
                    <a:pt x="4381"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56442991-ACD6-F9B4-0E17-00FA444CEAAA}"/>
                </a:ext>
              </a:extLst>
            </p:cNvPr>
            <p:cNvSpPr/>
            <p:nvPr/>
          </p:nvSpPr>
          <p:spPr>
            <a:xfrm>
              <a:off x="6159817" y="3334892"/>
              <a:ext cx="4381" cy="571"/>
            </a:xfrm>
            <a:custGeom>
              <a:avLst/>
              <a:gdLst>
                <a:gd name="connsiteX0" fmla="*/ 0 w 4381"/>
                <a:gd name="connsiteY0" fmla="*/ 286 h 571"/>
                <a:gd name="connsiteX1" fmla="*/ 2191 w 4381"/>
                <a:gd name="connsiteY1" fmla="*/ 572 h 571"/>
                <a:gd name="connsiteX2" fmla="*/ 4381 w 4381"/>
                <a:gd name="connsiteY2" fmla="*/ 286 h 571"/>
                <a:gd name="connsiteX3" fmla="*/ 2191 w 4381"/>
                <a:gd name="connsiteY3" fmla="*/ 0 h 571"/>
                <a:gd name="connsiteX4" fmla="*/ 0 w 4381"/>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0" y="286"/>
                  </a:moveTo>
                  <a:cubicBezTo>
                    <a:pt x="0" y="286"/>
                    <a:pt x="952" y="572"/>
                    <a:pt x="2191" y="572"/>
                  </a:cubicBezTo>
                  <a:cubicBezTo>
                    <a:pt x="3429" y="572"/>
                    <a:pt x="4381" y="476"/>
                    <a:pt x="4381" y="286"/>
                  </a:cubicBezTo>
                  <a:cubicBezTo>
                    <a:pt x="4381" y="95"/>
                    <a:pt x="3429" y="0"/>
                    <a:pt x="2191" y="0"/>
                  </a:cubicBezTo>
                  <a:cubicBezTo>
                    <a:pt x="952" y="0"/>
                    <a:pt x="0" y="95"/>
                    <a:pt x="0" y="286"/>
                  </a:cubicBezTo>
                  <a:close/>
                </a:path>
              </a:pathLst>
            </a:custGeom>
            <a:solidFill>
              <a:srgbClr val="FFFFFF"/>
            </a:solidFill>
            <a:ln w="952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2459478E-5850-1E56-AED0-E80C37D3B75F}"/>
                </a:ext>
              </a:extLst>
            </p:cNvPr>
            <p:cNvSpPr/>
            <p:nvPr/>
          </p:nvSpPr>
          <p:spPr>
            <a:xfrm>
              <a:off x="6165246" y="3334892"/>
              <a:ext cx="4381" cy="571"/>
            </a:xfrm>
            <a:custGeom>
              <a:avLst/>
              <a:gdLst>
                <a:gd name="connsiteX0" fmla="*/ 2191 w 4381"/>
                <a:gd name="connsiteY0" fmla="*/ 572 h 571"/>
                <a:gd name="connsiteX1" fmla="*/ 4381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1" y="476"/>
                    <a:pt x="4381" y="286"/>
                  </a:cubicBezTo>
                  <a:cubicBezTo>
                    <a:pt x="4381"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134B1911-077D-2BAA-43DA-6B8036BD63B6}"/>
                </a:ext>
              </a:extLst>
            </p:cNvPr>
            <p:cNvSpPr/>
            <p:nvPr/>
          </p:nvSpPr>
          <p:spPr>
            <a:xfrm>
              <a:off x="6170485" y="3334892"/>
              <a:ext cx="4381" cy="571"/>
            </a:xfrm>
            <a:custGeom>
              <a:avLst/>
              <a:gdLst>
                <a:gd name="connsiteX0" fmla="*/ 2191 w 4381"/>
                <a:gd name="connsiteY0" fmla="*/ 572 h 571"/>
                <a:gd name="connsiteX1" fmla="*/ 4382 w 4381"/>
                <a:gd name="connsiteY1" fmla="*/ 286 h 571"/>
                <a:gd name="connsiteX2" fmla="*/ 2191 w 4381"/>
                <a:gd name="connsiteY2" fmla="*/ 0 h 571"/>
                <a:gd name="connsiteX3" fmla="*/ 0 w 4381"/>
                <a:gd name="connsiteY3" fmla="*/ 286 h 571"/>
                <a:gd name="connsiteX4" fmla="*/ 2191 w 4381"/>
                <a:gd name="connsiteY4" fmla="*/ 572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2191" y="572"/>
                  </a:moveTo>
                  <a:cubicBezTo>
                    <a:pt x="3429" y="572"/>
                    <a:pt x="4382" y="476"/>
                    <a:pt x="4382" y="286"/>
                  </a:cubicBezTo>
                  <a:cubicBezTo>
                    <a:pt x="4382" y="95"/>
                    <a:pt x="3429" y="0"/>
                    <a:pt x="2191" y="0"/>
                  </a:cubicBezTo>
                  <a:cubicBezTo>
                    <a:pt x="953" y="0"/>
                    <a:pt x="0" y="95"/>
                    <a:pt x="0" y="286"/>
                  </a:cubicBezTo>
                  <a:cubicBezTo>
                    <a:pt x="0" y="476"/>
                    <a:pt x="953" y="572"/>
                    <a:pt x="2191" y="572"/>
                  </a:cubicBezTo>
                  <a:close/>
                </a:path>
              </a:pathLst>
            </a:custGeom>
            <a:solidFill>
              <a:srgbClr val="FFFFFF"/>
            </a:solidFill>
            <a:ln w="952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339ADCB4-330F-D4B2-7F78-BF310C344FC9}"/>
                </a:ext>
              </a:extLst>
            </p:cNvPr>
            <p:cNvSpPr/>
            <p:nvPr/>
          </p:nvSpPr>
          <p:spPr>
            <a:xfrm>
              <a:off x="6154864" y="3334892"/>
              <a:ext cx="4381" cy="571"/>
            </a:xfrm>
            <a:custGeom>
              <a:avLst/>
              <a:gdLst>
                <a:gd name="connsiteX0" fmla="*/ 0 w 4381"/>
                <a:gd name="connsiteY0" fmla="*/ 286 h 571"/>
                <a:gd name="connsiteX1" fmla="*/ 2191 w 4381"/>
                <a:gd name="connsiteY1" fmla="*/ 572 h 571"/>
                <a:gd name="connsiteX2" fmla="*/ 4381 w 4381"/>
                <a:gd name="connsiteY2" fmla="*/ 286 h 571"/>
                <a:gd name="connsiteX3" fmla="*/ 2191 w 4381"/>
                <a:gd name="connsiteY3" fmla="*/ 0 h 571"/>
                <a:gd name="connsiteX4" fmla="*/ 0 w 4381"/>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571">
                  <a:moveTo>
                    <a:pt x="0" y="286"/>
                  </a:moveTo>
                  <a:cubicBezTo>
                    <a:pt x="0" y="286"/>
                    <a:pt x="953" y="572"/>
                    <a:pt x="2191" y="572"/>
                  </a:cubicBezTo>
                  <a:cubicBezTo>
                    <a:pt x="3429" y="572"/>
                    <a:pt x="4381" y="476"/>
                    <a:pt x="4381" y="286"/>
                  </a:cubicBezTo>
                  <a:cubicBezTo>
                    <a:pt x="4381" y="95"/>
                    <a:pt x="3429" y="0"/>
                    <a:pt x="2191" y="0"/>
                  </a:cubicBezTo>
                  <a:cubicBezTo>
                    <a:pt x="953" y="0"/>
                    <a:pt x="0" y="95"/>
                    <a:pt x="0" y="286"/>
                  </a:cubicBezTo>
                  <a:close/>
                </a:path>
              </a:pathLst>
            </a:custGeom>
            <a:solidFill>
              <a:srgbClr val="FFFFFF"/>
            </a:solidFill>
            <a:ln w="952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33D8F3F3-DD64-CEDF-1FD0-84A9933FFA5A}"/>
                </a:ext>
              </a:extLst>
            </p:cNvPr>
            <p:cNvSpPr/>
            <p:nvPr/>
          </p:nvSpPr>
          <p:spPr>
            <a:xfrm>
              <a:off x="617267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A6F81231-439D-6A26-8424-9DA86416B840}"/>
                </a:ext>
              </a:extLst>
            </p:cNvPr>
            <p:cNvSpPr/>
            <p:nvPr/>
          </p:nvSpPr>
          <p:spPr>
            <a:xfrm>
              <a:off x="6158388"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9878D5C-A86A-8E99-8B36-027FFC5EC28E}"/>
                </a:ext>
              </a:extLst>
            </p:cNvPr>
            <p:cNvSpPr/>
            <p:nvPr/>
          </p:nvSpPr>
          <p:spPr>
            <a:xfrm>
              <a:off x="616324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90B0E06D-839B-BCB8-F5C1-E1357F4B4FCE}"/>
                </a:ext>
              </a:extLst>
            </p:cNvPr>
            <p:cNvSpPr/>
            <p:nvPr/>
          </p:nvSpPr>
          <p:spPr>
            <a:xfrm>
              <a:off x="6168104"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76F1910C-C014-C1F7-62B9-F2A6B2D2CAE7}"/>
                </a:ext>
              </a:extLst>
            </p:cNvPr>
            <p:cNvSpPr/>
            <p:nvPr/>
          </p:nvSpPr>
          <p:spPr>
            <a:xfrm>
              <a:off x="6153816" y="3333750"/>
              <a:ext cx="4000" cy="571"/>
            </a:xfrm>
            <a:custGeom>
              <a:avLst/>
              <a:gdLst>
                <a:gd name="connsiteX0" fmla="*/ 4001 w 4000"/>
                <a:gd name="connsiteY0" fmla="*/ 286 h 571"/>
                <a:gd name="connsiteX1" fmla="*/ 2000 w 4000"/>
                <a:gd name="connsiteY1" fmla="*/ 0 h 571"/>
                <a:gd name="connsiteX2" fmla="*/ 0 w 4000"/>
                <a:gd name="connsiteY2" fmla="*/ 286 h 571"/>
                <a:gd name="connsiteX3" fmla="*/ 2000 w 4000"/>
                <a:gd name="connsiteY3" fmla="*/ 572 h 571"/>
                <a:gd name="connsiteX4" fmla="*/ 4001 w 4000"/>
                <a:gd name="connsiteY4" fmla="*/ 286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571">
                  <a:moveTo>
                    <a:pt x="4001" y="286"/>
                  </a:moveTo>
                  <a:cubicBezTo>
                    <a:pt x="4001" y="286"/>
                    <a:pt x="3143" y="0"/>
                    <a:pt x="2000" y="0"/>
                  </a:cubicBezTo>
                  <a:cubicBezTo>
                    <a:pt x="857" y="0"/>
                    <a:pt x="0" y="95"/>
                    <a:pt x="0" y="286"/>
                  </a:cubicBezTo>
                  <a:cubicBezTo>
                    <a:pt x="0" y="476"/>
                    <a:pt x="857" y="572"/>
                    <a:pt x="2000" y="572"/>
                  </a:cubicBezTo>
                  <a:cubicBezTo>
                    <a:pt x="3143" y="572"/>
                    <a:pt x="4001" y="476"/>
                    <a:pt x="4001" y="286"/>
                  </a:cubicBezTo>
                  <a:close/>
                </a:path>
              </a:pathLst>
            </a:custGeom>
            <a:solidFill>
              <a:srgbClr val="FFFFFF"/>
            </a:solidFill>
            <a:ln w="9525" cap="flat">
              <a:noFill/>
              <a:prstDash val="solid"/>
              <a:miter/>
            </a:ln>
          </p:spPr>
          <p:txBody>
            <a:bodyPr rtlCol="0" anchor="ctr"/>
            <a:lstStyle/>
            <a:p>
              <a:endParaRPr lang="en-GB"/>
            </a:p>
          </p:txBody>
        </p:sp>
      </p:grpSp>
      <p:grpSp>
        <p:nvGrpSpPr>
          <p:cNvPr id="194" name="Group 193">
            <a:extLst>
              <a:ext uri="{FF2B5EF4-FFF2-40B4-BE49-F238E27FC236}">
                <a16:creationId xmlns:a16="http://schemas.microsoft.com/office/drawing/2014/main" id="{0171DC20-2FA5-4F45-2EFD-45665B0FFA81}"/>
              </a:ext>
            </a:extLst>
          </p:cNvPr>
          <p:cNvGrpSpPr/>
          <p:nvPr/>
        </p:nvGrpSpPr>
        <p:grpSpPr>
          <a:xfrm>
            <a:off x="2006997" y="5529022"/>
            <a:ext cx="452886" cy="448472"/>
            <a:chOff x="5762625" y="3100387"/>
            <a:chExt cx="664653" cy="658176"/>
          </a:xfrm>
        </p:grpSpPr>
        <p:sp>
          <p:nvSpPr>
            <p:cNvPr id="185" name="Freeform: Shape 184">
              <a:extLst>
                <a:ext uri="{FF2B5EF4-FFF2-40B4-BE49-F238E27FC236}">
                  <a16:creationId xmlns:a16="http://schemas.microsoft.com/office/drawing/2014/main" id="{8554737F-BBA8-9040-0CBA-E4CB4AE05D90}"/>
                </a:ext>
              </a:extLst>
            </p:cNvPr>
            <p:cNvSpPr/>
            <p:nvPr/>
          </p:nvSpPr>
          <p:spPr>
            <a:xfrm>
              <a:off x="5888259" y="3226021"/>
              <a:ext cx="177736" cy="177736"/>
            </a:xfrm>
            <a:custGeom>
              <a:avLst/>
              <a:gdLst>
                <a:gd name="connsiteX0" fmla="*/ 0 w 177736"/>
                <a:gd name="connsiteY0" fmla="*/ 177737 h 177736"/>
                <a:gd name="connsiteX1" fmla="*/ 0 w 177736"/>
                <a:gd name="connsiteY1" fmla="*/ 0 h 177736"/>
                <a:gd name="connsiteX2" fmla="*/ 177737 w 177736"/>
                <a:gd name="connsiteY2" fmla="*/ 0 h 177736"/>
              </a:gdLst>
              <a:ahLst/>
              <a:cxnLst>
                <a:cxn ang="0">
                  <a:pos x="connsiteX0" y="connsiteY0"/>
                </a:cxn>
                <a:cxn ang="0">
                  <a:pos x="connsiteX1" y="connsiteY1"/>
                </a:cxn>
                <a:cxn ang="0">
                  <a:pos x="connsiteX2" y="connsiteY2"/>
                </a:cxn>
              </a:cxnLst>
              <a:rect l="l" t="t" r="r" b="b"/>
              <a:pathLst>
                <a:path w="177736" h="177736">
                  <a:moveTo>
                    <a:pt x="0" y="177737"/>
                  </a:moveTo>
                  <a:lnTo>
                    <a:pt x="0" y="0"/>
                  </a:lnTo>
                  <a:lnTo>
                    <a:pt x="177737" y="0"/>
                  </a:lnTo>
                </a:path>
              </a:pathLst>
            </a:custGeom>
            <a:solidFill>
              <a:srgbClr val="FFFFFF"/>
            </a:solidFill>
            <a:ln w="9525"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7CFB5DDC-99F1-1BE8-A42C-BB7C86B05B1E}"/>
                </a:ext>
              </a:extLst>
            </p:cNvPr>
            <p:cNvSpPr/>
            <p:nvPr/>
          </p:nvSpPr>
          <p:spPr>
            <a:xfrm>
              <a:off x="6123908" y="3226021"/>
              <a:ext cx="177736" cy="177736"/>
            </a:xfrm>
            <a:custGeom>
              <a:avLst/>
              <a:gdLst>
                <a:gd name="connsiteX0" fmla="*/ 0 w 177736"/>
                <a:gd name="connsiteY0" fmla="*/ 0 h 177736"/>
                <a:gd name="connsiteX1" fmla="*/ 177737 w 177736"/>
                <a:gd name="connsiteY1" fmla="*/ 0 h 177736"/>
                <a:gd name="connsiteX2" fmla="*/ 177737 w 177736"/>
                <a:gd name="connsiteY2" fmla="*/ 177737 h 177736"/>
              </a:gdLst>
              <a:ahLst/>
              <a:cxnLst>
                <a:cxn ang="0">
                  <a:pos x="connsiteX0" y="connsiteY0"/>
                </a:cxn>
                <a:cxn ang="0">
                  <a:pos x="connsiteX1" y="connsiteY1"/>
                </a:cxn>
                <a:cxn ang="0">
                  <a:pos x="connsiteX2" y="connsiteY2"/>
                </a:cxn>
              </a:cxnLst>
              <a:rect l="l" t="t" r="r" b="b"/>
              <a:pathLst>
                <a:path w="177736" h="177736">
                  <a:moveTo>
                    <a:pt x="0" y="0"/>
                  </a:moveTo>
                  <a:lnTo>
                    <a:pt x="177737" y="0"/>
                  </a:lnTo>
                  <a:lnTo>
                    <a:pt x="177737" y="177737"/>
                  </a:lnTo>
                </a:path>
              </a:pathLst>
            </a:custGeom>
            <a:solidFill>
              <a:srgbClr val="FFFFFF"/>
            </a:solidFill>
            <a:ln w="952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4724ACE7-6704-4E56-891E-082C27944667}"/>
                </a:ext>
              </a:extLst>
            </p:cNvPr>
            <p:cNvSpPr/>
            <p:nvPr/>
          </p:nvSpPr>
          <p:spPr>
            <a:xfrm>
              <a:off x="5888259" y="3455193"/>
              <a:ext cx="177736" cy="177736"/>
            </a:xfrm>
            <a:custGeom>
              <a:avLst/>
              <a:gdLst>
                <a:gd name="connsiteX0" fmla="*/ 177737 w 177736"/>
                <a:gd name="connsiteY0" fmla="*/ 177737 h 177736"/>
                <a:gd name="connsiteX1" fmla="*/ 0 w 177736"/>
                <a:gd name="connsiteY1" fmla="*/ 177737 h 177736"/>
                <a:gd name="connsiteX2" fmla="*/ 0 w 177736"/>
                <a:gd name="connsiteY2" fmla="*/ 0 h 177736"/>
              </a:gdLst>
              <a:ahLst/>
              <a:cxnLst>
                <a:cxn ang="0">
                  <a:pos x="connsiteX0" y="connsiteY0"/>
                </a:cxn>
                <a:cxn ang="0">
                  <a:pos x="connsiteX1" y="connsiteY1"/>
                </a:cxn>
                <a:cxn ang="0">
                  <a:pos x="connsiteX2" y="connsiteY2"/>
                </a:cxn>
              </a:cxnLst>
              <a:rect l="l" t="t" r="r" b="b"/>
              <a:pathLst>
                <a:path w="177736" h="177736">
                  <a:moveTo>
                    <a:pt x="177737" y="177737"/>
                  </a:moveTo>
                  <a:lnTo>
                    <a:pt x="0" y="177737"/>
                  </a:lnTo>
                  <a:lnTo>
                    <a:pt x="0" y="0"/>
                  </a:lnTo>
                </a:path>
              </a:pathLst>
            </a:custGeom>
            <a:solidFill>
              <a:srgbClr val="FFFFFF"/>
            </a:solidFill>
            <a:ln w="9525"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5BB3C8F5-0D3C-1BE3-FBE8-62C60B419157}"/>
                </a:ext>
              </a:extLst>
            </p:cNvPr>
            <p:cNvSpPr/>
            <p:nvPr/>
          </p:nvSpPr>
          <p:spPr>
            <a:xfrm>
              <a:off x="6123908" y="3455193"/>
              <a:ext cx="177736" cy="177736"/>
            </a:xfrm>
            <a:custGeom>
              <a:avLst/>
              <a:gdLst>
                <a:gd name="connsiteX0" fmla="*/ 177737 w 177736"/>
                <a:gd name="connsiteY0" fmla="*/ 0 h 177736"/>
                <a:gd name="connsiteX1" fmla="*/ 177737 w 177736"/>
                <a:gd name="connsiteY1" fmla="*/ 177737 h 177736"/>
                <a:gd name="connsiteX2" fmla="*/ 0 w 177736"/>
                <a:gd name="connsiteY2" fmla="*/ 177737 h 177736"/>
              </a:gdLst>
              <a:ahLst/>
              <a:cxnLst>
                <a:cxn ang="0">
                  <a:pos x="connsiteX0" y="connsiteY0"/>
                </a:cxn>
                <a:cxn ang="0">
                  <a:pos x="connsiteX1" y="connsiteY1"/>
                </a:cxn>
                <a:cxn ang="0">
                  <a:pos x="connsiteX2" y="connsiteY2"/>
                </a:cxn>
              </a:cxnLst>
              <a:rect l="l" t="t" r="r" b="b"/>
              <a:pathLst>
                <a:path w="177736" h="177736">
                  <a:moveTo>
                    <a:pt x="177737" y="0"/>
                  </a:moveTo>
                  <a:lnTo>
                    <a:pt x="177737" y="177737"/>
                  </a:lnTo>
                  <a:lnTo>
                    <a:pt x="0" y="177737"/>
                  </a:lnTo>
                </a:path>
              </a:pathLst>
            </a:custGeom>
            <a:solidFill>
              <a:srgbClr val="FFFFFF"/>
            </a:solidFill>
            <a:ln w="9525"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977EF947-B32A-DDFF-8CD9-D4028BA9A95E}"/>
                </a:ext>
              </a:extLst>
            </p:cNvPr>
            <p:cNvSpPr/>
            <p:nvPr/>
          </p:nvSpPr>
          <p:spPr>
            <a:xfrm>
              <a:off x="5762625" y="3306127"/>
              <a:ext cx="125634" cy="251364"/>
            </a:xfrm>
            <a:custGeom>
              <a:avLst/>
              <a:gdLst>
                <a:gd name="connsiteX0" fmla="*/ 125635 w 125634"/>
                <a:gd name="connsiteY0" fmla="*/ 251365 h 251364"/>
                <a:gd name="connsiteX1" fmla="*/ 0 w 125634"/>
                <a:gd name="connsiteY1" fmla="*/ 125635 h 251364"/>
                <a:gd name="connsiteX2" fmla="*/ 125635 w 125634"/>
                <a:gd name="connsiteY2" fmla="*/ 0 h 251364"/>
              </a:gdLst>
              <a:ahLst/>
              <a:cxnLst>
                <a:cxn ang="0">
                  <a:pos x="connsiteX0" y="connsiteY0"/>
                </a:cxn>
                <a:cxn ang="0">
                  <a:pos x="connsiteX1" y="connsiteY1"/>
                </a:cxn>
                <a:cxn ang="0">
                  <a:pos x="connsiteX2" y="connsiteY2"/>
                </a:cxn>
              </a:cxnLst>
              <a:rect l="l" t="t" r="r" b="b"/>
              <a:pathLst>
                <a:path w="125634" h="251364">
                  <a:moveTo>
                    <a:pt x="125635" y="251365"/>
                  </a:moveTo>
                  <a:lnTo>
                    <a:pt x="0" y="125635"/>
                  </a:lnTo>
                  <a:lnTo>
                    <a:pt x="125635" y="0"/>
                  </a:lnTo>
                </a:path>
              </a:pathLst>
            </a:custGeom>
            <a:solidFill>
              <a:srgbClr val="FFFFFF">
                <a:alpha val="70000"/>
              </a:srgbClr>
            </a:solidFill>
            <a:ln w="9525"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32452E99-C6BC-D6BF-7198-A52453E6A593}"/>
                </a:ext>
              </a:extLst>
            </p:cNvPr>
            <p:cNvSpPr/>
            <p:nvPr/>
          </p:nvSpPr>
          <p:spPr>
            <a:xfrm>
              <a:off x="5971603" y="3100387"/>
              <a:ext cx="251364" cy="125634"/>
            </a:xfrm>
            <a:custGeom>
              <a:avLst/>
              <a:gdLst>
                <a:gd name="connsiteX0" fmla="*/ 0 w 251364"/>
                <a:gd name="connsiteY0" fmla="*/ 125635 h 125634"/>
                <a:gd name="connsiteX1" fmla="*/ 125635 w 251364"/>
                <a:gd name="connsiteY1" fmla="*/ 0 h 125634"/>
                <a:gd name="connsiteX2" fmla="*/ 251365 w 251364"/>
                <a:gd name="connsiteY2" fmla="*/ 125635 h 125634"/>
              </a:gdLst>
              <a:ahLst/>
              <a:cxnLst>
                <a:cxn ang="0">
                  <a:pos x="connsiteX0" y="connsiteY0"/>
                </a:cxn>
                <a:cxn ang="0">
                  <a:pos x="connsiteX1" y="connsiteY1"/>
                </a:cxn>
                <a:cxn ang="0">
                  <a:pos x="connsiteX2" y="connsiteY2"/>
                </a:cxn>
              </a:cxnLst>
              <a:rect l="l" t="t" r="r" b="b"/>
              <a:pathLst>
                <a:path w="251364" h="125634">
                  <a:moveTo>
                    <a:pt x="0" y="125635"/>
                  </a:moveTo>
                  <a:lnTo>
                    <a:pt x="125635" y="0"/>
                  </a:lnTo>
                  <a:lnTo>
                    <a:pt x="251365" y="125635"/>
                  </a:lnTo>
                </a:path>
              </a:pathLst>
            </a:custGeom>
            <a:solidFill>
              <a:srgbClr val="FFFFFF">
                <a:alpha val="70000"/>
              </a:srgbClr>
            </a:solidFill>
            <a:ln w="9525"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97DBE9E1-CB5C-FB3A-429A-CB7529080B90}"/>
                </a:ext>
              </a:extLst>
            </p:cNvPr>
            <p:cNvSpPr/>
            <p:nvPr/>
          </p:nvSpPr>
          <p:spPr>
            <a:xfrm>
              <a:off x="5967031" y="3632929"/>
              <a:ext cx="251269" cy="125634"/>
            </a:xfrm>
            <a:custGeom>
              <a:avLst/>
              <a:gdLst>
                <a:gd name="connsiteX0" fmla="*/ 251270 w 251269"/>
                <a:gd name="connsiteY0" fmla="*/ 0 h 125634"/>
                <a:gd name="connsiteX1" fmla="*/ 125635 w 251269"/>
                <a:gd name="connsiteY1" fmla="*/ 125635 h 125634"/>
                <a:gd name="connsiteX2" fmla="*/ 0 w 251269"/>
                <a:gd name="connsiteY2" fmla="*/ 0 h 125634"/>
              </a:gdLst>
              <a:ahLst/>
              <a:cxnLst>
                <a:cxn ang="0">
                  <a:pos x="connsiteX0" y="connsiteY0"/>
                </a:cxn>
                <a:cxn ang="0">
                  <a:pos x="connsiteX1" y="connsiteY1"/>
                </a:cxn>
                <a:cxn ang="0">
                  <a:pos x="connsiteX2" y="connsiteY2"/>
                </a:cxn>
              </a:cxnLst>
              <a:rect l="l" t="t" r="r" b="b"/>
              <a:pathLst>
                <a:path w="251269" h="125634">
                  <a:moveTo>
                    <a:pt x="251270" y="0"/>
                  </a:moveTo>
                  <a:lnTo>
                    <a:pt x="125635" y="125635"/>
                  </a:lnTo>
                  <a:lnTo>
                    <a:pt x="0" y="0"/>
                  </a:lnTo>
                </a:path>
              </a:pathLst>
            </a:custGeom>
            <a:solidFill>
              <a:srgbClr val="FFFFFF">
                <a:alpha val="70000"/>
              </a:srgbClr>
            </a:solidFill>
            <a:ln w="9525"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4D34B5A9-ADB7-BF1C-62A5-DC842B5CE5AA}"/>
                </a:ext>
              </a:extLst>
            </p:cNvPr>
            <p:cNvSpPr/>
            <p:nvPr/>
          </p:nvSpPr>
          <p:spPr>
            <a:xfrm>
              <a:off x="6301644" y="3301555"/>
              <a:ext cx="125634" cy="251269"/>
            </a:xfrm>
            <a:custGeom>
              <a:avLst/>
              <a:gdLst>
                <a:gd name="connsiteX0" fmla="*/ 0 w 125634"/>
                <a:gd name="connsiteY0" fmla="*/ 0 h 251269"/>
                <a:gd name="connsiteX1" fmla="*/ 125635 w 125634"/>
                <a:gd name="connsiteY1" fmla="*/ 125635 h 251269"/>
                <a:gd name="connsiteX2" fmla="*/ 0 w 125634"/>
                <a:gd name="connsiteY2" fmla="*/ 251269 h 251269"/>
              </a:gdLst>
              <a:ahLst/>
              <a:cxnLst>
                <a:cxn ang="0">
                  <a:pos x="connsiteX0" y="connsiteY0"/>
                </a:cxn>
                <a:cxn ang="0">
                  <a:pos x="connsiteX1" y="connsiteY1"/>
                </a:cxn>
                <a:cxn ang="0">
                  <a:pos x="connsiteX2" y="connsiteY2"/>
                </a:cxn>
              </a:cxnLst>
              <a:rect l="l" t="t" r="r" b="b"/>
              <a:pathLst>
                <a:path w="125634" h="251269">
                  <a:moveTo>
                    <a:pt x="0" y="0"/>
                  </a:moveTo>
                  <a:lnTo>
                    <a:pt x="125635" y="125635"/>
                  </a:lnTo>
                  <a:lnTo>
                    <a:pt x="0" y="251269"/>
                  </a:lnTo>
                </a:path>
              </a:pathLst>
            </a:custGeom>
            <a:solidFill>
              <a:srgbClr val="FFFFFF">
                <a:alpha val="70000"/>
              </a:srgbClr>
            </a:solidFill>
            <a:ln w="9525"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1C4371E8-7F9B-D04A-E40E-76B005175A88}"/>
                </a:ext>
              </a:extLst>
            </p:cNvPr>
            <p:cNvSpPr/>
            <p:nvPr/>
          </p:nvSpPr>
          <p:spPr>
            <a:xfrm rot="2700000">
              <a:off x="6012340" y="3348227"/>
              <a:ext cx="165163" cy="162591"/>
            </a:xfrm>
            <a:custGeom>
              <a:avLst/>
              <a:gdLst>
                <a:gd name="connsiteX0" fmla="*/ 0 w 165163"/>
                <a:gd name="connsiteY0" fmla="*/ 0 h 162591"/>
                <a:gd name="connsiteX1" fmla="*/ 165164 w 165163"/>
                <a:gd name="connsiteY1" fmla="*/ 0 h 162591"/>
                <a:gd name="connsiteX2" fmla="*/ 165164 w 165163"/>
                <a:gd name="connsiteY2" fmla="*/ 162592 h 162591"/>
                <a:gd name="connsiteX3" fmla="*/ 0 w 165163"/>
                <a:gd name="connsiteY3" fmla="*/ 162592 h 162591"/>
              </a:gdLst>
              <a:ahLst/>
              <a:cxnLst>
                <a:cxn ang="0">
                  <a:pos x="connsiteX0" y="connsiteY0"/>
                </a:cxn>
                <a:cxn ang="0">
                  <a:pos x="connsiteX1" y="connsiteY1"/>
                </a:cxn>
                <a:cxn ang="0">
                  <a:pos x="connsiteX2" y="connsiteY2"/>
                </a:cxn>
                <a:cxn ang="0">
                  <a:pos x="connsiteX3" y="connsiteY3"/>
                </a:cxn>
              </a:cxnLst>
              <a:rect l="l" t="t" r="r" b="b"/>
              <a:pathLst>
                <a:path w="165163" h="162591">
                  <a:moveTo>
                    <a:pt x="0" y="0"/>
                  </a:moveTo>
                  <a:lnTo>
                    <a:pt x="165164" y="0"/>
                  </a:lnTo>
                  <a:lnTo>
                    <a:pt x="165164" y="162592"/>
                  </a:lnTo>
                  <a:lnTo>
                    <a:pt x="0" y="162592"/>
                  </a:lnTo>
                  <a:close/>
                </a:path>
              </a:pathLst>
            </a:custGeom>
            <a:solidFill>
              <a:srgbClr val="FFFFFF"/>
            </a:solidFill>
            <a:ln w="9525" cap="flat">
              <a:noFill/>
              <a:prstDash val="solid"/>
              <a:miter/>
            </a:ln>
          </p:spPr>
          <p:txBody>
            <a:bodyPr rtlCol="0" anchor="ctr"/>
            <a:lstStyle/>
            <a:p>
              <a:endParaRPr lang="en-GB"/>
            </a:p>
          </p:txBody>
        </p:sp>
      </p:grpSp>
      <p:grpSp>
        <p:nvGrpSpPr>
          <p:cNvPr id="202" name="Group 201">
            <a:extLst>
              <a:ext uri="{FF2B5EF4-FFF2-40B4-BE49-F238E27FC236}">
                <a16:creationId xmlns:a16="http://schemas.microsoft.com/office/drawing/2014/main" id="{2B45881C-23F2-4C6D-98FA-1C9F6A6CF284}"/>
              </a:ext>
            </a:extLst>
          </p:cNvPr>
          <p:cNvGrpSpPr/>
          <p:nvPr/>
        </p:nvGrpSpPr>
        <p:grpSpPr>
          <a:xfrm>
            <a:off x="739682" y="5548852"/>
            <a:ext cx="387312" cy="408812"/>
            <a:chOff x="5957887" y="3286125"/>
            <a:chExt cx="274510" cy="289749"/>
          </a:xfrm>
        </p:grpSpPr>
        <p:sp>
          <p:nvSpPr>
            <p:cNvPr id="198" name="Freeform: Shape 197">
              <a:extLst>
                <a:ext uri="{FF2B5EF4-FFF2-40B4-BE49-F238E27FC236}">
                  <a16:creationId xmlns:a16="http://schemas.microsoft.com/office/drawing/2014/main" id="{020AE129-EBBF-280F-9692-3BC41AEB6B87}"/>
                </a:ext>
              </a:extLst>
            </p:cNvPr>
            <p:cNvSpPr/>
            <p:nvPr/>
          </p:nvSpPr>
          <p:spPr>
            <a:xfrm>
              <a:off x="6132766" y="3476291"/>
              <a:ext cx="99631" cy="99583"/>
            </a:xfrm>
            <a:custGeom>
              <a:avLst/>
              <a:gdLst>
                <a:gd name="connsiteX0" fmla="*/ 95059 w 99631"/>
                <a:gd name="connsiteY0" fmla="*/ 28813 h 99583"/>
                <a:gd name="connsiteX1" fmla="*/ 94774 w 99631"/>
                <a:gd name="connsiteY1" fmla="*/ 28242 h 99583"/>
                <a:gd name="connsiteX2" fmla="*/ 93059 w 99631"/>
                <a:gd name="connsiteY2" fmla="*/ 25098 h 99583"/>
                <a:gd name="connsiteX3" fmla="*/ 88392 w 99631"/>
                <a:gd name="connsiteY3" fmla="*/ 18336 h 99583"/>
                <a:gd name="connsiteX4" fmla="*/ 87535 w 99631"/>
                <a:gd name="connsiteY4" fmla="*/ 17383 h 99583"/>
                <a:gd name="connsiteX5" fmla="*/ 85534 w 99631"/>
                <a:gd name="connsiteY5" fmla="*/ 15288 h 99583"/>
                <a:gd name="connsiteX6" fmla="*/ 82582 w 99631"/>
                <a:gd name="connsiteY6" fmla="*/ 12335 h 99583"/>
                <a:gd name="connsiteX7" fmla="*/ 79248 w 99631"/>
                <a:gd name="connsiteY7" fmla="*/ 9573 h 99583"/>
                <a:gd name="connsiteX8" fmla="*/ 72104 w 99631"/>
                <a:gd name="connsiteY8" fmla="*/ 5191 h 99583"/>
                <a:gd name="connsiteX9" fmla="*/ 60103 w 99631"/>
                <a:gd name="connsiteY9" fmla="*/ 1000 h 99583"/>
                <a:gd name="connsiteX10" fmla="*/ 39624 w 99631"/>
                <a:gd name="connsiteY10" fmla="*/ 1000 h 99583"/>
                <a:gd name="connsiteX11" fmla="*/ 27527 w 99631"/>
                <a:gd name="connsiteY11" fmla="*/ 5191 h 99583"/>
                <a:gd name="connsiteX12" fmla="*/ 20288 w 99631"/>
                <a:gd name="connsiteY12" fmla="*/ 9573 h 99583"/>
                <a:gd name="connsiteX13" fmla="*/ 18669 w 99631"/>
                <a:gd name="connsiteY13" fmla="*/ 10906 h 99583"/>
                <a:gd name="connsiteX14" fmla="*/ 17050 w 99631"/>
                <a:gd name="connsiteY14" fmla="*/ 12240 h 99583"/>
                <a:gd name="connsiteX15" fmla="*/ 16192 w 99631"/>
                <a:gd name="connsiteY15" fmla="*/ 13097 h 99583"/>
                <a:gd name="connsiteX16" fmla="*/ 14192 w 99631"/>
                <a:gd name="connsiteY16" fmla="*/ 15097 h 99583"/>
                <a:gd name="connsiteX17" fmla="*/ 11906 w 99631"/>
                <a:gd name="connsiteY17" fmla="*/ 17574 h 99583"/>
                <a:gd name="connsiteX18" fmla="*/ 11335 w 99631"/>
                <a:gd name="connsiteY18" fmla="*/ 18240 h 99583"/>
                <a:gd name="connsiteX19" fmla="*/ 9906 w 99631"/>
                <a:gd name="connsiteY19" fmla="*/ 20050 h 99583"/>
                <a:gd name="connsiteX20" fmla="*/ 8668 w 99631"/>
                <a:gd name="connsiteY20" fmla="*/ 21669 h 99583"/>
                <a:gd name="connsiteX21" fmla="*/ 0 w 99631"/>
                <a:gd name="connsiteY21" fmla="*/ 49768 h 99583"/>
                <a:gd name="connsiteX22" fmla="*/ 49816 w 99631"/>
                <a:gd name="connsiteY22" fmla="*/ 99584 h 99583"/>
                <a:gd name="connsiteX23" fmla="*/ 99631 w 99631"/>
                <a:gd name="connsiteY23" fmla="*/ 49768 h 99583"/>
                <a:gd name="connsiteX24" fmla="*/ 96679 w 99631"/>
                <a:gd name="connsiteY24" fmla="*/ 32623 h 99583"/>
                <a:gd name="connsiteX25" fmla="*/ 95059 w 99631"/>
                <a:gd name="connsiteY25" fmla="*/ 28908 h 9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631" h="99583">
                  <a:moveTo>
                    <a:pt x="95059" y="28813"/>
                  </a:moveTo>
                  <a:lnTo>
                    <a:pt x="94774" y="28242"/>
                  </a:lnTo>
                  <a:cubicBezTo>
                    <a:pt x="94202" y="27194"/>
                    <a:pt x="93631" y="26051"/>
                    <a:pt x="93059" y="25098"/>
                  </a:cubicBezTo>
                  <a:cubicBezTo>
                    <a:pt x="91916" y="22908"/>
                    <a:pt x="90488" y="20907"/>
                    <a:pt x="88392" y="18336"/>
                  </a:cubicBezTo>
                  <a:lnTo>
                    <a:pt x="87535" y="17383"/>
                  </a:lnTo>
                  <a:cubicBezTo>
                    <a:pt x="86868" y="16621"/>
                    <a:pt x="86296" y="15954"/>
                    <a:pt x="85534" y="15288"/>
                  </a:cubicBezTo>
                  <a:cubicBezTo>
                    <a:pt x="84487" y="14145"/>
                    <a:pt x="83629" y="13192"/>
                    <a:pt x="82582" y="12335"/>
                  </a:cubicBezTo>
                  <a:cubicBezTo>
                    <a:pt x="81439" y="11382"/>
                    <a:pt x="80486" y="10525"/>
                    <a:pt x="79248" y="9573"/>
                  </a:cubicBezTo>
                  <a:cubicBezTo>
                    <a:pt x="77248" y="8144"/>
                    <a:pt x="74962" y="6715"/>
                    <a:pt x="72104" y="5191"/>
                  </a:cubicBezTo>
                  <a:cubicBezTo>
                    <a:pt x="68294" y="3286"/>
                    <a:pt x="64294" y="1857"/>
                    <a:pt x="60103" y="1000"/>
                  </a:cubicBezTo>
                  <a:cubicBezTo>
                    <a:pt x="53530" y="-333"/>
                    <a:pt x="46387" y="-333"/>
                    <a:pt x="39624" y="1000"/>
                  </a:cubicBezTo>
                  <a:cubicBezTo>
                    <a:pt x="35433" y="1953"/>
                    <a:pt x="31337" y="3381"/>
                    <a:pt x="27527" y="5191"/>
                  </a:cubicBezTo>
                  <a:cubicBezTo>
                    <a:pt x="24670" y="6715"/>
                    <a:pt x="22384" y="8144"/>
                    <a:pt x="20288" y="9573"/>
                  </a:cubicBezTo>
                  <a:cubicBezTo>
                    <a:pt x="19812" y="9954"/>
                    <a:pt x="19240" y="10430"/>
                    <a:pt x="18669" y="10906"/>
                  </a:cubicBezTo>
                  <a:cubicBezTo>
                    <a:pt x="18097" y="11382"/>
                    <a:pt x="17526" y="11763"/>
                    <a:pt x="17050" y="12240"/>
                  </a:cubicBezTo>
                  <a:lnTo>
                    <a:pt x="16192" y="13097"/>
                  </a:lnTo>
                  <a:cubicBezTo>
                    <a:pt x="15526" y="13764"/>
                    <a:pt x="14859" y="14430"/>
                    <a:pt x="14192" y="15097"/>
                  </a:cubicBezTo>
                  <a:cubicBezTo>
                    <a:pt x="13430" y="15859"/>
                    <a:pt x="12668" y="16716"/>
                    <a:pt x="11906" y="17574"/>
                  </a:cubicBezTo>
                  <a:lnTo>
                    <a:pt x="11335" y="18240"/>
                  </a:lnTo>
                  <a:cubicBezTo>
                    <a:pt x="10858" y="18812"/>
                    <a:pt x="10382" y="19479"/>
                    <a:pt x="9906" y="20050"/>
                  </a:cubicBezTo>
                  <a:cubicBezTo>
                    <a:pt x="9525" y="20622"/>
                    <a:pt x="9049" y="21098"/>
                    <a:pt x="8668" y="21669"/>
                  </a:cubicBezTo>
                  <a:cubicBezTo>
                    <a:pt x="3048" y="29956"/>
                    <a:pt x="0" y="39767"/>
                    <a:pt x="0" y="49768"/>
                  </a:cubicBezTo>
                  <a:cubicBezTo>
                    <a:pt x="0" y="77200"/>
                    <a:pt x="22289" y="99584"/>
                    <a:pt x="49816" y="99584"/>
                  </a:cubicBezTo>
                  <a:cubicBezTo>
                    <a:pt x="77343" y="99584"/>
                    <a:pt x="99631" y="77295"/>
                    <a:pt x="99631" y="49768"/>
                  </a:cubicBezTo>
                  <a:cubicBezTo>
                    <a:pt x="99631" y="43767"/>
                    <a:pt x="98584" y="37957"/>
                    <a:pt x="96679" y="32623"/>
                  </a:cubicBezTo>
                  <a:cubicBezTo>
                    <a:pt x="96202" y="31290"/>
                    <a:pt x="95631" y="30051"/>
                    <a:pt x="95059" y="28908"/>
                  </a:cubicBezTo>
                  <a:close/>
                </a:path>
              </a:pathLst>
            </a:custGeom>
            <a:solidFill>
              <a:srgbClr val="FFFFFF"/>
            </a:solidFill>
            <a:ln w="9525" cap="flat">
              <a:no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A6F9CCB3-FAEC-8DDD-A61A-E25D6A57D656}"/>
                </a:ext>
              </a:extLst>
            </p:cNvPr>
            <p:cNvSpPr/>
            <p:nvPr/>
          </p:nvSpPr>
          <p:spPr>
            <a:xfrm>
              <a:off x="6042373" y="3286125"/>
              <a:ext cx="98774" cy="85629"/>
            </a:xfrm>
            <a:custGeom>
              <a:avLst/>
              <a:gdLst>
                <a:gd name="connsiteX0" fmla="*/ 74200 w 98774"/>
                <a:gd name="connsiteY0" fmla="*/ 0 h 85629"/>
                <a:gd name="connsiteX1" fmla="*/ 24670 w 98774"/>
                <a:gd name="connsiteY1" fmla="*/ 0 h 85629"/>
                <a:gd name="connsiteX2" fmla="*/ 0 w 98774"/>
                <a:gd name="connsiteY2" fmla="*/ 42863 h 85629"/>
                <a:gd name="connsiteX3" fmla="*/ 24670 w 98774"/>
                <a:gd name="connsiteY3" fmla="*/ 85630 h 85629"/>
                <a:gd name="connsiteX4" fmla="*/ 74200 w 98774"/>
                <a:gd name="connsiteY4" fmla="*/ 85630 h 85629"/>
                <a:gd name="connsiteX5" fmla="*/ 98774 w 98774"/>
                <a:gd name="connsiteY5" fmla="*/ 42863 h 85629"/>
                <a:gd name="connsiteX6" fmla="*/ 74200 w 98774"/>
                <a:gd name="connsiteY6" fmla="*/ 0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74" h="85629">
                  <a:moveTo>
                    <a:pt x="74200" y="0"/>
                  </a:moveTo>
                  <a:lnTo>
                    <a:pt x="24670" y="0"/>
                  </a:lnTo>
                  <a:lnTo>
                    <a:pt x="0" y="42863"/>
                  </a:lnTo>
                  <a:lnTo>
                    <a:pt x="24670" y="85630"/>
                  </a:lnTo>
                  <a:lnTo>
                    <a:pt x="74200" y="85630"/>
                  </a:lnTo>
                  <a:lnTo>
                    <a:pt x="98774" y="42863"/>
                  </a:lnTo>
                  <a:lnTo>
                    <a:pt x="74200" y="0"/>
                  </a:lnTo>
                  <a:close/>
                </a:path>
              </a:pathLst>
            </a:custGeom>
            <a:solidFill>
              <a:srgbClr val="FFFFFF"/>
            </a:solidFill>
            <a:ln w="9525"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16E9E9B5-6545-C09E-3BFC-6BF05BEF88E5}"/>
                </a:ext>
              </a:extLst>
            </p:cNvPr>
            <p:cNvSpPr/>
            <p:nvPr/>
          </p:nvSpPr>
          <p:spPr>
            <a:xfrm>
              <a:off x="5957887" y="3484245"/>
              <a:ext cx="83248" cy="83343"/>
            </a:xfrm>
            <a:custGeom>
              <a:avLst/>
              <a:gdLst>
                <a:gd name="connsiteX0" fmla="*/ 0 w 83248"/>
                <a:gd name="connsiteY0" fmla="*/ 0 h 83343"/>
                <a:gd name="connsiteX1" fmla="*/ 83249 w 83248"/>
                <a:gd name="connsiteY1" fmla="*/ 0 h 83343"/>
                <a:gd name="connsiteX2" fmla="*/ 83249 w 83248"/>
                <a:gd name="connsiteY2" fmla="*/ 83344 h 83343"/>
                <a:gd name="connsiteX3" fmla="*/ 0 w 83248"/>
                <a:gd name="connsiteY3" fmla="*/ 83344 h 83343"/>
              </a:gdLst>
              <a:ahLst/>
              <a:cxnLst>
                <a:cxn ang="0">
                  <a:pos x="connsiteX0" y="connsiteY0"/>
                </a:cxn>
                <a:cxn ang="0">
                  <a:pos x="connsiteX1" y="connsiteY1"/>
                </a:cxn>
                <a:cxn ang="0">
                  <a:pos x="connsiteX2" y="connsiteY2"/>
                </a:cxn>
                <a:cxn ang="0">
                  <a:pos x="connsiteX3" y="connsiteY3"/>
                </a:cxn>
              </a:cxnLst>
              <a:rect l="l" t="t" r="r" b="b"/>
              <a:pathLst>
                <a:path w="83248" h="83343">
                  <a:moveTo>
                    <a:pt x="0" y="0"/>
                  </a:moveTo>
                  <a:lnTo>
                    <a:pt x="83249" y="0"/>
                  </a:lnTo>
                  <a:lnTo>
                    <a:pt x="83249" y="83344"/>
                  </a:lnTo>
                  <a:lnTo>
                    <a:pt x="0" y="83344"/>
                  </a:lnTo>
                  <a:close/>
                </a:path>
              </a:pathLst>
            </a:custGeom>
            <a:solidFill>
              <a:srgbClr val="FFFFFF"/>
            </a:solidFill>
            <a:ln w="9525"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A22B5568-E71F-6D5C-687C-E682FF68684B}"/>
                </a:ext>
              </a:extLst>
            </p:cNvPr>
            <p:cNvSpPr/>
            <p:nvPr/>
          </p:nvSpPr>
          <p:spPr>
            <a:xfrm>
              <a:off x="5995034" y="3385184"/>
              <a:ext cx="193643" cy="85534"/>
            </a:xfrm>
            <a:custGeom>
              <a:avLst/>
              <a:gdLst>
                <a:gd name="connsiteX0" fmla="*/ 193548 w 193643"/>
                <a:gd name="connsiteY0" fmla="*/ 77724 h 85534"/>
                <a:gd name="connsiteX1" fmla="*/ 193548 w 193643"/>
                <a:gd name="connsiteY1" fmla="*/ 36290 h 85534"/>
                <a:gd name="connsiteX2" fmla="*/ 102775 w 193643"/>
                <a:gd name="connsiteY2" fmla="*/ 36290 h 85534"/>
                <a:gd name="connsiteX3" fmla="*/ 102775 w 193643"/>
                <a:gd name="connsiteY3" fmla="*/ 0 h 85534"/>
                <a:gd name="connsiteX4" fmla="*/ 90773 w 193643"/>
                <a:gd name="connsiteY4" fmla="*/ 0 h 85534"/>
                <a:gd name="connsiteX5" fmla="*/ 90773 w 193643"/>
                <a:gd name="connsiteY5" fmla="*/ 36290 h 85534"/>
                <a:gd name="connsiteX6" fmla="*/ 0 w 193643"/>
                <a:gd name="connsiteY6" fmla="*/ 36290 h 85534"/>
                <a:gd name="connsiteX7" fmla="*/ 0 w 193643"/>
                <a:gd name="connsiteY7" fmla="*/ 85534 h 85534"/>
                <a:gd name="connsiteX8" fmla="*/ 12001 w 193643"/>
                <a:gd name="connsiteY8" fmla="*/ 85534 h 85534"/>
                <a:gd name="connsiteX9" fmla="*/ 12001 w 193643"/>
                <a:gd name="connsiteY9" fmla="*/ 48292 h 85534"/>
                <a:gd name="connsiteX10" fmla="*/ 181546 w 193643"/>
                <a:gd name="connsiteY10" fmla="*/ 48292 h 85534"/>
                <a:gd name="connsiteX11" fmla="*/ 181546 w 193643"/>
                <a:gd name="connsiteY11" fmla="*/ 77724 h 85534"/>
                <a:gd name="connsiteX12" fmla="*/ 193643 w 193643"/>
                <a:gd name="connsiteY12" fmla="*/ 77724 h 8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43" h="85534">
                  <a:moveTo>
                    <a:pt x="193548" y="77724"/>
                  </a:moveTo>
                  <a:lnTo>
                    <a:pt x="193548" y="36290"/>
                  </a:lnTo>
                  <a:lnTo>
                    <a:pt x="102775" y="36290"/>
                  </a:lnTo>
                  <a:lnTo>
                    <a:pt x="102775" y="0"/>
                  </a:lnTo>
                  <a:lnTo>
                    <a:pt x="90773" y="0"/>
                  </a:lnTo>
                  <a:lnTo>
                    <a:pt x="90773" y="36290"/>
                  </a:lnTo>
                  <a:lnTo>
                    <a:pt x="0" y="36290"/>
                  </a:lnTo>
                  <a:lnTo>
                    <a:pt x="0" y="85534"/>
                  </a:lnTo>
                  <a:lnTo>
                    <a:pt x="12001" y="85534"/>
                  </a:lnTo>
                  <a:lnTo>
                    <a:pt x="12001" y="48292"/>
                  </a:lnTo>
                  <a:lnTo>
                    <a:pt x="181546" y="48292"/>
                  </a:lnTo>
                  <a:lnTo>
                    <a:pt x="181546" y="77724"/>
                  </a:lnTo>
                  <a:cubicBezTo>
                    <a:pt x="185261" y="77343"/>
                    <a:pt x="189738" y="77248"/>
                    <a:pt x="193643" y="77724"/>
                  </a:cubicBezTo>
                  <a:close/>
                </a:path>
              </a:pathLst>
            </a:custGeom>
            <a:solidFill>
              <a:srgbClr val="FFFFFF"/>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33355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197B9-B300-D32F-B4D3-90337D6E1170}"/>
              </a:ext>
            </a:extLst>
          </p:cNvPr>
          <p:cNvSpPr/>
          <p:nvPr/>
        </p:nvSpPr>
        <p:spPr>
          <a:xfrm>
            <a:off x="352063" y="1041055"/>
            <a:ext cx="10157750" cy="6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We would work with you to create the Match 6.5 algorithm based on what is key to success in the entry-level retail associate and retail store manager roles e.g. Giving Support, Building Relationships, Providing Leadership, Driving Success, etc.</a:t>
            </a:r>
          </a:p>
        </p:txBody>
      </p:sp>
      <p:sp>
        <p:nvSpPr>
          <p:cNvPr id="22" name="TextBox 21">
            <a:extLst>
              <a:ext uri="{FF2B5EF4-FFF2-40B4-BE49-F238E27FC236}">
                <a16:creationId xmlns:a16="http://schemas.microsoft.com/office/drawing/2014/main" id="{B909FC47-7894-9D3A-FB7C-DDE755EFFA40}"/>
              </a:ext>
            </a:extLst>
          </p:cNvPr>
          <p:cNvSpPr txBox="1"/>
          <p:nvPr/>
        </p:nvSpPr>
        <p:spPr>
          <a:xfrm>
            <a:off x="7058324" y="2720492"/>
            <a:ext cx="75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High</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386D2EF4-A567-883A-FC2A-2B06A368BA17}"/>
              </a:ext>
            </a:extLst>
          </p:cNvPr>
          <p:cNvSpPr txBox="1"/>
          <p:nvPr/>
        </p:nvSpPr>
        <p:spPr>
          <a:xfrm>
            <a:off x="7058324" y="3846374"/>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High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E42562A7-0D3F-8798-A98A-6BC044AEDE04}"/>
              </a:ext>
            </a:extLst>
          </p:cNvPr>
          <p:cNvSpPr txBox="1"/>
          <p:nvPr/>
        </p:nvSpPr>
        <p:spPr>
          <a:xfrm>
            <a:off x="7058323" y="4581767"/>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44BC3326-F346-0D86-FF33-074C4A2C574E}"/>
              </a:ext>
            </a:extLst>
          </p:cNvPr>
          <p:cNvSpPr txBox="1"/>
          <p:nvPr/>
        </p:nvSpPr>
        <p:spPr>
          <a:xfrm>
            <a:off x="352063" y="336019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7BA90853-646A-C04A-D5B8-40AA5C95F9D0}"/>
              </a:ext>
            </a:extLst>
          </p:cNvPr>
          <p:cNvSpPr txBox="1"/>
          <p:nvPr/>
        </p:nvSpPr>
        <p:spPr>
          <a:xfrm>
            <a:off x="352063" y="372376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7" name="TextBox 6">
            <a:extLst>
              <a:ext uri="{FF2B5EF4-FFF2-40B4-BE49-F238E27FC236}">
                <a16:creationId xmlns:a16="http://schemas.microsoft.com/office/drawing/2014/main" id="{9BFF7697-6721-78BE-7E72-A83CF999DEAF}"/>
              </a:ext>
            </a:extLst>
          </p:cNvPr>
          <p:cNvSpPr txBox="1"/>
          <p:nvPr/>
        </p:nvSpPr>
        <p:spPr>
          <a:xfrm>
            <a:off x="352063" y="408733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69F4AD3D-27B6-D758-483C-4EB9CBD6C997}"/>
              </a:ext>
            </a:extLst>
          </p:cNvPr>
          <p:cNvSpPr txBox="1"/>
          <p:nvPr/>
        </p:nvSpPr>
        <p:spPr>
          <a:xfrm>
            <a:off x="2457156" y="3359328"/>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38856EA8-537C-17B0-5D5A-CF77F65DA969}"/>
              </a:ext>
            </a:extLst>
          </p:cNvPr>
          <p:cNvSpPr txBox="1"/>
          <p:nvPr/>
        </p:nvSpPr>
        <p:spPr>
          <a:xfrm>
            <a:off x="2457156" y="408646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13" name="TextBox 12">
            <a:extLst>
              <a:ext uri="{FF2B5EF4-FFF2-40B4-BE49-F238E27FC236}">
                <a16:creationId xmlns:a16="http://schemas.microsoft.com/office/drawing/2014/main" id="{22C20776-BCCF-DFE4-8C5D-D8D35D11D257}"/>
              </a:ext>
            </a:extLst>
          </p:cNvPr>
          <p:cNvSpPr txBox="1"/>
          <p:nvPr/>
        </p:nvSpPr>
        <p:spPr>
          <a:xfrm>
            <a:off x="352063" y="480070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5" name="TextBox 14">
            <a:extLst>
              <a:ext uri="{FF2B5EF4-FFF2-40B4-BE49-F238E27FC236}">
                <a16:creationId xmlns:a16="http://schemas.microsoft.com/office/drawing/2014/main" id="{1725C502-C2F3-1097-944D-9E9E7CC1B505}"/>
              </a:ext>
            </a:extLst>
          </p:cNvPr>
          <p:cNvSpPr txBox="1"/>
          <p:nvPr/>
        </p:nvSpPr>
        <p:spPr>
          <a:xfrm>
            <a:off x="352063" y="5164274"/>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6" name="TextBox 15">
            <a:extLst>
              <a:ext uri="{FF2B5EF4-FFF2-40B4-BE49-F238E27FC236}">
                <a16:creationId xmlns:a16="http://schemas.microsoft.com/office/drawing/2014/main" id="{F767EE80-F06B-6B9B-2F6B-C89F8EF29A04}"/>
              </a:ext>
            </a:extLst>
          </p:cNvPr>
          <p:cNvSpPr txBox="1"/>
          <p:nvPr/>
        </p:nvSpPr>
        <p:spPr>
          <a:xfrm>
            <a:off x="352063" y="5527843"/>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4F9D5C19-4BBD-EB21-5E7D-3E534AFC3068}"/>
              </a:ext>
            </a:extLst>
          </p:cNvPr>
          <p:cNvSpPr txBox="1"/>
          <p:nvPr/>
        </p:nvSpPr>
        <p:spPr>
          <a:xfrm>
            <a:off x="2457153" y="480355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9E91D1CE-E9BE-78A1-80F8-BE404EE46CC6}"/>
              </a:ext>
            </a:extLst>
          </p:cNvPr>
          <p:cNvSpPr txBox="1"/>
          <p:nvPr/>
        </p:nvSpPr>
        <p:spPr>
          <a:xfrm>
            <a:off x="2457153" y="516712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19" name="TextBox 18">
            <a:extLst>
              <a:ext uri="{FF2B5EF4-FFF2-40B4-BE49-F238E27FC236}">
                <a16:creationId xmlns:a16="http://schemas.microsoft.com/office/drawing/2014/main" id="{2B03A133-D5BA-4E17-5CA4-6DEA39DDE453}"/>
              </a:ext>
            </a:extLst>
          </p:cNvPr>
          <p:cNvSpPr txBox="1"/>
          <p:nvPr/>
        </p:nvSpPr>
        <p:spPr>
          <a:xfrm>
            <a:off x="2457153" y="5530691"/>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8179D866-B318-20DC-3931-AC861B07EBE7}"/>
              </a:ext>
            </a:extLst>
          </p:cNvPr>
          <p:cNvSpPr txBox="1"/>
          <p:nvPr/>
        </p:nvSpPr>
        <p:spPr>
          <a:xfrm>
            <a:off x="2457157" y="3722897"/>
            <a:ext cx="2404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25" name="TextBox 24">
            <a:extLst>
              <a:ext uri="{FF2B5EF4-FFF2-40B4-BE49-F238E27FC236}">
                <a16:creationId xmlns:a16="http://schemas.microsoft.com/office/drawing/2014/main" id="{DA17A236-A01B-B149-A83D-CFDA54252CB2}"/>
              </a:ext>
            </a:extLst>
          </p:cNvPr>
          <p:cNvSpPr txBox="1"/>
          <p:nvPr/>
        </p:nvSpPr>
        <p:spPr>
          <a:xfrm>
            <a:off x="352063" y="2780739"/>
            <a:ext cx="323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12 Match 6.5 behaviors: </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7" name="Arrow: Right 26">
            <a:extLst>
              <a:ext uri="{FF2B5EF4-FFF2-40B4-BE49-F238E27FC236}">
                <a16:creationId xmlns:a16="http://schemas.microsoft.com/office/drawing/2014/main" id="{3DE8D253-EF93-9554-A540-B370973049BD}"/>
              </a:ext>
            </a:extLst>
          </p:cNvPr>
          <p:cNvSpPr/>
          <p:nvPr/>
        </p:nvSpPr>
        <p:spPr>
          <a:xfrm>
            <a:off x="5044158" y="3606282"/>
            <a:ext cx="1553411" cy="1591800"/>
          </a:xfrm>
          <a:prstGeom prst="rightArrow">
            <a:avLst>
              <a:gd name="adj1" fmla="val 65638"/>
              <a:gd name="adj2" fmla="val 38885"/>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j-lt"/>
                <a:ea typeface="+mn-ea"/>
                <a:cs typeface="+mn-cs"/>
              </a:rPr>
              <a:t>Rank the 12 behaviors</a:t>
            </a:r>
          </a:p>
        </p:txBody>
      </p:sp>
      <p:sp>
        <p:nvSpPr>
          <p:cNvPr id="39" name="TextBox 38">
            <a:extLst>
              <a:ext uri="{FF2B5EF4-FFF2-40B4-BE49-F238E27FC236}">
                <a16:creationId xmlns:a16="http://schemas.microsoft.com/office/drawing/2014/main" id="{BD97AB30-92CC-26C3-A338-991350A6A618}"/>
              </a:ext>
            </a:extLst>
          </p:cNvPr>
          <p:cNvSpPr txBox="1"/>
          <p:nvPr/>
        </p:nvSpPr>
        <p:spPr>
          <a:xfrm>
            <a:off x="7088637" y="5725961"/>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1" name="TextBox 40">
            <a:extLst>
              <a:ext uri="{FF2B5EF4-FFF2-40B4-BE49-F238E27FC236}">
                <a16:creationId xmlns:a16="http://schemas.microsoft.com/office/drawing/2014/main" id="{B755FCCB-FD6F-B9BB-A453-856D2AB14320}"/>
              </a:ext>
            </a:extLst>
          </p:cNvPr>
          <p:cNvSpPr txBox="1"/>
          <p:nvPr/>
        </p:nvSpPr>
        <p:spPr>
          <a:xfrm>
            <a:off x="8524783" y="2216278"/>
            <a:ext cx="4259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1</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st</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2" name="TextBox 41">
            <a:extLst>
              <a:ext uri="{FF2B5EF4-FFF2-40B4-BE49-F238E27FC236}">
                <a16:creationId xmlns:a16="http://schemas.microsoft.com/office/drawing/2014/main" id="{2C7FED60-DBD4-4B72-26E9-38BD7CB8BF7A}"/>
              </a:ext>
            </a:extLst>
          </p:cNvPr>
          <p:cNvSpPr txBox="1"/>
          <p:nvPr/>
        </p:nvSpPr>
        <p:spPr>
          <a:xfrm>
            <a:off x="8524787" y="256351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2</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nd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3" name="TextBox 42">
            <a:extLst>
              <a:ext uri="{FF2B5EF4-FFF2-40B4-BE49-F238E27FC236}">
                <a16:creationId xmlns:a16="http://schemas.microsoft.com/office/drawing/2014/main" id="{16F0D657-6444-A38A-A945-65EAEF43D63F}"/>
              </a:ext>
            </a:extLst>
          </p:cNvPr>
          <p:cNvSpPr txBox="1"/>
          <p:nvPr/>
        </p:nvSpPr>
        <p:spPr>
          <a:xfrm>
            <a:off x="8524783" y="291075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3</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rd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4" name="TextBox 43">
            <a:extLst>
              <a:ext uri="{FF2B5EF4-FFF2-40B4-BE49-F238E27FC236}">
                <a16:creationId xmlns:a16="http://schemas.microsoft.com/office/drawing/2014/main" id="{A007D8D2-3370-0C1F-DD8E-E2AA63D5180D}"/>
              </a:ext>
            </a:extLst>
          </p:cNvPr>
          <p:cNvSpPr txBox="1"/>
          <p:nvPr/>
        </p:nvSpPr>
        <p:spPr>
          <a:xfrm>
            <a:off x="8529322" y="3257997"/>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4</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th</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53" name="Title 52">
            <a:extLst>
              <a:ext uri="{FF2B5EF4-FFF2-40B4-BE49-F238E27FC236}">
                <a16:creationId xmlns:a16="http://schemas.microsoft.com/office/drawing/2014/main" id="{288B9A77-A9C4-C09C-A5BA-0930C678615A}"/>
              </a:ext>
            </a:extLst>
          </p:cNvPr>
          <p:cNvSpPr>
            <a:spLocks noGrp="1"/>
          </p:cNvSpPr>
          <p:nvPr>
            <p:ph type="title"/>
          </p:nvPr>
        </p:nvSpPr>
        <p:spPr/>
        <p:txBody>
          <a:bodyPr/>
          <a:lstStyle/>
          <a:p>
            <a:r>
              <a:rPr lang="en-GB" dirty="0"/>
              <a:t>Role Fit Score</a:t>
            </a:r>
          </a:p>
        </p:txBody>
      </p:sp>
      <p:sp>
        <p:nvSpPr>
          <p:cNvPr id="55" name="Rectangle: Rounded Corners 54">
            <a:extLst>
              <a:ext uri="{FF2B5EF4-FFF2-40B4-BE49-F238E27FC236}">
                <a16:creationId xmlns:a16="http://schemas.microsoft.com/office/drawing/2014/main" id="{57895DF9-860E-B6DF-E177-B11D39979FDC}"/>
              </a:ext>
            </a:extLst>
          </p:cNvPr>
          <p:cNvSpPr/>
          <p:nvPr/>
        </p:nvSpPr>
        <p:spPr>
          <a:xfrm>
            <a:off x="6949569" y="2183702"/>
            <a:ext cx="4438261" cy="14225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EEC989B4-8F21-39F3-5B1A-7EBB4EC6FCE8}"/>
              </a:ext>
            </a:extLst>
          </p:cNvPr>
          <p:cNvSpPr/>
          <p:nvPr/>
        </p:nvSpPr>
        <p:spPr>
          <a:xfrm>
            <a:off x="6949569" y="3669312"/>
            <a:ext cx="4438261" cy="145207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D367727-D1C2-C3C0-03AF-81B625C3FCA0}"/>
              </a:ext>
            </a:extLst>
          </p:cNvPr>
          <p:cNvSpPr/>
          <p:nvPr/>
        </p:nvSpPr>
        <p:spPr>
          <a:xfrm>
            <a:off x="6949569" y="5178055"/>
            <a:ext cx="4438261" cy="138968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5210DE30-6909-39E0-8BF4-09699BCA5B84}"/>
              </a:ext>
            </a:extLst>
          </p:cNvPr>
          <p:cNvCxnSpPr>
            <a:cxnSpLocks/>
            <a:stCxn id="56" idx="1"/>
            <a:endCxn id="56" idx="3"/>
          </p:cNvCxnSpPr>
          <p:nvPr/>
        </p:nvCxnSpPr>
        <p:spPr>
          <a:xfrm>
            <a:off x="6949569" y="4395352"/>
            <a:ext cx="44382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D26E0A1-2F94-B7E5-48BC-7CBFE5A14014}"/>
              </a:ext>
            </a:extLst>
          </p:cNvPr>
          <p:cNvSpPr txBox="1"/>
          <p:nvPr/>
        </p:nvSpPr>
        <p:spPr>
          <a:xfrm>
            <a:off x="7433364" y="1795955"/>
            <a:ext cx="32380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Ranking Example</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23029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197B9-B300-D32F-B4D3-90337D6E1170}"/>
              </a:ext>
            </a:extLst>
          </p:cNvPr>
          <p:cNvSpPr/>
          <p:nvPr/>
        </p:nvSpPr>
        <p:spPr>
          <a:xfrm>
            <a:off x="352063" y="1041055"/>
            <a:ext cx="10157750" cy="6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We would work with you to create the Match 6.5 algorithm based on what is key to success in the entry-level retail associate and retail store manager roles e.g. Giving Support, Building Relationships, Providing Leadership, Driving Success, etc.</a:t>
            </a:r>
          </a:p>
        </p:txBody>
      </p:sp>
      <p:sp>
        <p:nvSpPr>
          <p:cNvPr id="21" name="TextBox 20">
            <a:extLst>
              <a:ext uri="{FF2B5EF4-FFF2-40B4-BE49-F238E27FC236}">
                <a16:creationId xmlns:a16="http://schemas.microsoft.com/office/drawing/2014/main" id="{13E9FEE5-D2CA-BC09-901E-EAC20C557312}"/>
              </a:ext>
            </a:extLst>
          </p:cNvPr>
          <p:cNvSpPr txBox="1"/>
          <p:nvPr/>
        </p:nvSpPr>
        <p:spPr>
          <a:xfrm>
            <a:off x="8920041" y="2560178"/>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22" name="TextBox 21">
            <a:extLst>
              <a:ext uri="{FF2B5EF4-FFF2-40B4-BE49-F238E27FC236}">
                <a16:creationId xmlns:a16="http://schemas.microsoft.com/office/drawing/2014/main" id="{B909FC47-7894-9D3A-FB7C-DDE755EFFA40}"/>
              </a:ext>
            </a:extLst>
          </p:cNvPr>
          <p:cNvSpPr txBox="1"/>
          <p:nvPr/>
        </p:nvSpPr>
        <p:spPr>
          <a:xfrm>
            <a:off x="7058324" y="2720492"/>
            <a:ext cx="75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High</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386D2EF4-A567-883A-FC2A-2B06A368BA17}"/>
              </a:ext>
            </a:extLst>
          </p:cNvPr>
          <p:cNvSpPr txBox="1"/>
          <p:nvPr/>
        </p:nvSpPr>
        <p:spPr>
          <a:xfrm>
            <a:off x="7058324" y="3846374"/>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High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E42562A7-0D3F-8798-A98A-6BC044AEDE04}"/>
              </a:ext>
            </a:extLst>
          </p:cNvPr>
          <p:cNvSpPr txBox="1"/>
          <p:nvPr/>
        </p:nvSpPr>
        <p:spPr>
          <a:xfrm>
            <a:off x="7058323" y="4581767"/>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id="{44BC3326-F346-0D86-FF33-074C4A2C574E}"/>
              </a:ext>
            </a:extLst>
          </p:cNvPr>
          <p:cNvSpPr txBox="1"/>
          <p:nvPr/>
        </p:nvSpPr>
        <p:spPr>
          <a:xfrm>
            <a:off x="352063" y="336019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7BA90853-646A-C04A-D5B8-40AA5C95F9D0}"/>
              </a:ext>
            </a:extLst>
          </p:cNvPr>
          <p:cNvSpPr txBox="1"/>
          <p:nvPr/>
        </p:nvSpPr>
        <p:spPr>
          <a:xfrm>
            <a:off x="352063" y="372376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7" name="TextBox 6">
            <a:extLst>
              <a:ext uri="{FF2B5EF4-FFF2-40B4-BE49-F238E27FC236}">
                <a16:creationId xmlns:a16="http://schemas.microsoft.com/office/drawing/2014/main" id="{9BFF7697-6721-78BE-7E72-A83CF999DEAF}"/>
              </a:ext>
            </a:extLst>
          </p:cNvPr>
          <p:cNvSpPr txBox="1"/>
          <p:nvPr/>
        </p:nvSpPr>
        <p:spPr>
          <a:xfrm>
            <a:off x="352063" y="408733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13" name="TextBox 12">
            <a:extLst>
              <a:ext uri="{FF2B5EF4-FFF2-40B4-BE49-F238E27FC236}">
                <a16:creationId xmlns:a16="http://schemas.microsoft.com/office/drawing/2014/main" id="{22C20776-BCCF-DFE4-8C5D-D8D35D11D257}"/>
              </a:ext>
            </a:extLst>
          </p:cNvPr>
          <p:cNvSpPr txBox="1"/>
          <p:nvPr/>
        </p:nvSpPr>
        <p:spPr>
          <a:xfrm>
            <a:off x="352063" y="480070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5" name="TextBox 14">
            <a:extLst>
              <a:ext uri="{FF2B5EF4-FFF2-40B4-BE49-F238E27FC236}">
                <a16:creationId xmlns:a16="http://schemas.microsoft.com/office/drawing/2014/main" id="{1725C502-C2F3-1097-944D-9E9E7CC1B505}"/>
              </a:ext>
            </a:extLst>
          </p:cNvPr>
          <p:cNvSpPr txBox="1"/>
          <p:nvPr/>
        </p:nvSpPr>
        <p:spPr>
          <a:xfrm>
            <a:off x="352063" y="5164274"/>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4F9D5C19-4BBD-EB21-5E7D-3E534AFC3068}"/>
              </a:ext>
            </a:extLst>
          </p:cNvPr>
          <p:cNvSpPr txBox="1"/>
          <p:nvPr/>
        </p:nvSpPr>
        <p:spPr>
          <a:xfrm>
            <a:off x="2457153" y="480355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9E91D1CE-E9BE-78A1-80F8-BE404EE46CC6}"/>
              </a:ext>
            </a:extLst>
          </p:cNvPr>
          <p:cNvSpPr txBox="1"/>
          <p:nvPr/>
        </p:nvSpPr>
        <p:spPr>
          <a:xfrm>
            <a:off x="2457153" y="516712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8179D866-B318-20DC-3931-AC861B07EBE7}"/>
              </a:ext>
            </a:extLst>
          </p:cNvPr>
          <p:cNvSpPr txBox="1"/>
          <p:nvPr/>
        </p:nvSpPr>
        <p:spPr>
          <a:xfrm>
            <a:off x="2457157" y="3722897"/>
            <a:ext cx="2404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25" name="TextBox 24">
            <a:extLst>
              <a:ext uri="{FF2B5EF4-FFF2-40B4-BE49-F238E27FC236}">
                <a16:creationId xmlns:a16="http://schemas.microsoft.com/office/drawing/2014/main" id="{DA17A236-A01B-B149-A83D-CFDA54252CB2}"/>
              </a:ext>
            </a:extLst>
          </p:cNvPr>
          <p:cNvSpPr txBox="1"/>
          <p:nvPr/>
        </p:nvSpPr>
        <p:spPr>
          <a:xfrm>
            <a:off x="352063" y="2780739"/>
            <a:ext cx="323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12 Match 6.5 behaviors: </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7" name="Arrow: Right 26">
            <a:extLst>
              <a:ext uri="{FF2B5EF4-FFF2-40B4-BE49-F238E27FC236}">
                <a16:creationId xmlns:a16="http://schemas.microsoft.com/office/drawing/2014/main" id="{3DE8D253-EF93-9554-A540-B370973049BD}"/>
              </a:ext>
            </a:extLst>
          </p:cNvPr>
          <p:cNvSpPr/>
          <p:nvPr/>
        </p:nvSpPr>
        <p:spPr>
          <a:xfrm>
            <a:off x="5044158" y="3606282"/>
            <a:ext cx="1553411" cy="1591800"/>
          </a:xfrm>
          <a:prstGeom prst="rightArrow">
            <a:avLst>
              <a:gd name="adj1" fmla="val 65638"/>
              <a:gd name="adj2" fmla="val 38885"/>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j-lt"/>
                <a:ea typeface="+mn-ea"/>
                <a:cs typeface="+mn-cs"/>
              </a:rPr>
              <a:t>Rank the 12 behaviors</a:t>
            </a:r>
          </a:p>
        </p:txBody>
      </p:sp>
      <p:sp>
        <p:nvSpPr>
          <p:cNvPr id="32" name="TextBox 31">
            <a:extLst>
              <a:ext uri="{FF2B5EF4-FFF2-40B4-BE49-F238E27FC236}">
                <a16:creationId xmlns:a16="http://schemas.microsoft.com/office/drawing/2014/main" id="{535D5220-29FA-0365-0078-9549ABA7B393}"/>
              </a:ext>
            </a:extLst>
          </p:cNvPr>
          <p:cNvSpPr txBox="1"/>
          <p:nvPr/>
        </p:nvSpPr>
        <p:spPr>
          <a:xfrm>
            <a:off x="8920041" y="2220660"/>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3" name="TextBox 32">
            <a:extLst>
              <a:ext uri="{FF2B5EF4-FFF2-40B4-BE49-F238E27FC236}">
                <a16:creationId xmlns:a16="http://schemas.microsoft.com/office/drawing/2014/main" id="{A2877E1B-AC7D-BFA7-6B4D-05A86394B8DC}"/>
              </a:ext>
            </a:extLst>
          </p:cNvPr>
          <p:cNvSpPr txBox="1"/>
          <p:nvPr/>
        </p:nvSpPr>
        <p:spPr>
          <a:xfrm>
            <a:off x="8920041" y="2899696"/>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39" name="TextBox 38">
            <a:extLst>
              <a:ext uri="{FF2B5EF4-FFF2-40B4-BE49-F238E27FC236}">
                <a16:creationId xmlns:a16="http://schemas.microsoft.com/office/drawing/2014/main" id="{BD97AB30-92CC-26C3-A338-991350A6A618}"/>
              </a:ext>
            </a:extLst>
          </p:cNvPr>
          <p:cNvSpPr txBox="1"/>
          <p:nvPr/>
        </p:nvSpPr>
        <p:spPr>
          <a:xfrm>
            <a:off x="7088637" y="5725961"/>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1" name="TextBox 40">
            <a:extLst>
              <a:ext uri="{FF2B5EF4-FFF2-40B4-BE49-F238E27FC236}">
                <a16:creationId xmlns:a16="http://schemas.microsoft.com/office/drawing/2014/main" id="{B755FCCB-FD6F-B9BB-A453-856D2AB14320}"/>
              </a:ext>
            </a:extLst>
          </p:cNvPr>
          <p:cNvSpPr txBox="1"/>
          <p:nvPr/>
        </p:nvSpPr>
        <p:spPr>
          <a:xfrm>
            <a:off x="8524783" y="2216278"/>
            <a:ext cx="4259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1</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st</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2" name="TextBox 41">
            <a:extLst>
              <a:ext uri="{FF2B5EF4-FFF2-40B4-BE49-F238E27FC236}">
                <a16:creationId xmlns:a16="http://schemas.microsoft.com/office/drawing/2014/main" id="{2C7FED60-DBD4-4B72-26E9-38BD7CB8BF7A}"/>
              </a:ext>
            </a:extLst>
          </p:cNvPr>
          <p:cNvSpPr txBox="1"/>
          <p:nvPr/>
        </p:nvSpPr>
        <p:spPr>
          <a:xfrm>
            <a:off x="8524787" y="256351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2</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nd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3" name="TextBox 42">
            <a:extLst>
              <a:ext uri="{FF2B5EF4-FFF2-40B4-BE49-F238E27FC236}">
                <a16:creationId xmlns:a16="http://schemas.microsoft.com/office/drawing/2014/main" id="{16F0D657-6444-A38A-A945-65EAEF43D63F}"/>
              </a:ext>
            </a:extLst>
          </p:cNvPr>
          <p:cNvSpPr txBox="1"/>
          <p:nvPr/>
        </p:nvSpPr>
        <p:spPr>
          <a:xfrm>
            <a:off x="8524783" y="291075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3</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rd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4" name="TextBox 43">
            <a:extLst>
              <a:ext uri="{FF2B5EF4-FFF2-40B4-BE49-F238E27FC236}">
                <a16:creationId xmlns:a16="http://schemas.microsoft.com/office/drawing/2014/main" id="{A007D8D2-3370-0C1F-DD8E-E2AA63D5180D}"/>
              </a:ext>
            </a:extLst>
          </p:cNvPr>
          <p:cNvSpPr txBox="1"/>
          <p:nvPr/>
        </p:nvSpPr>
        <p:spPr>
          <a:xfrm>
            <a:off x="8529322" y="3257997"/>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4</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th</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8" name="TextBox 47">
            <a:extLst>
              <a:ext uri="{FF2B5EF4-FFF2-40B4-BE49-F238E27FC236}">
                <a16:creationId xmlns:a16="http://schemas.microsoft.com/office/drawing/2014/main" id="{361FFBD9-F2BB-A664-F62A-EA5A79C8CC5A}"/>
              </a:ext>
            </a:extLst>
          </p:cNvPr>
          <p:cNvSpPr txBox="1"/>
          <p:nvPr/>
        </p:nvSpPr>
        <p:spPr>
          <a:xfrm>
            <a:off x="8920041" y="323921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53" name="Title 52">
            <a:extLst>
              <a:ext uri="{FF2B5EF4-FFF2-40B4-BE49-F238E27FC236}">
                <a16:creationId xmlns:a16="http://schemas.microsoft.com/office/drawing/2014/main" id="{288B9A77-A9C4-C09C-A5BA-0930C678615A}"/>
              </a:ext>
            </a:extLst>
          </p:cNvPr>
          <p:cNvSpPr>
            <a:spLocks noGrp="1"/>
          </p:cNvSpPr>
          <p:nvPr>
            <p:ph type="title"/>
          </p:nvPr>
        </p:nvSpPr>
        <p:spPr/>
        <p:txBody>
          <a:bodyPr/>
          <a:lstStyle/>
          <a:p>
            <a:r>
              <a:rPr lang="en-GB" dirty="0"/>
              <a:t>Role Fit Score</a:t>
            </a:r>
          </a:p>
        </p:txBody>
      </p:sp>
      <p:sp>
        <p:nvSpPr>
          <p:cNvPr id="55" name="Rectangle: Rounded Corners 54">
            <a:extLst>
              <a:ext uri="{FF2B5EF4-FFF2-40B4-BE49-F238E27FC236}">
                <a16:creationId xmlns:a16="http://schemas.microsoft.com/office/drawing/2014/main" id="{57895DF9-860E-B6DF-E177-B11D39979FDC}"/>
              </a:ext>
            </a:extLst>
          </p:cNvPr>
          <p:cNvSpPr/>
          <p:nvPr/>
        </p:nvSpPr>
        <p:spPr>
          <a:xfrm>
            <a:off x="6949569" y="2183702"/>
            <a:ext cx="4438261" cy="14225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EEC989B4-8F21-39F3-5B1A-7EBB4EC6FCE8}"/>
              </a:ext>
            </a:extLst>
          </p:cNvPr>
          <p:cNvSpPr/>
          <p:nvPr/>
        </p:nvSpPr>
        <p:spPr>
          <a:xfrm>
            <a:off x="6949569" y="3669312"/>
            <a:ext cx="4438261" cy="145207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D367727-D1C2-C3C0-03AF-81B625C3FCA0}"/>
              </a:ext>
            </a:extLst>
          </p:cNvPr>
          <p:cNvSpPr/>
          <p:nvPr/>
        </p:nvSpPr>
        <p:spPr>
          <a:xfrm>
            <a:off x="6949569" y="5178055"/>
            <a:ext cx="4438261" cy="138968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5210DE30-6909-39E0-8BF4-09699BCA5B84}"/>
              </a:ext>
            </a:extLst>
          </p:cNvPr>
          <p:cNvCxnSpPr>
            <a:cxnSpLocks/>
            <a:stCxn id="56" idx="1"/>
            <a:endCxn id="56" idx="3"/>
          </p:cNvCxnSpPr>
          <p:nvPr/>
        </p:nvCxnSpPr>
        <p:spPr>
          <a:xfrm>
            <a:off x="6949569" y="4395352"/>
            <a:ext cx="44382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D26E0A1-2F94-B7E5-48BC-7CBFE5A14014}"/>
              </a:ext>
            </a:extLst>
          </p:cNvPr>
          <p:cNvSpPr txBox="1"/>
          <p:nvPr/>
        </p:nvSpPr>
        <p:spPr>
          <a:xfrm>
            <a:off x="7433364" y="1795955"/>
            <a:ext cx="32380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Ranking Example</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6847465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197B9-B300-D32F-B4D3-90337D6E1170}"/>
              </a:ext>
            </a:extLst>
          </p:cNvPr>
          <p:cNvSpPr/>
          <p:nvPr/>
        </p:nvSpPr>
        <p:spPr>
          <a:xfrm>
            <a:off x="352063" y="1041055"/>
            <a:ext cx="10157750" cy="6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We would work with you to create the Match 6.5 algorithm based on what is key to success in the entry-level retail associate and retail store manager roles e.g. Giving Support, Building Relationships, Providing Leadership, Driving Success, etc.</a:t>
            </a:r>
          </a:p>
        </p:txBody>
      </p:sp>
      <p:sp>
        <p:nvSpPr>
          <p:cNvPr id="21" name="TextBox 20">
            <a:extLst>
              <a:ext uri="{FF2B5EF4-FFF2-40B4-BE49-F238E27FC236}">
                <a16:creationId xmlns:a16="http://schemas.microsoft.com/office/drawing/2014/main" id="{13E9FEE5-D2CA-BC09-901E-EAC20C557312}"/>
              </a:ext>
            </a:extLst>
          </p:cNvPr>
          <p:cNvSpPr txBox="1"/>
          <p:nvPr/>
        </p:nvSpPr>
        <p:spPr>
          <a:xfrm>
            <a:off x="8920041" y="2560178"/>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22" name="TextBox 21">
            <a:extLst>
              <a:ext uri="{FF2B5EF4-FFF2-40B4-BE49-F238E27FC236}">
                <a16:creationId xmlns:a16="http://schemas.microsoft.com/office/drawing/2014/main" id="{B909FC47-7894-9D3A-FB7C-DDE755EFFA40}"/>
              </a:ext>
            </a:extLst>
          </p:cNvPr>
          <p:cNvSpPr txBox="1"/>
          <p:nvPr/>
        </p:nvSpPr>
        <p:spPr>
          <a:xfrm>
            <a:off x="7058324" y="2720492"/>
            <a:ext cx="75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High</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386D2EF4-A567-883A-FC2A-2B06A368BA17}"/>
              </a:ext>
            </a:extLst>
          </p:cNvPr>
          <p:cNvSpPr txBox="1"/>
          <p:nvPr/>
        </p:nvSpPr>
        <p:spPr>
          <a:xfrm>
            <a:off x="7058324" y="3846374"/>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High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E42562A7-0D3F-8798-A98A-6BC044AEDE04}"/>
              </a:ext>
            </a:extLst>
          </p:cNvPr>
          <p:cNvSpPr txBox="1"/>
          <p:nvPr/>
        </p:nvSpPr>
        <p:spPr>
          <a:xfrm>
            <a:off x="7058323" y="4581767"/>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DA17A236-A01B-B149-A83D-CFDA54252CB2}"/>
              </a:ext>
            </a:extLst>
          </p:cNvPr>
          <p:cNvSpPr txBox="1"/>
          <p:nvPr/>
        </p:nvSpPr>
        <p:spPr>
          <a:xfrm>
            <a:off x="352063" y="2780739"/>
            <a:ext cx="323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12 Match 6.5 behaviors: </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7" name="Arrow: Right 26">
            <a:extLst>
              <a:ext uri="{FF2B5EF4-FFF2-40B4-BE49-F238E27FC236}">
                <a16:creationId xmlns:a16="http://schemas.microsoft.com/office/drawing/2014/main" id="{3DE8D253-EF93-9554-A540-B370973049BD}"/>
              </a:ext>
            </a:extLst>
          </p:cNvPr>
          <p:cNvSpPr/>
          <p:nvPr/>
        </p:nvSpPr>
        <p:spPr>
          <a:xfrm>
            <a:off x="5044158" y="3606282"/>
            <a:ext cx="1553411" cy="1591800"/>
          </a:xfrm>
          <a:prstGeom prst="rightArrow">
            <a:avLst>
              <a:gd name="adj1" fmla="val 65638"/>
              <a:gd name="adj2" fmla="val 38885"/>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j-lt"/>
                <a:ea typeface="+mn-ea"/>
                <a:cs typeface="+mn-cs"/>
              </a:rPr>
              <a:t>Rank the 12 behaviors</a:t>
            </a:r>
          </a:p>
        </p:txBody>
      </p:sp>
      <p:sp>
        <p:nvSpPr>
          <p:cNvPr id="32" name="TextBox 31">
            <a:extLst>
              <a:ext uri="{FF2B5EF4-FFF2-40B4-BE49-F238E27FC236}">
                <a16:creationId xmlns:a16="http://schemas.microsoft.com/office/drawing/2014/main" id="{535D5220-29FA-0365-0078-9549ABA7B393}"/>
              </a:ext>
            </a:extLst>
          </p:cNvPr>
          <p:cNvSpPr txBox="1"/>
          <p:nvPr/>
        </p:nvSpPr>
        <p:spPr>
          <a:xfrm>
            <a:off x="8920041" y="2220660"/>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3" name="TextBox 32">
            <a:extLst>
              <a:ext uri="{FF2B5EF4-FFF2-40B4-BE49-F238E27FC236}">
                <a16:creationId xmlns:a16="http://schemas.microsoft.com/office/drawing/2014/main" id="{A2877E1B-AC7D-BFA7-6B4D-05A86394B8DC}"/>
              </a:ext>
            </a:extLst>
          </p:cNvPr>
          <p:cNvSpPr txBox="1"/>
          <p:nvPr/>
        </p:nvSpPr>
        <p:spPr>
          <a:xfrm>
            <a:off x="8920041" y="2899696"/>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35" name="TextBox 34">
            <a:extLst>
              <a:ext uri="{FF2B5EF4-FFF2-40B4-BE49-F238E27FC236}">
                <a16:creationId xmlns:a16="http://schemas.microsoft.com/office/drawing/2014/main" id="{622B3C1D-7F6B-E92C-1FF3-61ECE94369B5}"/>
              </a:ext>
            </a:extLst>
          </p:cNvPr>
          <p:cNvSpPr txBox="1"/>
          <p:nvPr/>
        </p:nvSpPr>
        <p:spPr>
          <a:xfrm>
            <a:off x="8920041" y="445228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36" name="TextBox 35">
            <a:extLst>
              <a:ext uri="{FF2B5EF4-FFF2-40B4-BE49-F238E27FC236}">
                <a16:creationId xmlns:a16="http://schemas.microsoft.com/office/drawing/2014/main" id="{9E667DC5-9C7E-A264-7E6D-65C79F4FE6AD}"/>
              </a:ext>
            </a:extLst>
          </p:cNvPr>
          <p:cNvSpPr txBox="1"/>
          <p:nvPr/>
        </p:nvSpPr>
        <p:spPr>
          <a:xfrm>
            <a:off x="8920041" y="4751044"/>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9" name="TextBox 38">
            <a:extLst>
              <a:ext uri="{FF2B5EF4-FFF2-40B4-BE49-F238E27FC236}">
                <a16:creationId xmlns:a16="http://schemas.microsoft.com/office/drawing/2014/main" id="{BD97AB30-92CC-26C3-A338-991350A6A618}"/>
              </a:ext>
            </a:extLst>
          </p:cNvPr>
          <p:cNvSpPr txBox="1"/>
          <p:nvPr/>
        </p:nvSpPr>
        <p:spPr>
          <a:xfrm>
            <a:off x="7088637" y="5725961"/>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1" name="TextBox 40">
            <a:extLst>
              <a:ext uri="{FF2B5EF4-FFF2-40B4-BE49-F238E27FC236}">
                <a16:creationId xmlns:a16="http://schemas.microsoft.com/office/drawing/2014/main" id="{B755FCCB-FD6F-B9BB-A453-856D2AB14320}"/>
              </a:ext>
            </a:extLst>
          </p:cNvPr>
          <p:cNvSpPr txBox="1"/>
          <p:nvPr/>
        </p:nvSpPr>
        <p:spPr>
          <a:xfrm>
            <a:off x="8524783" y="2216278"/>
            <a:ext cx="4259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1</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st</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2" name="TextBox 41">
            <a:extLst>
              <a:ext uri="{FF2B5EF4-FFF2-40B4-BE49-F238E27FC236}">
                <a16:creationId xmlns:a16="http://schemas.microsoft.com/office/drawing/2014/main" id="{2C7FED60-DBD4-4B72-26E9-38BD7CB8BF7A}"/>
              </a:ext>
            </a:extLst>
          </p:cNvPr>
          <p:cNvSpPr txBox="1"/>
          <p:nvPr/>
        </p:nvSpPr>
        <p:spPr>
          <a:xfrm>
            <a:off x="8524787" y="256351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2</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nd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3" name="TextBox 42">
            <a:extLst>
              <a:ext uri="{FF2B5EF4-FFF2-40B4-BE49-F238E27FC236}">
                <a16:creationId xmlns:a16="http://schemas.microsoft.com/office/drawing/2014/main" id="{16F0D657-6444-A38A-A945-65EAEF43D63F}"/>
              </a:ext>
            </a:extLst>
          </p:cNvPr>
          <p:cNvSpPr txBox="1"/>
          <p:nvPr/>
        </p:nvSpPr>
        <p:spPr>
          <a:xfrm>
            <a:off x="8524783" y="291075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3</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rd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4" name="TextBox 43">
            <a:extLst>
              <a:ext uri="{FF2B5EF4-FFF2-40B4-BE49-F238E27FC236}">
                <a16:creationId xmlns:a16="http://schemas.microsoft.com/office/drawing/2014/main" id="{A007D8D2-3370-0C1F-DD8E-E2AA63D5180D}"/>
              </a:ext>
            </a:extLst>
          </p:cNvPr>
          <p:cNvSpPr txBox="1"/>
          <p:nvPr/>
        </p:nvSpPr>
        <p:spPr>
          <a:xfrm>
            <a:off x="8529322" y="3257997"/>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4</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th</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5" name="TextBox 44">
            <a:extLst>
              <a:ext uri="{FF2B5EF4-FFF2-40B4-BE49-F238E27FC236}">
                <a16:creationId xmlns:a16="http://schemas.microsoft.com/office/drawing/2014/main" id="{4032072B-7583-2179-8775-C564DAFD007B}"/>
              </a:ext>
            </a:extLst>
          </p:cNvPr>
          <p:cNvSpPr txBox="1"/>
          <p:nvPr/>
        </p:nvSpPr>
        <p:spPr>
          <a:xfrm>
            <a:off x="8920042" y="4001827"/>
            <a:ext cx="268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46" name="TextBox 45">
            <a:extLst>
              <a:ext uri="{FF2B5EF4-FFF2-40B4-BE49-F238E27FC236}">
                <a16:creationId xmlns:a16="http://schemas.microsoft.com/office/drawing/2014/main" id="{FB0631B3-0A25-F5E1-DB24-EAB92D9733B1}"/>
              </a:ext>
            </a:extLst>
          </p:cNvPr>
          <p:cNvSpPr txBox="1"/>
          <p:nvPr/>
        </p:nvSpPr>
        <p:spPr>
          <a:xfrm>
            <a:off x="8920041" y="3710991"/>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48" name="TextBox 47">
            <a:extLst>
              <a:ext uri="{FF2B5EF4-FFF2-40B4-BE49-F238E27FC236}">
                <a16:creationId xmlns:a16="http://schemas.microsoft.com/office/drawing/2014/main" id="{361FFBD9-F2BB-A664-F62A-EA5A79C8CC5A}"/>
              </a:ext>
            </a:extLst>
          </p:cNvPr>
          <p:cNvSpPr txBox="1"/>
          <p:nvPr/>
        </p:nvSpPr>
        <p:spPr>
          <a:xfrm>
            <a:off x="8920041" y="323921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53" name="Title 52">
            <a:extLst>
              <a:ext uri="{FF2B5EF4-FFF2-40B4-BE49-F238E27FC236}">
                <a16:creationId xmlns:a16="http://schemas.microsoft.com/office/drawing/2014/main" id="{288B9A77-A9C4-C09C-A5BA-0930C678615A}"/>
              </a:ext>
            </a:extLst>
          </p:cNvPr>
          <p:cNvSpPr>
            <a:spLocks noGrp="1"/>
          </p:cNvSpPr>
          <p:nvPr>
            <p:ph type="title"/>
          </p:nvPr>
        </p:nvSpPr>
        <p:spPr/>
        <p:txBody>
          <a:bodyPr/>
          <a:lstStyle/>
          <a:p>
            <a:r>
              <a:rPr lang="en-GB" dirty="0"/>
              <a:t>Role Fit Score</a:t>
            </a:r>
          </a:p>
        </p:txBody>
      </p:sp>
      <p:sp>
        <p:nvSpPr>
          <p:cNvPr id="55" name="Rectangle: Rounded Corners 54">
            <a:extLst>
              <a:ext uri="{FF2B5EF4-FFF2-40B4-BE49-F238E27FC236}">
                <a16:creationId xmlns:a16="http://schemas.microsoft.com/office/drawing/2014/main" id="{57895DF9-860E-B6DF-E177-B11D39979FDC}"/>
              </a:ext>
            </a:extLst>
          </p:cNvPr>
          <p:cNvSpPr/>
          <p:nvPr/>
        </p:nvSpPr>
        <p:spPr>
          <a:xfrm>
            <a:off x="6949569" y="2183702"/>
            <a:ext cx="4438261" cy="14225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EEC989B4-8F21-39F3-5B1A-7EBB4EC6FCE8}"/>
              </a:ext>
            </a:extLst>
          </p:cNvPr>
          <p:cNvSpPr/>
          <p:nvPr/>
        </p:nvSpPr>
        <p:spPr>
          <a:xfrm>
            <a:off x="6949569" y="3669312"/>
            <a:ext cx="4438261" cy="145207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D367727-D1C2-C3C0-03AF-81B625C3FCA0}"/>
              </a:ext>
            </a:extLst>
          </p:cNvPr>
          <p:cNvSpPr/>
          <p:nvPr/>
        </p:nvSpPr>
        <p:spPr>
          <a:xfrm>
            <a:off x="6949569" y="5178055"/>
            <a:ext cx="4438261" cy="138968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5210DE30-6909-39E0-8BF4-09699BCA5B84}"/>
              </a:ext>
            </a:extLst>
          </p:cNvPr>
          <p:cNvCxnSpPr>
            <a:cxnSpLocks/>
            <a:stCxn id="56" idx="1"/>
            <a:endCxn id="56" idx="3"/>
          </p:cNvCxnSpPr>
          <p:nvPr/>
        </p:nvCxnSpPr>
        <p:spPr>
          <a:xfrm>
            <a:off x="6949569" y="4395352"/>
            <a:ext cx="44382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D26E0A1-2F94-B7E5-48BC-7CBFE5A14014}"/>
              </a:ext>
            </a:extLst>
          </p:cNvPr>
          <p:cNvSpPr txBox="1"/>
          <p:nvPr/>
        </p:nvSpPr>
        <p:spPr>
          <a:xfrm>
            <a:off x="7433364" y="1795955"/>
            <a:ext cx="32380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Ranking Example</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 name="TextBox 1">
            <a:extLst>
              <a:ext uri="{FF2B5EF4-FFF2-40B4-BE49-F238E27FC236}">
                <a16:creationId xmlns:a16="http://schemas.microsoft.com/office/drawing/2014/main" id="{753B723E-2120-F55B-4C75-CAAD58EF6614}"/>
              </a:ext>
            </a:extLst>
          </p:cNvPr>
          <p:cNvSpPr txBox="1"/>
          <p:nvPr/>
        </p:nvSpPr>
        <p:spPr>
          <a:xfrm>
            <a:off x="352063" y="3360196"/>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8" name="TextBox 7">
            <a:extLst>
              <a:ext uri="{FF2B5EF4-FFF2-40B4-BE49-F238E27FC236}">
                <a16:creationId xmlns:a16="http://schemas.microsoft.com/office/drawing/2014/main" id="{1FCB8186-8BE9-0A8F-BE97-07482BEFC0DA}"/>
              </a:ext>
            </a:extLst>
          </p:cNvPr>
          <p:cNvSpPr txBox="1"/>
          <p:nvPr/>
        </p:nvSpPr>
        <p:spPr>
          <a:xfrm>
            <a:off x="352063" y="4087334"/>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56548CCA-F5FA-88AA-E883-EA66DD1258FC}"/>
              </a:ext>
            </a:extLst>
          </p:cNvPr>
          <p:cNvSpPr txBox="1"/>
          <p:nvPr/>
        </p:nvSpPr>
        <p:spPr>
          <a:xfrm>
            <a:off x="352063" y="5164274"/>
            <a:ext cx="23688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14" name="TextBox 13">
            <a:extLst>
              <a:ext uri="{FF2B5EF4-FFF2-40B4-BE49-F238E27FC236}">
                <a16:creationId xmlns:a16="http://schemas.microsoft.com/office/drawing/2014/main" id="{17A52340-1939-0957-D302-3E38185F4372}"/>
              </a:ext>
            </a:extLst>
          </p:cNvPr>
          <p:cNvSpPr txBox="1"/>
          <p:nvPr/>
        </p:nvSpPr>
        <p:spPr>
          <a:xfrm>
            <a:off x="2457153" y="4803555"/>
            <a:ext cx="23688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541008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8197B9-B300-D32F-B4D3-90337D6E1170}"/>
              </a:ext>
            </a:extLst>
          </p:cNvPr>
          <p:cNvSpPr/>
          <p:nvPr/>
        </p:nvSpPr>
        <p:spPr>
          <a:xfrm>
            <a:off x="352063" y="1041055"/>
            <a:ext cx="10157750" cy="6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We would work with you to create the Match 6.5 algorithm based on what is key to success in the entry-level retail associate and retail store manager roles e.g. Giving Support, Building Relationships, Providing Leadership, Driving Success, etc.</a:t>
            </a:r>
          </a:p>
        </p:txBody>
      </p:sp>
      <p:sp>
        <p:nvSpPr>
          <p:cNvPr id="21" name="TextBox 20">
            <a:extLst>
              <a:ext uri="{FF2B5EF4-FFF2-40B4-BE49-F238E27FC236}">
                <a16:creationId xmlns:a16="http://schemas.microsoft.com/office/drawing/2014/main" id="{13E9FEE5-D2CA-BC09-901E-EAC20C557312}"/>
              </a:ext>
            </a:extLst>
          </p:cNvPr>
          <p:cNvSpPr txBox="1"/>
          <p:nvPr/>
        </p:nvSpPr>
        <p:spPr>
          <a:xfrm>
            <a:off x="8920041" y="2560178"/>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Building Relationships</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22" name="TextBox 21">
            <a:extLst>
              <a:ext uri="{FF2B5EF4-FFF2-40B4-BE49-F238E27FC236}">
                <a16:creationId xmlns:a16="http://schemas.microsoft.com/office/drawing/2014/main" id="{B909FC47-7894-9D3A-FB7C-DDE755EFFA40}"/>
              </a:ext>
            </a:extLst>
          </p:cNvPr>
          <p:cNvSpPr txBox="1"/>
          <p:nvPr/>
        </p:nvSpPr>
        <p:spPr>
          <a:xfrm>
            <a:off x="7058324" y="2720492"/>
            <a:ext cx="7500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High</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3" name="TextBox 22">
            <a:extLst>
              <a:ext uri="{FF2B5EF4-FFF2-40B4-BE49-F238E27FC236}">
                <a16:creationId xmlns:a16="http://schemas.microsoft.com/office/drawing/2014/main" id="{386D2EF4-A567-883A-FC2A-2B06A368BA17}"/>
              </a:ext>
            </a:extLst>
          </p:cNvPr>
          <p:cNvSpPr txBox="1"/>
          <p:nvPr/>
        </p:nvSpPr>
        <p:spPr>
          <a:xfrm>
            <a:off x="7058324" y="3846374"/>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High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E42562A7-0D3F-8798-A98A-6BC044AEDE04}"/>
              </a:ext>
            </a:extLst>
          </p:cNvPr>
          <p:cNvSpPr txBox="1"/>
          <p:nvPr/>
        </p:nvSpPr>
        <p:spPr>
          <a:xfrm>
            <a:off x="7058323" y="4581767"/>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Medium 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DA17A236-A01B-B149-A83D-CFDA54252CB2}"/>
              </a:ext>
            </a:extLst>
          </p:cNvPr>
          <p:cNvSpPr txBox="1"/>
          <p:nvPr/>
        </p:nvSpPr>
        <p:spPr>
          <a:xfrm>
            <a:off x="352063" y="2780739"/>
            <a:ext cx="323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The 12 Match 6.5 behaviors: </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27" name="Arrow: Right 26">
            <a:extLst>
              <a:ext uri="{FF2B5EF4-FFF2-40B4-BE49-F238E27FC236}">
                <a16:creationId xmlns:a16="http://schemas.microsoft.com/office/drawing/2014/main" id="{3DE8D253-EF93-9554-A540-B370973049BD}"/>
              </a:ext>
            </a:extLst>
          </p:cNvPr>
          <p:cNvSpPr/>
          <p:nvPr/>
        </p:nvSpPr>
        <p:spPr>
          <a:xfrm>
            <a:off x="5044158" y="3606282"/>
            <a:ext cx="1553411" cy="1591800"/>
          </a:xfrm>
          <a:prstGeom prst="rightArrow">
            <a:avLst>
              <a:gd name="adj1" fmla="val 65638"/>
              <a:gd name="adj2" fmla="val 38885"/>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1"/>
                </a:solidFill>
                <a:effectLst/>
                <a:uLnTx/>
                <a:uFillTx/>
                <a:latin typeface="+mj-lt"/>
                <a:ea typeface="+mn-ea"/>
                <a:cs typeface="+mn-cs"/>
              </a:rPr>
              <a:t>Rank the 12 behaviors</a:t>
            </a:r>
          </a:p>
        </p:txBody>
      </p:sp>
      <p:sp>
        <p:nvSpPr>
          <p:cNvPr id="32" name="TextBox 31">
            <a:extLst>
              <a:ext uri="{FF2B5EF4-FFF2-40B4-BE49-F238E27FC236}">
                <a16:creationId xmlns:a16="http://schemas.microsoft.com/office/drawing/2014/main" id="{535D5220-29FA-0365-0078-9549ABA7B393}"/>
              </a:ext>
            </a:extLst>
          </p:cNvPr>
          <p:cNvSpPr txBox="1"/>
          <p:nvPr/>
        </p:nvSpPr>
        <p:spPr>
          <a:xfrm>
            <a:off x="8920041" y="2220660"/>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Giving Support</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3" name="TextBox 32">
            <a:extLst>
              <a:ext uri="{FF2B5EF4-FFF2-40B4-BE49-F238E27FC236}">
                <a16:creationId xmlns:a16="http://schemas.microsoft.com/office/drawing/2014/main" id="{A2877E1B-AC7D-BFA7-6B4D-05A86394B8DC}"/>
              </a:ext>
            </a:extLst>
          </p:cNvPr>
          <p:cNvSpPr txBox="1"/>
          <p:nvPr/>
        </p:nvSpPr>
        <p:spPr>
          <a:xfrm>
            <a:off x="8920041" y="2899696"/>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Providing Leadership</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34" name="TextBox 33">
            <a:extLst>
              <a:ext uri="{FF2B5EF4-FFF2-40B4-BE49-F238E27FC236}">
                <a16:creationId xmlns:a16="http://schemas.microsoft.com/office/drawing/2014/main" id="{CD188AB5-565A-8C0F-1FA8-87FE65304C77}"/>
              </a:ext>
            </a:extLst>
          </p:cNvPr>
          <p:cNvSpPr txBox="1"/>
          <p:nvPr/>
        </p:nvSpPr>
        <p:spPr>
          <a:xfrm>
            <a:off x="8920041" y="5880871"/>
            <a:ext cx="2681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Creating Innovation</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35" name="TextBox 34">
            <a:extLst>
              <a:ext uri="{FF2B5EF4-FFF2-40B4-BE49-F238E27FC236}">
                <a16:creationId xmlns:a16="http://schemas.microsoft.com/office/drawing/2014/main" id="{622B3C1D-7F6B-E92C-1FF3-61ECE94369B5}"/>
              </a:ext>
            </a:extLst>
          </p:cNvPr>
          <p:cNvSpPr txBox="1"/>
          <p:nvPr/>
        </p:nvSpPr>
        <p:spPr>
          <a:xfrm>
            <a:off x="8920041" y="445228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Investigating Issues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36" name="TextBox 35">
            <a:extLst>
              <a:ext uri="{FF2B5EF4-FFF2-40B4-BE49-F238E27FC236}">
                <a16:creationId xmlns:a16="http://schemas.microsoft.com/office/drawing/2014/main" id="{9E667DC5-9C7E-A264-7E6D-65C79F4FE6AD}"/>
              </a:ext>
            </a:extLst>
          </p:cNvPr>
          <p:cNvSpPr txBox="1"/>
          <p:nvPr/>
        </p:nvSpPr>
        <p:spPr>
          <a:xfrm>
            <a:off x="8920041" y="4751044"/>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Showing Resilience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7" name="TextBox 36">
            <a:extLst>
              <a:ext uri="{FF2B5EF4-FFF2-40B4-BE49-F238E27FC236}">
                <a16:creationId xmlns:a16="http://schemas.microsoft.com/office/drawing/2014/main" id="{B41E999D-AAD7-939E-83D0-A06B292841FD}"/>
              </a:ext>
            </a:extLst>
          </p:cNvPr>
          <p:cNvSpPr txBox="1"/>
          <p:nvPr/>
        </p:nvSpPr>
        <p:spPr>
          <a:xfrm>
            <a:off x="8920041" y="5213657"/>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8B107"/>
                </a:solidFill>
                <a:effectLst/>
                <a:uLnTx/>
                <a:uFillTx/>
                <a:ea typeface="+mn-ea"/>
                <a:cs typeface="Arial" panose="020B0604020202020204" pitchFamily="34" charset="0"/>
              </a:rPr>
              <a:t>Adjusting to Change</a:t>
            </a:r>
            <a:endParaRPr kumimoji="0" lang="en-GB" sz="1400" b="0" i="0" u="none" strike="noStrike" kern="1200" cap="none" spc="0" normalizeH="0" baseline="0" noProof="0" dirty="0">
              <a:ln>
                <a:noFill/>
              </a:ln>
              <a:solidFill>
                <a:srgbClr val="C8B107"/>
              </a:solidFill>
              <a:effectLst/>
              <a:uLnTx/>
              <a:uFillTx/>
              <a:ea typeface="+mn-ea"/>
              <a:cs typeface="Arial" panose="020B0604020202020204" pitchFamily="34" charset="0"/>
            </a:endParaRPr>
          </a:p>
        </p:txBody>
      </p:sp>
      <p:sp>
        <p:nvSpPr>
          <p:cNvPr id="38" name="TextBox 37">
            <a:extLst>
              <a:ext uri="{FF2B5EF4-FFF2-40B4-BE49-F238E27FC236}">
                <a16:creationId xmlns:a16="http://schemas.microsoft.com/office/drawing/2014/main" id="{AE564F16-BD40-DCA6-964F-BAC355C7DA98}"/>
              </a:ext>
            </a:extLst>
          </p:cNvPr>
          <p:cNvSpPr txBox="1"/>
          <p:nvPr/>
        </p:nvSpPr>
        <p:spPr>
          <a:xfrm>
            <a:off x="8920041" y="5547264"/>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188C5"/>
                </a:solidFill>
                <a:effectLst/>
                <a:uLnTx/>
                <a:uFillTx/>
                <a:ea typeface="+mn-ea"/>
                <a:cs typeface="Arial" panose="020B0604020202020204" pitchFamily="34" charset="0"/>
              </a:rPr>
              <a:t>Evaluating Problems</a:t>
            </a:r>
            <a:endParaRPr kumimoji="0" lang="en-GB" sz="1400" b="0" i="0" u="none" strike="noStrike" kern="1200" cap="none" spc="0" normalizeH="0" baseline="0" noProof="0" dirty="0">
              <a:ln>
                <a:noFill/>
              </a:ln>
              <a:solidFill>
                <a:srgbClr val="6188C5"/>
              </a:solidFill>
              <a:effectLst/>
              <a:uLnTx/>
              <a:uFillTx/>
              <a:ea typeface="+mn-ea"/>
              <a:cs typeface="Arial" panose="020B0604020202020204" pitchFamily="34" charset="0"/>
            </a:endParaRPr>
          </a:p>
        </p:txBody>
      </p:sp>
      <p:sp>
        <p:nvSpPr>
          <p:cNvPr id="39" name="TextBox 38">
            <a:extLst>
              <a:ext uri="{FF2B5EF4-FFF2-40B4-BE49-F238E27FC236}">
                <a16:creationId xmlns:a16="http://schemas.microsoft.com/office/drawing/2014/main" id="{BD97AB30-92CC-26C3-A338-991350A6A618}"/>
              </a:ext>
            </a:extLst>
          </p:cNvPr>
          <p:cNvSpPr txBox="1"/>
          <p:nvPr/>
        </p:nvSpPr>
        <p:spPr>
          <a:xfrm>
            <a:off x="7088637" y="5725961"/>
            <a:ext cx="16794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Low </a:t>
            </a:r>
            <a:endParaRPr kumimoji="0" lang="en-GB" sz="16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41" name="TextBox 40">
            <a:extLst>
              <a:ext uri="{FF2B5EF4-FFF2-40B4-BE49-F238E27FC236}">
                <a16:creationId xmlns:a16="http://schemas.microsoft.com/office/drawing/2014/main" id="{B755FCCB-FD6F-B9BB-A453-856D2AB14320}"/>
              </a:ext>
            </a:extLst>
          </p:cNvPr>
          <p:cNvSpPr txBox="1"/>
          <p:nvPr/>
        </p:nvSpPr>
        <p:spPr>
          <a:xfrm>
            <a:off x="8524783" y="2216278"/>
            <a:ext cx="4259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1</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st</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2" name="TextBox 41">
            <a:extLst>
              <a:ext uri="{FF2B5EF4-FFF2-40B4-BE49-F238E27FC236}">
                <a16:creationId xmlns:a16="http://schemas.microsoft.com/office/drawing/2014/main" id="{2C7FED60-DBD4-4B72-26E9-38BD7CB8BF7A}"/>
              </a:ext>
            </a:extLst>
          </p:cNvPr>
          <p:cNvSpPr txBox="1"/>
          <p:nvPr/>
        </p:nvSpPr>
        <p:spPr>
          <a:xfrm>
            <a:off x="8524787" y="256351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2</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nd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3" name="TextBox 42">
            <a:extLst>
              <a:ext uri="{FF2B5EF4-FFF2-40B4-BE49-F238E27FC236}">
                <a16:creationId xmlns:a16="http://schemas.microsoft.com/office/drawing/2014/main" id="{16F0D657-6444-A38A-A945-65EAEF43D63F}"/>
              </a:ext>
            </a:extLst>
          </p:cNvPr>
          <p:cNvSpPr txBox="1"/>
          <p:nvPr/>
        </p:nvSpPr>
        <p:spPr>
          <a:xfrm>
            <a:off x="8524783" y="2910758"/>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3</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rd</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4" name="TextBox 43">
            <a:extLst>
              <a:ext uri="{FF2B5EF4-FFF2-40B4-BE49-F238E27FC236}">
                <a16:creationId xmlns:a16="http://schemas.microsoft.com/office/drawing/2014/main" id="{A007D8D2-3370-0C1F-DD8E-E2AA63D5180D}"/>
              </a:ext>
            </a:extLst>
          </p:cNvPr>
          <p:cNvSpPr txBox="1"/>
          <p:nvPr/>
        </p:nvSpPr>
        <p:spPr>
          <a:xfrm>
            <a:off x="8529322" y="3257997"/>
            <a:ext cx="4828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ea typeface="+mn-ea"/>
                <a:cs typeface="Arial" panose="020B0604020202020204" pitchFamily="34" charset="0"/>
              </a:rPr>
              <a:t>4</a:t>
            </a:r>
            <a:r>
              <a:rPr kumimoji="0" lang="en-US" sz="1400" b="0" i="0" u="none" strike="noStrike" kern="1200" cap="none" spc="0" normalizeH="0" baseline="30000" noProof="0" dirty="0">
                <a:ln>
                  <a:noFill/>
                </a:ln>
                <a:solidFill>
                  <a:prstClr val="black"/>
                </a:solidFill>
                <a:effectLst/>
                <a:uLnTx/>
                <a:uFillTx/>
                <a:ea typeface="+mn-ea"/>
                <a:cs typeface="Arial" panose="020B0604020202020204" pitchFamily="34" charset="0"/>
              </a:rPr>
              <a:t>th</a:t>
            </a:r>
            <a:endParaRPr kumimoji="0" lang="en-GB" sz="1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45" name="TextBox 44">
            <a:extLst>
              <a:ext uri="{FF2B5EF4-FFF2-40B4-BE49-F238E27FC236}">
                <a16:creationId xmlns:a16="http://schemas.microsoft.com/office/drawing/2014/main" id="{4032072B-7583-2179-8775-C564DAFD007B}"/>
              </a:ext>
            </a:extLst>
          </p:cNvPr>
          <p:cNvSpPr txBox="1"/>
          <p:nvPr/>
        </p:nvSpPr>
        <p:spPr>
          <a:xfrm>
            <a:off x="8920042" y="4001827"/>
            <a:ext cx="2681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32118"/>
                </a:solidFill>
                <a:effectLst/>
                <a:uLnTx/>
                <a:uFillTx/>
                <a:ea typeface="+mn-ea"/>
                <a:cs typeface="Arial" panose="020B0604020202020204" pitchFamily="34" charset="0"/>
              </a:rPr>
              <a:t>Communicating Information</a:t>
            </a:r>
            <a:endParaRPr kumimoji="0" lang="en-GB" sz="1400" b="0" i="0" u="none" strike="noStrike" kern="1200" cap="none" spc="0" normalizeH="0" baseline="0" noProof="0" dirty="0">
              <a:ln>
                <a:noFill/>
              </a:ln>
              <a:solidFill>
                <a:srgbClr val="B32118"/>
              </a:solidFill>
              <a:effectLst/>
              <a:uLnTx/>
              <a:uFillTx/>
              <a:ea typeface="+mn-ea"/>
              <a:cs typeface="Arial" panose="020B0604020202020204" pitchFamily="34" charset="0"/>
            </a:endParaRPr>
          </a:p>
        </p:txBody>
      </p:sp>
      <p:sp>
        <p:nvSpPr>
          <p:cNvPr id="46" name="TextBox 45">
            <a:extLst>
              <a:ext uri="{FF2B5EF4-FFF2-40B4-BE49-F238E27FC236}">
                <a16:creationId xmlns:a16="http://schemas.microsoft.com/office/drawing/2014/main" id="{FB0631B3-0A25-F5E1-DB24-EAB92D9733B1}"/>
              </a:ext>
            </a:extLst>
          </p:cNvPr>
          <p:cNvSpPr txBox="1"/>
          <p:nvPr/>
        </p:nvSpPr>
        <p:spPr>
          <a:xfrm>
            <a:off x="8920041" y="3710991"/>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Structuring Tasks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47" name="TextBox 46">
            <a:extLst>
              <a:ext uri="{FF2B5EF4-FFF2-40B4-BE49-F238E27FC236}">
                <a16:creationId xmlns:a16="http://schemas.microsoft.com/office/drawing/2014/main" id="{2E29FC6E-6F1F-636A-CD52-5B6C705F6AD6}"/>
              </a:ext>
            </a:extLst>
          </p:cNvPr>
          <p:cNvSpPr txBox="1"/>
          <p:nvPr/>
        </p:nvSpPr>
        <p:spPr>
          <a:xfrm>
            <a:off x="8920041" y="6214477"/>
            <a:ext cx="2681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Processing Details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48" name="TextBox 47">
            <a:extLst>
              <a:ext uri="{FF2B5EF4-FFF2-40B4-BE49-F238E27FC236}">
                <a16:creationId xmlns:a16="http://schemas.microsoft.com/office/drawing/2014/main" id="{361FFBD9-F2BB-A664-F62A-EA5A79C8CC5A}"/>
              </a:ext>
            </a:extLst>
          </p:cNvPr>
          <p:cNvSpPr txBox="1"/>
          <p:nvPr/>
        </p:nvSpPr>
        <p:spPr>
          <a:xfrm>
            <a:off x="8920041" y="3239215"/>
            <a:ext cx="268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97A31"/>
                </a:solidFill>
                <a:effectLst/>
                <a:uLnTx/>
                <a:uFillTx/>
                <a:ea typeface="+mn-ea"/>
                <a:cs typeface="Arial" panose="020B0604020202020204" pitchFamily="34" charset="0"/>
              </a:rPr>
              <a:t>Driving Success</a:t>
            </a:r>
            <a:endParaRPr kumimoji="0" lang="en-GB" sz="1400" b="0" i="0" u="none" strike="noStrike" kern="1200" cap="none" spc="0" normalizeH="0" baseline="0" noProof="0" dirty="0">
              <a:ln>
                <a:noFill/>
              </a:ln>
              <a:solidFill>
                <a:srgbClr val="397A31"/>
              </a:solidFill>
              <a:effectLst/>
              <a:uLnTx/>
              <a:uFillTx/>
              <a:ea typeface="+mn-ea"/>
              <a:cs typeface="Arial" panose="020B0604020202020204" pitchFamily="34" charset="0"/>
            </a:endParaRPr>
          </a:p>
        </p:txBody>
      </p:sp>
      <p:sp>
        <p:nvSpPr>
          <p:cNvPr id="53" name="Title 52">
            <a:extLst>
              <a:ext uri="{FF2B5EF4-FFF2-40B4-BE49-F238E27FC236}">
                <a16:creationId xmlns:a16="http://schemas.microsoft.com/office/drawing/2014/main" id="{288B9A77-A9C4-C09C-A5BA-0930C678615A}"/>
              </a:ext>
            </a:extLst>
          </p:cNvPr>
          <p:cNvSpPr>
            <a:spLocks noGrp="1"/>
          </p:cNvSpPr>
          <p:nvPr>
            <p:ph type="title"/>
          </p:nvPr>
        </p:nvSpPr>
        <p:spPr/>
        <p:txBody>
          <a:bodyPr/>
          <a:lstStyle/>
          <a:p>
            <a:r>
              <a:rPr lang="en-GB" dirty="0"/>
              <a:t>Role Fit Score</a:t>
            </a:r>
          </a:p>
        </p:txBody>
      </p:sp>
      <p:sp>
        <p:nvSpPr>
          <p:cNvPr id="55" name="Rectangle: Rounded Corners 54">
            <a:extLst>
              <a:ext uri="{FF2B5EF4-FFF2-40B4-BE49-F238E27FC236}">
                <a16:creationId xmlns:a16="http://schemas.microsoft.com/office/drawing/2014/main" id="{57895DF9-860E-B6DF-E177-B11D39979FDC}"/>
              </a:ext>
            </a:extLst>
          </p:cNvPr>
          <p:cNvSpPr/>
          <p:nvPr/>
        </p:nvSpPr>
        <p:spPr>
          <a:xfrm>
            <a:off x="6949569" y="2183702"/>
            <a:ext cx="4438261" cy="142258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EEC989B4-8F21-39F3-5B1A-7EBB4EC6FCE8}"/>
              </a:ext>
            </a:extLst>
          </p:cNvPr>
          <p:cNvSpPr/>
          <p:nvPr/>
        </p:nvSpPr>
        <p:spPr>
          <a:xfrm>
            <a:off x="6949569" y="3669312"/>
            <a:ext cx="4438261" cy="145207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D367727-D1C2-C3C0-03AF-81B625C3FCA0}"/>
              </a:ext>
            </a:extLst>
          </p:cNvPr>
          <p:cNvSpPr/>
          <p:nvPr/>
        </p:nvSpPr>
        <p:spPr>
          <a:xfrm>
            <a:off x="6949569" y="5178055"/>
            <a:ext cx="4438261" cy="138968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5210DE30-6909-39E0-8BF4-09699BCA5B84}"/>
              </a:ext>
            </a:extLst>
          </p:cNvPr>
          <p:cNvCxnSpPr>
            <a:cxnSpLocks/>
            <a:stCxn id="56" idx="1"/>
            <a:endCxn id="56" idx="3"/>
          </p:cNvCxnSpPr>
          <p:nvPr/>
        </p:nvCxnSpPr>
        <p:spPr>
          <a:xfrm>
            <a:off x="6949569" y="4395352"/>
            <a:ext cx="443826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D26E0A1-2F94-B7E5-48BC-7CBFE5A14014}"/>
              </a:ext>
            </a:extLst>
          </p:cNvPr>
          <p:cNvSpPr txBox="1"/>
          <p:nvPr/>
        </p:nvSpPr>
        <p:spPr>
          <a:xfrm>
            <a:off x="7433364" y="1795955"/>
            <a:ext cx="32380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Ranking Example</a:t>
            </a:r>
            <a:endParaRPr kumimoji="0" lang="en-GB" sz="16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0787400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290A65B-5592-984A-F7BE-0488149280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1944" y="2221009"/>
            <a:ext cx="341970" cy="348876"/>
          </a:xfrm>
          <a:prstGeom prst="rect">
            <a:avLst/>
          </a:prstGeom>
        </p:spPr>
      </p:pic>
      <p:graphicFrame>
        <p:nvGraphicFramePr>
          <p:cNvPr id="9" name="Table 4">
            <a:extLst>
              <a:ext uri="{FF2B5EF4-FFF2-40B4-BE49-F238E27FC236}">
                <a16:creationId xmlns:a16="http://schemas.microsoft.com/office/drawing/2014/main" id="{0B48068E-F39A-0DEA-9B0F-0AE2DC8388FF}"/>
              </a:ext>
            </a:extLst>
          </p:cNvPr>
          <p:cNvGraphicFramePr>
            <a:graphicFrameLocks noGrp="1"/>
          </p:cNvGraphicFramePr>
          <p:nvPr>
            <p:extLst>
              <p:ext uri="{D42A27DB-BD31-4B8C-83A1-F6EECF244321}">
                <p14:modId xmlns:p14="http://schemas.microsoft.com/office/powerpoint/2010/main" val="4257737899"/>
              </p:ext>
            </p:extLst>
          </p:nvPr>
        </p:nvGraphicFramePr>
        <p:xfrm>
          <a:off x="1552302" y="2615216"/>
          <a:ext cx="8868139" cy="3794760"/>
        </p:xfrm>
        <a:graphic>
          <a:graphicData uri="http://schemas.openxmlformats.org/drawingml/2006/table">
            <a:tbl>
              <a:tblPr firstRow="1" bandRow="1">
                <a:tableStyleId>{073A0DAA-6AF3-43AB-8588-CEC1D06C72B9}</a:tableStyleId>
              </a:tblPr>
              <a:tblGrid>
                <a:gridCol w="873443">
                  <a:extLst>
                    <a:ext uri="{9D8B030D-6E8A-4147-A177-3AD203B41FA5}">
                      <a16:colId xmlns:a16="http://schemas.microsoft.com/office/drawing/2014/main" val="1597467600"/>
                    </a:ext>
                  </a:extLst>
                </a:gridCol>
                <a:gridCol w="867093">
                  <a:extLst>
                    <a:ext uri="{9D8B030D-6E8A-4147-A177-3AD203B41FA5}">
                      <a16:colId xmlns:a16="http://schemas.microsoft.com/office/drawing/2014/main" val="1942670159"/>
                    </a:ext>
                  </a:extLst>
                </a:gridCol>
                <a:gridCol w="1429068">
                  <a:extLst>
                    <a:ext uri="{9D8B030D-6E8A-4147-A177-3AD203B41FA5}">
                      <a16:colId xmlns:a16="http://schemas.microsoft.com/office/drawing/2014/main" val="2762334141"/>
                    </a:ext>
                  </a:extLst>
                </a:gridCol>
                <a:gridCol w="1311593">
                  <a:extLst>
                    <a:ext uri="{9D8B030D-6E8A-4147-A177-3AD203B41FA5}">
                      <a16:colId xmlns:a16="http://schemas.microsoft.com/office/drawing/2014/main" val="1603650915"/>
                    </a:ext>
                  </a:extLst>
                </a:gridCol>
                <a:gridCol w="1643743">
                  <a:extLst>
                    <a:ext uri="{9D8B030D-6E8A-4147-A177-3AD203B41FA5}">
                      <a16:colId xmlns:a16="http://schemas.microsoft.com/office/drawing/2014/main" val="1486082770"/>
                    </a:ext>
                  </a:extLst>
                </a:gridCol>
                <a:gridCol w="2743199">
                  <a:extLst>
                    <a:ext uri="{9D8B030D-6E8A-4147-A177-3AD203B41FA5}">
                      <a16:colId xmlns:a16="http://schemas.microsoft.com/office/drawing/2014/main" val="3091631079"/>
                    </a:ext>
                  </a:extLst>
                </a:gridCol>
              </a:tblGrid>
              <a:tr h="370840">
                <a:tc>
                  <a:txBody>
                    <a:bodyPr/>
                    <a:lstStyle/>
                    <a:p>
                      <a:r>
                        <a:rPr lang="en-GB" sz="1200" b="1" dirty="0">
                          <a:solidFill>
                            <a:schemeClr val="tx2"/>
                          </a:solidFill>
                          <a:latin typeface="+mj-lt"/>
                        </a:rPr>
                        <a:t>First Name</a:t>
                      </a:r>
                    </a:p>
                  </a:txBody>
                  <a:tcPr anchor="ctr">
                    <a:solidFill>
                      <a:schemeClr val="accent1"/>
                    </a:solidFill>
                  </a:tcPr>
                </a:tc>
                <a:tc>
                  <a:txBody>
                    <a:bodyPr/>
                    <a:lstStyle/>
                    <a:p>
                      <a:r>
                        <a:rPr lang="en-GB" sz="1200" b="1" dirty="0">
                          <a:solidFill>
                            <a:schemeClr val="tx2"/>
                          </a:solidFill>
                          <a:latin typeface="+mj-lt"/>
                        </a:rPr>
                        <a:t>Last Name</a:t>
                      </a:r>
                    </a:p>
                  </a:txBody>
                  <a:tcPr anchor="ctr">
                    <a:solidFill>
                      <a:schemeClr val="accent1"/>
                    </a:solidFill>
                  </a:tcPr>
                </a:tc>
                <a:tc>
                  <a:txBody>
                    <a:bodyPr/>
                    <a:lstStyle/>
                    <a:p>
                      <a:r>
                        <a:rPr lang="en-GB" sz="1200" b="1" dirty="0">
                          <a:solidFill>
                            <a:schemeClr val="tx2"/>
                          </a:solidFill>
                          <a:latin typeface="+mj-lt"/>
                        </a:rPr>
                        <a:t>Behavioral Fit Score</a:t>
                      </a:r>
                    </a:p>
                  </a:txBody>
                  <a:tcPr anchor="ctr">
                    <a:solidFill>
                      <a:schemeClr val="accent1"/>
                    </a:solidFill>
                  </a:tcPr>
                </a:tc>
                <a:tc>
                  <a:txBody>
                    <a:bodyPr/>
                    <a:lstStyle/>
                    <a:p>
                      <a:r>
                        <a:rPr lang="en-GB" sz="1200" b="1" dirty="0">
                          <a:solidFill>
                            <a:schemeClr val="tx2"/>
                          </a:solidFill>
                          <a:latin typeface="+mj-lt"/>
                        </a:rPr>
                        <a:t>SJT Score</a:t>
                      </a:r>
                    </a:p>
                  </a:txBody>
                  <a:tcPr anchor="ctr">
                    <a:solidFill>
                      <a:schemeClr val="accent1"/>
                    </a:solidFill>
                  </a:tcPr>
                </a:tc>
                <a:tc>
                  <a:txBody>
                    <a:bodyPr/>
                    <a:lstStyle/>
                    <a:p>
                      <a:r>
                        <a:rPr lang="en-GB" sz="1200" b="1" dirty="0">
                          <a:solidFill>
                            <a:schemeClr val="tx2"/>
                          </a:solidFill>
                          <a:latin typeface="+mj-lt"/>
                        </a:rPr>
                        <a:t>Combined Fit Score</a:t>
                      </a:r>
                    </a:p>
                  </a:txBody>
                  <a:tcPr anchor="ctr">
                    <a:solidFill>
                      <a:schemeClr val="accent1"/>
                    </a:solidFill>
                  </a:tcPr>
                </a:tc>
                <a:tc>
                  <a:txBody>
                    <a:bodyPr/>
                    <a:lstStyle/>
                    <a:p>
                      <a:r>
                        <a:rPr lang="en-GB" sz="1200" b="1" dirty="0" err="1">
                          <a:solidFill>
                            <a:schemeClr val="tx2"/>
                          </a:solidFill>
                          <a:latin typeface="+mj-lt"/>
                        </a:rPr>
                        <a:t>NormSet</a:t>
                      </a:r>
                      <a:endParaRPr lang="en-GB" sz="1200" b="1" dirty="0">
                        <a:solidFill>
                          <a:schemeClr val="tx2"/>
                        </a:solidFill>
                        <a:latin typeface="+mj-lt"/>
                      </a:endParaRPr>
                    </a:p>
                  </a:txBody>
                  <a:tcPr anchor="ctr">
                    <a:solidFill>
                      <a:schemeClr val="accent1"/>
                    </a:solidFill>
                  </a:tcPr>
                </a:tc>
                <a:extLst>
                  <a:ext uri="{0D108BD9-81ED-4DB2-BD59-A6C34878D82A}">
                    <a16:rowId xmlns:a16="http://schemas.microsoft.com/office/drawing/2014/main" val="3233109529"/>
                  </a:ext>
                </a:extLst>
              </a:tr>
              <a:tr h="370840">
                <a:tc>
                  <a:txBody>
                    <a:bodyPr/>
                    <a:lstStyle/>
                    <a:p>
                      <a:r>
                        <a:rPr lang="en-GB" sz="1000" dirty="0"/>
                        <a:t>Lee</a:t>
                      </a:r>
                      <a:endParaRPr lang="en-GB" sz="1000" dirty="0">
                        <a:latin typeface="Raleway" pitchFamily="2" charset="0"/>
                      </a:endParaRPr>
                    </a:p>
                  </a:txBody>
                  <a:tcPr anchor="ctr"/>
                </a:tc>
                <a:tc>
                  <a:txBody>
                    <a:bodyPr/>
                    <a:lstStyle/>
                    <a:p>
                      <a:r>
                        <a:rPr lang="en-GB" sz="1000" dirty="0"/>
                        <a:t>Crouch</a:t>
                      </a:r>
                      <a:endParaRPr lang="en-GB" sz="1000" dirty="0">
                        <a:latin typeface="Raleway" pitchFamily="2" charset="0"/>
                      </a:endParaRPr>
                    </a:p>
                  </a:txBody>
                  <a:tcPr anchor="ctr"/>
                </a:tc>
                <a:tc>
                  <a:txBody>
                    <a:bodyPr/>
                    <a:lstStyle/>
                    <a:p>
                      <a:r>
                        <a:rPr lang="en-GB" sz="1000" dirty="0"/>
                        <a:t>41.79</a:t>
                      </a:r>
                      <a:endParaRPr lang="en-GB" sz="1000" dirty="0">
                        <a:latin typeface="Raleway" pitchFamily="2" charset="0"/>
                      </a:endParaRPr>
                    </a:p>
                  </a:txBody>
                  <a:tcPr anchor="ctr"/>
                </a:tc>
                <a:tc>
                  <a:txBody>
                    <a:bodyPr/>
                    <a:lstStyle/>
                    <a:p>
                      <a:r>
                        <a:rPr lang="en-GB" sz="1000" dirty="0"/>
                        <a:t>38</a:t>
                      </a:r>
                      <a:endParaRPr lang="en-GB" sz="1000" dirty="0">
                        <a:latin typeface="Raleway" pitchFamily="2" charset="0"/>
                      </a:endParaRPr>
                    </a:p>
                  </a:txBody>
                  <a:tcPr anchor="ctr"/>
                </a:tc>
                <a:tc>
                  <a:txBody>
                    <a:bodyPr/>
                    <a:lstStyle/>
                    <a:p>
                      <a:r>
                        <a:rPr lang="en-GB" sz="1000" dirty="0"/>
                        <a:t>38.7925</a:t>
                      </a:r>
                      <a:endParaRPr lang="en-GB" sz="1000" dirty="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rPr>
                        <a:t>Individual Contributors (INT, IA, 2021)</a:t>
                      </a:r>
                      <a:endParaRPr lang="en-GB" sz="1000" kern="1200" dirty="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3801418504"/>
                  </a:ext>
                </a:extLst>
              </a:tr>
              <a:tr h="370840">
                <a:tc>
                  <a:txBody>
                    <a:bodyPr/>
                    <a:lstStyle/>
                    <a:p>
                      <a:r>
                        <a:rPr lang="en-GB" sz="1000" dirty="0"/>
                        <a:t>Constance</a:t>
                      </a:r>
                      <a:endParaRPr lang="en-GB" sz="1000" dirty="0">
                        <a:latin typeface="Raleway" pitchFamily="2" charset="0"/>
                      </a:endParaRPr>
                    </a:p>
                  </a:txBody>
                  <a:tcPr anchor="ctr"/>
                </a:tc>
                <a:tc>
                  <a:txBody>
                    <a:bodyPr/>
                    <a:lstStyle/>
                    <a:p>
                      <a:r>
                        <a:rPr lang="en-GB" sz="1000" dirty="0" err="1"/>
                        <a:t>Markievica</a:t>
                      </a:r>
                      <a:endParaRPr lang="en-GB" sz="1000" dirty="0">
                        <a:latin typeface="Raleway" pitchFamily="2" charset="0"/>
                      </a:endParaRPr>
                    </a:p>
                  </a:txBody>
                  <a:tcPr anchor="ctr"/>
                </a:tc>
                <a:tc>
                  <a:txBody>
                    <a:bodyPr/>
                    <a:lstStyle/>
                    <a:p>
                      <a:r>
                        <a:rPr lang="en-GB" sz="1000" dirty="0"/>
                        <a:t>37.6883</a:t>
                      </a:r>
                      <a:endParaRPr lang="en-GB" sz="1000" dirty="0">
                        <a:latin typeface="Raleway" pitchFamily="2" charset="0"/>
                      </a:endParaRPr>
                    </a:p>
                  </a:txBody>
                  <a:tcPr anchor="ctr"/>
                </a:tc>
                <a:tc>
                  <a:txBody>
                    <a:bodyPr/>
                    <a:lstStyle/>
                    <a:p>
                      <a:r>
                        <a:rPr lang="en-GB" sz="1000" dirty="0"/>
                        <a:t>54</a:t>
                      </a:r>
                      <a:endParaRPr lang="en-GB" sz="1000" dirty="0">
                        <a:latin typeface="Raleway" pitchFamily="2" charset="0"/>
                      </a:endParaRPr>
                    </a:p>
                  </a:txBody>
                  <a:tcPr anchor="ctr"/>
                </a:tc>
                <a:tc>
                  <a:txBody>
                    <a:bodyPr/>
                    <a:lstStyle/>
                    <a:p>
                      <a:r>
                        <a:rPr lang="en-GB" sz="1000" dirty="0"/>
                        <a:t>40.0393</a:t>
                      </a:r>
                      <a:endParaRPr lang="en-GB" sz="1000" dirty="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rPr>
                        <a:t>Individual Contributors (INT, IA, 2021)</a:t>
                      </a:r>
                      <a:endParaRPr lang="en-GB" sz="1000" kern="1200" dirty="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1893600306"/>
                  </a:ext>
                </a:extLst>
              </a:tr>
              <a:tr h="370840">
                <a:tc>
                  <a:txBody>
                    <a:bodyPr/>
                    <a:lstStyle/>
                    <a:p>
                      <a:r>
                        <a:rPr lang="en-GB" sz="1000" dirty="0"/>
                        <a:t>Sabrina</a:t>
                      </a:r>
                      <a:endParaRPr lang="en-GB" sz="1000" dirty="0">
                        <a:latin typeface="Raleway" pitchFamily="2" charset="0"/>
                      </a:endParaRPr>
                    </a:p>
                  </a:txBody>
                  <a:tcPr anchor="ctr"/>
                </a:tc>
                <a:tc>
                  <a:txBody>
                    <a:bodyPr/>
                    <a:lstStyle/>
                    <a:p>
                      <a:r>
                        <a:rPr lang="en-GB" sz="1000" dirty="0"/>
                        <a:t>Smith</a:t>
                      </a:r>
                      <a:endParaRPr lang="en-GB" sz="1000" dirty="0">
                        <a:latin typeface="Raleway" pitchFamily="2" charset="0"/>
                      </a:endParaRPr>
                    </a:p>
                  </a:txBody>
                  <a:tcPr anchor="ctr"/>
                </a:tc>
                <a:tc>
                  <a:txBody>
                    <a:bodyPr/>
                    <a:lstStyle/>
                    <a:p>
                      <a:r>
                        <a:rPr lang="en-GB" sz="1000" dirty="0"/>
                        <a:t>46.7398</a:t>
                      </a:r>
                      <a:endParaRPr lang="en-GB" sz="1000" dirty="0">
                        <a:latin typeface="Raleway" pitchFamily="2" charset="0"/>
                      </a:endParaRPr>
                    </a:p>
                  </a:txBody>
                  <a:tcPr anchor="ctr"/>
                </a:tc>
                <a:tc>
                  <a:txBody>
                    <a:bodyPr/>
                    <a:lstStyle/>
                    <a:p>
                      <a:r>
                        <a:rPr lang="en-GB" sz="1000" dirty="0"/>
                        <a:t>41</a:t>
                      </a:r>
                      <a:endParaRPr lang="en-GB" sz="1000" dirty="0">
                        <a:latin typeface="Raleway" pitchFamily="2" charset="0"/>
                      </a:endParaRPr>
                    </a:p>
                  </a:txBody>
                  <a:tcPr anchor="ctr"/>
                </a:tc>
                <a:tc>
                  <a:txBody>
                    <a:bodyPr/>
                    <a:lstStyle/>
                    <a:p>
                      <a:r>
                        <a:rPr lang="en-GB" sz="1000" dirty="0"/>
                        <a:t>44.2315</a:t>
                      </a:r>
                      <a:endParaRPr lang="en-GB" sz="1000" dirty="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rPr>
                        <a:t>Individual Contributors (INT, IA, 2021)</a:t>
                      </a:r>
                      <a:endParaRPr lang="en-GB" sz="1000" kern="1200" dirty="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4013424008"/>
                  </a:ext>
                </a:extLst>
              </a:tr>
              <a:tr h="370840">
                <a:tc>
                  <a:txBody>
                    <a:bodyPr/>
                    <a:lstStyle/>
                    <a:p>
                      <a:r>
                        <a:rPr lang="en-GB" sz="1000" dirty="0" err="1"/>
                        <a:t>Jooris</a:t>
                      </a:r>
                      <a:endParaRPr lang="en-GB" sz="1000" dirty="0">
                        <a:latin typeface="Raleway" pitchFamily="2" charset="0"/>
                      </a:endParaRPr>
                    </a:p>
                  </a:txBody>
                  <a:tcPr anchor="ctr"/>
                </a:tc>
                <a:tc>
                  <a:txBody>
                    <a:bodyPr/>
                    <a:lstStyle/>
                    <a:p>
                      <a:r>
                        <a:rPr lang="en-GB" sz="1000" dirty="0" err="1"/>
                        <a:t>Axelstien</a:t>
                      </a:r>
                      <a:endParaRPr lang="en-GB" sz="1000" dirty="0">
                        <a:latin typeface="Raleway" pitchFamily="2" charset="0"/>
                      </a:endParaRPr>
                    </a:p>
                  </a:txBody>
                  <a:tcPr anchor="ctr"/>
                </a:tc>
                <a:tc>
                  <a:txBody>
                    <a:bodyPr/>
                    <a:lstStyle/>
                    <a:p>
                      <a:r>
                        <a:rPr lang="en-GB" sz="1000" dirty="0"/>
                        <a:t>46.3501</a:t>
                      </a:r>
                      <a:endParaRPr lang="en-GB" sz="1000" dirty="0">
                        <a:latin typeface="Raleway" pitchFamily="2" charset="0"/>
                      </a:endParaRPr>
                    </a:p>
                  </a:txBody>
                  <a:tcPr anchor="ctr"/>
                </a:tc>
                <a:tc>
                  <a:txBody>
                    <a:bodyPr/>
                    <a:lstStyle/>
                    <a:p>
                      <a:r>
                        <a:rPr lang="en-GB" sz="1000" dirty="0"/>
                        <a:t>45</a:t>
                      </a:r>
                      <a:endParaRPr lang="en-GB" sz="1000" dirty="0">
                        <a:latin typeface="Raleway" pitchFamily="2" charset="0"/>
                      </a:endParaRPr>
                    </a:p>
                  </a:txBody>
                  <a:tcPr anchor="ctr"/>
                </a:tc>
                <a:tc>
                  <a:txBody>
                    <a:bodyPr/>
                    <a:lstStyle/>
                    <a:p>
                      <a:r>
                        <a:rPr lang="en-GB" sz="1000" dirty="0"/>
                        <a:t>45.1217</a:t>
                      </a:r>
                      <a:endParaRPr lang="en-GB" sz="1000" dirty="0">
                        <a:latin typeface="Raleway"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rPr>
                        <a:t>Individual Contributors (INT, IA, 2021)</a:t>
                      </a:r>
                      <a:endParaRPr lang="en-GB" sz="1000" kern="1200" dirty="0">
                        <a:solidFill>
                          <a:schemeClr val="dk1"/>
                        </a:solidFill>
                        <a:effectLst/>
                        <a:latin typeface="Raleway" pitchFamily="2" charset="0"/>
                        <a:ea typeface="+mn-ea"/>
                        <a:cs typeface="+mn-cs"/>
                      </a:endParaRPr>
                    </a:p>
                  </a:txBody>
                  <a:tcPr anchor="ctr"/>
                </a:tc>
                <a:extLst>
                  <a:ext uri="{0D108BD9-81ED-4DB2-BD59-A6C34878D82A}">
                    <a16:rowId xmlns:a16="http://schemas.microsoft.com/office/drawing/2014/main" val="616211543"/>
                  </a:ext>
                </a:extLst>
              </a:tr>
              <a:tr h="370840">
                <a:tc>
                  <a:txBody>
                    <a:bodyPr/>
                    <a:lstStyle/>
                    <a:p>
                      <a:r>
                        <a:rPr lang="en-GB" sz="1000" dirty="0"/>
                        <a:t>Isabel</a:t>
                      </a:r>
                      <a:endParaRPr lang="en-GB" sz="1000" dirty="0">
                        <a:latin typeface="Raleway" pitchFamily="2" charset="0"/>
                      </a:endParaRPr>
                    </a:p>
                  </a:txBody>
                  <a:tcPr anchor="ctr"/>
                </a:tc>
                <a:tc>
                  <a:txBody>
                    <a:bodyPr/>
                    <a:lstStyle/>
                    <a:p>
                      <a:r>
                        <a:rPr lang="en-GB" sz="1000" dirty="0"/>
                        <a:t>Mebarak</a:t>
                      </a:r>
                      <a:endParaRPr lang="en-GB" sz="1000" dirty="0">
                        <a:latin typeface="Raleway" pitchFamily="2" charset="0"/>
                      </a:endParaRPr>
                    </a:p>
                  </a:txBody>
                  <a:tcPr anchor="ctr"/>
                </a:tc>
                <a:tc>
                  <a:txBody>
                    <a:bodyPr/>
                    <a:lstStyle/>
                    <a:p>
                      <a:r>
                        <a:rPr lang="en-GB" sz="1000" dirty="0"/>
                        <a:t>47.1387</a:t>
                      </a:r>
                      <a:endParaRPr lang="en-GB" sz="1000" dirty="0">
                        <a:latin typeface="Raleway" pitchFamily="2" charset="0"/>
                      </a:endParaRPr>
                    </a:p>
                  </a:txBody>
                  <a:tcPr anchor="ctr"/>
                </a:tc>
                <a:tc>
                  <a:txBody>
                    <a:bodyPr/>
                    <a:lstStyle/>
                    <a:p>
                      <a:r>
                        <a:rPr lang="en-GB" sz="1000" dirty="0"/>
                        <a:t>52</a:t>
                      </a:r>
                      <a:endParaRPr lang="en-GB" sz="1000" dirty="0">
                        <a:latin typeface="Raleway" pitchFamily="2" charset="0"/>
                      </a:endParaRPr>
                    </a:p>
                  </a:txBody>
                  <a:tcPr anchor="ctr"/>
                </a:tc>
                <a:tc>
                  <a:txBody>
                    <a:bodyPr/>
                    <a:lstStyle/>
                    <a:p>
                      <a:r>
                        <a:rPr lang="en-GB" sz="1000" dirty="0"/>
                        <a:t>48.0183</a:t>
                      </a:r>
                      <a:endParaRPr lang="en-GB" sz="1000" dirty="0">
                        <a:latin typeface="Raleway" pitchFamily="2" charset="0"/>
                      </a:endParaRPr>
                    </a:p>
                  </a:txBody>
                  <a:tcPr anchor="ctr"/>
                </a:tc>
                <a:tc>
                  <a:txBody>
                    <a:bodyPr/>
                    <a:lstStyle/>
                    <a:p>
                      <a:r>
                        <a:rPr lang="en-GB" sz="1000" kern="1200" dirty="0">
                          <a:solidFill>
                            <a:schemeClr val="dk1"/>
                          </a:solidFill>
                          <a:effectLst/>
                        </a:rPr>
                        <a:t>Individual Contributors (INT, IA, 2021)</a:t>
                      </a:r>
                      <a:endParaRPr lang="en-GB" sz="1000" dirty="0">
                        <a:latin typeface="Raleway" pitchFamily="2" charset="0"/>
                      </a:endParaRPr>
                    </a:p>
                  </a:txBody>
                  <a:tcPr anchor="ctr"/>
                </a:tc>
                <a:extLst>
                  <a:ext uri="{0D108BD9-81ED-4DB2-BD59-A6C34878D82A}">
                    <a16:rowId xmlns:a16="http://schemas.microsoft.com/office/drawing/2014/main" val="3325298205"/>
                  </a:ext>
                </a:extLst>
              </a:tr>
              <a:tr h="370840">
                <a:tc>
                  <a:txBody>
                    <a:bodyPr/>
                    <a:lstStyle/>
                    <a:p>
                      <a:r>
                        <a:rPr lang="en-GB" sz="1000" dirty="0"/>
                        <a:t>Lucia</a:t>
                      </a:r>
                      <a:endParaRPr lang="en-GB" sz="1000" dirty="0">
                        <a:latin typeface="Raleway" pitchFamily="2" charset="0"/>
                      </a:endParaRPr>
                    </a:p>
                  </a:txBody>
                  <a:tcPr anchor="ctr"/>
                </a:tc>
                <a:tc>
                  <a:txBody>
                    <a:bodyPr/>
                    <a:lstStyle/>
                    <a:p>
                      <a:r>
                        <a:rPr lang="en-GB" sz="1000" dirty="0"/>
                        <a:t>Fernando</a:t>
                      </a:r>
                      <a:endParaRPr lang="en-GB" sz="1000" dirty="0">
                        <a:latin typeface="Raleway" pitchFamily="2" charset="0"/>
                      </a:endParaRPr>
                    </a:p>
                  </a:txBody>
                  <a:tcPr anchor="ctr"/>
                </a:tc>
                <a:tc>
                  <a:txBody>
                    <a:bodyPr/>
                    <a:lstStyle/>
                    <a:p>
                      <a:r>
                        <a:rPr lang="en-GB" sz="1000" dirty="0"/>
                        <a:t>46.1332</a:t>
                      </a:r>
                      <a:endParaRPr lang="en-GB" sz="1000" dirty="0">
                        <a:latin typeface="Raleway" pitchFamily="2" charset="0"/>
                      </a:endParaRPr>
                    </a:p>
                  </a:txBody>
                  <a:tcPr anchor="ctr"/>
                </a:tc>
                <a:tc>
                  <a:txBody>
                    <a:bodyPr/>
                    <a:lstStyle/>
                    <a:p>
                      <a:r>
                        <a:rPr lang="en-GB" sz="1000" dirty="0"/>
                        <a:t>57</a:t>
                      </a:r>
                      <a:endParaRPr lang="en-GB" sz="1000" dirty="0">
                        <a:latin typeface="Raleway" pitchFamily="2" charset="0"/>
                      </a:endParaRPr>
                    </a:p>
                  </a:txBody>
                  <a:tcPr anchor="ctr"/>
                </a:tc>
                <a:tc>
                  <a:txBody>
                    <a:bodyPr/>
                    <a:lstStyle/>
                    <a:p>
                      <a:r>
                        <a:rPr lang="en-GB" sz="1000" dirty="0"/>
                        <a:t>48.6593</a:t>
                      </a:r>
                      <a:endParaRPr lang="en-GB" sz="1000" dirty="0">
                        <a:latin typeface="Raleway" pitchFamily="2" charset="0"/>
                      </a:endParaRPr>
                    </a:p>
                  </a:txBody>
                  <a:tcPr anchor="ctr"/>
                </a:tc>
                <a:tc>
                  <a:txBody>
                    <a:bodyPr/>
                    <a:lstStyle/>
                    <a:p>
                      <a:r>
                        <a:rPr lang="en-GB" sz="1000" kern="1200" dirty="0">
                          <a:solidFill>
                            <a:schemeClr val="dk1"/>
                          </a:solidFill>
                          <a:effectLst/>
                        </a:rPr>
                        <a:t>Individual Contributors (INT, IA, 2021)</a:t>
                      </a:r>
                      <a:endParaRPr lang="en-GB" sz="1000" dirty="0">
                        <a:latin typeface="Raleway" pitchFamily="2" charset="0"/>
                      </a:endParaRPr>
                    </a:p>
                  </a:txBody>
                  <a:tcPr anchor="ctr"/>
                </a:tc>
                <a:extLst>
                  <a:ext uri="{0D108BD9-81ED-4DB2-BD59-A6C34878D82A}">
                    <a16:rowId xmlns:a16="http://schemas.microsoft.com/office/drawing/2014/main" val="3095593169"/>
                  </a:ext>
                </a:extLst>
              </a:tr>
              <a:tr h="370840">
                <a:tc>
                  <a:txBody>
                    <a:bodyPr/>
                    <a:lstStyle/>
                    <a:p>
                      <a:r>
                        <a:rPr lang="en-GB" sz="1000" dirty="0"/>
                        <a:t>Chris</a:t>
                      </a:r>
                      <a:endParaRPr lang="en-GB" sz="1000" dirty="0">
                        <a:latin typeface="Raleway" pitchFamily="2" charset="0"/>
                      </a:endParaRPr>
                    </a:p>
                  </a:txBody>
                  <a:tcPr anchor="ctr"/>
                </a:tc>
                <a:tc>
                  <a:txBody>
                    <a:bodyPr/>
                    <a:lstStyle/>
                    <a:p>
                      <a:r>
                        <a:rPr lang="en-GB" sz="1000" dirty="0"/>
                        <a:t>Park</a:t>
                      </a:r>
                      <a:endParaRPr lang="en-GB" sz="1000" dirty="0">
                        <a:latin typeface="Raleway" pitchFamily="2" charset="0"/>
                      </a:endParaRPr>
                    </a:p>
                  </a:txBody>
                  <a:tcPr anchor="ctr"/>
                </a:tc>
                <a:tc>
                  <a:txBody>
                    <a:bodyPr/>
                    <a:lstStyle/>
                    <a:p>
                      <a:r>
                        <a:rPr lang="en-GB" sz="1000" dirty="0"/>
                        <a:t>53.9965</a:t>
                      </a:r>
                      <a:endParaRPr lang="en-GB" sz="1000" dirty="0">
                        <a:latin typeface="Raleway" pitchFamily="2" charset="0"/>
                      </a:endParaRPr>
                    </a:p>
                  </a:txBody>
                  <a:tcPr anchor="ctr"/>
                </a:tc>
                <a:tc>
                  <a:txBody>
                    <a:bodyPr/>
                    <a:lstStyle/>
                    <a:p>
                      <a:r>
                        <a:rPr lang="en-GB" sz="1000" dirty="0"/>
                        <a:t>53</a:t>
                      </a:r>
                      <a:endParaRPr lang="en-GB" sz="1000" dirty="0">
                        <a:latin typeface="Raleway" pitchFamily="2" charset="0"/>
                      </a:endParaRPr>
                    </a:p>
                  </a:txBody>
                  <a:tcPr anchor="ctr"/>
                </a:tc>
                <a:tc>
                  <a:txBody>
                    <a:bodyPr/>
                    <a:lstStyle/>
                    <a:p>
                      <a:r>
                        <a:rPr lang="en-GB" sz="1000" dirty="0"/>
                        <a:t>54.5712</a:t>
                      </a:r>
                      <a:endParaRPr lang="en-GB" sz="1000" dirty="0">
                        <a:latin typeface="Raleway" pitchFamily="2" charset="0"/>
                      </a:endParaRPr>
                    </a:p>
                  </a:txBody>
                  <a:tcPr anchor="ctr"/>
                </a:tc>
                <a:tc>
                  <a:txBody>
                    <a:bodyPr/>
                    <a:lstStyle/>
                    <a:p>
                      <a:r>
                        <a:rPr lang="en-GB" sz="1000" kern="1200" dirty="0">
                          <a:solidFill>
                            <a:schemeClr val="dk1"/>
                          </a:solidFill>
                          <a:effectLst/>
                        </a:rPr>
                        <a:t>Individual Contributors (INT, IA, 2021)</a:t>
                      </a:r>
                      <a:endParaRPr lang="en-GB" sz="1000" dirty="0">
                        <a:latin typeface="Raleway" pitchFamily="2" charset="0"/>
                      </a:endParaRPr>
                    </a:p>
                  </a:txBody>
                  <a:tcPr anchor="ctr"/>
                </a:tc>
                <a:extLst>
                  <a:ext uri="{0D108BD9-81ED-4DB2-BD59-A6C34878D82A}">
                    <a16:rowId xmlns:a16="http://schemas.microsoft.com/office/drawing/2014/main" val="2569646103"/>
                  </a:ext>
                </a:extLst>
              </a:tr>
              <a:tr h="370840">
                <a:tc>
                  <a:txBody>
                    <a:bodyPr/>
                    <a:lstStyle/>
                    <a:p>
                      <a:r>
                        <a:rPr lang="en-GB" sz="1000" dirty="0"/>
                        <a:t>Sam</a:t>
                      </a:r>
                      <a:endParaRPr lang="en-GB" sz="1000" dirty="0">
                        <a:latin typeface="Raleway" pitchFamily="2" charset="0"/>
                      </a:endParaRPr>
                    </a:p>
                  </a:txBody>
                  <a:tcPr anchor="ctr"/>
                </a:tc>
                <a:tc>
                  <a:txBody>
                    <a:bodyPr/>
                    <a:lstStyle/>
                    <a:p>
                      <a:r>
                        <a:rPr lang="en-GB" sz="1000" dirty="0"/>
                        <a:t>Jenkins</a:t>
                      </a:r>
                      <a:endParaRPr lang="en-GB" sz="1000" dirty="0">
                        <a:latin typeface="Raleway" pitchFamily="2" charset="0"/>
                      </a:endParaRPr>
                    </a:p>
                  </a:txBody>
                  <a:tcPr anchor="ctr"/>
                </a:tc>
                <a:tc>
                  <a:txBody>
                    <a:bodyPr/>
                    <a:lstStyle/>
                    <a:p>
                      <a:r>
                        <a:rPr lang="en-GB" sz="1000" dirty="0"/>
                        <a:t>57.0387</a:t>
                      </a:r>
                      <a:endParaRPr lang="en-GB" sz="1000" dirty="0">
                        <a:latin typeface="Raleway" pitchFamily="2" charset="0"/>
                      </a:endParaRPr>
                    </a:p>
                  </a:txBody>
                  <a:tcPr anchor="ctr"/>
                </a:tc>
                <a:tc>
                  <a:txBody>
                    <a:bodyPr/>
                    <a:lstStyle/>
                    <a:p>
                      <a:r>
                        <a:rPr lang="en-GB" sz="1000" dirty="0"/>
                        <a:t>60</a:t>
                      </a:r>
                      <a:endParaRPr lang="en-GB" sz="1000" dirty="0">
                        <a:latin typeface="Raleway" pitchFamily="2" charset="0"/>
                      </a:endParaRPr>
                    </a:p>
                  </a:txBody>
                  <a:tcPr anchor="ctr"/>
                </a:tc>
                <a:tc>
                  <a:txBody>
                    <a:bodyPr/>
                    <a:lstStyle/>
                    <a:p>
                      <a:r>
                        <a:rPr lang="en-GB" sz="1000" dirty="0"/>
                        <a:t>59.5189</a:t>
                      </a:r>
                      <a:endParaRPr lang="en-GB" sz="1000" dirty="0">
                        <a:latin typeface="Raleway" pitchFamily="2" charset="0"/>
                      </a:endParaRPr>
                    </a:p>
                  </a:txBody>
                  <a:tcPr anchor="ctr"/>
                </a:tc>
                <a:tc>
                  <a:txBody>
                    <a:bodyPr/>
                    <a:lstStyle/>
                    <a:p>
                      <a:r>
                        <a:rPr lang="en-GB" sz="1000" kern="1200" dirty="0">
                          <a:solidFill>
                            <a:schemeClr val="dk1"/>
                          </a:solidFill>
                          <a:effectLst/>
                        </a:rPr>
                        <a:t>Individual Contributors (INT, IA, 2021)</a:t>
                      </a:r>
                      <a:endParaRPr lang="en-GB" sz="1000" dirty="0">
                        <a:latin typeface="Raleway" pitchFamily="2" charset="0"/>
                      </a:endParaRPr>
                    </a:p>
                  </a:txBody>
                  <a:tcPr anchor="ctr"/>
                </a:tc>
                <a:extLst>
                  <a:ext uri="{0D108BD9-81ED-4DB2-BD59-A6C34878D82A}">
                    <a16:rowId xmlns:a16="http://schemas.microsoft.com/office/drawing/2014/main" val="3913708458"/>
                  </a:ext>
                </a:extLst>
              </a:tr>
              <a:tr h="370840">
                <a:tc>
                  <a:txBody>
                    <a:bodyPr/>
                    <a:lstStyle/>
                    <a:p>
                      <a:r>
                        <a:rPr lang="en-GB" sz="1000" dirty="0"/>
                        <a:t>Faisal</a:t>
                      </a:r>
                      <a:endParaRPr lang="en-GB" sz="1000" dirty="0">
                        <a:latin typeface="Raleway" pitchFamily="2" charset="0"/>
                      </a:endParaRPr>
                    </a:p>
                  </a:txBody>
                  <a:tcPr anchor="ctr"/>
                </a:tc>
                <a:tc>
                  <a:txBody>
                    <a:bodyPr/>
                    <a:lstStyle/>
                    <a:p>
                      <a:r>
                        <a:rPr lang="en-GB" sz="1000" dirty="0" err="1"/>
                        <a:t>Wooton</a:t>
                      </a:r>
                      <a:endParaRPr lang="en-GB" sz="1000" dirty="0">
                        <a:latin typeface="Raleway" pitchFamily="2" charset="0"/>
                      </a:endParaRPr>
                    </a:p>
                  </a:txBody>
                  <a:tcPr anchor="ctr"/>
                </a:tc>
                <a:tc>
                  <a:txBody>
                    <a:bodyPr/>
                    <a:lstStyle/>
                    <a:p>
                      <a:r>
                        <a:rPr lang="en-GB" sz="1000" dirty="0"/>
                        <a:t>62.0572</a:t>
                      </a:r>
                      <a:endParaRPr lang="en-GB" sz="1000" dirty="0">
                        <a:latin typeface="Raleway" pitchFamily="2" charset="0"/>
                      </a:endParaRPr>
                    </a:p>
                  </a:txBody>
                  <a:tcPr anchor="ctr"/>
                </a:tc>
                <a:tc>
                  <a:txBody>
                    <a:bodyPr/>
                    <a:lstStyle/>
                    <a:p>
                      <a:r>
                        <a:rPr lang="en-GB" sz="1000" dirty="0"/>
                        <a:t>54</a:t>
                      </a:r>
                      <a:endParaRPr lang="en-GB" sz="1000" dirty="0">
                        <a:latin typeface="Raleway" pitchFamily="2" charset="0"/>
                      </a:endParaRPr>
                    </a:p>
                  </a:txBody>
                  <a:tcPr anchor="ctr"/>
                </a:tc>
                <a:tc>
                  <a:txBody>
                    <a:bodyPr/>
                    <a:lstStyle/>
                    <a:p>
                      <a:r>
                        <a:rPr lang="en-GB" sz="1000" dirty="0"/>
                        <a:t>62.219</a:t>
                      </a:r>
                      <a:endParaRPr lang="en-GB" sz="1000" dirty="0">
                        <a:latin typeface="Raleway" pitchFamily="2" charset="0"/>
                      </a:endParaRPr>
                    </a:p>
                  </a:txBody>
                  <a:tcPr anchor="ctr"/>
                </a:tc>
                <a:tc>
                  <a:txBody>
                    <a:bodyPr/>
                    <a:lstStyle/>
                    <a:p>
                      <a:r>
                        <a:rPr lang="en-GB" sz="1000" kern="1200" dirty="0">
                          <a:solidFill>
                            <a:schemeClr val="dk1"/>
                          </a:solidFill>
                          <a:effectLst/>
                        </a:rPr>
                        <a:t>Individual Contributors (INT, IA, 2021)</a:t>
                      </a:r>
                      <a:endParaRPr lang="en-GB" sz="1000" dirty="0">
                        <a:latin typeface="Raleway" pitchFamily="2" charset="0"/>
                      </a:endParaRPr>
                    </a:p>
                  </a:txBody>
                  <a:tcPr anchor="ctr"/>
                </a:tc>
                <a:extLst>
                  <a:ext uri="{0D108BD9-81ED-4DB2-BD59-A6C34878D82A}">
                    <a16:rowId xmlns:a16="http://schemas.microsoft.com/office/drawing/2014/main" val="3407635170"/>
                  </a:ext>
                </a:extLst>
              </a:tr>
            </a:tbl>
          </a:graphicData>
        </a:graphic>
      </p:graphicFrame>
      <p:sp>
        <p:nvSpPr>
          <p:cNvPr id="11" name="Rectangle 10">
            <a:extLst>
              <a:ext uri="{FF2B5EF4-FFF2-40B4-BE49-F238E27FC236}">
                <a16:creationId xmlns:a16="http://schemas.microsoft.com/office/drawing/2014/main" id="{E9060736-2F0E-E599-A5C6-D548AD133388}"/>
              </a:ext>
            </a:extLst>
          </p:cNvPr>
          <p:cNvSpPr/>
          <p:nvPr/>
        </p:nvSpPr>
        <p:spPr>
          <a:xfrm>
            <a:off x="6044511" y="2615216"/>
            <a:ext cx="1630392" cy="379476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2FAA5617-E867-A135-9080-12CD1B0732C9}"/>
              </a:ext>
            </a:extLst>
          </p:cNvPr>
          <p:cNvSpPr txBox="1"/>
          <p:nvPr/>
        </p:nvSpPr>
        <p:spPr>
          <a:xfrm>
            <a:off x="407709" y="1153925"/>
            <a:ext cx="105299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The algorithm can combine the SJT score and the behavioral score to produce a combined fit score for each candidate, helping you quickly and objectively identify those who are most suited to the requirements of the job. This information can be easily extracted into an Excel spreadsheet to help the </a:t>
            </a:r>
            <a:r>
              <a:rPr lang="en-GB" sz="1400" dirty="0">
                <a:solidFill>
                  <a:prstClr val="black"/>
                </a:solidFill>
              </a:rPr>
              <a:t>recruiters and </a:t>
            </a:r>
            <a:r>
              <a:rPr kumimoji="0" lang="en-GB" sz="1400" b="0" i="0" u="none" strike="noStrike" kern="1200" cap="none" spc="0" normalizeH="0" baseline="0" noProof="0" dirty="0">
                <a:ln>
                  <a:noFill/>
                </a:ln>
                <a:solidFill>
                  <a:prstClr val="black"/>
                </a:solidFill>
                <a:effectLst/>
                <a:uLnTx/>
                <a:uFillTx/>
                <a:ea typeface="+mn-ea"/>
                <a:cs typeface="+mn-cs"/>
              </a:rPr>
              <a:t>HR team to efficiently select the best candidates to interview. We can complete a validation study with you to ensure the combined fit score is predicting success in the role. </a:t>
            </a:r>
          </a:p>
        </p:txBody>
      </p:sp>
      <p:sp>
        <p:nvSpPr>
          <p:cNvPr id="3" name="Title 2">
            <a:extLst>
              <a:ext uri="{FF2B5EF4-FFF2-40B4-BE49-F238E27FC236}">
                <a16:creationId xmlns:a16="http://schemas.microsoft.com/office/drawing/2014/main" id="{73C4C33E-D2B5-7D6B-B0FB-95B83277FAD2}"/>
              </a:ext>
            </a:extLst>
          </p:cNvPr>
          <p:cNvSpPr>
            <a:spLocks noGrp="1"/>
          </p:cNvSpPr>
          <p:nvPr>
            <p:ph type="title"/>
          </p:nvPr>
        </p:nvSpPr>
        <p:spPr/>
        <p:txBody>
          <a:bodyPr/>
          <a:lstStyle/>
          <a:p>
            <a:r>
              <a:rPr lang="en-GB" dirty="0"/>
              <a:t>Combined Fit Score</a:t>
            </a:r>
          </a:p>
        </p:txBody>
      </p:sp>
    </p:spTree>
    <p:extLst>
      <p:ext uri="{BB962C8B-B14F-4D97-AF65-F5344CB8AC3E}">
        <p14:creationId xmlns:p14="http://schemas.microsoft.com/office/powerpoint/2010/main" val="55071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dirty="0">
                <a:solidFill>
                  <a:srgbClr val="1A244A"/>
                </a:solidFill>
              </a:rPr>
              <a:t>Match 6.5 Reports</a:t>
            </a:r>
            <a:endParaRPr lang="en-GB" dirty="0"/>
          </a:p>
        </p:txBody>
      </p:sp>
      <p:grpSp>
        <p:nvGrpSpPr>
          <p:cNvPr id="16" name="Group 15">
            <a:extLst>
              <a:ext uri="{FF2B5EF4-FFF2-40B4-BE49-F238E27FC236}">
                <a16:creationId xmlns:a16="http://schemas.microsoft.com/office/drawing/2014/main" id="{ED054E8F-26AD-9624-095C-B7FA3DE83104}"/>
              </a:ext>
            </a:extLst>
          </p:cNvPr>
          <p:cNvGrpSpPr/>
          <p:nvPr/>
        </p:nvGrpSpPr>
        <p:grpSpPr>
          <a:xfrm>
            <a:off x="825362" y="2021059"/>
            <a:ext cx="6246450" cy="3537013"/>
            <a:chOff x="2180437" y="1256853"/>
            <a:chExt cx="7656792" cy="4335611"/>
          </a:xfrm>
        </p:grpSpPr>
        <p:pic>
          <p:nvPicPr>
            <p:cNvPr id="10" name="Picture 9">
              <a:extLst>
                <a:ext uri="{FF2B5EF4-FFF2-40B4-BE49-F238E27FC236}">
                  <a16:creationId xmlns:a16="http://schemas.microsoft.com/office/drawing/2014/main" id="{A33AD4FF-E74C-8CB0-DD4E-EA8AB7060586}"/>
                </a:ext>
              </a:extLst>
            </p:cNvPr>
            <p:cNvPicPr>
              <a:picLocks noChangeAspect="1"/>
            </p:cNvPicPr>
            <p:nvPr/>
          </p:nvPicPr>
          <p:blipFill>
            <a:blip r:embed="rId2"/>
            <a:stretch>
              <a:fillRect/>
            </a:stretch>
          </p:blipFill>
          <p:spPr>
            <a:xfrm rot="518710">
              <a:off x="6982180" y="1485247"/>
              <a:ext cx="2855049" cy="4107217"/>
            </a:xfrm>
            <a:prstGeom prst="rect">
              <a:avLst/>
            </a:prstGeom>
            <a:ln>
              <a:noFill/>
            </a:ln>
            <a:effectLst>
              <a:outerShdw blurRad="50800" dist="38100" dir="2700000" algn="tl" rotWithShape="0">
                <a:prstClr val="black">
                  <a:alpha val="23000"/>
                </a:prstClr>
              </a:outerShdw>
            </a:effectLst>
          </p:spPr>
        </p:pic>
        <p:pic>
          <p:nvPicPr>
            <p:cNvPr id="11" name="Picture 10">
              <a:extLst>
                <a:ext uri="{FF2B5EF4-FFF2-40B4-BE49-F238E27FC236}">
                  <a16:creationId xmlns:a16="http://schemas.microsoft.com/office/drawing/2014/main" id="{7D9EE9AC-6217-A04A-7276-9D2B050F9689}"/>
                </a:ext>
              </a:extLst>
            </p:cNvPr>
            <p:cNvPicPr>
              <a:picLocks noChangeAspect="1"/>
            </p:cNvPicPr>
            <p:nvPr/>
          </p:nvPicPr>
          <p:blipFill>
            <a:blip r:embed="rId3"/>
            <a:stretch>
              <a:fillRect/>
            </a:stretch>
          </p:blipFill>
          <p:spPr>
            <a:xfrm>
              <a:off x="4512180" y="1256853"/>
              <a:ext cx="2873123" cy="4107219"/>
            </a:xfrm>
            <a:prstGeom prst="rect">
              <a:avLst/>
            </a:prstGeom>
            <a:ln>
              <a:noFill/>
            </a:ln>
            <a:effectLst>
              <a:outerShdw blurRad="127000" dist="63500" dir="2700000" algn="tl" rotWithShape="0">
                <a:prstClr val="black">
                  <a:alpha val="22000"/>
                </a:prstClr>
              </a:outerShdw>
            </a:effectLst>
          </p:spPr>
        </p:pic>
        <p:pic>
          <p:nvPicPr>
            <p:cNvPr id="12" name="Picture 11">
              <a:extLst>
                <a:ext uri="{FF2B5EF4-FFF2-40B4-BE49-F238E27FC236}">
                  <a16:creationId xmlns:a16="http://schemas.microsoft.com/office/drawing/2014/main" id="{115C5974-69D7-648C-2FF2-66DCAD45C266}"/>
                </a:ext>
              </a:extLst>
            </p:cNvPr>
            <p:cNvPicPr>
              <a:picLocks noChangeAspect="1"/>
            </p:cNvPicPr>
            <p:nvPr/>
          </p:nvPicPr>
          <p:blipFill>
            <a:blip r:embed="rId4"/>
            <a:stretch>
              <a:fillRect/>
            </a:stretch>
          </p:blipFill>
          <p:spPr>
            <a:xfrm rot="21144200">
              <a:off x="2180437" y="1428832"/>
              <a:ext cx="2874499" cy="4107216"/>
            </a:xfrm>
            <a:prstGeom prst="rect">
              <a:avLst/>
            </a:prstGeom>
            <a:ln>
              <a:noFill/>
            </a:ln>
            <a:effectLst>
              <a:outerShdw blurRad="139700" dist="50800" dir="2700000" algn="tl" rotWithShape="0">
                <a:prstClr val="black">
                  <a:alpha val="16000"/>
                </a:prstClr>
              </a:outerShdw>
            </a:effectLst>
          </p:spPr>
        </p:pic>
      </p:grpSp>
      <p:sp>
        <p:nvSpPr>
          <p:cNvPr id="20" name="TextBox 19">
            <a:extLst>
              <a:ext uri="{FF2B5EF4-FFF2-40B4-BE49-F238E27FC236}">
                <a16:creationId xmlns:a16="http://schemas.microsoft.com/office/drawing/2014/main" id="{06B52A5A-6ABE-A9E9-45DF-656A62A5B826}"/>
              </a:ext>
            </a:extLst>
          </p:cNvPr>
          <p:cNvSpPr txBox="1"/>
          <p:nvPr/>
        </p:nvSpPr>
        <p:spPr>
          <a:xfrm>
            <a:off x="7800975" y="3297952"/>
            <a:ext cx="319087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An </a:t>
            </a:r>
            <a:r>
              <a:rPr kumimoji="0" lang="en-US" sz="1400" b="1" i="0" u="none" strike="noStrike" kern="1200" cap="none" spc="0" normalizeH="0" baseline="0" noProof="0" dirty="0">
                <a:ln>
                  <a:noFill/>
                </a:ln>
                <a:solidFill>
                  <a:srgbClr val="4C4F52"/>
                </a:solidFill>
                <a:effectLst/>
                <a:uLnTx/>
                <a:uFillTx/>
                <a:ea typeface="+mn-ea"/>
                <a:cs typeface="Segoe UI Semibold" panose="020B0702040204020203" pitchFamily="34" charset="0"/>
              </a:rPr>
              <a:t>Interview Guide </a:t>
            </a:r>
            <a:r>
              <a:rPr kumimoji="0" lang="en-US"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can be generated from a Match 6.5 completion helping recruiters and hiring managers run high quality, highly structured interview processes.</a:t>
            </a:r>
            <a:endParaRPr kumimoji="0" lang="en-GB" sz="14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152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dirty="0">
                <a:solidFill>
                  <a:srgbClr val="1A244A"/>
                </a:solidFill>
              </a:rPr>
              <a:t>Match 6.5 Reports</a:t>
            </a:r>
            <a:endParaRPr lang="en-GB" dirty="0"/>
          </a:p>
        </p:txBody>
      </p:sp>
      <p:sp>
        <p:nvSpPr>
          <p:cNvPr id="20" name="TextBox 19">
            <a:extLst>
              <a:ext uri="{FF2B5EF4-FFF2-40B4-BE49-F238E27FC236}">
                <a16:creationId xmlns:a16="http://schemas.microsoft.com/office/drawing/2014/main" id="{06B52A5A-6ABE-A9E9-45DF-656A62A5B826}"/>
              </a:ext>
            </a:extLst>
          </p:cNvPr>
          <p:cNvSpPr txBox="1"/>
          <p:nvPr/>
        </p:nvSpPr>
        <p:spPr>
          <a:xfrm>
            <a:off x="7800975" y="3297952"/>
            <a:ext cx="3190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The </a:t>
            </a:r>
            <a:r>
              <a:rPr kumimoji="0" lang="en-GB" sz="1400" b="1" i="0" u="none" strike="noStrike" kern="1200" cap="none" spc="0" normalizeH="0" baseline="0" noProof="0" dirty="0">
                <a:ln>
                  <a:noFill/>
                </a:ln>
                <a:solidFill>
                  <a:srgbClr val="4C4F52"/>
                </a:solidFill>
                <a:effectLst/>
                <a:uLnTx/>
                <a:uFillTx/>
                <a:ea typeface="+mn-ea"/>
                <a:cs typeface="Segoe UI Semibold" panose="020B0702040204020203" pitchFamily="34" charset="0"/>
              </a:rPr>
              <a:t>Onboarding Report </a:t>
            </a:r>
            <a:r>
              <a:rPr kumimoji="0" lang="en-GB"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accelerates the productivity of new hires by capitalizing on strengths and targeting an areas for development</a:t>
            </a:r>
          </a:p>
        </p:txBody>
      </p:sp>
      <p:grpSp>
        <p:nvGrpSpPr>
          <p:cNvPr id="8" name="Group 7">
            <a:extLst>
              <a:ext uri="{FF2B5EF4-FFF2-40B4-BE49-F238E27FC236}">
                <a16:creationId xmlns:a16="http://schemas.microsoft.com/office/drawing/2014/main" id="{2FEC8303-FE42-0C3E-BFA2-6D60A276A312}"/>
              </a:ext>
            </a:extLst>
          </p:cNvPr>
          <p:cNvGrpSpPr/>
          <p:nvPr/>
        </p:nvGrpSpPr>
        <p:grpSpPr>
          <a:xfrm>
            <a:off x="824463" y="2021059"/>
            <a:ext cx="6245450" cy="3545812"/>
            <a:chOff x="4599299" y="453342"/>
            <a:chExt cx="6245450" cy="3545812"/>
          </a:xfrm>
        </p:grpSpPr>
        <p:pic>
          <p:nvPicPr>
            <p:cNvPr id="13" name="Picture 12">
              <a:extLst>
                <a:ext uri="{FF2B5EF4-FFF2-40B4-BE49-F238E27FC236}">
                  <a16:creationId xmlns:a16="http://schemas.microsoft.com/office/drawing/2014/main" id="{7B8E0B35-4CA7-AF4C-EEB5-49A6D6BA2036}"/>
                </a:ext>
              </a:extLst>
            </p:cNvPr>
            <p:cNvPicPr>
              <a:picLocks noChangeAspect="1"/>
            </p:cNvPicPr>
            <p:nvPr/>
          </p:nvPicPr>
          <p:blipFill>
            <a:blip r:embed="rId2"/>
            <a:stretch>
              <a:fillRect/>
            </a:stretch>
          </p:blipFill>
          <p:spPr>
            <a:xfrm rot="494696">
              <a:off x="8502806" y="675825"/>
              <a:ext cx="2341943" cy="3323329"/>
            </a:xfrm>
            <a:prstGeom prst="rect">
              <a:avLst/>
            </a:prstGeom>
            <a:ln>
              <a:noFill/>
            </a:ln>
            <a:effectLst>
              <a:outerShdw blurRad="50800" dist="38100" dir="2700000" algn="tl" rotWithShape="0">
                <a:prstClr val="black">
                  <a:alpha val="23000"/>
                </a:prstClr>
              </a:outerShdw>
            </a:effectLst>
          </p:spPr>
        </p:pic>
        <p:pic>
          <p:nvPicPr>
            <p:cNvPr id="14" name="Picture 13">
              <a:extLst>
                <a:ext uri="{FF2B5EF4-FFF2-40B4-BE49-F238E27FC236}">
                  <a16:creationId xmlns:a16="http://schemas.microsoft.com/office/drawing/2014/main" id="{FDA6DFDD-652E-7B94-710C-FD068D766034}"/>
                </a:ext>
              </a:extLst>
            </p:cNvPr>
            <p:cNvPicPr>
              <a:picLocks noChangeAspect="1"/>
            </p:cNvPicPr>
            <p:nvPr/>
          </p:nvPicPr>
          <p:blipFill>
            <a:blip r:embed="rId3"/>
            <a:stretch>
              <a:fillRect/>
            </a:stretch>
          </p:blipFill>
          <p:spPr>
            <a:xfrm>
              <a:off x="6504934" y="453342"/>
              <a:ext cx="2341945" cy="3323932"/>
            </a:xfrm>
            <a:prstGeom prst="rect">
              <a:avLst/>
            </a:prstGeom>
            <a:ln>
              <a:noFill/>
            </a:ln>
            <a:effectLst>
              <a:outerShdw blurRad="127000" dist="63500" dir="2700000" algn="tl" rotWithShape="0">
                <a:prstClr val="black">
                  <a:alpha val="22000"/>
                </a:prstClr>
              </a:outerShdw>
            </a:effectLst>
          </p:spPr>
        </p:pic>
        <p:pic>
          <p:nvPicPr>
            <p:cNvPr id="15" name="Picture 14">
              <a:extLst>
                <a:ext uri="{FF2B5EF4-FFF2-40B4-BE49-F238E27FC236}">
                  <a16:creationId xmlns:a16="http://schemas.microsoft.com/office/drawing/2014/main" id="{21F9E700-4DD8-78A3-2AD3-8C5DB60796D0}"/>
                </a:ext>
              </a:extLst>
            </p:cNvPr>
            <p:cNvPicPr>
              <a:picLocks noChangeAspect="1"/>
            </p:cNvPicPr>
            <p:nvPr/>
          </p:nvPicPr>
          <p:blipFill>
            <a:blip r:embed="rId4"/>
            <a:stretch>
              <a:fillRect/>
            </a:stretch>
          </p:blipFill>
          <p:spPr>
            <a:xfrm rot="21115431">
              <a:off x="4599299" y="596616"/>
              <a:ext cx="2360535" cy="3336275"/>
            </a:xfrm>
            <a:prstGeom prst="rect">
              <a:avLst/>
            </a:prstGeom>
            <a:ln>
              <a:noFill/>
            </a:ln>
            <a:effectLst>
              <a:outerShdw blurRad="139700" dist="50800" dir="2700000" algn="tl" rotWithShape="0">
                <a:prstClr val="black">
                  <a:alpha val="16000"/>
                </a:prstClr>
              </a:outerShdw>
            </a:effectLst>
          </p:spPr>
        </p:pic>
      </p:grpSp>
    </p:spTree>
    <p:extLst>
      <p:ext uri="{BB962C8B-B14F-4D97-AF65-F5344CB8AC3E}">
        <p14:creationId xmlns:p14="http://schemas.microsoft.com/office/powerpoint/2010/main" val="363051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a:xfrm>
            <a:off x="1677490" y="1821917"/>
            <a:ext cx="6809208" cy="720291"/>
          </a:xfrm>
        </p:spPr>
        <p:txBody>
          <a:bodyPr/>
          <a:lstStyle/>
          <a:p>
            <a:r>
              <a:rPr lang="en-GB" dirty="0"/>
              <a:t>Agenda </a:t>
            </a:r>
          </a:p>
        </p:txBody>
      </p:sp>
      <p:sp>
        <p:nvSpPr>
          <p:cNvPr id="10" name="Content Placeholder 9">
            <a:extLst>
              <a:ext uri="{FF2B5EF4-FFF2-40B4-BE49-F238E27FC236}">
                <a16:creationId xmlns:a16="http://schemas.microsoft.com/office/drawing/2014/main" id="{69F4C942-6F1B-C987-26E5-50CCDBAFA14D}"/>
              </a:ext>
            </a:extLst>
          </p:cNvPr>
          <p:cNvSpPr>
            <a:spLocks noGrp="1"/>
          </p:cNvSpPr>
          <p:nvPr>
            <p:ph idx="1"/>
          </p:nvPr>
        </p:nvSpPr>
        <p:spPr>
          <a:xfrm>
            <a:off x="1677490" y="3405604"/>
            <a:ext cx="8338928" cy="1303729"/>
          </a:xfrm>
        </p:spPr>
        <p:txBody>
          <a:bodyPr>
            <a:normAutofit lnSpcReduction="10000"/>
          </a:bodyPr>
          <a:lstStyle/>
          <a:p>
            <a:pPr>
              <a:lnSpc>
                <a:spcPct val="150000"/>
              </a:lnSpc>
            </a:pP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x </a:t>
            </a:r>
          </a:p>
          <a:p>
            <a:pPr>
              <a:lnSpc>
                <a:spcPct val="150000"/>
              </a:lnSpc>
            </a:pP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x</a:t>
            </a:r>
          </a:p>
          <a:p>
            <a:endPar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3" name="TextBox 2">
            <a:extLst>
              <a:ext uri="{FF2B5EF4-FFF2-40B4-BE49-F238E27FC236}">
                <a16:creationId xmlns:a16="http://schemas.microsoft.com/office/drawing/2014/main" id="{DF0A59AE-A700-46E2-BFB7-57943D430AA8}"/>
              </a:ext>
            </a:extLst>
          </p:cNvPr>
          <p:cNvSpPr txBox="1"/>
          <p:nvPr/>
        </p:nvSpPr>
        <p:spPr>
          <a:xfrm>
            <a:off x="1677490" y="2753434"/>
            <a:ext cx="6094070" cy="577530"/>
          </a:xfrm>
          <a:prstGeom prst="rect">
            <a:avLst/>
          </a:prstGeom>
          <a:noFill/>
        </p:spPr>
        <p:txBody>
          <a:bodyPr wrap="square">
            <a:spAutoFit/>
          </a:bodyPr>
          <a:lstStyle/>
          <a:p>
            <a:pPr marL="285750" indent="-285750">
              <a:lnSpc>
                <a:spcPct val="150000"/>
              </a:lnSpc>
              <a:spcBef>
                <a:spcPts val="1000"/>
              </a:spcBef>
              <a:buClr>
                <a:schemeClr val="accent2"/>
              </a:buClr>
              <a:buFont typeface="Arial" panose="020B0604020202020204" pitchFamily="34" charset="0"/>
              <a:buChar char="•"/>
            </a:pP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x</a:t>
            </a:r>
          </a:p>
        </p:txBody>
      </p:sp>
    </p:spTree>
    <p:extLst>
      <p:ext uri="{BB962C8B-B14F-4D97-AF65-F5344CB8AC3E}">
        <p14:creationId xmlns:p14="http://schemas.microsoft.com/office/powerpoint/2010/main" val="17782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906436-8808-1A92-36E7-405753974405}"/>
              </a:ext>
            </a:extLst>
          </p:cNvPr>
          <p:cNvSpPr>
            <a:spLocks noGrp="1"/>
          </p:cNvSpPr>
          <p:nvPr>
            <p:ph type="title"/>
          </p:nvPr>
        </p:nvSpPr>
        <p:spPr>
          <a:xfrm>
            <a:off x="339437" y="434253"/>
            <a:ext cx="11512838" cy="720291"/>
          </a:xfrm>
        </p:spPr>
        <p:txBody>
          <a:bodyPr>
            <a:normAutofit/>
          </a:bodyPr>
          <a:lstStyle/>
          <a:p>
            <a:pPr algn="ctr"/>
            <a:r>
              <a:rPr lang="en-GB" b="1" dirty="0">
                <a:solidFill>
                  <a:srgbClr val="1A244A"/>
                </a:solidFill>
              </a:rPr>
              <a:t>Match 6.5 Reports</a:t>
            </a:r>
            <a:endParaRPr lang="en-GB" dirty="0"/>
          </a:p>
        </p:txBody>
      </p:sp>
      <p:sp>
        <p:nvSpPr>
          <p:cNvPr id="20" name="TextBox 19">
            <a:extLst>
              <a:ext uri="{FF2B5EF4-FFF2-40B4-BE49-F238E27FC236}">
                <a16:creationId xmlns:a16="http://schemas.microsoft.com/office/drawing/2014/main" id="{06B52A5A-6ABE-A9E9-45DF-656A62A5B826}"/>
              </a:ext>
            </a:extLst>
          </p:cNvPr>
          <p:cNvSpPr txBox="1"/>
          <p:nvPr/>
        </p:nvSpPr>
        <p:spPr>
          <a:xfrm>
            <a:off x="7800975" y="3297952"/>
            <a:ext cx="3190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A detailed </a:t>
            </a:r>
            <a:r>
              <a:rPr lang="en-GB" sz="1400" b="1" dirty="0">
                <a:solidFill>
                  <a:srgbClr val="4C4F52"/>
                </a:solidFill>
                <a:cs typeface="Segoe UI Semibold" panose="020B0702040204020203" pitchFamily="34" charset="0"/>
              </a:rPr>
              <a:t>Candidate</a:t>
            </a:r>
            <a:r>
              <a:rPr kumimoji="0" lang="en-GB" sz="1400" b="1" i="0" u="none" strike="noStrike" kern="1200" cap="none" spc="0" normalizeH="0" baseline="0" noProof="0" dirty="0">
                <a:ln>
                  <a:noFill/>
                </a:ln>
                <a:solidFill>
                  <a:srgbClr val="4C4F52"/>
                </a:solidFill>
                <a:effectLst/>
                <a:uLnTx/>
                <a:uFillTx/>
                <a:ea typeface="+mn-ea"/>
                <a:cs typeface="Segoe UI Semibold" panose="020B0702040204020203" pitchFamily="34" charset="0"/>
              </a:rPr>
              <a:t> Feedback Report</a:t>
            </a:r>
            <a:r>
              <a:rPr kumimoji="0" lang="en-GB" sz="1400" b="0" i="0" u="none" strike="noStrike" kern="1200" cap="none" spc="0" normalizeH="0" baseline="0" noProof="0" dirty="0">
                <a:ln>
                  <a:noFill/>
                </a:ln>
                <a:solidFill>
                  <a:srgbClr val="4C4F52"/>
                </a:solidFill>
                <a:effectLst/>
                <a:uLnTx/>
                <a:uFillTx/>
                <a:ea typeface="+mn-ea"/>
                <a:cs typeface="Segoe UI Semibold" panose="020B0702040204020203" pitchFamily="34" charset="0"/>
              </a:rPr>
              <a:t> is generated which can be shared without the need for a feedback call.</a:t>
            </a:r>
          </a:p>
        </p:txBody>
      </p:sp>
      <p:grpSp>
        <p:nvGrpSpPr>
          <p:cNvPr id="21" name="Group 20">
            <a:extLst>
              <a:ext uri="{FF2B5EF4-FFF2-40B4-BE49-F238E27FC236}">
                <a16:creationId xmlns:a16="http://schemas.microsoft.com/office/drawing/2014/main" id="{B7A4686C-2F82-129D-B32C-523FBDC360AB}"/>
              </a:ext>
            </a:extLst>
          </p:cNvPr>
          <p:cNvGrpSpPr/>
          <p:nvPr/>
        </p:nvGrpSpPr>
        <p:grpSpPr>
          <a:xfrm>
            <a:off x="840388" y="1971389"/>
            <a:ext cx="6250878" cy="3571653"/>
            <a:chOff x="5027785" y="613711"/>
            <a:chExt cx="6283188" cy="3481107"/>
          </a:xfrm>
        </p:grpSpPr>
        <p:pic>
          <p:nvPicPr>
            <p:cNvPr id="22" name="Picture 21">
              <a:extLst>
                <a:ext uri="{FF2B5EF4-FFF2-40B4-BE49-F238E27FC236}">
                  <a16:creationId xmlns:a16="http://schemas.microsoft.com/office/drawing/2014/main" id="{2CD9A938-B732-8232-CD6A-E37A13CCD3DD}"/>
                </a:ext>
              </a:extLst>
            </p:cNvPr>
            <p:cNvPicPr>
              <a:picLocks noChangeAspect="1"/>
            </p:cNvPicPr>
            <p:nvPr/>
          </p:nvPicPr>
          <p:blipFill>
            <a:blip r:embed="rId2"/>
            <a:stretch>
              <a:fillRect/>
            </a:stretch>
          </p:blipFill>
          <p:spPr>
            <a:xfrm rot="514176">
              <a:off x="8770628" y="789237"/>
              <a:ext cx="2540345" cy="3305581"/>
            </a:xfrm>
            <a:prstGeom prst="rect">
              <a:avLst/>
            </a:prstGeom>
            <a:ln>
              <a:noFill/>
            </a:ln>
            <a:effectLst>
              <a:outerShdw blurRad="50800" dist="38100" dir="2700000" algn="tl" rotWithShape="0">
                <a:prstClr val="black">
                  <a:alpha val="23000"/>
                </a:prstClr>
              </a:outerShdw>
            </a:effectLst>
          </p:spPr>
        </p:pic>
        <p:pic>
          <p:nvPicPr>
            <p:cNvPr id="23" name="Picture 22">
              <a:extLst>
                <a:ext uri="{FF2B5EF4-FFF2-40B4-BE49-F238E27FC236}">
                  <a16:creationId xmlns:a16="http://schemas.microsoft.com/office/drawing/2014/main" id="{8322CBBB-01F4-E815-CDAC-F2C3CD994935}"/>
                </a:ext>
              </a:extLst>
            </p:cNvPr>
            <p:cNvPicPr>
              <a:picLocks noChangeAspect="1"/>
            </p:cNvPicPr>
            <p:nvPr/>
          </p:nvPicPr>
          <p:blipFill>
            <a:blip r:embed="rId3"/>
            <a:stretch>
              <a:fillRect/>
            </a:stretch>
          </p:blipFill>
          <p:spPr>
            <a:xfrm>
              <a:off x="6800930" y="613711"/>
              <a:ext cx="2521720" cy="3305581"/>
            </a:xfrm>
            <a:prstGeom prst="rect">
              <a:avLst/>
            </a:prstGeom>
            <a:ln>
              <a:noFill/>
            </a:ln>
            <a:effectLst>
              <a:outerShdw blurRad="127000" dist="63500" dir="2700000" algn="tl" rotWithShape="0">
                <a:prstClr val="black">
                  <a:alpha val="22000"/>
                </a:prstClr>
              </a:outerShdw>
            </a:effectLst>
          </p:spPr>
        </p:pic>
        <p:pic>
          <p:nvPicPr>
            <p:cNvPr id="24" name="Picture 23">
              <a:extLst>
                <a:ext uri="{FF2B5EF4-FFF2-40B4-BE49-F238E27FC236}">
                  <a16:creationId xmlns:a16="http://schemas.microsoft.com/office/drawing/2014/main" id="{D639B14F-7DD3-B313-13C5-2227E06AC965}"/>
                </a:ext>
              </a:extLst>
            </p:cNvPr>
            <p:cNvPicPr>
              <a:picLocks noChangeAspect="1"/>
            </p:cNvPicPr>
            <p:nvPr/>
          </p:nvPicPr>
          <p:blipFill>
            <a:blip r:embed="rId4"/>
            <a:stretch>
              <a:fillRect/>
            </a:stretch>
          </p:blipFill>
          <p:spPr>
            <a:xfrm rot="21119346">
              <a:off x="5027785" y="784513"/>
              <a:ext cx="2349849" cy="3278337"/>
            </a:xfrm>
            <a:prstGeom prst="rect">
              <a:avLst/>
            </a:prstGeom>
            <a:ln>
              <a:noFill/>
            </a:ln>
            <a:effectLst>
              <a:outerShdw blurRad="139700" dist="50800" dir="2700000" algn="tl" rotWithShape="0">
                <a:prstClr val="black">
                  <a:alpha val="16000"/>
                </a:prstClr>
              </a:outerShdw>
            </a:effectLst>
          </p:spPr>
        </p:pic>
      </p:grpSp>
    </p:spTree>
    <p:extLst>
      <p:ext uri="{BB962C8B-B14F-4D97-AF65-F5344CB8AC3E}">
        <p14:creationId xmlns:p14="http://schemas.microsoft.com/office/powerpoint/2010/main" val="21406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D6285FCA-2390-42E8-9F0F-25A3862B8895}"/>
              </a:ext>
            </a:extLst>
          </p:cNvPr>
          <p:cNvSpPr txBox="1">
            <a:spLocks/>
          </p:cNvSpPr>
          <p:nvPr/>
        </p:nvSpPr>
        <p:spPr>
          <a:xfrm>
            <a:off x="2015322" y="174916"/>
            <a:ext cx="8155046" cy="504166"/>
          </a:xfrm>
          <a:prstGeom prst="rect">
            <a:avLst/>
          </a:prstGeom>
          <a:noFill/>
        </p:spPr>
        <p:txBody>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4000" dirty="0">
                <a:solidFill>
                  <a:schemeClr val="tx2"/>
                </a:solidFill>
                <a:latin typeface="+mj-lt"/>
              </a:rPr>
              <a:t>Situations Assessments</a:t>
            </a:r>
          </a:p>
        </p:txBody>
      </p:sp>
      <p:cxnSp>
        <p:nvCxnSpPr>
          <p:cNvPr id="25" name="Straight Connector 24">
            <a:extLst>
              <a:ext uri="{FF2B5EF4-FFF2-40B4-BE49-F238E27FC236}">
                <a16:creationId xmlns:a16="http://schemas.microsoft.com/office/drawing/2014/main" id="{905A1414-139F-4C33-85BC-CB244915232E}"/>
              </a:ext>
            </a:extLst>
          </p:cNvPr>
          <p:cNvCxnSpPr/>
          <p:nvPr/>
        </p:nvCxnSpPr>
        <p:spPr>
          <a:xfrm>
            <a:off x="4187536" y="5652655"/>
            <a:ext cx="0" cy="94557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D92AAD-8EA7-4FC8-AD8A-D7DEE11184E6}"/>
              </a:ext>
            </a:extLst>
          </p:cNvPr>
          <p:cNvCxnSpPr/>
          <p:nvPr/>
        </p:nvCxnSpPr>
        <p:spPr>
          <a:xfrm>
            <a:off x="7969827" y="5652655"/>
            <a:ext cx="0" cy="94557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C08FCC3-DC05-4ADE-9537-D41EDB3E70BB}"/>
              </a:ext>
            </a:extLst>
          </p:cNvPr>
          <p:cNvSpPr txBox="1"/>
          <p:nvPr/>
        </p:nvSpPr>
        <p:spPr>
          <a:xfrm>
            <a:off x="1040753" y="5782840"/>
            <a:ext cx="2741537" cy="738664"/>
          </a:xfrm>
          <a:prstGeom prst="rect">
            <a:avLst/>
          </a:prstGeom>
          <a:noFill/>
        </p:spPr>
        <p:txBody>
          <a:bodyPr wrap="square" rtlCol="0">
            <a:spAutoFit/>
          </a:bodyPr>
          <a:lstStyle/>
          <a:p>
            <a:pPr algn="ctr"/>
            <a:r>
              <a:rPr lang="en-US" sz="1400" dirty="0"/>
              <a:t>Situations includes standard item question content, images and scoring</a:t>
            </a:r>
          </a:p>
        </p:txBody>
      </p:sp>
      <p:sp>
        <p:nvSpPr>
          <p:cNvPr id="13" name="TextBox 12">
            <a:extLst>
              <a:ext uri="{FF2B5EF4-FFF2-40B4-BE49-F238E27FC236}">
                <a16:creationId xmlns:a16="http://schemas.microsoft.com/office/drawing/2014/main" id="{085B9490-2663-4B12-B893-0A37DD5208BF}"/>
              </a:ext>
            </a:extLst>
          </p:cNvPr>
          <p:cNvSpPr txBox="1"/>
          <p:nvPr/>
        </p:nvSpPr>
        <p:spPr>
          <a:xfrm>
            <a:off x="4604611" y="5782840"/>
            <a:ext cx="2948141" cy="738664"/>
          </a:xfrm>
          <a:prstGeom prst="rect">
            <a:avLst/>
          </a:prstGeom>
          <a:noFill/>
        </p:spPr>
        <p:txBody>
          <a:bodyPr wrap="square" rtlCol="0">
            <a:spAutoFit/>
          </a:bodyPr>
          <a:lstStyle/>
          <a:p>
            <a:pPr algn="ctr"/>
            <a:r>
              <a:rPr lang="en-US" sz="1400" dirty="0"/>
              <a:t>Developed from content that is applicable across a variety of sectors</a:t>
            </a:r>
          </a:p>
        </p:txBody>
      </p:sp>
      <p:sp>
        <p:nvSpPr>
          <p:cNvPr id="14" name="TextBox 13">
            <a:extLst>
              <a:ext uri="{FF2B5EF4-FFF2-40B4-BE49-F238E27FC236}">
                <a16:creationId xmlns:a16="http://schemas.microsoft.com/office/drawing/2014/main" id="{CA11493A-2DEE-4D3C-BE9C-5EF37FBF98FE}"/>
              </a:ext>
            </a:extLst>
          </p:cNvPr>
          <p:cNvSpPr txBox="1"/>
          <p:nvPr/>
        </p:nvSpPr>
        <p:spPr>
          <a:xfrm>
            <a:off x="8316189" y="5782840"/>
            <a:ext cx="2835056" cy="738664"/>
          </a:xfrm>
          <a:prstGeom prst="rect">
            <a:avLst/>
          </a:prstGeom>
          <a:noFill/>
        </p:spPr>
        <p:txBody>
          <a:bodyPr wrap="square" rtlCol="0">
            <a:spAutoFit/>
          </a:bodyPr>
          <a:lstStyle/>
          <a:p>
            <a:pPr algn="ctr"/>
            <a:r>
              <a:rPr lang="en-US" sz="1400" dirty="0"/>
              <a:t>Context-free images that work across clients and different workplace environments</a:t>
            </a:r>
          </a:p>
        </p:txBody>
      </p:sp>
      <p:pic>
        <p:nvPicPr>
          <p:cNvPr id="10" name="Picture 9">
            <a:extLst>
              <a:ext uri="{FF2B5EF4-FFF2-40B4-BE49-F238E27FC236}">
                <a16:creationId xmlns:a16="http://schemas.microsoft.com/office/drawing/2014/main" id="{D1799FD0-4A29-C722-1EB3-804AD677EC94}"/>
              </a:ext>
            </a:extLst>
          </p:cNvPr>
          <p:cNvPicPr>
            <a:picLocks noChangeAspect="1"/>
          </p:cNvPicPr>
          <p:nvPr/>
        </p:nvPicPr>
        <p:blipFill>
          <a:blip r:embed="rId3"/>
          <a:stretch>
            <a:fillRect/>
          </a:stretch>
        </p:blipFill>
        <p:spPr>
          <a:xfrm>
            <a:off x="1462473" y="1009341"/>
            <a:ext cx="9267053" cy="4384265"/>
          </a:xfrm>
          <a:prstGeom prst="rect">
            <a:avLst/>
          </a:prstGeom>
        </p:spPr>
      </p:pic>
    </p:spTree>
    <p:extLst>
      <p:ext uri="{BB962C8B-B14F-4D97-AF65-F5344CB8AC3E}">
        <p14:creationId xmlns:p14="http://schemas.microsoft.com/office/powerpoint/2010/main" val="973264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4CEB687-39B5-425D-8710-EDE3AAFB1F12}"/>
              </a:ext>
            </a:extLst>
          </p:cNvPr>
          <p:cNvSpPr/>
          <p:nvPr/>
        </p:nvSpPr>
        <p:spPr>
          <a:xfrm>
            <a:off x="8300425" y="4688784"/>
            <a:ext cx="3119790" cy="15457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886CC090-AFB2-47F4-B24B-4D2B48B3F048}"/>
              </a:ext>
            </a:extLst>
          </p:cNvPr>
          <p:cNvSpPr/>
          <p:nvPr/>
        </p:nvSpPr>
        <p:spPr>
          <a:xfrm>
            <a:off x="8300425" y="2888035"/>
            <a:ext cx="3119790" cy="167759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D7BEF677-9F9F-47DC-840F-640C6D36E147}"/>
              </a:ext>
            </a:extLst>
          </p:cNvPr>
          <p:cNvSpPr txBox="1"/>
          <p:nvPr/>
        </p:nvSpPr>
        <p:spPr>
          <a:xfrm>
            <a:off x="7824513" y="1347921"/>
            <a:ext cx="4014313" cy="954107"/>
          </a:xfrm>
          <a:prstGeom prst="rect">
            <a:avLst/>
          </a:prstGeom>
          <a:noFill/>
        </p:spPr>
        <p:txBody>
          <a:bodyPr wrap="square" rtlCol="0">
            <a:spAutoFit/>
          </a:bodyPr>
          <a:lstStyle/>
          <a:p>
            <a:r>
              <a:rPr lang="en-US" sz="1400" dirty="0"/>
              <a:t>All Situations assessments have the opportunity to be customized with additional content, images and color to reflect an organization’s brand, products and services </a:t>
            </a:r>
          </a:p>
        </p:txBody>
      </p:sp>
      <p:sp>
        <p:nvSpPr>
          <p:cNvPr id="21" name="TextBox 20">
            <a:extLst>
              <a:ext uri="{FF2B5EF4-FFF2-40B4-BE49-F238E27FC236}">
                <a16:creationId xmlns:a16="http://schemas.microsoft.com/office/drawing/2014/main" id="{E28A933B-7E81-4470-9DA3-C7781C1C1DAB}"/>
              </a:ext>
            </a:extLst>
          </p:cNvPr>
          <p:cNvSpPr txBox="1"/>
          <p:nvPr/>
        </p:nvSpPr>
        <p:spPr>
          <a:xfrm>
            <a:off x="8488019" y="3142054"/>
            <a:ext cx="2835056" cy="1169551"/>
          </a:xfrm>
          <a:prstGeom prst="rect">
            <a:avLst/>
          </a:prstGeom>
          <a:noFill/>
        </p:spPr>
        <p:txBody>
          <a:bodyPr wrap="square" rtlCol="0">
            <a:spAutoFit/>
          </a:bodyPr>
          <a:lstStyle/>
          <a:p>
            <a:pPr algn="ctr"/>
            <a:r>
              <a:rPr lang="en-US" sz="1400" dirty="0"/>
              <a:t>Uses core Situations content, with the ability to add a bespoke lead sentence at the start of each scenario for additional context and branding opportunity</a:t>
            </a:r>
          </a:p>
        </p:txBody>
      </p:sp>
      <p:pic>
        <p:nvPicPr>
          <p:cNvPr id="10" name="Picture 9">
            <a:extLst>
              <a:ext uri="{FF2B5EF4-FFF2-40B4-BE49-F238E27FC236}">
                <a16:creationId xmlns:a16="http://schemas.microsoft.com/office/drawing/2014/main" id="{61F97227-12D3-477B-AB96-7CFBA8278FA3}"/>
              </a:ext>
            </a:extLst>
          </p:cNvPr>
          <p:cNvPicPr>
            <a:picLocks noChangeAspect="1"/>
          </p:cNvPicPr>
          <p:nvPr/>
        </p:nvPicPr>
        <p:blipFill>
          <a:blip r:embed="rId3"/>
          <a:stretch>
            <a:fillRect/>
          </a:stretch>
        </p:blipFill>
        <p:spPr>
          <a:xfrm>
            <a:off x="353173" y="281883"/>
            <a:ext cx="7076805" cy="6294234"/>
          </a:xfrm>
          <a:prstGeom prst="rect">
            <a:avLst/>
          </a:prstGeom>
        </p:spPr>
      </p:pic>
      <p:sp>
        <p:nvSpPr>
          <p:cNvPr id="13" name="TextBox 12">
            <a:extLst>
              <a:ext uri="{FF2B5EF4-FFF2-40B4-BE49-F238E27FC236}">
                <a16:creationId xmlns:a16="http://schemas.microsoft.com/office/drawing/2014/main" id="{33F80C76-03EE-4924-8562-0C21A174EC6F}"/>
              </a:ext>
            </a:extLst>
          </p:cNvPr>
          <p:cNvSpPr txBox="1"/>
          <p:nvPr/>
        </p:nvSpPr>
        <p:spPr>
          <a:xfrm>
            <a:off x="8465138" y="4881116"/>
            <a:ext cx="2835056" cy="1169551"/>
          </a:xfrm>
          <a:prstGeom prst="rect">
            <a:avLst/>
          </a:prstGeom>
          <a:noFill/>
        </p:spPr>
        <p:txBody>
          <a:bodyPr wrap="square" rtlCol="0">
            <a:spAutoFit/>
          </a:bodyPr>
          <a:lstStyle/>
          <a:p>
            <a:pPr algn="ctr"/>
            <a:r>
              <a:rPr lang="en-US" sz="1400"/>
              <a:t>Custom images can be included to exhibit client branding and product examples to increase impact and candidate engagement.</a:t>
            </a:r>
          </a:p>
        </p:txBody>
      </p:sp>
      <p:sp>
        <p:nvSpPr>
          <p:cNvPr id="9" name="Freeform: Shape 8">
            <a:extLst>
              <a:ext uri="{FF2B5EF4-FFF2-40B4-BE49-F238E27FC236}">
                <a16:creationId xmlns:a16="http://schemas.microsoft.com/office/drawing/2014/main" id="{8AB7420A-7451-4476-B1FE-75667C29B348}"/>
              </a:ext>
            </a:extLst>
          </p:cNvPr>
          <p:cNvSpPr/>
          <p:nvPr/>
        </p:nvSpPr>
        <p:spPr>
          <a:xfrm>
            <a:off x="3697014" y="945931"/>
            <a:ext cx="4610179" cy="2772826"/>
          </a:xfrm>
          <a:custGeom>
            <a:avLst/>
            <a:gdLst>
              <a:gd name="connsiteX0" fmla="*/ 4706224 w 4706224"/>
              <a:gd name="connsiteY0" fmla="*/ 2558642 h 2558642"/>
              <a:gd name="connsiteX1" fmla="*/ 2776756 w 4706224"/>
              <a:gd name="connsiteY1" fmla="*/ 1635853 h 2558642"/>
              <a:gd name="connsiteX2" fmla="*/ 1107347 w 4706224"/>
              <a:gd name="connsiteY2" fmla="*/ 1426128 h 2558642"/>
              <a:gd name="connsiteX3" fmla="*/ 0 w 4706224"/>
              <a:gd name="connsiteY3" fmla="*/ 0 h 2558642"/>
            </a:gdLst>
            <a:ahLst/>
            <a:cxnLst>
              <a:cxn ang="0">
                <a:pos x="connsiteX0" y="connsiteY0"/>
              </a:cxn>
              <a:cxn ang="0">
                <a:pos x="connsiteX1" y="connsiteY1"/>
              </a:cxn>
              <a:cxn ang="0">
                <a:pos x="connsiteX2" y="connsiteY2"/>
              </a:cxn>
              <a:cxn ang="0">
                <a:pos x="connsiteX3" y="connsiteY3"/>
              </a:cxn>
            </a:cxnLst>
            <a:rect l="l" t="t" r="r" b="b"/>
            <a:pathLst>
              <a:path w="4706224" h="2558642">
                <a:moveTo>
                  <a:pt x="4706224" y="2558642"/>
                </a:moveTo>
                <a:cubicBezTo>
                  <a:pt x="4041396" y="2191623"/>
                  <a:pt x="3376569" y="1824605"/>
                  <a:pt x="2776756" y="1635853"/>
                </a:cubicBezTo>
                <a:cubicBezTo>
                  <a:pt x="2176943" y="1447101"/>
                  <a:pt x="1570140" y="1698770"/>
                  <a:pt x="1107347" y="1426128"/>
                </a:cubicBezTo>
                <a:cubicBezTo>
                  <a:pt x="644554" y="1153486"/>
                  <a:pt x="322277" y="576743"/>
                  <a:pt x="0" y="0"/>
                </a:cubicBezTo>
              </a:path>
            </a:pathLst>
          </a:custGeom>
          <a:noFill/>
          <a:ln>
            <a:solidFill>
              <a:srgbClr val="00C389">
                <a:alpha val="50196"/>
              </a:srgbClr>
            </a:solidFill>
          </a:ln>
          <a:effectLst>
            <a:outerShdw blurRad="38100" dist="25400" dir="30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2763435C-CE74-4814-94DF-177DF3B71389}"/>
              </a:ext>
            </a:extLst>
          </p:cNvPr>
          <p:cNvSpPr/>
          <p:nvPr/>
        </p:nvSpPr>
        <p:spPr>
          <a:xfrm>
            <a:off x="6479627" y="3546701"/>
            <a:ext cx="1820797" cy="252910"/>
          </a:xfrm>
          <a:custGeom>
            <a:avLst/>
            <a:gdLst>
              <a:gd name="connsiteX0" fmla="*/ 1946246 w 1946246"/>
              <a:gd name="connsiteY0" fmla="*/ 186400 h 287068"/>
              <a:gd name="connsiteX1" fmla="*/ 520118 w 1946246"/>
              <a:gd name="connsiteY1" fmla="*/ 1842 h 287068"/>
              <a:gd name="connsiteX2" fmla="*/ 0 w 1946246"/>
              <a:gd name="connsiteY2" fmla="*/ 287068 h 287068"/>
            </a:gdLst>
            <a:ahLst/>
            <a:cxnLst>
              <a:cxn ang="0">
                <a:pos x="connsiteX0" y="connsiteY0"/>
              </a:cxn>
              <a:cxn ang="0">
                <a:pos x="connsiteX1" y="connsiteY1"/>
              </a:cxn>
              <a:cxn ang="0">
                <a:pos x="connsiteX2" y="connsiteY2"/>
              </a:cxn>
            </a:cxnLst>
            <a:rect l="l" t="t" r="r" b="b"/>
            <a:pathLst>
              <a:path w="1946246" h="287068">
                <a:moveTo>
                  <a:pt x="1946246" y="186400"/>
                </a:moveTo>
                <a:cubicBezTo>
                  <a:pt x="1395369" y="85732"/>
                  <a:pt x="844492" y="-14936"/>
                  <a:pt x="520118" y="1842"/>
                </a:cubicBezTo>
                <a:cubicBezTo>
                  <a:pt x="195744" y="18620"/>
                  <a:pt x="97872" y="152844"/>
                  <a:pt x="0" y="287068"/>
                </a:cubicBezTo>
              </a:path>
            </a:pathLst>
          </a:custGeom>
          <a:noFill/>
          <a:ln>
            <a:solidFill>
              <a:srgbClr val="C60001">
                <a:alpha val="50196"/>
              </a:srgbClr>
            </a:solidFill>
          </a:ln>
          <a:effectLst>
            <a:outerShdw blurRad="63500" dist="254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43E288A-6614-4E36-B9DC-06BC8C651FC6}"/>
              </a:ext>
            </a:extLst>
          </p:cNvPr>
          <p:cNvSpPr/>
          <p:nvPr/>
        </p:nvSpPr>
        <p:spPr>
          <a:xfrm flipV="1">
            <a:off x="6443122" y="3726904"/>
            <a:ext cx="115012" cy="115012"/>
          </a:xfrm>
          <a:prstGeom prst="ellipse">
            <a:avLst/>
          </a:prstGeom>
          <a:solidFill>
            <a:srgbClr val="C6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49FDF9F-0309-4492-A2FC-45508F7EB56A}"/>
              </a:ext>
            </a:extLst>
          </p:cNvPr>
          <p:cNvSpPr/>
          <p:nvPr/>
        </p:nvSpPr>
        <p:spPr>
          <a:xfrm flipV="1">
            <a:off x="3637155" y="871823"/>
            <a:ext cx="115012" cy="1150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D27190A-DEC0-479D-A7EE-72B8C0F13F74}"/>
              </a:ext>
            </a:extLst>
          </p:cNvPr>
          <p:cNvSpPr/>
          <p:nvPr/>
        </p:nvSpPr>
        <p:spPr>
          <a:xfrm flipV="1">
            <a:off x="2628014" y="4759591"/>
            <a:ext cx="115012" cy="115012"/>
          </a:xfrm>
          <a:prstGeom prst="ellipse">
            <a:avLst/>
          </a:prstGeom>
          <a:solidFill>
            <a:srgbClr val="C6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9C330C0-FC5A-4EFF-A8BE-9A931129FE7E}"/>
              </a:ext>
            </a:extLst>
          </p:cNvPr>
          <p:cNvSpPr/>
          <p:nvPr/>
        </p:nvSpPr>
        <p:spPr>
          <a:xfrm flipV="1">
            <a:off x="1454089" y="1693936"/>
            <a:ext cx="115012" cy="1150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2B75B895-E323-4B68-B81C-EE086C224C5C}"/>
              </a:ext>
            </a:extLst>
          </p:cNvPr>
          <p:cNvSpPr/>
          <p:nvPr/>
        </p:nvSpPr>
        <p:spPr>
          <a:xfrm>
            <a:off x="2698343" y="4840445"/>
            <a:ext cx="5531753" cy="1017800"/>
          </a:xfrm>
          <a:custGeom>
            <a:avLst/>
            <a:gdLst>
              <a:gd name="connsiteX0" fmla="*/ 5494789 w 5494789"/>
              <a:gd name="connsiteY0" fmla="*/ 612396 h 973780"/>
              <a:gd name="connsiteX1" fmla="*/ 1786855 w 5494789"/>
              <a:gd name="connsiteY1" fmla="*/ 947956 h 973780"/>
              <a:gd name="connsiteX2" fmla="*/ 0 w 5494789"/>
              <a:gd name="connsiteY2" fmla="*/ 0 h 973780"/>
              <a:gd name="connsiteX3" fmla="*/ 0 w 5494789"/>
              <a:gd name="connsiteY3" fmla="*/ 0 h 973780"/>
            </a:gdLst>
            <a:ahLst/>
            <a:cxnLst>
              <a:cxn ang="0">
                <a:pos x="connsiteX0" y="connsiteY0"/>
              </a:cxn>
              <a:cxn ang="0">
                <a:pos x="connsiteX1" y="connsiteY1"/>
              </a:cxn>
              <a:cxn ang="0">
                <a:pos x="connsiteX2" y="connsiteY2"/>
              </a:cxn>
              <a:cxn ang="0">
                <a:pos x="connsiteX3" y="connsiteY3"/>
              </a:cxn>
            </a:cxnLst>
            <a:rect l="l" t="t" r="r" b="b"/>
            <a:pathLst>
              <a:path w="5494789" h="973780">
                <a:moveTo>
                  <a:pt x="5494789" y="612396"/>
                </a:moveTo>
                <a:cubicBezTo>
                  <a:pt x="4098721" y="831209"/>
                  <a:pt x="2702653" y="1050022"/>
                  <a:pt x="1786855" y="947956"/>
                </a:cubicBezTo>
                <a:cubicBezTo>
                  <a:pt x="871057" y="845890"/>
                  <a:pt x="0" y="0"/>
                  <a:pt x="0" y="0"/>
                </a:cubicBezTo>
                <a:lnTo>
                  <a:pt x="0" y="0"/>
                </a:lnTo>
              </a:path>
            </a:pathLst>
          </a:custGeom>
          <a:noFill/>
          <a:ln>
            <a:solidFill>
              <a:srgbClr val="C60001">
                <a:alpha val="50196"/>
              </a:srgbClr>
            </a:solidFill>
          </a:ln>
          <a:effectLst>
            <a:outerShdw blurRad="38100" dist="25400" dir="30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7C336D49-630F-410A-88D8-F2A643F3003F}"/>
              </a:ext>
            </a:extLst>
          </p:cNvPr>
          <p:cNvSpPr/>
          <p:nvPr/>
        </p:nvSpPr>
        <p:spPr>
          <a:xfrm>
            <a:off x="1521372" y="1808948"/>
            <a:ext cx="6657894" cy="3618729"/>
          </a:xfrm>
          <a:custGeom>
            <a:avLst/>
            <a:gdLst>
              <a:gd name="connsiteX0" fmla="*/ 6761527 w 6761527"/>
              <a:gd name="connsiteY0" fmla="*/ 3514987 h 3514987"/>
              <a:gd name="connsiteX1" fmla="*/ 2692867 w 6761527"/>
              <a:gd name="connsiteY1" fmla="*/ 2743200 h 3514987"/>
              <a:gd name="connsiteX2" fmla="*/ 0 w 6761527"/>
              <a:gd name="connsiteY2" fmla="*/ 0 h 3514987"/>
            </a:gdLst>
            <a:ahLst/>
            <a:cxnLst>
              <a:cxn ang="0">
                <a:pos x="connsiteX0" y="connsiteY0"/>
              </a:cxn>
              <a:cxn ang="0">
                <a:pos x="connsiteX1" y="connsiteY1"/>
              </a:cxn>
              <a:cxn ang="0">
                <a:pos x="connsiteX2" y="connsiteY2"/>
              </a:cxn>
            </a:cxnLst>
            <a:rect l="l" t="t" r="r" b="b"/>
            <a:pathLst>
              <a:path w="6761527" h="3514987">
                <a:moveTo>
                  <a:pt x="6761527" y="3514987"/>
                </a:moveTo>
                <a:cubicBezTo>
                  <a:pt x="5290657" y="3422009"/>
                  <a:pt x="3819788" y="3329031"/>
                  <a:pt x="2692867" y="2743200"/>
                </a:cubicBezTo>
                <a:cubicBezTo>
                  <a:pt x="1565946" y="2157369"/>
                  <a:pt x="782973" y="1078684"/>
                  <a:pt x="0" y="0"/>
                </a:cubicBezTo>
              </a:path>
            </a:pathLst>
          </a:custGeom>
          <a:noFill/>
          <a:ln>
            <a:solidFill>
              <a:srgbClr val="00C389">
                <a:alpha val="50196"/>
              </a:srgbClr>
            </a:solidFill>
          </a:ln>
          <a:effectLst>
            <a:outerShdw blurRad="38100" dist="25400" dir="30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hidden="1">
            <a:extLst>
              <a:ext uri="{FF2B5EF4-FFF2-40B4-BE49-F238E27FC236}">
                <a16:creationId xmlns:a16="http://schemas.microsoft.com/office/drawing/2014/main" id="{2E86352C-F5E3-48D6-B9ED-11A40E6CD5A5}"/>
              </a:ext>
            </a:extLst>
          </p:cNvPr>
          <p:cNvSpPr/>
          <p:nvPr/>
        </p:nvSpPr>
        <p:spPr>
          <a:xfrm>
            <a:off x="1422400" y="1921164"/>
            <a:ext cx="6705600" cy="4065019"/>
          </a:xfrm>
          <a:custGeom>
            <a:avLst/>
            <a:gdLst>
              <a:gd name="connsiteX0" fmla="*/ 6705600 w 6705600"/>
              <a:gd name="connsiteY0" fmla="*/ 3528291 h 4065019"/>
              <a:gd name="connsiteX1" fmla="*/ 1939636 w 6705600"/>
              <a:gd name="connsiteY1" fmla="*/ 4064000 h 4065019"/>
              <a:gd name="connsiteX2" fmla="*/ 166255 w 6705600"/>
              <a:gd name="connsiteY2" fmla="*/ 3408218 h 4065019"/>
              <a:gd name="connsiteX3" fmla="*/ 535709 w 6705600"/>
              <a:gd name="connsiteY3" fmla="*/ 1237672 h 4065019"/>
              <a:gd name="connsiteX4" fmla="*/ 0 w 6705600"/>
              <a:gd name="connsiteY4" fmla="*/ 0 h 4065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4065019">
                <a:moveTo>
                  <a:pt x="6705600" y="3528291"/>
                </a:moveTo>
                <a:cubicBezTo>
                  <a:pt x="4867563" y="3806151"/>
                  <a:pt x="3029527" y="4084012"/>
                  <a:pt x="1939636" y="4064000"/>
                </a:cubicBezTo>
                <a:cubicBezTo>
                  <a:pt x="849745" y="4043988"/>
                  <a:pt x="400243" y="3879273"/>
                  <a:pt x="166255" y="3408218"/>
                </a:cubicBezTo>
                <a:cubicBezTo>
                  <a:pt x="-67733" y="2937163"/>
                  <a:pt x="563418" y="1805708"/>
                  <a:pt x="535709" y="1237672"/>
                </a:cubicBezTo>
                <a:cubicBezTo>
                  <a:pt x="508000" y="669636"/>
                  <a:pt x="254000" y="334818"/>
                  <a:pt x="0" y="0"/>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EA87DD1-05E6-4EE1-9E3D-55AEB55512FB}"/>
              </a:ext>
            </a:extLst>
          </p:cNvPr>
          <p:cNvSpPr/>
          <p:nvPr/>
        </p:nvSpPr>
        <p:spPr>
          <a:xfrm>
            <a:off x="8095343" y="3500928"/>
            <a:ext cx="410162" cy="410162"/>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hidden="1">
            <a:extLst>
              <a:ext uri="{FF2B5EF4-FFF2-40B4-BE49-F238E27FC236}">
                <a16:creationId xmlns:a16="http://schemas.microsoft.com/office/drawing/2014/main" id="{360E1479-331E-444B-8868-6BDEDFB90453}"/>
              </a:ext>
            </a:extLst>
          </p:cNvPr>
          <p:cNvSpPr/>
          <p:nvPr/>
        </p:nvSpPr>
        <p:spPr>
          <a:xfrm>
            <a:off x="4073236" y="4685450"/>
            <a:ext cx="4091709" cy="717823"/>
          </a:xfrm>
          <a:custGeom>
            <a:avLst/>
            <a:gdLst>
              <a:gd name="connsiteX0" fmla="*/ 4091709 w 4091709"/>
              <a:gd name="connsiteY0" fmla="*/ 717823 h 717823"/>
              <a:gd name="connsiteX1" fmla="*/ 2530764 w 4091709"/>
              <a:gd name="connsiteY1" fmla="*/ 25095 h 717823"/>
              <a:gd name="connsiteX2" fmla="*/ 0 w 4091709"/>
              <a:gd name="connsiteY2" fmla="*/ 219059 h 717823"/>
            </a:gdLst>
            <a:ahLst/>
            <a:cxnLst>
              <a:cxn ang="0">
                <a:pos x="connsiteX0" y="connsiteY0"/>
              </a:cxn>
              <a:cxn ang="0">
                <a:pos x="connsiteX1" y="connsiteY1"/>
              </a:cxn>
              <a:cxn ang="0">
                <a:pos x="connsiteX2" y="connsiteY2"/>
              </a:cxn>
            </a:cxnLst>
            <a:rect l="l" t="t" r="r" b="b"/>
            <a:pathLst>
              <a:path w="4091709" h="717823">
                <a:moveTo>
                  <a:pt x="4091709" y="717823"/>
                </a:moveTo>
                <a:cubicBezTo>
                  <a:pt x="3652212" y="413022"/>
                  <a:pt x="3212715" y="108222"/>
                  <a:pt x="2530764" y="25095"/>
                </a:cubicBezTo>
                <a:cubicBezTo>
                  <a:pt x="1848812" y="-58032"/>
                  <a:pt x="924406" y="80513"/>
                  <a:pt x="0" y="2190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a:extLst>
              <a:ext uri="{FF2B5EF4-FFF2-40B4-BE49-F238E27FC236}">
                <a16:creationId xmlns:a16="http://schemas.microsoft.com/office/drawing/2014/main" id="{50AD61F5-DEB5-4D45-ABB3-0947888CE0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8784" y="3563162"/>
            <a:ext cx="278754" cy="278754"/>
          </a:xfrm>
          <a:prstGeom prst="rect">
            <a:avLst/>
          </a:prstGeom>
        </p:spPr>
      </p:pic>
      <p:sp>
        <p:nvSpPr>
          <p:cNvPr id="34" name="Oval 33">
            <a:extLst>
              <a:ext uri="{FF2B5EF4-FFF2-40B4-BE49-F238E27FC236}">
                <a16:creationId xmlns:a16="http://schemas.microsoft.com/office/drawing/2014/main" id="{CB79D4E3-2437-4DAB-A70D-D84591C21C8A}"/>
              </a:ext>
            </a:extLst>
          </p:cNvPr>
          <p:cNvSpPr/>
          <p:nvPr/>
        </p:nvSpPr>
        <p:spPr>
          <a:xfrm>
            <a:off x="8095343" y="5236269"/>
            <a:ext cx="410162" cy="410162"/>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a:extLst>
              <a:ext uri="{FF2B5EF4-FFF2-40B4-BE49-F238E27FC236}">
                <a16:creationId xmlns:a16="http://schemas.microsoft.com/office/drawing/2014/main" id="{54C583CD-C05D-4C24-A56F-CDB10BF1D8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8784" y="5298503"/>
            <a:ext cx="278754" cy="278754"/>
          </a:xfrm>
          <a:prstGeom prst="rect">
            <a:avLst/>
          </a:prstGeom>
        </p:spPr>
      </p:pic>
      <p:sp>
        <p:nvSpPr>
          <p:cNvPr id="42" name="Content Placeholder 3">
            <a:extLst>
              <a:ext uri="{FF2B5EF4-FFF2-40B4-BE49-F238E27FC236}">
                <a16:creationId xmlns:a16="http://schemas.microsoft.com/office/drawing/2014/main" id="{24C60284-8C6C-42CC-B90B-444DED4A9C32}"/>
              </a:ext>
            </a:extLst>
          </p:cNvPr>
          <p:cNvSpPr txBox="1">
            <a:spLocks/>
          </p:cNvSpPr>
          <p:nvPr/>
        </p:nvSpPr>
        <p:spPr>
          <a:xfrm>
            <a:off x="7824513" y="734752"/>
            <a:ext cx="4014313" cy="504166"/>
          </a:xfrm>
          <a:prstGeom prst="rect">
            <a:avLst/>
          </a:prstGeom>
          <a:noFill/>
        </p:spPr>
        <p:txBody>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solidFill>
                  <a:schemeClr val="tx2"/>
                </a:solidFill>
                <a:latin typeface="+mj-lt"/>
              </a:rPr>
              <a:t>Customized Situations</a:t>
            </a:r>
          </a:p>
        </p:txBody>
      </p:sp>
    </p:spTree>
    <p:extLst>
      <p:ext uri="{BB962C8B-B14F-4D97-AF65-F5344CB8AC3E}">
        <p14:creationId xmlns:p14="http://schemas.microsoft.com/office/powerpoint/2010/main" val="27521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15B1954-7F3C-F989-1F69-A99828D21EE5}"/>
              </a:ext>
            </a:extLst>
          </p:cNvPr>
          <p:cNvGrpSpPr/>
          <p:nvPr/>
        </p:nvGrpSpPr>
        <p:grpSpPr>
          <a:xfrm>
            <a:off x="3933093" y="1413658"/>
            <a:ext cx="4325815" cy="4044352"/>
            <a:chOff x="3602892" y="1156677"/>
            <a:chExt cx="4325815" cy="4783016"/>
          </a:xfrm>
        </p:grpSpPr>
        <p:cxnSp>
          <p:nvCxnSpPr>
            <p:cNvPr id="6" name="Straight Connector 5">
              <a:extLst>
                <a:ext uri="{FF2B5EF4-FFF2-40B4-BE49-F238E27FC236}">
                  <a16:creationId xmlns:a16="http://schemas.microsoft.com/office/drawing/2014/main" id="{D48AAA36-B0D6-BB99-AA0F-3CC139F21148}"/>
                </a:ext>
              </a:extLst>
            </p:cNvPr>
            <p:cNvCxnSpPr>
              <a:cxnSpLocks/>
            </p:cNvCxnSpPr>
            <p:nvPr/>
          </p:nvCxnSpPr>
          <p:spPr>
            <a:xfrm>
              <a:off x="3602892" y="1156677"/>
              <a:ext cx="0" cy="47830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21B374-DE30-C112-5BF8-8A21B8E0FBC7}"/>
                </a:ext>
              </a:extLst>
            </p:cNvPr>
            <p:cNvCxnSpPr>
              <a:cxnSpLocks/>
            </p:cNvCxnSpPr>
            <p:nvPr/>
          </p:nvCxnSpPr>
          <p:spPr>
            <a:xfrm>
              <a:off x="7928707" y="1156677"/>
              <a:ext cx="0" cy="47830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D0D178F1-8C64-CAC1-C3AE-9533E34E537F}"/>
              </a:ext>
            </a:extLst>
          </p:cNvPr>
          <p:cNvSpPr txBox="1"/>
          <p:nvPr/>
        </p:nvSpPr>
        <p:spPr>
          <a:xfrm>
            <a:off x="483847" y="5690734"/>
            <a:ext cx="2803364" cy="738664"/>
          </a:xfrm>
          <a:prstGeom prst="rect">
            <a:avLst/>
          </a:prstGeom>
          <a:noFill/>
        </p:spPr>
        <p:txBody>
          <a:bodyPr wrap="square" rtlCol="0">
            <a:spAutoFit/>
          </a:bodyPr>
          <a:lstStyle/>
          <a:p>
            <a:pPr algn="ctr"/>
            <a:r>
              <a:rPr lang="en-GB" sz="1400" dirty="0"/>
              <a:t>Engaging content that gets your candidates excited about your retail role</a:t>
            </a:r>
          </a:p>
        </p:txBody>
      </p:sp>
      <p:pic>
        <p:nvPicPr>
          <p:cNvPr id="7" name="Picture 6" descr="A picture containing text, mobile phone, mobile device, screenshot&#10;&#10;Description automatically generated">
            <a:extLst>
              <a:ext uri="{FF2B5EF4-FFF2-40B4-BE49-F238E27FC236}">
                <a16:creationId xmlns:a16="http://schemas.microsoft.com/office/drawing/2014/main" id="{7E3FD959-5E8B-2838-D529-BE7B02D7B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89" y="1413442"/>
            <a:ext cx="2077516" cy="3847251"/>
          </a:xfrm>
          <a:prstGeom prst="rect">
            <a:avLst/>
          </a:prstGeom>
        </p:spPr>
      </p:pic>
      <p:pic>
        <p:nvPicPr>
          <p:cNvPr id="22" name="Picture 21">
            <a:extLst>
              <a:ext uri="{FF2B5EF4-FFF2-40B4-BE49-F238E27FC236}">
                <a16:creationId xmlns:a16="http://schemas.microsoft.com/office/drawing/2014/main" id="{3B153A69-4328-57F1-7F87-C2FD4C9AD4EE}"/>
              </a:ext>
            </a:extLst>
          </p:cNvPr>
          <p:cNvPicPr>
            <a:picLocks noChangeAspect="1"/>
          </p:cNvPicPr>
          <p:nvPr/>
        </p:nvPicPr>
        <p:blipFill>
          <a:blip r:embed="rId3"/>
          <a:stretch>
            <a:fillRect/>
          </a:stretch>
        </p:blipFill>
        <p:spPr>
          <a:xfrm>
            <a:off x="5102475" y="1472127"/>
            <a:ext cx="1987110" cy="3645119"/>
          </a:xfrm>
          <a:prstGeom prst="rect">
            <a:avLst/>
          </a:prstGeom>
        </p:spPr>
      </p:pic>
      <p:sp>
        <p:nvSpPr>
          <p:cNvPr id="23" name="Title 22">
            <a:extLst>
              <a:ext uri="{FF2B5EF4-FFF2-40B4-BE49-F238E27FC236}">
                <a16:creationId xmlns:a16="http://schemas.microsoft.com/office/drawing/2014/main" id="{10528CD1-B2B6-3A8E-9D52-B381982E1CFA}"/>
              </a:ext>
            </a:extLst>
          </p:cNvPr>
          <p:cNvSpPr>
            <a:spLocks noGrp="1"/>
          </p:cNvSpPr>
          <p:nvPr>
            <p:ph type="title"/>
          </p:nvPr>
        </p:nvSpPr>
        <p:spPr/>
        <p:txBody>
          <a:bodyPr/>
          <a:lstStyle/>
          <a:p>
            <a:r>
              <a:rPr lang="en-GB" dirty="0"/>
              <a:t>Industry Situations Examples</a:t>
            </a:r>
          </a:p>
        </p:txBody>
      </p:sp>
      <p:sp>
        <p:nvSpPr>
          <p:cNvPr id="25" name="Content Placeholder 24">
            <a:extLst>
              <a:ext uri="{FF2B5EF4-FFF2-40B4-BE49-F238E27FC236}">
                <a16:creationId xmlns:a16="http://schemas.microsoft.com/office/drawing/2014/main" id="{23CF7CE6-DFBE-C979-FC59-A5A3184BCE14}"/>
              </a:ext>
            </a:extLst>
          </p:cNvPr>
          <p:cNvSpPr>
            <a:spLocks noGrp="1"/>
          </p:cNvSpPr>
          <p:nvPr>
            <p:ph sz="quarter" idx="13"/>
          </p:nvPr>
        </p:nvSpPr>
        <p:spPr>
          <a:xfrm>
            <a:off x="1318272" y="5287792"/>
            <a:ext cx="1134511" cy="456190"/>
          </a:xfrm>
        </p:spPr>
        <p:txBody>
          <a:bodyPr/>
          <a:lstStyle/>
          <a:p>
            <a:pPr algn="ctr"/>
            <a:r>
              <a:rPr lang="en-GB" dirty="0"/>
              <a:t>Retail</a:t>
            </a:r>
          </a:p>
        </p:txBody>
      </p:sp>
      <p:grpSp>
        <p:nvGrpSpPr>
          <p:cNvPr id="29" name="Group 28">
            <a:extLst>
              <a:ext uri="{FF2B5EF4-FFF2-40B4-BE49-F238E27FC236}">
                <a16:creationId xmlns:a16="http://schemas.microsoft.com/office/drawing/2014/main" id="{F42D0790-B66F-5245-9120-F3FC2D73F3DE}"/>
              </a:ext>
            </a:extLst>
          </p:cNvPr>
          <p:cNvGrpSpPr/>
          <p:nvPr/>
        </p:nvGrpSpPr>
        <p:grpSpPr>
          <a:xfrm>
            <a:off x="9153629" y="1424242"/>
            <a:ext cx="1928264" cy="3723068"/>
            <a:chOff x="9019363" y="1597306"/>
            <a:chExt cx="1897353" cy="3663387"/>
          </a:xfrm>
        </p:grpSpPr>
        <p:pic>
          <p:nvPicPr>
            <p:cNvPr id="3" name="Picture 2" descr="A picture containing text, mobile phone, screenshot, mobile device&#10;&#10;Description automatically generated">
              <a:extLst>
                <a:ext uri="{FF2B5EF4-FFF2-40B4-BE49-F238E27FC236}">
                  <a16:creationId xmlns:a16="http://schemas.microsoft.com/office/drawing/2014/main" id="{EF4D92EA-FF8D-468E-AEA3-49942F668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363" y="1597306"/>
              <a:ext cx="1897353" cy="3663387"/>
            </a:xfrm>
            <a:prstGeom prst="rect">
              <a:avLst/>
            </a:prstGeom>
          </p:spPr>
        </p:pic>
        <p:sp>
          <p:nvSpPr>
            <p:cNvPr id="28" name="Rectangle 27">
              <a:extLst>
                <a:ext uri="{FF2B5EF4-FFF2-40B4-BE49-F238E27FC236}">
                  <a16:creationId xmlns:a16="http://schemas.microsoft.com/office/drawing/2014/main" id="{50D71E95-C2FB-37AA-AF2E-89443CB9FC48}"/>
                </a:ext>
              </a:extLst>
            </p:cNvPr>
            <p:cNvSpPr/>
            <p:nvPr/>
          </p:nvSpPr>
          <p:spPr>
            <a:xfrm>
              <a:off x="9820275" y="3034665"/>
              <a:ext cx="106680" cy="9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8F0AA25-735E-3979-1720-BCE2E2934810}"/>
                </a:ext>
              </a:extLst>
            </p:cNvPr>
            <p:cNvSpPr txBox="1"/>
            <p:nvPr/>
          </p:nvSpPr>
          <p:spPr>
            <a:xfrm>
              <a:off x="9777157" y="2984372"/>
              <a:ext cx="97536" cy="192360"/>
            </a:xfrm>
            <a:prstGeom prst="rect">
              <a:avLst/>
            </a:prstGeom>
            <a:noFill/>
          </p:spPr>
          <p:txBody>
            <a:bodyPr wrap="square" rtlCol="0">
              <a:spAutoFit/>
            </a:bodyPr>
            <a:lstStyle/>
            <a:p>
              <a:r>
                <a:rPr lang="en-GB" sz="650" b="1" dirty="0"/>
                <a:t>8</a:t>
              </a:r>
            </a:p>
          </p:txBody>
        </p:sp>
      </p:grpSp>
      <p:sp>
        <p:nvSpPr>
          <p:cNvPr id="30" name="Content Placeholder 24">
            <a:extLst>
              <a:ext uri="{FF2B5EF4-FFF2-40B4-BE49-F238E27FC236}">
                <a16:creationId xmlns:a16="http://schemas.microsoft.com/office/drawing/2014/main" id="{C2B94E84-FC24-6BCC-04AE-BC141B1A861C}"/>
              </a:ext>
            </a:extLst>
          </p:cNvPr>
          <p:cNvSpPr txBox="1">
            <a:spLocks/>
          </p:cNvSpPr>
          <p:nvPr/>
        </p:nvSpPr>
        <p:spPr>
          <a:xfrm>
            <a:off x="5430827" y="5287792"/>
            <a:ext cx="1330346" cy="45619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Manager</a:t>
            </a:r>
          </a:p>
        </p:txBody>
      </p:sp>
      <p:sp>
        <p:nvSpPr>
          <p:cNvPr id="31" name="TextBox 30">
            <a:extLst>
              <a:ext uri="{FF2B5EF4-FFF2-40B4-BE49-F238E27FC236}">
                <a16:creationId xmlns:a16="http://schemas.microsoft.com/office/drawing/2014/main" id="{8F63C4B5-185C-F503-0FA0-00EA1E7436B3}"/>
              </a:ext>
            </a:extLst>
          </p:cNvPr>
          <p:cNvSpPr txBox="1"/>
          <p:nvPr/>
        </p:nvSpPr>
        <p:spPr>
          <a:xfrm>
            <a:off x="4694318" y="5690734"/>
            <a:ext cx="2803364" cy="738664"/>
          </a:xfrm>
          <a:prstGeom prst="rect">
            <a:avLst/>
          </a:prstGeom>
          <a:noFill/>
        </p:spPr>
        <p:txBody>
          <a:bodyPr wrap="square" rtlCol="0">
            <a:spAutoFit/>
          </a:bodyPr>
          <a:lstStyle/>
          <a:p>
            <a:pPr algn="ctr"/>
            <a:r>
              <a:rPr lang="en-GB" sz="1400" dirty="0"/>
              <a:t>Engaging content targeted at managers, supervisors &amp; team leaders</a:t>
            </a:r>
          </a:p>
        </p:txBody>
      </p:sp>
      <p:sp>
        <p:nvSpPr>
          <p:cNvPr id="32" name="Content Placeholder 24">
            <a:extLst>
              <a:ext uri="{FF2B5EF4-FFF2-40B4-BE49-F238E27FC236}">
                <a16:creationId xmlns:a16="http://schemas.microsoft.com/office/drawing/2014/main" id="{EAC3C033-3AB2-550E-C98A-F85AEAFAAB77}"/>
              </a:ext>
            </a:extLst>
          </p:cNvPr>
          <p:cNvSpPr txBox="1">
            <a:spLocks/>
          </p:cNvSpPr>
          <p:nvPr/>
        </p:nvSpPr>
        <p:spPr>
          <a:xfrm>
            <a:off x="9452588" y="5287792"/>
            <a:ext cx="1330346" cy="45619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Customer</a:t>
            </a:r>
          </a:p>
        </p:txBody>
      </p:sp>
      <p:sp>
        <p:nvSpPr>
          <p:cNvPr id="33" name="TextBox 32">
            <a:extLst>
              <a:ext uri="{FF2B5EF4-FFF2-40B4-BE49-F238E27FC236}">
                <a16:creationId xmlns:a16="http://schemas.microsoft.com/office/drawing/2014/main" id="{EC3151ED-A730-BF9A-B312-169A68A7DE0E}"/>
              </a:ext>
            </a:extLst>
          </p:cNvPr>
          <p:cNvSpPr txBox="1"/>
          <p:nvPr/>
        </p:nvSpPr>
        <p:spPr>
          <a:xfrm>
            <a:off x="8716079" y="5690734"/>
            <a:ext cx="2803364" cy="738664"/>
          </a:xfrm>
          <a:prstGeom prst="rect">
            <a:avLst/>
          </a:prstGeom>
          <a:noFill/>
        </p:spPr>
        <p:txBody>
          <a:bodyPr wrap="square" rtlCol="0">
            <a:spAutoFit/>
          </a:bodyPr>
          <a:lstStyle/>
          <a:p>
            <a:pPr algn="ctr"/>
            <a:r>
              <a:rPr lang="en-GB" sz="1400" dirty="0"/>
              <a:t>Engaging content that gets your candidates excited about your contact center roles</a:t>
            </a:r>
          </a:p>
        </p:txBody>
      </p:sp>
    </p:spTree>
    <p:extLst>
      <p:ext uri="{BB962C8B-B14F-4D97-AF65-F5344CB8AC3E}">
        <p14:creationId xmlns:p14="http://schemas.microsoft.com/office/powerpoint/2010/main" val="426044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clock&#10;&#10;Description automatically generated">
            <a:extLst>
              <a:ext uri="{FF2B5EF4-FFF2-40B4-BE49-F238E27FC236}">
                <a16:creationId xmlns:a16="http://schemas.microsoft.com/office/drawing/2014/main" id="{B04314F7-31A0-7B55-C8EF-B4E1B38F416E}"/>
              </a:ext>
            </a:extLst>
          </p:cNvPr>
          <p:cNvPicPr>
            <a:picLocks noChangeAspect="1"/>
          </p:cNvPicPr>
          <p:nvPr/>
        </p:nvPicPr>
        <p:blipFill rotWithShape="1">
          <a:blip r:embed="rId3">
            <a:extLst>
              <a:ext uri="{28A0092B-C50C-407E-A947-70E740481C1C}">
                <a14:useLocalDpi xmlns:a14="http://schemas.microsoft.com/office/drawing/2010/main" val="0"/>
              </a:ext>
            </a:extLst>
          </a:blip>
          <a:srcRect l="64112"/>
          <a:stretch/>
        </p:blipFill>
        <p:spPr>
          <a:xfrm>
            <a:off x="-1" y="1384989"/>
            <a:ext cx="5565319" cy="4951901"/>
          </a:xfrm>
          <a:prstGeom prst="rect">
            <a:avLst/>
          </a:prstGeom>
        </p:spPr>
      </p:pic>
      <p:sp>
        <p:nvSpPr>
          <p:cNvPr id="13" name="TextBox 12">
            <a:extLst>
              <a:ext uri="{FF2B5EF4-FFF2-40B4-BE49-F238E27FC236}">
                <a16:creationId xmlns:a16="http://schemas.microsoft.com/office/drawing/2014/main" id="{4398E8CA-C451-C91C-A2CD-5072F3E9D913}"/>
              </a:ext>
            </a:extLst>
          </p:cNvPr>
          <p:cNvSpPr txBox="1"/>
          <p:nvPr/>
        </p:nvSpPr>
        <p:spPr>
          <a:xfrm>
            <a:off x="3734311" y="5140042"/>
            <a:ext cx="2708351"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Easy interpretation enables you to understand the managerial situations that a candidate is likely to perform effectively in. </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5" name="Group 24">
            <a:extLst>
              <a:ext uri="{FF2B5EF4-FFF2-40B4-BE49-F238E27FC236}">
                <a16:creationId xmlns:a16="http://schemas.microsoft.com/office/drawing/2014/main" id="{FB5B5577-DBD0-906C-32F0-0F5C4DCBAF62}"/>
              </a:ext>
            </a:extLst>
          </p:cNvPr>
          <p:cNvGrpSpPr/>
          <p:nvPr/>
        </p:nvGrpSpPr>
        <p:grpSpPr>
          <a:xfrm>
            <a:off x="7377836" y="1709795"/>
            <a:ext cx="3319500" cy="4301412"/>
            <a:chOff x="6985407" y="1231641"/>
            <a:chExt cx="3583025" cy="4642888"/>
          </a:xfrm>
        </p:grpSpPr>
        <p:grpSp>
          <p:nvGrpSpPr>
            <p:cNvPr id="22" name="Group 21">
              <a:extLst>
                <a:ext uri="{FF2B5EF4-FFF2-40B4-BE49-F238E27FC236}">
                  <a16:creationId xmlns:a16="http://schemas.microsoft.com/office/drawing/2014/main" id="{A8BF39CE-C37C-2CF0-7FB9-9D6997261ECE}"/>
                </a:ext>
              </a:extLst>
            </p:cNvPr>
            <p:cNvGrpSpPr/>
            <p:nvPr/>
          </p:nvGrpSpPr>
          <p:grpSpPr>
            <a:xfrm>
              <a:off x="6985407" y="1231641"/>
              <a:ext cx="3583025" cy="4642888"/>
              <a:chOff x="6287789" y="861193"/>
              <a:chExt cx="4128132" cy="5349238"/>
            </a:xfrm>
          </p:grpSpPr>
          <p:sp>
            <p:nvSpPr>
              <p:cNvPr id="14" name="Rectangle: Rounded Corners 13">
                <a:extLst>
                  <a:ext uri="{FF2B5EF4-FFF2-40B4-BE49-F238E27FC236}">
                    <a16:creationId xmlns:a16="http://schemas.microsoft.com/office/drawing/2014/main" id="{F684DB95-EA38-3C06-CB6E-1FED88E4F65F}"/>
                  </a:ext>
                </a:extLst>
              </p:cNvPr>
              <p:cNvSpPr/>
              <p:nvPr/>
            </p:nvSpPr>
            <p:spPr>
              <a:xfrm>
                <a:off x="6359873" y="914399"/>
                <a:ext cx="4016572" cy="5196973"/>
              </a:xfrm>
              <a:prstGeom prst="roundRect">
                <a:avLst>
                  <a:gd name="adj" fmla="val 5557"/>
                </a:avLst>
              </a:prstGeom>
              <a:solidFill>
                <a:schemeClr val="bg1"/>
              </a:solidFill>
              <a:ln>
                <a:noFill/>
              </a:ln>
              <a:effectLst>
                <a:outerShdw blurRad="114300" dist="165100" dir="4200000" sx="101000" sy="101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FF02A064-D9DC-286D-B6C5-803AFE7C9D2F}"/>
                  </a:ext>
                </a:extLst>
              </p:cNvPr>
              <p:cNvGrpSpPr/>
              <p:nvPr/>
            </p:nvGrpSpPr>
            <p:grpSpPr>
              <a:xfrm>
                <a:off x="6287789" y="861193"/>
                <a:ext cx="4128132" cy="5349238"/>
                <a:chOff x="6786695" y="548540"/>
                <a:chExt cx="4339248" cy="5622803"/>
              </a:xfrm>
            </p:grpSpPr>
            <p:sp>
              <p:nvSpPr>
                <p:cNvPr id="17" name="Freeform: Shape 16">
                  <a:extLst>
                    <a:ext uri="{FF2B5EF4-FFF2-40B4-BE49-F238E27FC236}">
                      <a16:creationId xmlns:a16="http://schemas.microsoft.com/office/drawing/2014/main" id="{B8FE667B-40A8-2474-FCBF-1E4F9F1B1F9A}"/>
                    </a:ext>
                  </a:extLst>
                </p:cNvPr>
                <p:cNvSpPr/>
                <p:nvPr/>
              </p:nvSpPr>
              <p:spPr>
                <a:xfrm>
                  <a:off x="6811952" y="573798"/>
                  <a:ext cx="4313991" cy="5597545"/>
                </a:xfrm>
                <a:custGeom>
                  <a:avLst/>
                  <a:gdLst>
                    <a:gd name="connsiteX0" fmla="*/ 4050426 w 4313991"/>
                    <a:gd name="connsiteY0" fmla="*/ 164 h 5597545"/>
                    <a:gd name="connsiteX1" fmla="*/ 263402 w 4313991"/>
                    <a:gd name="connsiteY1" fmla="*/ 164 h 5597545"/>
                    <a:gd name="connsiteX2" fmla="*/ 0 w 4313991"/>
                    <a:gd name="connsiteY2" fmla="*/ 263566 h 5597545"/>
                    <a:gd name="connsiteX3" fmla="*/ 0 w 4313991"/>
                    <a:gd name="connsiteY3" fmla="*/ 5333979 h 5597545"/>
                    <a:gd name="connsiteX4" fmla="*/ 263566 w 4313991"/>
                    <a:gd name="connsiteY4" fmla="*/ 5597545 h 5597545"/>
                    <a:gd name="connsiteX5" fmla="*/ 4050426 w 4313991"/>
                    <a:gd name="connsiteY5" fmla="*/ 5597545 h 5597545"/>
                    <a:gd name="connsiteX6" fmla="*/ 4313992 w 4313991"/>
                    <a:gd name="connsiteY6" fmla="*/ 5333979 h 5597545"/>
                    <a:gd name="connsiteX7" fmla="*/ 4313992 w 4313991"/>
                    <a:gd name="connsiteY7" fmla="*/ 263566 h 5597545"/>
                    <a:gd name="connsiteX8" fmla="*/ 4050426 w 4313991"/>
                    <a:gd name="connsiteY8" fmla="*/ 0 h 5597545"/>
                    <a:gd name="connsiteX9" fmla="*/ 4161789 w 4313991"/>
                    <a:gd name="connsiteY9" fmla="*/ 5318890 h 5597545"/>
                    <a:gd name="connsiteX10" fmla="*/ 4020903 w 4313991"/>
                    <a:gd name="connsiteY10" fmla="*/ 5459776 h 5597545"/>
                    <a:gd name="connsiteX11" fmla="*/ 293088 w 4313991"/>
                    <a:gd name="connsiteY11" fmla="*/ 5459776 h 5597545"/>
                    <a:gd name="connsiteX12" fmla="*/ 152203 w 4313991"/>
                    <a:gd name="connsiteY12" fmla="*/ 5318890 h 5597545"/>
                    <a:gd name="connsiteX13" fmla="*/ 152203 w 4313991"/>
                    <a:gd name="connsiteY13" fmla="*/ 278819 h 5597545"/>
                    <a:gd name="connsiteX14" fmla="*/ 293088 w 4313991"/>
                    <a:gd name="connsiteY14" fmla="*/ 137934 h 5597545"/>
                    <a:gd name="connsiteX15" fmla="*/ 4020740 w 4313991"/>
                    <a:gd name="connsiteY15" fmla="*/ 137934 h 5597545"/>
                    <a:gd name="connsiteX16" fmla="*/ 4161625 w 4313991"/>
                    <a:gd name="connsiteY16" fmla="*/ 278819 h 5597545"/>
                    <a:gd name="connsiteX17" fmla="*/ 4161625 w 4313991"/>
                    <a:gd name="connsiteY17" fmla="*/ 5318726 h 559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3991" h="5597545">
                      <a:moveTo>
                        <a:pt x="4050426" y="164"/>
                      </a:moveTo>
                      <a:lnTo>
                        <a:pt x="263402" y="164"/>
                      </a:lnTo>
                      <a:cubicBezTo>
                        <a:pt x="117924" y="164"/>
                        <a:pt x="0" y="118088"/>
                        <a:pt x="0" y="263566"/>
                      </a:cubicBezTo>
                      <a:lnTo>
                        <a:pt x="0" y="5333979"/>
                      </a:lnTo>
                      <a:cubicBezTo>
                        <a:pt x="0" y="5479457"/>
                        <a:pt x="117924" y="5597545"/>
                        <a:pt x="263566" y="5597545"/>
                      </a:cubicBezTo>
                      <a:lnTo>
                        <a:pt x="4050426" y="5597545"/>
                      </a:lnTo>
                      <a:cubicBezTo>
                        <a:pt x="4195904" y="5597545"/>
                        <a:pt x="4313992" y="5479621"/>
                        <a:pt x="4313992" y="5333979"/>
                      </a:cubicBezTo>
                      <a:lnTo>
                        <a:pt x="4313992" y="263566"/>
                      </a:lnTo>
                      <a:cubicBezTo>
                        <a:pt x="4313992" y="118088"/>
                        <a:pt x="4196068" y="0"/>
                        <a:pt x="4050426" y="0"/>
                      </a:cubicBezTo>
                      <a:close/>
                      <a:moveTo>
                        <a:pt x="4161789" y="5318890"/>
                      </a:moveTo>
                      <a:cubicBezTo>
                        <a:pt x="4161789" y="5396795"/>
                        <a:pt x="4098645" y="5459776"/>
                        <a:pt x="4020903" y="5459776"/>
                      </a:cubicBezTo>
                      <a:lnTo>
                        <a:pt x="293088" y="5459776"/>
                      </a:lnTo>
                      <a:cubicBezTo>
                        <a:pt x="215183" y="5459776"/>
                        <a:pt x="152203" y="5396631"/>
                        <a:pt x="152203" y="5318890"/>
                      </a:cubicBezTo>
                      <a:lnTo>
                        <a:pt x="152203" y="278819"/>
                      </a:lnTo>
                      <a:cubicBezTo>
                        <a:pt x="152203" y="200914"/>
                        <a:pt x="215347" y="137934"/>
                        <a:pt x="293088" y="137934"/>
                      </a:cubicBezTo>
                      <a:lnTo>
                        <a:pt x="4020740" y="137934"/>
                      </a:lnTo>
                      <a:cubicBezTo>
                        <a:pt x="4098645" y="137934"/>
                        <a:pt x="4161625" y="201078"/>
                        <a:pt x="4161625" y="278819"/>
                      </a:cubicBezTo>
                      <a:lnTo>
                        <a:pt x="4161625" y="5318726"/>
                      </a:lnTo>
                      <a:close/>
                    </a:path>
                  </a:pathLst>
                </a:custGeom>
                <a:solidFill>
                  <a:srgbClr val="333333"/>
                </a:solidFill>
                <a:ln w="163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63677452-3BDB-8354-B8BF-650743A886C7}"/>
                    </a:ext>
                  </a:extLst>
                </p:cNvPr>
                <p:cNvSpPr/>
                <p:nvPr/>
              </p:nvSpPr>
              <p:spPr>
                <a:xfrm>
                  <a:off x="6786695" y="1124221"/>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CD78BFF4-6870-C7D0-ABB1-8B79140DBA92}"/>
                    </a:ext>
                  </a:extLst>
                </p:cNvPr>
                <p:cNvSpPr/>
                <p:nvPr/>
              </p:nvSpPr>
              <p:spPr>
                <a:xfrm rot="5400000">
                  <a:off x="7358028" y="404292"/>
                  <a:ext cx="25257" cy="313753"/>
                </a:xfrm>
                <a:custGeom>
                  <a:avLst/>
                  <a:gdLst>
                    <a:gd name="connsiteX0" fmla="*/ 25258 w 25257"/>
                    <a:gd name="connsiteY0" fmla="*/ 0 h 313753"/>
                    <a:gd name="connsiteX1" fmla="*/ 25258 w 25257"/>
                    <a:gd name="connsiteY1" fmla="*/ 0 h 313753"/>
                    <a:gd name="connsiteX2" fmla="*/ 25258 w 25257"/>
                    <a:gd name="connsiteY2" fmla="*/ 313754 h 313753"/>
                    <a:gd name="connsiteX3" fmla="*/ 25258 w 25257"/>
                    <a:gd name="connsiteY3" fmla="*/ 313754 h 313753"/>
                    <a:gd name="connsiteX4" fmla="*/ 0 w 25257"/>
                    <a:gd name="connsiteY4" fmla="*/ 288496 h 313753"/>
                    <a:gd name="connsiteX5" fmla="*/ 0 w 25257"/>
                    <a:gd name="connsiteY5" fmla="*/ 25258 h 313753"/>
                    <a:gd name="connsiteX6" fmla="*/ 25258 w 25257"/>
                    <a:gd name="connsiteY6" fmla="*/ 0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753">
                      <a:moveTo>
                        <a:pt x="25258" y="0"/>
                      </a:moveTo>
                      <a:lnTo>
                        <a:pt x="25258" y="0"/>
                      </a:lnTo>
                      <a:lnTo>
                        <a:pt x="25258" y="313754"/>
                      </a:lnTo>
                      <a:lnTo>
                        <a:pt x="25258" y="313754"/>
                      </a:lnTo>
                      <a:cubicBezTo>
                        <a:pt x="11317" y="313754"/>
                        <a:pt x="0" y="302437"/>
                        <a:pt x="0" y="288496"/>
                      </a:cubicBezTo>
                      <a:lnTo>
                        <a:pt x="0" y="25258"/>
                      </a:lnTo>
                      <a:cubicBezTo>
                        <a:pt x="0" y="11317"/>
                        <a:pt x="11317" y="0"/>
                        <a:pt x="25258" y="0"/>
                      </a:cubicBezTo>
                      <a:close/>
                    </a:path>
                  </a:pathLst>
                </a:custGeom>
                <a:solidFill>
                  <a:srgbClr val="1A1A1A"/>
                </a:solidFill>
                <a:ln w="163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99828BC6-720C-6844-BD52-819F191D2D66}"/>
                    </a:ext>
                  </a:extLst>
                </p:cNvPr>
                <p:cNvSpPr/>
                <p:nvPr/>
              </p:nvSpPr>
              <p:spPr>
                <a:xfrm>
                  <a:off x="6786695" y="1514240"/>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D3113D1C-AEE7-E63F-82D0-2728B1E89DFF}"/>
                    </a:ext>
                  </a:extLst>
                </p:cNvPr>
                <p:cNvSpPr/>
                <p:nvPr/>
              </p:nvSpPr>
              <p:spPr>
                <a:xfrm>
                  <a:off x="6853447" y="604468"/>
                  <a:ext cx="4231002" cy="5536204"/>
                </a:xfrm>
                <a:custGeom>
                  <a:avLst/>
                  <a:gdLst>
                    <a:gd name="connsiteX0" fmla="*/ 3988265 w 4231002"/>
                    <a:gd name="connsiteY0" fmla="*/ 5536205 h 5536204"/>
                    <a:gd name="connsiteX1" fmla="*/ 242737 w 4231002"/>
                    <a:gd name="connsiteY1" fmla="*/ 5536205 h 5536204"/>
                    <a:gd name="connsiteX2" fmla="*/ 0 w 4231002"/>
                    <a:gd name="connsiteY2" fmla="*/ 5293468 h 5536204"/>
                    <a:gd name="connsiteX3" fmla="*/ 0 w 4231002"/>
                    <a:gd name="connsiteY3" fmla="*/ 242737 h 5536204"/>
                    <a:gd name="connsiteX4" fmla="*/ 242737 w 4231002"/>
                    <a:gd name="connsiteY4" fmla="*/ 0 h 5536204"/>
                    <a:gd name="connsiteX5" fmla="*/ 3988265 w 4231002"/>
                    <a:gd name="connsiteY5" fmla="*/ 0 h 5536204"/>
                    <a:gd name="connsiteX6" fmla="*/ 4231002 w 4231002"/>
                    <a:gd name="connsiteY6" fmla="*/ 242737 h 5536204"/>
                    <a:gd name="connsiteX7" fmla="*/ 4231002 w 4231002"/>
                    <a:gd name="connsiteY7" fmla="*/ 5293468 h 5536204"/>
                    <a:gd name="connsiteX8" fmla="*/ 3988265 w 4231002"/>
                    <a:gd name="connsiteY8" fmla="*/ 5536205 h 5536204"/>
                    <a:gd name="connsiteX9" fmla="*/ 242737 w 4231002"/>
                    <a:gd name="connsiteY9" fmla="*/ 8693 h 5536204"/>
                    <a:gd name="connsiteX10" fmla="*/ 8693 w 4231002"/>
                    <a:gd name="connsiteY10" fmla="*/ 242737 h 5536204"/>
                    <a:gd name="connsiteX11" fmla="*/ 8693 w 4231002"/>
                    <a:gd name="connsiteY11" fmla="*/ 5293468 h 5536204"/>
                    <a:gd name="connsiteX12" fmla="*/ 242737 w 4231002"/>
                    <a:gd name="connsiteY12" fmla="*/ 5527513 h 5536204"/>
                    <a:gd name="connsiteX13" fmla="*/ 3988265 w 4231002"/>
                    <a:gd name="connsiteY13" fmla="*/ 5527513 h 5536204"/>
                    <a:gd name="connsiteX14" fmla="*/ 4222310 w 4231002"/>
                    <a:gd name="connsiteY14" fmla="*/ 5293468 h 5536204"/>
                    <a:gd name="connsiteX15" fmla="*/ 4222310 w 4231002"/>
                    <a:gd name="connsiteY15" fmla="*/ 242737 h 5536204"/>
                    <a:gd name="connsiteX16" fmla="*/ 3988265 w 4231002"/>
                    <a:gd name="connsiteY16" fmla="*/ 8693 h 5536204"/>
                    <a:gd name="connsiteX17" fmla="*/ 242737 w 4231002"/>
                    <a:gd name="connsiteY17" fmla="*/ 8693 h 553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1002" h="5536204">
                      <a:moveTo>
                        <a:pt x="3988265" y="5536205"/>
                      </a:moveTo>
                      <a:lnTo>
                        <a:pt x="242737" y="5536205"/>
                      </a:lnTo>
                      <a:cubicBezTo>
                        <a:pt x="108904" y="5536205"/>
                        <a:pt x="0" y="5427301"/>
                        <a:pt x="0" y="5293468"/>
                      </a:cubicBezTo>
                      <a:lnTo>
                        <a:pt x="0" y="242737"/>
                      </a:lnTo>
                      <a:cubicBezTo>
                        <a:pt x="0" y="108904"/>
                        <a:pt x="108904" y="0"/>
                        <a:pt x="242737" y="0"/>
                      </a:cubicBezTo>
                      <a:lnTo>
                        <a:pt x="3988265" y="0"/>
                      </a:lnTo>
                      <a:cubicBezTo>
                        <a:pt x="4122098" y="0"/>
                        <a:pt x="4231002" y="108904"/>
                        <a:pt x="4231002" y="242737"/>
                      </a:cubicBezTo>
                      <a:lnTo>
                        <a:pt x="4231002" y="5293468"/>
                      </a:lnTo>
                      <a:cubicBezTo>
                        <a:pt x="4231002" y="5427301"/>
                        <a:pt x="4122098" y="5536205"/>
                        <a:pt x="3988265" y="5536205"/>
                      </a:cubicBezTo>
                      <a:close/>
                      <a:moveTo>
                        <a:pt x="242737" y="8693"/>
                      </a:moveTo>
                      <a:cubicBezTo>
                        <a:pt x="113660" y="8693"/>
                        <a:pt x="8693" y="113660"/>
                        <a:pt x="8693" y="242737"/>
                      </a:cubicBezTo>
                      <a:lnTo>
                        <a:pt x="8693" y="5293468"/>
                      </a:lnTo>
                      <a:cubicBezTo>
                        <a:pt x="8693" y="5422545"/>
                        <a:pt x="113660" y="5527513"/>
                        <a:pt x="242737" y="5527513"/>
                      </a:cubicBezTo>
                      <a:lnTo>
                        <a:pt x="3988265" y="5527513"/>
                      </a:lnTo>
                      <a:cubicBezTo>
                        <a:pt x="4117342" y="5527513"/>
                        <a:pt x="4222310" y="5422545"/>
                        <a:pt x="4222310" y="5293468"/>
                      </a:cubicBezTo>
                      <a:lnTo>
                        <a:pt x="4222310" y="242737"/>
                      </a:lnTo>
                      <a:cubicBezTo>
                        <a:pt x="4222310" y="113660"/>
                        <a:pt x="4117342" y="8693"/>
                        <a:pt x="3988265" y="8693"/>
                      </a:cubicBezTo>
                      <a:lnTo>
                        <a:pt x="242737" y="8693"/>
                      </a:lnTo>
                      <a:close/>
                    </a:path>
                  </a:pathLst>
                </a:custGeom>
                <a:solidFill>
                  <a:srgbClr val="191919"/>
                </a:solidFill>
                <a:ln w="1639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24" name="Picture 23">
              <a:extLst>
                <a:ext uri="{FF2B5EF4-FFF2-40B4-BE49-F238E27FC236}">
                  <a16:creationId xmlns:a16="http://schemas.microsoft.com/office/drawing/2014/main" id="{A8EE40EF-EA19-8416-9CB2-376D14BF049B}"/>
                </a:ext>
              </a:extLst>
            </p:cNvPr>
            <p:cNvPicPr>
              <a:picLocks noChangeAspect="1"/>
            </p:cNvPicPr>
            <p:nvPr/>
          </p:nvPicPr>
          <p:blipFill>
            <a:blip r:embed="rId4"/>
            <a:stretch>
              <a:fillRect/>
            </a:stretch>
          </p:blipFill>
          <p:spPr>
            <a:xfrm>
              <a:off x="7226647" y="1457772"/>
              <a:ext cx="3113020" cy="3692726"/>
            </a:xfrm>
            <a:prstGeom prst="rect">
              <a:avLst/>
            </a:prstGeom>
          </p:spPr>
        </p:pic>
      </p:grpSp>
      <p:sp>
        <p:nvSpPr>
          <p:cNvPr id="29" name="Content Placeholder 1">
            <a:extLst>
              <a:ext uri="{FF2B5EF4-FFF2-40B4-BE49-F238E27FC236}">
                <a16:creationId xmlns:a16="http://schemas.microsoft.com/office/drawing/2014/main" id="{4D7078D1-6EAB-5DFD-6D6D-3C3FAF96E5D6}"/>
              </a:ext>
            </a:extLst>
          </p:cNvPr>
          <p:cNvSpPr txBox="1">
            <a:spLocks/>
          </p:cNvSpPr>
          <p:nvPr/>
        </p:nvSpPr>
        <p:spPr>
          <a:xfrm>
            <a:off x="2856005" y="1833027"/>
            <a:ext cx="3239995" cy="100657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Situations Assessment Reports </a:t>
            </a:r>
            <a:r>
              <a:rPr kumimoji="0" lang="en-US" sz="1400" b="0" i="0" u="none" strike="noStrike" kern="1200" cap="none" spc="0" normalizeH="0" baseline="0" noProof="0" dirty="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provide insight about a candidate’s fit to your manager role based on their situational judgment.</a:t>
            </a:r>
          </a:p>
        </p:txBody>
      </p:sp>
      <p:sp>
        <p:nvSpPr>
          <p:cNvPr id="4" name="Title 2">
            <a:extLst>
              <a:ext uri="{FF2B5EF4-FFF2-40B4-BE49-F238E27FC236}">
                <a16:creationId xmlns:a16="http://schemas.microsoft.com/office/drawing/2014/main" id="{5E803CF5-46DB-B5DD-48B8-169AD90793BB}"/>
              </a:ext>
            </a:extLst>
          </p:cNvPr>
          <p:cNvSpPr txBox="1">
            <a:spLocks/>
          </p:cNvSpPr>
          <p:nvPr/>
        </p:nvSpPr>
        <p:spPr>
          <a:xfrm>
            <a:off x="339437" y="434253"/>
            <a:ext cx="11687722" cy="720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GB" dirty="0"/>
              <a:t>Outputs that elevate your whole hiring cycle</a:t>
            </a:r>
          </a:p>
        </p:txBody>
      </p:sp>
    </p:spTree>
    <p:extLst>
      <p:ext uri="{BB962C8B-B14F-4D97-AF65-F5344CB8AC3E}">
        <p14:creationId xmlns:p14="http://schemas.microsoft.com/office/powerpoint/2010/main" val="514299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ED96D43-6245-0941-2CAD-EEBC6E9A9713}"/>
              </a:ext>
            </a:extLst>
          </p:cNvPr>
          <p:cNvGrpSpPr/>
          <p:nvPr/>
        </p:nvGrpSpPr>
        <p:grpSpPr>
          <a:xfrm>
            <a:off x="6586612" y="0"/>
            <a:ext cx="5605389" cy="6858000"/>
            <a:chOff x="6586612" y="0"/>
            <a:chExt cx="5605389" cy="6858000"/>
          </a:xfrm>
        </p:grpSpPr>
        <p:sp>
          <p:nvSpPr>
            <p:cNvPr id="32" name="Freeform: Shape 31">
              <a:extLst>
                <a:ext uri="{FF2B5EF4-FFF2-40B4-BE49-F238E27FC236}">
                  <a16:creationId xmlns:a16="http://schemas.microsoft.com/office/drawing/2014/main" id="{AE61B971-4F65-719D-EB2C-FAC43FD8A021}"/>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DAB1FAD-CF5B-52E4-4986-F61CFF16022B}"/>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EC96C2F-6427-0CAE-69DD-4B82A1C0F8A8}"/>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grpSp>
      <p:sp>
        <p:nvSpPr>
          <p:cNvPr id="6" name="Content Placeholder 5">
            <a:extLst>
              <a:ext uri="{FF2B5EF4-FFF2-40B4-BE49-F238E27FC236}">
                <a16:creationId xmlns:a16="http://schemas.microsoft.com/office/drawing/2014/main" id="{92B9DDA3-3F1C-4137-6851-B18636C18B0B}"/>
              </a:ext>
            </a:extLst>
          </p:cNvPr>
          <p:cNvSpPr>
            <a:spLocks noGrp="1"/>
          </p:cNvSpPr>
          <p:nvPr>
            <p:ph idx="1"/>
          </p:nvPr>
        </p:nvSpPr>
        <p:spPr>
          <a:xfrm>
            <a:off x="953891" y="1916508"/>
            <a:ext cx="3635404" cy="523220"/>
          </a:xfrm>
        </p:spPr>
        <p:txBody>
          <a:bodyPr>
            <a:spAutoFit/>
          </a:bodyPr>
          <a:lstStyle/>
          <a:p>
            <a:pPr marL="0" indent="0">
              <a:lnSpc>
                <a:spcPct val="100000"/>
              </a:lnSpc>
              <a:buNone/>
            </a:pPr>
            <a:r>
              <a:rPr lang="en-GB"/>
              <a:t>Swiftly collect the most powerful data points &amp; build stronger applicant pipelines</a:t>
            </a:r>
          </a:p>
        </p:txBody>
      </p:sp>
      <p:sp>
        <p:nvSpPr>
          <p:cNvPr id="7" name="Content Placeholder 6">
            <a:extLst>
              <a:ext uri="{FF2B5EF4-FFF2-40B4-BE49-F238E27FC236}">
                <a16:creationId xmlns:a16="http://schemas.microsoft.com/office/drawing/2014/main" id="{702109D1-6CB2-4B68-E7AD-8056C9FE21FB}"/>
              </a:ext>
            </a:extLst>
          </p:cNvPr>
          <p:cNvSpPr>
            <a:spLocks noGrp="1"/>
          </p:cNvSpPr>
          <p:nvPr>
            <p:ph sz="quarter" idx="13"/>
          </p:nvPr>
        </p:nvSpPr>
        <p:spPr>
          <a:xfrm>
            <a:off x="954179" y="1544692"/>
            <a:ext cx="2907328" cy="456190"/>
          </a:xfrm>
        </p:spPr>
        <p:txBody>
          <a:bodyPr>
            <a:normAutofit/>
          </a:bodyPr>
          <a:lstStyle/>
          <a:p>
            <a:r>
              <a:rPr lang="en-GB" sz="1800" b="1" dirty="0">
                <a:solidFill>
                  <a:srgbClr val="1A244A"/>
                </a:solidFill>
                <a:latin typeface="+mn-lt"/>
                <a:ea typeface="+mn-ea"/>
                <a:cs typeface="+mn-cs"/>
              </a:rPr>
              <a:t>Unrivalled Prediction</a:t>
            </a:r>
          </a:p>
        </p:txBody>
      </p:sp>
      <p:grpSp>
        <p:nvGrpSpPr>
          <p:cNvPr id="8" name="Group 7">
            <a:extLst>
              <a:ext uri="{FF2B5EF4-FFF2-40B4-BE49-F238E27FC236}">
                <a16:creationId xmlns:a16="http://schemas.microsoft.com/office/drawing/2014/main" id="{41B47E26-DC8F-215D-74DB-709AC6107A7B}"/>
              </a:ext>
            </a:extLst>
          </p:cNvPr>
          <p:cNvGrpSpPr/>
          <p:nvPr/>
        </p:nvGrpSpPr>
        <p:grpSpPr>
          <a:xfrm>
            <a:off x="4291502" y="633812"/>
            <a:ext cx="7362923" cy="5794614"/>
            <a:chOff x="-178672" y="838200"/>
            <a:chExt cx="6380526" cy="5181600"/>
          </a:xfrm>
        </p:grpSpPr>
        <p:sp>
          <p:nvSpPr>
            <p:cNvPr id="9" name="Freeform: Shape 8">
              <a:extLst>
                <a:ext uri="{FF2B5EF4-FFF2-40B4-BE49-F238E27FC236}">
                  <a16:creationId xmlns:a16="http://schemas.microsoft.com/office/drawing/2014/main" id="{E48D2CDB-A6B4-C22F-1F37-35CF9A6EFC34}"/>
                </a:ext>
              </a:extLst>
            </p:cNvPr>
            <p:cNvSpPr/>
            <p:nvPr/>
          </p:nvSpPr>
          <p:spPr>
            <a:xfrm>
              <a:off x="3503465" y="3137044"/>
              <a:ext cx="2614385" cy="1763274"/>
            </a:xfrm>
            <a:custGeom>
              <a:avLst/>
              <a:gdLst>
                <a:gd name="connsiteX0" fmla="*/ 0 w 2727960"/>
                <a:gd name="connsiteY0" fmla="*/ 1844040 h 2011680"/>
                <a:gd name="connsiteX1" fmla="*/ 308610 w 2727960"/>
                <a:gd name="connsiteY1" fmla="*/ 1992630 h 2011680"/>
                <a:gd name="connsiteX2" fmla="*/ 411480 w 2727960"/>
                <a:gd name="connsiteY2" fmla="*/ 2011680 h 2011680"/>
                <a:gd name="connsiteX3" fmla="*/ 506730 w 2727960"/>
                <a:gd name="connsiteY3" fmla="*/ 1981200 h 2011680"/>
                <a:gd name="connsiteX4" fmla="*/ 2727960 w 2727960"/>
                <a:gd name="connsiteY4" fmla="*/ 868680 h 2011680"/>
                <a:gd name="connsiteX5" fmla="*/ 2716530 w 2727960"/>
                <a:gd name="connsiteY5" fmla="*/ 758190 h 2011680"/>
                <a:gd name="connsiteX6" fmla="*/ 2689860 w 2727960"/>
                <a:gd name="connsiteY6" fmla="*/ 731520 h 2011680"/>
                <a:gd name="connsiteX7" fmla="*/ 2674620 w 2727960"/>
                <a:gd name="connsiteY7" fmla="*/ 723900 h 2011680"/>
                <a:gd name="connsiteX8" fmla="*/ 2678430 w 2727960"/>
                <a:gd name="connsiteY8" fmla="*/ 746760 h 2011680"/>
                <a:gd name="connsiteX9" fmla="*/ 2678430 w 2727960"/>
                <a:gd name="connsiteY9" fmla="*/ 758190 h 2011680"/>
                <a:gd name="connsiteX10" fmla="*/ 1192530 w 2727960"/>
                <a:gd name="connsiteY10" fmla="*/ 0 h 2011680"/>
                <a:gd name="connsiteX11" fmla="*/ 0 w 2727960"/>
                <a:gd name="connsiteY11" fmla="*/ 1844040 h 2011680"/>
                <a:gd name="connsiteX0" fmla="*/ 0 w 2990850"/>
                <a:gd name="connsiteY0" fmla="*/ 1718310 h 2011680"/>
                <a:gd name="connsiteX1" fmla="*/ 571500 w 2990850"/>
                <a:gd name="connsiteY1" fmla="*/ 1992630 h 2011680"/>
                <a:gd name="connsiteX2" fmla="*/ 674370 w 2990850"/>
                <a:gd name="connsiteY2" fmla="*/ 2011680 h 2011680"/>
                <a:gd name="connsiteX3" fmla="*/ 769620 w 2990850"/>
                <a:gd name="connsiteY3" fmla="*/ 1981200 h 2011680"/>
                <a:gd name="connsiteX4" fmla="*/ 2990850 w 2990850"/>
                <a:gd name="connsiteY4" fmla="*/ 868680 h 2011680"/>
                <a:gd name="connsiteX5" fmla="*/ 2979420 w 2990850"/>
                <a:gd name="connsiteY5" fmla="*/ 758190 h 2011680"/>
                <a:gd name="connsiteX6" fmla="*/ 2952750 w 2990850"/>
                <a:gd name="connsiteY6" fmla="*/ 731520 h 2011680"/>
                <a:gd name="connsiteX7" fmla="*/ 2937510 w 2990850"/>
                <a:gd name="connsiteY7" fmla="*/ 723900 h 2011680"/>
                <a:gd name="connsiteX8" fmla="*/ 2941320 w 2990850"/>
                <a:gd name="connsiteY8" fmla="*/ 746760 h 2011680"/>
                <a:gd name="connsiteX9" fmla="*/ 2941320 w 2990850"/>
                <a:gd name="connsiteY9" fmla="*/ 758190 h 2011680"/>
                <a:gd name="connsiteX10" fmla="*/ 1455420 w 2990850"/>
                <a:gd name="connsiteY10" fmla="*/ 0 h 2011680"/>
                <a:gd name="connsiteX11" fmla="*/ 0 w 2990850"/>
                <a:gd name="connsiteY11" fmla="*/ 171831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75610 w 2987040"/>
                <a:gd name="connsiteY5" fmla="*/ 758190 h 2011680"/>
                <a:gd name="connsiteX6" fmla="*/ 2948940 w 2987040"/>
                <a:gd name="connsiteY6" fmla="*/ 731520 h 2011680"/>
                <a:gd name="connsiteX7" fmla="*/ 2933700 w 2987040"/>
                <a:gd name="connsiteY7" fmla="*/ 723900 h 2011680"/>
                <a:gd name="connsiteX8" fmla="*/ 2937510 w 2987040"/>
                <a:gd name="connsiteY8" fmla="*/ 746760 h 2011680"/>
                <a:gd name="connsiteX9" fmla="*/ 2937510 w 2987040"/>
                <a:gd name="connsiteY9" fmla="*/ 758190 h 2011680"/>
                <a:gd name="connsiteX10" fmla="*/ 1451610 w 2987040"/>
                <a:gd name="connsiteY10" fmla="*/ 0 h 2011680"/>
                <a:gd name="connsiteX11" fmla="*/ 0 w 2987040"/>
                <a:gd name="connsiteY11" fmla="*/ 170307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75610 w 2987040"/>
                <a:gd name="connsiteY5" fmla="*/ 758190 h 2011680"/>
                <a:gd name="connsiteX6" fmla="*/ 2948940 w 2987040"/>
                <a:gd name="connsiteY6" fmla="*/ 731520 h 2011680"/>
                <a:gd name="connsiteX7" fmla="*/ 2933700 w 2987040"/>
                <a:gd name="connsiteY7" fmla="*/ 723900 h 2011680"/>
                <a:gd name="connsiteX8" fmla="*/ 2937510 w 2987040"/>
                <a:gd name="connsiteY8" fmla="*/ 746760 h 2011680"/>
                <a:gd name="connsiteX9" fmla="*/ 2754947 w 2987040"/>
                <a:gd name="connsiteY9" fmla="*/ 658215 h 2011680"/>
                <a:gd name="connsiteX10" fmla="*/ 1451610 w 2987040"/>
                <a:gd name="connsiteY10" fmla="*/ 0 h 2011680"/>
                <a:gd name="connsiteX11" fmla="*/ 0 w 2987040"/>
                <a:gd name="connsiteY11" fmla="*/ 170307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75610 w 2987040"/>
                <a:gd name="connsiteY5" fmla="*/ 758190 h 2011680"/>
                <a:gd name="connsiteX6" fmla="*/ 2948940 w 2987040"/>
                <a:gd name="connsiteY6" fmla="*/ 731520 h 2011680"/>
                <a:gd name="connsiteX7" fmla="*/ 2933700 w 2987040"/>
                <a:gd name="connsiteY7" fmla="*/ 723900 h 2011680"/>
                <a:gd name="connsiteX8" fmla="*/ 2833188 w 2987040"/>
                <a:gd name="connsiteY8" fmla="*/ 698946 h 2011680"/>
                <a:gd name="connsiteX9" fmla="*/ 2754947 w 2987040"/>
                <a:gd name="connsiteY9" fmla="*/ 658215 h 2011680"/>
                <a:gd name="connsiteX10" fmla="*/ 1451610 w 2987040"/>
                <a:gd name="connsiteY10" fmla="*/ 0 h 2011680"/>
                <a:gd name="connsiteX11" fmla="*/ 0 w 2987040"/>
                <a:gd name="connsiteY11" fmla="*/ 170307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75610 w 2987040"/>
                <a:gd name="connsiteY5" fmla="*/ 758190 h 2011680"/>
                <a:gd name="connsiteX6" fmla="*/ 2948940 w 2987040"/>
                <a:gd name="connsiteY6" fmla="*/ 731520 h 2011680"/>
                <a:gd name="connsiteX7" fmla="*/ 2925007 w 2987040"/>
                <a:gd name="connsiteY7" fmla="*/ 739114 h 2011680"/>
                <a:gd name="connsiteX8" fmla="*/ 2833188 w 2987040"/>
                <a:gd name="connsiteY8" fmla="*/ 698946 h 2011680"/>
                <a:gd name="connsiteX9" fmla="*/ 2754947 w 2987040"/>
                <a:gd name="connsiteY9" fmla="*/ 658215 h 2011680"/>
                <a:gd name="connsiteX10" fmla="*/ 1451610 w 2987040"/>
                <a:gd name="connsiteY10" fmla="*/ 0 h 2011680"/>
                <a:gd name="connsiteX11" fmla="*/ 0 w 2987040"/>
                <a:gd name="connsiteY11" fmla="*/ 170307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75610 w 2987040"/>
                <a:gd name="connsiteY5" fmla="*/ 758190 h 2011680"/>
                <a:gd name="connsiteX6" fmla="*/ 2942420 w 2987040"/>
                <a:gd name="connsiteY6" fmla="*/ 746734 h 2011680"/>
                <a:gd name="connsiteX7" fmla="*/ 2925007 w 2987040"/>
                <a:gd name="connsiteY7" fmla="*/ 739114 h 2011680"/>
                <a:gd name="connsiteX8" fmla="*/ 2833188 w 2987040"/>
                <a:gd name="connsiteY8" fmla="*/ 698946 h 2011680"/>
                <a:gd name="connsiteX9" fmla="*/ 2754947 w 2987040"/>
                <a:gd name="connsiteY9" fmla="*/ 658215 h 2011680"/>
                <a:gd name="connsiteX10" fmla="*/ 1451610 w 2987040"/>
                <a:gd name="connsiteY10" fmla="*/ 0 h 2011680"/>
                <a:gd name="connsiteX11" fmla="*/ 0 w 2987040"/>
                <a:gd name="connsiteY11" fmla="*/ 1703070 h 2011680"/>
                <a:gd name="connsiteX0" fmla="*/ 0 w 2987040"/>
                <a:gd name="connsiteY0" fmla="*/ 1703070 h 2011680"/>
                <a:gd name="connsiteX1" fmla="*/ 567690 w 2987040"/>
                <a:gd name="connsiteY1" fmla="*/ 1992630 h 2011680"/>
                <a:gd name="connsiteX2" fmla="*/ 670560 w 2987040"/>
                <a:gd name="connsiteY2" fmla="*/ 2011680 h 2011680"/>
                <a:gd name="connsiteX3" fmla="*/ 765810 w 2987040"/>
                <a:gd name="connsiteY3" fmla="*/ 1981200 h 2011680"/>
                <a:gd name="connsiteX4" fmla="*/ 2987040 w 2987040"/>
                <a:gd name="connsiteY4" fmla="*/ 868680 h 2011680"/>
                <a:gd name="connsiteX5" fmla="*/ 2969091 w 2987040"/>
                <a:gd name="connsiteY5" fmla="*/ 766883 h 2011680"/>
                <a:gd name="connsiteX6" fmla="*/ 2942420 w 2987040"/>
                <a:gd name="connsiteY6" fmla="*/ 746734 h 2011680"/>
                <a:gd name="connsiteX7" fmla="*/ 2925007 w 2987040"/>
                <a:gd name="connsiteY7" fmla="*/ 739114 h 2011680"/>
                <a:gd name="connsiteX8" fmla="*/ 2833188 w 2987040"/>
                <a:gd name="connsiteY8" fmla="*/ 698946 h 2011680"/>
                <a:gd name="connsiteX9" fmla="*/ 2754947 w 2987040"/>
                <a:gd name="connsiteY9" fmla="*/ 658215 h 2011680"/>
                <a:gd name="connsiteX10" fmla="*/ 1451610 w 2987040"/>
                <a:gd name="connsiteY10" fmla="*/ 0 h 2011680"/>
                <a:gd name="connsiteX11" fmla="*/ 0 w 2987040"/>
                <a:gd name="connsiteY11" fmla="*/ 1703070 h 2011680"/>
                <a:gd name="connsiteX0" fmla="*/ 0 w 2982693"/>
                <a:gd name="connsiteY0" fmla="*/ 1703070 h 2011680"/>
                <a:gd name="connsiteX1" fmla="*/ 567690 w 2982693"/>
                <a:gd name="connsiteY1" fmla="*/ 1992630 h 2011680"/>
                <a:gd name="connsiteX2" fmla="*/ 670560 w 2982693"/>
                <a:gd name="connsiteY2" fmla="*/ 2011680 h 2011680"/>
                <a:gd name="connsiteX3" fmla="*/ 765810 w 2982693"/>
                <a:gd name="connsiteY3" fmla="*/ 1981200 h 2011680"/>
                <a:gd name="connsiteX4" fmla="*/ 2982693 w 2982693"/>
                <a:gd name="connsiteY4" fmla="*/ 875200 h 2011680"/>
                <a:gd name="connsiteX5" fmla="*/ 2969091 w 2982693"/>
                <a:gd name="connsiteY5" fmla="*/ 766883 h 2011680"/>
                <a:gd name="connsiteX6" fmla="*/ 2942420 w 2982693"/>
                <a:gd name="connsiteY6" fmla="*/ 746734 h 2011680"/>
                <a:gd name="connsiteX7" fmla="*/ 2925007 w 2982693"/>
                <a:gd name="connsiteY7" fmla="*/ 739114 h 2011680"/>
                <a:gd name="connsiteX8" fmla="*/ 2833188 w 2982693"/>
                <a:gd name="connsiteY8" fmla="*/ 698946 h 2011680"/>
                <a:gd name="connsiteX9" fmla="*/ 2754947 w 2982693"/>
                <a:gd name="connsiteY9" fmla="*/ 658215 h 2011680"/>
                <a:gd name="connsiteX10" fmla="*/ 1451610 w 2982693"/>
                <a:gd name="connsiteY10" fmla="*/ 0 h 2011680"/>
                <a:gd name="connsiteX11" fmla="*/ 0 w 2982693"/>
                <a:gd name="connsiteY11" fmla="*/ 170307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693" h="2011680">
                  <a:moveTo>
                    <a:pt x="0" y="1703070"/>
                  </a:moveTo>
                  <a:lnTo>
                    <a:pt x="567690" y="1992630"/>
                  </a:lnTo>
                  <a:lnTo>
                    <a:pt x="670560" y="2011680"/>
                  </a:lnTo>
                  <a:lnTo>
                    <a:pt x="765810" y="1981200"/>
                  </a:lnTo>
                  <a:lnTo>
                    <a:pt x="2982693" y="875200"/>
                  </a:lnTo>
                  <a:lnTo>
                    <a:pt x="2969091" y="766883"/>
                  </a:lnTo>
                  <a:cubicBezTo>
                    <a:pt x="2960201" y="757993"/>
                    <a:pt x="2949767" y="751362"/>
                    <a:pt x="2942420" y="746734"/>
                  </a:cubicBezTo>
                  <a:cubicBezTo>
                    <a:pt x="2935073" y="742106"/>
                    <a:pt x="2943212" y="747079"/>
                    <a:pt x="2925007" y="739114"/>
                  </a:cubicBezTo>
                  <a:cubicBezTo>
                    <a:pt x="2906802" y="731149"/>
                    <a:pt x="2861531" y="712429"/>
                    <a:pt x="2833188" y="698946"/>
                  </a:cubicBezTo>
                  <a:cubicBezTo>
                    <a:pt x="2804845" y="685463"/>
                    <a:pt x="2754947" y="654405"/>
                    <a:pt x="2754947" y="658215"/>
                  </a:cubicBezTo>
                  <a:lnTo>
                    <a:pt x="1451610" y="0"/>
                  </a:lnTo>
                  <a:lnTo>
                    <a:pt x="0" y="1703070"/>
                  </a:lnTo>
                  <a:close/>
                </a:path>
              </a:pathLst>
            </a:custGeom>
            <a:solidFill>
              <a:srgbClr val="F1F1F1"/>
            </a:solidFill>
            <a:ln>
              <a:noFill/>
            </a:ln>
            <a:effectLst>
              <a:outerShdw blurRad="101600" dist="165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5E2FB8B-7509-9160-2540-D00F48AF8CD6}"/>
                </a:ext>
              </a:extLst>
            </p:cNvPr>
            <p:cNvPicPr>
              <a:picLocks noChangeAspect="1"/>
            </p:cNvPicPr>
            <p:nvPr/>
          </p:nvPicPr>
          <p:blipFill rotWithShape="1">
            <a:blip r:embed="rId3">
              <a:extLst>
                <a:ext uri="{28A0092B-C50C-407E-A947-70E740481C1C}">
                  <a14:useLocalDpi xmlns:a14="http://schemas.microsoft.com/office/drawing/2010/main" val="0"/>
                </a:ext>
              </a:extLst>
            </a:blip>
            <a:srcRect r="17908"/>
            <a:stretch/>
          </p:blipFill>
          <p:spPr>
            <a:xfrm>
              <a:off x="-178672" y="838200"/>
              <a:ext cx="6380526" cy="5181600"/>
            </a:xfrm>
            <a:prstGeom prst="rect">
              <a:avLst/>
            </a:prstGeom>
          </p:spPr>
        </p:pic>
      </p:grpSp>
      <p:sp>
        <p:nvSpPr>
          <p:cNvPr id="22" name="Freeform: Shape 21">
            <a:extLst>
              <a:ext uri="{FF2B5EF4-FFF2-40B4-BE49-F238E27FC236}">
                <a16:creationId xmlns:a16="http://schemas.microsoft.com/office/drawing/2014/main" id="{86A087B6-EAD0-F108-29DF-56A368A8E6F4}"/>
              </a:ext>
            </a:extLst>
          </p:cNvPr>
          <p:cNvSpPr/>
          <p:nvPr/>
        </p:nvSpPr>
        <p:spPr>
          <a:xfrm rot="5400000">
            <a:off x="603764" y="1613312"/>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4" name="Content Placeholder 5">
            <a:extLst>
              <a:ext uri="{FF2B5EF4-FFF2-40B4-BE49-F238E27FC236}">
                <a16:creationId xmlns:a16="http://schemas.microsoft.com/office/drawing/2014/main" id="{36F80940-9802-6DF5-1313-F780F28467A7}"/>
              </a:ext>
            </a:extLst>
          </p:cNvPr>
          <p:cNvSpPr txBox="1">
            <a:spLocks/>
          </p:cNvSpPr>
          <p:nvPr/>
        </p:nvSpPr>
        <p:spPr>
          <a:xfrm>
            <a:off x="953891" y="3127741"/>
            <a:ext cx="3635404" cy="52322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Retain the best candidates with a swift and positive assessment experience</a:t>
            </a:r>
          </a:p>
        </p:txBody>
      </p:sp>
      <p:sp>
        <p:nvSpPr>
          <p:cNvPr id="16" name="Content Placeholder 6">
            <a:extLst>
              <a:ext uri="{FF2B5EF4-FFF2-40B4-BE49-F238E27FC236}">
                <a16:creationId xmlns:a16="http://schemas.microsoft.com/office/drawing/2014/main" id="{7FEC5CF2-99A0-84C5-0335-7903FE91A8BC}"/>
              </a:ext>
            </a:extLst>
          </p:cNvPr>
          <p:cNvSpPr txBox="1">
            <a:spLocks/>
          </p:cNvSpPr>
          <p:nvPr/>
        </p:nvSpPr>
        <p:spPr>
          <a:xfrm>
            <a:off x="954179" y="2755925"/>
            <a:ext cx="2907328"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Engaging &amp; Efficient </a:t>
            </a:r>
          </a:p>
        </p:txBody>
      </p:sp>
      <p:sp>
        <p:nvSpPr>
          <p:cNvPr id="17" name="Freeform: Shape 16">
            <a:extLst>
              <a:ext uri="{FF2B5EF4-FFF2-40B4-BE49-F238E27FC236}">
                <a16:creationId xmlns:a16="http://schemas.microsoft.com/office/drawing/2014/main" id="{506FF554-7A21-CE9C-8DB1-61CFDFD37D1F}"/>
              </a:ext>
            </a:extLst>
          </p:cNvPr>
          <p:cNvSpPr/>
          <p:nvPr/>
        </p:nvSpPr>
        <p:spPr>
          <a:xfrm rot="5400000">
            <a:off x="603764" y="282454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8" name="Content Placeholder 5">
            <a:extLst>
              <a:ext uri="{FF2B5EF4-FFF2-40B4-BE49-F238E27FC236}">
                <a16:creationId xmlns:a16="http://schemas.microsoft.com/office/drawing/2014/main" id="{2D429D7F-3817-506D-1BAE-9017248E7F98}"/>
              </a:ext>
            </a:extLst>
          </p:cNvPr>
          <p:cNvSpPr txBox="1">
            <a:spLocks/>
          </p:cNvSpPr>
          <p:nvPr/>
        </p:nvSpPr>
        <p:spPr>
          <a:xfrm>
            <a:off x="953891" y="4321287"/>
            <a:ext cx="3635404" cy="52322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Build more diverse applicant pipelines with objective, fair &amp; robust assessments </a:t>
            </a:r>
          </a:p>
        </p:txBody>
      </p:sp>
      <p:sp>
        <p:nvSpPr>
          <p:cNvPr id="19" name="Content Placeholder 6">
            <a:extLst>
              <a:ext uri="{FF2B5EF4-FFF2-40B4-BE49-F238E27FC236}">
                <a16:creationId xmlns:a16="http://schemas.microsoft.com/office/drawing/2014/main" id="{3C2EBBDD-3767-C0E8-4B14-73471A3E5C35}"/>
              </a:ext>
            </a:extLst>
          </p:cNvPr>
          <p:cNvSpPr txBox="1">
            <a:spLocks/>
          </p:cNvSpPr>
          <p:nvPr/>
        </p:nvSpPr>
        <p:spPr>
          <a:xfrm>
            <a:off x="954179" y="3949471"/>
            <a:ext cx="2907328"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Mitigate Bias </a:t>
            </a:r>
          </a:p>
        </p:txBody>
      </p:sp>
      <p:sp>
        <p:nvSpPr>
          <p:cNvPr id="20" name="Freeform: Shape 19">
            <a:extLst>
              <a:ext uri="{FF2B5EF4-FFF2-40B4-BE49-F238E27FC236}">
                <a16:creationId xmlns:a16="http://schemas.microsoft.com/office/drawing/2014/main" id="{45FFE084-2F66-3202-C828-B6525B5E9DFA}"/>
              </a:ext>
            </a:extLst>
          </p:cNvPr>
          <p:cNvSpPr/>
          <p:nvPr/>
        </p:nvSpPr>
        <p:spPr>
          <a:xfrm rot="5400000">
            <a:off x="603764" y="4018091"/>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1" name="Content Placeholder 5">
            <a:extLst>
              <a:ext uri="{FF2B5EF4-FFF2-40B4-BE49-F238E27FC236}">
                <a16:creationId xmlns:a16="http://schemas.microsoft.com/office/drawing/2014/main" id="{2DD30074-6282-4478-4DEB-F061CC661695}"/>
              </a:ext>
            </a:extLst>
          </p:cNvPr>
          <p:cNvSpPr txBox="1">
            <a:spLocks/>
          </p:cNvSpPr>
          <p:nvPr/>
        </p:nvSpPr>
        <p:spPr>
          <a:xfrm>
            <a:off x="953891" y="5622020"/>
            <a:ext cx="3635404" cy="52322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t>Reduce the odds of a bad hire from one in five to one in fifty </a:t>
            </a:r>
          </a:p>
        </p:txBody>
      </p:sp>
      <p:sp>
        <p:nvSpPr>
          <p:cNvPr id="36" name="Content Placeholder 6">
            <a:extLst>
              <a:ext uri="{FF2B5EF4-FFF2-40B4-BE49-F238E27FC236}">
                <a16:creationId xmlns:a16="http://schemas.microsoft.com/office/drawing/2014/main" id="{D0040D21-EFCD-1CF1-1245-9ACBC8E8C528}"/>
              </a:ext>
            </a:extLst>
          </p:cNvPr>
          <p:cNvSpPr txBox="1">
            <a:spLocks/>
          </p:cNvSpPr>
          <p:nvPr/>
        </p:nvSpPr>
        <p:spPr>
          <a:xfrm>
            <a:off x="954179" y="5250204"/>
            <a:ext cx="2907328"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Smarter Selection</a:t>
            </a:r>
          </a:p>
        </p:txBody>
      </p:sp>
      <p:sp>
        <p:nvSpPr>
          <p:cNvPr id="37" name="Freeform: Shape 36">
            <a:extLst>
              <a:ext uri="{FF2B5EF4-FFF2-40B4-BE49-F238E27FC236}">
                <a16:creationId xmlns:a16="http://schemas.microsoft.com/office/drawing/2014/main" id="{362CE82B-4434-3046-67AD-7F78E9908E2D}"/>
              </a:ext>
            </a:extLst>
          </p:cNvPr>
          <p:cNvSpPr/>
          <p:nvPr/>
        </p:nvSpPr>
        <p:spPr>
          <a:xfrm rot="5400000">
            <a:off x="603764" y="5318824"/>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BB5A10A6-04DD-3E40-2CBB-E413352DB626}"/>
              </a:ext>
            </a:extLst>
          </p:cNvPr>
          <p:cNvSpPr txBox="1"/>
          <p:nvPr/>
        </p:nvSpPr>
        <p:spPr>
          <a:xfrm>
            <a:off x="689660" y="556678"/>
            <a:ext cx="5770734" cy="707886"/>
          </a:xfrm>
          <a:prstGeom prst="rect">
            <a:avLst/>
          </a:prstGeom>
          <a:noFill/>
        </p:spPr>
        <p:txBody>
          <a:bodyPr wrap="square" rtlCol="0">
            <a:spAutoFit/>
          </a:bodyPr>
          <a:lstStyle/>
          <a:p>
            <a:r>
              <a:rPr lang="en-GB" sz="4000" b="1" dirty="0"/>
              <a:t>The Benefits </a:t>
            </a:r>
          </a:p>
        </p:txBody>
      </p:sp>
    </p:spTree>
    <p:extLst>
      <p:ext uri="{BB962C8B-B14F-4D97-AF65-F5344CB8AC3E}">
        <p14:creationId xmlns:p14="http://schemas.microsoft.com/office/powerpoint/2010/main" val="4836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51F116CF-18A3-C6B6-8F45-798018E51AEA}"/>
              </a:ext>
            </a:extLst>
          </p:cNvPr>
          <p:cNvSpPr/>
          <p:nvPr/>
        </p:nvSpPr>
        <p:spPr>
          <a:xfrm>
            <a:off x="8153426" y="2691542"/>
            <a:ext cx="3586882" cy="3329698"/>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reeform: Shape 20">
            <a:extLst>
              <a:ext uri="{FF2B5EF4-FFF2-40B4-BE49-F238E27FC236}">
                <a16:creationId xmlns:a16="http://schemas.microsoft.com/office/drawing/2014/main" id="{6D3491ED-9BA9-DACB-29FF-3FDAB44F720C}"/>
              </a:ext>
            </a:extLst>
          </p:cNvPr>
          <p:cNvSpPr/>
          <p:nvPr/>
        </p:nvSpPr>
        <p:spPr>
          <a:xfrm>
            <a:off x="4302559" y="2691542"/>
            <a:ext cx="3586882" cy="3329698"/>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Freeform: Shape 1">
            <a:extLst>
              <a:ext uri="{FF2B5EF4-FFF2-40B4-BE49-F238E27FC236}">
                <a16:creationId xmlns:a16="http://schemas.microsoft.com/office/drawing/2014/main" id="{AEC1FCAD-B929-6245-30ED-3A16DF8C9BEC}"/>
              </a:ext>
            </a:extLst>
          </p:cNvPr>
          <p:cNvSpPr/>
          <p:nvPr/>
        </p:nvSpPr>
        <p:spPr>
          <a:xfrm>
            <a:off x="448457" y="2691542"/>
            <a:ext cx="3586882" cy="3329698"/>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TextBox 4">
            <a:extLst>
              <a:ext uri="{FF2B5EF4-FFF2-40B4-BE49-F238E27FC236}">
                <a16:creationId xmlns:a16="http://schemas.microsoft.com/office/drawing/2014/main" id="{DEC6E694-BA7E-44FD-984A-4E7F9AD737CE}"/>
              </a:ext>
            </a:extLst>
          </p:cNvPr>
          <p:cNvSpPr txBox="1"/>
          <p:nvPr/>
        </p:nvSpPr>
        <p:spPr>
          <a:xfrm>
            <a:off x="2129837" y="526744"/>
            <a:ext cx="77981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rPr>
              <a:t>Our SJTs are designed to be realistic, relevant, brand-led and, most importantly, predictive of later assessment stages and job performance.</a:t>
            </a:r>
            <a:endParaRPr kumimoji="0" lang="en-GB" sz="16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endParaRPr>
          </a:p>
        </p:txBody>
      </p:sp>
      <p:sp>
        <p:nvSpPr>
          <p:cNvPr id="10" name="TextBox 9">
            <a:extLst>
              <a:ext uri="{FF2B5EF4-FFF2-40B4-BE49-F238E27FC236}">
                <a16:creationId xmlns:a16="http://schemas.microsoft.com/office/drawing/2014/main" id="{964B5827-9DB3-4C67-8394-435BC225120C}"/>
              </a:ext>
            </a:extLst>
          </p:cNvPr>
          <p:cNvSpPr txBox="1"/>
          <p:nvPr/>
        </p:nvSpPr>
        <p:spPr>
          <a:xfrm>
            <a:off x="710714" y="4369379"/>
            <a:ext cx="31154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Aharoni" panose="020B0604020202020204" pitchFamily="2" charset="-79"/>
              </a:rPr>
              <a:t>Image-Based</a:t>
            </a:r>
          </a:p>
        </p:txBody>
      </p:sp>
      <p:sp>
        <p:nvSpPr>
          <p:cNvPr id="11" name="TextBox 10">
            <a:extLst>
              <a:ext uri="{FF2B5EF4-FFF2-40B4-BE49-F238E27FC236}">
                <a16:creationId xmlns:a16="http://schemas.microsoft.com/office/drawing/2014/main" id="{10DC63DC-4329-465F-9F0D-D0037F7FCD05}"/>
              </a:ext>
            </a:extLst>
          </p:cNvPr>
          <p:cNvSpPr txBox="1"/>
          <p:nvPr/>
        </p:nvSpPr>
        <p:spPr>
          <a:xfrm>
            <a:off x="710714" y="4738711"/>
            <a:ext cx="311547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rPr>
              <a:t>A combination of branded images and scenarios. We ensure that our SJTs show no adverse impact regarding gender or ethnicity and are typically used to screen 50% of candidates.</a:t>
            </a:r>
            <a:endParaRPr kumimoji="0" lang="en-GB"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endParaRPr>
          </a:p>
        </p:txBody>
      </p:sp>
      <p:sp>
        <p:nvSpPr>
          <p:cNvPr id="12" name="TextBox 11">
            <a:extLst>
              <a:ext uri="{FF2B5EF4-FFF2-40B4-BE49-F238E27FC236}">
                <a16:creationId xmlns:a16="http://schemas.microsoft.com/office/drawing/2014/main" id="{3A1DA51E-2DC5-4AE4-AE87-A73EA7767861}"/>
              </a:ext>
            </a:extLst>
          </p:cNvPr>
          <p:cNvSpPr txBox="1"/>
          <p:nvPr/>
        </p:nvSpPr>
        <p:spPr>
          <a:xfrm>
            <a:off x="4551398" y="4369379"/>
            <a:ext cx="31154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Aharoni" panose="020B0604020202020204" pitchFamily="2" charset="-79"/>
              </a:rPr>
              <a:t>Immersive</a:t>
            </a:r>
          </a:p>
        </p:txBody>
      </p:sp>
      <p:sp>
        <p:nvSpPr>
          <p:cNvPr id="13" name="TextBox 12">
            <a:extLst>
              <a:ext uri="{FF2B5EF4-FFF2-40B4-BE49-F238E27FC236}">
                <a16:creationId xmlns:a16="http://schemas.microsoft.com/office/drawing/2014/main" id="{1FAEBFA9-FAEB-4E5D-BBFF-BB1D8CC617F2}"/>
              </a:ext>
            </a:extLst>
          </p:cNvPr>
          <p:cNvSpPr txBox="1"/>
          <p:nvPr/>
        </p:nvSpPr>
        <p:spPr>
          <a:xfrm>
            <a:off x="4587799" y="4738711"/>
            <a:ext cx="311547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rPr>
              <a:t>In 2019 we built on this methodology and enhanced our SJTs by changing the style of content delivery. Candidates navigate via hotspots around virtual environments to further enhance the candidate experience. </a:t>
            </a:r>
            <a:endParaRPr kumimoji="0" lang="en-GB"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endParaRPr>
          </a:p>
        </p:txBody>
      </p:sp>
      <p:sp>
        <p:nvSpPr>
          <p:cNvPr id="14" name="TextBox 13">
            <a:extLst>
              <a:ext uri="{FF2B5EF4-FFF2-40B4-BE49-F238E27FC236}">
                <a16:creationId xmlns:a16="http://schemas.microsoft.com/office/drawing/2014/main" id="{F53C1FB1-9E0C-4ABB-9C04-8E26181ADA0F}"/>
              </a:ext>
            </a:extLst>
          </p:cNvPr>
          <p:cNvSpPr txBox="1"/>
          <p:nvPr/>
        </p:nvSpPr>
        <p:spPr>
          <a:xfrm>
            <a:off x="8366069" y="4290511"/>
            <a:ext cx="31154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Aharoni" panose="020B0604020202020204" pitchFamily="2" charset="-79"/>
              </a:rPr>
              <a:t>Multi-media</a:t>
            </a:r>
          </a:p>
        </p:txBody>
      </p:sp>
      <p:sp>
        <p:nvSpPr>
          <p:cNvPr id="15" name="TextBox 14">
            <a:extLst>
              <a:ext uri="{FF2B5EF4-FFF2-40B4-BE49-F238E27FC236}">
                <a16:creationId xmlns:a16="http://schemas.microsoft.com/office/drawing/2014/main" id="{A8A8D12D-6B7B-46B3-9A2E-FA05986BDD78}"/>
              </a:ext>
            </a:extLst>
          </p:cNvPr>
          <p:cNvSpPr txBox="1"/>
          <p:nvPr/>
        </p:nvSpPr>
        <p:spPr>
          <a:xfrm>
            <a:off x="8366068" y="4659843"/>
            <a:ext cx="32651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rPr>
              <a:t>Scenarios in our multi-media SJTs are presented in a video format with a voiceover and 3D graphics, increasing the “wow” factor associated with the assessment. This helps promote your position in the market as an employer of choice.</a:t>
            </a:r>
            <a:endParaRPr kumimoji="0" lang="en-GB" sz="1200" b="0" i="0" u="none" strike="noStrike" kern="1200" cap="none" spc="0" normalizeH="0" baseline="0" noProof="0" dirty="0">
              <a:ln>
                <a:noFill/>
              </a:ln>
              <a:solidFill>
                <a:prstClr val="black"/>
              </a:solidFill>
              <a:effectLst/>
              <a:uLnTx/>
              <a:uFillTx/>
              <a:latin typeface="Arial"/>
              <a:ea typeface="+mn-ea"/>
              <a:cs typeface="Aharoni" panose="020B0604020202020204" pitchFamily="2" charset="-79"/>
            </a:endParaRPr>
          </a:p>
        </p:txBody>
      </p:sp>
      <p:grpSp>
        <p:nvGrpSpPr>
          <p:cNvPr id="6" name="Group 5">
            <a:extLst>
              <a:ext uri="{FF2B5EF4-FFF2-40B4-BE49-F238E27FC236}">
                <a16:creationId xmlns:a16="http://schemas.microsoft.com/office/drawing/2014/main" id="{3416DB9B-D53B-4086-B97A-BB0C06E3DC2E}"/>
              </a:ext>
            </a:extLst>
          </p:cNvPr>
          <p:cNvGrpSpPr/>
          <p:nvPr/>
        </p:nvGrpSpPr>
        <p:grpSpPr>
          <a:xfrm>
            <a:off x="601395" y="2378649"/>
            <a:ext cx="3281006" cy="1723864"/>
            <a:chOff x="427341" y="2678985"/>
            <a:chExt cx="3822268" cy="2008246"/>
          </a:xfrm>
        </p:grpSpPr>
        <p:pic>
          <p:nvPicPr>
            <p:cNvPr id="29" name="Picture 28" descr="A screenshot of a computer screen&#10;&#10;Description automatically generated">
              <a:extLst>
                <a:ext uri="{FF2B5EF4-FFF2-40B4-BE49-F238E27FC236}">
                  <a16:creationId xmlns:a16="http://schemas.microsoft.com/office/drawing/2014/main" id="{716AE46A-A071-4505-ADD5-B378DBB1B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341" y="2678985"/>
              <a:ext cx="3822268" cy="2008246"/>
            </a:xfrm>
            <a:prstGeom prst="rect">
              <a:avLst/>
            </a:prstGeom>
          </p:spPr>
        </p:pic>
        <p:pic>
          <p:nvPicPr>
            <p:cNvPr id="24" name="Picture 23" descr="A close up of a screen&#10;&#10;Description automatically generated">
              <a:extLst>
                <a:ext uri="{FF2B5EF4-FFF2-40B4-BE49-F238E27FC236}">
                  <a16:creationId xmlns:a16="http://schemas.microsoft.com/office/drawing/2014/main" id="{EAC8DDDF-FF7C-4465-8ACF-0F1C5E890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522" y="2781916"/>
              <a:ext cx="2991905" cy="1725852"/>
            </a:xfrm>
            <a:prstGeom prst="rect">
              <a:avLst/>
            </a:prstGeom>
          </p:spPr>
        </p:pic>
      </p:grpSp>
      <p:grpSp>
        <p:nvGrpSpPr>
          <p:cNvPr id="30" name="Group 29">
            <a:extLst>
              <a:ext uri="{FF2B5EF4-FFF2-40B4-BE49-F238E27FC236}">
                <a16:creationId xmlns:a16="http://schemas.microsoft.com/office/drawing/2014/main" id="{A5D9AF35-2171-4D15-94F2-5F3F5D11D7EB}"/>
              </a:ext>
            </a:extLst>
          </p:cNvPr>
          <p:cNvGrpSpPr/>
          <p:nvPr/>
        </p:nvGrpSpPr>
        <p:grpSpPr>
          <a:xfrm>
            <a:off x="8309599" y="2378648"/>
            <a:ext cx="3281006" cy="1723863"/>
            <a:chOff x="7778344" y="2601614"/>
            <a:chExt cx="3822268" cy="2008246"/>
          </a:xfrm>
        </p:grpSpPr>
        <p:pic>
          <p:nvPicPr>
            <p:cNvPr id="3" name="Picture 2" descr="A screenshot of a computer screen&#10;&#10;Description automatically generated">
              <a:extLst>
                <a:ext uri="{FF2B5EF4-FFF2-40B4-BE49-F238E27FC236}">
                  <a16:creationId xmlns:a16="http://schemas.microsoft.com/office/drawing/2014/main" id="{A5FE69BC-4C9D-42CC-A403-F5AF0A8C8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344" y="2601614"/>
              <a:ext cx="3822268" cy="2008246"/>
            </a:xfrm>
            <a:prstGeom prst="rect">
              <a:avLst/>
            </a:prstGeom>
          </p:spPr>
        </p:pic>
        <p:pic>
          <p:nvPicPr>
            <p:cNvPr id="27" name="Picture 26">
              <a:extLst>
                <a:ext uri="{FF2B5EF4-FFF2-40B4-BE49-F238E27FC236}">
                  <a16:creationId xmlns:a16="http://schemas.microsoft.com/office/drawing/2014/main" id="{4F5E3F56-0BEA-4064-B564-D992A119F689}"/>
                </a:ext>
              </a:extLst>
            </p:cNvPr>
            <p:cNvPicPr/>
            <p:nvPr/>
          </p:nvPicPr>
          <p:blipFill>
            <a:blip r:embed="rId4"/>
            <a:stretch>
              <a:fillRect/>
            </a:stretch>
          </p:blipFill>
          <p:spPr>
            <a:xfrm>
              <a:off x="8238484" y="2726972"/>
              <a:ext cx="2902798" cy="1662211"/>
            </a:xfrm>
            <a:prstGeom prst="rect">
              <a:avLst/>
            </a:prstGeom>
          </p:spPr>
        </p:pic>
      </p:grpSp>
      <p:grpSp>
        <p:nvGrpSpPr>
          <p:cNvPr id="9" name="Group 8">
            <a:extLst>
              <a:ext uri="{FF2B5EF4-FFF2-40B4-BE49-F238E27FC236}">
                <a16:creationId xmlns:a16="http://schemas.microsoft.com/office/drawing/2014/main" id="{EA0AF427-6D05-43E3-9DB8-72A964CC39AC}"/>
              </a:ext>
            </a:extLst>
          </p:cNvPr>
          <p:cNvGrpSpPr/>
          <p:nvPr/>
        </p:nvGrpSpPr>
        <p:grpSpPr>
          <a:xfrm>
            <a:off x="4448350" y="2378649"/>
            <a:ext cx="3281006" cy="1723863"/>
            <a:chOff x="3891169" y="2621969"/>
            <a:chExt cx="3822268" cy="2008246"/>
          </a:xfrm>
        </p:grpSpPr>
        <p:pic>
          <p:nvPicPr>
            <p:cNvPr id="28" name="Picture 27" descr="A screenshot of a computer screen&#10;&#10;Description automatically generated">
              <a:extLst>
                <a:ext uri="{FF2B5EF4-FFF2-40B4-BE49-F238E27FC236}">
                  <a16:creationId xmlns:a16="http://schemas.microsoft.com/office/drawing/2014/main" id="{7FCC7A07-CCFC-4070-8443-49F48027F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169" y="2621969"/>
              <a:ext cx="3822268" cy="2008246"/>
            </a:xfrm>
            <a:prstGeom prst="rect">
              <a:avLst/>
            </a:prstGeom>
          </p:spPr>
        </p:pic>
        <p:pic>
          <p:nvPicPr>
            <p:cNvPr id="26" name="Picture 25">
              <a:extLst>
                <a:ext uri="{FF2B5EF4-FFF2-40B4-BE49-F238E27FC236}">
                  <a16:creationId xmlns:a16="http://schemas.microsoft.com/office/drawing/2014/main" id="{08C28062-170E-4C76-86E0-5C48EE93939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572" y="2750006"/>
              <a:ext cx="2902018" cy="1643009"/>
            </a:xfrm>
            <a:prstGeom prst="rect">
              <a:avLst/>
            </a:prstGeom>
            <a:noFill/>
          </p:spPr>
        </p:pic>
      </p:grpSp>
      <p:sp>
        <p:nvSpPr>
          <p:cNvPr id="16" name="Content Placeholder 24">
            <a:extLst>
              <a:ext uri="{FF2B5EF4-FFF2-40B4-BE49-F238E27FC236}">
                <a16:creationId xmlns:a16="http://schemas.microsoft.com/office/drawing/2014/main" id="{395B6EC2-80F2-B233-F4FB-82EAF47B444E}"/>
              </a:ext>
            </a:extLst>
          </p:cNvPr>
          <p:cNvSpPr txBox="1">
            <a:spLocks/>
          </p:cNvSpPr>
          <p:nvPr/>
        </p:nvSpPr>
        <p:spPr>
          <a:xfrm>
            <a:off x="2495842" y="1490803"/>
            <a:ext cx="6922478"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We offer SJTs in three different formats:</a:t>
            </a:r>
          </a:p>
        </p:txBody>
      </p:sp>
    </p:spTree>
    <p:extLst>
      <p:ext uri="{BB962C8B-B14F-4D97-AF65-F5344CB8AC3E}">
        <p14:creationId xmlns:p14="http://schemas.microsoft.com/office/powerpoint/2010/main" val="359132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50447B-22C4-EDAD-2D44-8A0A2643E24B}"/>
              </a:ext>
            </a:extLst>
          </p:cNvPr>
          <p:cNvSpPr>
            <a:spLocks noGrp="1"/>
          </p:cNvSpPr>
          <p:nvPr>
            <p:ph type="title"/>
          </p:nvPr>
        </p:nvSpPr>
        <p:spPr/>
        <p:txBody>
          <a:bodyPr>
            <a:normAutofit/>
          </a:bodyPr>
          <a:lstStyle/>
          <a:p>
            <a:r>
              <a:rPr lang="en-GB" sz="4000" dirty="0">
                <a:solidFill>
                  <a:schemeClr val="tx2"/>
                </a:solidFill>
                <a:latin typeface="+mj-lt"/>
              </a:rPr>
              <a:t>Immersive Candidate Journey</a:t>
            </a:r>
            <a:endParaRPr lang="en-GB" dirty="0"/>
          </a:p>
        </p:txBody>
      </p:sp>
      <p:sp>
        <p:nvSpPr>
          <p:cNvPr id="3" name="Text Placeholder 2">
            <a:extLst>
              <a:ext uri="{FF2B5EF4-FFF2-40B4-BE49-F238E27FC236}">
                <a16:creationId xmlns:a16="http://schemas.microsoft.com/office/drawing/2014/main" id="{CE78E6F4-7649-4879-B152-A9E038C782BB}"/>
              </a:ext>
            </a:extLst>
          </p:cNvPr>
          <p:cNvSpPr>
            <a:spLocks noGrp="1"/>
          </p:cNvSpPr>
          <p:nvPr>
            <p:ph sz="quarter" idx="13"/>
          </p:nvPr>
        </p:nvSpPr>
        <p:spPr/>
        <p:txBody>
          <a:bodyPr/>
          <a:lstStyle/>
          <a:p>
            <a:r>
              <a:rPr lang="en-GB" sz="2000" dirty="0"/>
              <a:t>With Hotspots and Factoids</a:t>
            </a:r>
          </a:p>
        </p:txBody>
      </p:sp>
      <p:pic>
        <p:nvPicPr>
          <p:cNvPr id="7" name="Picture 6">
            <a:extLst>
              <a:ext uri="{FF2B5EF4-FFF2-40B4-BE49-F238E27FC236}">
                <a16:creationId xmlns:a16="http://schemas.microsoft.com/office/drawing/2014/main" id="{B9A462A0-594C-4E9B-8D9A-17E17B58A978}"/>
              </a:ext>
            </a:extLst>
          </p:cNvPr>
          <p:cNvPicPr>
            <a:picLocks noChangeAspect="1"/>
          </p:cNvPicPr>
          <p:nvPr/>
        </p:nvPicPr>
        <p:blipFill>
          <a:blip r:embed="rId2"/>
          <a:stretch>
            <a:fillRect/>
          </a:stretch>
        </p:blipFill>
        <p:spPr>
          <a:xfrm>
            <a:off x="523075" y="2003877"/>
            <a:ext cx="3237271" cy="208826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0BFB89A-E2F8-4280-8017-D0D74B3AD517}"/>
              </a:ext>
            </a:extLst>
          </p:cNvPr>
          <p:cNvPicPr>
            <a:picLocks noChangeAspect="1"/>
          </p:cNvPicPr>
          <p:nvPr/>
        </p:nvPicPr>
        <p:blipFill>
          <a:blip r:embed="rId3"/>
          <a:stretch>
            <a:fillRect/>
          </a:stretch>
        </p:blipFill>
        <p:spPr>
          <a:xfrm>
            <a:off x="1439240" y="4342265"/>
            <a:ext cx="3239551" cy="2088268"/>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5D5E62A-81D2-4B71-8BBB-45A004C50C4B}"/>
              </a:ext>
            </a:extLst>
          </p:cNvPr>
          <p:cNvPicPr>
            <a:picLocks noChangeAspect="1"/>
          </p:cNvPicPr>
          <p:nvPr/>
        </p:nvPicPr>
        <p:blipFill>
          <a:blip r:embed="rId4"/>
          <a:stretch>
            <a:fillRect/>
          </a:stretch>
        </p:blipFill>
        <p:spPr>
          <a:xfrm>
            <a:off x="2869294" y="3048011"/>
            <a:ext cx="3226706" cy="2088269"/>
          </a:xfrm>
          <a:prstGeom prst="rect">
            <a:avLst/>
          </a:prstGeom>
          <a:ln>
            <a:noFill/>
          </a:ln>
          <a:effectLst>
            <a:outerShdw blurRad="190500" algn="tl" rotWithShape="0">
              <a:srgbClr val="000000">
                <a:alpha val="70000"/>
              </a:srgbClr>
            </a:outerShdw>
          </a:effectLst>
        </p:spPr>
      </p:pic>
      <p:pic>
        <p:nvPicPr>
          <p:cNvPr id="5" name="Picture 4" descr="A picture containing text, mobile phone&#10;&#10;Description automatically generated">
            <a:extLst>
              <a:ext uri="{FF2B5EF4-FFF2-40B4-BE49-F238E27FC236}">
                <a16:creationId xmlns:a16="http://schemas.microsoft.com/office/drawing/2014/main" id="{C8386211-527F-DF6D-2D9E-63A61AF5003F}"/>
              </a:ext>
            </a:extLst>
          </p:cNvPr>
          <p:cNvPicPr>
            <a:picLocks noChangeAspect="1"/>
          </p:cNvPicPr>
          <p:nvPr/>
        </p:nvPicPr>
        <p:blipFill rotWithShape="1">
          <a:blip r:embed="rId5">
            <a:extLst>
              <a:ext uri="{28A0092B-C50C-407E-A947-70E740481C1C}">
                <a14:useLocalDpi xmlns:a14="http://schemas.microsoft.com/office/drawing/2010/main" val="0"/>
              </a:ext>
            </a:extLst>
          </a:blip>
          <a:srcRect b="9694"/>
          <a:stretch/>
        </p:blipFill>
        <p:spPr>
          <a:xfrm>
            <a:off x="5597237" y="-1"/>
            <a:ext cx="6786040" cy="6858001"/>
          </a:xfrm>
          <a:prstGeom prst="rect">
            <a:avLst/>
          </a:prstGeom>
        </p:spPr>
      </p:pic>
      <p:grpSp>
        <p:nvGrpSpPr>
          <p:cNvPr id="26" name="Group 25">
            <a:extLst>
              <a:ext uri="{FF2B5EF4-FFF2-40B4-BE49-F238E27FC236}">
                <a16:creationId xmlns:a16="http://schemas.microsoft.com/office/drawing/2014/main" id="{5981B9A5-AEDE-63D1-ABAE-DE7D126AB33F}"/>
              </a:ext>
            </a:extLst>
          </p:cNvPr>
          <p:cNvGrpSpPr/>
          <p:nvPr/>
        </p:nvGrpSpPr>
        <p:grpSpPr>
          <a:xfrm>
            <a:off x="1994391" y="5386399"/>
            <a:ext cx="250970" cy="192960"/>
            <a:chOff x="5853112" y="3243262"/>
            <a:chExt cx="488727" cy="375761"/>
          </a:xfrm>
          <a:solidFill>
            <a:schemeClr val="tx1">
              <a:lumMod val="90000"/>
              <a:lumOff val="10000"/>
            </a:schemeClr>
          </a:solidFill>
        </p:grpSpPr>
        <p:sp>
          <p:nvSpPr>
            <p:cNvPr id="21" name="Freeform: Shape 20">
              <a:extLst>
                <a:ext uri="{FF2B5EF4-FFF2-40B4-BE49-F238E27FC236}">
                  <a16:creationId xmlns:a16="http://schemas.microsoft.com/office/drawing/2014/main" id="{F409FD43-4AD2-1F93-CE58-E3FD44F3312A}"/>
                </a:ext>
              </a:extLst>
            </p:cNvPr>
            <p:cNvSpPr/>
            <p:nvPr/>
          </p:nvSpPr>
          <p:spPr>
            <a:xfrm>
              <a:off x="5853112" y="3243262"/>
              <a:ext cx="488727" cy="307847"/>
            </a:xfrm>
            <a:custGeom>
              <a:avLst/>
              <a:gdLst>
                <a:gd name="connsiteX0" fmla="*/ 402622 w 488727"/>
                <a:gd name="connsiteY0" fmla="*/ 288989 h 307847"/>
                <a:gd name="connsiteX1" fmla="*/ 398526 w 488727"/>
                <a:gd name="connsiteY1" fmla="*/ 288989 h 307847"/>
                <a:gd name="connsiteX2" fmla="*/ 389668 w 488727"/>
                <a:gd name="connsiteY2" fmla="*/ 307848 h 307847"/>
                <a:gd name="connsiteX3" fmla="*/ 400717 w 488727"/>
                <a:gd name="connsiteY3" fmla="*/ 307848 h 307847"/>
                <a:gd name="connsiteX4" fmla="*/ 408432 w 488727"/>
                <a:gd name="connsiteY4" fmla="*/ 288703 h 307847"/>
                <a:gd name="connsiteX5" fmla="*/ 402622 w 488727"/>
                <a:gd name="connsiteY5" fmla="*/ 288989 h 307847"/>
                <a:gd name="connsiteX6" fmla="*/ 416243 w 488727"/>
                <a:gd name="connsiteY6" fmla="*/ 137065 h 307847"/>
                <a:gd name="connsiteX7" fmla="*/ 277368 w 488727"/>
                <a:gd name="connsiteY7" fmla="*/ 0 h 307847"/>
                <a:gd name="connsiteX8" fmla="*/ 147923 w 488727"/>
                <a:gd name="connsiteY8" fmla="*/ 88583 h 307847"/>
                <a:gd name="connsiteX9" fmla="*/ 112395 w 488727"/>
                <a:gd name="connsiteY9" fmla="*/ 82868 h 307847"/>
                <a:gd name="connsiteX10" fmla="*/ 0 w 488727"/>
                <a:gd name="connsiteY10" fmla="*/ 195358 h 307847"/>
                <a:gd name="connsiteX11" fmla="*/ 71628 w 488727"/>
                <a:gd name="connsiteY11" fmla="*/ 300323 h 307847"/>
                <a:gd name="connsiteX12" fmla="*/ 75533 w 488727"/>
                <a:gd name="connsiteY12" fmla="*/ 281559 h 307847"/>
                <a:gd name="connsiteX13" fmla="*/ 18955 w 488727"/>
                <a:gd name="connsiteY13" fmla="*/ 195358 h 307847"/>
                <a:gd name="connsiteX14" fmla="*/ 112395 w 488727"/>
                <a:gd name="connsiteY14" fmla="*/ 101727 h 307847"/>
                <a:gd name="connsiteX15" fmla="*/ 149828 w 488727"/>
                <a:gd name="connsiteY15" fmla="*/ 109538 h 307847"/>
                <a:gd name="connsiteX16" fmla="*/ 157544 w 488727"/>
                <a:gd name="connsiteY16" fmla="*/ 109538 h 307847"/>
                <a:gd name="connsiteX17" fmla="*/ 162687 w 488727"/>
                <a:gd name="connsiteY17" fmla="*/ 103727 h 307847"/>
                <a:gd name="connsiteX18" fmla="*/ 277463 w 488727"/>
                <a:gd name="connsiteY18" fmla="*/ 18860 h 307847"/>
                <a:gd name="connsiteX19" fmla="*/ 397574 w 488727"/>
                <a:gd name="connsiteY19" fmla="*/ 139256 h 307847"/>
                <a:gd name="connsiteX20" fmla="*/ 397383 w 488727"/>
                <a:gd name="connsiteY20" fmla="*/ 145161 h 307847"/>
                <a:gd name="connsiteX21" fmla="*/ 406337 w 488727"/>
                <a:gd name="connsiteY21" fmla="*/ 154972 h 307847"/>
                <a:gd name="connsiteX22" fmla="*/ 469678 w 488727"/>
                <a:gd name="connsiteY22" fmla="*/ 221837 h 307847"/>
                <a:gd name="connsiteX23" fmla="*/ 428911 w 488727"/>
                <a:gd name="connsiteY23" fmla="*/ 283655 h 307847"/>
                <a:gd name="connsiteX24" fmla="*/ 428911 w 488727"/>
                <a:gd name="connsiteY24" fmla="*/ 283655 h 307847"/>
                <a:gd name="connsiteX25" fmla="*/ 423100 w 488727"/>
                <a:gd name="connsiteY25" fmla="*/ 305372 h 307847"/>
                <a:gd name="connsiteX26" fmla="*/ 488728 w 488727"/>
                <a:gd name="connsiteY26" fmla="*/ 221837 h 307847"/>
                <a:gd name="connsiteX27" fmla="*/ 416528 w 488727"/>
                <a:gd name="connsiteY27" fmla="*/ 136970 h 30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727" h="307847">
                  <a:moveTo>
                    <a:pt x="402622" y="288989"/>
                  </a:moveTo>
                  <a:lnTo>
                    <a:pt x="398526" y="288989"/>
                  </a:lnTo>
                  <a:cubicBezTo>
                    <a:pt x="396526" y="295751"/>
                    <a:pt x="393478" y="302133"/>
                    <a:pt x="389668" y="307848"/>
                  </a:cubicBezTo>
                  <a:lnTo>
                    <a:pt x="400717" y="307848"/>
                  </a:lnTo>
                  <a:cubicBezTo>
                    <a:pt x="404241" y="301943"/>
                    <a:pt x="406718" y="295466"/>
                    <a:pt x="408432" y="288703"/>
                  </a:cubicBezTo>
                  <a:cubicBezTo>
                    <a:pt x="406527" y="288893"/>
                    <a:pt x="404527" y="288989"/>
                    <a:pt x="402622" y="288989"/>
                  </a:cubicBezTo>
                  <a:close/>
                  <a:moveTo>
                    <a:pt x="416243" y="137065"/>
                  </a:moveTo>
                  <a:cubicBezTo>
                    <a:pt x="415100" y="61151"/>
                    <a:pt x="353187" y="0"/>
                    <a:pt x="277368" y="0"/>
                  </a:cubicBezTo>
                  <a:cubicBezTo>
                    <a:pt x="219456" y="0"/>
                    <a:pt x="168593" y="35243"/>
                    <a:pt x="147923" y="88583"/>
                  </a:cubicBezTo>
                  <a:cubicBezTo>
                    <a:pt x="136398" y="84677"/>
                    <a:pt x="124492" y="82868"/>
                    <a:pt x="112395" y="82868"/>
                  </a:cubicBezTo>
                  <a:cubicBezTo>
                    <a:pt x="50387" y="82868"/>
                    <a:pt x="0" y="133350"/>
                    <a:pt x="0" y="195358"/>
                  </a:cubicBezTo>
                  <a:cubicBezTo>
                    <a:pt x="0" y="243078"/>
                    <a:pt x="29718" y="283940"/>
                    <a:pt x="71628" y="300323"/>
                  </a:cubicBezTo>
                  <a:cubicBezTo>
                    <a:pt x="72200" y="293846"/>
                    <a:pt x="73533" y="287560"/>
                    <a:pt x="75533" y="281559"/>
                  </a:cubicBezTo>
                  <a:cubicBezTo>
                    <a:pt x="42196" y="267176"/>
                    <a:pt x="18955" y="234029"/>
                    <a:pt x="18955" y="195358"/>
                  </a:cubicBezTo>
                  <a:cubicBezTo>
                    <a:pt x="18955" y="143732"/>
                    <a:pt x="60865" y="101727"/>
                    <a:pt x="112395" y="101727"/>
                  </a:cubicBezTo>
                  <a:cubicBezTo>
                    <a:pt x="125349" y="101727"/>
                    <a:pt x="137922" y="104394"/>
                    <a:pt x="149828" y="109538"/>
                  </a:cubicBezTo>
                  <a:cubicBezTo>
                    <a:pt x="152305" y="110681"/>
                    <a:pt x="155067" y="110681"/>
                    <a:pt x="157544" y="109538"/>
                  </a:cubicBezTo>
                  <a:cubicBezTo>
                    <a:pt x="160020" y="108395"/>
                    <a:pt x="161925" y="106299"/>
                    <a:pt x="162687" y="103727"/>
                  </a:cubicBezTo>
                  <a:cubicBezTo>
                    <a:pt x="178308" y="52959"/>
                    <a:pt x="224409" y="18860"/>
                    <a:pt x="277463" y="18860"/>
                  </a:cubicBezTo>
                  <a:cubicBezTo>
                    <a:pt x="343662" y="18860"/>
                    <a:pt x="397574" y="72866"/>
                    <a:pt x="397574" y="139256"/>
                  </a:cubicBezTo>
                  <a:cubicBezTo>
                    <a:pt x="397574" y="141256"/>
                    <a:pt x="397574" y="143256"/>
                    <a:pt x="397383" y="145161"/>
                  </a:cubicBezTo>
                  <a:cubicBezTo>
                    <a:pt x="397193" y="150305"/>
                    <a:pt x="401193" y="154686"/>
                    <a:pt x="406337" y="154972"/>
                  </a:cubicBezTo>
                  <a:cubicBezTo>
                    <a:pt x="441865" y="156781"/>
                    <a:pt x="469678" y="186214"/>
                    <a:pt x="469678" y="221837"/>
                  </a:cubicBezTo>
                  <a:cubicBezTo>
                    <a:pt x="469678" y="249555"/>
                    <a:pt x="452914" y="273368"/>
                    <a:pt x="428911" y="283655"/>
                  </a:cubicBezTo>
                  <a:lnTo>
                    <a:pt x="428911" y="283655"/>
                  </a:lnTo>
                  <a:cubicBezTo>
                    <a:pt x="427863" y="291179"/>
                    <a:pt x="425768" y="298514"/>
                    <a:pt x="423100" y="305372"/>
                  </a:cubicBezTo>
                  <a:cubicBezTo>
                    <a:pt x="460629" y="296323"/>
                    <a:pt x="488728" y="262319"/>
                    <a:pt x="488728" y="221837"/>
                  </a:cubicBezTo>
                  <a:cubicBezTo>
                    <a:pt x="488728" y="179165"/>
                    <a:pt x="457676" y="143637"/>
                    <a:pt x="416528" y="136970"/>
                  </a:cubicBezTo>
                  <a:close/>
                </a:path>
              </a:pathLst>
            </a:custGeom>
            <a:grpFill/>
            <a:ln w="3175" cap="flat">
              <a:solidFill>
                <a:schemeClr val="tx1"/>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CFB04F5-C7D5-B50F-306C-2AE7B4A40C7B}"/>
                </a:ext>
              </a:extLst>
            </p:cNvPr>
            <p:cNvSpPr/>
            <p:nvPr/>
          </p:nvSpPr>
          <p:spPr>
            <a:xfrm>
              <a:off x="6242779" y="3531964"/>
              <a:ext cx="18764" cy="19145"/>
            </a:xfrm>
            <a:custGeom>
              <a:avLst/>
              <a:gdLst>
                <a:gd name="connsiteX0" fmla="*/ 12954 w 18764"/>
                <a:gd name="connsiteY0" fmla="*/ 286 h 19145"/>
                <a:gd name="connsiteX1" fmla="*/ 8858 w 18764"/>
                <a:gd name="connsiteY1" fmla="*/ 286 h 19145"/>
                <a:gd name="connsiteX2" fmla="*/ 0 w 18764"/>
                <a:gd name="connsiteY2" fmla="*/ 19145 h 19145"/>
                <a:gd name="connsiteX3" fmla="*/ 11049 w 18764"/>
                <a:gd name="connsiteY3" fmla="*/ 19145 h 19145"/>
                <a:gd name="connsiteX4" fmla="*/ 18764 w 18764"/>
                <a:gd name="connsiteY4" fmla="*/ 0 h 19145"/>
                <a:gd name="connsiteX5" fmla="*/ 12954 w 18764"/>
                <a:gd name="connsiteY5" fmla="*/ 286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4" h="19145">
                  <a:moveTo>
                    <a:pt x="12954" y="286"/>
                  </a:moveTo>
                  <a:lnTo>
                    <a:pt x="8858" y="286"/>
                  </a:lnTo>
                  <a:cubicBezTo>
                    <a:pt x="6858" y="7048"/>
                    <a:pt x="3810" y="13430"/>
                    <a:pt x="0" y="19145"/>
                  </a:cubicBezTo>
                  <a:lnTo>
                    <a:pt x="11049" y="19145"/>
                  </a:lnTo>
                  <a:cubicBezTo>
                    <a:pt x="14573" y="13240"/>
                    <a:pt x="17050" y="6763"/>
                    <a:pt x="18764" y="0"/>
                  </a:cubicBezTo>
                  <a:cubicBezTo>
                    <a:pt x="16859" y="191"/>
                    <a:pt x="14859" y="286"/>
                    <a:pt x="12954" y="286"/>
                  </a:cubicBezTo>
                  <a:close/>
                </a:path>
              </a:pathLst>
            </a:custGeom>
            <a:grpFill/>
            <a:ln w="9525" cap="flat">
              <a:noFill/>
              <a:prstDash val="solid"/>
              <a:miter/>
            </a:ln>
          </p:spPr>
          <p:txBody>
            <a:bodyPr rtlCol="0" anchor="ctr"/>
            <a:lstStyle/>
            <a:p>
              <a:endParaRPr lang="en-GB"/>
            </a:p>
          </p:txBody>
        </p:sp>
        <p:grpSp>
          <p:nvGrpSpPr>
            <p:cNvPr id="23" name="Graphic 16">
              <a:extLst>
                <a:ext uri="{FF2B5EF4-FFF2-40B4-BE49-F238E27FC236}">
                  <a16:creationId xmlns:a16="http://schemas.microsoft.com/office/drawing/2014/main" id="{00EF3A2D-AF65-9A21-156F-2FB932599CDD}"/>
                </a:ext>
              </a:extLst>
            </p:cNvPr>
            <p:cNvGrpSpPr/>
            <p:nvPr/>
          </p:nvGrpSpPr>
          <p:grpSpPr>
            <a:xfrm>
              <a:off x="5943228" y="3382554"/>
              <a:ext cx="320980" cy="236469"/>
              <a:chOff x="5943228" y="3382554"/>
              <a:chExt cx="320980" cy="236469"/>
            </a:xfrm>
            <a:grpFill/>
          </p:grpSpPr>
          <p:sp>
            <p:nvSpPr>
              <p:cNvPr id="24" name="Freeform: Shape 23">
                <a:extLst>
                  <a:ext uri="{FF2B5EF4-FFF2-40B4-BE49-F238E27FC236}">
                    <a16:creationId xmlns:a16="http://schemas.microsoft.com/office/drawing/2014/main" id="{CF485465-BE36-ACFB-03C9-453B1A3B300A}"/>
                  </a:ext>
                </a:extLst>
              </p:cNvPr>
              <p:cNvSpPr/>
              <p:nvPr/>
            </p:nvSpPr>
            <p:spPr>
              <a:xfrm>
                <a:off x="6242779" y="3531964"/>
                <a:ext cx="18764" cy="19145"/>
              </a:xfrm>
              <a:custGeom>
                <a:avLst/>
                <a:gdLst>
                  <a:gd name="connsiteX0" fmla="*/ 12954 w 18764"/>
                  <a:gd name="connsiteY0" fmla="*/ 286 h 19145"/>
                  <a:gd name="connsiteX1" fmla="*/ 8858 w 18764"/>
                  <a:gd name="connsiteY1" fmla="*/ 286 h 19145"/>
                  <a:gd name="connsiteX2" fmla="*/ 0 w 18764"/>
                  <a:gd name="connsiteY2" fmla="*/ 19145 h 19145"/>
                  <a:gd name="connsiteX3" fmla="*/ 11049 w 18764"/>
                  <a:gd name="connsiteY3" fmla="*/ 19145 h 19145"/>
                  <a:gd name="connsiteX4" fmla="*/ 18764 w 18764"/>
                  <a:gd name="connsiteY4" fmla="*/ 0 h 19145"/>
                  <a:gd name="connsiteX5" fmla="*/ 12954 w 18764"/>
                  <a:gd name="connsiteY5" fmla="*/ 286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4" h="19145">
                    <a:moveTo>
                      <a:pt x="12954" y="286"/>
                    </a:moveTo>
                    <a:lnTo>
                      <a:pt x="8858" y="286"/>
                    </a:lnTo>
                    <a:cubicBezTo>
                      <a:pt x="6858" y="7048"/>
                      <a:pt x="3810" y="13430"/>
                      <a:pt x="0" y="19145"/>
                    </a:cubicBezTo>
                    <a:lnTo>
                      <a:pt x="11049" y="19145"/>
                    </a:lnTo>
                    <a:cubicBezTo>
                      <a:pt x="14573" y="13240"/>
                      <a:pt x="17050" y="6763"/>
                      <a:pt x="18764" y="0"/>
                    </a:cubicBezTo>
                    <a:cubicBezTo>
                      <a:pt x="16859" y="191"/>
                      <a:pt x="14859" y="286"/>
                      <a:pt x="12954" y="286"/>
                    </a:cubicBezTo>
                    <a:close/>
                  </a:path>
                </a:pathLst>
              </a:custGeom>
              <a:grp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2834027-A4B5-90B3-8E0E-E31A24A6CF56}"/>
                  </a:ext>
                </a:extLst>
              </p:cNvPr>
              <p:cNvSpPr/>
              <p:nvPr/>
            </p:nvSpPr>
            <p:spPr>
              <a:xfrm>
                <a:off x="5943228" y="3382554"/>
                <a:ext cx="320980" cy="236469"/>
              </a:xfrm>
              <a:custGeom>
                <a:avLst/>
                <a:gdLst>
                  <a:gd name="connsiteX0" fmla="*/ 318411 w 320980"/>
                  <a:gd name="connsiteY0" fmla="*/ 149411 h 236469"/>
                  <a:gd name="connsiteX1" fmla="*/ 312600 w 320980"/>
                  <a:gd name="connsiteY1" fmla="*/ 149696 h 236469"/>
                  <a:gd name="connsiteX2" fmla="*/ 308505 w 320980"/>
                  <a:gd name="connsiteY2" fmla="*/ 149696 h 236469"/>
                  <a:gd name="connsiteX3" fmla="*/ 311362 w 320980"/>
                  <a:gd name="connsiteY3" fmla="*/ 123884 h 236469"/>
                  <a:gd name="connsiteX4" fmla="*/ 286978 w 320980"/>
                  <a:gd name="connsiteY4" fmla="*/ 76068 h 236469"/>
                  <a:gd name="connsiteX5" fmla="*/ 235924 w 320980"/>
                  <a:gd name="connsiteY5" fmla="*/ 59590 h 236469"/>
                  <a:gd name="connsiteX6" fmla="*/ 227637 w 320980"/>
                  <a:gd name="connsiteY6" fmla="*/ 60828 h 236469"/>
                  <a:gd name="connsiteX7" fmla="*/ 222589 w 320980"/>
                  <a:gd name="connsiteY7" fmla="*/ 58447 h 236469"/>
                  <a:gd name="connsiteX8" fmla="*/ 139245 w 320980"/>
                  <a:gd name="connsiteY8" fmla="*/ 9298 h 236469"/>
                  <a:gd name="connsiteX9" fmla="*/ 131816 w 320980"/>
                  <a:gd name="connsiteY9" fmla="*/ 9584 h 236469"/>
                  <a:gd name="connsiteX10" fmla="*/ 66951 w 320980"/>
                  <a:gd name="connsiteY10" fmla="*/ 42826 h 236469"/>
                  <a:gd name="connsiteX11" fmla="*/ 44567 w 320980"/>
                  <a:gd name="connsiteY11" fmla="*/ 112168 h 236469"/>
                  <a:gd name="connsiteX12" fmla="*/ 41900 w 320980"/>
                  <a:gd name="connsiteY12" fmla="*/ 117311 h 236469"/>
                  <a:gd name="connsiteX13" fmla="*/ 12849 w 320980"/>
                  <a:gd name="connsiteY13" fmla="*/ 149315 h 236469"/>
                  <a:gd name="connsiteX14" fmla="*/ 9420 w 320980"/>
                  <a:gd name="connsiteY14" fmla="*/ 167889 h 236469"/>
                  <a:gd name="connsiteX15" fmla="*/ 9420 w 320980"/>
                  <a:gd name="connsiteY15" fmla="*/ 173795 h 236469"/>
                  <a:gd name="connsiteX16" fmla="*/ 29517 w 320980"/>
                  <a:gd name="connsiteY16" fmla="*/ 213228 h 236469"/>
                  <a:gd name="connsiteX17" fmla="*/ 71523 w 320980"/>
                  <a:gd name="connsiteY17" fmla="*/ 226849 h 236469"/>
                  <a:gd name="connsiteX18" fmla="*/ 115719 w 320980"/>
                  <a:gd name="connsiteY18" fmla="*/ 199988 h 236469"/>
                  <a:gd name="connsiteX19" fmla="*/ 120672 w 320980"/>
                  <a:gd name="connsiteY19" fmla="*/ 197893 h 236469"/>
                  <a:gd name="connsiteX20" fmla="*/ 247068 w 320980"/>
                  <a:gd name="connsiteY20" fmla="*/ 199417 h 236469"/>
                  <a:gd name="connsiteX21" fmla="*/ 299551 w 320980"/>
                  <a:gd name="connsiteY21" fmla="*/ 168651 h 236469"/>
                  <a:gd name="connsiteX22" fmla="*/ 310600 w 320980"/>
                  <a:gd name="connsiteY22" fmla="*/ 168651 h 236469"/>
                  <a:gd name="connsiteX23" fmla="*/ 247830 w 320980"/>
                  <a:gd name="connsiteY23" fmla="*/ 208847 h 236469"/>
                  <a:gd name="connsiteX24" fmla="*/ 122196 w 320980"/>
                  <a:gd name="connsiteY24" fmla="*/ 207513 h 236469"/>
                  <a:gd name="connsiteX25" fmla="*/ 72380 w 320980"/>
                  <a:gd name="connsiteY25" fmla="*/ 236183 h 236469"/>
                  <a:gd name="connsiteX26" fmla="*/ 66951 w 320980"/>
                  <a:gd name="connsiteY26" fmla="*/ 236469 h 236469"/>
                  <a:gd name="connsiteX27" fmla="*/ 23517 w 320980"/>
                  <a:gd name="connsiteY27" fmla="*/ 220467 h 236469"/>
                  <a:gd name="connsiteX28" fmla="*/ 180 w 320980"/>
                  <a:gd name="connsiteY28" fmla="*/ 174652 h 236469"/>
                  <a:gd name="connsiteX29" fmla="*/ 180 w 320980"/>
                  <a:gd name="connsiteY29" fmla="*/ 166556 h 236469"/>
                  <a:gd name="connsiteX30" fmla="*/ 3514 w 320980"/>
                  <a:gd name="connsiteY30" fmla="*/ 147982 h 236469"/>
                  <a:gd name="connsiteX31" fmla="*/ 35042 w 320980"/>
                  <a:gd name="connsiteY31" fmla="*/ 110453 h 236469"/>
                  <a:gd name="connsiteX32" fmla="*/ 59902 w 320980"/>
                  <a:gd name="connsiteY32" fmla="*/ 36730 h 236469"/>
                  <a:gd name="connsiteX33" fmla="*/ 131054 w 320980"/>
                  <a:gd name="connsiteY33" fmla="*/ 344 h 236469"/>
                  <a:gd name="connsiteX34" fmla="*/ 229161 w 320980"/>
                  <a:gd name="connsiteY34" fmla="*/ 51017 h 236469"/>
                  <a:gd name="connsiteX35" fmla="*/ 235162 w 320980"/>
                  <a:gd name="connsiteY35" fmla="*/ 50351 h 236469"/>
                  <a:gd name="connsiteX36" fmla="*/ 241925 w 320980"/>
                  <a:gd name="connsiteY36" fmla="*/ 50065 h 236469"/>
                  <a:gd name="connsiteX37" fmla="*/ 292979 w 320980"/>
                  <a:gd name="connsiteY37" fmla="*/ 69020 h 236469"/>
                  <a:gd name="connsiteX38" fmla="*/ 320697 w 320980"/>
                  <a:gd name="connsiteY38" fmla="*/ 123312 h 236469"/>
                  <a:gd name="connsiteX39" fmla="*/ 318315 w 320980"/>
                  <a:gd name="connsiteY39" fmla="*/ 149601 h 23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980" h="236469">
                    <a:moveTo>
                      <a:pt x="318411" y="149411"/>
                    </a:moveTo>
                    <a:cubicBezTo>
                      <a:pt x="316506" y="149601"/>
                      <a:pt x="314505" y="149696"/>
                      <a:pt x="312600" y="149696"/>
                    </a:cubicBezTo>
                    <a:lnTo>
                      <a:pt x="308505" y="149696"/>
                    </a:lnTo>
                    <a:cubicBezTo>
                      <a:pt x="311076" y="141505"/>
                      <a:pt x="312124" y="132837"/>
                      <a:pt x="311362" y="123884"/>
                    </a:cubicBezTo>
                    <a:cubicBezTo>
                      <a:pt x="309838" y="105215"/>
                      <a:pt x="301266" y="88260"/>
                      <a:pt x="286978" y="76068"/>
                    </a:cubicBezTo>
                    <a:cubicBezTo>
                      <a:pt x="272595" y="63971"/>
                      <a:pt x="254498" y="58161"/>
                      <a:pt x="235924" y="59590"/>
                    </a:cubicBezTo>
                    <a:cubicBezTo>
                      <a:pt x="233067" y="59876"/>
                      <a:pt x="230400" y="60257"/>
                      <a:pt x="227637" y="60828"/>
                    </a:cubicBezTo>
                    <a:cubicBezTo>
                      <a:pt x="225637" y="61304"/>
                      <a:pt x="223542" y="60257"/>
                      <a:pt x="222589" y="58447"/>
                    </a:cubicBezTo>
                    <a:cubicBezTo>
                      <a:pt x="205730" y="27967"/>
                      <a:pt x="173631" y="9298"/>
                      <a:pt x="139245" y="9298"/>
                    </a:cubicBezTo>
                    <a:cubicBezTo>
                      <a:pt x="136769" y="9298"/>
                      <a:pt x="134292" y="9298"/>
                      <a:pt x="131816" y="9584"/>
                    </a:cubicBezTo>
                    <a:cubicBezTo>
                      <a:pt x="106479" y="11679"/>
                      <a:pt x="83429" y="23395"/>
                      <a:pt x="66951" y="42826"/>
                    </a:cubicBezTo>
                    <a:cubicBezTo>
                      <a:pt x="50472" y="62162"/>
                      <a:pt x="42471" y="86831"/>
                      <a:pt x="44567" y="112168"/>
                    </a:cubicBezTo>
                    <a:cubicBezTo>
                      <a:pt x="44567" y="114073"/>
                      <a:pt x="43710" y="116549"/>
                      <a:pt x="41900" y="117311"/>
                    </a:cubicBezTo>
                    <a:cubicBezTo>
                      <a:pt x="28089" y="123979"/>
                      <a:pt x="17897" y="135504"/>
                      <a:pt x="12849" y="149315"/>
                    </a:cubicBezTo>
                    <a:cubicBezTo>
                      <a:pt x="10753" y="155126"/>
                      <a:pt x="9515" y="161412"/>
                      <a:pt x="9420" y="167889"/>
                    </a:cubicBezTo>
                    <a:cubicBezTo>
                      <a:pt x="9420" y="169889"/>
                      <a:pt x="9420" y="171890"/>
                      <a:pt x="9420" y="173795"/>
                    </a:cubicBezTo>
                    <a:cubicBezTo>
                      <a:pt x="10658" y="189225"/>
                      <a:pt x="17802" y="203227"/>
                      <a:pt x="29517" y="213228"/>
                    </a:cubicBezTo>
                    <a:cubicBezTo>
                      <a:pt x="41233" y="223229"/>
                      <a:pt x="56092" y="228087"/>
                      <a:pt x="71523" y="226849"/>
                    </a:cubicBezTo>
                    <a:cubicBezTo>
                      <a:pt x="89811" y="225325"/>
                      <a:pt x="105908" y="215609"/>
                      <a:pt x="115719" y="199988"/>
                    </a:cubicBezTo>
                    <a:cubicBezTo>
                      <a:pt x="116766" y="198369"/>
                      <a:pt x="118767" y="197417"/>
                      <a:pt x="120672" y="197893"/>
                    </a:cubicBezTo>
                    <a:cubicBezTo>
                      <a:pt x="128673" y="199417"/>
                      <a:pt x="226875" y="201036"/>
                      <a:pt x="247068" y="199417"/>
                    </a:cubicBezTo>
                    <a:cubicBezTo>
                      <a:pt x="269262" y="197702"/>
                      <a:pt x="288121" y="185796"/>
                      <a:pt x="299551" y="168651"/>
                    </a:cubicBezTo>
                    <a:lnTo>
                      <a:pt x="310600" y="168651"/>
                    </a:lnTo>
                    <a:cubicBezTo>
                      <a:pt x="298122" y="190940"/>
                      <a:pt x="275072" y="206656"/>
                      <a:pt x="247830" y="208847"/>
                    </a:cubicBezTo>
                    <a:cubicBezTo>
                      <a:pt x="230019" y="210275"/>
                      <a:pt x="142103" y="209228"/>
                      <a:pt x="122196" y="207513"/>
                    </a:cubicBezTo>
                    <a:cubicBezTo>
                      <a:pt x="110575" y="224182"/>
                      <a:pt x="92668" y="234564"/>
                      <a:pt x="72380" y="236183"/>
                    </a:cubicBezTo>
                    <a:cubicBezTo>
                      <a:pt x="70570" y="236374"/>
                      <a:pt x="68665" y="236469"/>
                      <a:pt x="66951" y="236469"/>
                    </a:cubicBezTo>
                    <a:cubicBezTo>
                      <a:pt x="51139" y="236469"/>
                      <a:pt x="35804" y="230849"/>
                      <a:pt x="23517" y="220467"/>
                    </a:cubicBezTo>
                    <a:cubicBezTo>
                      <a:pt x="9896" y="208847"/>
                      <a:pt x="1609" y="192559"/>
                      <a:pt x="180" y="174652"/>
                    </a:cubicBezTo>
                    <a:cubicBezTo>
                      <a:pt x="-10" y="171890"/>
                      <a:pt x="-105" y="169223"/>
                      <a:pt x="180" y="166556"/>
                    </a:cubicBezTo>
                    <a:cubicBezTo>
                      <a:pt x="371" y="160174"/>
                      <a:pt x="1514" y="153792"/>
                      <a:pt x="3514" y="147982"/>
                    </a:cubicBezTo>
                    <a:cubicBezTo>
                      <a:pt x="8753" y="132170"/>
                      <a:pt x="19802" y="118740"/>
                      <a:pt x="35042" y="110453"/>
                    </a:cubicBezTo>
                    <a:cubicBezTo>
                      <a:pt x="33613" y="83212"/>
                      <a:pt x="42376" y="57209"/>
                      <a:pt x="59902" y="36730"/>
                    </a:cubicBezTo>
                    <a:cubicBezTo>
                      <a:pt x="78000" y="15394"/>
                      <a:pt x="103336" y="2440"/>
                      <a:pt x="131054" y="344"/>
                    </a:cubicBezTo>
                    <a:cubicBezTo>
                      <a:pt x="170773" y="-2894"/>
                      <a:pt x="208873" y="16918"/>
                      <a:pt x="229161" y="51017"/>
                    </a:cubicBezTo>
                    <a:cubicBezTo>
                      <a:pt x="231162" y="50732"/>
                      <a:pt x="233257" y="50446"/>
                      <a:pt x="235162" y="50351"/>
                    </a:cubicBezTo>
                    <a:cubicBezTo>
                      <a:pt x="237448" y="50160"/>
                      <a:pt x="239734" y="50065"/>
                      <a:pt x="241925" y="50065"/>
                    </a:cubicBezTo>
                    <a:cubicBezTo>
                      <a:pt x="260689" y="50065"/>
                      <a:pt x="278501" y="56732"/>
                      <a:pt x="292979" y="69020"/>
                    </a:cubicBezTo>
                    <a:cubicBezTo>
                      <a:pt x="309171" y="82831"/>
                      <a:pt x="318982" y="102071"/>
                      <a:pt x="320697" y="123312"/>
                    </a:cubicBezTo>
                    <a:cubicBezTo>
                      <a:pt x="321459" y="132361"/>
                      <a:pt x="320697" y="141219"/>
                      <a:pt x="318315" y="149601"/>
                    </a:cubicBezTo>
                    <a:close/>
                  </a:path>
                </a:pathLst>
              </a:custGeom>
              <a:grpFill/>
              <a:ln w="6350" cap="flat">
                <a:solidFill>
                  <a:schemeClr val="tx1"/>
                </a:solidFill>
                <a:prstDash val="solid"/>
                <a:miter/>
              </a:ln>
            </p:spPr>
            <p:txBody>
              <a:bodyPr rtlCol="0" anchor="ctr"/>
              <a:lstStyle/>
              <a:p>
                <a:endParaRPr lang="en-GB"/>
              </a:p>
            </p:txBody>
          </p:sp>
        </p:grpSp>
      </p:grpSp>
    </p:spTree>
    <p:extLst>
      <p:ext uri="{BB962C8B-B14F-4D97-AF65-F5344CB8AC3E}">
        <p14:creationId xmlns:p14="http://schemas.microsoft.com/office/powerpoint/2010/main" val="131375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glasses in his mouth&#10;&#10;Description automatically generated with medium confidence">
            <a:extLst>
              <a:ext uri="{FF2B5EF4-FFF2-40B4-BE49-F238E27FC236}">
                <a16:creationId xmlns:a16="http://schemas.microsoft.com/office/drawing/2014/main" id="{DB17EC77-C7A8-7E81-E711-D6B620730F1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909" r="12909"/>
          <a:stretch>
            <a:fillRect/>
          </a:stretch>
        </p:blipFill>
        <p:spPr/>
      </p:pic>
      <p:sp>
        <p:nvSpPr>
          <p:cNvPr id="5" name="Text Placeholder 4">
            <a:extLst>
              <a:ext uri="{FF2B5EF4-FFF2-40B4-BE49-F238E27FC236}">
                <a16:creationId xmlns:a16="http://schemas.microsoft.com/office/drawing/2014/main" id="{6337AB7B-E37E-5DC0-2A26-151B1C7F6ABD}"/>
              </a:ext>
            </a:extLst>
          </p:cNvPr>
          <p:cNvSpPr>
            <a:spLocks noGrp="1"/>
          </p:cNvSpPr>
          <p:nvPr>
            <p:ph type="body" sz="quarter" idx="10"/>
          </p:nvPr>
        </p:nvSpPr>
        <p:spPr>
          <a:xfrm>
            <a:off x="1631535" y="1630224"/>
            <a:ext cx="5447289" cy="1229706"/>
          </a:xfrm>
        </p:spPr>
        <p:txBody>
          <a:bodyPr/>
          <a:lstStyle/>
          <a:p>
            <a:r>
              <a:rPr lang="en-GB" dirty="0"/>
              <a:t>Next Steps </a:t>
            </a:r>
          </a:p>
        </p:txBody>
      </p:sp>
    </p:spTree>
    <p:extLst>
      <p:ext uri="{BB962C8B-B14F-4D97-AF65-F5344CB8AC3E}">
        <p14:creationId xmlns:p14="http://schemas.microsoft.com/office/powerpoint/2010/main" val="82705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A22EAA6-C119-12C4-2BA4-E3004324FDE8}"/>
              </a:ext>
            </a:extLst>
          </p:cNvPr>
          <p:cNvSpPr/>
          <p:nvPr/>
        </p:nvSpPr>
        <p:spPr>
          <a:xfrm>
            <a:off x="471169" y="2472668"/>
            <a:ext cx="2060396" cy="1912663"/>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E2382F6E-FF7D-D672-53E1-7A103A34C5C5}"/>
              </a:ext>
            </a:extLst>
          </p:cNvPr>
          <p:cNvSpPr txBox="1"/>
          <p:nvPr/>
        </p:nvSpPr>
        <p:spPr>
          <a:xfrm>
            <a:off x="666277" y="3075056"/>
            <a:ext cx="1670180" cy="400110"/>
          </a:xfrm>
          <a:prstGeom prst="rect">
            <a:avLst/>
          </a:prstGeom>
          <a:noFill/>
        </p:spPr>
        <p:txBody>
          <a:bodyPr wrap="square" rtlCol="0">
            <a:spAutoFit/>
          </a:bodyPr>
          <a:lstStyle/>
          <a:p>
            <a:pPr algn="ctr"/>
            <a:r>
              <a:rPr lang="en-GB" sz="2000" b="1" dirty="0">
                <a:solidFill>
                  <a:schemeClr val="accent1"/>
                </a:solidFill>
                <a:latin typeface="+mj-lt"/>
              </a:rPr>
              <a:t>x</a:t>
            </a:r>
          </a:p>
        </p:txBody>
      </p:sp>
      <p:sp>
        <p:nvSpPr>
          <p:cNvPr id="15" name="Freeform: Shape 14">
            <a:extLst>
              <a:ext uri="{FF2B5EF4-FFF2-40B4-BE49-F238E27FC236}">
                <a16:creationId xmlns:a16="http://schemas.microsoft.com/office/drawing/2014/main" id="{231DA6D6-4BE8-6E2F-1566-FC7EFA0E29B5}"/>
              </a:ext>
            </a:extLst>
          </p:cNvPr>
          <p:cNvSpPr/>
          <p:nvPr/>
        </p:nvSpPr>
        <p:spPr>
          <a:xfrm>
            <a:off x="3119288" y="2472668"/>
            <a:ext cx="2060396" cy="1912663"/>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Shape 15">
            <a:extLst>
              <a:ext uri="{FF2B5EF4-FFF2-40B4-BE49-F238E27FC236}">
                <a16:creationId xmlns:a16="http://schemas.microsoft.com/office/drawing/2014/main" id="{F3A6B183-16CF-3AC9-C49E-28622C58767B}"/>
              </a:ext>
            </a:extLst>
          </p:cNvPr>
          <p:cNvSpPr/>
          <p:nvPr/>
        </p:nvSpPr>
        <p:spPr>
          <a:xfrm>
            <a:off x="5767407" y="2472668"/>
            <a:ext cx="2060396" cy="1912663"/>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16">
            <a:extLst>
              <a:ext uri="{FF2B5EF4-FFF2-40B4-BE49-F238E27FC236}">
                <a16:creationId xmlns:a16="http://schemas.microsoft.com/office/drawing/2014/main" id="{574A3DCF-34FA-6CC7-BACE-A299A241A388}"/>
              </a:ext>
            </a:extLst>
          </p:cNvPr>
          <p:cNvSpPr/>
          <p:nvPr/>
        </p:nvSpPr>
        <p:spPr>
          <a:xfrm>
            <a:off x="8415526" y="2472668"/>
            <a:ext cx="2060396" cy="1912663"/>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C4DC424F-EFF3-56CA-53E1-98BEED436C3E}"/>
              </a:ext>
            </a:extLst>
          </p:cNvPr>
          <p:cNvSpPr/>
          <p:nvPr/>
        </p:nvSpPr>
        <p:spPr>
          <a:xfrm rot="5400000">
            <a:off x="2684741" y="333474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endParaRPr lang="en-GB"/>
          </a:p>
        </p:txBody>
      </p:sp>
      <p:sp>
        <p:nvSpPr>
          <p:cNvPr id="19" name="TextBox 18">
            <a:extLst>
              <a:ext uri="{FF2B5EF4-FFF2-40B4-BE49-F238E27FC236}">
                <a16:creationId xmlns:a16="http://schemas.microsoft.com/office/drawing/2014/main" id="{CEA78980-5AB6-27C6-6212-4FAD5A623138}"/>
              </a:ext>
            </a:extLst>
          </p:cNvPr>
          <p:cNvSpPr txBox="1"/>
          <p:nvPr/>
        </p:nvSpPr>
        <p:spPr>
          <a:xfrm>
            <a:off x="3314396" y="3075056"/>
            <a:ext cx="1670180" cy="400110"/>
          </a:xfrm>
          <a:prstGeom prst="rect">
            <a:avLst/>
          </a:prstGeom>
          <a:noFill/>
        </p:spPr>
        <p:txBody>
          <a:bodyPr wrap="square" rtlCol="0">
            <a:spAutoFit/>
          </a:bodyPr>
          <a:lstStyle/>
          <a:p>
            <a:pPr algn="ctr"/>
            <a:r>
              <a:rPr lang="en-GB" sz="2000" b="1" dirty="0">
                <a:solidFill>
                  <a:schemeClr val="accent1"/>
                </a:solidFill>
                <a:latin typeface="+mj-lt"/>
              </a:rPr>
              <a:t>x</a:t>
            </a:r>
          </a:p>
        </p:txBody>
      </p:sp>
      <p:sp>
        <p:nvSpPr>
          <p:cNvPr id="20" name="TextBox 19">
            <a:extLst>
              <a:ext uri="{FF2B5EF4-FFF2-40B4-BE49-F238E27FC236}">
                <a16:creationId xmlns:a16="http://schemas.microsoft.com/office/drawing/2014/main" id="{1976AECA-165C-3AE9-4C8B-73D6343CCBE4}"/>
              </a:ext>
            </a:extLst>
          </p:cNvPr>
          <p:cNvSpPr txBox="1"/>
          <p:nvPr/>
        </p:nvSpPr>
        <p:spPr>
          <a:xfrm>
            <a:off x="5962515" y="3075056"/>
            <a:ext cx="1670180" cy="400110"/>
          </a:xfrm>
          <a:prstGeom prst="rect">
            <a:avLst/>
          </a:prstGeom>
          <a:noFill/>
        </p:spPr>
        <p:txBody>
          <a:bodyPr wrap="square" rtlCol="0">
            <a:spAutoFit/>
          </a:bodyPr>
          <a:lstStyle/>
          <a:p>
            <a:pPr algn="ctr"/>
            <a:r>
              <a:rPr lang="en-GB" sz="2000" b="1" dirty="0">
                <a:solidFill>
                  <a:schemeClr val="accent1"/>
                </a:solidFill>
                <a:latin typeface="+mj-lt"/>
              </a:rPr>
              <a:t>x</a:t>
            </a:r>
          </a:p>
        </p:txBody>
      </p:sp>
      <p:sp>
        <p:nvSpPr>
          <p:cNvPr id="21" name="TextBox 20">
            <a:extLst>
              <a:ext uri="{FF2B5EF4-FFF2-40B4-BE49-F238E27FC236}">
                <a16:creationId xmlns:a16="http://schemas.microsoft.com/office/drawing/2014/main" id="{6F434825-6FA6-A19D-217B-713693A5A81D}"/>
              </a:ext>
            </a:extLst>
          </p:cNvPr>
          <p:cNvSpPr txBox="1"/>
          <p:nvPr/>
        </p:nvSpPr>
        <p:spPr>
          <a:xfrm>
            <a:off x="8610634" y="2921960"/>
            <a:ext cx="1670180" cy="400110"/>
          </a:xfrm>
          <a:prstGeom prst="rect">
            <a:avLst/>
          </a:prstGeom>
          <a:noFill/>
        </p:spPr>
        <p:txBody>
          <a:bodyPr wrap="square" rtlCol="0">
            <a:spAutoFit/>
          </a:bodyPr>
          <a:lstStyle/>
          <a:p>
            <a:pPr algn="ctr"/>
            <a:r>
              <a:rPr lang="en-GB" sz="2000" b="1" dirty="0">
                <a:solidFill>
                  <a:schemeClr val="accent1"/>
                </a:solidFill>
                <a:latin typeface="+mj-lt"/>
              </a:rPr>
              <a:t>x</a:t>
            </a:r>
          </a:p>
        </p:txBody>
      </p:sp>
      <p:sp>
        <p:nvSpPr>
          <p:cNvPr id="22" name="Freeform: Shape 21">
            <a:extLst>
              <a:ext uri="{FF2B5EF4-FFF2-40B4-BE49-F238E27FC236}">
                <a16:creationId xmlns:a16="http://schemas.microsoft.com/office/drawing/2014/main" id="{89374962-A6B4-95F1-59F7-4A9DCF0B243B}"/>
              </a:ext>
            </a:extLst>
          </p:cNvPr>
          <p:cNvSpPr/>
          <p:nvPr/>
        </p:nvSpPr>
        <p:spPr>
          <a:xfrm rot="5400000">
            <a:off x="5326611" y="333474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A5D11EF-3F2B-B8B8-2103-3BAF2A2CFDD6}"/>
              </a:ext>
            </a:extLst>
          </p:cNvPr>
          <p:cNvSpPr/>
          <p:nvPr/>
        </p:nvSpPr>
        <p:spPr>
          <a:xfrm rot="5400000">
            <a:off x="7968481" y="3334745"/>
            <a:ext cx="360300" cy="18850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endParaRPr lang="en-GB"/>
          </a:p>
        </p:txBody>
      </p:sp>
      <p:sp>
        <p:nvSpPr>
          <p:cNvPr id="24" name="Title 23">
            <a:extLst>
              <a:ext uri="{FF2B5EF4-FFF2-40B4-BE49-F238E27FC236}">
                <a16:creationId xmlns:a16="http://schemas.microsoft.com/office/drawing/2014/main" id="{47D10F23-EBD2-6335-2AB6-469D8F788485}"/>
              </a:ext>
            </a:extLst>
          </p:cNvPr>
          <p:cNvSpPr>
            <a:spLocks noGrp="1"/>
          </p:cNvSpPr>
          <p:nvPr>
            <p:ph type="title"/>
          </p:nvPr>
        </p:nvSpPr>
        <p:spPr>
          <a:xfrm>
            <a:off x="339437" y="434253"/>
            <a:ext cx="8147261" cy="1114629"/>
          </a:xfrm>
        </p:spPr>
        <p:txBody>
          <a:bodyPr>
            <a:normAutofit fontScale="90000"/>
          </a:bodyPr>
          <a:lstStyle/>
          <a:p>
            <a:r>
              <a:rPr lang="en-GB" dirty="0"/>
              <a:t>Example Implementation</a:t>
            </a:r>
            <a:br>
              <a:rPr lang="en-GB" dirty="0"/>
            </a:br>
            <a:r>
              <a:rPr lang="en-GB" dirty="0"/>
              <a:t>Steps</a:t>
            </a:r>
          </a:p>
        </p:txBody>
      </p:sp>
    </p:spTree>
    <p:extLst>
      <p:ext uri="{BB962C8B-B14F-4D97-AF65-F5344CB8AC3E}">
        <p14:creationId xmlns:p14="http://schemas.microsoft.com/office/powerpoint/2010/main" val="162170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49FF527-7FF4-E5BA-FB38-46702F622079}"/>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3" name="TextBox 2">
            <a:extLst>
              <a:ext uri="{FF2B5EF4-FFF2-40B4-BE49-F238E27FC236}">
                <a16:creationId xmlns:a16="http://schemas.microsoft.com/office/drawing/2014/main" id="{BF77CF7C-FF45-286F-F393-71901CE7B4AC}"/>
              </a:ext>
            </a:extLst>
          </p:cNvPr>
          <p:cNvSpPr txBox="1"/>
          <p:nvPr/>
        </p:nvSpPr>
        <p:spPr>
          <a:xfrm>
            <a:off x="11594250"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3</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5443E6D3-CDD0-3368-386B-1B9273E23C0E}"/>
              </a:ext>
            </a:extLst>
          </p:cNvPr>
          <p:cNvSpPr txBox="1"/>
          <p:nvPr/>
        </p:nvSpPr>
        <p:spPr>
          <a:xfrm>
            <a:off x="345844" y="392137"/>
            <a:ext cx="5313296" cy="3785652"/>
          </a:xfrm>
          <a:prstGeom prst="rect">
            <a:avLst/>
          </a:prstGeom>
          <a:noFill/>
        </p:spPr>
        <p:txBody>
          <a:bodyPr wrap="square" rtlCol="0">
            <a:spAutoFit/>
          </a:bodyPr>
          <a:lstStyle/>
          <a:p>
            <a:r>
              <a:rPr lang="en-GB" sz="4000" b="1" dirty="0">
                <a:solidFill>
                  <a:srgbClr val="1A244A"/>
                </a:solidFill>
                <a:latin typeface="Segoe UI" panose="020B0502040204020203" pitchFamily="34" charset="0"/>
                <a:ea typeface="Calibri" panose="020F0502020204030204" pitchFamily="34" charset="0"/>
                <a:cs typeface="Segoe UI" panose="020B0502040204020203" pitchFamily="34" charset="0"/>
              </a:rPr>
              <a:t>Our assessments elicit truly unique people insights, helping them to achieve their full potential.</a:t>
            </a:r>
          </a:p>
        </p:txBody>
      </p:sp>
      <p:pic>
        <p:nvPicPr>
          <p:cNvPr id="6" name="Graphic 5">
            <a:extLst>
              <a:ext uri="{FF2B5EF4-FFF2-40B4-BE49-F238E27FC236}">
                <a16:creationId xmlns:a16="http://schemas.microsoft.com/office/drawing/2014/main" id="{2819E02B-5691-EE5F-4408-916203A82E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1" y="554816"/>
            <a:ext cx="2087359" cy="865157"/>
          </a:xfrm>
          <a:prstGeom prst="rect">
            <a:avLst/>
          </a:prstGeom>
        </p:spPr>
      </p:pic>
      <p:pic>
        <p:nvPicPr>
          <p:cNvPr id="10" name="Graphic 9">
            <a:extLst>
              <a:ext uri="{FF2B5EF4-FFF2-40B4-BE49-F238E27FC236}">
                <a16:creationId xmlns:a16="http://schemas.microsoft.com/office/drawing/2014/main" id="{4211315F-9685-5454-3024-4E460D891A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9230" y="2585634"/>
            <a:ext cx="2087363" cy="865157"/>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EB0F8562-DE7D-572E-2019-72FB0240135D}"/>
              </a:ext>
            </a:extLst>
          </p:cNvPr>
          <p:cNvPicPr>
            <a:picLocks noChangeAspect="1"/>
          </p:cNvPicPr>
          <p:nvPr/>
        </p:nvPicPr>
        <p:blipFill>
          <a:blip r:embed="rId7"/>
          <a:stretch>
            <a:fillRect/>
          </a:stretch>
        </p:blipFill>
        <p:spPr>
          <a:xfrm>
            <a:off x="9598322" y="715640"/>
            <a:ext cx="1500136" cy="865158"/>
          </a:xfrm>
          <a:prstGeom prst="rect">
            <a:avLst/>
          </a:prstGeom>
        </p:spPr>
      </p:pic>
      <p:pic>
        <p:nvPicPr>
          <p:cNvPr id="13" name="Picture 12" descr="Logo&#10;&#10;Description automatically generated">
            <a:extLst>
              <a:ext uri="{FF2B5EF4-FFF2-40B4-BE49-F238E27FC236}">
                <a16:creationId xmlns:a16="http://schemas.microsoft.com/office/drawing/2014/main" id="{FF686E5F-E5EA-FCFE-3A9C-0D07471ED24D}"/>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99998" y="2457234"/>
            <a:ext cx="1296785" cy="1139328"/>
          </a:xfrm>
          <a:prstGeom prst="rect">
            <a:avLst/>
          </a:prstGeom>
        </p:spPr>
      </p:pic>
      <p:pic>
        <p:nvPicPr>
          <p:cNvPr id="15" name="Picture 14" descr="Logo&#10;&#10;Description automatically generated">
            <a:extLst>
              <a:ext uri="{FF2B5EF4-FFF2-40B4-BE49-F238E27FC236}">
                <a16:creationId xmlns:a16="http://schemas.microsoft.com/office/drawing/2014/main" id="{6B93DECC-D959-D72B-E11D-9CC5517962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95706" y="4689461"/>
            <a:ext cx="1087948" cy="1087948"/>
          </a:xfrm>
          <a:prstGeom prst="rect">
            <a:avLst/>
          </a:prstGeom>
        </p:spPr>
      </p:pic>
      <p:pic>
        <p:nvPicPr>
          <p:cNvPr id="17" name="Picture 4" descr="BPS logo | Hogan Assessments">
            <a:extLst>
              <a:ext uri="{FF2B5EF4-FFF2-40B4-BE49-F238E27FC236}">
                <a16:creationId xmlns:a16="http://schemas.microsoft.com/office/drawing/2014/main" id="{3407D983-6E7E-4108-043D-A3B5998964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8829" y="4807839"/>
            <a:ext cx="1939122" cy="969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52B2655-F6F8-1ADF-E272-1F74FD9F9204}"/>
              </a:ext>
            </a:extLst>
          </p:cNvPr>
          <p:cNvSpPr/>
          <p:nvPr/>
        </p:nvSpPr>
        <p:spPr>
          <a:xfrm>
            <a:off x="6248011" y="1580798"/>
            <a:ext cx="1909800"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Talent Acquisition Partner of the Year </a:t>
            </a:r>
          </a:p>
        </p:txBody>
      </p:sp>
      <p:sp>
        <p:nvSpPr>
          <p:cNvPr id="38" name="Rectangle 37">
            <a:extLst>
              <a:ext uri="{FF2B5EF4-FFF2-40B4-BE49-F238E27FC236}">
                <a16:creationId xmlns:a16="http://schemas.microsoft.com/office/drawing/2014/main" id="{91718728-F698-2269-B778-4A4FB5C98878}"/>
              </a:ext>
            </a:extLst>
          </p:cNvPr>
          <p:cNvSpPr/>
          <p:nvPr/>
        </p:nvSpPr>
        <p:spPr>
          <a:xfrm>
            <a:off x="9304711" y="1526017"/>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lumMod val="95000"/>
                    <a:lumOff val="5000"/>
                  </a:schemeClr>
                </a:solidFill>
                <a:latin typeface="Segoe UI" panose="020B0502040204020203" pitchFamily="34" charset="0"/>
                <a:cs typeface="Segoe UI" panose="020B0502040204020203" pitchFamily="34" charset="0"/>
              </a:rPr>
              <a:t>Best Internal Recruitment Strategy</a:t>
            </a:r>
          </a:p>
        </p:txBody>
      </p:sp>
      <p:sp>
        <p:nvSpPr>
          <p:cNvPr id="44" name="Rectangle 43">
            <a:extLst>
              <a:ext uri="{FF2B5EF4-FFF2-40B4-BE49-F238E27FC236}">
                <a16:creationId xmlns:a16="http://schemas.microsoft.com/office/drawing/2014/main" id="{F6EC7647-E560-7F5E-E8D2-68FAE905B85E}"/>
              </a:ext>
            </a:extLst>
          </p:cNvPr>
          <p:cNvSpPr/>
          <p:nvPr/>
        </p:nvSpPr>
        <p:spPr>
          <a:xfrm>
            <a:off x="6166929" y="3680675"/>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Talent Management &amp; Resourcing Supplier of the Year </a:t>
            </a:r>
          </a:p>
        </p:txBody>
      </p:sp>
      <p:sp>
        <p:nvSpPr>
          <p:cNvPr id="46" name="Rectangle 45">
            <a:extLst>
              <a:ext uri="{FF2B5EF4-FFF2-40B4-BE49-F238E27FC236}">
                <a16:creationId xmlns:a16="http://schemas.microsoft.com/office/drawing/2014/main" id="{D6CF2375-0688-9F57-A77A-58C5991C7DEE}"/>
              </a:ext>
            </a:extLst>
          </p:cNvPr>
          <p:cNvSpPr/>
          <p:nvPr/>
        </p:nvSpPr>
        <p:spPr>
          <a:xfrm>
            <a:off x="9539413" y="3680675"/>
            <a:ext cx="1617954"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Excellence in Assessment </a:t>
            </a:r>
          </a:p>
        </p:txBody>
      </p:sp>
      <p:sp>
        <p:nvSpPr>
          <p:cNvPr id="48" name="Rectangle 47">
            <a:extLst>
              <a:ext uri="{FF2B5EF4-FFF2-40B4-BE49-F238E27FC236}">
                <a16:creationId xmlns:a16="http://schemas.microsoft.com/office/drawing/2014/main" id="{0488585B-A80A-FAEB-CE04-1CFC66106A3F}"/>
              </a:ext>
            </a:extLst>
          </p:cNvPr>
          <p:cNvSpPr/>
          <p:nvPr/>
        </p:nvSpPr>
        <p:spPr>
          <a:xfrm>
            <a:off x="6096000" y="5829075"/>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Recruitment Industry Supplier of the Year</a:t>
            </a:r>
          </a:p>
        </p:txBody>
      </p:sp>
      <p:sp>
        <p:nvSpPr>
          <p:cNvPr id="50" name="Rectangle 49">
            <a:extLst>
              <a:ext uri="{FF2B5EF4-FFF2-40B4-BE49-F238E27FC236}">
                <a16:creationId xmlns:a16="http://schemas.microsoft.com/office/drawing/2014/main" id="{4D877688-BE7D-33BB-0B1E-DE7D24701C80}"/>
              </a:ext>
            </a:extLst>
          </p:cNvPr>
          <p:cNvSpPr/>
          <p:nvPr/>
        </p:nvSpPr>
        <p:spPr>
          <a:xfrm>
            <a:off x="9304711" y="5765982"/>
            <a:ext cx="2087359" cy="5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lumMod val="95000"/>
                    <a:lumOff val="5000"/>
                  </a:schemeClr>
                </a:solidFill>
                <a:latin typeface="Segoe UI" panose="020B0502040204020203" pitchFamily="34" charset="0"/>
                <a:cs typeface="Segoe UI" panose="020B0502040204020203" pitchFamily="34" charset="0"/>
              </a:rPr>
              <a:t>27 / 30 stars </a:t>
            </a:r>
          </a:p>
        </p:txBody>
      </p:sp>
      <p:cxnSp>
        <p:nvCxnSpPr>
          <p:cNvPr id="52" name="Straight Connector 51">
            <a:extLst>
              <a:ext uri="{FF2B5EF4-FFF2-40B4-BE49-F238E27FC236}">
                <a16:creationId xmlns:a16="http://schemas.microsoft.com/office/drawing/2014/main" id="{D020384A-54E3-E89C-F075-B1F64BC8FBE5}"/>
              </a:ext>
            </a:extLst>
          </p:cNvPr>
          <p:cNvCxnSpPr/>
          <p:nvPr/>
        </p:nvCxnSpPr>
        <p:spPr>
          <a:xfrm>
            <a:off x="8802061" y="392137"/>
            <a:ext cx="0" cy="6083305"/>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CFDB99-51D9-AEAD-681E-E0FC2F56F329}"/>
              </a:ext>
            </a:extLst>
          </p:cNvPr>
          <p:cNvCxnSpPr/>
          <p:nvPr/>
        </p:nvCxnSpPr>
        <p:spPr>
          <a:xfrm>
            <a:off x="5855661" y="2284963"/>
            <a:ext cx="5866079" cy="0"/>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D876629-19D0-6F1D-FD4C-FE8707C51395}"/>
              </a:ext>
            </a:extLst>
          </p:cNvPr>
          <p:cNvCxnSpPr/>
          <p:nvPr/>
        </p:nvCxnSpPr>
        <p:spPr>
          <a:xfrm>
            <a:off x="5855661" y="4418563"/>
            <a:ext cx="5866079" cy="0"/>
          </a:xfrm>
          <a:prstGeom prst="line">
            <a:avLst/>
          </a:prstGeom>
          <a:ln w="9525">
            <a:solidFill>
              <a:srgbClr val="DEE3E9"/>
            </a:solidFill>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08791AE7-50FB-EE6F-45A2-D04D9194C55A}"/>
              </a:ext>
            </a:extLst>
          </p:cNvPr>
          <p:cNvSpPr/>
          <p:nvPr/>
        </p:nvSpPr>
        <p:spPr>
          <a:xfrm>
            <a:off x="0" y="4518440"/>
            <a:ext cx="3800280" cy="2339561"/>
          </a:xfrm>
          <a:custGeom>
            <a:avLst/>
            <a:gdLst>
              <a:gd name="connsiteX0" fmla="*/ 1361544 w 3800280"/>
              <a:gd name="connsiteY0" fmla="*/ 0 h 2339561"/>
              <a:gd name="connsiteX1" fmla="*/ 1532371 w 3800280"/>
              <a:gd name="connsiteY1" fmla="*/ 71644 h 2339561"/>
              <a:gd name="connsiteX2" fmla="*/ 3800280 w 3800280"/>
              <a:gd name="connsiteY2" fmla="*/ 2339561 h 2339561"/>
              <a:gd name="connsiteX3" fmla="*/ 0 w 3800280"/>
              <a:gd name="connsiteY3" fmla="*/ 2339561 h 2339561"/>
              <a:gd name="connsiteX4" fmla="*/ 0 w 3800280"/>
              <a:gd name="connsiteY4" fmla="*/ 1262365 h 2339561"/>
              <a:gd name="connsiteX5" fmla="*/ 1190716 w 3800280"/>
              <a:gd name="connsiteY5" fmla="*/ 71644 h 2339561"/>
              <a:gd name="connsiteX6" fmla="*/ 1361544 w 3800280"/>
              <a:gd name="connsiteY6" fmla="*/ 0 h 233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0280" h="2339561">
                <a:moveTo>
                  <a:pt x="1361544" y="0"/>
                </a:moveTo>
                <a:cubicBezTo>
                  <a:pt x="1422155" y="0"/>
                  <a:pt x="1482779" y="22038"/>
                  <a:pt x="1532371" y="71644"/>
                </a:cubicBezTo>
                <a:lnTo>
                  <a:pt x="3800280" y="2339561"/>
                </a:lnTo>
                <a:lnTo>
                  <a:pt x="0" y="2339561"/>
                </a:lnTo>
                <a:lnTo>
                  <a:pt x="0" y="1262365"/>
                </a:lnTo>
                <a:lnTo>
                  <a:pt x="1190716" y="71644"/>
                </a:lnTo>
                <a:cubicBezTo>
                  <a:pt x="1234806" y="27554"/>
                  <a:pt x="1295416" y="0"/>
                  <a:pt x="1361544" y="0"/>
                </a:cubicBezTo>
                <a:close/>
              </a:path>
            </a:pathLst>
          </a:custGeom>
          <a:solidFill>
            <a:srgbClr val="55D2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175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64B213C-7A1C-EED5-CF81-0BF55C83E613}"/>
              </a:ext>
            </a:extLst>
          </p:cNvPr>
          <p:cNvSpPr/>
          <p:nvPr/>
        </p:nvSpPr>
        <p:spPr>
          <a:xfrm>
            <a:off x="4176015" y="2984740"/>
            <a:ext cx="4033652" cy="2110396"/>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endParaRPr lang="en-GB"/>
          </a:p>
        </p:txBody>
      </p:sp>
      <p:sp>
        <p:nvSpPr>
          <p:cNvPr id="6" name="Title 5">
            <a:extLst>
              <a:ext uri="{FF2B5EF4-FFF2-40B4-BE49-F238E27FC236}">
                <a16:creationId xmlns:a16="http://schemas.microsoft.com/office/drawing/2014/main" id="{BA8C69CF-D632-3D39-1679-47CDB3EB2F83}"/>
              </a:ext>
            </a:extLst>
          </p:cNvPr>
          <p:cNvSpPr>
            <a:spLocks noGrp="1"/>
          </p:cNvSpPr>
          <p:nvPr>
            <p:ph type="title"/>
          </p:nvPr>
        </p:nvSpPr>
        <p:spPr/>
        <p:txBody>
          <a:bodyPr/>
          <a:lstStyle/>
          <a:p>
            <a:r>
              <a:rPr lang="en-GB" dirty="0"/>
              <a:t>Key Stakeholder Experience</a:t>
            </a:r>
          </a:p>
        </p:txBody>
      </p:sp>
      <p:sp>
        <p:nvSpPr>
          <p:cNvPr id="13" name="TextBox 12">
            <a:extLst>
              <a:ext uri="{FF2B5EF4-FFF2-40B4-BE49-F238E27FC236}">
                <a16:creationId xmlns:a16="http://schemas.microsoft.com/office/drawing/2014/main" id="{2570E71A-E25B-C1ED-1ADC-8E4367C64BFF}"/>
              </a:ext>
            </a:extLst>
          </p:cNvPr>
          <p:cNvSpPr txBox="1"/>
          <p:nvPr/>
        </p:nvSpPr>
        <p:spPr>
          <a:xfrm>
            <a:off x="4247373" y="1513937"/>
            <a:ext cx="3697254" cy="461665"/>
          </a:xfrm>
          <a:prstGeom prst="rect">
            <a:avLst/>
          </a:prstGeom>
          <a:noFill/>
        </p:spPr>
        <p:txBody>
          <a:bodyPr wrap="square">
            <a:spAutoFit/>
          </a:bodyPr>
          <a:lstStyle/>
          <a:p>
            <a:pPr algn="ctr"/>
            <a:r>
              <a:rPr lang="en-GB" sz="2400" dirty="0">
                <a:solidFill>
                  <a:schemeClr val="tx2"/>
                </a:solidFill>
                <a:latin typeface="Segoe UI Semilight" panose="020B0402040204020203" pitchFamily="34" charset="0"/>
                <a:ea typeface="Calibri" panose="020F0502020204030204" pitchFamily="34" charset="0"/>
                <a:cs typeface="Segoe UI Semilight" panose="020B0402040204020203" pitchFamily="34" charset="0"/>
              </a:rPr>
              <a:t>Candidates </a:t>
            </a:r>
          </a:p>
        </p:txBody>
      </p:sp>
      <p:sp>
        <p:nvSpPr>
          <p:cNvPr id="14" name="TextBox 13">
            <a:extLst>
              <a:ext uri="{FF2B5EF4-FFF2-40B4-BE49-F238E27FC236}">
                <a16:creationId xmlns:a16="http://schemas.microsoft.com/office/drawing/2014/main" id="{EC7151DB-A253-4CFA-5042-A296C1093D6D}"/>
              </a:ext>
            </a:extLst>
          </p:cNvPr>
          <p:cNvSpPr txBox="1"/>
          <p:nvPr/>
        </p:nvSpPr>
        <p:spPr>
          <a:xfrm>
            <a:off x="8429078" y="4341502"/>
            <a:ext cx="2435290" cy="461665"/>
          </a:xfrm>
          <a:prstGeom prst="rect">
            <a:avLst/>
          </a:prstGeom>
          <a:noFill/>
        </p:spPr>
        <p:txBody>
          <a:bodyPr wrap="square">
            <a:spAutoFit/>
          </a:bodyPr>
          <a:lstStyle/>
          <a:p>
            <a:r>
              <a:rPr lang="en-GB" sz="2400" dirty="0">
                <a:solidFill>
                  <a:schemeClr val="tx2"/>
                </a:solidFill>
                <a:latin typeface="Segoe UI Semilight" panose="020B0402040204020203" pitchFamily="34" charset="0"/>
                <a:ea typeface="Calibri" panose="020F0502020204030204" pitchFamily="34" charset="0"/>
                <a:cs typeface="Segoe UI Semilight" panose="020B0402040204020203" pitchFamily="34" charset="0"/>
              </a:rPr>
              <a:t>Hiring Managers</a:t>
            </a:r>
          </a:p>
        </p:txBody>
      </p:sp>
      <p:sp>
        <p:nvSpPr>
          <p:cNvPr id="16" name="TextBox 15">
            <a:extLst>
              <a:ext uri="{FF2B5EF4-FFF2-40B4-BE49-F238E27FC236}">
                <a16:creationId xmlns:a16="http://schemas.microsoft.com/office/drawing/2014/main" id="{880084D9-51F6-611E-B233-8FE185F1F7BF}"/>
              </a:ext>
            </a:extLst>
          </p:cNvPr>
          <p:cNvSpPr txBox="1"/>
          <p:nvPr/>
        </p:nvSpPr>
        <p:spPr>
          <a:xfrm>
            <a:off x="1369693" y="4357443"/>
            <a:ext cx="2435290" cy="461665"/>
          </a:xfrm>
          <a:prstGeom prst="rect">
            <a:avLst/>
          </a:prstGeom>
          <a:noFill/>
        </p:spPr>
        <p:txBody>
          <a:bodyPr wrap="square">
            <a:spAutoFit/>
          </a:bodyPr>
          <a:lstStyle/>
          <a:p>
            <a:pPr algn="r"/>
            <a:r>
              <a:rPr lang="en-GB" sz="2400" dirty="0">
                <a:solidFill>
                  <a:schemeClr val="tx2"/>
                </a:solidFill>
                <a:latin typeface="Segoe UI Semilight" panose="020B0402040204020203" pitchFamily="34" charset="0"/>
                <a:ea typeface="Calibri" panose="020F0502020204030204" pitchFamily="34" charset="0"/>
                <a:cs typeface="Segoe UI Semilight" panose="020B0402040204020203" pitchFamily="34" charset="0"/>
              </a:rPr>
              <a:t>Recruiters</a:t>
            </a:r>
          </a:p>
        </p:txBody>
      </p:sp>
      <p:sp>
        <p:nvSpPr>
          <p:cNvPr id="19" name="TextBox 18">
            <a:extLst>
              <a:ext uri="{FF2B5EF4-FFF2-40B4-BE49-F238E27FC236}">
                <a16:creationId xmlns:a16="http://schemas.microsoft.com/office/drawing/2014/main" id="{5585C4A2-4612-1FA8-CFE8-540D38120895}"/>
              </a:ext>
            </a:extLst>
          </p:cNvPr>
          <p:cNvSpPr txBox="1"/>
          <p:nvPr/>
        </p:nvSpPr>
        <p:spPr>
          <a:xfrm>
            <a:off x="4288908" y="2008602"/>
            <a:ext cx="3614184" cy="738664"/>
          </a:xfrm>
          <a:prstGeom prst="rect">
            <a:avLst/>
          </a:prstGeom>
          <a:noFill/>
        </p:spPr>
        <p:txBody>
          <a:bodyPr wrap="square">
            <a:spAutoFit/>
          </a:bodyPr>
          <a:lstStyle/>
          <a:p>
            <a:pPr algn="ctr"/>
            <a:r>
              <a:rPr lang="en-GB" sz="1400" dirty="0"/>
              <a:t>One swift &amp; seamless completion experience with a personalized candidate feedback report on completion.</a:t>
            </a:r>
          </a:p>
        </p:txBody>
      </p:sp>
      <p:sp>
        <p:nvSpPr>
          <p:cNvPr id="20" name="TextBox 19">
            <a:extLst>
              <a:ext uri="{FF2B5EF4-FFF2-40B4-BE49-F238E27FC236}">
                <a16:creationId xmlns:a16="http://schemas.microsoft.com/office/drawing/2014/main" id="{3C31EAAD-D1DB-5B34-1A89-AAB2C91C2E8F}"/>
              </a:ext>
            </a:extLst>
          </p:cNvPr>
          <p:cNvSpPr txBox="1"/>
          <p:nvPr/>
        </p:nvSpPr>
        <p:spPr>
          <a:xfrm>
            <a:off x="8429078" y="4767438"/>
            <a:ext cx="3148305" cy="954107"/>
          </a:xfrm>
          <a:prstGeom prst="rect">
            <a:avLst/>
          </a:prstGeom>
          <a:noFill/>
        </p:spPr>
        <p:txBody>
          <a:bodyPr wrap="square">
            <a:spAutoFit/>
          </a:bodyPr>
          <a:lstStyle/>
          <a:p>
            <a:r>
              <a:rPr lang="en-GB" sz="1400" dirty="0"/>
              <a:t>Preparation time minimized with structures interview guides and performance accelerated with targeted onboarding reports.</a:t>
            </a:r>
          </a:p>
        </p:txBody>
      </p:sp>
      <p:sp>
        <p:nvSpPr>
          <p:cNvPr id="21" name="TextBox 20">
            <a:extLst>
              <a:ext uri="{FF2B5EF4-FFF2-40B4-BE49-F238E27FC236}">
                <a16:creationId xmlns:a16="http://schemas.microsoft.com/office/drawing/2014/main" id="{7585F1CE-3A95-AF2D-FF08-75175F0912BA}"/>
              </a:ext>
            </a:extLst>
          </p:cNvPr>
          <p:cNvSpPr txBox="1"/>
          <p:nvPr/>
        </p:nvSpPr>
        <p:spPr>
          <a:xfrm>
            <a:off x="1151200" y="4767438"/>
            <a:ext cx="2653783" cy="954107"/>
          </a:xfrm>
          <a:prstGeom prst="rect">
            <a:avLst/>
          </a:prstGeom>
          <a:noFill/>
        </p:spPr>
        <p:txBody>
          <a:bodyPr wrap="square">
            <a:spAutoFit/>
          </a:bodyPr>
          <a:lstStyle/>
          <a:p>
            <a:pPr algn="r"/>
            <a:r>
              <a:rPr lang="en-GB" sz="1400" dirty="0"/>
              <a:t>One single fit score passed back through the ATS for fast, fair and reliable decision making.</a:t>
            </a:r>
          </a:p>
        </p:txBody>
      </p:sp>
      <p:grpSp>
        <p:nvGrpSpPr>
          <p:cNvPr id="25" name="Group 24">
            <a:extLst>
              <a:ext uri="{FF2B5EF4-FFF2-40B4-BE49-F238E27FC236}">
                <a16:creationId xmlns:a16="http://schemas.microsoft.com/office/drawing/2014/main" id="{D80C8BBE-04EC-BC36-6666-E0C72E50C5C3}"/>
              </a:ext>
            </a:extLst>
          </p:cNvPr>
          <p:cNvGrpSpPr/>
          <p:nvPr/>
        </p:nvGrpSpPr>
        <p:grpSpPr>
          <a:xfrm>
            <a:off x="7198840" y="3253752"/>
            <a:ext cx="999405" cy="1001271"/>
            <a:chOff x="7173183" y="2847628"/>
            <a:chExt cx="999405" cy="1001271"/>
          </a:xfrm>
        </p:grpSpPr>
        <p:pic>
          <p:nvPicPr>
            <p:cNvPr id="23" name="Graphic 22" descr="Arrow Right outline">
              <a:extLst>
                <a:ext uri="{FF2B5EF4-FFF2-40B4-BE49-F238E27FC236}">
                  <a16:creationId xmlns:a16="http://schemas.microsoft.com/office/drawing/2014/main" id="{E1B1E564-05C0-E4A2-7B5A-265EF5404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756688">
              <a:off x="7258188" y="2934499"/>
              <a:ext cx="914400" cy="914400"/>
            </a:xfrm>
            <a:prstGeom prst="rect">
              <a:avLst/>
            </a:prstGeom>
          </p:spPr>
        </p:pic>
        <p:pic>
          <p:nvPicPr>
            <p:cNvPr id="24" name="Graphic 23" descr="Arrow Right outline">
              <a:extLst>
                <a:ext uri="{FF2B5EF4-FFF2-40B4-BE49-F238E27FC236}">
                  <a16:creationId xmlns:a16="http://schemas.microsoft.com/office/drawing/2014/main" id="{9C414AED-0552-0962-910D-9AC262AB78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3559243">
              <a:off x="7173183" y="2847628"/>
              <a:ext cx="914400" cy="914400"/>
            </a:xfrm>
            <a:prstGeom prst="rect">
              <a:avLst/>
            </a:prstGeom>
          </p:spPr>
        </p:pic>
      </p:grpSp>
      <p:grpSp>
        <p:nvGrpSpPr>
          <p:cNvPr id="26" name="Group 25">
            <a:extLst>
              <a:ext uri="{FF2B5EF4-FFF2-40B4-BE49-F238E27FC236}">
                <a16:creationId xmlns:a16="http://schemas.microsoft.com/office/drawing/2014/main" id="{501E4B26-C04C-9D9D-5989-F0861F59A2AD}"/>
              </a:ext>
            </a:extLst>
          </p:cNvPr>
          <p:cNvGrpSpPr/>
          <p:nvPr/>
        </p:nvGrpSpPr>
        <p:grpSpPr>
          <a:xfrm rot="8035787">
            <a:off x="5617327" y="5025682"/>
            <a:ext cx="999405" cy="1001271"/>
            <a:chOff x="7173183" y="2847628"/>
            <a:chExt cx="999405" cy="1001271"/>
          </a:xfrm>
        </p:grpSpPr>
        <p:pic>
          <p:nvPicPr>
            <p:cNvPr id="27" name="Graphic 26" descr="Arrow Right outline">
              <a:extLst>
                <a:ext uri="{FF2B5EF4-FFF2-40B4-BE49-F238E27FC236}">
                  <a16:creationId xmlns:a16="http://schemas.microsoft.com/office/drawing/2014/main" id="{8C4157B3-4364-9377-00D2-91A90B81C9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756688">
              <a:off x="7258188" y="2934499"/>
              <a:ext cx="914400" cy="914400"/>
            </a:xfrm>
            <a:prstGeom prst="rect">
              <a:avLst/>
            </a:prstGeom>
          </p:spPr>
        </p:pic>
        <p:pic>
          <p:nvPicPr>
            <p:cNvPr id="28" name="Graphic 27" descr="Arrow Right outline">
              <a:extLst>
                <a:ext uri="{FF2B5EF4-FFF2-40B4-BE49-F238E27FC236}">
                  <a16:creationId xmlns:a16="http://schemas.microsoft.com/office/drawing/2014/main" id="{2414AE42-DC8F-3C69-735E-FA6C2BD913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3559243">
              <a:off x="7173183" y="2847628"/>
              <a:ext cx="914400" cy="914400"/>
            </a:xfrm>
            <a:prstGeom prst="rect">
              <a:avLst/>
            </a:prstGeom>
          </p:spPr>
        </p:pic>
      </p:grpSp>
      <p:grpSp>
        <p:nvGrpSpPr>
          <p:cNvPr id="29" name="Group 28">
            <a:extLst>
              <a:ext uri="{FF2B5EF4-FFF2-40B4-BE49-F238E27FC236}">
                <a16:creationId xmlns:a16="http://schemas.microsoft.com/office/drawing/2014/main" id="{6AB18926-B721-81DA-BC87-8C4FA4DD70C0}"/>
              </a:ext>
            </a:extLst>
          </p:cNvPr>
          <p:cNvGrpSpPr/>
          <p:nvPr/>
        </p:nvGrpSpPr>
        <p:grpSpPr>
          <a:xfrm rot="5400000">
            <a:off x="3987920" y="3255768"/>
            <a:ext cx="999405" cy="1001271"/>
            <a:chOff x="7173183" y="2847628"/>
            <a:chExt cx="999405" cy="1001271"/>
          </a:xfrm>
        </p:grpSpPr>
        <p:pic>
          <p:nvPicPr>
            <p:cNvPr id="30" name="Graphic 29" descr="Arrow Right outline">
              <a:extLst>
                <a:ext uri="{FF2B5EF4-FFF2-40B4-BE49-F238E27FC236}">
                  <a16:creationId xmlns:a16="http://schemas.microsoft.com/office/drawing/2014/main" id="{EE316001-26F5-1BFA-B1F2-F5A3F5F903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756688">
              <a:off x="7258188" y="2934499"/>
              <a:ext cx="914400" cy="914400"/>
            </a:xfrm>
            <a:prstGeom prst="rect">
              <a:avLst/>
            </a:prstGeom>
          </p:spPr>
        </p:pic>
        <p:pic>
          <p:nvPicPr>
            <p:cNvPr id="31" name="Graphic 30" descr="Arrow Right outline">
              <a:extLst>
                <a:ext uri="{FF2B5EF4-FFF2-40B4-BE49-F238E27FC236}">
                  <a16:creationId xmlns:a16="http://schemas.microsoft.com/office/drawing/2014/main" id="{203F7942-170B-78BC-458F-E279754DE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3559243">
              <a:off x="7173183" y="2847628"/>
              <a:ext cx="914400" cy="914400"/>
            </a:xfrm>
            <a:prstGeom prst="rect">
              <a:avLst/>
            </a:prstGeom>
          </p:spPr>
        </p:pic>
      </p:grpSp>
    </p:spTree>
    <p:extLst>
      <p:ext uri="{BB962C8B-B14F-4D97-AF65-F5344CB8AC3E}">
        <p14:creationId xmlns:p14="http://schemas.microsoft.com/office/powerpoint/2010/main" val="2492608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3EDF589-D315-9C10-834B-0DD74450948D}"/>
              </a:ext>
            </a:extLst>
          </p:cNvPr>
          <p:cNvSpPr/>
          <p:nvPr/>
        </p:nvSpPr>
        <p:spPr>
          <a:xfrm>
            <a:off x="609600" y="904240"/>
            <a:ext cx="8636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5">
            <a:extLst>
              <a:ext uri="{FF2B5EF4-FFF2-40B4-BE49-F238E27FC236}">
                <a16:creationId xmlns:a16="http://schemas.microsoft.com/office/drawing/2014/main" id="{CB1A3BFB-C2E2-1AED-327E-2350F7F13CA0}"/>
              </a:ext>
            </a:extLst>
          </p:cNvPr>
          <p:cNvSpPr txBox="1">
            <a:spLocks/>
          </p:cNvSpPr>
          <p:nvPr/>
        </p:nvSpPr>
        <p:spPr>
          <a:xfrm>
            <a:off x="339437" y="434253"/>
            <a:ext cx="10515600" cy="720291"/>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r>
              <a:rPr lang="en-GB" dirty="0">
                <a:solidFill>
                  <a:schemeClr val="accent1"/>
                </a:solidFill>
              </a:rPr>
              <a:t>Conclusion</a:t>
            </a:r>
          </a:p>
        </p:txBody>
      </p:sp>
      <p:pic>
        <p:nvPicPr>
          <p:cNvPr id="19" name="Graphic 18">
            <a:extLst>
              <a:ext uri="{FF2B5EF4-FFF2-40B4-BE49-F238E27FC236}">
                <a16:creationId xmlns:a16="http://schemas.microsoft.com/office/drawing/2014/main" id="{C2A46838-61FE-D2F8-7767-D4B2A553D78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1163"/>
          <a:stretch/>
        </p:blipFill>
        <p:spPr>
          <a:xfrm>
            <a:off x="496223" y="2194560"/>
            <a:ext cx="648645" cy="720292"/>
          </a:xfrm>
          <a:prstGeom prst="rect">
            <a:avLst/>
          </a:prstGeom>
        </p:spPr>
      </p:pic>
      <p:sp>
        <p:nvSpPr>
          <p:cNvPr id="20" name="TextBox 19">
            <a:extLst>
              <a:ext uri="{FF2B5EF4-FFF2-40B4-BE49-F238E27FC236}">
                <a16:creationId xmlns:a16="http://schemas.microsoft.com/office/drawing/2014/main" id="{A5A582FB-FF3E-1ED6-676E-1C7FC6733B0A}"/>
              </a:ext>
            </a:extLst>
          </p:cNvPr>
          <p:cNvSpPr txBox="1"/>
          <p:nvPr/>
        </p:nvSpPr>
        <p:spPr>
          <a:xfrm>
            <a:off x="1331453" y="2083855"/>
            <a:ext cx="3697254" cy="461665"/>
          </a:xfrm>
          <a:prstGeom prst="rect">
            <a:avLst/>
          </a:prstGeom>
          <a:noFill/>
        </p:spPr>
        <p:txBody>
          <a:bodyPr wrap="square">
            <a:spAutoFit/>
          </a:bodyPr>
          <a:lstStyle/>
          <a:p>
            <a:r>
              <a:rPr lang="en-GB" sz="24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x</a:t>
            </a:r>
          </a:p>
        </p:txBody>
      </p:sp>
      <p:pic>
        <p:nvPicPr>
          <p:cNvPr id="22" name="Graphic 21">
            <a:extLst>
              <a:ext uri="{FF2B5EF4-FFF2-40B4-BE49-F238E27FC236}">
                <a16:creationId xmlns:a16="http://schemas.microsoft.com/office/drawing/2014/main" id="{C145DC6A-D3CC-6666-54F6-E618D1EEEAF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3814"/>
          <a:stretch/>
        </p:blipFill>
        <p:spPr>
          <a:xfrm>
            <a:off x="496223" y="3578948"/>
            <a:ext cx="734350" cy="791122"/>
          </a:xfrm>
          <a:prstGeom prst="rect">
            <a:avLst/>
          </a:prstGeom>
        </p:spPr>
      </p:pic>
      <p:sp>
        <p:nvSpPr>
          <p:cNvPr id="23" name="TextBox 22">
            <a:extLst>
              <a:ext uri="{FF2B5EF4-FFF2-40B4-BE49-F238E27FC236}">
                <a16:creationId xmlns:a16="http://schemas.microsoft.com/office/drawing/2014/main" id="{D50B244E-2F28-BDEC-5727-1D388690318C}"/>
              </a:ext>
            </a:extLst>
          </p:cNvPr>
          <p:cNvSpPr txBox="1"/>
          <p:nvPr/>
        </p:nvSpPr>
        <p:spPr>
          <a:xfrm>
            <a:off x="1331453" y="3468243"/>
            <a:ext cx="3697254" cy="461665"/>
          </a:xfrm>
          <a:prstGeom prst="rect">
            <a:avLst/>
          </a:prstGeom>
          <a:noFill/>
        </p:spPr>
        <p:txBody>
          <a:bodyPr wrap="square">
            <a:spAutoFit/>
          </a:bodyPr>
          <a:lstStyle/>
          <a:p>
            <a:r>
              <a:rPr lang="en-GB" sz="24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x</a:t>
            </a:r>
          </a:p>
        </p:txBody>
      </p:sp>
      <p:pic>
        <p:nvPicPr>
          <p:cNvPr id="25" name="Graphic 24">
            <a:extLst>
              <a:ext uri="{FF2B5EF4-FFF2-40B4-BE49-F238E27FC236}">
                <a16:creationId xmlns:a16="http://schemas.microsoft.com/office/drawing/2014/main" id="{6539584D-DCFE-44EE-08EC-5A7DCE8A1FC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1511"/>
          <a:stretch/>
        </p:blipFill>
        <p:spPr>
          <a:xfrm>
            <a:off x="496223" y="5069604"/>
            <a:ext cx="747268" cy="826560"/>
          </a:xfrm>
          <a:prstGeom prst="rect">
            <a:avLst/>
          </a:prstGeom>
        </p:spPr>
      </p:pic>
      <p:sp>
        <p:nvSpPr>
          <p:cNvPr id="26" name="TextBox 25">
            <a:extLst>
              <a:ext uri="{FF2B5EF4-FFF2-40B4-BE49-F238E27FC236}">
                <a16:creationId xmlns:a16="http://schemas.microsoft.com/office/drawing/2014/main" id="{378ABF4E-0280-DB6E-F2C5-5C586AEAADE7}"/>
              </a:ext>
            </a:extLst>
          </p:cNvPr>
          <p:cNvSpPr txBox="1"/>
          <p:nvPr/>
        </p:nvSpPr>
        <p:spPr>
          <a:xfrm>
            <a:off x="1331453" y="4870074"/>
            <a:ext cx="3697254" cy="461665"/>
          </a:xfrm>
          <a:prstGeom prst="rect">
            <a:avLst/>
          </a:prstGeom>
          <a:noFill/>
        </p:spPr>
        <p:txBody>
          <a:bodyPr wrap="square">
            <a:spAutoFit/>
          </a:bodyPr>
          <a:lstStyle/>
          <a:p>
            <a:r>
              <a:rPr lang="en-GB" sz="24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x</a:t>
            </a:r>
          </a:p>
        </p:txBody>
      </p:sp>
    </p:spTree>
    <p:extLst>
      <p:ext uri="{BB962C8B-B14F-4D97-AF65-F5344CB8AC3E}">
        <p14:creationId xmlns:p14="http://schemas.microsoft.com/office/powerpoint/2010/main" val="267946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E2EFA3C-6E09-60B4-8B51-8E34F4D4B8DD}"/>
              </a:ext>
            </a:extLst>
          </p:cNvPr>
          <p:cNvSpPr/>
          <p:nvPr/>
        </p:nvSpPr>
        <p:spPr>
          <a:xfrm>
            <a:off x="791030" y="797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extBox 8">
            <a:extLst>
              <a:ext uri="{FF2B5EF4-FFF2-40B4-BE49-F238E27FC236}">
                <a16:creationId xmlns:a16="http://schemas.microsoft.com/office/drawing/2014/main" id="{D340DCB7-EC40-3B5E-3908-FB72575CD355}"/>
              </a:ext>
            </a:extLst>
          </p:cNvPr>
          <p:cNvSpPr txBox="1"/>
          <p:nvPr/>
        </p:nvSpPr>
        <p:spPr>
          <a:xfrm>
            <a:off x="2780974" y="1939250"/>
            <a:ext cx="2274661" cy="738664"/>
          </a:xfrm>
          <a:prstGeom prst="rect">
            <a:avLst/>
          </a:prstGeom>
          <a:noFill/>
        </p:spPr>
        <p:txBody>
          <a:bodyPr wrap="square" rtlCol="0">
            <a:spAutoFit/>
          </a:bodyPr>
          <a:lstStyle/>
          <a:p>
            <a:r>
              <a:rPr lang="en-GB" sz="1400"/>
              <a:t>Our systems are regularly tested for high resilience and fast performance.</a:t>
            </a:r>
          </a:p>
        </p:txBody>
      </p:sp>
      <p:grpSp>
        <p:nvGrpSpPr>
          <p:cNvPr id="27" name="Group 26">
            <a:extLst>
              <a:ext uri="{FF2B5EF4-FFF2-40B4-BE49-F238E27FC236}">
                <a16:creationId xmlns:a16="http://schemas.microsoft.com/office/drawing/2014/main" id="{E43D1B63-AD45-7FD1-430E-C895A93E7105}"/>
              </a:ext>
            </a:extLst>
          </p:cNvPr>
          <p:cNvGrpSpPr/>
          <p:nvPr/>
        </p:nvGrpSpPr>
        <p:grpSpPr>
          <a:xfrm>
            <a:off x="10734824" y="326035"/>
            <a:ext cx="1395072" cy="307777"/>
            <a:chOff x="5543793" y="326035"/>
            <a:chExt cx="1395072" cy="307777"/>
          </a:xfrm>
        </p:grpSpPr>
        <p:sp>
          <p:nvSpPr>
            <p:cNvPr id="28" name="TextBox 27">
              <a:extLst>
                <a:ext uri="{FF2B5EF4-FFF2-40B4-BE49-F238E27FC236}">
                  <a16:creationId xmlns:a16="http://schemas.microsoft.com/office/drawing/2014/main" id="{8254AB28-87E2-A59D-50A6-7E4A393A5F72}"/>
                </a:ext>
              </a:extLst>
            </p:cNvPr>
            <p:cNvSpPr txBox="1"/>
            <p:nvPr/>
          </p:nvSpPr>
          <p:spPr>
            <a:xfrm>
              <a:off x="5987864"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Security</a:t>
              </a:r>
            </a:p>
          </p:txBody>
        </p:sp>
        <p:grpSp>
          <p:nvGrpSpPr>
            <p:cNvPr id="29" name="Group 28">
              <a:extLst>
                <a:ext uri="{FF2B5EF4-FFF2-40B4-BE49-F238E27FC236}">
                  <a16:creationId xmlns:a16="http://schemas.microsoft.com/office/drawing/2014/main" id="{C254EEF4-70DA-BB2C-C6E1-50656517361A}"/>
                </a:ext>
              </a:extLst>
            </p:cNvPr>
            <p:cNvGrpSpPr/>
            <p:nvPr/>
          </p:nvGrpSpPr>
          <p:grpSpPr>
            <a:xfrm>
              <a:off x="5543793" y="326749"/>
              <a:ext cx="306767" cy="307063"/>
              <a:chOff x="3353634" y="2660072"/>
              <a:chExt cx="2594989" cy="2597489"/>
            </a:xfrm>
          </p:grpSpPr>
          <p:sp>
            <p:nvSpPr>
              <p:cNvPr id="30" name="Freeform: Shape 29">
                <a:extLst>
                  <a:ext uri="{FF2B5EF4-FFF2-40B4-BE49-F238E27FC236}">
                    <a16:creationId xmlns:a16="http://schemas.microsoft.com/office/drawing/2014/main" id="{D6D79A7E-2532-F41A-197C-419459207C77}"/>
                  </a:ext>
                </a:extLst>
              </p:cNvPr>
              <p:cNvSpPr/>
              <p:nvPr/>
            </p:nvSpPr>
            <p:spPr>
              <a:xfrm>
                <a:off x="3356817"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B8AECE40-1B49-D2C2-D59A-C558E53E0C4A}"/>
                  </a:ext>
                </a:extLst>
              </p:cNvPr>
              <p:cNvSpPr/>
              <p:nvPr/>
            </p:nvSpPr>
            <p:spPr>
              <a:xfrm flipH="1" flipV="1">
                <a:off x="3353634" y="2660072"/>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F9547767-7D96-CF21-44E2-4CC083D23D2D}"/>
              </a:ext>
            </a:extLst>
          </p:cNvPr>
          <p:cNvSpPr txBox="1"/>
          <p:nvPr/>
        </p:nvSpPr>
        <p:spPr>
          <a:xfrm>
            <a:off x="2756643" y="1521603"/>
            <a:ext cx="2391199" cy="369332"/>
          </a:xfrm>
          <a:prstGeom prst="rect">
            <a:avLst/>
          </a:prstGeom>
          <a:noFill/>
        </p:spPr>
        <p:txBody>
          <a:bodyPr wrap="square" rtlCol="0">
            <a:spAutoFit/>
          </a:bodyPr>
          <a:lstStyle/>
          <a:p>
            <a:r>
              <a:rPr lang="en-GB" b="1">
                <a:solidFill>
                  <a:srgbClr val="1A244A"/>
                </a:solidFill>
              </a:rPr>
              <a:t>Robust Reliability</a:t>
            </a:r>
          </a:p>
        </p:txBody>
      </p:sp>
      <p:sp>
        <p:nvSpPr>
          <p:cNvPr id="10" name="Freeform: Shape 9">
            <a:extLst>
              <a:ext uri="{FF2B5EF4-FFF2-40B4-BE49-F238E27FC236}">
                <a16:creationId xmlns:a16="http://schemas.microsoft.com/office/drawing/2014/main" id="{35FB7A7D-8987-543E-6ADF-F0569E9AB944}"/>
              </a:ext>
            </a:extLst>
          </p:cNvPr>
          <p:cNvSpPr/>
          <p:nvPr/>
        </p:nvSpPr>
        <p:spPr>
          <a:xfrm>
            <a:off x="5857553" y="797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Box 10">
            <a:extLst>
              <a:ext uri="{FF2B5EF4-FFF2-40B4-BE49-F238E27FC236}">
                <a16:creationId xmlns:a16="http://schemas.microsoft.com/office/drawing/2014/main" id="{DE8AEAD6-FD01-A548-0FC7-6FA2811EA8A8}"/>
              </a:ext>
            </a:extLst>
          </p:cNvPr>
          <p:cNvSpPr txBox="1"/>
          <p:nvPr/>
        </p:nvSpPr>
        <p:spPr>
          <a:xfrm>
            <a:off x="6252112" y="1545874"/>
            <a:ext cx="3787627" cy="523220"/>
          </a:xfrm>
          <a:prstGeom prst="rect">
            <a:avLst/>
          </a:prstGeom>
          <a:noFill/>
        </p:spPr>
        <p:txBody>
          <a:bodyPr wrap="square" rtlCol="0">
            <a:spAutoFit/>
          </a:bodyPr>
          <a:lstStyle/>
          <a:p>
            <a:r>
              <a:rPr lang="en-GB" sz="1400"/>
              <a:t>Be confident your candidates will have an uninterrupted completion experience</a:t>
            </a:r>
          </a:p>
        </p:txBody>
      </p:sp>
      <p:sp>
        <p:nvSpPr>
          <p:cNvPr id="21" name="TextBox 20">
            <a:extLst>
              <a:ext uri="{FF2B5EF4-FFF2-40B4-BE49-F238E27FC236}">
                <a16:creationId xmlns:a16="http://schemas.microsoft.com/office/drawing/2014/main" id="{D72DAFB0-21AF-1085-2AE3-629CE4E5B2A4}"/>
              </a:ext>
            </a:extLst>
          </p:cNvPr>
          <p:cNvSpPr txBox="1"/>
          <p:nvPr/>
        </p:nvSpPr>
        <p:spPr>
          <a:xfrm>
            <a:off x="6252111" y="1179599"/>
            <a:ext cx="2948473" cy="369332"/>
          </a:xfrm>
          <a:prstGeom prst="rect">
            <a:avLst/>
          </a:prstGeom>
          <a:noFill/>
        </p:spPr>
        <p:txBody>
          <a:bodyPr wrap="square" rtlCol="0">
            <a:spAutoFit/>
          </a:bodyPr>
          <a:lstStyle/>
          <a:p>
            <a:r>
              <a:rPr lang="en-GB" b="1">
                <a:solidFill>
                  <a:srgbClr val="1A244A"/>
                </a:solidFill>
              </a:rPr>
              <a:t>Unrivalled Uptime </a:t>
            </a:r>
          </a:p>
        </p:txBody>
      </p:sp>
      <p:sp>
        <p:nvSpPr>
          <p:cNvPr id="23" name="Freeform: Shape 22">
            <a:extLst>
              <a:ext uri="{FF2B5EF4-FFF2-40B4-BE49-F238E27FC236}">
                <a16:creationId xmlns:a16="http://schemas.microsoft.com/office/drawing/2014/main" id="{BCAAD41F-BC62-09CE-ED5D-ADF5D4576D00}"/>
              </a:ext>
            </a:extLst>
          </p:cNvPr>
          <p:cNvSpPr/>
          <p:nvPr/>
        </p:nvSpPr>
        <p:spPr>
          <a:xfrm>
            <a:off x="5857553" y="3781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extBox 23">
            <a:extLst>
              <a:ext uri="{FF2B5EF4-FFF2-40B4-BE49-F238E27FC236}">
                <a16:creationId xmlns:a16="http://schemas.microsoft.com/office/drawing/2014/main" id="{7C373C31-A78F-2265-72A0-B5364E4F26DE}"/>
              </a:ext>
            </a:extLst>
          </p:cNvPr>
          <p:cNvSpPr txBox="1"/>
          <p:nvPr/>
        </p:nvSpPr>
        <p:spPr>
          <a:xfrm>
            <a:off x="6252112" y="4896149"/>
            <a:ext cx="1981726" cy="738664"/>
          </a:xfrm>
          <a:prstGeom prst="rect">
            <a:avLst/>
          </a:prstGeom>
          <a:noFill/>
        </p:spPr>
        <p:txBody>
          <a:bodyPr wrap="square" rtlCol="0">
            <a:spAutoFit/>
          </a:bodyPr>
          <a:lstStyle/>
          <a:p>
            <a:r>
              <a:rPr lang="en-GB" sz="1400"/>
              <a:t>All our data centers are ISO 27001 certified </a:t>
            </a:r>
          </a:p>
        </p:txBody>
      </p:sp>
      <p:sp>
        <p:nvSpPr>
          <p:cNvPr id="38" name="TextBox 37">
            <a:extLst>
              <a:ext uri="{FF2B5EF4-FFF2-40B4-BE49-F238E27FC236}">
                <a16:creationId xmlns:a16="http://schemas.microsoft.com/office/drawing/2014/main" id="{1F1729E5-1DD8-6063-6BA3-5FAB79690E38}"/>
              </a:ext>
            </a:extLst>
          </p:cNvPr>
          <p:cNvSpPr txBox="1"/>
          <p:nvPr/>
        </p:nvSpPr>
        <p:spPr>
          <a:xfrm>
            <a:off x="6252111" y="4529874"/>
            <a:ext cx="2948473" cy="369332"/>
          </a:xfrm>
          <a:prstGeom prst="rect">
            <a:avLst/>
          </a:prstGeom>
          <a:noFill/>
        </p:spPr>
        <p:txBody>
          <a:bodyPr wrap="square" rtlCol="0">
            <a:spAutoFit/>
          </a:bodyPr>
          <a:lstStyle/>
          <a:p>
            <a:r>
              <a:rPr lang="en-GB" b="1">
                <a:solidFill>
                  <a:srgbClr val="1A244A"/>
                </a:solidFill>
              </a:rPr>
              <a:t>Secure Data </a:t>
            </a:r>
          </a:p>
        </p:txBody>
      </p:sp>
      <p:sp>
        <p:nvSpPr>
          <p:cNvPr id="39" name="Freeform: Shape 38">
            <a:extLst>
              <a:ext uri="{FF2B5EF4-FFF2-40B4-BE49-F238E27FC236}">
                <a16:creationId xmlns:a16="http://schemas.microsoft.com/office/drawing/2014/main" id="{48CCA189-AD91-812A-1BB7-793A98E13C49}"/>
              </a:ext>
            </a:extLst>
          </p:cNvPr>
          <p:cNvSpPr/>
          <p:nvPr/>
        </p:nvSpPr>
        <p:spPr>
          <a:xfrm>
            <a:off x="810469" y="3781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TextBox 39">
            <a:extLst>
              <a:ext uri="{FF2B5EF4-FFF2-40B4-BE49-F238E27FC236}">
                <a16:creationId xmlns:a16="http://schemas.microsoft.com/office/drawing/2014/main" id="{61153CB8-F590-BE24-EFC6-80E49BD95121}"/>
              </a:ext>
            </a:extLst>
          </p:cNvPr>
          <p:cNvSpPr txBox="1"/>
          <p:nvPr/>
        </p:nvSpPr>
        <p:spPr>
          <a:xfrm>
            <a:off x="1205028" y="4345208"/>
            <a:ext cx="4095538" cy="523220"/>
          </a:xfrm>
          <a:prstGeom prst="rect">
            <a:avLst/>
          </a:prstGeom>
          <a:noFill/>
        </p:spPr>
        <p:txBody>
          <a:bodyPr wrap="square" rtlCol="0">
            <a:spAutoFit/>
          </a:bodyPr>
          <a:lstStyle/>
          <a:p>
            <a:r>
              <a:rPr lang="en-GB" sz="1400"/>
              <a:t>Our expert technical team ensure a seamless project implementation process </a:t>
            </a:r>
          </a:p>
        </p:txBody>
      </p:sp>
      <p:sp>
        <p:nvSpPr>
          <p:cNvPr id="42" name="TextBox 41">
            <a:extLst>
              <a:ext uri="{FF2B5EF4-FFF2-40B4-BE49-F238E27FC236}">
                <a16:creationId xmlns:a16="http://schemas.microsoft.com/office/drawing/2014/main" id="{8A7B4754-C340-E0CB-96C3-2C1E648B4EDC}"/>
              </a:ext>
            </a:extLst>
          </p:cNvPr>
          <p:cNvSpPr txBox="1"/>
          <p:nvPr/>
        </p:nvSpPr>
        <p:spPr>
          <a:xfrm>
            <a:off x="1205027" y="3978933"/>
            <a:ext cx="2948473" cy="369332"/>
          </a:xfrm>
          <a:prstGeom prst="rect">
            <a:avLst/>
          </a:prstGeom>
          <a:noFill/>
        </p:spPr>
        <p:txBody>
          <a:bodyPr wrap="square" rtlCol="0">
            <a:spAutoFit/>
          </a:bodyPr>
          <a:lstStyle/>
          <a:p>
            <a:r>
              <a:rPr lang="en-GB" b="1">
                <a:solidFill>
                  <a:srgbClr val="1A244A"/>
                </a:solidFill>
              </a:rPr>
              <a:t>Stress-free Integration</a:t>
            </a:r>
          </a:p>
        </p:txBody>
      </p:sp>
      <p:pic>
        <p:nvPicPr>
          <p:cNvPr id="43" name="Graphic 42" descr="Internet Of Things with solid fill">
            <a:extLst>
              <a:ext uri="{FF2B5EF4-FFF2-40B4-BE49-F238E27FC236}">
                <a16:creationId xmlns:a16="http://schemas.microsoft.com/office/drawing/2014/main" id="{8EF2DF69-4DBA-4537-70FD-32C1BE107F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06944" y="2185343"/>
            <a:ext cx="992194" cy="992194"/>
          </a:xfrm>
          <a:prstGeom prst="rect">
            <a:avLst/>
          </a:prstGeom>
        </p:spPr>
      </p:pic>
      <p:sp>
        <p:nvSpPr>
          <p:cNvPr id="44" name="Rectangle 43">
            <a:extLst>
              <a:ext uri="{FF2B5EF4-FFF2-40B4-BE49-F238E27FC236}">
                <a16:creationId xmlns:a16="http://schemas.microsoft.com/office/drawing/2014/main" id="{14650EDA-B139-F3DB-91DC-135CEF122243}"/>
              </a:ext>
            </a:extLst>
          </p:cNvPr>
          <p:cNvSpPr/>
          <p:nvPr/>
        </p:nvSpPr>
        <p:spPr>
          <a:xfrm>
            <a:off x="7455318" y="2312107"/>
            <a:ext cx="2036691" cy="738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a:solidFill>
                  <a:schemeClr val="accent2"/>
                </a:solidFill>
                <a:latin typeface="+mj-lt"/>
              </a:rPr>
              <a:t>99.7% Oasys platform uptime </a:t>
            </a:r>
          </a:p>
        </p:txBody>
      </p:sp>
      <p:pic>
        <p:nvPicPr>
          <p:cNvPr id="45" name="Picture 44" descr="A picture containing logo, graphics, symbol, font&#10;&#10;Description automatically generated">
            <a:extLst>
              <a:ext uri="{FF2B5EF4-FFF2-40B4-BE49-F238E27FC236}">
                <a16:creationId xmlns:a16="http://schemas.microsoft.com/office/drawing/2014/main" id="{6F95BB20-75F8-0482-DAEA-1937A7416C3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66000"/>
                    </a14:imgEffect>
                  </a14:imgLayer>
                </a14:imgProps>
              </a:ext>
              <a:ext uri="{28A0092B-C50C-407E-A947-70E740481C1C}">
                <a14:useLocalDpi xmlns:a14="http://schemas.microsoft.com/office/drawing/2010/main" val="0"/>
              </a:ext>
            </a:extLst>
          </a:blip>
          <a:stretch>
            <a:fillRect/>
          </a:stretch>
        </p:blipFill>
        <p:spPr>
          <a:xfrm>
            <a:off x="8103195" y="4078640"/>
            <a:ext cx="1981726" cy="1981724"/>
          </a:xfrm>
          <a:prstGeom prst="rect">
            <a:avLst/>
          </a:prstGeom>
        </p:spPr>
      </p:pic>
      <p:sp>
        <p:nvSpPr>
          <p:cNvPr id="52" name="Freeform: Shape 51">
            <a:extLst>
              <a:ext uri="{FF2B5EF4-FFF2-40B4-BE49-F238E27FC236}">
                <a16:creationId xmlns:a16="http://schemas.microsoft.com/office/drawing/2014/main" id="{AD88B784-B109-468B-1C4A-F4BC04881AFE}"/>
              </a:ext>
            </a:extLst>
          </p:cNvPr>
          <p:cNvSpPr/>
          <p:nvPr/>
        </p:nvSpPr>
        <p:spPr>
          <a:xfrm rot="10800000">
            <a:off x="1178930" y="4991824"/>
            <a:ext cx="3833389" cy="1228155"/>
          </a:xfrm>
          <a:custGeom>
            <a:avLst/>
            <a:gdLst>
              <a:gd name="connsiteX0" fmla="*/ 2849381 w 2849381"/>
              <a:gd name="connsiteY0" fmla="*/ 1310840 h 1310840"/>
              <a:gd name="connsiteX1" fmla="*/ 2219634 w 2849381"/>
              <a:gd name="connsiteY1" fmla="*/ 1310840 h 1310840"/>
              <a:gd name="connsiteX2" fmla="*/ 1500890 w 2849381"/>
              <a:gd name="connsiteY2" fmla="*/ 1310840 h 1310840"/>
              <a:gd name="connsiteX3" fmla="*/ 1109904 w 2849381"/>
              <a:gd name="connsiteY3" fmla="*/ 1310840 h 1310840"/>
              <a:gd name="connsiteX4" fmla="*/ 1109904 w 2849381"/>
              <a:gd name="connsiteY4" fmla="*/ 1310765 h 1310840"/>
              <a:gd name="connsiteX5" fmla="*/ 63704 w 2849381"/>
              <a:gd name="connsiteY5" fmla="*/ 1310840 h 1310840"/>
              <a:gd name="connsiteX6" fmla="*/ 18663 w 2849381"/>
              <a:gd name="connsiteY6" fmla="*/ 1293420 h 1310840"/>
              <a:gd name="connsiteX7" fmla="*/ 1 w 2849381"/>
              <a:gd name="connsiteY7" fmla="*/ 1251709 h 1310840"/>
              <a:gd name="connsiteX8" fmla="*/ 0 w 2849381"/>
              <a:gd name="connsiteY8" fmla="*/ 0 h 1310840"/>
              <a:gd name="connsiteX9" fmla="*/ 1109904 w 2849381"/>
              <a:gd name="connsiteY9" fmla="*/ 0 h 1310840"/>
              <a:gd name="connsiteX10" fmla="*/ 1348491 w 2849381"/>
              <a:gd name="connsiteY10" fmla="*/ 0 h 1310840"/>
              <a:gd name="connsiteX11" fmla="*/ 2219634 w 2849381"/>
              <a:gd name="connsiteY11" fmla="*/ 0 h 1310840"/>
              <a:gd name="connsiteX12" fmla="*/ 2219634 w 2849381"/>
              <a:gd name="connsiteY12" fmla="*/ 41 h 1310840"/>
              <a:gd name="connsiteX13" fmla="*/ 2785677 w 2849381"/>
              <a:gd name="connsiteY13" fmla="*/ 0 h 1310840"/>
              <a:gd name="connsiteX14" fmla="*/ 2830719 w 2849381"/>
              <a:gd name="connsiteY14" fmla="*/ 17420 h 1310840"/>
              <a:gd name="connsiteX15" fmla="*/ 2849380 w 2849381"/>
              <a:gd name="connsiteY15" fmla="*/ 59131 h 13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9381" h="1310840">
                <a:moveTo>
                  <a:pt x="2849381" y="1310840"/>
                </a:moveTo>
                <a:lnTo>
                  <a:pt x="2219634" y="1310840"/>
                </a:lnTo>
                <a:lnTo>
                  <a:pt x="1500890" y="1310840"/>
                </a:lnTo>
                <a:lnTo>
                  <a:pt x="1109904" y="1310840"/>
                </a:lnTo>
                <a:lnTo>
                  <a:pt x="1109904" y="1310765"/>
                </a:lnTo>
                <a:lnTo>
                  <a:pt x="63704" y="1310840"/>
                </a:lnTo>
                <a:cubicBezTo>
                  <a:pt x="46082" y="1310743"/>
                  <a:pt x="30236" y="1304162"/>
                  <a:pt x="18663" y="1293420"/>
                </a:cubicBezTo>
                <a:cubicBezTo>
                  <a:pt x="7090" y="1282678"/>
                  <a:pt x="0" y="1267968"/>
                  <a:pt x="1" y="1251709"/>
                </a:cubicBezTo>
                <a:lnTo>
                  <a:pt x="0" y="0"/>
                </a:lnTo>
                <a:lnTo>
                  <a:pt x="1109904" y="0"/>
                </a:lnTo>
                <a:lnTo>
                  <a:pt x="1348491" y="0"/>
                </a:lnTo>
                <a:lnTo>
                  <a:pt x="2219634" y="0"/>
                </a:lnTo>
                <a:lnTo>
                  <a:pt x="2219634" y="41"/>
                </a:lnTo>
                <a:lnTo>
                  <a:pt x="2785677" y="0"/>
                </a:lnTo>
                <a:cubicBezTo>
                  <a:pt x="2803299" y="97"/>
                  <a:pt x="2819145" y="6678"/>
                  <a:pt x="2830719" y="17420"/>
                </a:cubicBezTo>
                <a:cubicBezTo>
                  <a:pt x="2842291" y="28162"/>
                  <a:pt x="2849381" y="42872"/>
                  <a:pt x="2849380" y="591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6" name="Picture 2" descr="SAP SuccessFactors - Daxtra Technologies Ltd">
            <a:extLst>
              <a:ext uri="{FF2B5EF4-FFF2-40B4-BE49-F238E27FC236}">
                <a16:creationId xmlns:a16="http://schemas.microsoft.com/office/drawing/2014/main" id="{4F0EB289-06EC-E034-1A67-000436C0DC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3969" b="23000"/>
          <a:stretch/>
        </p:blipFill>
        <p:spPr bwMode="auto">
          <a:xfrm>
            <a:off x="1224692" y="5130101"/>
            <a:ext cx="918397" cy="4870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3D4D8492-3C78-FD42-18BE-8975944EBF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647" y="5198877"/>
            <a:ext cx="799237" cy="31844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Oracle Taleo - Daxtra Technologies Ltd">
            <a:extLst>
              <a:ext uri="{FF2B5EF4-FFF2-40B4-BE49-F238E27FC236}">
                <a16:creationId xmlns:a16="http://schemas.microsoft.com/office/drawing/2014/main" id="{CEF20237-4044-50EE-69DE-422F930832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9799" b="35643"/>
          <a:stretch/>
        </p:blipFill>
        <p:spPr bwMode="auto">
          <a:xfrm>
            <a:off x="3880388" y="5198877"/>
            <a:ext cx="961872" cy="318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eArcu | Harpenden">
            <a:extLst>
              <a:ext uri="{FF2B5EF4-FFF2-40B4-BE49-F238E27FC236}">
                <a16:creationId xmlns:a16="http://schemas.microsoft.com/office/drawing/2014/main" id="{59D1A839-ED72-5728-C7D5-484AAACB72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1196" y="5844506"/>
            <a:ext cx="745388" cy="2615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a:extLst>
              <a:ext uri="{FF2B5EF4-FFF2-40B4-BE49-F238E27FC236}">
                <a16:creationId xmlns:a16="http://schemas.microsoft.com/office/drawing/2014/main" id="{79AD0658-F3F5-D9CC-88F3-FCCDF91E84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4646" y="5839838"/>
            <a:ext cx="745238" cy="2235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a:extLst>
              <a:ext uri="{FF2B5EF4-FFF2-40B4-BE49-F238E27FC236}">
                <a16:creationId xmlns:a16="http://schemas.microsoft.com/office/drawing/2014/main" id="{79E586B4-7940-A0C7-C5C7-9F1D510855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4575" y="5729683"/>
            <a:ext cx="745237" cy="414021"/>
          </a:xfrm>
          <a:prstGeom prst="rect">
            <a:avLst/>
          </a:prstGeom>
          <a:noFill/>
          <a:extLst>
            <a:ext uri="{909E8E84-426E-40DD-AFC4-6F175D3DCCD1}">
              <a14:hiddenFill xmlns:a14="http://schemas.microsoft.com/office/drawing/2010/main">
                <a:solidFill>
                  <a:srgbClr val="FFFFFF"/>
                </a:solidFill>
              </a14:hiddenFill>
            </a:ext>
          </a:extLst>
        </p:spPr>
      </p:pic>
      <p:pic>
        <p:nvPicPr>
          <p:cNvPr id="54" name="Graphic 53">
            <a:extLst>
              <a:ext uri="{FF2B5EF4-FFF2-40B4-BE49-F238E27FC236}">
                <a16:creationId xmlns:a16="http://schemas.microsoft.com/office/drawing/2014/main" id="{CA1DC768-1C8A-7D56-B580-6CEF91147699}"/>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0303"/>
          <a:stretch/>
        </p:blipFill>
        <p:spPr>
          <a:xfrm>
            <a:off x="1299912" y="1592189"/>
            <a:ext cx="1219175" cy="1186308"/>
          </a:xfrm>
          <a:prstGeom prst="rect">
            <a:avLst/>
          </a:prstGeom>
        </p:spPr>
      </p:pic>
    </p:spTree>
    <p:extLst>
      <p:ext uri="{BB962C8B-B14F-4D97-AF65-F5344CB8AC3E}">
        <p14:creationId xmlns:p14="http://schemas.microsoft.com/office/powerpoint/2010/main" val="182283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Content Placeholder 5">
            <a:extLst>
              <a:ext uri="{FF2B5EF4-FFF2-40B4-BE49-F238E27FC236}">
                <a16:creationId xmlns:a16="http://schemas.microsoft.com/office/drawing/2014/main" id="{309DBD2B-2959-E27B-B009-8D756B79E1D7}"/>
              </a:ext>
            </a:extLst>
          </p:cNvPr>
          <p:cNvSpPr>
            <a:spLocks noGrp="1"/>
          </p:cNvSpPr>
          <p:nvPr>
            <p:ph idx="1"/>
          </p:nvPr>
        </p:nvSpPr>
        <p:spPr>
          <a:xfrm>
            <a:off x="3956163" y="2505743"/>
            <a:ext cx="2916475" cy="547844"/>
          </a:xfrm>
        </p:spPr>
        <p:txBody>
          <a:bodyPr>
            <a:normAutofit/>
          </a:bodyPr>
          <a:lstStyle/>
          <a:p>
            <a:pPr marL="0" indent="0">
              <a:lnSpc>
                <a:spcPct val="110000"/>
              </a:lnSpc>
              <a:buNone/>
            </a:pPr>
            <a:r>
              <a:rPr lang="en-GB" dirty="0"/>
              <a:t>We have a 2-hour turnaround window for all support queries  </a:t>
            </a:r>
          </a:p>
        </p:txBody>
      </p:sp>
      <p:sp>
        <p:nvSpPr>
          <p:cNvPr id="22" name="Content Placeholder 6">
            <a:extLst>
              <a:ext uri="{FF2B5EF4-FFF2-40B4-BE49-F238E27FC236}">
                <a16:creationId xmlns:a16="http://schemas.microsoft.com/office/drawing/2014/main" id="{E8CB9D8F-2B7E-15B3-B758-BC9F858A4CC5}"/>
              </a:ext>
            </a:extLst>
          </p:cNvPr>
          <p:cNvSpPr txBox="1">
            <a:spLocks/>
          </p:cNvSpPr>
          <p:nvPr/>
        </p:nvSpPr>
        <p:spPr>
          <a:xfrm>
            <a:off x="3956740" y="1878447"/>
            <a:ext cx="2440506" cy="869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Unparalleled  Responsiveness </a:t>
            </a:r>
          </a:p>
        </p:txBody>
      </p:sp>
      <p:sp>
        <p:nvSpPr>
          <p:cNvPr id="24" name="Content Placeholder 5">
            <a:extLst>
              <a:ext uri="{FF2B5EF4-FFF2-40B4-BE49-F238E27FC236}">
                <a16:creationId xmlns:a16="http://schemas.microsoft.com/office/drawing/2014/main" id="{D52A4AE8-C389-2FDB-76F8-F4E5524665A9}"/>
              </a:ext>
            </a:extLst>
          </p:cNvPr>
          <p:cNvSpPr txBox="1">
            <a:spLocks/>
          </p:cNvSpPr>
          <p:nvPr/>
        </p:nvSpPr>
        <p:spPr>
          <a:xfrm>
            <a:off x="7641251" y="2467977"/>
            <a:ext cx="2692721" cy="585610"/>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t>Our outstanding bureau team are available 7 days a week </a:t>
            </a:r>
          </a:p>
        </p:txBody>
      </p:sp>
      <p:sp>
        <p:nvSpPr>
          <p:cNvPr id="25" name="Content Placeholder 6">
            <a:extLst>
              <a:ext uri="{FF2B5EF4-FFF2-40B4-BE49-F238E27FC236}">
                <a16:creationId xmlns:a16="http://schemas.microsoft.com/office/drawing/2014/main" id="{5FF9575E-9B40-E1A9-B96E-2E430EE0A762}"/>
              </a:ext>
            </a:extLst>
          </p:cNvPr>
          <p:cNvSpPr txBox="1">
            <a:spLocks/>
          </p:cNvSpPr>
          <p:nvPr/>
        </p:nvSpPr>
        <p:spPr>
          <a:xfrm>
            <a:off x="7656808" y="2034939"/>
            <a:ext cx="1799044" cy="3765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7-Day Service </a:t>
            </a:r>
          </a:p>
        </p:txBody>
      </p:sp>
      <p:sp>
        <p:nvSpPr>
          <p:cNvPr id="27" name="Content Placeholder 5">
            <a:extLst>
              <a:ext uri="{FF2B5EF4-FFF2-40B4-BE49-F238E27FC236}">
                <a16:creationId xmlns:a16="http://schemas.microsoft.com/office/drawing/2014/main" id="{A034A47F-D0DF-9BED-BBAD-81BEDA90C511}"/>
              </a:ext>
            </a:extLst>
          </p:cNvPr>
          <p:cNvSpPr txBox="1">
            <a:spLocks/>
          </p:cNvSpPr>
          <p:nvPr/>
        </p:nvSpPr>
        <p:spPr>
          <a:xfrm>
            <a:off x="3956163" y="4909619"/>
            <a:ext cx="2584596" cy="954107"/>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Our straightforward model has no hidden charges, maintenance fees or unused credits</a:t>
            </a:r>
          </a:p>
        </p:txBody>
      </p:sp>
      <p:sp>
        <p:nvSpPr>
          <p:cNvPr id="28" name="Content Placeholder 6">
            <a:extLst>
              <a:ext uri="{FF2B5EF4-FFF2-40B4-BE49-F238E27FC236}">
                <a16:creationId xmlns:a16="http://schemas.microsoft.com/office/drawing/2014/main" id="{84366AC1-7F23-3485-7060-7F293FEFFCE2}"/>
              </a:ext>
            </a:extLst>
          </p:cNvPr>
          <p:cNvSpPr txBox="1">
            <a:spLocks/>
          </p:cNvSpPr>
          <p:nvPr/>
        </p:nvSpPr>
        <p:spPr>
          <a:xfrm>
            <a:off x="3956451" y="4251995"/>
            <a:ext cx="2440795" cy="7562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Transparent Pricing</a:t>
            </a:r>
          </a:p>
        </p:txBody>
      </p:sp>
      <p:sp>
        <p:nvSpPr>
          <p:cNvPr id="30" name="Content Placeholder 5">
            <a:extLst>
              <a:ext uri="{FF2B5EF4-FFF2-40B4-BE49-F238E27FC236}">
                <a16:creationId xmlns:a16="http://schemas.microsoft.com/office/drawing/2014/main" id="{B78010F6-CE91-0445-FEA1-7956C992168E}"/>
              </a:ext>
            </a:extLst>
          </p:cNvPr>
          <p:cNvSpPr txBox="1">
            <a:spLocks/>
          </p:cNvSpPr>
          <p:nvPr/>
        </p:nvSpPr>
        <p:spPr>
          <a:xfrm>
            <a:off x="7655894" y="4915719"/>
            <a:ext cx="2779046" cy="740542"/>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A wealth of materials are available to support best-practice use of our assessments</a:t>
            </a:r>
          </a:p>
        </p:txBody>
      </p:sp>
      <p:sp>
        <p:nvSpPr>
          <p:cNvPr id="31" name="Content Placeholder 6">
            <a:extLst>
              <a:ext uri="{FF2B5EF4-FFF2-40B4-BE49-F238E27FC236}">
                <a16:creationId xmlns:a16="http://schemas.microsoft.com/office/drawing/2014/main" id="{F7186434-09DB-C82A-1446-5456E2DB6D57}"/>
              </a:ext>
            </a:extLst>
          </p:cNvPr>
          <p:cNvSpPr txBox="1">
            <a:spLocks/>
          </p:cNvSpPr>
          <p:nvPr/>
        </p:nvSpPr>
        <p:spPr>
          <a:xfrm>
            <a:off x="7646563" y="4251995"/>
            <a:ext cx="2331861" cy="657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First-class Resources </a:t>
            </a:r>
          </a:p>
        </p:txBody>
      </p:sp>
      <p:pic>
        <p:nvPicPr>
          <p:cNvPr id="3" name="Graphic 2">
            <a:extLst>
              <a:ext uri="{FF2B5EF4-FFF2-40B4-BE49-F238E27FC236}">
                <a16:creationId xmlns:a16="http://schemas.microsoft.com/office/drawing/2014/main" id="{C7B3FAE4-6882-1F88-7C25-1974605C8EB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5633"/>
          <a:stretch/>
        </p:blipFill>
        <p:spPr>
          <a:xfrm>
            <a:off x="7722928" y="1157958"/>
            <a:ext cx="595683" cy="628194"/>
          </a:xfrm>
          <a:prstGeom prst="rect">
            <a:avLst/>
          </a:prstGeom>
        </p:spPr>
      </p:pic>
      <p:sp>
        <p:nvSpPr>
          <p:cNvPr id="33" name="Freeform: Shape 32">
            <a:extLst>
              <a:ext uri="{FF2B5EF4-FFF2-40B4-BE49-F238E27FC236}">
                <a16:creationId xmlns:a16="http://schemas.microsoft.com/office/drawing/2014/main" id="{8179DE50-0B42-9100-085F-BE096A66E06A}"/>
              </a:ext>
            </a:extLst>
          </p:cNvPr>
          <p:cNvSpPr/>
          <p:nvPr/>
        </p:nvSpPr>
        <p:spPr>
          <a:xfrm>
            <a:off x="4038081" y="3520081"/>
            <a:ext cx="558477" cy="628286"/>
          </a:xfrm>
          <a:custGeom>
            <a:avLst/>
            <a:gdLst>
              <a:gd name="connsiteX0" fmla="*/ 209429 w 558477"/>
              <a:gd name="connsiteY0" fmla="*/ 558477 h 628286"/>
              <a:gd name="connsiteX1" fmla="*/ 209429 w 558477"/>
              <a:gd name="connsiteY1" fmla="*/ 581747 h 628286"/>
              <a:gd name="connsiteX2" fmla="*/ 267604 w 558477"/>
              <a:gd name="connsiteY2" fmla="*/ 581747 h 628286"/>
              <a:gd name="connsiteX3" fmla="*/ 267604 w 558477"/>
              <a:gd name="connsiteY3" fmla="*/ 558477 h 628286"/>
              <a:gd name="connsiteX4" fmla="*/ 465398 w 558477"/>
              <a:gd name="connsiteY4" fmla="*/ 279238 h 628286"/>
              <a:gd name="connsiteX5" fmla="*/ 465398 w 558477"/>
              <a:gd name="connsiteY5" fmla="*/ 442127 h 628286"/>
              <a:gd name="connsiteX6" fmla="*/ 511938 w 558477"/>
              <a:gd name="connsiteY6" fmla="*/ 442127 h 628286"/>
              <a:gd name="connsiteX7" fmla="*/ 511938 w 558477"/>
              <a:gd name="connsiteY7" fmla="*/ 279238 h 628286"/>
              <a:gd name="connsiteX8" fmla="*/ 46540 w 558477"/>
              <a:gd name="connsiteY8" fmla="*/ 279238 h 628286"/>
              <a:gd name="connsiteX9" fmla="*/ 46540 w 558477"/>
              <a:gd name="connsiteY9" fmla="*/ 442127 h 628286"/>
              <a:gd name="connsiteX10" fmla="*/ 93080 w 558477"/>
              <a:gd name="connsiteY10" fmla="*/ 442127 h 628286"/>
              <a:gd name="connsiteX11" fmla="*/ 93080 w 558477"/>
              <a:gd name="connsiteY11" fmla="*/ 279238 h 628286"/>
              <a:gd name="connsiteX12" fmla="*/ 279238 w 558477"/>
              <a:gd name="connsiteY12" fmla="*/ 0 h 628286"/>
              <a:gd name="connsiteX13" fmla="*/ 507210 w 558477"/>
              <a:gd name="connsiteY13" fmla="*/ 185802 h 628286"/>
              <a:gd name="connsiteX14" fmla="*/ 511937 w 558477"/>
              <a:gd name="connsiteY14" fmla="*/ 232698 h 628286"/>
              <a:gd name="connsiteX15" fmla="*/ 535208 w 558477"/>
              <a:gd name="connsiteY15" fmla="*/ 232698 h 628286"/>
              <a:gd name="connsiteX16" fmla="*/ 558477 w 558477"/>
              <a:gd name="connsiteY16" fmla="*/ 255968 h 628286"/>
              <a:gd name="connsiteX17" fmla="*/ 558477 w 558477"/>
              <a:gd name="connsiteY17" fmla="*/ 465397 h 628286"/>
              <a:gd name="connsiteX18" fmla="*/ 535208 w 558477"/>
              <a:gd name="connsiteY18" fmla="*/ 488667 h 628286"/>
              <a:gd name="connsiteX19" fmla="*/ 442128 w 558477"/>
              <a:gd name="connsiteY19" fmla="*/ 488667 h 628286"/>
              <a:gd name="connsiteX20" fmla="*/ 418858 w 558477"/>
              <a:gd name="connsiteY20" fmla="*/ 465397 h 628286"/>
              <a:gd name="connsiteX21" fmla="*/ 418858 w 558477"/>
              <a:gd name="connsiteY21" fmla="*/ 255968 h 628286"/>
              <a:gd name="connsiteX22" fmla="*/ 442128 w 558477"/>
              <a:gd name="connsiteY22" fmla="*/ 232698 h 628286"/>
              <a:gd name="connsiteX23" fmla="*/ 465397 w 558477"/>
              <a:gd name="connsiteY23" fmla="*/ 232698 h 628286"/>
              <a:gd name="connsiteX24" fmla="*/ 461615 w 558477"/>
              <a:gd name="connsiteY24" fmla="*/ 195182 h 628286"/>
              <a:gd name="connsiteX25" fmla="*/ 279238 w 558477"/>
              <a:gd name="connsiteY25" fmla="*/ 46540 h 628286"/>
              <a:gd name="connsiteX26" fmla="*/ 107709 w 558477"/>
              <a:gd name="connsiteY26" fmla="*/ 160238 h 628286"/>
              <a:gd name="connsiteX27" fmla="*/ 93079 w 558477"/>
              <a:gd name="connsiteY27" fmla="*/ 232698 h 628286"/>
              <a:gd name="connsiteX28" fmla="*/ 116350 w 558477"/>
              <a:gd name="connsiteY28" fmla="*/ 232698 h 628286"/>
              <a:gd name="connsiteX29" fmla="*/ 139619 w 558477"/>
              <a:gd name="connsiteY29" fmla="*/ 255968 h 628286"/>
              <a:gd name="connsiteX30" fmla="*/ 139619 w 558477"/>
              <a:gd name="connsiteY30" fmla="*/ 465397 h 628286"/>
              <a:gd name="connsiteX31" fmla="*/ 116350 w 558477"/>
              <a:gd name="connsiteY31" fmla="*/ 488667 h 628286"/>
              <a:gd name="connsiteX32" fmla="*/ 95428 w 558477"/>
              <a:gd name="connsiteY32" fmla="*/ 488667 h 628286"/>
              <a:gd name="connsiteX33" fmla="*/ 98565 w 558477"/>
              <a:gd name="connsiteY33" fmla="*/ 504205 h 628286"/>
              <a:gd name="connsiteX34" fmla="*/ 162889 w 558477"/>
              <a:gd name="connsiteY34" fmla="*/ 546842 h 628286"/>
              <a:gd name="connsiteX35" fmla="*/ 162889 w 558477"/>
              <a:gd name="connsiteY35" fmla="*/ 535207 h 628286"/>
              <a:gd name="connsiteX36" fmla="*/ 186159 w 558477"/>
              <a:gd name="connsiteY36" fmla="*/ 511937 h 628286"/>
              <a:gd name="connsiteX37" fmla="*/ 290873 w 558477"/>
              <a:gd name="connsiteY37" fmla="*/ 511937 h 628286"/>
              <a:gd name="connsiteX38" fmla="*/ 314143 w 558477"/>
              <a:gd name="connsiteY38" fmla="*/ 535207 h 628286"/>
              <a:gd name="connsiteX39" fmla="*/ 314143 w 558477"/>
              <a:gd name="connsiteY39" fmla="*/ 605017 h 628286"/>
              <a:gd name="connsiteX40" fmla="*/ 290873 w 558477"/>
              <a:gd name="connsiteY40" fmla="*/ 628286 h 628286"/>
              <a:gd name="connsiteX41" fmla="*/ 186159 w 558477"/>
              <a:gd name="connsiteY41" fmla="*/ 628286 h 628286"/>
              <a:gd name="connsiteX42" fmla="*/ 162889 w 558477"/>
              <a:gd name="connsiteY42" fmla="*/ 605017 h 628286"/>
              <a:gd name="connsiteX43" fmla="*/ 162889 w 558477"/>
              <a:gd name="connsiteY43" fmla="*/ 593381 h 628286"/>
              <a:gd name="connsiteX44" fmla="*/ 55683 w 558477"/>
              <a:gd name="connsiteY44" fmla="*/ 522320 h 628286"/>
              <a:gd name="connsiteX45" fmla="*/ 48888 w 558477"/>
              <a:gd name="connsiteY45" fmla="*/ 488667 h 628286"/>
              <a:gd name="connsiteX46" fmla="*/ 23270 w 558477"/>
              <a:gd name="connsiteY46" fmla="*/ 488667 h 628286"/>
              <a:gd name="connsiteX47" fmla="*/ 0 w 558477"/>
              <a:gd name="connsiteY47" fmla="*/ 465397 h 628286"/>
              <a:gd name="connsiteX48" fmla="*/ 0 w 558477"/>
              <a:gd name="connsiteY48" fmla="*/ 255968 h 628286"/>
              <a:gd name="connsiteX49" fmla="*/ 23270 w 558477"/>
              <a:gd name="connsiteY49" fmla="*/ 232698 h 628286"/>
              <a:gd name="connsiteX50" fmla="*/ 46539 w 558477"/>
              <a:gd name="connsiteY50" fmla="*/ 232698 h 628286"/>
              <a:gd name="connsiteX51" fmla="*/ 51267 w 558477"/>
              <a:gd name="connsiteY51" fmla="*/ 185802 h 628286"/>
              <a:gd name="connsiteX52" fmla="*/ 279238 w 558477"/>
              <a:gd name="connsiteY52" fmla="*/ 0 h 62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8477" h="628286">
                <a:moveTo>
                  <a:pt x="209429" y="558477"/>
                </a:moveTo>
                <a:lnTo>
                  <a:pt x="209429" y="581747"/>
                </a:lnTo>
                <a:lnTo>
                  <a:pt x="267604" y="581747"/>
                </a:lnTo>
                <a:lnTo>
                  <a:pt x="267604" y="558477"/>
                </a:lnTo>
                <a:close/>
                <a:moveTo>
                  <a:pt x="465398" y="279238"/>
                </a:moveTo>
                <a:lnTo>
                  <a:pt x="465398" y="442127"/>
                </a:lnTo>
                <a:lnTo>
                  <a:pt x="511938" y="442127"/>
                </a:lnTo>
                <a:lnTo>
                  <a:pt x="511938" y="279238"/>
                </a:lnTo>
                <a:close/>
                <a:moveTo>
                  <a:pt x="46540" y="279238"/>
                </a:moveTo>
                <a:lnTo>
                  <a:pt x="46540" y="442127"/>
                </a:lnTo>
                <a:lnTo>
                  <a:pt x="93080" y="442127"/>
                </a:lnTo>
                <a:lnTo>
                  <a:pt x="93080" y="279238"/>
                </a:lnTo>
                <a:close/>
                <a:moveTo>
                  <a:pt x="279238" y="0"/>
                </a:moveTo>
                <a:cubicBezTo>
                  <a:pt x="391690" y="0"/>
                  <a:pt x="485511" y="79765"/>
                  <a:pt x="507210" y="185802"/>
                </a:cubicBezTo>
                <a:lnTo>
                  <a:pt x="511937" y="232698"/>
                </a:lnTo>
                <a:lnTo>
                  <a:pt x="535208" y="232698"/>
                </a:lnTo>
                <a:cubicBezTo>
                  <a:pt x="548059" y="232698"/>
                  <a:pt x="558477" y="243116"/>
                  <a:pt x="558477" y="255968"/>
                </a:cubicBezTo>
                <a:lnTo>
                  <a:pt x="558477" y="465397"/>
                </a:lnTo>
                <a:cubicBezTo>
                  <a:pt x="558477" y="478249"/>
                  <a:pt x="548059" y="488667"/>
                  <a:pt x="535208" y="488667"/>
                </a:cubicBezTo>
                <a:lnTo>
                  <a:pt x="442128" y="488667"/>
                </a:lnTo>
                <a:cubicBezTo>
                  <a:pt x="429276" y="488667"/>
                  <a:pt x="418858" y="478249"/>
                  <a:pt x="418858" y="465397"/>
                </a:cubicBezTo>
                <a:lnTo>
                  <a:pt x="418858" y="255968"/>
                </a:lnTo>
                <a:cubicBezTo>
                  <a:pt x="418858" y="243116"/>
                  <a:pt x="429276" y="232698"/>
                  <a:pt x="442128" y="232698"/>
                </a:cubicBezTo>
                <a:lnTo>
                  <a:pt x="465397" y="232698"/>
                </a:lnTo>
                <a:lnTo>
                  <a:pt x="461615" y="195182"/>
                </a:lnTo>
                <a:cubicBezTo>
                  <a:pt x="444257" y="110352"/>
                  <a:pt x="369200" y="46540"/>
                  <a:pt x="279238" y="46540"/>
                </a:cubicBezTo>
                <a:cubicBezTo>
                  <a:pt x="202129" y="46540"/>
                  <a:pt x="135969" y="93422"/>
                  <a:pt x="107709" y="160238"/>
                </a:cubicBezTo>
                <a:lnTo>
                  <a:pt x="93079" y="232698"/>
                </a:lnTo>
                <a:lnTo>
                  <a:pt x="116350" y="232698"/>
                </a:lnTo>
                <a:cubicBezTo>
                  <a:pt x="129201" y="232698"/>
                  <a:pt x="139619" y="243116"/>
                  <a:pt x="139619" y="255968"/>
                </a:cubicBezTo>
                <a:lnTo>
                  <a:pt x="139619" y="465397"/>
                </a:lnTo>
                <a:cubicBezTo>
                  <a:pt x="139619" y="478249"/>
                  <a:pt x="129201" y="488667"/>
                  <a:pt x="116350" y="488667"/>
                </a:cubicBezTo>
                <a:lnTo>
                  <a:pt x="95428" y="488667"/>
                </a:lnTo>
                <a:lnTo>
                  <a:pt x="98565" y="504205"/>
                </a:lnTo>
                <a:cubicBezTo>
                  <a:pt x="109163" y="529261"/>
                  <a:pt x="133973" y="546842"/>
                  <a:pt x="162889" y="546842"/>
                </a:cubicBezTo>
                <a:lnTo>
                  <a:pt x="162889" y="535207"/>
                </a:lnTo>
                <a:cubicBezTo>
                  <a:pt x="162889" y="522355"/>
                  <a:pt x="173307" y="511937"/>
                  <a:pt x="186159" y="511937"/>
                </a:cubicBezTo>
                <a:lnTo>
                  <a:pt x="290873" y="511937"/>
                </a:lnTo>
                <a:cubicBezTo>
                  <a:pt x="303725" y="511937"/>
                  <a:pt x="314143" y="522355"/>
                  <a:pt x="314143" y="535207"/>
                </a:cubicBezTo>
                <a:lnTo>
                  <a:pt x="314143" y="605017"/>
                </a:lnTo>
                <a:cubicBezTo>
                  <a:pt x="314143" y="617869"/>
                  <a:pt x="303725" y="628286"/>
                  <a:pt x="290873" y="628286"/>
                </a:cubicBezTo>
                <a:lnTo>
                  <a:pt x="186159" y="628286"/>
                </a:lnTo>
                <a:cubicBezTo>
                  <a:pt x="173307" y="628286"/>
                  <a:pt x="162889" y="617869"/>
                  <a:pt x="162889" y="605017"/>
                </a:cubicBezTo>
                <a:lnTo>
                  <a:pt x="162889" y="593381"/>
                </a:lnTo>
                <a:cubicBezTo>
                  <a:pt x="114695" y="593381"/>
                  <a:pt x="73345" y="564079"/>
                  <a:pt x="55683" y="522320"/>
                </a:cubicBezTo>
                <a:lnTo>
                  <a:pt x="48888" y="488667"/>
                </a:lnTo>
                <a:lnTo>
                  <a:pt x="23270" y="488667"/>
                </a:lnTo>
                <a:cubicBezTo>
                  <a:pt x="10418" y="488667"/>
                  <a:pt x="0" y="478249"/>
                  <a:pt x="0" y="465397"/>
                </a:cubicBezTo>
                <a:lnTo>
                  <a:pt x="0" y="255968"/>
                </a:lnTo>
                <a:cubicBezTo>
                  <a:pt x="0" y="243116"/>
                  <a:pt x="10418" y="232698"/>
                  <a:pt x="23270" y="232698"/>
                </a:cubicBezTo>
                <a:lnTo>
                  <a:pt x="46539" y="232698"/>
                </a:lnTo>
                <a:lnTo>
                  <a:pt x="51267" y="185802"/>
                </a:lnTo>
                <a:cubicBezTo>
                  <a:pt x="72965" y="79765"/>
                  <a:pt x="166787" y="0"/>
                  <a:pt x="279238" y="0"/>
                </a:cubicBezTo>
                <a:close/>
              </a:path>
            </a:pathLst>
          </a:custGeom>
          <a:solidFill>
            <a:schemeClr val="accent2"/>
          </a:solidFill>
          <a:ln w="19050" cap="flat">
            <a:solidFill>
              <a:schemeClr val="bg1"/>
            </a:solidFill>
            <a:prstDash val="solid"/>
            <a:miter/>
          </a:ln>
        </p:spPr>
        <p:txBody>
          <a:bodyPr rtlCol="0" anchor="ctr"/>
          <a:lstStyle/>
          <a:p>
            <a:endParaRPr lang="en-GB"/>
          </a:p>
        </p:txBody>
      </p:sp>
      <p:pic>
        <p:nvPicPr>
          <p:cNvPr id="35" name="Graphic 34">
            <a:extLst>
              <a:ext uri="{FF2B5EF4-FFF2-40B4-BE49-F238E27FC236}">
                <a16:creationId xmlns:a16="http://schemas.microsoft.com/office/drawing/2014/main" id="{805234F0-83BC-9D5C-E132-A1011FB9C67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263"/>
          <a:stretch/>
        </p:blipFill>
        <p:spPr>
          <a:xfrm>
            <a:off x="4038081" y="1171473"/>
            <a:ext cx="618662" cy="601164"/>
          </a:xfrm>
          <a:prstGeom prst="rect">
            <a:avLst/>
          </a:prstGeom>
        </p:spPr>
      </p:pic>
      <p:pic>
        <p:nvPicPr>
          <p:cNvPr id="41" name="Graphic 40">
            <a:extLst>
              <a:ext uri="{FF2B5EF4-FFF2-40B4-BE49-F238E27FC236}">
                <a16:creationId xmlns:a16="http://schemas.microsoft.com/office/drawing/2014/main" id="{4338EAF0-75F5-DE5C-D053-2EB4AD130D1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2755" b="14378"/>
          <a:stretch/>
        </p:blipFill>
        <p:spPr>
          <a:xfrm>
            <a:off x="7721211" y="3555145"/>
            <a:ext cx="712798" cy="676585"/>
          </a:xfrm>
          <a:prstGeom prst="rect">
            <a:avLst/>
          </a:prstGeom>
        </p:spPr>
      </p:pic>
      <p:grpSp>
        <p:nvGrpSpPr>
          <p:cNvPr id="53" name="Group 52">
            <a:extLst>
              <a:ext uri="{FF2B5EF4-FFF2-40B4-BE49-F238E27FC236}">
                <a16:creationId xmlns:a16="http://schemas.microsoft.com/office/drawing/2014/main" id="{8E8B4848-0E42-9035-8810-1C2FD8E97913}"/>
              </a:ext>
            </a:extLst>
          </p:cNvPr>
          <p:cNvGrpSpPr/>
          <p:nvPr/>
        </p:nvGrpSpPr>
        <p:grpSpPr>
          <a:xfrm>
            <a:off x="10734570" y="326035"/>
            <a:ext cx="1395326" cy="307777"/>
            <a:chOff x="10734570" y="326035"/>
            <a:chExt cx="1395326" cy="307777"/>
          </a:xfrm>
        </p:grpSpPr>
        <p:sp>
          <p:nvSpPr>
            <p:cNvPr id="46" name="TextBox 45">
              <a:extLst>
                <a:ext uri="{FF2B5EF4-FFF2-40B4-BE49-F238E27FC236}">
                  <a16:creationId xmlns:a16="http://schemas.microsoft.com/office/drawing/2014/main" id="{91BB059C-2220-8C16-8A5B-4AE3D4EEF9D9}"/>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Service</a:t>
              </a:r>
            </a:p>
          </p:txBody>
        </p:sp>
        <p:grpSp>
          <p:nvGrpSpPr>
            <p:cNvPr id="50" name="Group 49">
              <a:extLst>
                <a:ext uri="{FF2B5EF4-FFF2-40B4-BE49-F238E27FC236}">
                  <a16:creationId xmlns:a16="http://schemas.microsoft.com/office/drawing/2014/main" id="{0F2D2258-79DC-75D2-7450-3A093928A98C}"/>
                </a:ext>
              </a:extLst>
            </p:cNvPr>
            <p:cNvGrpSpPr/>
            <p:nvPr/>
          </p:nvGrpSpPr>
          <p:grpSpPr>
            <a:xfrm>
              <a:off x="10734570" y="326035"/>
              <a:ext cx="307021" cy="306415"/>
              <a:chOff x="6230645" y="2660931"/>
              <a:chExt cx="2601765" cy="2596630"/>
            </a:xfrm>
          </p:grpSpPr>
          <p:sp>
            <p:nvSpPr>
              <p:cNvPr id="51" name="Freeform: Shape 50">
                <a:extLst>
                  <a:ext uri="{FF2B5EF4-FFF2-40B4-BE49-F238E27FC236}">
                    <a16:creationId xmlns:a16="http://schemas.microsoft.com/office/drawing/2014/main" id="{15107363-574E-9BF0-3E3B-34B7AC0EEE46}"/>
                  </a:ext>
                </a:extLst>
              </p:cNvPr>
              <p:cNvSpPr/>
              <p:nvPr/>
            </p:nvSpPr>
            <p:spPr>
              <a:xfrm>
                <a:off x="6230645" y="2665565"/>
                <a:ext cx="2594386" cy="2591996"/>
              </a:xfrm>
              <a:custGeom>
                <a:avLst/>
                <a:gdLst>
                  <a:gd name="connsiteX0" fmla="*/ 0 w 2594386"/>
                  <a:gd name="connsiteY0" fmla="*/ 0 h 2591996"/>
                  <a:gd name="connsiteX1" fmla="*/ 2475076 w 2594386"/>
                  <a:gd name="connsiteY1" fmla="*/ 0 h 2591996"/>
                  <a:gd name="connsiteX2" fmla="*/ 2483681 w 2594386"/>
                  <a:gd name="connsiteY2" fmla="*/ 1750 h 2591996"/>
                  <a:gd name="connsiteX3" fmla="*/ 2594386 w 2594386"/>
                  <a:gd name="connsiteY3" fmla="*/ 1750 h 2591996"/>
                  <a:gd name="connsiteX4" fmla="*/ 2594386 w 2594386"/>
                  <a:gd name="connsiteY4" fmla="*/ 225072 h 2591996"/>
                  <a:gd name="connsiteX5" fmla="*/ 2591806 w 2594386"/>
                  <a:gd name="connsiteY5" fmla="*/ 225072 h 2591996"/>
                  <a:gd name="connsiteX6" fmla="*/ 2591805 w 2594386"/>
                  <a:gd name="connsiteY6" fmla="*/ 2591805 h 2591996"/>
                  <a:gd name="connsiteX7" fmla="*/ 116925 w 2594386"/>
                  <a:gd name="connsiteY7" fmla="*/ 2591996 h 2591996"/>
                  <a:gd name="connsiteX8" fmla="*/ 34254 w 2594386"/>
                  <a:gd name="connsiteY8" fmla="*/ 2557551 h 2591996"/>
                  <a:gd name="connsiteX9" fmla="*/ 2 w 2594386"/>
                  <a:gd name="connsiteY9" fmla="*/ 2475073 h 25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386" h="2591996">
                    <a:moveTo>
                      <a:pt x="0" y="0"/>
                    </a:moveTo>
                    <a:lnTo>
                      <a:pt x="2475076" y="0"/>
                    </a:lnTo>
                    <a:lnTo>
                      <a:pt x="2483681" y="1750"/>
                    </a:lnTo>
                    <a:lnTo>
                      <a:pt x="2594386" y="1750"/>
                    </a:lnTo>
                    <a:lnTo>
                      <a:pt x="2594386" y="225072"/>
                    </a:lnTo>
                    <a:lnTo>
                      <a:pt x="2591806" y="225072"/>
                    </a:lnTo>
                    <a:lnTo>
                      <a:pt x="2591805" y="2591805"/>
                    </a:lnTo>
                    <a:lnTo>
                      <a:pt x="116925" y="2591996"/>
                    </a:lnTo>
                    <a:cubicBezTo>
                      <a:pt x="84581" y="2591805"/>
                      <a:pt x="55496" y="2578792"/>
                      <a:pt x="34254" y="2557551"/>
                    </a:cubicBezTo>
                    <a:cubicBezTo>
                      <a:pt x="13013" y="2536310"/>
                      <a:pt x="0" y="2507224"/>
                      <a:pt x="2" y="2475073"/>
                    </a:cubicBez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D9CECA1-6946-71CF-8D45-510BC2F2933F}"/>
                  </a:ext>
                </a:extLst>
              </p:cNvPr>
              <p:cNvSpPr/>
              <p:nvPr/>
            </p:nvSpPr>
            <p:spPr>
              <a:xfrm rot="10800000">
                <a:off x="756791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488093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809D4EDC-B71D-3ABD-26B4-A4B44BD6A686}"/>
              </a:ext>
            </a:extLst>
          </p:cNvPr>
          <p:cNvGrpSpPr/>
          <p:nvPr/>
        </p:nvGrpSpPr>
        <p:grpSpPr>
          <a:xfrm>
            <a:off x="10734570" y="326034"/>
            <a:ext cx="1395326" cy="307778"/>
            <a:chOff x="10734570" y="326034"/>
            <a:chExt cx="1395326" cy="307778"/>
          </a:xfrm>
        </p:grpSpPr>
        <p:sp>
          <p:nvSpPr>
            <p:cNvPr id="58" name="TextBox 57">
              <a:extLst>
                <a:ext uri="{FF2B5EF4-FFF2-40B4-BE49-F238E27FC236}">
                  <a16:creationId xmlns:a16="http://schemas.microsoft.com/office/drawing/2014/main" id="{0ACAAE70-A155-A4E5-00CB-BD79915F6E57}"/>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Skill</a:t>
              </a:r>
            </a:p>
          </p:txBody>
        </p:sp>
        <p:grpSp>
          <p:nvGrpSpPr>
            <p:cNvPr id="65" name="Group 64">
              <a:extLst>
                <a:ext uri="{FF2B5EF4-FFF2-40B4-BE49-F238E27FC236}">
                  <a16:creationId xmlns:a16="http://schemas.microsoft.com/office/drawing/2014/main" id="{7CD04B80-4E50-DF76-0D42-6A41803C4ACB}"/>
                </a:ext>
              </a:extLst>
            </p:cNvPr>
            <p:cNvGrpSpPr/>
            <p:nvPr/>
          </p:nvGrpSpPr>
          <p:grpSpPr>
            <a:xfrm>
              <a:off x="10734570" y="326034"/>
              <a:ext cx="307348" cy="305868"/>
              <a:chOff x="9104473" y="2665565"/>
              <a:chExt cx="2604538" cy="2591996"/>
            </a:xfrm>
          </p:grpSpPr>
          <p:sp>
            <p:nvSpPr>
              <p:cNvPr id="66" name="Freeform: Shape 65">
                <a:extLst>
                  <a:ext uri="{FF2B5EF4-FFF2-40B4-BE49-F238E27FC236}">
                    <a16:creationId xmlns:a16="http://schemas.microsoft.com/office/drawing/2014/main" id="{90316B65-0145-1BE6-2DD7-442A0652684D}"/>
                  </a:ext>
                </a:extLst>
              </p:cNvPr>
              <p:cNvSpPr/>
              <p:nvPr/>
            </p:nvSpPr>
            <p:spPr>
              <a:xfrm>
                <a:off x="9104473"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47D3DF3-F88C-A7A3-306E-E8B0BDA34EBC}"/>
                  </a:ext>
                </a:extLst>
              </p:cNvPr>
              <p:cNvSpPr/>
              <p:nvPr/>
            </p:nvSpPr>
            <p:spPr>
              <a:xfrm rot="10800000" flipH="1" flipV="1">
                <a:off x="9114023" y="3897370"/>
                <a:ext cx="2594988" cy="135769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Content Placeholder 5">
            <a:extLst>
              <a:ext uri="{FF2B5EF4-FFF2-40B4-BE49-F238E27FC236}">
                <a16:creationId xmlns:a16="http://schemas.microsoft.com/office/drawing/2014/main" id="{B5FFE22E-2D2B-8A66-276E-3544F380FE1A}"/>
              </a:ext>
            </a:extLst>
          </p:cNvPr>
          <p:cNvSpPr>
            <a:spLocks noGrp="1"/>
          </p:cNvSpPr>
          <p:nvPr>
            <p:ph idx="1"/>
          </p:nvPr>
        </p:nvSpPr>
        <p:spPr>
          <a:xfrm>
            <a:off x="1590915" y="2505743"/>
            <a:ext cx="2916475" cy="738664"/>
          </a:xfrm>
        </p:spPr>
        <p:txBody>
          <a:bodyPr>
            <a:spAutoFit/>
          </a:bodyPr>
          <a:lstStyle/>
          <a:p>
            <a:pPr marL="0" indent="0">
              <a:lnSpc>
                <a:spcPct val="100000"/>
              </a:lnSpc>
              <a:buNone/>
            </a:pPr>
            <a:r>
              <a:rPr lang="en-GB" dirty="0"/>
              <a:t>Get access to our team of expert Industrial Occupational Psychologists for help &amp; advice </a:t>
            </a:r>
          </a:p>
        </p:txBody>
      </p:sp>
      <p:sp>
        <p:nvSpPr>
          <p:cNvPr id="3" name="Content Placeholder 6">
            <a:extLst>
              <a:ext uri="{FF2B5EF4-FFF2-40B4-BE49-F238E27FC236}">
                <a16:creationId xmlns:a16="http://schemas.microsoft.com/office/drawing/2014/main" id="{5D28B4B7-7482-E6A0-0D28-740CE4A85B96}"/>
              </a:ext>
            </a:extLst>
          </p:cNvPr>
          <p:cNvSpPr txBox="1">
            <a:spLocks/>
          </p:cNvSpPr>
          <p:nvPr/>
        </p:nvSpPr>
        <p:spPr>
          <a:xfrm>
            <a:off x="1591492" y="2011157"/>
            <a:ext cx="2440506" cy="360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Expert Consultants</a:t>
            </a:r>
          </a:p>
        </p:txBody>
      </p:sp>
      <p:sp>
        <p:nvSpPr>
          <p:cNvPr id="4" name="Content Placeholder 5">
            <a:extLst>
              <a:ext uri="{FF2B5EF4-FFF2-40B4-BE49-F238E27FC236}">
                <a16:creationId xmlns:a16="http://schemas.microsoft.com/office/drawing/2014/main" id="{C9DE2F68-B969-5BEF-8222-92C4B707C2CD}"/>
              </a:ext>
            </a:extLst>
          </p:cNvPr>
          <p:cNvSpPr txBox="1">
            <a:spLocks/>
          </p:cNvSpPr>
          <p:nvPr/>
        </p:nvSpPr>
        <p:spPr>
          <a:xfrm>
            <a:off x="5276003" y="2467977"/>
            <a:ext cx="3002365" cy="738664"/>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Our knowledgeable practitioners span over 30 countries internationally </a:t>
            </a:r>
          </a:p>
        </p:txBody>
      </p:sp>
      <p:sp>
        <p:nvSpPr>
          <p:cNvPr id="5" name="Content Placeholder 6">
            <a:extLst>
              <a:ext uri="{FF2B5EF4-FFF2-40B4-BE49-F238E27FC236}">
                <a16:creationId xmlns:a16="http://schemas.microsoft.com/office/drawing/2014/main" id="{5252A494-C797-2D6B-FA21-A762D449CE51}"/>
              </a:ext>
            </a:extLst>
          </p:cNvPr>
          <p:cNvSpPr txBox="1">
            <a:spLocks/>
          </p:cNvSpPr>
          <p:nvPr/>
        </p:nvSpPr>
        <p:spPr>
          <a:xfrm>
            <a:off x="5291560" y="2022224"/>
            <a:ext cx="3153058"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a:solidFill>
                  <a:srgbClr val="1A244A"/>
                </a:solidFill>
                <a:latin typeface="+mn-lt"/>
                <a:ea typeface="+mn-ea"/>
                <a:cs typeface="+mn-cs"/>
              </a:rPr>
              <a:t>Global Reach </a:t>
            </a:r>
          </a:p>
        </p:txBody>
      </p:sp>
      <p:sp>
        <p:nvSpPr>
          <p:cNvPr id="6" name="Content Placeholder 5">
            <a:extLst>
              <a:ext uri="{FF2B5EF4-FFF2-40B4-BE49-F238E27FC236}">
                <a16:creationId xmlns:a16="http://schemas.microsoft.com/office/drawing/2014/main" id="{5AF533C3-0CD9-5CD9-786E-8C5DC77EE9C7}"/>
              </a:ext>
            </a:extLst>
          </p:cNvPr>
          <p:cNvSpPr txBox="1">
            <a:spLocks/>
          </p:cNvSpPr>
          <p:nvPr/>
        </p:nvSpPr>
        <p:spPr>
          <a:xfrm>
            <a:off x="1590915" y="4882484"/>
            <a:ext cx="2916474" cy="954107"/>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We work with you to create algorithms based on what is key to success for the role you are recruiting for</a:t>
            </a:r>
          </a:p>
        </p:txBody>
      </p:sp>
      <p:sp>
        <p:nvSpPr>
          <p:cNvPr id="8" name="Content Placeholder 6">
            <a:extLst>
              <a:ext uri="{FF2B5EF4-FFF2-40B4-BE49-F238E27FC236}">
                <a16:creationId xmlns:a16="http://schemas.microsoft.com/office/drawing/2014/main" id="{F95B43FB-EAE1-FE18-3CCF-65ED7F8472E0}"/>
              </a:ext>
            </a:extLst>
          </p:cNvPr>
          <p:cNvSpPr txBox="1">
            <a:spLocks/>
          </p:cNvSpPr>
          <p:nvPr/>
        </p:nvSpPr>
        <p:spPr>
          <a:xfrm>
            <a:off x="5239879" y="4475763"/>
            <a:ext cx="3311078"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Expert Team </a:t>
            </a:r>
          </a:p>
        </p:txBody>
      </p:sp>
      <p:sp>
        <p:nvSpPr>
          <p:cNvPr id="11" name="Content Placeholder 5">
            <a:extLst>
              <a:ext uri="{FF2B5EF4-FFF2-40B4-BE49-F238E27FC236}">
                <a16:creationId xmlns:a16="http://schemas.microsoft.com/office/drawing/2014/main" id="{4DE6EBA7-6D34-026A-3773-54D66AAA3F9F}"/>
              </a:ext>
            </a:extLst>
          </p:cNvPr>
          <p:cNvSpPr txBox="1">
            <a:spLocks/>
          </p:cNvSpPr>
          <p:nvPr/>
        </p:nvSpPr>
        <p:spPr>
          <a:xfrm>
            <a:off x="5290646" y="4880606"/>
            <a:ext cx="2779046" cy="1169551"/>
          </a:xfrm>
          <a:prstGeom prst="rect">
            <a:avLst/>
          </a:prstGeom>
        </p:spPr>
        <p:txBody>
          <a:bodyPr vert="horz" lIns="91440" tIns="45720" rIns="91440" bIns="45720" rtlCol="0">
            <a:sp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dirty="0"/>
              <a:t>Our expert teams go beyond psychology giving you access to leading designers and IT Consultants for end-to-end delivery</a:t>
            </a:r>
          </a:p>
        </p:txBody>
      </p:sp>
      <p:sp>
        <p:nvSpPr>
          <p:cNvPr id="12" name="Content Placeholder 6">
            <a:extLst>
              <a:ext uri="{FF2B5EF4-FFF2-40B4-BE49-F238E27FC236}">
                <a16:creationId xmlns:a16="http://schemas.microsoft.com/office/drawing/2014/main" id="{D5A9C685-7594-AE70-733F-14A976B3678E}"/>
              </a:ext>
            </a:extLst>
          </p:cNvPr>
          <p:cNvSpPr txBox="1">
            <a:spLocks/>
          </p:cNvSpPr>
          <p:nvPr/>
        </p:nvSpPr>
        <p:spPr>
          <a:xfrm>
            <a:off x="1529931" y="4466216"/>
            <a:ext cx="3163303"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n-lt"/>
                <a:ea typeface="+mn-ea"/>
                <a:cs typeface="+mn-cs"/>
              </a:rPr>
              <a:t>Consultancy Services </a:t>
            </a:r>
          </a:p>
        </p:txBody>
      </p:sp>
      <p:pic>
        <p:nvPicPr>
          <p:cNvPr id="22" name="Graphic 21">
            <a:extLst>
              <a:ext uri="{FF2B5EF4-FFF2-40B4-BE49-F238E27FC236}">
                <a16:creationId xmlns:a16="http://schemas.microsoft.com/office/drawing/2014/main" id="{BC8CB3BD-D5F0-5D78-EF86-0286BE14D20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6956"/>
          <a:stretch/>
        </p:blipFill>
        <p:spPr>
          <a:xfrm>
            <a:off x="1672832" y="998082"/>
            <a:ext cx="850911" cy="883280"/>
          </a:xfrm>
          <a:prstGeom prst="rect">
            <a:avLst/>
          </a:prstGeom>
        </p:spPr>
      </p:pic>
      <p:pic>
        <p:nvPicPr>
          <p:cNvPr id="24" name="Graphic 23">
            <a:extLst>
              <a:ext uri="{FF2B5EF4-FFF2-40B4-BE49-F238E27FC236}">
                <a16:creationId xmlns:a16="http://schemas.microsoft.com/office/drawing/2014/main" id="{D3602801-A593-57EA-2A4E-F5C9DFA4B04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8440"/>
          <a:stretch/>
        </p:blipFill>
        <p:spPr>
          <a:xfrm>
            <a:off x="5239879" y="1104291"/>
            <a:ext cx="733902" cy="754203"/>
          </a:xfrm>
          <a:prstGeom prst="rect">
            <a:avLst/>
          </a:prstGeom>
        </p:spPr>
      </p:pic>
      <p:pic>
        <p:nvPicPr>
          <p:cNvPr id="26" name="Graphic 25">
            <a:extLst>
              <a:ext uri="{FF2B5EF4-FFF2-40B4-BE49-F238E27FC236}">
                <a16:creationId xmlns:a16="http://schemas.microsoft.com/office/drawing/2014/main" id="{EA164755-917E-49E2-9764-54731311883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r="-16930" b="17548"/>
          <a:stretch/>
        </p:blipFill>
        <p:spPr>
          <a:xfrm>
            <a:off x="5365258" y="3601069"/>
            <a:ext cx="838022" cy="738663"/>
          </a:xfrm>
          <a:prstGeom prst="rect">
            <a:avLst/>
          </a:prstGeom>
        </p:spPr>
      </p:pic>
      <p:pic>
        <p:nvPicPr>
          <p:cNvPr id="28" name="Graphic 27">
            <a:extLst>
              <a:ext uri="{FF2B5EF4-FFF2-40B4-BE49-F238E27FC236}">
                <a16:creationId xmlns:a16="http://schemas.microsoft.com/office/drawing/2014/main" id="{25A1F1C8-1ADB-A1B1-527B-64F1E5D22631}"/>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5483"/>
          <a:stretch/>
        </p:blipFill>
        <p:spPr>
          <a:xfrm>
            <a:off x="1590915" y="3468743"/>
            <a:ext cx="731819" cy="773137"/>
          </a:xfrm>
          <a:prstGeom prst="rect">
            <a:avLst/>
          </a:prstGeom>
        </p:spPr>
      </p:pic>
    </p:spTree>
    <p:extLst>
      <p:ext uri="{BB962C8B-B14F-4D97-AF65-F5344CB8AC3E}">
        <p14:creationId xmlns:p14="http://schemas.microsoft.com/office/powerpoint/2010/main" val="2210407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E2EFA3C-6E09-60B4-8B51-8E34F4D4B8DD}"/>
              </a:ext>
            </a:extLst>
          </p:cNvPr>
          <p:cNvSpPr/>
          <p:nvPr/>
        </p:nvSpPr>
        <p:spPr>
          <a:xfrm>
            <a:off x="791030" y="797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extBox 8">
            <a:extLst>
              <a:ext uri="{FF2B5EF4-FFF2-40B4-BE49-F238E27FC236}">
                <a16:creationId xmlns:a16="http://schemas.microsoft.com/office/drawing/2014/main" id="{D340DCB7-EC40-3B5E-3908-FB72575CD355}"/>
              </a:ext>
            </a:extLst>
          </p:cNvPr>
          <p:cNvSpPr txBox="1"/>
          <p:nvPr/>
        </p:nvSpPr>
        <p:spPr>
          <a:xfrm>
            <a:off x="3465512" y="1203710"/>
            <a:ext cx="1890800" cy="738664"/>
          </a:xfrm>
          <a:prstGeom prst="rect">
            <a:avLst/>
          </a:prstGeom>
          <a:noFill/>
        </p:spPr>
        <p:txBody>
          <a:bodyPr wrap="square" rtlCol="0">
            <a:spAutoFit/>
          </a:bodyPr>
          <a:lstStyle/>
          <a:p>
            <a:r>
              <a:rPr lang="en-GB" sz="1400" i="1" dirty="0"/>
              <a:t>“Great reports. Phenomenal Science”.</a:t>
            </a:r>
          </a:p>
        </p:txBody>
      </p:sp>
      <p:sp>
        <p:nvSpPr>
          <p:cNvPr id="10" name="Freeform: Shape 9">
            <a:extLst>
              <a:ext uri="{FF2B5EF4-FFF2-40B4-BE49-F238E27FC236}">
                <a16:creationId xmlns:a16="http://schemas.microsoft.com/office/drawing/2014/main" id="{35FB7A7D-8987-543E-6ADF-F0569E9AB944}"/>
              </a:ext>
            </a:extLst>
          </p:cNvPr>
          <p:cNvSpPr/>
          <p:nvPr/>
        </p:nvSpPr>
        <p:spPr>
          <a:xfrm>
            <a:off x="5888671" y="811275"/>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BCAAD41F-BC62-09CE-ED5D-ADF5D4576D00}"/>
              </a:ext>
            </a:extLst>
          </p:cNvPr>
          <p:cNvSpPr/>
          <p:nvPr/>
        </p:nvSpPr>
        <p:spPr>
          <a:xfrm>
            <a:off x="5857553" y="3781636"/>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48CCA189-AD91-812A-1BB7-793A98E13C49}"/>
              </a:ext>
            </a:extLst>
          </p:cNvPr>
          <p:cNvSpPr/>
          <p:nvPr/>
        </p:nvSpPr>
        <p:spPr>
          <a:xfrm>
            <a:off x="761943" y="3781635"/>
            <a:ext cx="4594369" cy="2617725"/>
          </a:xfrm>
          <a:custGeom>
            <a:avLst/>
            <a:gdLst>
              <a:gd name="connsiteX0" fmla="*/ 0 w 4594369"/>
              <a:gd name="connsiteY0" fmla="*/ 0 h 2617725"/>
              <a:gd name="connsiteX1" fmla="*/ 1774452 w 4594369"/>
              <a:gd name="connsiteY1" fmla="*/ 0 h 2617725"/>
              <a:gd name="connsiteX2" fmla="*/ 2692913 w 4594369"/>
              <a:gd name="connsiteY2" fmla="*/ 0 h 2617725"/>
              <a:gd name="connsiteX3" fmla="*/ 4467365 w 4594369"/>
              <a:gd name="connsiteY3" fmla="*/ 0 h 2617725"/>
              <a:gd name="connsiteX4" fmla="*/ 4557099 w 4594369"/>
              <a:gd name="connsiteY4" fmla="*/ 34594 h 2617725"/>
              <a:gd name="connsiteX5" fmla="*/ 4594369 w 4594369"/>
              <a:gd name="connsiteY5" fmla="*/ 117888 h 2617725"/>
              <a:gd name="connsiteX6" fmla="*/ 4594368 w 4594369"/>
              <a:gd name="connsiteY6" fmla="*/ 2617532 h 2617725"/>
              <a:gd name="connsiteX7" fmla="*/ 1901668 w 4594369"/>
              <a:gd name="connsiteY7" fmla="*/ 2617725 h 2617725"/>
              <a:gd name="connsiteX8" fmla="*/ 1901001 w 4594369"/>
              <a:gd name="connsiteY8" fmla="*/ 2617598 h 2617725"/>
              <a:gd name="connsiteX9" fmla="*/ 127216 w 4594369"/>
              <a:gd name="connsiteY9" fmla="*/ 2617725 h 2617725"/>
              <a:gd name="connsiteX10" fmla="*/ 37269 w 4594369"/>
              <a:gd name="connsiteY10" fmla="*/ 2582938 h 2617725"/>
              <a:gd name="connsiteX11" fmla="*/ 2 w 4594369"/>
              <a:gd name="connsiteY11" fmla="*/ 2499641 h 261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369" h="2617725">
                <a:moveTo>
                  <a:pt x="0" y="0"/>
                </a:moveTo>
                <a:lnTo>
                  <a:pt x="1774452" y="0"/>
                </a:lnTo>
                <a:lnTo>
                  <a:pt x="2692913" y="0"/>
                </a:lnTo>
                <a:lnTo>
                  <a:pt x="4467365" y="0"/>
                </a:lnTo>
                <a:cubicBezTo>
                  <a:pt x="4502343" y="0"/>
                  <a:pt x="4534196" y="13335"/>
                  <a:pt x="4557099" y="34594"/>
                </a:cubicBezTo>
                <a:cubicBezTo>
                  <a:pt x="4580001" y="55852"/>
                  <a:pt x="4594369" y="85420"/>
                  <a:pt x="4594369" y="117888"/>
                </a:cubicBezTo>
                <a:lnTo>
                  <a:pt x="4594368" y="2617532"/>
                </a:lnTo>
                <a:lnTo>
                  <a:pt x="1901668" y="2617725"/>
                </a:lnTo>
                <a:lnTo>
                  <a:pt x="1901001" y="2617598"/>
                </a:lnTo>
                <a:lnTo>
                  <a:pt x="127216" y="2617725"/>
                </a:lnTo>
                <a:cubicBezTo>
                  <a:pt x="92026" y="2617532"/>
                  <a:pt x="60381" y="2604390"/>
                  <a:pt x="37269" y="2582938"/>
                </a:cubicBezTo>
                <a:cubicBezTo>
                  <a:pt x="14158" y="2561486"/>
                  <a:pt x="0" y="2532111"/>
                  <a:pt x="2" y="24996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290D58F5-2A79-4AE0-8E94-CC44C160FB4E}"/>
              </a:ext>
            </a:extLst>
          </p:cNvPr>
          <p:cNvSpPr txBox="1"/>
          <p:nvPr/>
        </p:nvSpPr>
        <p:spPr>
          <a:xfrm>
            <a:off x="8031967" y="1185237"/>
            <a:ext cx="2274661" cy="954107"/>
          </a:xfrm>
          <a:prstGeom prst="rect">
            <a:avLst/>
          </a:prstGeom>
          <a:noFill/>
        </p:spPr>
        <p:txBody>
          <a:bodyPr wrap="square" rtlCol="0">
            <a:spAutoFit/>
          </a:bodyPr>
          <a:lstStyle/>
          <a:p>
            <a:r>
              <a:rPr lang="en-GB" sz="1400" i="1" dirty="0"/>
              <a:t>“Saville have a modern tech stack and have made good decisions and technology choices.”</a:t>
            </a:r>
          </a:p>
        </p:txBody>
      </p:sp>
      <p:sp>
        <p:nvSpPr>
          <p:cNvPr id="6" name="TextBox 5">
            <a:extLst>
              <a:ext uri="{FF2B5EF4-FFF2-40B4-BE49-F238E27FC236}">
                <a16:creationId xmlns:a16="http://schemas.microsoft.com/office/drawing/2014/main" id="{46BE1A12-F098-FF4C-D0A5-02B4EE38A02D}"/>
              </a:ext>
            </a:extLst>
          </p:cNvPr>
          <p:cNvSpPr txBox="1"/>
          <p:nvPr/>
        </p:nvSpPr>
        <p:spPr>
          <a:xfrm>
            <a:off x="2994200" y="3944505"/>
            <a:ext cx="2274661" cy="1384995"/>
          </a:xfrm>
          <a:prstGeom prst="rect">
            <a:avLst/>
          </a:prstGeom>
          <a:noFill/>
        </p:spPr>
        <p:txBody>
          <a:bodyPr wrap="square" rtlCol="0">
            <a:spAutoFit/>
          </a:bodyPr>
          <a:lstStyle/>
          <a:p>
            <a:r>
              <a:rPr lang="en-GB" sz="1400" i="1" dirty="0"/>
              <a:t>“Saville’s team is extremely responsive. I do not think we have ever gone more  than 30 minutes for a response even on a weekend.”</a:t>
            </a:r>
          </a:p>
        </p:txBody>
      </p:sp>
      <p:sp>
        <p:nvSpPr>
          <p:cNvPr id="7" name="TextBox 6">
            <a:extLst>
              <a:ext uri="{FF2B5EF4-FFF2-40B4-BE49-F238E27FC236}">
                <a16:creationId xmlns:a16="http://schemas.microsoft.com/office/drawing/2014/main" id="{7C18E41E-8ABF-159A-62C2-3434720268F4}"/>
              </a:ext>
            </a:extLst>
          </p:cNvPr>
          <p:cNvSpPr txBox="1"/>
          <p:nvPr/>
        </p:nvSpPr>
        <p:spPr>
          <a:xfrm>
            <a:off x="7946715" y="3876049"/>
            <a:ext cx="2274661" cy="1815882"/>
          </a:xfrm>
          <a:prstGeom prst="rect">
            <a:avLst/>
          </a:prstGeom>
          <a:noFill/>
        </p:spPr>
        <p:txBody>
          <a:bodyPr wrap="square" rtlCol="0">
            <a:spAutoFit/>
          </a:bodyPr>
          <a:lstStyle/>
          <a:p>
            <a:r>
              <a:rPr lang="en-GB" sz="1400" i="1" dirty="0"/>
              <a:t>“Some assessment companies are very salesy. It’s the last thing you want, you want to be talking about the psychology &amp; how we can get better results. Saville is very good at that.”</a:t>
            </a:r>
          </a:p>
        </p:txBody>
      </p:sp>
      <p:grpSp>
        <p:nvGrpSpPr>
          <p:cNvPr id="13" name="Group 12">
            <a:extLst>
              <a:ext uri="{FF2B5EF4-FFF2-40B4-BE49-F238E27FC236}">
                <a16:creationId xmlns:a16="http://schemas.microsoft.com/office/drawing/2014/main" id="{3DED976A-2A96-F988-5AB9-4917E5E279C6}"/>
              </a:ext>
            </a:extLst>
          </p:cNvPr>
          <p:cNvGrpSpPr/>
          <p:nvPr/>
        </p:nvGrpSpPr>
        <p:grpSpPr>
          <a:xfrm>
            <a:off x="6328883" y="1185237"/>
            <a:ext cx="1395072" cy="307777"/>
            <a:chOff x="5543793" y="326035"/>
            <a:chExt cx="1395072" cy="307777"/>
          </a:xfrm>
        </p:grpSpPr>
        <p:sp>
          <p:nvSpPr>
            <p:cNvPr id="14" name="TextBox 13">
              <a:extLst>
                <a:ext uri="{FF2B5EF4-FFF2-40B4-BE49-F238E27FC236}">
                  <a16:creationId xmlns:a16="http://schemas.microsoft.com/office/drawing/2014/main" id="{BDAE7BB6-A3A1-29F9-B0E0-6F5D3C7CA3EF}"/>
                </a:ext>
              </a:extLst>
            </p:cNvPr>
            <p:cNvSpPr txBox="1"/>
            <p:nvPr/>
          </p:nvSpPr>
          <p:spPr>
            <a:xfrm>
              <a:off x="5987864"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Security</a:t>
              </a:r>
            </a:p>
          </p:txBody>
        </p:sp>
        <p:grpSp>
          <p:nvGrpSpPr>
            <p:cNvPr id="15" name="Group 14">
              <a:extLst>
                <a:ext uri="{FF2B5EF4-FFF2-40B4-BE49-F238E27FC236}">
                  <a16:creationId xmlns:a16="http://schemas.microsoft.com/office/drawing/2014/main" id="{BA0F96F5-6C19-BA1B-1179-9B5F1BD273D5}"/>
                </a:ext>
              </a:extLst>
            </p:cNvPr>
            <p:cNvGrpSpPr/>
            <p:nvPr/>
          </p:nvGrpSpPr>
          <p:grpSpPr>
            <a:xfrm>
              <a:off x="5543793" y="326749"/>
              <a:ext cx="306767" cy="307063"/>
              <a:chOff x="3353634" y="2660072"/>
              <a:chExt cx="2594989" cy="2597489"/>
            </a:xfrm>
          </p:grpSpPr>
          <p:sp>
            <p:nvSpPr>
              <p:cNvPr id="16" name="Freeform: Shape 15">
                <a:extLst>
                  <a:ext uri="{FF2B5EF4-FFF2-40B4-BE49-F238E27FC236}">
                    <a16:creationId xmlns:a16="http://schemas.microsoft.com/office/drawing/2014/main" id="{4A0015A3-908C-02C7-72DF-FEAC5A90C0E1}"/>
                  </a:ext>
                </a:extLst>
              </p:cNvPr>
              <p:cNvSpPr/>
              <p:nvPr/>
            </p:nvSpPr>
            <p:spPr>
              <a:xfrm>
                <a:off x="3356817"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0E03AF7-0B49-6486-33F9-BBD6A819D8AA}"/>
                  </a:ext>
                </a:extLst>
              </p:cNvPr>
              <p:cNvSpPr/>
              <p:nvPr/>
            </p:nvSpPr>
            <p:spPr>
              <a:xfrm flipH="1" flipV="1">
                <a:off x="3353634" y="2660072"/>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457418F9-C314-9524-0232-BF3CCAC07902}"/>
              </a:ext>
            </a:extLst>
          </p:cNvPr>
          <p:cNvGrpSpPr/>
          <p:nvPr/>
        </p:nvGrpSpPr>
        <p:grpSpPr>
          <a:xfrm>
            <a:off x="1272961" y="4053974"/>
            <a:ext cx="1395326" cy="307777"/>
            <a:chOff x="10734570" y="326035"/>
            <a:chExt cx="1395326" cy="307777"/>
          </a:xfrm>
        </p:grpSpPr>
        <p:sp>
          <p:nvSpPr>
            <p:cNvPr id="19" name="TextBox 18">
              <a:extLst>
                <a:ext uri="{FF2B5EF4-FFF2-40B4-BE49-F238E27FC236}">
                  <a16:creationId xmlns:a16="http://schemas.microsoft.com/office/drawing/2014/main" id="{38A6CAB2-910C-940B-C6F8-E869B666DC3E}"/>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Service</a:t>
              </a:r>
            </a:p>
          </p:txBody>
        </p:sp>
        <p:grpSp>
          <p:nvGrpSpPr>
            <p:cNvPr id="20" name="Group 19">
              <a:extLst>
                <a:ext uri="{FF2B5EF4-FFF2-40B4-BE49-F238E27FC236}">
                  <a16:creationId xmlns:a16="http://schemas.microsoft.com/office/drawing/2014/main" id="{6E70596A-F6D3-2ECA-D9E6-CAC05F8973DD}"/>
                </a:ext>
              </a:extLst>
            </p:cNvPr>
            <p:cNvGrpSpPr/>
            <p:nvPr/>
          </p:nvGrpSpPr>
          <p:grpSpPr>
            <a:xfrm>
              <a:off x="10734570" y="326035"/>
              <a:ext cx="307021" cy="306415"/>
              <a:chOff x="6230645" y="2660931"/>
              <a:chExt cx="2601765" cy="2596630"/>
            </a:xfrm>
          </p:grpSpPr>
          <p:sp>
            <p:nvSpPr>
              <p:cNvPr id="22" name="Freeform: Shape 21">
                <a:extLst>
                  <a:ext uri="{FF2B5EF4-FFF2-40B4-BE49-F238E27FC236}">
                    <a16:creationId xmlns:a16="http://schemas.microsoft.com/office/drawing/2014/main" id="{30F64B8F-4497-CAE9-CAE5-3555844E905D}"/>
                  </a:ext>
                </a:extLst>
              </p:cNvPr>
              <p:cNvSpPr/>
              <p:nvPr/>
            </p:nvSpPr>
            <p:spPr>
              <a:xfrm>
                <a:off x="6230645" y="2665565"/>
                <a:ext cx="2594386" cy="2591996"/>
              </a:xfrm>
              <a:custGeom>
                <a:avLst/>
                <a:gdLst>
                  <a:gd name="connsiteX0" fmla="*/ 0 w 2594386"/>
                  <a:gd name="connsiteY0" fmla="*/ 0 h 2591996"/>
                  <a:gd name="connsiteX1" fmla="*/ 2475076 w 2594386"/>
                  <a:gd name="connsiteY1" fmla="*/ 0 h 2591996"/>
                  <a:gd name="connsiteX2" fmla="*/ 2483681 w 2594386"/>
                  <a:gd name="connsiteY2" fmla="*/ 1750 h 2591996"/>
                  <a:gd name="connsiteX3" fmla="*/ 2594386 w 2594386"/>
                  <a:gd name="connsiteY3" fmla="*/ 1750 h 2591996"/>
                  <a:gd name="connsiteX4" fmla="*/ 2594386 w 2594386"/>
                  <a:gd name="connsiteY4" fmla="*/ 225072 h 2591996"/>
                  <a:gd name="connsiteX5" fmla="*/ 2591806 w 2594386"/>
                  <a:gd name="connsiteY5" fmla="*/ 225072 h 2591996"/>
                  <a:gd name="connsiteX6" fmla="*/ 2591805 w 2594386"/>
                  <a:gd name="connsiteY6" fmla="*/ 2591805 h 2591996"/>
                  <a:gd name="connsiteX7" fmla="*/ 116925 w 2594386"/>
                  <a:gd name="connsiteY7" fmla="*/ 2591996 h 2591996"/>
                  <a:gd name="connsiteX8" fmla="*/ 34254 w 2594386"/>
                  <a:gd name="connsiteY8" fmla="*/ 2557551 h 2591996"/>
                  <a:gd name="connsiteX9" fmla="*/ 2 w 2594386"/>
                  <a:gd name="connsiteY9" fmla="*/ 2475073 h 25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386" h="2591996">
                    <a:moveTo>
                      <a:pt x="0" y="0"/>
                    </a:moveTo>
                    <a:lnTo>
                      <a:pt x="2475076" y="0"/>
                    </a:lnTo>
                    <a:lnTo>
                      <a:pt x="2483681" y="1750"/>
                    </a:lnTo>
                    <a:lnTo>
                      <a:pt x="2594386" y="1750"/>
                    </a:lnTo>
                    <a:lnTo>
                      <a:pt x="2594386" y="225072"/>
                    </a:lnTo>
                    <a:lnTo>
                      <a:pt x="2591806" y="225072"/>
                    </a:lnTo>
                    <a:lnTo>
                      <a:pt x="2591805" y="2591805"/>
                    </a:lnTo>
                    <a:lnTo>
                      <a:pt x="116925" y="2591996"/>
                    </a:lnTo>
                    <a:cubicBezTo>
                      <a:pt x="84581" y="2591805"/>
                      <a:pt x="55496" y="2578792"/>
                      <a:pt x="34254" y="2557551"/>
                    </a:cubicBezTo>
                    <a:cubicBezTo>
                      <a:pt x="13013" y="2536310"/>
                      <a:pt x="0" y="2507224"/>
                      <a:pt x="2" y="2475073"/>
                    </a:cubicBez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76072E2-AF10-B522-56E3-BC69AE488585}"/>
                  </a:ext>
                </a:extLst>
              </p:cNvPr>
              <p:cNvSpPr/>
              <p:nvPr/>
            </p:nvSpPr>
            <p:spPr>
              <a:xfrm rot="10800000">
                <a:off x="756791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409B3707-862A-D3D5-570D-95FE46FC8829}"/>
              </a:ext>
            </a:extLst>
          </p:cNvPr>
          <p:cNvGrpSpPr/>
          <p:nvPr/>
        </p:nvGrpSpPr>
        <p:grpSpPr>
          <a:xfrm>
            <a:off x="6204471" y="4052316"/>
            <a:ext cx="1395326" cy="307778"/>
            <a:chOff x="10734570" y="326034"/>
            <a:chExt cx="1395326" cy="307778"/>
          </a:xfrm>
        </p:grpSpPr>
        <p:sp>
          <p:nvSpPr>
            <p:cNvPr id="32" name="TextBox 31">
              <a:extLst>
                <a:ext uri="{FF2B5EF4-FFF2-40B4-BE49-F238E27FC236}">
                  <a16:creationId xmlns:a16="http://schemas.microsoft.com/office/drawing/2014/main" id="{ACAA8DB5-6899-E900-81E3-C4F06A12AE3F}"/>
                </a:ext>
              </a:extLst>
            </p:cNvPr>
            <p:cNvSpPr txBox="1"/>
            <p:nvPr/>
          </p:nvSpPr>
          <p:spPr>
            <a:xfrm>
              <a:off x="11178895" y="326035"/>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Skill</a:t>
              </a:r>
            </a:p>
          </p:txBody>
        </p:sp>
        <p:grpSp>
          <p:nvGrpSpPr>
            <p:cNvPr id="33" name="Group 32">
              <a:extLst>
                <a:ext uri="{FF2B5EF4-FFF2-40B4-BE49-F238E27FC236}">
                  <a16:creationId xmlns:a16="http://schemas.microsoft.com/office/drawing/2014/main" id="{A9BDBFAA-ED8C-99D9-245A-AD5C29093430}"/>
                </a:ext>
              </a:extLst>
            </p:cNvPr>
            <p:cNvGrpSpPr/>
            <p:nvPr/>
          </p:nvGrpSpPr>
          <p:grpSpPr>
            <a:xfrm>
              <a:off x="10734570" y="326034"/>
              <a:ext cx="307348" cy="305868"/>
              <a:chOff x="9104473" y="2665565"/>
              <a:chExt cx="2604538" cy="2591996"/>
            </a:xfrm>
          </p:grpSpPr>
          <p:sp>
            <p:nvSpPr>
              <p:cNvPr id="34" name="Freeform: Shape 33">
                <a:extLst>
                  <a:ext uri="{FF2B5EF4-FFF2-40B4-BE49-F238E27FC236}">
                    <a16:creationId xmlns:a16="http://schemas.microsoft.com/office/drawing/2014/main" id="{53F6BD5B-BDFE-A0F5-67EB-4C76B8F6745B}"/>
                  </a:ext>
                </a:extLst>
              </p:cNvPr>
              <p:cNvSpPr/>
              <p:nvPr/>
            </p:nvSpPr>
            <p:spPr>
              <a:xfrm>
                <a:off x="9104473"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C7C9D0E-D1A3-B1EC-F4B9-CB623D84D4F9}"/>
                  </a:ext>
                </a:extLst>
              </p:cNvPr>
              <p:cNvSpPr/>
              <p:nvPr/>
            </p:nvSpPr>
            <p:spPr>
              <a:xfrm rot="10800000" flipH="1" flipV="1">
                <a:off x="9114023" y="3897370"/>
                <a:ext cx="2594988" cy="135769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 name="Group 36">
            <a:extLst>
              <a:ext uri="{FF2B5EF4-FFF2-40B4-BE49-F238E27FC236}">
                <a16:creationId xmlns:a16="http://schemas.microsoft.com/office/drawing/2014/main" id="{398D0E81-B14F-6AD1-BC28-EB14A1D917D7}"/>
              </a:ext>
            </a:extLst>
          </p:cNvPr>
          <p:cNvGrpSpPr/>
          <p:nvPr/>
        </p:nvGrpSpPr>
        <p:grpSpPr>
          <a:xfrm>
            <a:off x="1074975" y="1251112"/>
            <a:ext cx="1382531" cy="322245"/>
            <a:chOff x="10809469" y="176744"/>
            <a:chExt cx="1382531" cy="322245"/>
          </a:xfrm>
        </p:grpSpPr>
        <p:grpSp>
          <p:nvGrpSpPr>
            <p:cNvPr id="41" name="Group 40">
              <a:extLst>
                <a:ext uri="{FF2B5EF4-FFF2-40B4-BE49-F238E27FC236}">
                  <a16:creationId xmlns:a16="http://schemas.microsoft.com/office/drawing/2014/main" id="{4A638F45-4A64-02E6-6FE9-789B8B447F20}"/>
                </a:ext>
              </a:extLst>
            </p:cNvPr>
            <p:cNvGrpSpPr/>
            <p:nvPr/>
          </p:nvGrpSpPr>
          <p:grpSpPr>
            <a:xfrm>
              <a:off x="10809469" y="176744"/>
              <a:ext cx="321952" cy="322245"/>
              <a:chOff x="480481" y="2660931"/>
              <a:chExt cx="2594314" cy="2596671"/>
            </a:xfrm>
          </p:grpSpPr>
          <p:sp>
            <p:nvSpPr>
              <p:cNvPr id="55" name="Freeform: Shape 54">
                <a:extLst>
                  <a:ext uri="{FF2B5EF4-FFF2-40B4-BE49-F238E27FC236}">
                    <a16:creationId xmlns:a16="http://schemas.microsoft.com/office/drawing/2014/main" id="{E79F7D05-31D0-82ED-7911-541690D3FCA8}"/>
                  </a:ext>
                </a:extLst>
              </p:cNvPr>
              <p:cNvSpPr/>
              <p:nvPr/>
            </p:nvSpPr>
            <p:spPr>
              <a:xfrm>
                <a:off x="482989" y="2665565"/>
                <a:ext cx="2591806" cy="2592037"/>
              </a:xfrm>
              <a:custGeom>
                <a:avLst/>
                <a:gdLst>
                  <a:gd name="connsiteX0" fmla="*/ 0 w 2591806"/>
                  <a:gd name="connsiteY0" fmla="*/ 0 h 2592037"/>
                  <a:gd name="connsiteX1" fmla="*/ 2475076 w 2591806"/>
                  <a:gd name="connsiteY1" fmla="*/ 0 h 2592037"/>
                  <a:gd name="connsiteX2" fmla="*/ 2557551 w 2591806"/>
                  <a:gd name="connsiteY2" fmla="*/ 34254 h 2592037"/>
                  <a:gd name="connsiteX3" fmla="*/ 2591806 w 2591806"/>
                  <a:gd name="connsiteY3" fmla="*/ 116730 h 2592037"/>
                  <a:gd name="connsiteX4" fmla="*/ 2591805 w 2591806"/>
                  <a:gd name="connsiteY4" fmla="*/ 2591805 h 2592037"/>
                  <a:gd name="connsiteX5" fmla="*/ 242181 w 2591806"/>
                  <a:gd name="connsiteY5" fmla="*/ 2591987 h 2592037"/>
                  <a:gd name="connsiteX6" fmla="*/ 242181 w 2591806"/>
                  <a:gd name="connsiteY6" fmla="*/ 2592037 h 2592037"/>
                  <a:gd name="connsiteX7" fmla="*/ 627 w 2591806"/>
                  <a:gd name="connsiteY7" fmla="*/ 2592037 h 2592037"/>
                  <a:gd name="connsiteX8" fmla="*/ 627 w 2591806"/>
                  <a:gd name="connsiteY8" fmla="*/ 2478165 h 2592037"/>
                  <a:gd name="connsiteX9" fmla="*/ 2 w 2591806"/>
                  <a:gd name="connsiteY9" fmla="*/ 2475073 h 25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1806" h="2592037">
                    <a:moveTo>
                      <a:pt x="0" y="0"/>
                    </a:moveTo>
                    <a:lnTo>
                      <a:pt x="2475076" y="0"/>
                    </a:lnTo>
                    <a:cubicBezTo>
                      <a:pt x="2507225" y="0"/>
                      <a:pt x="2536501" y="13204"/>
                      <a:pt x="2557551" y="34254"/>
                    </a:cubicBezTo>
                    <a:cubicBezTo>
                      <a:pt x="2578600" y="55303"/>
                      <a:pt x="2591806" y="84581"/>
                      <a:pt x="2591806" y="116730"/>
                    </a:cubicBezTo>
                    <a:lnTo>
                      <a:pt x="2591805" y="2591805"/>
                    </a:lnTo>
                    <a:lnTo>
                      <a:pt x="242181" y="2591987"/>
                    </a:lnTo>
                    <a:lnTo>
                      <a:pt x="242181" y="2592037"/>
                    </a:lnTo>
                    <a:lnTo>
                      <a:pt x="627" y="2592037"/>
                    </a:lnTo>
                    <a:lnTo>
                      <a:pt x="627" y="2478165"/>
                    </a:lnTo>
                    <a:lnTo>
                      <a:pt x="2" y="2475073"/>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D74F3EA-33AE-5CE3-4B90-ACAD32110BB2}"/>
                  </a:ext>
                </a:extLst>
              </p:cNvPr>
              <p:cNvSpPr/>
              <p:nvPr/>
            </p:nvSpPr>
            <p:spPr>
              <a:xfrm>
                <a:off x="48048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B1840E27-68DB-7F6B-8414-88162B0CDCCD}"/>
                </a:ext>
              </a:extLst>
            </p:cNvPr>
            <p:cNvSpPr txBox="1"/>
            <p:nvPr/>
          </p:nvSpPr>
          <p:spPr>
            <a:xfrm>
              <a:off x="11240999" y="176744"/>
              <a:ext cx="951001" cy="30777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tx2"/>
                  </a:solidFill>
                  <a:effectLst/>
                  <a:uLnTx/>
                  <a:uFillTx/>
                  <a:latin typeface="Segoe UI" panose="020B0502040204020203" pitchFamily="34" charset="0"/>
                  <a:ea typeface="Calibri" panose="020F0502020204030204" pitchFamily="34" charset="0"/>
                  <a:cs typeface="Segoe UI" panose="020B0502040204020203" pitchFamily="34" charset="0"/>
                </a:rPr>
                <a:t>Science</a:t>
              </a:r>
            </a:p>
          </p:txBody>
        </p:sp>
      </p:grpSp>
      <p:pic>
        <p:nvPicPr>
          <p:cNvPr id="60" name="Picture 59">
            <a:extLst>
              <a:ext uri="{FF2B5EF4-FFF2-40B4-BE49-F238E27FC236}">
                <a16:creationId xmlns:a16="http://schemas.microsoft.com/office/drawing/2014/main" id="{5B1F72E3-CF20-ECBD-C439-960683247C29}"/>
              </a:ext>
            </a:extLst>
          </p:cNvPr>
          <p:cNvPicPr>
            <a:picLocks noChangeAspect="1"/>
          </p:cNvPicPr>
          <p:nvPr/>
        </p:nvPicPr>
        <p:blipFill>
          <a:blip r:embed="rId2"/>
          <a:stretch>
            <a:fillRect/>
          </a:stretch>
        </p:blipFill>
        <p:spPr>
          <a:xfrm>
            <a:off x="1009029" y="2479753"/>
            <a:ext cx="1985172" cy="684029"/>
          </a:xfrm>
          <a:prstGeom prst="rect">
            <a:avLst/>
          </a:prstGeom>
        </p:spPr>
      </p:pic>
      <p:pic>
        <p:nvPicPr>
          <p:cNvPr id="62" name="Picture 61">
            <a:extLst>
              <a:ext uri="{FF2B5EF4-FFF2-40B4-BE49-F238E27FC236}">
                <a16:creationId xmlns:a16="http://schemas.microsoft.com/office/drawing/2014/main" id="{6D0B7668-9ABD-361D-F586-30726D68AB1D}"/>
              </a:ext>
            </a:extLst>
          </p:cNvPr>
          <p:cNvPicPr>
            <a:picLocks noChangeAspect="1"/>
          </p:cNvPicPr>
          <p:nvPr/>
        </p:nvPicPr>
        <p:blipFill>
          <a:blip r:embed="rId3"/>
          <a:stretch>
            <a:fillRect/>
          </a:stretch>
        </p:blipFill>
        <p:spPr>
          <a:xfrm>
            <a:off x="6096000" y="2442424"/>
            <a:ext cx="1790950" cy="847843"/>
          </a:xfrm>
          <a:prstGeom prst="rect">
            <a:avLst/>
          </a:prstGeom>
        </p:spPr>
      </p:pic>
      <p:pic>
        <p:nvPicPr>
          <p:cNvPr id="1024" name="Picture 1023">
            <a:extLst>
              <a:ext uri="{FF2B5EF4-FFF2-40B4-BE49-F238E27FC236}">
                <a16:creationId xmlns:a16="http://schemas.microsoft.com/office/drawing/2014/main" id="{2039B0F5-7D90-8EC1-797C-811B96074233}"/>
              </a:ext>
            </a:extLst>
          </p:cNvPr>
          <p:cNvPicPr>
            <a:picLocks noChangeAspect="1"/>
          </p:cNvPicPr>
          <p:nvPr/>
        </p:nvPicPr>
        <p:blipFill>
          <a:blip r:embed="rId4"/>
          <a:stretch>
            <a:fillRect/>
          </a:stretch>
        </p:blipFill>
        <p:spPr>
          <a:xfrm>
            <a:off x="6121543" y="5329500"/>
            <a:ext cx="1651713" cy="895990"/>
          </a:xfrm>
          <a:prstGeom prst="rect">
            <a:avLst/>
          </a:prstGeom>
        </p:spPr>
      </p:pic>
      <p:pic>
        <p:nvPicPr>
          <p:cNvPr id="1027" name="Picture 1026">
            <a:extLst>
              <a:ext uri="{FF2B5EF4-FFF2-40B4-BE49-F238E27FC236}">
                <a16:creationId xmlns:a16="http://schemas.microsoft.com/office/drawing/2014/main" id="{E57FE3A2-9B2F-B98B-6C0F-A9606D90EDC1}"/>
              </a:ext>
            </a:extLst>
          </p:cNvPr>
          <p:cNvPicPr>
            <a:picLocks noChangeAspect="1"/>
          </p:cNvPicPr>
          <p:nvPr/>
        </p:nvPicPr>
        <p:blipFill>
          <a:blip r:embed="rId5"/>
          <a:stretch>
            <a:fillRect/>
          </a:stretch>
        </p:blipFill>
        <p:spPr>
          <a:xfrm>
            <a:off x="947478" y="5329500"/>
            <a:ext cx="1585199" cy="845440"/>
          </a:xfrm>
          <a:prstGeom prst="rect">
            <a:avLst/>
          </a:prstGeom>
        </p:spPr>
      </p:pic>
      <p:sp>
        <p:nvSpPr>
          <p:cNvPr id="1029" name="Text Placeholder 5">
            <a:extLst>
              <a:ext uri="{FF2B5EF4-FFF2-40B4-BE49-F238E27FC236}">
                <a16:creationId xmlns:a16="http://schemas.microsoft.com/office/drawing/2014/main" id="{136B4A79-E74B-F447-92C2-151761A1ACC2}"/>
              </a:ext>
            </a:extLst>
          </p:cNvPr>
          <p:cNvSpPr txBox="1">
            <a:spLocks/>
          </p:cNvSpPr>
          <p:nvPr/>
        </p:nvSpPr>
        <p:spPr>
          <a:xfrm>
            <a:off x="8065204" y="2821767"/>
            <a:ext cx="2037681" cy="329207"/>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Chief Technology Officer </a:t>
            </a:r>
          </a:p>
        </p:txBody>
      </p:sp>
      <p:sp>
        <p:nvSpPr>
          <p:cNvPr id="1030" name="Text Placeholder 5">
            <a:extLst>
              <a:ext uri="{FF2B5EF4-FFF2-40B4-BE49-F238E27FC236}">
                <a16:creationId xmlns:a16="http://schemas.microsoft.com/office/drawing/2014/main" id="{B4E39B5B-14B8-96C4-0E4A-720B2B7C9970}"/>
              </a:ext>
            </a:extLst>
          </p:cNvPr>
          <p:cNvSpPr txBox="1">
            <a:spLocks/>
          </p:cNvSpPr>
          <p:nvPr/>
        </p:nvSpPr>
        <p:spPr>
          <a:xfrm>
            <a:off x="7946715" y="5802739"/>
            <a:ext cx="2037681" cy="329207"/>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Senior Talent Acquisition Manager </a:t>
            </a:r>
          </a:p>
        </p:txBody>
      </p:sp>
      <p:sp>
        <p:nvSpPr>
          <p:cNvPr id="1031" name="Text Placeholder 5">
            <a:extLst>
              <a:ext uri="{FF2B5EF4-FFF2-40B4-BE49-F238E27FC236}">
                <a16:creationId xmlns:a16="http://schemas.microsoft.com/office/drawing/2014/main" id="{99CF2EBB-2741-0FBF-4CE2-276B3950578C}"/>
              </a:ext>
            </a:extLst>
          </p:cNvPr>
          <p:cNvSpPr txBox="1">
            <a:spLocks/>
          </p:cNvSpPr>
          <p:nvPr/>
        </p:nvSpPr>
        <p:spPr>
          <a:xfrm>
            <a:off x="3146600" y="5806787"/>
            <a:ext cx="2037681" cy="329207"/>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Senior Manager, Learning &amp; Development </a:t>
            </a:r>
          </a:p>
        </p:txBody>
      </p:sp>
      <p:sp>
        <p:nvSpPr>
          <p:cNvPr id="1032" name="Text Placeholder 5">
            <a:extLst>
              <a:ext uri="{FF2B5EF4-FFF2-40B4-BE49-F238E27FC236}">
                <a16:creationId xmlns:a16="http://schemas.microsoft.com/office/drawing/2014/main" id="{59B6C9CF-3861-676C-0085-4E5CAA87AFA1}"/>
              </a:ext>
            </a:extLst>
          </p:cNvPr>
          <p:cNvSpPr txBox="1">
            <a:spLocks/>
          </p:cNvSpPr>
          <p:nvPr/>
        </p:nvSpPr>
        <p:spPr>
          <a:xfrm>
            <a:off x="3231180" y="2679097"/>
            <a:ext cx="2037681" cy="329207"/>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1" dirty="0"/>
              <a:t>Senior Vice President Global Talent </a:t>
            </a:r>
          </a:p>
        </p:txBody>
      </p:sp>
    </p:spTree>
    <p:extLst>
      <p:ext uri="{BB962C8B-B14F-4D97-AF65-F5344CB8AC3E}">
        <p14:creationId xmlns:p14="http://schemas.microsoft.com/office/powerpoint/2010/main" val="36675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49FF527-7FF4-E5BA-FB38-46702F622079}"/>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F77CF7C-FF45-286F-F393-71901CE7B4AC}"/>
              </a:ext>
            </a:extLst>
          </p:cNvPr>
          <p:cNvSpPr txBox="1"/>
          <p:nvPr/>
        </p:nvSpPr>
        <p:spPr>
          <a:xfrm>
            <a:off x="11594250" y="6336943"/>
            <a:ext cx="367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BE7C4D-87C8-4596-88FB-A8D80B6FAAB9}" type="slidenum">
              <a:rPr kumimoji="0" lang="en-GB" sz="1200" b="1" i="0" u="none" strike="noStrike" kern="1200" cap="none" spc="0" normalizeH="0" baseline="0" noProof="0" smtClean="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5443E6D3-CDD0-3368-386B-1B9273E23C0E}"/>
              </a:ext>
            </a:extLst>
          </p:cNvPr>
          <p:cNvSpPr txBox="1"/>
          <p:nvPr/>
        </p:nvSpPr>
        <p:spPr>
          <a:xfrm>
            <a:off x="1629479" y="583329"/>
            <a:ext cx="85035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We earn the trust of our clients with our 4 client commitments</a:t>
            </a:r>
          </a:p>
        </p:txBody>
      </p:sp>
      <p:sp>
        <p:nvSpPr>
          <p:cNvPr id="14" name="Freeform: Shape 13">
            <a:extLst>
              <a:ext uri="{FF2B5EF4-FFF2-40B4-BE49-F238E27FC236}">
                <a16:creationId xmlns:a16="http://schemas.microsoft.com/office/drawing/2014/main" id="{327FA063-58AB-9593-ABE8-C8E842BA8702}"/>
              </a:ext>
            </a:extLst>
          </p:cNvPr>
          <p:cNvSpPr/>
          <p:nvPr/>
        </p:nvSpPr>
        <p:spPr>
          <a:xfrm flipH="1" flipV="1">
            <a:off x="5422667" y="2521424"/>
            <a:ext cx="2239872" cy="1171896"/>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5FD9226-774A-71E5-A8F8-77212A9283D9}"/>
              </a:ext>
            </a:extLst>
          </p:cNvPr>
          <p:cNvSpPr/>
          <p:nvPr/>
        </p:nvSpPr>
        <p:spPr>
          <a:xfrm rot="10800000" flipH="1" flipV="1">
            <a:off x="4354054" y="4764880"/>
            <a:ext cx="2239872" cy="1171896"/>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21C802D8-4A3A-E189-7545-3EC1698619FE}"/>
              </a:ext>
            </a:extLst>
          </p:cNvPr>
          <p:cNvSpPr/>
          <p:nvPr/>
        </p:nvSpPr>
        <p:spPr>
          <a:xfrm>
            <a:off x="6590180" y="3694842"/>
            <a:ext cx="1091456" cy="2239130"/>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05EA036-0904-967F-AC1C-E879B71CF865}"/>
              </a:ext>
            </a:extLst>
          </p:cNvPr>
          <p:cNvSpPr/>
          <p:nvPr/>
        </p:nvSpPr>
        <p:spPr>
          <a:xfrm rot="10800000">
            <a:off x="4335206" y="2525010"/>
            <a:ext cx="1091456" cy="2239130"/>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9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3154B7A9-5046-B0FA-5D2C-5CB1224DFF24}"/>
              </a:ext>
            </a:extLst>
          </p:cNvPr>
          <p:cNvSpPr/>
          <p:nvPr/>
        </p:nvSpPr>
        <p:spPr>
          <a:xfrm>
            <a:off x="6230645" y="2665565"/>
            <a:ext cx="2594386" cy="2591996"/>
          </a:xfrm>
          <a:custGeom>
            <a:avLst/>
            <a:gdLst>
              <a:gd name="connsiteX0" fmla="*/ 0 w 2594386"/>
              <a:gd name="connsiteY0" fmla="*/ 0 h 2591996"/>
              <a:gd name="connsiteX1" fmla="*/ 2475076 w 2594386"/>
              <a:gd name="connsiteY1" fmla="*/ 0 h 2591996"/>
              <a:gd name="connsiteX2" fmla="*/ 2483681 w 2594386"/>
              <a:gd name="connsiteY2" fmla="*/ 1750 h 2591996"/>
              <a:gd name="connsiteX3" fmla="*/ 2594386 w 2594386"/>
              <a:gd name="connsiteY3" fmla="*/ 1750 h 2591996"/>
              <a:gd name="connsiteX4" fmla="*/ 2594386 w 2594386"/>
              <a:gd name="connsiteY4" fmla="*/ 225072 h 2591996"/>
              <a:gd name="connsiteX5" fmla="*/ 2591806 w 2594386"/>
              <a:gd name="connsiteY5" fmla="*/ 225072 h 2591996"/>
              <a:gd name="connsiteX6" fmla="*/ 2591805 w 2594386"/>
              <a:gd name="connsiteY6" fmla="*/ 2591805 h 2591996"/>
              <a:gd name="connsiteX7" fmla="*/ 116925 w 2594386"/>
              <a:gd name="connsiteY7" fmla="*/ 2591996 h 2591996"/>
              <a:gd name="connsiteX8" fmla="*/ 34254 w 2594386"/>
              <a:gd name="connsiteY8" fmla="*/ 2557551 h 2591996"/>
              <a:gd name="connsiteX9" fmla="*/ 2 w 2594386"/>
              <a:gd name="connsiteY9" fmla="*/ 2475073 h 259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4386" h="2591996">
                <a:moveTo>
                  <a:pt x="0" y="0"/>
                </a:moveTo>
                <a:lnTo>
                  <a:pt x="2475076" y="0"/>
                </a:lnTo>
                <a:lnTo>
                  <a:pt x="2483681" y="1750"/>
                </a:lnTo>
                <a:lnTo>
                  <a:pt x="2594386" y="1750"/>
                </a:lnTo>
                <a:lnTo>
                  <a:pt x="2594386" y="225072"/>
                </a:lnTo>
                <a:lnTo>
                  <a:pt x="2591806" y="225072"/>
                </a:lnTo>
                <a:lnTo>
                  <a:pt x="2591805" y="2591805"/>
                </a:lnTo>
                <a:lnTo>
                  <a:pt x="116925" y="2591996"/>
                </a:lnTo>
                <a:cubicBezTo>
                  <a:pt x="84581" y="2591805"/>
                  <a:pt x="55496" y="2578792"/>
                  <a:pt x="34254" y="2557551"/>
                </a:cubicBezTo>
                <a:cubicBezTo>
                  <a:pt x="13013" y="2536310"/>
                  <a:pt x="0" y="2507224"/>
                  <a:pt x="2" y="2475073"/>
                </a:cubicBez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Shape 1">
            <a:extLst>
              <a:ext uri="{FF2B5EF4-FFF2-40B4-BE49-F238E27FC236}">
                <a16:creationId xmlns:a16="http://schemas.microsoft.com/office/drawing/2014/main" id="{849FF527-7FF4-E5BA-FB38-46702F622079}"/>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F77CF7C-FF45-286F-F393-71901CE7B4AC}"/>
              </a:ext>
            </a:extLst>
          </p:cNvPr>
          <p:cNvSpPr txBox="1"/>
          <p:nvPr/>
        </p:nvSpPr>
        <p:spPr>
          <a:xfrm>
            <a:off x="11594250" y="6336943"/>
            <a:ext cx="3678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BE7C4D-87C8-4596-88FB-A8D80B6FAAB9}" type="slidenum">
              <a:rPr kumimoji="0" lang="en-GB" sz="1200" b="1" i="0" u="none" strike="noStrike" kern="1200" cap="none" spc="0" normalizeH="0" baseline="0" noProof="0" smtClean="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2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5443E6D3-CDD0-3368-386B-1B9273E23C0E}"/>
              </a:ext>
            </a:extLst>
          </p:cNvPr>
          <p:cNvSpPr txBox="1"/>
          <p:nvPr/>
        </p:nvSpPr>
        <p:spPr>
          <a:xfrm>
            <a:off x="1629479" y="583329"/>
            <a:ext cx="85035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We earn the trust of our clients with 4 key differentiators </a:t>
            </a:r>
          </a:p>
        </p:txBody>
      </p:sp>
      <p:sp>
        <p:nvSpPr>
          <p:cNvPr id="10" name="Freeform: Shape 9">
            <a:extLst>
              <a:ext uri="{FF2B5EF4-FFF2-40B4-BE49-F238E27FC236}">
                <a16:creationId xmlns:a16="http://schemas.microsoft.com/office/drawing/2014/main" id="{2A595D17-5567-1A5C-AD44-939E561A8CA6}"/>
              </a:ext>
            </a:extLst>
          </p:cNvPr>
          <p:cNvSpPr/>
          <p:nvPr/>
        </p:nvSpPr>
        <p:spPr>
          <a:xfrm>
            <a:off x="482989" y="2665565"/>
            <a:ext cx="2591806" cy="2592037"/>
          </a:xfrm>
          <a:custGeom>
            <a:avLst/>
            <a:gdLst>
              <a:gd name="connsiteX0" fmla="*/ 0 w 2591806"/>
              <a:gd name="connsiteY0" fmla="*/ 0 h 2592037"/>
              <a:gd name="connsiteX1" fmla="*/ 2475076 w 2591806"/>
              <a:gd name="connsiteY1" fmla="*/ 0 h 2592037"/>
              <a:gd name="connsiteX2" fmla="*/ 2557551 w 2591806"/>
              <a:gd name="connsiteY2" fmla="*/ 34254 h 2592037"/>
              <a:gd name="connsiteX3" fmla="*/ 2591806 w 2591806"/>
              <a:gd name="connsiteY3" fmla="*/ 116730 h 2592037"/>
              <a:gd name="connsiteX4" fmla="*/ 2591805 w 2591806"/>
              <a:gd name="connsiteY4" fmla="*/ 2591805 h 2592037"/>
              <a:gd name="connsiteX5" fmla="*/ 242181 w 2591806"/>
              <a:gd name="connsiteY5" fmla="*/ 2591987 h 2592037"/>
              <a:gd name="connsiteX6" fmla="*/ 242181 w 2591806"/>
              <a:gd name="connsiteY6" fmla="*/ 2592037 h 2592037"/>
              <a:gd name="connsiteX7" fmla="*/ 627 w 2591806"/>
              <a:gd name="connsiteY7" fmla="*/ 2592037 h 2592037"/>
              <a:gd name="connsiteX8" fmla="*/ 627 w 2591806"/>
              <a:gd name="connsiteY8" fmla="*/ 2478165 h 2592037"/>
              <a:gd name="connsiteX9" fmla="*/ 2 w 2591806"/>
              <a:gd name="connsiteY9" fmla="*/ 2475073 h 25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1806" h="2592037">
                <a:moveTo>
                  <a:pt x="0" y="0"/>
                </a:moveTo>
                <a:lnTo>
                  <a:pt x="2475076" y="0"/>
                </a:lnTo>
                <a:cubicBezTo>
                  <a:pt x="2507225" y="0"/>
                  <a:pt x="2536501" y="13204"/>
                  <a:pt x="2557551" y="34254"/>
                </a:cubicBezTo>
                <a:cubicBezTo>
                  <a:pt x="2578600" y="55303"/>
                  <a:pt x="2591806" y="84581"/>
                  <a:pt x="2591806" y="116730"/>
                </a:cubicBezTo>
                <a:lnTo>
                  <a:pt x="2591805" y="2591805"/>
                </a:lnTo>
                <a:lnTo>
                  <a:pt x="242181" y="2591987"/>
                </a:lnTo>
                <a:lnTo>
                  <a:pt x="242181" y="2592037"/>
                </a:lnTo>
                <a:lnTo>
                  <a:pt x="627" y="2592037"/>
                </a:lnTo>
                <a:lnTo>
                  <a:pt x="627" y="2478165"/>
                </a:lnTo>
                <a:lnTo>
                  <a:pt x="2" y="2475073"/>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CAE789A-7F1F-B617-8082-016374A05D40}"/>
              </a:ext>
            </a:extLst>
          </p:cNvPr>
          <p:cNvSpPr/>
          <p:nvPr/>
        </p:nvSpPr>
        <p:spPr>
          <a:xfrm>
            <a:off x="3356817"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83AD97C-F3B5-EAF5-7197-912D04DD9D39}"/>
              </a:ext>
            </a:extLst>
          </p:cNvPr>
          <p:cNvSpPr/>
          <p:nvPr/>
        </p:nvSpPr>
        <p:spPr>
          <a:xfrm>
            <a:off x="9104473" y="2665565"/>
            <a:ext cx="2591806" cy="25919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27FA063-58AB-9593-ABE8-C8E842BA8702}"/>
              </a:ext>
            </a:extLst>
          </p:cNvPr>
          <p:cNvSpPr/>
          <p:nvPr/>
        </p:nvSpPr>
        <p:spPr>
          <a:xfrm flipH="1" flipV="1">
            <a:off x="3353634" y="2660072"/>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5FD9226-774A-71E5-A8F8-77212A9283D9}"/>
              </a:ext>
            </a:extLst>
          </p:cNvPr>
          <p:cNvSpPr/>
          <p:nvPr/>
        </p:nvSpPr>
        <p:spPr>
          <a:xfrm rot="10800000" flipH="1" flipV="1">
            <a:off x="9114022" y="3897368"/>
            <a:ext cx="2594989" cy="135769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160517F-749A-1A89-33CC-DDF417A0DF0F}"/>
              </a:ext>
            </a:extLst>
          </p:cNvPr>
          <p:cNvSpPr txBox="1"/>
          <p:nvPr/>
        </p:nvSpPr>
        <p:spPr>
          <a:xfrm>
            <a:off x="1919717" y="3742701"/>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Science</a:t>
            </a:r>
          </a:p>
        </p:txBody>
      </p:sp>
      <p:sp>
        <p:nvSpPr>
          <p:cNvPr id="18" name="TextBox 17">
            <a:extLst>
              <a:ext uri="{FF2B5EF4-FFF2-40B4-BE49-F238E27FC236}">
                <a16:creationId xmlns:a16="http://schemas.microsoft.com/office/drawing/2014/main" id="{24F5BB5D-51EB-6877-6AE8-FDEC834CECB7}"/>
              </a:ext>
            </a:extLst>
          </p:cNvPr>
          <p:cNvSpPr txBox="1"/>
          <p:nvPr/>
        </p:nvSpPr>
        <p:spPr>
          <a:xfrm>
            <a:off x="479806"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lumMod val="95000"/>
                    <a:lumOff val="5000"/>
                  </a:prstClr>
                </a:solidFill>
                <a:effectLst/>
                <a:uLnTx/>
                <a:uFillTx/>
                <a:latin typeface="+mj-lt"/>
                <a:ea typeface="+mn-ea"/>
                <a:cs typeface="Arial" panose="020B0604020202020204" pitchFamily="34" charset="0"/>
              </a:rPr>
              <a:t>Products</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you can trust</a:t>
            </a:r>
          </a:p>
        </p:txBody>
      </p:sp>
      <p:sp>
        <p:nvSpPr>
          <p:cNvPr id="19" name="TextBox 18">
            <a:extLst>
              <a:ext uri="{FF2B5EF4-FFF2-40B4-BE49-F238E27FC236}">
                <a16:creationId xmlns:a16="http://schemas.microsoft.com/office/drawing/2014/main" id="{E68716AA-DAD4-E384-43E5-E1D4E0AA7742}"/>
              </a:ext>
            </a:extLst>
          </p:cNvPr>
          <p:cNvSpPr txBox="1"/>
          <p:nvPr/>
        </p:nvSpPr>
        <p:spPr>
          <a:xfrm>
            <a:off x="4198648" y="4037498"/>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Security</a:t>
            </a:r>
          </a:p>
        </p:txBody>
      </p:sp>
      <p:sp>
        <p:nvSpPr>
          <p:cNvPr id="20" name="TextBox 19">
            <a:extLst>
              <a:ext uri="{FF2B5EF4-FFF2-40B4-BE49-F238E27FC236}">
                <a16:creationId xmlns:a16="http://schemas.microsoft.com/office/drawing/2014/main" id="{3DB033E5-72BA-C159-34E8-02ABE9EC9698}"/>
              </a:ext>
            </a:extLst>
          </p:cNvPr>
          <p:cNvSpPr txBox="1"/>
          <p:nvPr/>
        </p:nvSpPr>
        <p:spPr>
          <a:xfrm>
            <a:off x="3353634"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Technology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21" name="TextBox 20">
            <a:extLst>
              <a:ext uri="{FF2B5EF4-FFF2-40B4-BE49-F238E27FC236}">
                <a16:creationId xmlns:a16="http://schemas.microsoft.com/office/drawing/2014/main" id="{AAF79D83-2DD8-77D1-939A-6D1599C853CF}"/>
              </a:ext>
            </a:extLst>
          </p:cNvPr>
          <p:cNvSpPr txBox="1"/>
          <p:nvPr/>
        </p:nvSpPr>
        <p:spPr>
          <a:xfrm>
            <a:off x="6519038" y="3728129"/>
            <a:ext cx="1105925"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Service</a:t>
            </a:r>
          </a:p>
        </p:txBody>
      </p:sp>
      <p:sp>
        <p:nvSpPr>
          <p:cNvPr id="22" name="TextBox 21">
            <a:extLst>
              <a:ext uri="{FF2B5EF4-FFF2-40B4-BE49-F238E27FC236}">
                <a16:creationId xmlns:a16="http://schemas.microsoft.com/office/drawing/2014/main" id="{1C500476-E97F-E88B-A8AE-47CCF7634C19}"/>
              </a:ext>
            </a:extLst>
          </p:cNvPr>
          <p:cNvSpPr txBox="1"/>
          <p:nvPr/>
        </p:nvSpPr>
        <p:spPr>
          <a:xfrm>
            <a:off x="9847413" y="3407641"/>
            <a:ext cx="110592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Skill</a:t>
            </a:r>
          </a:p>
        </p:txBody>
      </p:sp>
      <p:sp>
        <p:nvSpPr>
          <p:cNvPr id="23" name="TextBox 22">
            <a:extLst>
              <a:ext uri="{FF2B5EF4-FFF2-40B4-BE49-F238E27FC236}">
                <a16:creationId xmlns:a16="http://schemas.microsoft.com/office/drawing/2014/main" id="{7D3B04D5-82DB-6587-9F79-9FE6995B9D30}"/>
              </a:ext>
            </a:extLst>
          </p:cNvPr>
          <p:cNvSpPr txBox="1"/>
          <p:nvPr/>
        </p:nvSpPr>
        <p:spPr>
          <a:xfrm>
            <a:off x="6243379"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Support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24" name="TextBox 23">
            <a:extLst>
              <a:ext uri="{FF2B5EF4-FFF2-40B4-BE49-F238E27FC236}">
                <a16:creationId xmlns:a16="http://schemas.microsoft.com/office/drawing/2014/main" id="{B678340A-A5B0-FF68-BA44-AEE0D0EFB57A}"/>
              </a:ext>
            </a:extLst>
          </p:cNvPr>
          <p:cNvSpPr txBox="1"/>
          <p:nvPr/>
        </p:nvSpPr>
        <p:spPr>
          <a:xfrm>
            <a:off x="9101290" y="5497253"/>
            <a:ext cx="25949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lumMod val="95000"/>
                    <a:lumOff val="5000"/>
                  </a:prstClr>
                </a:solidFill>
                <a:latin typeface="+mj-lt"/>
                <a:cs typeface="Arial" panose="020B0604020202020204" pitchFamily="34" charset="0"/>
              </a:rPr>
              <a:t>Experts </a:t>
            </a:r>
            <a:r>
              <a:rPr kumimoji="0" lang="en-GB" sz="14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you can trust</a:t>
            </a:r>
          </a:p>
        </p:txBody>
      </p:sp>
      <p:sp>
        <p:nvSpPr>
          <p:cNvPr id="49" name="Freeform: Shape 48">
            <a:extLst>
              <a:ext uri="{FF2B5EF4-FFF2-40B4-BE49-F238E27FC236}">
                <a16:creationId xmlns:a16="http://schemas.microsoft.com/office/drawing/2014/main" id="{C72DF0C2-3C34-DB2E-F7F3-0EF6335A4471}"/>
              </a:ext>
            </a:extLst>
          </p:cNvPr>
          <p:cNvSpPr/>
          <p:nvPr/>
        </p:nvSpPr>
        <p:spPr>
          <a:xfrm>
            <a:off x="48048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C87E47E-E358-EB00-FC7C-DCC988B7A552}"/>
              </a:ext>
            </a:extLst>
          </p:cNvPr>
          <p:cNvSpPr/>
          <p:nvPr/>
        </p:nvSpPr>
        <p:spPr>
          <a:xfrm rot="10800000">
            <a:off x="7567911" y="2660931"/>
            <a:ext cx="1264499" cy="2594131"/>
          </a:xfrm>
          <a:custGeom>
            <a:avLst/>
            <a:gdLst>
              <a:gd name="connsiteX0" fmla="*/ 0 w 269005"/>
              <a:gd name="connsiteY0" fmla="*/ 0 h 551866"/>
              <a:gd name="connsiteX1" fmla="*/ 263707 w 269005"/>
              <a:gd name="connsiteY1" fmla="*/ 263706 h 551866"/>
              <a:gd name="connsiteX2" fmla="*/ 269006 w 269005"/>
              <a:gd name="connsiteY2" fmla="*/ 275933 h 551866"/>
              <a:gd name="connsiteX3" fmla="*/ 263707 w 269005"/>
              <a:gd name="connsiteY3" fmla="*/ 288161 h 551866"/>
              <a:gd name="connsiteX4" fmla="*/ 0 w 269005"/>
              <a:gd name="connsiteY4" fmla="*/ 551867 h 551866"/>
              <a:gd name="connsiteX5" fmla="*/ 0 w 269005"/>
              <a:gd name="connsiteY5" fmla="*/ 0 h 5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05" h="551866">
                <a:moveTo>
                  <a:pt x="0" y="0"/>
                </a:moveTo>
                <a:lnTo>
                  <a:pt x="263707" y="263706"/>
                </a:lnTo>
                <a:cubicBezTo>
                  <a:pt x="266968" y="266967"/>
                  <a:pt x="269006" y="271450"/>
                  <a:pt x="269006" y="275933"/>
                </a:cubicBezTo>
                <a:cubicBezTo>
                  <a:pt x="269006" y="280417"/>
                  <a:pt x="267376" y="284900"/>
                  <a:pt x="263707" y="288161"/>
                </a:cubicBezTo>
                <a:lnTo>
                  <a:pt x="0" y="551867"/>
                </a:lnTo>
                <a:lnTo>
                  <a:pt x="0" y="0"/>
                </a:lnTo>
                <a:close/>
              </a:path>
            </a:pathLst>
          </a:custGeom>
          <a:solidFill>
            <a:srgbClr val="55D2B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46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C3ECE9-DCD6-B71D-5184-45BC4BD9DC73}"/>
              </a:ext>
            </a:extLst>
          </p:cNvPr>
          <p:cNvSpPr>
            <a:spLocks noGrp="1"/>
          </p:cNvSpPr>
          <p:nvPr>
            <p:ph type="title"/>
          </p:nvPr>
        </p:nvSpPr>
        <p:spPr>
          <a:xfrm>
            <a:off x="6096000" y="2085975"/>
            <a:ext cx="4708849" cy="2981325"/>
          </a:xfrm>
        </p:spPr>
        <p:txBody>
          <a:bodyPr>
            <a:normAutofit/>
          </a:bodyPr>
          <a:lstStyle/>
          <a:p>
            <a:r>
              <a:rPr lang="en-GB" sz="3600" dirty="0"/>
              <a:t>A fully integrated talent strategy powered by the market leader for validity </a:t>
            </a:r>
          </a:p>
        </p:txBody>
      </p:sp>
      <p:pic>
        <p:nvPicPr>
          <p:cNvPr id="4" name="Picture 3">
            <a:extLst>
              <a:ext uri="{FF2B5EF4-FFF2-40B4-BE49-F238E27FC236}">
                <a16:creationId xmlns:a16="http://schemas.microsoft.com/office/drawing/2014/main" id="{0B0BD471-417E-7A47-467C-3D765EB9CE1E}"/>
              </a:ext>
            </a:extLst>
          </p:cNvPr>
          <p:cNvPicPr>
            <a:picLocks noChangeAspect="1"/>
          </p:cNvPicPr>
          <p:nvPr/>
        </p:nvPicPr>
        <p:blipFill>
          <a:blip r:embed="rId2"/>
          <a:stretch>
            <a:fillRect/>
          </a:stretch>
        </p:blipFill>
        <p:spPr>
          <a:xfrm>
            <a:off x="92330" y="563135"/>
            <a:ext cx="5750490" cy="5731729"/>
          </a:xfrm>
          <a:prstGeom prst="rect">
            <a:avLst/>
          </a:prstGeom>
        </p:spPr>
      </p:pic>
    </p:spTree>
    <p:extLst>
      <p:ext uri="{BB962C8B-B14F-4D97-AF65-F5344CB8AC3E}">
        <p14:creationId xmlns:p14="http://schemas.microsoft.com/office/powerpoint/2010/main" val="59320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A56BB27-88EF-0019-6923-C0F3845113F9}"/>
              </a:ext>
            </a:extLst>
          </p:cNvPr>
          <p:cNvSpPr txBox="1"/>
          <p:nvPr/>
        </p:nvSpPr>
        <p:spPr>
          <a:xfrm>
            <a:off x="1063690" y="3495534"/>
            <a:ext cx="2864498" cy="738664"/>
          </a:xfrm>
          <a:prstGeom prst="rect">
            <a:avLst/>
          </a:prstGeom>
          <a:noFill/>
        </p:spPr>
        <p:txBody>
          <a:bodyPr wrap="square" rtlCol="0">
            <a:spAutoFit/>
          </a:bodyPr>
          <a:lstStyle/>
          <a:p>
            <a:pPr algn="ctr"/>
            <a:r>
              <a:rPr lang="en-GB" sz="1400"/>
              <a:t>Delivering the fastest &amp; most powerful solutions for an effective &amp; engaging experience</a:t>
            </a:r>
          </a:p>
        </p:txBody>
      </p:sp>
      <p:sp>
        <p:nvSpPr>
          <p:cNvPr id="25" name="TextBox 24">
            <a:extLst>
              <a:ext uri="{FF2B5EF4-FFF2-40B4-BE49-F238E27FC236}">
                <a16:creationId xmlns:a16="http://schemas.microsoft.com/office/drawing/2014/main" id="{A7810437-57CF-94E3-9929-F5E2080693AA}"/>
              </a:ext>
            </a:extLst>
          </p:cNvPr>
          <p:cNvSpPr txBox="1"/>
          <p:nvPr/>
        </p:nvSpPr>
        <p:spPr>
          <a:xfrm>
            <a:off x="4662028" y="3495534"/>
            <a:ext cx="2864498" cy="738664"/>
          </a:xfrm>
          <a:prstGeom prst="rect">
            <a:avLst/>
          </a:prstGeom>
          <a:noFill/>
        </p:spPr>
        <p:txBody>
          <a:bodyPr wrap="square" rtlCol="0">
            <a:spAutoFit/>
          </a:bodyPr>
          <a:lstStyle/>
          <a:p>
            <a:pPr algn="ctr"/>
            <a:r>
              <a:rPr lang="en-GB" sz="1400"/>
              <a:t>Unlocking the collective potential of your workforce to thrive in a changing workplace </a:t>
            </a:r>
          </a:p>
        </p:txBody>
      </p:sp>
      <p:sp>
        <p:nvSpPr>
          <p:cNvPr id="26" name="TextBox 25">
            <a:extLst>
              <a:ext uri="{FF2B5EF4-FFF2-40B4-BE49-F238E27FC236}">
                <a16:creationId xmlns:a16="http://schemas.microsoft.com/office/drawing/2014/main" id="{45E765FE-E425-B41B-1B24-51EC34952A40}"/>
              </a:ext>
            </a:extLst>
          </p:cNvPr>
          <p:cNvSpPr txBox="1"/>
          <p:nvPr/>
        </p:nvSpPr>
        <p:spPr>
          <a:xfrm>
            <a:off x="8260366" y="3387813"/>
            <a:ext cx="2864498" cy="954107"/>
          </a:xfrm>
          <a:prstGeom prst="rect">
            <a:avLst/>
          </a:prstGeom>
          <a:noFill/>
        </p:spPr>
        <p:txBody>
          <a:bodyPr wrap="square" rtlCol="0">
            <a:spAutoFit/>
          </a:bodyPr>
          <a:lstStyle/>
          <a:p>
            <a:pPr algn="ctr"/>
            <a:r>
              <a:rPr lang="en-GB" sz="1400"/>
              <a:t>Recognizing everyone has potential for something &amp; linking leadership to organizational outcomes</a:t>
            </a:r>
          </a:p>
        </p:txBody>
      </p:sp>
      <p:sp>
        <p:nvSpPr>
          <p:cNvPr id="28" name="Rectangle 27">
            <a:extLst>
              <a:ext uri="{FF2B5EF4-FFF2-40B4-BE49-F238E27FC236}">
                <a16:creationId xmlns:a16="http://schemas.microsoft.com/office/drawing/2014/main" id="{28C96915-1D39-8B85-B7D8-7C3E4A1CD16C}"/>
              </a:ext>
            </a:extLst>
          </p:cNvPr>
          <p:cNvSpPr/>
          <p:nvPr/>
        </p:nvSpPr>
        <p:spPr>
          <a:xfrm>
            <a:off x="996357" y="3047076"/>
            <a:ext cx="10086391" cy="13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5FF15AD2-C4ED-045D-E6FB-A9A78307BA7F}"/>
              </a:ext>
            </a:extLst>
          </p:cNvPr>
          <p:cNvSpPr>
            <a:spLocks noGrp="1"/>
          </p:cNvSpPr>
          <p:nvPr>
            <p:ph type="title"/>
          </p:nvPr>
        </p:nvSpPr>
        <p:spPr>
          <a:xfrm>
            <a:off x="1063690" y="555550"/>
            <a:ext cx="10086391" cy="881363"/>
          </a:xfrm>
        </p:spPr>
        <p:txBody>
          <a:bodyPr>
            <a:normAutofit fontScale="90000"/>
          </a:bodyPr>
          <a:lstStyle/>
          <a:p>
            <a:pPr algn="ctr"/>
            <a:r>
              <a:rPr lang="en-GB" dirty="0"/>
              <a:t>We have been innovating how organizations Hire, Build and Lead Talent since 2004 </a:t>
            </a:r>
          </a:p>
        </p:txBody>
      </p:sp>
      <p:pic>
        <p:nvPicPr>
          <p:cNvPr id="5" name="Graphic 4">
            <a:extLst>
              <a:ext uri="{FF2B5EF4-FFF2-40B4-BE49-F238E27FC236}">
                <a16:creationId xmlns:a16="http://schemas.microsoft.com/office/drawing/2014/main" id="{593B6C70-6601-D7DC-F4D9-591A7F6D5A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0048" y="2551208"/>
            <a:ext cx="1349128" cy="1338830"/>
          </a:xfrm>
          <a:prstGeom prst="rect">
            <a:avLst/>
          </a:prstGeom>
        </p:spPr>
      </p:pic>
      <p:grpSp>
        <p:nvGrpSpPr>
          <p:cNvPr id="6" name="Group 5">
            <a:extLst>
              <a:ext uri="{FF2B5EF4-FFF2-40B4-BE49-F238E27FC236}">
                <a16:creationId xmlns:a16="http://schemas.microsoft.com/office/drawing/2014/main" id="{1D230E1F-FD50-7E8A-99CB-58B570583227}"/>
              </a:ext>
            </a:extLst>
          </p:cNvPr>
          <p:cNvGrpSpPr/>
          <p:nvPr/>
        </p:nvGrpSpPr>
        <p:grpSpPr>
          <a:xfrm>
            <a:off x="8993910" y="2537164"/>
            <a:ext cx="1479323" cy="1231288"/>
            <a:chOff x="4062427" y="1738312"/>
            <a:chExt cx="4062873" cy="3381660"/>
          </a:xfrm>
        </p:grpSpPr>
        <p:sp>
          <p:nvSpPr>
            <p:cNvPr id="10" name="Freeform: Shape 9">
              <a:extLst>
                <a:ext uri="{FF2B5EF4-FFF2-40B4-BE49-F238E27FC236}">
                  <a16:creationId xmlns:a16="http://schemas.microsoft.com/office/drawing/2014/main" id="{528F573C-ABB0-268D-AE0F-129877D5383C}"/>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59BEECE-BEE6-B43D-2131-64479EB877C8}"/>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EA1BCBD-74D5-AF9F-C86F-24CC91288D12}"/>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grpSp>
        <p:nvGrpSpPr>
          <p:cNvPr id="13" name="Group 12">
            <a:extLst>
              <a:ext uri="{FF2B5EF4-FFF2-40B4-BE49-F238E27FC236}">
                <a16:creationId xmlns:a16="http://schemas.microsoft.com/office/drawing/2014/main" id="{5391C7EF-B25E-2605-FDBB-2D7B25E17142}"/>
              </a:ext>
            </a:extLst>
          </p:cNvPr>
          <p:cNvGrpSpPr/>
          <p:nvPr/>
        </p:nvGrpSpPr>
        <p:grpSpPr>
          <a:xfrm>
            <a:off x="5474537" y="2577353"/>
            <a:ext cx="1242926" cy="1202562"/>
            <a:chOff x="4241051" y="2324992"/>
            <a:chExt cx="1382912" cy="1338002"/>
          </a:xfrm>
        </p:grpSpPr>
        <p:sp>
          <p:nvSpPr>
            <p:cNvPr id="14" name="Freeform: Shape 13">
              <a:extLst>
                <a:ext uri="{FF2B5EF4-FFF2-40B4-BE49-F238E27FC236}">
                  <a16:creationId xmlns:a16="http://schemas.microsoft.com/office/drawing/2014/main" id="{5AA13F15-0D9A-2508-13E3-5B33FFFFBA94}"/>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B8A3502-BBC4-DBEC-13DA-678A69CF2C0B}"/>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DEDE8D2-5848-3204-B9AC-F8571213643C}"/>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E6C510D-B971-6C0B-3440-811AE499ECA9}"/>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0F53160-7E5F-B387-C4E5-D2274D87AAA5}"/>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4103B1-122D-8087-3802-3EAD441D5A0D}"/>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21" name="TextBox 20">
            <a:extLst>
              <a:ext uri="{FF2B5EF4-FFF2-40B4-BE49-F238E27FC236}">
                <a16:creationId xmlns:a16="http://schemas.microsoft.com/office/drawing/2014/main" id="{02AC9796-EDAA-5C2F-098A-58DC220A9400}"/>
              </a:ext>
            </a:extLst>
          </p:cNvPr>
          <p:cNvSpPr txBox="1"/>
          <p:nvPr/>
        </p:nvSpPr>
        <p:spPr>
          <a:xfrm>
            <a:off x="1212545"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2" name="TextBox 21">
            <a:extLst>
              <a:ext uri="{FF2B5EF4-FFF2-40B4-BE49-F238E27FC236}">
                <a16:creationId xmlns:a16="http://schemas.microsoft.com/office/drawing/2014/main" id="{33F956A2-1F27-61DB-2465-290D0234FD22}"/>
              </a:ext>
            </a:extLst>
          </p:cNvPr>
          <p:cNvSpPr txBox="1"/>
          <p:nvPr/>
        </p:nvSpPr>
        <p:spPr>
          <a:xfrm>
            <a:off x="4821542"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Build Talent</a:t>
            </a:r>
          </a:p>
        </p:txBody>
      </p:sp>
      <p:sp>
        <p:nvSpPr>
          <p:cNvPr id="23" name="TextBox 22">
            <a:extLst>
              <a:ext uri="{FF2B5EF4-FFF2-40B4-BE49-F238E27FC236}">
                <a16:creationId xmlns:a16="http://schemas.microsoft.com/office/drawing/2014/main" id="{6E7F7195-50CE-234C-BDD3-7F30B1535869}"/>
              </a:ext>
            </a:extLst>
          </p:cNvPr>
          <p:cNvSpPr txBox="1"/>
          <p:nvPr/>
        </p:nvSpPr>
        <p:spPr>
          <a:xfrm>
            <a:off x="8417989" y="4056401"/>
            <a:ext cx="2545471" cy="461665"/>
          </a:xfrm>
          <a:prstGeom prst="rect">
            <a:avLst/>
          </a:prstGeom>
          <a:noFill/>
        </p:spPr>
        <p:txBody>
          <a:bodyPr wrap="square" rtlCol="0">
            <a:spAutoFit/>
          </a:bodyPr>
          <a:lstStyle/>
          <a:p>
            <a:pPr algn="ctr"/>
            <a:r>
              <a:rPr lang="en-GB" sz="2400" b="1">
                <a:solidFill>
                  <a:srgbClr val="1A244A"/>
                </a:solidFill>
                <a:latin typeface="Segoe UI" panose="020B0502040204020203" pitchFamily="34" charset="0"/>
                <a:ea typeface="Calibri" panose="020F0502020204030204" pitchFamily="34" charset="0"/>
                <a:cs typeface="Segoe UI" panose="020B0502040204020203" pitchFamily="34" charset="0"/>
              </a:rPr>
              <a:t>Lead Talent</a:t>
            </a:r>
          </a:p>
        </p:txBody>
      </p:sp>
    </p:spTree>
    <p:extLst>
      <p:ext uri="{BB962C8B-B14F-4D97-AF65-F5344CB8AC3E}">
        <p14:creationId xmlns:p14="http://schemas.microsoft.com/office/powerpoint/2010/main" val="20481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14:presetBounceEnd="40000">
                                      <p:stCondLst>
                                        <p:cond delay="0"/>
                                      </p:stCondLst>
                                      <p:childTnLst>
                                        <p:animMotion origin="layout" path="M 2.5E-6 4.07407E-6 L 2.5E-6 0.1699 " pathEditMode="relative" rAng="0" ptsTypes="AA" p14:bounceEnd="40000">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14:presetBounceEnd="40000">
                                      <p:stCondLst>
                                        <p:cond delay="0"/>
                                      </p:stCondLst>
                                      <p:childTnLst>
                                        <p:animMotion origin="layout" path="M 2.08333E-7 4.07407E-6 L 2.08333E-7 0.17106 " pathEditMode="relative" rAng="0" ptsTypes="AA" p14:bounceEnd="40000">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14:presetBounceEnd="40000">
                                      <p:stCondLst>
                                        <p:cond delay="0"/>
                                      </p:stCondLst>
                                      <p:childTnLst>
                                        <p:animMotion origin="layout" path="M -1.875E-6 4.07407E-6 L -1.875E-6 0.18495 " pathEditMode="relative" rAng="0" ptsTypes="AA" p14:bounceEnd="40000">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stCondLst>
                                        <p:cond delay="0"/>
                                      </p:stCondLst>
                                      <p:childTnLst>
                                        <p:animMotion origin="layout" path="M 2.5E-6 4.07407E-6 L 2.5E-6 0.1699 " pathEditMode="relative" rAng="0" ptsTypes="AA">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stCondLst>
                                        <p:cond delay="0"/>
                                      </p:stCondLst>
                                      <p:childTnLst>
                                        <p:animMotion origin="layout" path="M 2.08333E-7 4.07407E-6 L 2.08333E-7 0.17106 " pathEditMode="relative" rAng="0" ptsTypes="AA">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stCondLst>
                                        <p:cond delay="0"/>
                                      </p:stCondLst>
                                      <p:childTnLst>
                                        <p:animMotion origin="layout" path="M -1.875E-6 4.07407E-6 L -1.875E-6 0.18495 " pathEditMode="relative" rAng="0" ptsTypes="AA">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3C8F9B-AC3F-F3BD-FDCE-FC1D89B8986F}"/>
              </a:ext>
            </a:extLst>
          </p:cNvPr>
          <p:cNvSpPr txBox="1"/>
          <p:nvPr/>
        </p:nvSpPr>
        <p:spPr>
          <a:xfrm>
            <a:off x="920781" y="4505577"/>
            <a:ext cx="5025532" cy="461665"/>
          </a:xfrm>
          <a:prstGeom prst="rect">
            <a:avLst/>
          </a:prstGeom>
          <a:noFill/>
        </p:spPr>
        <p:txBody>
          <a:bodyPr wrap="square" rtlCol="0">
            <a:spAutoFit/>
          </a:bodyPr>
          <a:lstStyle/>
          <a:p>
            <a:pPr algn="ctr"/>
            <a:r>
              <a:rPr lang="en-GB" sz="2400" dirty="0">
                <a:solidFill>
                  <a:srgbClr val="409E85"/>
                </a:solidFill>
                <a:latin typeface="Segoe UI Semilight" panose="020B0402040204020203" pitchFamily="34" charset="0"/>
                <a:ea typeface="Calibri" panose="020F0502020204030204" pitchFamily="34" charset="0"/>
                <a:cs typeface="Segoe UI Semilight" panose="020B0402040204020203" pitchFamily="34" charset="0"/>
              </a:rPr>
              <a:t>for x</a:t>
            </a:r>
          </a:p>
        </p:txBody>
      </p:sp>
      <p:pic>
        <p:nvPicPr>
          <p:cNvPr id="4" name="Graphic 3">
            <a:extLst>
              <a:ext uri="{FF2B5EF4-FFF2-40B4-BE49-F238E27FC236}">
                <a16:creationId xmlns:a16="http://schemas.microsoft.com/office/drawing/2014/main" id="{879FD11C-9114-6EF0-449C-64EE72D9A8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3758" y="1575305"/>
            <a:ext cx="1479578" cy="1468284"/>
          </a:xfrm>
          <a:prstGeom prst="rect">
            <a:avLst/>
          </a:prstGeom>
        </p:spPr>
      </p:pic>
      <p:sp>
        <p:nvSpPr>
          <p:cNvPr id="5" name="TextBox 4">
            <a:extLst>
              <a:ext uri="{FF2B5EF4-FFF2-40B4-BE49-F238E27FC236}">
                <a16:creationId xmlns:a16="http://schemas.microsoft.com/office/drawing/2014/main" id="{8659C0A9-AAAB-531B-0E8E-EE5609423CFB}"/>
              </a:ext>
            </a:extLst>
          </p:cNvPr>
          <p:cNvSpPr txBox="1"/>
          <p:nvPr/>
        </p:nvSpPr>
        <p:spPr>
          <a:xfrm>
            <a:off x="1509301" y="3266632"/>
            <a:ext cx="3848493" cy="1200329"/>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dirty="0">
                <a:solidFill>
                  <a:schemeClr val="tx2"/>
                </a:solidFill>
                <a:latin typeface="Segoe UI" panose="020B0502040204020203" pitchFamily="34" charset="0"/>
                <a:ea typeface="Calibri" panose="020F0502020204030204" pitchFamily="34" charset="0"/>
                <a:cs typeface="Segoe UI" panose="020B0502040204020203" pitchFamily="34" charset="0"/>
              </a:rPr>
              <a:t>Hire Talent Solution</a:t>
            </a:r>
          </a:p>
        </p:txBody>
      </p:sp>
      <p:grpSp>
        <p:nvGrpSpPr>
          <p:cNvPr id="10" name="Group 9">
            <a:extLst>
              <a:ext uri="{FF2B5EF4-FFF2-40B4-BE49-F238E27FC236}">
                <a16:creationId xmlns:a16="http://schemas.microsoft.com/office/drawing/2014/main" id="{546C7B7D-BE61-8507-61AB-5B7DCC411F2A}"/>
              </a:ext>
            </a:extLst>
          </p:cNvPr>
          <p:cNvGrpSpPr>
            <a:grpSpLocks noGrp="1" noUngrp="1" noRot="1" noMove="1" noResize="1"/>
          </p:cNvGrpSpPr>
          <p:nvPr/>
        </p:nvGrpSpPr>
        <p:grpSpPr>
          <a:xfrm>
            <a:off x="6586612" y="0"/>
            <a:ext cx="5605389" cy="6858000"/>
            <a:chOff x="6586612" y="0"/>
            <a:chExt cx="5605389" cy="6858000"/>
          </a:xfrm>
        </p:grpSpPr>
        <p:sp>
          <p:nvSpPr>
            <p:cNvPr id="7" name="Freeform: Shape 6">
              <a:extLst>
                <a:ext uri="{FF2B5EF4-FFF2-40B4-BE49-F238E27FC236}">
                  <a16:creationId xmlns:a16="http://schemas.microsoft.com/office/drawing/2014/main" id="{F68776C8-381B-37BE-560C-5DC6066415BF}"/>
                </a:ext>
              </a:extLst>
            </p:cNvPr>
            <p:cNvSpPr>
              <a:spLocks noGrp="1" noRot="1" noMove="1" noResize="1" noEditPoints="1" noAdjustHandles="1" noChangeArrowheads="1" noChangeShapeType="1"/>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B7F5CD8-2207-880C-0311-340D967A4629}"/>
                </a:ext>
              </a:extLst>
            </p:cNvPr>
            <p:cNvSpPr>
              <a:spLocks noGrp="1" noRot="1" noMove="1" noResize="1" noEditPoints="1" noAdjustHandles="1" noChangeArrowheads="1" noChangeShapeType="1"/>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E8894C4B-936B-6741-6FED-FE23D52E8CE5}"/>
                </a:ext>
              </a:extLst>
            </p:cNvPr>
            <p:cNvSpPr>
              <a:spLocks noGrp="1" noRot="1" noMove="1" noResize="1" noEditPoints="1" noAdjustHandles="1" noChangeArrowheads="1" noChangeShapeType="1"/>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grpSp>
      <p:sp>
        <p:nvSpPr>
          <p:cNvPr id="11" name="Freeform: Shape 10">
            <a:extLst>
              <a:ext uri="{FF2B5EF4-FFF2-40B4-BE49-F238E27FC236}">
                <a16:creationId xmlns:a16="http://schemas.microsoft.com/office/drawing/2014/main" id="{55A6911A-98C2-F581-2C57-6C102319E9DF}"/>
              </a:ext>
            </a:extLst>
          </p:cNvPr>
          <p:cNvSpPr/>
          <p:nvPr/>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dirty="0"/>
          </a:p>
        </p:txBody>
      </p:sp>
      <p:sp>
        <p:nvSpPr>
          <p:cNvPr id="12" name="TextBox 11">
            <a:extLst>
              <a:ext uri="{FF2B5EF4-FFF2-40B4-BE49-F238E27FC236}">
                <a16:creationId xmlns:a16="http://schemas.microsoft.com/office/drawing/2014/main" id="{1C500D1C-6BAE-15D4-49ED-63360EC146A5}"/>
              </a:ext>
            </a:extLst>
          </p:cNvPr>
          <p:cNvSpPr txBox="1"/>
          <p:nvPr/>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8</a:t>
            </a:fld>
            <a:endParaRPr lang="en-GB" sz="1200" b="1" dirty="0">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50633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2B9DDA3-3F1C-4137-6851-B18636C18B0B}"/>
              </a:ext>
            </a:extLst>
          </p:cNvPr>
          <p:cNvSpPr>
            <a:spLocks noGrp="1"/>
          </p:cNvSpPr>
          <p:nvPr>
            <p:ph idx="1"/>
          </p:nvPr>
        </p:nvSpPr>
        <p:spPr>
          <a:xfrm>
            <a:off x="6102953" y="1557941"/>
            <a:ext cx="2760247" cy="954107"/>
          </a:xfrm>
        </p:spPr>
        <p:txBody>
          <a:bodyPr wrap="square">
            <a:spAutoFit/>
          </a:bodyPr>
          <a:lstStyle/>
          <a:p>
            <a:pPr marL="0" indent="0">
              <a:lnSpc>
                <a:spcPct val="100000"/>
              </a:lnSpc>
              <a:buNone/>
            </a:pPr>
            <a:r>
              <a:rPr kumimoji="0" lang="en-US" sz="1400" b="0" i="0" u="none" strike="noStrike" kern="1200" cap="none" spc="-5" normalizeH="0" baseline="0" noProof="0" dirty="0">
                <a:ln>
                  <a:noFill/>
                </a:ln>
                <a:solidFill>
                  <a:srgbClr val="1A244A"/>
                </a:solidFill>
                <a:effectLst/>
                <a:uLnTx/>
                <a:uFillTx/>
                <a:latin typeface="Arial"/>
                <a:ea typeface="+mn-ea"/>
                <a:cs typeface="Arial"/>
              </a:rPr>
              <a:t>Introducing</a:t>
            </a:r>
            <a:r>
              <a:rPr kumimoji="0" lang="en-US" sz="1400" b="0" i="0" u="none" strike="noStrike" kern="1200" cap="none" spc="-4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our</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assessments</a:t>
            </a:r>
            <a:r>
              <a:rPr kumimoji="0" lang="en-US" sz="1400" b="0" i="0" u="none" strike="noStrike" kern="1200" cap="none" spc="-3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saw</a:t>
            </a:r>
            <a:r>
              <a:rPr kumimoji="0" lang="en-US" sz="1400" b="0" i="0" u="none" strike="noStrike" kern="1200" cap="none" spc="-2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a</a:t>
            </a:r>
            <a:r>
              <a:rPr kumimoji="0" lang="en-US" sz="1400" b="0" i="0" u="none" strike="noStrike" kern="1200" cap="none" spc="-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400%</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increase</a:t>
            </a:r>
            <a:r>
              <a:rPr kumimoji="0" lang="en-US" sz="1400" b="0" i="0" u="none" strike="noStrike" kern="1200" cap="none" spc="-4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in</a:t>
            </a:r>
            <a:r>
              <a:rPr kumimoji="0" lang="en-US" sz="1400" b="0" i="0" u="none" strike="noStrike" kern="1200" cap="none" spc="-1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the</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number</a:t>
            </a:r>
            <a:r>
              <a:rPr kumimoji="0" lang="en-US" sz="1400" b="0" i="0" u="none" strike="noStrike" kern="1200" cap="none" spc="-2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of </a:t>
            </a:r>
            <a:r>
              <a:rPr kumimoji="0" lang="en-US" sz="1400" b="0" i="0" u="none" strike="noStrike" kern="1200" cap="none" spc="-37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successful</a:t>
            </a:r>
            <a:r>
              <a:rPr kumimoji="0" lang="en-US" sz="1400" b="0" i="0" u="none" strike="noStrike" kern="1200" cap="none" spc="-5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candidates</a:t>
            </a:r>
            <a:r>
              <a:rPr kumimoji="0" lang="en-US" sz="1400" b="0" i="0" u="none" strike="noStrike" kern="1200" cap="none" spc="-40"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with</a:t>
            </a:r>
            <a:r>
              <a:rPr kumimoji="0" lang="en-US" sz="1400" b="0" i="0" u="none" strike="noStrike" kern="1200" cap="none" spc="-1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a</a:t>
            </a:r>
            <a:r>
              <a:rPr kumimoji="0" lang="en-US" sz="1400" b="0" i="0" u="none" strike="noStrike" kern="1200" cap="none" spc="-1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disability</a:t>
            </a:r>
            <a:endParaRPr lang="en-GB" dirty="0"/>
          </a:p>
        </p:txBody>
      </p:sp>
      <p:sp>
        <p:nvSpPr>
          <p:cNvPr id="7" name="Content Placeholder 6">
            <a:extLst>
              <a:ext uri="{FF2B5EF4-FFF2-40B4-BE49-F238E27FC236}">
                <a16:creationId xmlns:a16="http://schemas.microsoft.com/office/drawing/2014/main" id="{702109D1-6CB2-4B68-E7AD-8056C9FE21FB}"/>
              </a:ext>
            </a:extLst>
          </p:cNvPr>
          <p:cNvSpPr>
            <a:spLocks noGrp="1"/>
          </p:cNvSpPr>
          <p:nvPr>
            <p:ph sz="quarter" idx="13"/>
          </p:nvPr>
        </p:nvSpPr>
        <p:spPr>
          <a:xfrm>
            <a:off x="6842574" y="990470"/>
            <a:ext cx="2115345" cy="456190"/>
          </a:xfrm>
        </p:spPr>
        <p:txBody>
          <a:bodyPr>
            <a:noAutofit/>
          </a:bodyPr>
          <a:lstStyle/>
          <a:p>
            <a:r>
              <a:rPr lang="en-GB" sz="1800" b="1" dirty="0">
                <a:solidFill>
                  <a:srgbClr val="1A244A"/>
                </a:solidFill>
                <a:latin typeface="+mj-lt"/>
                <a:ea typeface="+mn-ea"/>
                <a:cs typeface="+mn-cs"/>
              </a:rPr>
              <a:t>Diversity, Equity &amp; Inclusion </a:t>
            </a:r>
          </a:p>
        </p:txBody>
      </p:sp>
      <p:sp>
        <p:nvSpPr>
          <p:cNvPr id="16" name="Content Placeholder 6">
            <a:extLst>
              <a:ext uri="{FF2B5EF4-FFF2-40B4-BE49-F238E27FC236}">
                <a16:creationId xmlns:a16="http://schemas.microsoft.com/office/drawing/2014/main" id="{7FEC5CF2-99A0-84C5-0335-7903FE91A8BC}"/>
              </a:ext>
            </a:extLst>
          </p:cNvPr>
          <p:cNvSpPr txBox="1">
            <a:spLocks/>
          </p:cNvSpPr>
          <p:nvPr/>
        </p:nvSpPr>
        <p:spPr>
          <a:xfrm>
            <a:off x="9102797" y="1558759"/>
            <a:ext cx="2679447" cy="9842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35"/>
              </a:spcBef>
              <a:spcAft>
                <a:spcPts val="0"/>
              </a:spcAft>
              <a:buClrTx/>
              <a:buSzTx/>
              <a:buFontTx/>
              <a:buNone/>
              <a:tabLst/>
              <a:defRPr/>
            </a:pPr>
            <a:r>
              <a:rPr kumimoji="0" lang="en-US" sz="1400" b="0" i="0" u="none" strike="noStrike" kern="1200" cap="none" spc="0" normalizeH="0" baseline="0" noProof="0" dirty="0">
                <a:ln>
                  <a:noFill/>
                </a:ln>
                <a:solidFill>
                  <a:srgbClr val="1A244A"/>
                </a:solidFill>
                <a:effectLst/>
                <a:uLnTx/>
                <a:uFillTx/>
                <a:latin typeface="Arial"/>
                <a:ea typeface="+mn-ea"/>
                <a:cs typeface="Arial"/>
              </a:rPr>
              <a:t>Salespeople</a:t>
            </a:r>
            <a:r>
              <a:rPr kumimoji="0" lang="en-US" sz="1400" b="0" i="0" u="none" strike="noStrike" kern="1200" cap="none" spc="-4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who</a:t>
            </a:r>
            <a:r>
              <a:rPr kumimoji="0" lang="en-US" sz="1400" b="0" i="0" u="none" strike="noStrike" kern="1200" cap="none" spc="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performed</a:t>
            </a:r>
            <a:r>
              <a:rPr kumimoji="0" lang="en-US" sz="1400" b="0" i="0" u="none" strike="noStrike" kern="1200" cap="none" spc="-40"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well</a:t>
            </a:r>
            <a:r>
              <a:rPr kumimoji="0" lang="en-US" sz="1400" b="0" i="0" u="none" strike="noStrike" kern="1200" cap="none" spc="2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on</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our</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assessments</a:t>
            </a:r>
            <a:r>
              <a:rPr kumimoji="0" lang="en-US" sz="1400" b="0" i="0" u="none" strike="noStrike" kern="1200" cap="none" spc="-4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sold</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an</a:t>
            </a:r>
            <a:r>
              <a:rPr kumimoji="0" lang="en-US" sz="1400" b="0" i="0" u="none" strike="noStrike" kern="1200" cap="none" spc="-5" normalizeH="0" baseline="0" noProof="0" dirty="0">
                <a:ln>
                  <a:noFill/>
                </a:ln>
                <a:solidFill>
                  <a:srgbClr val="1A244A"/>
                </a:solidFill>
                <a:effectLst/>
                <a:uLnTx/>
                <a:uFillTx/>
                <a:latin typeface="Arial"/>
                <a:ea typeface="+mn-ea"/>
                <a:cs typeface="Arial"/>
              </a:rPr>
              <a:t> extra </a:t>
            </a:r>
            <a:r>
              <a:rPr kumimoji="0" lang="en-US" sz="1400" b="0" i="0" u="none" strike="noStrike" kern="1200" cap="none" spc="0" normalizeH="0" baseline="0" noProof="0" dirty="0">
                <a:ln>
                  <a:noFill/>
                </a:ln>
                <a:solidFill>
                  <a:srgbClr val="1A244A"/>
                </a:solidFill>
                <a:effectLst/>
                <a:uLnTx/>
                <a:uFillTx/>
                <a:latin typeface="Arial"/>
                <a:ea typeface="+mn-ea"/>
                <a:cs typeface="Arial"/>
              </a:rPr>
              <a:t>$248k</a:t>
            </a:r>
            <a:r>
              <a:rPr kumimoji="0" lang="en-US" sz="1400" b="0" i="0" u="none" strike="noStrike" kern="1200" cap="none" spc="-5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per</a:t>
            </a:r>
            <a:r>
              <a:rPr kumimoji="0" lang="en-US" sz="1400" b="0" i="0" u="none" strike="noStrike" kern="1200" cap="none" spc="-4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year</a:t>
            </a:r>
            <a:endParaRPr kumimoji="0" lang="en-US" sz="1400" b="0" i="0" u="none" strike="noStrike" kern="1200" cap="none" spc="0" normalizeH="0" baseline="0" noProof="0" dirty="0">
              <a:ln>
                <a:noFill/>
              </a:ln>
              <a:solidFill>
                <a:srgbClr val="1A244A"/>
              </a:solidFill>
              <a:effectLst/>
              <a:uLnTx/>
              <a:uFillTx/>
              <a:latin typeface="Arial"/>
              <a:ea typeface="+mn-ea"/>
              <a:cs typeface="Arial"/>
            </a:endParaRPr>
          </a:p>
        </p:txBody>
      </p:sp>
      <p:sp>
        <p:nvSpPr>
          <p:cNvPr id="19" name="Content Placeholder 6">
            <a:extLst>
              <a:ext uri="{FF2B5EF4-FFF2-40B4-BE49-F238E27FC236}">
                <a16:creationId xmlns:a16="http://schemas.microsoft.com/office/drawing/2014/main" id="{3C2EBBDD-3767-C0E8-4B14-73471A3E5C35}"/>
              </a:ext>
            </a:extLst>
          </p:cNvPr>
          <p:cNvSpPr txBox="1">
            <a:spLocks/>
          </p:cNvSpPr>
          <p:nvPr/>
        </p:nvSpPr>
        <p:spPr>
          <a:xfrm>
            <a:off x="6842574" y="3053728"/>
            <a:ext cx="162402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j-lt"/>
                <a:ea typeface="+mn-ea"/>
                <a:cs typeface="+mn-cs"/>
              </a:rPr>
              <a:t>Engagement </a:t>
            </a:r>
          </a:p>
        </p:txBody>
      </p:sp>
      <p:pic>
        <p:nvPicPr>
          <p:cNvPr id="3" name="Picture 2" descr="A diagram of a company's company's company's company's company's company's company's company's company's company's company's company'&#10;&#10;Description automatically generated with medium confidence">
            <a:extLst>
              <a:ext uri="{FF2B5EF4-FFF2-40B4-BE49-F238E27FC236}">
                <a16:creationId xmlns:a16="http://schemas.microsoft.com/office/drawing/2014/main" id="{9D3C7271-FB7F-8DDC-31B9-76F038A87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45" y="1094206"/>
            <a:ext cx="4885142" cy="4905756"/>
          </a:xfrm>
          <a:prstGeom prst="rect">
            <a:avLst/>
          </a:prstGeom>
        </p:spPr>
      </p:pic>
      <p:sp>
        <p:nvSpPr>
          <p:cNvPr id="5" name="Content Placeholder 6">
            <a:extLst>
              <a:ext uri="{FF2B5EF4-FFF2-40B4-BE49-F238E27FC236}">
                <a16:creationId xmlns:a16="http://schemas.microsoft.com/office/drawing/2014/main" id="{B1E459B6-6C51-6C08-C786-6B2662830F23}"/>
              </a:ext>
            </a:extLst>
          </p:cNvPr>
          <p:cNvSpPr txBox="1">
            <a:spLocks/>
          </p:cNvSpPr>
          <p:nvPr/>
        </p:nvSpPr>
        <p:spPr>
          <a:xfrm>
            <a:off x="9778371" y="1104882"/>
            <a:ext cx="1719395" cy="354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j-lt"/>
                <a:ea typeface="+mn-ea"/>
                <a:cs typeface="+mn-cs"/>
              </a:rPr>
              <a:t>Quality</a:t>
            </a:r>
          </a:p>
        </p:txBody>
      </p:sp>
      <p:pic>
        <p:nvPicPr>
          <p:cNvPr id="4" name="Graphic 3">
            <a:extLst>
              <a:ext uri="{FF2B5EF4-FFF2-40B4-BE49-F238E27FC236}">
                <a16:creationId xmlns:a16="http://schemas.microsoft.com/office/drawing/2014/main" id="{C63E3C4D-EA8C-8B22-01CF-9240204E6D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1121" y="1010135"/>
            <a:ext cx="539562" cy="491000"/>
          </a:xfrm>
          <a:prstGeom prst="rect">
            <a:avLst/>
          </a:prstGeom>
        </p:spPr>
      </p:pic>
      <p:pic>
        <p:nvPicPr>
          <p:cNvPr id="9" name="Graphic 8">
            <a:extLst>
              <a:ext uri="{FF2B5EF4-FFF2-40B4-BE49-F238E27FC236}">
                <a16:creationId xmlns:a16="http://schemas.microsoft.com/office/drawing/2014/main" id="{B7EBE270-84F3-F62C-BCD7-FAE3E124AA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83931" y="995170"/>
            <a:ext cx="497919" cy="453106"/>
          </a:xfrm>
          <a:prstGeom prst="rect">
            <a:avLst/>
          </a:prstGeom>
        </p:spPr>
      </p:pic>
      <p:pic>
        <p:nvPicPr>
          <p:cNvPr id="11" name="Graphic 10">
            <a:extLst>
              <a:ext uri="{FF2B5EF4-FFF2-40B4-BE49-F238E27FC236}">
                <a16:creationId xmlns:a16="http://schemas.microsoft.com/office/drawing/2014/main" id="{EA08EE14-5773-C326-F025-0CF10AE59A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5078" y="2916075"/>
            <a:ext cx="504747" cy="543951"/>
          </a:xfrm>
          <a:prstGeom prst="rect">
            <a:avLst/>
          </a:prstGeom>
        </p:spPr>
      </p:pic>
      <p:sp>
        <p:nvSpPr>
          <p:cNvPr id="12" name="TextBox 11">
            <a:extLst>
              <a:ext uri="{FF2B5EF4-FFF2-40B4-BE49-F238E27FC236}">
                <a16:creationId xmlns:a16="http://schemas.microsoft.com/office/drawing/2014/main" id="{D0A981CB-E5C9-EB2E-E668-E7F65D2D66D6}"/>
              </a:ext>
            </a:extLst>
          </p:cNvPr>
          <p:cNvSpPr txBox="1"/>
          <p:nvPr/>
        </p:nvSpPr>
        <p:spPr>
          <a:xfrm>
            <a:off x="6102952" y="3509918"/>
            <a:ext cx="2680885" cy="954107"/>
          </a:xfrm>
          <a:prstGeom prst="rect">
            <a:avLst/>
          </a:prstGeom>
          <a:noFill/>
        </p:spPr>
        <p:txBody>
          <a:bodyPr wrap="square" rtlCol="0">
            <a:spAutoFit/>
          </a:bodyPr>
          <a:lstStyle/>
          <a:p>
            <a:r>
              <a:rPr lang="en-GB" sz="1400" dirty="0"/>
              <a:t>Introducing our assessments at the screening stage of the process improved candidate completions by 18%</a:t>
            </a:r>
          </a:p>
        </p:txBody>
      </p:sp>
      <p:sp>
        <p:nvSpPr>
          <p:cNvPr id="13" name="Content Placeholder 6">
            <a:extLst>
              <a:ext uri="{FF2B5EF4-FFF2-40B4-BE49-F238E27FC236}">
                <a16:creationId xmlns:a16="http://schemas.microsoft.com/office/drawing/2014/main" id="{225931DD-8B94-F36E-3487-51BA904FD852}"/>
              </a:ext>
            </a:extLst>
          </p:cNvPr>
          <p:cNvSpPr txBox="1">
            <a:spLocks/>
          </p:cNvSpPr>
          <p:nvPr/>
        </p:nvSpPr>
        <p:spPr>
          <a:xfrm>
            <a:off x="9778371" y="3053728"/>
            <a:ext cx="162402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j-lt"/>
                <a:ea typeface="+mn-ea"/>
                <a:cs typeface="+mn-cs"/>
              </a:rPr>
              <a:t>Efficiency</a:t>
            </a:r>
          </a:p>
        </p:txBody>
      </p:sp>
      <p:sp>
        <p:nvSpPr>
          <p:cNvPr id="15" name="TextBox 14">
            <a:extLst>
              <a:ext uri="{FF2B5EF4-FFF2-40B4-BE49-F238E27FC236}">
                <a16:creationId xmlns:a16="http://schemas.microsoft.com/office/drawing/2014/main" id="{FDB0304C-CFF3-A58B-3482-B78A9D85D629}"/>
              </a:ext>
            </a:extLst>
          </p:cNvPr>
          <p:cNvSpPr txBox="1"/>
          <p:nvPr/>
        </p:nvSpPr>
        <p:spPr>
          <a:xfrm>
            <a:off x="9101359" y="3509918"/>
            <a:ext cx="2680885" cy="738664"/>
          </a:xfrm>
          <a:prstGeom prst="rect">
            <a:avLst/>
          </a:prstGeom>
          <a:noFill/>
        </p:spPr>
        <p:txBody>
          <a:bodyPr wrap="square" rtlCol="0">
            <a:spAutoFit/>
          </a:bodyPr>
          <a:lstStyle/>
          <a:p>
            <a:r>
              <a:rPr lang="en-GB" sz="1400" dirty="0"/>
              <a:t>Decision making time reduced from 3 weeks to 48 hours having used our assessments</a:t>
            </a:r>
          </a:p>
        </p:txBody>
      </p:sp>
      <p:pic>
        <p:nvPicPr>
          <p:cNvPr id="21" name="Graphic 20">
            <a:extLst>
              <a:ext uri="{FF2B5EF4-FFF2-40B4-BE49-F238E27FC236}">
                <a16:creationId xmlns:a16="http://schemas.microsoft.com/office/drawing/2014/main" id="{6C7AA776-5973-A331-8576-33C8BDD16B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83932" y="2940974"/>
            <a:ext cx="523995" cy="519052"/>
          </a:xfrm>
          <a:prstGeom prst="rect">
            <a:avLst/>
          </a:prstGeom>
        </p:spPr>
      </p:pic>
      <p:sp>
        <p:nvSpPr>
          <p:cNvPr id="23" name="Content Placeholder 6">
            <a:extLst>
              <a:ext uri="{FF2B5EF4-FFF2-40B4-BE49-F238E27FC236}">
                <a16:creationId xmlns:a16="http://schemas.microsoft.com/office/drawing/2014/main" id="{8A689BC3-F63A-AA4D-F36A-A9C792DED2C2}"/>
              </a:ext>
            </a:extLst>
          </p:cNvPr>
          <p:cNvSpPr txBox="1">
            <a:spLocks/>
          </p:cNvSpPr>
          <p:nvPr/>
        </p:nvSpPr>
        <p:spPr>
          <a:xfrm>
            <a:off x="6842574" y="5005705"/>
            <a:ext cx="1624024"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1A244A"/>
                </a:solidFill>
                <a:latin typeface="+mj-lt"/>
                <a:ea typeface="+mn-ea"/>
                <a:cs typeface="+mn-cs"/>
              </a:rPr>
              <a:t>Cost</a:t>
            </a:r>
          </a:p>
        </p:txBody>
      </p:sp>
      <p:sp>
        <p:nvSpPr>
          <p:cNvPr id="31" name="TextBox 30">
            <a:extLst>
              <a:ext uri="{FF2B5EF4-FFF2-40B4-BE49-F238E27FC236}">
                <a16:creationId xmlns:a16="http://schemas.microsoft.com/office/drawing/2014/main" id="{DC1621A6-0726-93CD-0347-59F18BC6187C}"/>
              </a:ext>
            </a:extLst>
          </p:cNvPr>
          <p:cNvSpPr txBox="1"/>
          <p:nvPr/>
        </p:nvSpPr>
        <p:spPr>
          <a:xfrm>
            <a:off x="6102952" y="5461895"/>
            <a:ext cx="2680885" cy="523220"/>
          </a:xfrm>
          <a:prstGeom prst="rect">
            <a:avLst/>
          </a:prstGeom>
          <a:noFill/>
        </p:spPr>
        <p:txBody>
          <a:bodyPr wrap="square" rtlCol="0">
            <a:spAutoFit/>
          </a:bodyPr>
          <a:lstStyle/>
          <a:p>
            <a:pPr marL="0" marR="37465" lvl="0" indent="0" defTabSz="457200" rtl="0" eaLnBrk="1" fontAlgn="auto" latinLnBrk="0" hangingPunct="1">
              <a:lnSpc>
                <a:spcPct val="100000"/>
              </a:lnSpc>
              <a:spcBef>
                <a:spcPts val="30"/>
              </a:spcBef>
              <a:spcAft>
                <a:spcPts val="0"/>
              </a:spcAft>
              <a:buClrTx/>
              <a:buSzTx/>
              <a:buFontTx/>
              <a:buNone/>
              <a:tabLst/>
              <a:defRPr/>
            </a:pPr>
            <a:r>
              <a:rPr kumimoji="0" lang="en-US" sz="1400" b="0" i="0" u="none" strike="noStrike" kern="1200" cap="none" spc="-5" normalizeH="0" baseline="0" noProof="0" dirty="0">
                <a:ln>
                  <a:noFill/>
                </a:ln>
                <a:solidFill>
                  <a:srgbClr val="1A244A"/>
                </a:solidFill>
                <a:effectLst/>
                <a:uLnTx/>
                <a:uFillTx/>
                <a:latin typeface="Arial"/>
                <a:ea typeface="+mn-ea"/>
                <a:cs typeface="Arial"/>
              </a:rPr>
              <a:t>67% Saving</a:t>
            </a:r>
            <a:r>
              <a:rPr kumimoji="0" lang="en-US" sz="1400" b="0" i="0" u="none" strike="noStrike" kern="1200" cap="none" spc="0" normalizeH="0" baseline="0" noProof="0" dirty="0">
                <a:ln>
                  <a:noFill/>
                </a:ln>
                <a:solidFill>
                  <a:srgbClr val="1A244A"/>
                </a:solidFill>
                <a:effectLst/>
                <a:uLnTx/>
                <a:uFillTx/>
                <a:latin typeface="Arial"/>
                <a:ea typeface="+mn-ea"/>
                <a:cs typeface="Arial"/>
              </a:rPr>
              <a:t> in</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screening</a:t>
            </a:r>
            <a:r>
              <a:rPr kumimoji="0" lang="en-US" sz="1400" b="0" i="0" u="none" strike="noStrike" kern="1200" cap="none" spc="-4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costs</a:t>
            </a:r>
            <a:r>
              <a:rPr kumimoji="0" lang="en-US" sz="1400" b="0" i="0" u="none" strike="noStrike" kern="1200" cap="none" spc="-3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while</a:t>
            </a:r>
            <a:r>
              <a:rPr kumimoji="0" lang="en-US" sz="1400" b="0" i="0" u="none" strike="noStrike" kern="1200" cap="none" spc="20"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using</a:t>
            </a:r>
            <a:r>
              <a:rPr kumimoji="0" lang="en-US" sz="1400" b="0" i="0" u="none" strike="noStrike" kern="1200" cap="none" spc="-25" normalizeH="0" baseline="0" noProof="0" dirty="0">
                <a:ln>
                  <a:noFill/>
                </a:ln>
                <a:solidFill>
                  <a:srgbClr val="1A244A"/>
                </a:solidFill>
                <a:effectLst/>
                <a:uLnTx/>
                <a:uFillTx/>
                <a:latin typeface="Arial"/>
                <a:ea typeface="+mn-ea"/>
                <a:cs typeface="Arial"/>
              </a:rPr>
              <a:t> </a:t>
            </a:r>
            <a:r>
              <a:rPr kumimoji="0" lang="en-US" sz="1400" b="0" i="0" u="none" strike="noStrike" kern="1200" cap="none" spc="0" normalizeH="0" baseline="0" noProof="0" dirty="0">
                <a:ln>
                  <a:noFill/>
                </a:ln>
                <a:solidFill>
                  <a:srgbClr val="1A244A"/>
                </a:solidFill>
                <a:effectLst/>
                <a:uLnTx/>
                <a:uFillTx/>
                <a:latin typeface="Arial"/>
                <a:ea typeface="+mn-ea"/>
                <a:cs typeface="Arial"/>
              </a:rPr>
              <a:t>our</a:t>
            </a:r>
            <a:r>
              <a:rPr kumimoji="0" lang="en-US" sz="1400" b="0" i="0" u="none" strike="noStrike" kern="1200" cap="none" spc="-15" normalizeH="0" baseline="0" noProof="0" dirty="0">
                <a:ln>
                  <a:noFill/>
                </a:ln>
                <a:solidFill>
                  <a:srgbClr val="1A244A"/>
                </a:solidFill>
                <a:effectLst/>
                <a:uLnTx/>
                <a:uFillTx/>
                <a:latin typeface="Arial"/>
                <a:ea typeface="+mn-ea"/>
                <a:cs typeface="Arial"/>
              </a:rPr>
              <a:t> </a:t>
            </a:r>
            <a:r>
              <a:rPr kumimoji="0" lang="en-US" sz="1400" b="0" i="0" u="none" strike="noStrike" kern="1200" cap="none" spc="-5" normalizeH="0" baseline="0" noProof="0" dirty="0">
                <a:ln>
                  <a:noFill/>
                </a:ln>
                <a:solidFill>
                  <a:srgbClr val="1A244A"/>
                </a:solidFill>
                <a:effectLst/>
                <a:uLnTx/>
                <a:uFillTx/>
                <a:latin typeface="Arial"/>
                <a:ea typeface="+mn-ea"/>
                <a:cs typeface="Arial"/>
              </a:rPr>
              <a:t>assessments</a:t>
            </a:r>
            <a:endParaRPr kumimoji="0" lang="en-US" sz="1400" b="0" i="0" u="none" strike="noStrike" kern="1200" cap="none" spc="0" normalizeH="0" baseline="0" noProof="0" dirty="0">
              <a:ln>
                <a:noFill/>
              </a:ln>
              <a:solidFill>
                <a:srgbClr val="1A244A"/>
              </a:solidFill>
              <a:effectLst/>
              <a:uLnTx/>
              <a:uFillTx/>
              <a:latin typeface="Arial"/>
              <a:ea typeface="+mn-ea"/>
              <a:cs typeface="Arial"/>
            </a:endParaRPr>
          </a:p>
        </p:txBody>
      </p:sp>
      <p:pic>
        <p:nvPicPr>
          <p:cNvPr id="41" name="Graphic 40">
            <a:extLst>
              <a:ext uri="{FF2B5EF4-FFF2-40B4-BE49-F238E27FC236}">
                <a16:creationId xmlns:a16="http://schemas.microsoft.com/office/drawing/2014/main" id="{AB31E0FA-E6FB-2194-A5B3-A0CE0FDFD2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76894" y="4899895"/>
            <a:ext cx="581114" cy="528814"/>
          </a:xfrm>
          <a:prstGeom prst="rect">
            <a:avLst/>
          </a:prstGeom>
        </p:spPr>
      </p:pic>
    </p:spTree>
    <p:extLst>
      <p:ext uri="{BB962C8B-B14F-4D97-AF65-F5344CB8AC3E}">
        <p14:creationId xmlns:p14="http://schemas.microsoft.com/office/powerpoint/2010/main" val="18906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8781CD-94F3-4975-AC1A-6D6E6331E9D5}">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06975D96788642B40FB3763570E837" ma:contentTypeVersion="20" ma:contentTypeDescription="Create a new document." ma:contentTypeScope="" ma:versionID="9a9df43a1d32486429555ede3e49a080">
  <xsd:schema xmlns:xsd="http://www.w3.org/2001/XMLSchema" xmlns:xs="http://www.w3.org/2001/XMLSchema" xmlns:p="http://schemas.microsoft.com/office/2006/metadata/properties" xmlns:ns1="http://schemas.microsoft.com/sharepoint/v3" xmlns:ns2="764dd4d0-93a3-42ac-9238-393fefd17cf7" xmlns:ns3="969f6bf6-6c9e-4f84-9064-7089f79a8fa8" targetNamespace="http://schemas.microsoft.com/office/2006/metadata/properties" ma:root="true" ma:fieldsID="d04b6fc18e195f326e5905e820d6938e" ns1:_="" ns2:_="" ns3:_="">
    <xsd:import namespace="http://schemas.microsoft.com/sharepoint/v3"/>
    <xsd:import namespace="764dd4d0-93a3-42ac-9238-393fefd17cf7"/>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MediaServiceSearchPropertie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4dd4d0-93a3-42ac-9238-393fefd17c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f78dbc0-7a6d-4f26-ac5e-58463ebbd894}"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SharedWithUsers xmlns="969f6bf6-6c9e-4f84-9064-7089f79a8fa8">
      <UserInfo>
        <DisplayName>James Hollingsworth</DisplayName>
        <AccountId>14</AccountId>
        <AccountType/>
      </UserInfo>
      <UserInfo>
        <DisplayName>John Regula</DisplayName>
        <AccountId>32</AccountId>
        <AccountType/>
      </UserInfo>
      <UserInfo>
        <DisplayName>Adam Woodward</DisplayName>
        <AccountId>21</AccountId>
        <AccountType/>
      </UserInfo>
    </SharedWithUsers>
    <lcf76f155ced4ddcb4097134ff3c332f xmlns="764dd4d0-93a3-42ac-9238-393fefd17cf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3080538-FD74-46D2-B3DD-A9E33EE2EC29}">
  <ds:schemaRefs>
    <ds:schemaRef ds:uri="http://schemas.microsoft.com/sharepoint/v3/contenttype/forms"/>
  </ds:schemaRefs>
</ds:datastoreItem>
</file>

<file path=customXml/itemProps2.xml><?xml version="1.0" encoding="utf-8"?>
<ds:datastoreItem xmlns:ds="http://schemas.openxmlformats.org/officeDocument/2006/customXml" ds:itemID="{070C5215-B42C-4424-885A-C78989A28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4dd4d0-93a3-42ac-9238-393fefd17cf7"/>
    <ds:schemaRef ds:uri="969f6bf6-6c9e-4f84-9064-7089f79a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908038-7F5F-4D2B-A61C-34C8C3AA3BF7}">
  <ds:schemaRefs>
    <ds:schemaRef ds:uri="3f3b39d8-0b74-43ac-aa08-f59c1e079f78"/>
    <ds:schemaRef ds:uri="5ccf9469-ba5a-4366-b2d9-60ed07c7549c"/>
    <ds:schemaRef ds:uri="9cd31565-5270-412f-9c99-58cb3e6488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69f6bf6-6c9e-4f84-9064-7089f79a8fa8"/>
    <ds:schemaRef ds:uri="764dd4d0-93a3-42ac-9238-393fefd17cf7"/>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0</TotalTime>
  <Words>2075</Words>
  <Application>Microsoft Office PowerPoint</Application>
  <PresentationFormat>Widescreen</PresentationFormat>
  <Paragraphs>363</Paragraphs>
  <Slides>36</Slides>
  <Notes>8</Notes>
  <HiddenSlides>4</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Agenda </vt:lpstr>
      <vt:lpstr>PowerPoint Presentation</vt:lpstr>
      <vt:lpstr>PowerPoint Presentation</vt:lpstr>
      <vt:lpstr>PowerPoint Presentation</vt:lpstr>
      <vt:lpstr>A fully integrated talent strategy powered by the market leader for validity </vt:lpstr>
      <vt:lpstr>We have been innovating how organizations Hire, Build and Lead Talent since 2004 </vt:lpstr>
      <vt:lpstr>PowerPoint Presentation</vt:lpstr>
      <vt:lpstr>PowerPoint Presentation</vt:lpstr>
      <vt:lpstr>An engaging &amp; customizable assessment experience </vt:lpstr>
      <vt:lpstr>PowerPoint Presentation</vt:lpstr>
      <vt:lpstr>PowerPoint Presentation</vt:lpstr>
      <vt:lpstr>Role Fit Score</vt:lpstr>
      <vt:lpstr>Role Fit Score</vt:lpstr>
      <vt:lpstr>Role Fit Score</vt:lpstr>
      <vt:lpstr>Role Fit Score</vt:lpstr>
      <vt:lpstr>Combined Fit Score</vt:lpstr>
      <vt:lpstr>Match 6.5 Reports</vt:lpstr>
      <vt:lpstr>Match 6.5 Reports</vt:lpstr>
      <vt:lpstr>Match 6.5 Reports</vt:lpstr>
      <vt:lpstr>PowerPoint Presentation</vt:lpstr>
      <vt:lpstr>PowerPoint Presentation</vt:lpstr>
      <vt:lpstr>Industry Situations Examples</vt:lpstr>
      <vt:lpstr>PowerPoint Presentation</vt:lpstr>
      <vt:lpstr>PowerPoint Presentation</vt:lpstr>
      <vt:lpstr>PowerPoint Presentation</vt:lpstr>
      <vt:lpstr>Immersive Candidate Journey</vt:lpstr>
      <vt:lpstr>PowerPoint Presentation</vt:lpstr>
      <vt:lpstr>Example Implementation Steps</vt:lpstr>
      <vt:lpstr>Key Stakeholder Experience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Regula</dc:creator>
  <cp:lastModifiedBy>James Hollingsworth</cp:lastModifiedBy>
  <cp:revision>14</cp:revision>
  <dcterms:created xsi:type="dcterms:W3CDTF">2023-05-25T08:05:09Z</dcterms:created>
  <dcterms:modified xsi:type="dcterms:W3CDTF">2023-08-03T09:33:50Z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0x01010093F3F6D492A61B4E9F26FC570C77B521</vt:lpwstr>
  </property>
  <property fmtid="{D5CDD505-2E9C-101B-9397-08002B2CF9AE}" pid="3" name="MediaServiceImageTags">
    <vt:lpwstr/>
  </property>
  <property fmtid="{D5CDD505-2E9C-101B-9397-08002B2CF9AE}" pid="4" name="MSIP_Label_112bfb09-0f6a-4518-a647-7fa9d6d66816_Enabled">
    <vt:lpwstr>true</vt:lpwstr>
  </property>
  <property fmtid="{D5CDD505-2E9C-101B-9397-08002B2CF9AE}" pid="5" name="MSIP_Label_112bfb09-0f6a-4518-a647-7fa9d6d66816_SetDate">
    <vt:lpwstr>2023-06-27T17:50:39Z</vt:lpwstr>
  </property>
  <property fmtid="{D5CDD505-2E9C-101B-9397-08002B2CF9AE}" pid="6" name="MSIP_Label_112bfb09-0f6a-4518-a647-7fa9d6d66816_Method">
    <vt:lpwstr>Standard</vt:lpwstr>
  </property>
  <property fmtid="{D5CDD505-2E9C-101B-9397-08002B2CF9AE}" pid="7" name="MSIP_Label_112bfb09-0f6a-4518-a647-7fa9d6d66816_Name">
    <vt:lpwstr>Confidential</vt:lpwstr>
  </property>
  <property fmtid="{D5CDD505-2E9C-101B-9397-08002B2CF9AE}" pid="8" name="MSIP_Label_112bfb09-0f6a-4518-a647-7fa9d6d66816_SiteId">
    <vt:lpwstr>0622322b-70eb-4067-8631-3f9eab57e22d</vt:lpwstr>
  </property>
  <property fmtid="{D5CDD505-2E9C-101B-9397-08002B2CF9AE}" pid="9" name="MSIP_Label_112bfb09-0f6a-4518-a647-7fa9d6d66816_ActionId">
    <vt:lpwstr>d7b92cd8-5f8b-4228-81d8-1a3e0e4419f2</vt:lpwstr>
  </property>
  <property fmtid="{D5CDD505-2E9C-101B-9397-08002B2CF9AE}" pid="10" name="MSIP_Label_112bfb09-0f6a-4518-a647-7fa9d6d66816_ContentBits">
    <vt:lpwstr>4</vt:lpwstr>
  </property>
  <property fmtid="{D5CDD505-2E9C-101B-9397-08002B2CF9AE}" pid="11" name="MSIP_Label_d347b247-e90e-43a3-9d7b-004f14ae6873_Enabled">
    <vt:lpwstr>true</vt:lpwstr>
  </property>
  <property fmtid="{D5CDD505-2E9C-101B-9397-08002B2CF9AE}" pid="12" name="MSIP_Label_d347b247-e90e-43a3-9d7b-004f14ae6873_SetDate">
    <vt:lpwstr>2023-06-27T20:23:22Z</vt:lpwstr>
  </property>
  <property fmtid="{D5CDD505-2E9C-101B-9397-08002B2CF9AE}" pid="13" name="MSIP_Label_d347b247-e90e-43a3-9d7b-004f14ae6873_Method">
    <vt:lpwstr>Standard</vt:lpwstr>
  </property>
  <property fmtid="{D5CDD505-2E9C-101B-9397-08002B2CF9AE}" pid="14" name="MSIP_Label_d347b247-e90e-43a3-9d7b-004f14ae6873_Name">
    <vt:lpwstr>d347b247-e90e-43a3-9d7b-004f14ae6873</vt:lpwstr>
  </property>
  <property fmtid="{D5CDD505-2E9C-101B-9397-08002B2CF9AE}" pid="15" name="MSIP_Label_d347b247-e90e-43a3-9d7b-004f14ae6873_SiteId">
    <vt:lpwstr>76e3921f-489b-4b7e-9547-9ea297add9b5</vt:lpwstr>
  </property>
  <property fmtid="{D5CDD505-2E9C-101B-9397-08002B2CF9AE}" pid="16" name="MSIP_Label_d347b247-e90e-43a3-9d7b-004f14ae6873_ActionId">
    <vt:lpwstr>b82653fe-bd2e-4858-bbe3-191d9636d0b7</vt:lpwstr>
  </property>
  <property fmtid="{D5CDD505-2E9C-101B-9397-08002B2CF9AE}" pid="17" name="MSIP_Label_d347b247-e90e-43a3-9d7b-004f14ae6873_ContentBits">
    <vt:lpwstr>0</vt:lpwstr>
  </property>
</Properties>
</file>