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147379039" r:id="rId5"/>
    <p:sldId id="2147379185" r:id="rId6"/>
    <p:sldId id="2147379186" r:id="rId7"/>
    <p:sldId id="2147379155" r:id="rId8"/>
    <p:sldId id="2147379187" r:id="rId9"/>
    <p:sldId id="2147379188" r:id="rId10"/>
    <p:sldId id="2147379189" r:id="rId11"/>
    <p:sldId id="2147379191" r:id="rId12"/>
    <p:sldId id="2147379192" r:id="rId13"/>
    <p:sldId id="2147379190" r:id="rId14"/>
    <p:sldId id="2147379206" r:id="rId15"/>
    <p:sldId id="2147379150" r:id="rId16"/>
    <p:sldId id="2147379193" r:id="rId17"/>
    <p:sldId id="2147379176" r:id="rId18"/>
    <p:sldId id="2147379175" r:id="rId19"/>
    <p:sldId id="2147379194" r:id="rId20"/>
    <p:sldId id="2147379195" r:id="rId21"/>
    <p:sldId id="2147379196" r:id="rId22"/>
    <p:sldId id="2147379180" r:id="rId23"/>
    <p:sldId id="2147379181" r:id="rId24"/>
    <p:sldId id="2147379161" r:id="rId25"/>
    <p:sldId id="2147379197" r:id="rId26"/>
    <p:sldId id="2147379198" r:id="rId27"/>
    <p:sldId id="2147379199" r:id="rId28"/>
    <p:sldId id="2147379200" r:id="rId29"/>
    <p:sldId id="2147379201" r:id="rId30"/>
    <p:sldId id="2147379202" r:id="rId31"/>
    <p:sldId id="2147379203" r:id="rId32"/>
    <p:sldId id="2147379204" r:id="rId33"/>
    <p:sldId id="2147379205" r:id="rId34"/>
    <p:sldId id="2147379029" r:id="rId35"/>
    <p:sldId id="214737904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D9A3C27-4566-4C86-88E4-40D082D2C4CD}">
          <p14:sldIdLst>
            <p14:sldId id="2147379039"/>
            <p14:sldId id="2147379185"/>
            <p14:sldId id="2147379186"/>
            <p14:sldId id="2147379155"/>
            <p14:sldId id="2147379187"/>
            <p14:sldId id="2147379188"/>
            <p14:sldId id="2147379189"/>
            <p14:sldId id="2147379191"/>
            <p14:sldId id="2147379192"/>
            <p14:sldId id="2147379190"/>
            <p14:sldId id="2147379206"/>
            <p14:sldId id="2147379150"/>
            <p14:sldId id="2147379193"/>
            <p14:sldId id="2147379176"/>
            <p14:sldId id="2147379175"/>
            <p14:sldId id="2147379194"/>
            <p14:sldId id="2147379195"/>
            <p14:sldId id="2147379196"/>
            <p14:sldId id="2147379180"/>
            <p14:sldId id="2147379181"/>
            <p14:sldId id="2147379161"/>
            <p14:sldId id="2147379197"/>
            <p14:sldId id="2147379198"/>
            <p14:sldId id="2147379199"/>
            <p14:sldId id="2147379200"/>
            <p14:sldId id="2147379201"/>
            <p14:sldId id="2147379202"/>
            <p14:sldId id="2147379203"/>
            <p14:sldId id="2147379204"/>
            <p14:sldId id="2147379205"/>
            <p14:sldId id="2147379029"/>
            <p14:sldId id="21473790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EAE1B7-B25F-30E6-645D-E047AB9C3702}" name="Dominic Goodacre" initials="DG" userId="S::dominic.goodacre@savilleassessment.com::bfbc928c-da10-4cbd-b47c-7a7bf02d91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7C92"/>
    <a:srgbClr val="E4E4E4"/>
    <a:srgbClr val="BAD7E9"/>
    <a:srgbClr val="1A244A"/>
    <a:srgbClr val="55D2B1"/>
    <a:srgbClr val="4F9CCA"/>
    <a:srgbClr val="D1D3DB"/>
    <a:srgbClr val="FEBDBB"/>
    <a:srgbClr val="953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C459B-B264-4163-AE2F-13E2BFF5665C}" v="546" dt="2023-11-22T14:42:33.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3B63-7CB5-4F87-AFA8-7A7C12DF8D20}"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AF4CE-E491-4C24-973E-BE509AF71BBF}" type="slidenum">
              <a:rPr lang="en-GB" smtClean="0"/>
              <a:t>‹#›</a:t>
            </a:fld>
            <a:endParaRPr lang="en-GB"/>
          </a:p>
        </p:txBody>
      </p:sp>
    </p:spTree>
    <p:extLst>
      <p:ext uri="{BB962C8B-B14F-4D97-AF65-F5344CB8AC3E}">
        <p14:creationId xmlns:p14="http://schemas.microsoft.com/office/powerpoint/2010/main" val="158215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4</a:t>
            </a:fld>
            <a:endParaRPr lang="en-GB"/>
          </a:p>
        </p:txBody>
      </p:sp>
    </p:spTree>
    <p:extLst>
      <p:ext uri="{BB962C8B-B14F-4D97-AF65-F5344CB8AC3E}">
        <p14:creationId xmlns:p14="http://schemas.microsoft.com/office/powerpoint/2010/main" val="288410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26</a:t>
            </a:fld>
            <a:endParaRPr lang="en-GB"/>
          </a:p>
        </p:txBody>
      </p:sp>
    </p:spTree>
    <p:extLst>
      <p:ext uri="{BB962C8B-B14F-4D97-AF65-F5344CB8AC3E}">
        <p14:creationId xmlns:p14="http://schemas.microsoft.com/office/powerpoint/2010/main" val="152381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200" dirty="0"/>
          </a:p>
        </p:txBody>
      </p:sp>
      <p:sp>
        <p:nvSpPr>
          <p:cNvPr id="4" name="Slide Number Placeholder 3"/>
          <p:cNvSpPr>
            <a:spLocks noGrp="1"/>
          </p:cNvSpPr>
          <p:nvPr>
            <p:ph type="sldNum" sz="quarter" idx="5"/>
          </p:nvPr>
        </p:nvSpPr>
        <p:spPr/>
        <p:txBody>
          <a:bodyPr/>
          <a:lstStyle/>
          <a:p>
            <a:fld id="{3F058C8C-320D-421D-9130-6176E05FFD6E}" type="slidenum">
              <a:rPr kumimoji="1" lang="ja-JP" altLang="en-US" smtClean="0"/>
              <a:t>31</a:t>
            </a:fld>
            <a:endParaRPr kumimoji="1" lang="ja-JP" altLang="en-US"/>
          </a:p>
        </p:txBody>
      </p:sp>
    </p:spTree>
    <p:extLst>
      <p:ext uri="{BB962C8B-B14F-4D97-AF65-F5344CB8AC3E}">
        <p14:creationId xmlns:p14="http://schemas.microsoft.com/office/powerpoint/2010/main" val="340815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8</a:t>
            </a:fld>
            <a:endParaRPr lang="en-GB"/>
          </a:p>
        </p:txBody>
      </p:sp>
    </p:spTree>
    <p:extLst>
      <p:ext uri="{BB962C8B-B14F-4D97-AF65-F5344CB8AC3E}">
        <p14:creationId xmlns:p14="http://schemas.microsoft.com/office/powerpoint/2010/main" val="7049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need to say about most predictive items and rate and rank format </a:t>
            </a:r>
          </a:p>
        </p:txBody>
      </p:sp>
      <p:sp>
        <p:nvSpPr>
          <p:cNvPr id="4" name="Slide Number Placeholder 3"/>
          <p:cNvSpPr>
            <a:spLocks noGrp="1"/>
          </p:cNvSpPr>
          <p:nvPr>
            <p:ph type="sldNum" sz="quarter" idx="5"/>
          </p:nvPr>
        </p:nvSpPr>
        <p:spPr/>
        <p:txBody>
          <a:bodyPr/>
          <a:lstStyle/>
          <a:p>
            <a:fld id="{27AAF4CE-E491-4C24-973E-BE509AF71BBF}" type="slidenum">
              <a:rPr lang="en-GB" smtClean="0"/>
              <a:t>11</a:t>
            </a:fld>
            <a:endParaRPr lang="en-GB"/>
          </a:p>
        </p:txBody>
      </p:sp>
    </p:spTree>
    <p:extLst>
      <p:ext uri="{BB962C8B-B14F-4D97-AF65-F5344CB8AC3E}">
        <p14:creationId xmlns:p14="http://schemas.microsoft.com/office/powerpoint/2010/main" val="200689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12</a:t>
            </a:fld>
            <a:endParaRPr lang="en-GB"/>
          </a:p>
        </p:txBody>
      </p:sp>
    </p:spTree>
    <p:extLst>
      <p:ext uri="{BB962C8B-B14F-4D97-AF65-F5344CB8AC3E}">
        <p14:creationId xmlns:p14="http://schemas.microsoft.com/office/powerpoint/2010/main" val="161406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need to say about most predictive items and rate and rank format </a:t>
            </a:r>
          </a:p>
        </p:txBody>
      </p:sp>
      <p:sp>
        <p:nvSpPr>
          <p:cNvPr id="4" name="Slide Number Placeholder 3"/>
          <p:cNvSpPr>
            <a:spLocks noGrp="1"/>
          </p:cNvSpPr>
          <p:nvPr>
            <p:ph type="sldNum" sz="quarter" idx="5"/>
          </p:nvPr>
        </p:nvSpPr>
        <p:spPr/>
        <p:txBody>
          <a:bodyPr/>
          <a:lstStyle/>
          <a:p>
            <a:fld id="{27AAF4CE-E491-4C24-973E-BE509AF71BBF}" type="slidenum">
              <a:rPr lang="en-GB" smtClean="0"/>
              <a:t>20</a:t>
            </a:fld>
            <a:endParaRPr lang="en-GB"/>
          </a:p>
        </p:txBody>
      </p:sp>
    </p:spTree>
    <p:extLst>
      <p:ext uri="{BB962C8B-B14F-4D97-AF65-F5344CB8AC3E}">
        <p14:creationId xmlns:p14="http://schemas.microsoft.com/office/powerpoint/2010/main" val="43673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22</a:t>
            </a:fld>
            <a:endParaRPr lang="en-GB"/>
          </a:p>
        </p:txBody>
      </p:sp>
    </p:spTree>
    <p:extLst>
      <p:ext uri="{BB962C8B-B14F-4D97-AF65-F5344CB8AC3E}">
        <p14:creationId xmlns:p14="http://schemas.microsoft.com/office/powerpoint/2010/main" val="381448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23</a:t>
            </a:fld>
            <a:endParaRPr lang="en-GB"/>
          </a:p>
        </p:txBody>
      </p:sp>
    </p:spTree>
    <p:extLst>
      <p:ext uri="{BB962C8B-B14F-4D97-AF65-F5344CB8AC3E}">
        <p14:creationId xmlns:p14="http://schemas.microsoft.com/office/powerpoint/2010/main" val="319118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24</a:t>
            </a:fld>
            <a:endParaRPr lang="en-GB"/>
          </a:p>
        </p:txBody>
      </p:sp>
    </p:spTree>
    <p:extLst>
      <p:ext uri="{BB962C8B-B14F-4D97-AF65-F5344CB8AC3E}">
        <p14:creationId xmlns:p14="http://schemas.microsoft.com/office/powerpoint/2010/main" val="382847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AAF4CE-E491-4C24-973E-BE509AF71BBF}" type="slidenum">
              <a:rPr lang="en-GB" smtClean="0"/>
              <a:t>25</a:t>
            </a:fld>
            <a:endParaRPr lang="en-GB"/>
          </a:p>
        </p:txBody>
      </p:sp>
    </p:spTree>
    <p:extLst>
      <p:ext uri="{BB962C8B-B14F-4D97-AF65-F5344CB8AC3E}">
        <p14:creationId xmlns:p14="http://schemas.microsoft.com/office/powerpoint/2010/main" val="2836773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CFD3E33-1CF0-47B5-7A15-F68739B64965}"/>
              </a:ext>
            </a:extLst>
          </p:cNvPr>
          <p:cNvSpPr>
            <a:spLocks noGrp="1"/>
          </p:cNvSpPr>
          <p:nvPr>
            <p:ph type="pic" sz="quarter" idx="12"/>
          </p:nvPr>
        </p:nvSpPr>
        <p:spPr>
          <a:xfrm>
            <a:off x="7113211" y="0"/>
            <a:ext cx="4359328" cy="6850856"/>
          </a:xfrm>
          <a:custGeom>
            <a:avLst/>
            <a:gdLst>
              <a:gd name="connsiteX0" fmla="*/ 5003 w 4366799"/>
              <a:gd name="connsiteY0" fmla="*/ 0 h 6850856"/>
              <a:gd name="connsiteX1" fmla="*/ 2988647 w 4366799"/>
              <a:gd name="connsiteY1" fmla="*/ 0 h 6850856"/>
              <a:gd name="connsiteX2" fmla="*/ 3329756 w 4366799"/>
              <a:gd name="connsiteY2" fmla="*/ 347212 h 6850856"/>
              <a:gd name="connsiteX3" fmla="*/ 4366173 w 4366799"/>
              <a:gd name="connsiteY3" fmla="*/ 1385265 h 6850856"/>
              <a:gd name="connsiteX4" fmla="*/ 4360567 w 4366799"/>
              <a:gd name="connsiteY4" fmla="*/ 4128003 h 6850856"/>
              <a:gd name="connsiteX5" fmla="*/ 4355001 w 4366799"/>
              <a:gd name="connsiteY5" fmla="*/ 6850856 h 6850856"/>
              <a:gd name="connsiteX6" fmla="*/ 2127331 w 4366799"/>
              <a:gd name="connsiteY6" fmla="*/ 6850856 h 6850856"/>
              <a:gd name="connsiteX7" fmla="*/ 5028 w 4366799"/>
              <a:gd name="connsiteY7" fmla="*/ 4741494 h 6850856"/>
              <a:gd name="connsiteX8" fmla="*/ 742 w 4366799"/>
              <a:gd name="connsiteY8" fmla="*/ 1187336 h 685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6799" h="6850856">
                <a:moveTo>
                  <a:pt x="5003" y="0"/>
                </a:moveTo>
                <a:lnTo>
                  <a:pt x="2988647" y="0"/>
                </a:lnTo>
                <a:lnTo>
                  <a:pt x="3329756" y="347212"/>
                </a:lnTo>
                <a:cubicBezTo>
                  <a:pt x="3675229" y="693230"/>
                  <a:pt x="4029804" y="1035833"/>
                  <a:pt x="4366173" y="1385265"/>
                </a:cubicBezTo>
                <a:cubicBezTo>
                  <a:pt x="4368350" y="2297488"/>
                  <a:pt x="4364458" y="3212745"/>
                  <a:pt x="4360567" y="4128003"/>
                </a:cubicBezTo>
                <a:lnTo>
                  <a:pt x="4355001" y="6850856"/>
                </a:lnTo>
                <a:lnTo>
                  <a:pt x="2127331" y="6850856"/>
                </a:lnTo>
                <a:lnTo>
                  <a:pt x="5028" y="4741494"/>
                </a:lnTo>
                <a:cubicBezTo>
                  <a:pt x="1763" y="3549509"/>
                  <a:pt x="-1503" y="2375730"/>
                  <a:pt x="742" y="1187336"/>
                </a:cubicBezTo>
                <a:close/>
              </a:path>
            </a:pathLst>
          </a:custGeom>
          <a:effectLst>
            <a:innerShdw blurRad="241300">
              <a:prstClr val="black">
                <a:alpha val="75000"/>
              </a:prstClr>
            </a:innerShdw>
          </a:effectLst>
        </p:spPr>
        <p:txBody>
          <a:bodyPr wrap="square">
            <a:noAutofit/>
          </a:bodyPr>
          <a:lstStyle/>
          <a:p>
            <a:endParaRPr lang="en-GB"/>
          </a:p>
        </p:txBody>
      </p:sp>
      <p:sp>
        <p:nvSpPr>
          <p:cNvPr id="4" name="TextBox 3">
            <a:extLst>
              <a:ext uri="{FF2B5EF4-FFF2-40B4-BE49-F238E27FC236}">
                <a16:creationId xmlns:a16="http://schemas.microsoft.com/office/drawing/2014/main" id="{D2350FC8-2D7F-E87F-BC4A-619FBC8CA140}"/>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5" name="Text Placeholder 17">
            <a:extLst>
              <a:ext uri="{FF2B5EF4-FFF2-40B4-BE49-F238E27FC236}">
                <a16:creationId xmlns:a16="http://schemas.microsoft.com/office/drawing/2014/main" id="{9E7735F2-47B5-38F9-4A10-3F3591D804F9}"/>
              </a:ext>
            </a:extLst>
          </p:cNvPr>
          <p:cNvSpPr>
            <a:spLocks noGrp="1"/>
          </p:cNvSpPr>
          <p:nvPr>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6" name="Text Placeholder 20">
            <a:extLst>
              <a:ext uri="{FF2B5EF4-FFF2-40B4-BE49-F238E27FC236}">
                <a16:creationId xmlns:a16="http://schemas.microsoft.com/office/drawing/2014/main" id="{01A96A6D-6411-7ABB-9F48-93B53A5A3FF5}"/>
              </a:ext>
            </a:extLst>
          </p:cNvPr>
          <p:cNvSpPr>
            <a:spLocks noGrp="1"/>
          </p:cNvSpPr>
          <p:nvPr>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7" name="Graphic 6">
            <a:extLst>
              <a:ext uri="{FF2B5EF4-FFF2-40B4-BE49-F238E27FC236}">
                <a16:creationId xmlns:a16="http://schemas.microsoft.com/office/drawing/2014/main" id="{391886EC-1986-8FEF-C701-80920CC3E5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grpSp>
        <p:nvGrpSpPr>
          <p:cNvPr id="8" name="Group 7">
            <a:extLst>
              <a:ext uri="{FF2B5EF4-FFF2-40B4-BE49-F238E27FC236}">
                <a16:creationId xmlns:a16="http://schemas.microsoft.com/office/drawing/2014/main" id="{47CB7F87-07D6-6430-6813-EF8406DDE654}"/>
              </a:ext>
            </a:extLst>
          </p:cNvPr>
          <p:cNvGrpSpPr/>
          <p:nvPr userDrawn="1"/>
        </p:nvGrpSpPr>
        <p:grpSpPr>
          <a:xfrm>
            <a:off x="3850235" y="-493"/>
            <a:ext cx="8362044" cy="6871649"/>
            <a:chOff x="3850235" y="-493"/>
            <a:chExt cx="8362044" cy="6871649"/>
          </a:xfrm>
        </p:grpSpPr>
        <p:sp>
          <p:nvSpPr>
            <p:cNvPr id="9" name="Freeform: Shape 8">
              <a:extLst>
                <a:ext uri="{FF2B5EF4-FFF2-40B4-BE49-F238E27FC236}">
                  <a16:creationId xmlns:a16="http://schemas.microsoft.com/office/drawing/2014/main" id="{5018D83A-6ED4-6760-A2BA-FB82546A7075}"/>
                </a:ext>
              </a:extLst>
            </p:cNvPr>
            <p:cNvSpPr/>
            <p:nvPr userDrawn="1"/>
          </p:nvSpPr>
          <p:spPr>
            <a:xfrm>
              <a:off x="3850235" y="-493"/>
              <a:ext cx="3262976" cy="4733555"/>
            </a:xfrm>
            <a:custGeom>
              <a:avLst/>
              <a:gdLst>
                <a:gd name="connsiteX0" fmla="*/ 1293400 w 3262976"/>
                <a:gd name="connsiteY0" fmla="*/ 0 h 4733555"/>
                <a:gd name="connsiteX1" fmla="*/ 3262976 w 3262976"/>
                <a:gd name="connsiteY1" fmla="*/ 0 h 4733555"/>
                <a:gd name="connsiteX2" fmla="*/ 3262976 w 3262976"/>
                <a:gd name="connsiteY2" fmla="*/ 4733555 h 4733555"/>
                <a:gd name="connsiteX3" fmla="*/ 62362 w 3262976"/>
                <a:gd name="connsiteY3" fmla="*/ 1533435 h 4733555"/>
                <a:gd name="connsiteX4" fmla="*/ 0 w 3262976"/>
                <a:gd name="connsiteY4" fmla="*/ 1381988 h 4733555"/>
                <a:gd name="connsiteX5" fmla="*/ 62362 w 3262976"/>
                <a:gd name="connsiteY5" fmla="*/ 1231040 h 4733555"/>
                <a:gd name="connsiteX6" fmla="*/ 1293400 w 3262976"/>
                <a:gd name="connsiteY6" fmla="*/ 0 h 47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976" h="4733555">
                  <a:moveTo>
                    <a:pt x="1293400" y="0"/>
                  </a:moveTo>
                  <a:lnTo>
                    <a:pt x="3262976" y="0"/>
                  </a:lnTo>
                  <a:lnTo>
                    <a:pt x="3262976" y="4733555"/>
                  </a:lnTo>
                  <a:lnTo>
                    <a:pt x="62362" y="1533435"/>
                  </a:lnTo>
                  <a:cubicBezTo>
                    <a:pt x="20784" y="1491363"/>
                    <a:pt x="0" y="1436925"/>
                    <a:pt x="0" y="1381988"/>
                  </a:cubicBezTo>
                  <a:cubicBezTo>
                    <a:pt x="0" y="1327051"/>
                    <a:pt x="20784" y="1272613"/>
                    <a:pt x="62362" y="1231040"/>
                  </a:cubicBezTo>
                  <a:lnTo>
                    <a:pt x="1293400" y="0"/>
                  </a:lnTo>
                  <a:close/>
                </a:path>
              </a:pathLst>
            </a:custGeom>
            <a:solidFill>
              <a:srgbClr val="55D2B1"/>
            </a:solidFill>
            <a:ln w="9525" cap="flat">
              <a:noFill/>
              <a:prstDash val="solid"/>
              <a:miter/>
            </a:ln>
            <a:effectLst>
              <a:outerShdw blurRad="50800" dist="38100" algn="l" rotWithShape="0">
                <a:prstClr val="black">
                  <a:alpha val="40000"/>
                </a:prstClr>
              </a:outerShdw>
            </a:effectLst>
          </p:spPr>
          <p:txBody>
            <a:bodyPr wrap="square" rtlCol="0" anchor="ctr">
              <a:noAutofit/>
            </a:bodyPr>
            <a:lstStyle/>
            <a:p>
              <a:endParaRPr lang="en-GB"/>
            </a:p>
          </p:txBody>
        </p:sp>
        <p:sp>
          <p:nvSpPr>
            <p:cNvPr id="10" name="Freeform: Shape 9">
              <a:extLst>
                <a:ext uri="{FF2B5EF4-FFF2-40B4-BE49-F238E27FC236}">
                  <a16:creationId xmlns:a16="http://schemas.microsoft.com/office/drawing/2014/main" id="{659F47A6-EC81-9A38-C5E6-AA6257C06E28}"/>
                </a:ext>
              </a:extLst>
            </p:cNvPr>
            <p:cNvSpPr/>
            <p:nvPr userDrawn="1"/>
          </p:nvSpPr>
          <p:spPr>
            <a:xfrm>
              <a:off x="4975611" y="4733555"/>
              <a:ext cx="4275201" cy="2137601"/>
            </a:xfrm>
            <a:custGeom>
              <a:avLst/>
              <a:gdLst>
                <a:gd name="connsiteX0" fmla="*/ 2137601 w 4275201"/>
                <a:gd name="connsiteY0" fmla="*/ 0 h 2137601"/>
                <a:gd name="connsiteX1" fmla="*/ 4275201 w 4275201"/>
                <a:gd name="connsiteY1" fmla="*/ 2137601 h 2137601"/>
                <a:gd name="connsiteX2" fmla="*/ 0 w 4275201"/>
                <a:gd name="connsiteY2" fmla="*/ 2137601 h 2137601"/>
                <a:gd name="connsiteX3" fmla="*/ 2137601 w 4275201"/>
                <a:gd name="connsiteY3" fmla="*/ 0 h 2137601"/>
              </a:gdLst>
              <a:ahLst/>
              <a:cxnLst>
                <a:cxn ang="0">
                  <a:pos x="connsiteX0" y="connsiteY0"/>
                </a:cxn>
                <a:cxn ang="0">
                  <a:pos x="connsiteX1" y="connsiteY1"/>
                </a:cxn>
                <a:cxn ang="0">
                  <a:pos x="connsiteX2" y="connsiteY2"/>
                </a:cxn>
                <a:cxn ang="0">
                  <a:pos x="connsiteX3" y="connsiteY3"/>
                </a:cxn>
              </a:cxnLst>
              <a:rect l="l" t="t" r="r" b="b"/>
              <a:pathLst>
                <a:path w="4275201" h="2137601">
                  <a:moveTo>
                    <a:pt x="2137601" y="0"/>
                  </a:moveTo>
                  <a:lnTo>
                    <a:pt x="4275201" y="2137601"/>
                  </a:lnTo>
                  <a:lnTo>
                    <a:pt x="0" y="2137601"/>
                  </a:lnTo>
                  <a:lnTo>
                    <a:pt x="2137601" y="0"/>
                  </a:lnTo>
                  <a:close/>
                </a:path>
              </a:pathLst>
            </a:custGeom>
            <a:solidFill>
              <a:srgbClr val="55D2B1"/>
            </a:solidFill>
            <a:ln w="9525" cap="flat">
              <a:noFill/>
              <a:prstDash val="solid"/>
              <a:miter/>
            </a:ln>
            <a:effectLst>
              <a:outerShdw blurRad="50800" dist="38100" dir="18900000" algn="bl" rotWithShape="0">
                <a:prstClr val="black">
                  <a:alpha val="40000"/>
                </a:prstClr>
              </a:outerShdw>
            </a:effectLst>
          </p:spPr>
          <p:txBody>
            <a:bodyPr wrap="square" rtlCol="0" anchor="ctr">
              <a:noAutofit/>
            </a:bodyPr>
            <a:lstStyle/>
            <a:p>
              <a:endParaRPr lang="en-GB"/>
            </a:p>
          </p:txBody>
        </p:sp>
        <p:sp>
          <p:nvSpPr>
            <p:cNvPr id="11" name="Freeform: Shape 10">
              <a:extLst>
                <a:ext uri="{FF2B5EF4-FFF2-40B4-BE49-F238E27FC236}">
                  <a16:creationId xmlns:a16="http://schemas.microsoft.com/office/drawing/2014/main" id="{6B52BEF7-83B9-9F35-BF2D-DA0A9651B011}"/>
                </a:ext>
              </a:extLst>
            </p:cNvPr>
            <p:cNvSpPr/>
            <p:nvPr userDrawn="1"/>
          </p:nvSpPr>
          <p:spPr>
            <a:xfrm>
              <a:off x="10087553" y="-493"/>
              <a:ext cx="2124726" cy="1381988"/>
            </a:xfrm>
            <a:custGeom>
              <a:avLst/>
              <a:gdLst>
                <a:gd name="connsiteX0" fmla="*/ 0 w 2124726"/>
                <a:gd name="connsiteY0" fmla="*/ 0 h 1381988"/>
                <a:gd name="connsiteX1" fmla="*/ 2124726 w 2124726"/>
                <a:gd name="connsiteY1" fmla="*/ 0 h 1381988"/>
                <a:gd name="connsiteX2" fmla="*/ 2124726 w 2124726"/>
                <a:gd name="connsiteY2" fmla="*/ 639453 h 1381988"/>
                <a:gd name="connsiteX3" fmla="*/ 1382191 w 2124726"/>
                <a:gd name="connsiteY3" fmla="*/ 1381988 h 1381988"/>
                <a:gd name="connsiteX4" fmla="*/ 0 w 2124726"/>
                <a:gd name="connsiteY4" fmla="*/ 0 h 138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726" h="1381988">
                  <a:moveTo>
                    <a:pt x="0" y="0"/>
                  </a:moveTo>
                  <a:lnTo>
                    <a:pt x="2124726" y="0"/>
                  </a:lnTo>
                  <a:lnTo>
                    <a:pt x="2124726" y="639453"/>
                  </a:lnTo>
                  <a:lnTo>
                    <a:pt x="1382191" y="1381988"/>
                  </a:lnTo>
                  <a:lnTo>
                    <a:pt x="0" y="0"/>
                  </a:lnTo>
                  <a:close/>
                </a:path>
              </a:pathLst>
            </a:custGeom>
            <a:solidFill>
              <a:srgbClr val="55D2B1"/>
            </a:solidFill>
            <a:ln w="9525" cap="flat">
              <a:noFill/>
              <a:prstDash val="solid"/>
              <a:miter/>
            </a:ln>
            <a:effectLst>
              <a:outerShdw blurRad="50800" dist="38100" dir="5400000" algn="t" rotWithShape="0">
                <a:prstClr val="black">
                  <a:alpha val="40000"/>
                </a:prstClr>
              </a:outerShdw>
            </a:effectLst>
          </p:spPr>
          <p:txBody>
            <a:bodyPr wrap="square" rtlCol="0" anchor="ctr">
              <a:noAutofit/>
            </a:bodyPr>
            <a:lstStyle/>
            <a:p>
              <a:endParaRPr lang="en-GB">
                <a:solidFill>
                  <a:schemeClr val="tx1"/>
                </a:solidFill>
              </a:endParaRPr>
            </a:p>
          </p:txBody>
        </p:sp>
        <p:sp>
          <p:nvSpPr>
            <p:cNvPr id="12" name="Freeform: Shape 11">
              <a:extLst>
                <a:ext uri="{FF2B5EF4-FFF2-40B4-BE49-F238E27FC236}">
                  <a16:creationId xmlns:a16="http://schemas.microsoft.com/office/drawing/2014/main" id="{8CDEEA79-9CA9-075A-3D83-989E4AC88243}"/>
                </a:ext>
              </a:extLst>
            </p:cNvPr>
            <p:cNvSpPr/>
            <p:nvPr userDrawn="1"/>
          </p:nvSpPr>
          <p:spPr>
            <a:xfrm>
              <a:off x="11469743" y="1381496"/>
              <a:ext cx="742536" cy="5469361"/>
            </a:xfrm>
            <a:custGeom>
              <a:avLst/>
              <a:gdLst>
                <a:gd name="connsiteX0" fmla="*/ 0 w 742536"/>
                <a:gd name="connsiteY0" fmla="*/ 0 h 5469361"/>
                <a:gd name="connsiteX1" fmla="*/ 742536 w 742536"/>
                <a:gd name="connsiteY1" fmla="*/ 742536 h 5469361"/>
                <a:gd name="connsiteX2" fmla="*/ 742536 w 742536"/>
                <a:gd name="connsiteY2" fmla="*/ 5469361 h 5469361"/>
                <a:gd name="connsiteX3" fmla="*/ 0 w 742536"/>
                <a:gd name="connsiteY3" fmla="*/ 5469361 h 5469361"/>
                <a:gd name="connsiteX4" fmla="*/ 0 w 742536"/>
                <a:gd name="connsiteY4" fmla="*/ 0 h 546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536" h="5469361">
                  <a:moveTo>
                    <a:pt x="0" y="0"/>
                  </a:moveTo>
                  <a:lnTo>
                    <a:pt x="742536" y="742536"/>
                  </a:lnTo>
                  <a:lnTo>
                    <a:pt x="742536" y="5469361"/>
                  </a:lnTo>
                  <a:lnTo>
                    <a:pt x="0" y="5469361"/>
                  </a:lnTo>
                  <a:lnTo>
                    <a:pt x="0" y="0"/>
                  </a:lnTo>
                  <a:close/>
                </a:path>
              </a:pathLst>
            </a:custGeom>
            <a:solidFill>
              <a:srgbClr val="55D2B1"/>
            </a:solidFill>
            <a:ln w="9525" cap="flat">
              <a:noFill/>
              <a:prstDash val="solid"/>
              <a:miter/>
            </a:ln>
            <a:effectLst>
              <a:outerShdw blurRad="50800" dist="38100" dir="10800000" algn="r" rotWithShape="0">
                <a:prstClr val="black">
                  <a:alpha val="40000"/>
                </a:prstClr>
              </a:outerShdw>
            </a:effectLst>
          </p:spPr>
          <p:txBody>
            <a:bodyPr wrap="square" rtlCol="0" anchor="ctr">
              <a:noAutofit/>
            </a:bodyPr>
            <a:lstStyle/>
            <a:p>
              <a:endParaRPr lang="en-GB">
                <a:solidFill>
                  <a:schemeClr val="tx1"/>
                </a:solidFill>
              </a:endParaRPr>
            </a:p>
          </p:txBody>
        </p:sp>
      </p:grpSp>
    </p:spTree>
    <p:extLst>
      <p:ext uri="{BB962C8B-B14F-4D97-AF65-F5344CB8AC3E}">
        <p14:creationId xmlns:p14="http://schemas.microsoft.com/office/powerpoint/2010/main" val="160243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Cover Woman">
    <p:bg>
      <p:bgPr>
        <a:solidFill>
          <a:schemeClr val="tx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BCB0CA-9F5A-AA7B-4ECF-E9966F87B09C}"/>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19" name="Text Placeholder 17">
            <a:extLst>
              <a:ext uri="{FF2B5EF4-FFF2-40B4-BE49-F238E27FC236}">
                <a16:creationId xmlns:a16="http://schemas.microsoft.com/office/drawing/2014/main" id="{4C8C7832-2E0E-F5F4-D490-5C423AE1A45E}"/>
              </a:ext>
            </a:extLst>
          </p:cNvPr>
          <p:cNvSpPr>
            <a:spLocks noGrp="1"/>
          </p:cNvSpPr>
          <p:nvPr userDrawn="1">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22" name="Text Placeholder 20">
            <a:extLst>
              <a:ext uri="{FF2B5EF4-FFF2-40B4-BE49-F238E27FC236}">
                <a16:creationId xmlns:a16="http://schemas.microsoft.com/office/drawing/2014/main" id="{7828F340-6474-DAE7-FFDF-BAEB34AC81B9}"/>
              </a:ext>
            </a:extLst>
          </p:cNvPr>
          <p:cNvSpPr>
            <a:spLocks noGrp="1"/>
          </p:cNvSpPr>
          <p:nvPr userDrawn="1">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24" name="Graphic 23">
            <a:extLst>
              <a:ext uri="{FF2B5EF4-FFF2-40B4-BE49-F238E27FC236}">
                <a16:creationId xmlns:a16="http://schemas.microsoft.com/office/drawing/2014/main" id="{25CFE754-8A09-280B-2252-D1B48E4663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grpSp>
        <p:nvGrpSpPr>
          <p:cNvPr id="28" name="Group 27">
            <a:extLst>
              <a:ext uri="{FF2B5EF4-FFF2-40B4-BE49-F238E27FC236}">
                <a16:creationId xmlns:a16="http://schemas.microsoft.com/office/drawing/2014/main" id="{954AA946-35DE-17F0-B6C8-74D4E89AE92F}"/>
              </a:ext>
            </a:extLst>
          </p:cNvPr>
          <p:cNvGrpSpPr/>
          <p:nvPr userDrawn="1"/>
        </p:nvGrpSpPr>
        <p:grpSpPr>
          <a:xfrm>
            <a:off x="3850235" y="-493"/>
            <a:ext cx="8362044" cy="6871649"/>
            <a:chOff x="3850235" y="-493"/>
            <a:chExt cx="8362044" cy="6871649"/>
          </a:xfrm>
        </p:grpSpPr>
        <p:sp>
          <p:nvSpPr>
            <p:cNvPr id="5" name="Freeform: Shape 4">
              <a:extLst>
                <a:ext uri="{FF2B5EF4-FFF2-40B4-BE49-F238E27FC236}">
                  <a16:creationId xmlns:a16="http://schemas.microsoft.com/office/drawing/2014/main" id="{6984A697-AFBF-AD99-7ABE-F14F9F86A554}"/>
                </a:ext>
              </a:extLst>
            </p:cNvPr>
            <p:cNvSpPr/>
            <p:nvPr userDrawn="1"/>
          </p:nvSpPr>
          <p:spPr>
            <a:xfrm>
              <a:off x="3850235" y="-493"/>
              <a:ext cx="3262976" cy="4733555"/>
            </a:xfrm>
            <a:custGeom>
              <a:avLst/>
              <a:gdLst>
                <a:gd name="connsiteX0" fmla="*/ 1293400 w 3262976"/>
                <a:gd name="connsiteY0" fmla="*/ 0 h 4733555"/>
                <a:gd name="connsiteX1" fmla="*/ 3262976 w 3262976"/>
                <a:gd name="connsiteY1" fmla="*/ 0 h 4733555"/>
                <a:gd name="connsiteX2" fmla="*/ 3262976 w 3262976"/>
                <a:gd name="connsiteY2" fmla="*/ 4733555 h 4733555"/>
                <a:gd name="connsiteX3" fmla="*/ 62362 w 3262976"/>
                <a:gd name="connsiteY3" fmla="*/ 1533435 h 4733555"/>
                <a:gd name="connsiteX4" fmla="*/ 0 w 3262976"/>
                <a:gd name="connsiteY4" fmla="*/ 1381988 h 4733555"/>
                <a:gd name="connsiteX5" fmla="*/ 62362 w 3262976"/>
                <a:gd name="connsiteY5" fmla="*/ 1231040 h 4733555"/>
                <a:gd name="connsiteX6" fmla="*/ 1293400 w 3262976"/>
                <a:gd name="connsiteY6" fmla="*/ 0 h 47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976" h="4733555">
                  <a:moveTo>
                    <a:pt x="1293400" y="0"/>
                  </a:moveTo>
                  <a:lnTo>
                    <a:pt x="3262976" y="0"/>
                  </a:lnTo>
                  <a:lnTo>
                    <a:pt x="3262976" y="4733555"/>
                  </a:lnTo>
                  <a:lnTo>
                    <a:pt x="62362" y="1533435"/>
                  </a:lnTo>
                  <a:cubicBezTo>
                    <a:pt x="20784" y="1491363"/>
                    <a:pt x="0" y="1436925"/>
                    <a:pt x="0" y="1381988"/>
                  </a:cubicBezTo>
                  <a:cubicBezTo>
                    <a:pt x="0" y="1327051"/>
                    <a:pt x="20784" y="1272613"/>
                    <a:pt x="62362" y="1231040"/>
                  </a:cubicBezTo>
                  <a:lnTo>
                    <a:pt x="1293400" y="0"/>
                  </a:lnTo>
                  <a:close/>
                </a:path>
              </a:pathLst>
            </a:custGeom>
            <a:solidFill>
              <a:srgbClr val="55D2B1"/>
            </a:solidFill>
            <a:ln w="9525" cap="flat">
              <a:noFill/>
              <a:prstDash val="solid"/>
              <a:miter/>
            </a:ln>
            <a:effectLst>
              <a:outerShdw blurRad="50800" dist="38100" algn="l" rotWithShape="0">
                <a:prstClr val="black">
                  <a:alpha val="40000"/>
                </a:prstClr>
              </a:outerShdw>
            </a:effectLst>
          </p:spPr>
          <p:txBody>
            <a:bodyPr wrap="square" rtlCol="0" anchor="ctr">
              <a:noAutofit/>
            </a:bodyPr>
            <a:lstStyle/>
            <a:p>
              <a:endParaRPr lang="en-GB"/>
            </a:p>
          </p:txBody>
        </p:sp>
        <p:sp>
          <p:nvSpPr>
            <p:cNvPr id="6" name="Freeform: Shape 5">
              <a:extLst>
                <a:ext uri="{FF2B5EF4-FFF2-40B4-BE49-F238E27FC236}">
                  <a16:creationId xmlns:a16="http://schemas.microsoft.com/office/drawing/2014/main" id="{E6E2EF6A-D392-2F93-5DA2-9468FA83EEDE}"/>
                </a:ext>
              </a:extLst>
            </p:cNvPr>
            <p:cNvSpPr/>
            <p:nvPr userDrawn="1"/>
          </p:nvSpPr>
          <p:spPr>
            <a:xfrm>
              <a:off x="4975611" y="4733555"/>
              <a:ext cx="4275201" cy="2137601"/>
            </a:xfrm>
            <a:custGeom>
              <a:avLst/>
              <a:gdLst>
                <a:gd name="connsiteX0" fmla="*/ 2137601 w 4275201"/>
                <a:gd name="connsiteY0" fmla="*/ 0 h 2137601"/>
                <a:gd name="connsiteX1" fmla="*/ 4275201 w 4275201"/>
                <a:gd name="connsiteY1" fmla="*/ 2137601 h 2137601"/>
                <a:gd name="connsiteX2" fmla="*/ 0 w 4275201"/>
                <a:gd name="connsiteY2" fmla="*/ 2137601 h 2137601"/>
                <a:gd name="connsiteX3" fmla="*/ 2137601 w 4275201"/>
                <a:gd name="connsiteY3" fmla="*/ 0 h 2137601"/>
              </a:gdLst>
              <a:ahLst/>
              <a:cxnLst>
                <a:cxn ang="0">
                  <a:pos x="connsiteX0" y="connsiteY0"/>
                </a:cxn>
                <a:cxn ang="0">
                  <a:pos x="connsiteX1" y="connsiteY1"/>
                </a:cxn>
                <a:cxn ang="0">
                  <a:pos x="connsiteX2" y="connsiteY2"/>
                </a:cxn>
                <a:cxn ang="0">
                  <a:pos x="connsiteX3" y="connsiteY3"/>
                </a:cxn>
              </a:cxnLst>
              <a:rect l="l" t="t" r="r" b="b"/>
              <a:pathLst>
                <a:path w="4275201" h="2137601">
                  <a:moveTo>
                    <a:pt x="2137601" y="0"/>
                  </a:moveTo>
                  <a:lnTo>
                    <a:pt x="4275201" y="2137601"/>
                  </a:lnTo>
                  <a:lnTo>
                    <a:pt x="0" y="2137601"/>
                  </a:lnTo>
                  <a:lnTo>
                    <a:pt x="2137601" y="0"/>
                  </a:lnTo>
                  <a:close/>
                </a:path>
              </a:pathLst>
            </a:custGeom>
            <a:solidFill>
              <a:srgbClr val="55D2B1"/>
            </a:solidFill>
            <a:ln w="9525" cap="flat">
              <a:noFill/>
              <a:prstDash val="solid"/>
              <a:miter/>
            </a:ln>
            <a:effectLst>
              <a:outerShdw blurRad="50800" dist="38100" dir="18900000" algn="bl" rotWithShape="0">
                <a:prstClr val="black">
                  <a:alpha val="40000"/>
                </a:prstClr>
              </a:outerShdw>
            </a:effectLst>
          </p:spPr>
          <p:txBody>
            <a:bodyPr wrap="square" rtlCol="0" anchor="ctr">
              <a:noAutofit/>
            </a:bodyPr>
            <a:lstStyle/>
            <a:p>
              <a:endParaRPr lang="en-GB"/>
            </a:p>
          </p:txBody>
        </p:sp>
        <p:sp>
          <p:nvSpPr>
            <p:cNvPr id="11" name="Freeform: Shape 10">
              <a:extLst>
                <a:ext uri="{FF2B5EF4-FFF2-40B4-BE49-F238E27FC236}">
                  <a16:creationId xmlns:a16="http://schemas.microsoft.com/office/drawing/2014/main" id="{CD205D5C-21C9-E2A3-C2AB-1DBED6BF9043}"/>
                </a:ext>
              </a:extLst>
            </p:cNvPr>
            <p:cNvSpPr/>
            <p:nvPr userDrawn="1"/>
          </p:nvSpPr>
          <p:spPr>
            <a:xfrm>
              <a:off x="10087553" y="-493"/>
              <a:ext cx="2124726" cy="1381988"/>
            </a:xfrm>
            <a:custGeom>
              <a:avLst/>
              <a:gdLst>
                <a:gd name="connsiteX0" fmla="*/ 0 w 2124726"/>
                <a:gd name="connsiteY0" fmla="*/ 0 h 1381988"/>
                <a:gd name="connsiteX1" fmla="*/ 2124726 w 2124726"/>
                <a:gd name="connsiteY1" fmla="*/ 0 h 1381988"/>
                <a:gd name="connsiteX2" fmla="*/ 2124726 w 2124726"/>
                <a:gd name="connsiteY2" fmla="*/ 639453 h 1381988"/>
                <a:gd name="connsiteX3" fmla="*/ 1382191 w 2124726"/>
                <a:gd name="connsiteY3" fmla="*/ 1381988 h 1381988"/>
                <a:gd name="connsiteX4" fmla="*/ 0 w 2124726"/>
                <a:gd name="connsiteY4" fmla="*/ 0 h 138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726" h="1381988">
                  <a:moveTo>
                    <a:pt x="0" y="0"/>
                  </a:moveTo>
                  <a:lnTo>
                    <a:pt x="2124726" y="0"/>
                  </a:lnTo>
                  <a:lnTo>
                    <a:pt x="2124726" y="639453"/>
                  </a:lnTo>
                  <a:lnTo>
                    <a:pt x="1382191" y="1381988"/>
                  </a:lnTo>
                  <a:lnTo>
                    <a:pt x="0" y="0"/>
                  </a:lnTo>
                  <a:close/>
                </a:path>
              </a:pathLst>
            </a:custGeom>
            <a:solidFill>
              <a:srgbClr val="55D2B1"/>
            </a:solidFill>
            <a:ln w="9525" cap="flat">
              <a:noFill/>
              <a:prstDash val="solid"/>
              <a:miter/>
            </a:ln>
            <a:effectLst>
              <a:outerShdw blurRad="50800" dist="38100" dir="5400000" algn="t" rotWithShape="0">
                <a:prstClr val="black">
                  <a:alpha val="40000"/>
                </a:prstClr>
              </a:outerShdw>
            </a:effectLst>
          </p:spPr>
          <p:txBody>
            <a:bodyPr wrap="square" rtlCol="0" anchor="ctr">
              <a:noAutofit/>
            </a:bodyPr>
            <a:lstStyle/>
            <a:p>
              <a:endParaRPr lang="en-GB">
                <a:solidFill>
                  <a:schemeClr val="tx1"/>
                </a:solidFill>
              </a:endParaRPr>
            </a:p>
          </p:txBody>
        </p:sp>
        <p:sp>
          <p:nvSpPr>
            <p:cNvPr id="12" name="Freeform: Shape 11">
              <a:extLst>
                <a:ext uri="{FF2B5EF4-FFF2-40B4-BE49-F238E27FC236}">
                  <a16:creationId xmlns:a16="http://schemas.microsoft.com/office/drawing/2014/main" id="{568A2AEE-7518-23FD-F112-48044B22D52F}"/>
                </a:ext>
              </a:extLst>
            </p:cNvPr>
            <p:cNvSpPr/>
            <p:nvPr userDrawn="1"/>
          </p:nvSpPr>
          <p:spPr>
            <a:xfrm>
              <a:off x="11469743" y="1381496"/>
              <a:ext cx="742536" cy="5469361"/>
            </a:xfrm>
            <a:custGeom>
              <a:avLst/>
              <a:gdLst>
                <a:gd name="connsiteX0" fmla="*/ 0 w 742536"/>
                <a:gd name="connsiteY0" fmla="*/ 0 h 5469361"/>
                <a:gd name="connsiteX1" fmla="*/ 742536 w 742536"/>
                <a:gd name="connsiteY1" fmla="*/ 742536 h 5469361"/>
                <a:gd name="connsiteX2" fmla="*/ 742536 w 742536"/>
                <a:gd name="connsiteY2" fmla="*/ 5469361 h 5469361"/>
                <a:gd name="connsiteX3" fmla="*/ 0 w 742536"/>
                <a:gd name="connsiteY3" fmla="*/ 5469361 h 5469361"/>
                <a:gd name="connsiteX4" fmla="*/ 0 w 742536"/>
                <a:gd name="connsiteY4" fmla="*/ 0 h 546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536" h="5469361">
                  <a:moveTo>
                    <a:pt x="0" y="0"/>
                  </a:moveTo>
                  <a:lnTo>
                    <a:pt x="742536" y="742536"/>
                  </a:lnTo>
                  <a:lnTo>
                    <a:pt x="742536" y="5469361"/>
                  </a:lnTo>
                  <a:lnTo>
                    <a:pt x="0" y="5469361"/>
                  </a:lnTo>
                  <a:lnTo>
                    <a:pt x="0" y="0"/>
                  </a:lnTo>
                  <a:close/>
                </a:path>
              </a:pathLst>
            </a:custGeom>
            <a:solidFill>
              <a:srgbClr val="55D2B1"/>
            </a:solidFill>
            <a:ln w="9525" cap="flat">
              <a:noFill/>
              <a:prstDash val="solid"/>
              <a:miter/>
            </a:ln>
            <a:effectLst>
              <a:outerShdw blurRad="50800" dist="38100" dir="10800000" algn="r" rotWithShape="0">
                <a:prstClr val="black">
                  <a:alpha val="40000"/>
                </a:prstClr>
              </a:outerShdw>
            </a:effectLst>
          </p:spPr>
          <p:txBody>
            <a:bodyPr wrap="square" rtlCol="0" anchor="ctr">
              <a:noAutofit/>
            </a:bodyPr>
            <a:lstStyle/>
            <a:p>
              <a:endParaRPr lang="en-GB">
                <a:solidFill>
                  <a:schemeClr val="tx1"/>
                </a:solidFill>
              </a:endParaRPr>
            </a:p>
          </p:txBody>
        </p:sp>
      </p:grpSp>
      <p:pic>
        <p:nvPicPr>
          <p:cNvPr id="2" name="Picture 1">
            <a:extLst>
              <a:ext uri="{FF2B5EF4-FFF2-40B4-BE49-F238E27FC236}">
                <a16:creationId xmlns:a16="http://schemas.microsoft.com/office/drawing/2014/main" id="{BCB470A6-3B09-C075-4245-3C6D554F68D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05740" y="-7144"/>
            <a:ext cx="4366799" cy="6858000"/>
          </a:xfrm>
          <a:custGeom>
            <a:avLst/>
            <a:gdLst>
              <a:gd name="connsiteX0" fmla="*/ 5028 w 4366799"/>
              <a:gd name="connsiteY0" fmla="*/ 0 h 6858000"/>
              <a:gd name="connsiteX1" fmla="*/ 2988330 w 4366799"/>
              <a:gd name="connsiteY1" fmla="*/ 6821 h 6858000"/>
              <a:gd name="connsiteX2" fmla="*/ 4366173 w 4366799"/>
              <a:gd name="connsiteY2" fmla="*/ 1392409 h 6858000"/>
              <a:gd name="connsiteX3" fmla="*/ 4360567 w 4366799"/>
              <a:gd name="connsiteY3" fmla="*/ 4135147 h 6858000"/>
              <a:gd name="connsiteX4" fmla="*/ 4355001 w 4366799"/>
              <a:gd name="connsiteY4" fmla="*/ 6858000 h 6858000"/>
              <a:gd name="connsiteX5" fmla="*/ 2127331 w 4366799"/>
              <a:gd name="connsiteY5" fmla="*/ 6858000 h 6858000"/>
              <a:gd name="connsiteX6" fmla="*/ 5028 w 4366799"/>
              <a:gd name="connsiteY6" fmla="*/ 4748638 h 6858000"/>
              <a:gd name="connsiteX7" fmla="*/ 5028 w 43667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99" h="6858000">
                <a:moveTo>
                  <a:pt x="5028" y="0"/>
                </a:moveTo>
                <a:lnTo>
                  <a:pt x="2988330" y="6821"/>
                </a:lnTo>
                <a:cubicBezTo>
                  <a:pt x="3436822" y="472730"/>
                  <a:pt x="3917681" y="926500"/>
                  <a:pt x="4366173" y="1392409"/>
                </a:cubicBezTo>
                <a:cubicBezTo>
                  <a:pt x="4368350" y="2304632"/>
                  <a:pt x="4364458" y="3219889"/>
                  <a:pt x="4360567" y="4135147"/>
                </a:cubicBezTo>
                <a:lnTo>
                  <a:pt x="4355001" y="6858000"/>
                </a:lnTo>
                <a:lnTo>
                  <a:pt x="2127331" y="6858000"/>
                </a:lnTo>
                <a:lnTo>
                  <a:pt x="5028" y="4748638"/>
                </a:lnTo>
                <a:cubicBezTo>
                  <a:pt x="674" y="3159324"/>
                  <a:pt x="-3681" y="1602377"/>
                  <a:pt x="5028" y="0"/>
                </a:cubicBezTo>
                <a:close/>
              </a:path>
            </a:pathLst>
          </a:custGeom>
          <a:effectLst>
            <a:innerShdw blurRad="241300">
              <a:prstClr val="black">
                <a:alpha val="75000"/>
              </a:prstClr>
            </a:innerShdw>
          </a:effectLst>
        </p:spPr>
      </p:pic>
    </p:spTree>
    <p:extLst>
      <p:ext uri="{BB962C8B-B14F-4D97-AF65-F5344CB8AC3E}">
        <p14:creationId xmlns:p14="http://schemas.microsoft.com/office/powerpoint/2010/main" val="25150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Cover Man">
    <p:bg>
      <p:bgPr>
        <a:solidFill>
          <a:schemeClr val="tx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BCB0CA-9F5A-AA7B-4ECF-E9966F87B09C}"/>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19" name="Text Placeholder 17">
            <a:extLst>
              <a:ext uri="{FF2B5EF4-FFF2-40B4-BE49-F238E27FC236}">
                <a16:creationId xmlns:a16="http://schemas.microsoft.com/office/drawing/2014/main" id="{4C8C7832-2E0E-F5F4-D490-5C423AE1A45E}"/>
              </a:ext>
            </a:extLst>
          </p:cNvPr>
          <p:cNvSpPr>
            <a:spLocks noGrp="1"/>
          </p:cNvSpPr>
          <p:nvPr userDrawn="1">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22" name="Text Placeholder 20">
            <a:extLst>
              <a:ext uri="{FF2B5EF4-FFF2-40B4-BE49-F238E27FC236}">
                <a16:creationId xmlns:a16="http://schemas.microsoft.com/office/drawing/2014/main" id="{7828F340-6474-DAE7-FFDF-BAEB34AC81B9}"/>
              </a:ext>
            </a:extLst>
          </p:cNvPr>
          <p:cNvSpPr>
            <a:spLocks noGrp="1"/>
          </p:cNvSpPr>
          <p:nvPr userDrawn="1">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24" name="Graphic 23">
            <a:extLst>
              <a:ext uri="{FF2B5EF4-FFF2-40B4-BE49-F238E27FC236}">
                <a16:creationId xmlns:a16="http://schemas.microsoft.com/office/drawing/2014/main" id="{25CFE754-8A09-280B-2252-D1B48E4663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grpSp>
        <p:nvGrpSpPr>
          <p:cNvPr id="28" name="Group 27">
            <a:extLst>
              <a:ext uri="{FF2B5EF4-FFF2-40B4-BE49-F238E27FC236}">
                <a16:creationId xmlns:a16="http://schemas.microsoft.com/office/drawing/2014/main" id="{954AA946-35DE-17F0-B6C8-74D4E89AE92F}"/>
              </a:ext>
            </a:extLst>
          </p:cNvPr>
          <p:cNvGrpSpPr/>
          <p:nvPr userDrawn="1"/>
        </p:nvGrpSpPr>
        <p:grpSpPr>
          <a:xfrm>
            <a:off x="3850235" y="-493"/>
            <a:ext cx="8362044" cy="6871649"/>
            <a:chOff x="3850235" y="-493"/>
            <a:chExt cx="8362044" cy="6871649"/>
          </a:xfrm>
        </p:grpSpPr>
        <p:sp>
          <p:nvSpPr>
            <p:cNvPr id="5" name="Freeform: Shape 4">
              <a:extLst>
                <a:ext uri="{FF2B5EF4-FFF2-40B4-BE49-F238E27FC236}">
                  <a16:creationId xmlns:a16="http://schemas.microsoft.com/office/drawing/2014/main" id="{6984A697-AFBF-AD99-7ABE-F14F9F86A554}"/>
                </a:ext>
              </a:extLst>
            </p:cNvPr>
            <p:cNvSpPr/>
            <p:nvPr userDrawn="1"/>
          </p:nvSpPr>
          <p:spPr>
            <a:xfrm>
              <a:off x="3850235" y="-493"/>
              <a:ext cx="3262976" cy="4733555"/>
            </a:xfrm>
            <a:custGeom>
              <a:avLst/>
              <a:gdLst>
                <a:gd name="connsiteX0" fmla="*/ 1293400 w 3262976"/>
                <a:gd name="connsiteY0" fmla="*/ 0 h 4733555"/>
                <a:gd name="connsiteX1" fmla="*/ 3262976 w 3262976"/>
                <a:gd name="connsiteY1" fmla="*/ 0 h 4733555"/>
                <a:gd name="connsiteX2" fmla="*/ 3262976 w 3262976"/>
                <a:gd name="connsiteY2" fmla="*/ 4733555 h 4733555"/>
                <a:gd name="connsiteX3" fmla="*/ 62362 w 3262976"/>
                <a:gd name="connsiteY3" fmla="*/ 1533435 h 4733555"/>
                <a:gd name="connsiteX4" fmla="*/ 0 w 3262976"/>
                <a:gd name="connsiteY4" fmla="*/ 1381988 h 4733555"/>
                <a:gd name="connsiteX5" fmla="*/ 62362 w 3262976"/>
                <a:gd name="connsiteY5" fmla="*/ 1231040 h 4733555"/>
                <a:gd name="connsiteX6" fmla="*/ 1293400 w 3262976"/>
                <a:gd name="connsiteY6" fmla="*/ 0 h 47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976" h="4733555">
                  <a:moveTo>
                    <a:pt x="1293400" y="0"/>
                  </a:moveTo>
                  <a:lnTo>
                    <a:pt x="3262976" y="0"/>
                  </a:lnTo>
                  <a:lnTo>
                    <a:pt x="3262976" y="4733555"/>
                  </a:lnTo>
                  <a:lnTo>
                    <a:pt x="62362" y="1533435"/>
                  </a:lnTo>
                  <a:cubicBezTo>
                    <a:pt x="20784" y="1491363"/>
                    <a:pt x="0" y="1436925"/>
                    <a:pt x="0" y="1381988"/>
                  </a:cubicBezTo>
                  <a:cubicBezTo>
                    <a:pt x="0" y="1327051"/>
                    <a:pt x="20784" y="1272613"/>
                    <a:pt x="62362" y="1231040"/>
                  </a:cubicBezTo>
                  <a:lnTo>
                    <a:pt x="1293400" y="0"/>
                  </a:lnTo>
                  <a:close/>
                </a:path>
              </a:pathLst>
            </a:custGeom>
            <a:solidFill>
              <a:srgbClr val="55D2B1"/>
            </a:solidFill>
            <a:ln w="9525" cap="flat">
              <a:noFill/>
              <a:prstDash val="solid"/>
              <a:miter/>
            </a:ln>
            <a:effectLst>
              <a:outerShdw blurRad="50800" dist="38100" algn="l" rotWithShape="0">
                <a:prstClr val="black">
                  <a:alpha val="40000"/>
                </a:prstClr>
              </a:outerShdw>
            </a:effectLst>
          </p:spPr>
          <p:txBody>
            <a:bodyPr wrap="square" rtlCol="0" anchor="ctr">
              <a:noAutofit/>
            </a:bodyPr>
            <a:lstStyle/>
            <a:p>
              <a:endParaRPr lang="en-GB"/>
            </a:p>
          </p:txBody>
        </p:sp>
        <p:sp>
          <p:nvSpPr>
            <p:cNvPr id="6" name="Freeform: Shape 5">
              <a:extLst>
                <a:ext uri="{FF2B5EF4-FFF2-40B4-BE49-F238E27FC236}">
                  <a16:creationId xmlns:a16="http://schemas.microsoft.com/office/drawing/2014/main" id="{E6E2EF6A-D392-2F93-5DA2-9468FA83EEDE}"/>
                </a:ext>
              </a:extLst>
            </p:cNvPr>
            <p:cNvSpPr/>
            <p:nvPr userDrawn="1"/>
          </p:nvSpPr>
          <p:spPr>
            <a:xfrm>
              <a:off x="4975611" y="4733555"/>
              <a:ext cx="4275201" cy="2137601"/>
            </a:xfrm>
            <a:custGeom>
              <a:avLst/>
              <a:gdLst>
                <a:gd name="connsiteX0" fmla="*/ 2137601 w 4275201"/>
                <a:gd name="connsiteY0" fmla="*/ 0 h 2137601"/>
                <a:gd name="connsiteX1" fmla="*/ 4275201 w 4275201"/>
                <a:gd name="connsiteY1" fmla="*/ 2137601 h 2137601"/>
                <a:gd name="connsiteX2" fmla="*/ 0 w 4275201"/>
                <a:gd name="connsiteY2" fmla="*/ 2137601 h 2137601"/>
                <a:gd name="connsiteX3" fmla="*/ 2137601 w 4275201"/>
                <a:gd name="connsiteY3" fmla="*/ 0 h 2137601"/>
              </a:gdLst>
              <a:ahLst/>
              <a:cxnLst>
                <a:cxn ang="0">
                  <a:pos x="connsiteX0" y="connsiteY0"/>
                </a:cxn>
                <a:cxn ang="0">
                  <a:pos x="connsiteX1" y="connsiteY1"/>
                </a:cxn>
                <a:cxn ang="0">
                  <a:pos x="connsiteX2" y="connsiteY2"/>
                </a:cxn>
                <a:cxn ang="0">
                  <a:pos x="connsiteX3" y="connsiteY3"/>
                </a:cxn>
              </a:cxnLst>
              <a:rect l="l" t="t" r="r" b="b"/>
              <a:pathLst>
                <a:path w="4275201" h="2137601">
                  <a:moveTo>
                    <a:pt x="2137601" y="0"/>
                  </a:moveTo>
                  <a:lnTo>
                    <a:pt x="4275201" y="2137601"/>
                  </a:lnTo>
                  <a:lnTo>
                    <a:pt x="0" y="2137601"/>
                  </a:lnTo>
                  <a:lnTo>
                    <a:pt x="2137601" y="0"/>
                  </a:lnTo>
                  <a:close/>
                </a:path>
              </a:pathLst>
            </a:custGeom>
            <a:solidFill>
              <a:srgbClr val="55D2B1"/>
            </a:solidFill>
            <a:ln w="9525" cap="flat">
              <a:noFill/>
              <a:prstDash val="solid"/>
              <a:miter/>
            </a:ln>
            <a:effectLst>
              <a:outerShdw blurRad="50800" dist="38100" dir="18900000" algn="bl" rotWithShape="0">
                <a:prstClr val="black">
                  <a:alpha val="40000"/>
                </a:prstClr>
              </a:outerShdw>
            </a:effectLst>
          </p:spPr>
          <p:txBody>
            <a:bodyPr wrap="square" rtlCol="0" anchor="ctr">
              <a:noAutofit/>
            </a:bodyPr>
            <a:lstStyle/>
            <a:p>
              <a:endParaRPr lang="en-GB"/>
            </a:p>
          </p:txBody>
        </p:sp>
        <p:sp>
          <p:nvSpPr>
            <p:cNvPr id="11" name="Freeform: Shape 10">
              <a:extLst>
                <a:ext uri="{FF2B5EF4-FFF2-40B4-BE49-F238E27FC236}">
                  <a16:creationId xmlns:a16="http://schemas.microsoft.com/office/drawing/2014/main" id="{CD205D5C-21C9-E2A3-C2AB-1DBED6BF9043}"/>
                </a:ext>
              </a:extLst>
            </p:cNvPr>
            <p:cNvSpPr/>
            <p:nvPr userDrawn="1"/>
          </p:nvSpPr>
          <p:spPr>
            <a:xfrm>
              <a:off x="10087553" y="-493"/>
              <a:ext cx="2124726" cy="1381988"/>
            </a:xfrm>
            <a:custGeom>
              <a:avLst/>
              <a:gdLst>
                <a:gd name="connsiteX0" fmla="*/ 0 w 2124726"/>
                <a:gd name="connsiteY0" fmla="*/ 0 h 1381988"/>
                <a:gd name="connsiteX1" fmla="*/ 2124726 w 2124726"/>
                <a:gd name="connsiteY1" fmla="*/ 0 h 1381988"/>
                <a:gd name="connsiteX2" fmla="*/ 2124726 w 2124726"/>
                <a:gd name="connsiteY2" fmla="*/ 639453 h 1381988"/>
                <a:gd name="connsiteX3" fmla="*/ 1382191 w 2124726"/>
                <a:gd name="connsiteY3" fmla="*/ 1381988 h 1381988"/>
                <a:gd name="connsiteX4" fmla="*/ 0 w 2124726"/>
                <a:gd name="connsiteY4" fmla="*/ 0 h 138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726" h="1381988">
                  <a:moveTo>
                    <a:pt x="0" y="0"/>
                  </a:moveTo>
                  <a:lnTo>
                    <a:pt x="2124726" y="0"/>
                  </a:lnTo>
                  <a:lnTo>
                    <a:pt x="2124726" y="639453"/>
                  </a:lnTo>
                  <a:lnTo>
                    <a:pt x="1382191" y="1381988"/>
                  </a:lnTo>
                  <a:lnTo>
                    <a:pt x="0" y="0"/>
                  </a:lnTo>
                  <a:close/>
                </a:path>
              </a:pathLst>
            </a:custGeom>
            <a:solidFill>
              <a:srgbClr val="55D2B1"/>
            </a:solidFill>
            <a:ln w="9525" cap="flat">
              <a:noFill/>
              <a:prstDash val="solid"/>
              <a:miter/>
            </a:ln>
            <a:effectLst>
              <a:outerShdw blurRad="50800" dist="38100" dir="5400000" algn="t" rotWithShape="0">
                <a:prstClr val="black">
                  <a:alpha val="40000"/>
                </a:prstClr>
              </a:outerShdw>
            </a:effectLst>
          </p:spPr>
          <p:txBody>
            <a:bodyPr wrap="square" rtlCol="0" anchor="ctr">
              <a:noAutofit/>
            </a:bodyPr>
            <a:lstStyle/>
            <a:p>
              <a:endParaRPr lang="en-GB">
                <a:solidFill>
                  <a:schemeClr val="tx1"/>
                </a:solidFill>
              </a:endParaRPr>
            </a:p>
          </p:txBody>
        </p:sp>
        <p:sp>
          <p:nvSpPr>
            <p:cNvPr id="12" name="Freeform: Shape 11">
              <a:extLst>
                <a:ext uri="{FF2B5EF4-FFF2-40B4-BE49-F238E27FC236}">
                  <a16:creationId xmlns:a16="http://schemas.microsoft.com/office/drawing/2014/main" id="{568A2AEE-7518-23FD-F112-48044B22D52F}"/>
                </a:ext>
              </a:extLst>
            </p:cNvPr>
            <p:cNvSpPr/>
            <p:nvPr userDrawn="1"/>
          </p:nvSpPr>
          <p:spPr>
            <a:xfrm>
              <a:off x="11469743" y="1381496"/>
              <a:ext cx="742536" cy="5469361"/>
            </a:xfrm>
            <a:custGeom>
              <a:avLst/>
              <a:gdLst>
                <a:gd name="connsiteX0" fmla="*/ 0 w 742536"/>
                <a:gd name="connsiteY0" fmla="*/ 0 h 5469361"/>
                <a:gd name="connsiteX1" fmla="*/ 742536 w 742536"/>
                <a:gd name="connsiteY1" fmla="*/ 742536 h 5469361"/>
                <a:gd name="connsiteX2" fmla="*/ 742536 w 742536"/>
                <a:gd name="connsiteY2" fmla="*/ 5469361 h 5469361"/>
                <a:gd name="connsiteX3" fmla="*/ 0 w 742536"/>
                <a:gd name="connsiteY3" fmla="*/ 5469361 h 5469361"/>
                <a:gd name="connsiteX4" fmla="*/ 0 w 742536"/>
                <a:gd name="connsiteY4" fmla="*/ 0 h 546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536" h="5469361">
                  <a:moveTo>
                    <a:pt x="0" y="0"/>
                  </a:moveTo>
                  <a:lnTo>
                    <a:pt x="742536" y="742536"/>
                  </a:lnTo>
                  <a:lnTo>
                    <a:pt x="742536" y="5469361"/>
                  </a:lnTo>
                  <a:lnTo>
                    <a:pt x="0" y="5469361"/>
                  </a:lnTo>
                  <a:lnTo>
                    <a:pt x="0" y="0"/>
                  </a:lnTo>
                  <a:close/>
                </a:path>
              </a:pathLst>
            </a:custGeom>
            <a:solidFill>
              <a:srgbClr val="55D2B1"/>
            </a:solidFill>
            <a:ln w="9525" cap="flat">
              <a:noFill/>
              <a:prstDash val="solid"/>
              <a:miter/>
            </a:ln>
            <a:effectLst>
              <a:outerShdw blurRad="50800" dist="38100" dir="10800000" algn="r" rotWithShape="0">
                <a:prstClr val="black">
                  <a:alpha val="40000"/>
                </a:prstClr>
              </a:outerShdw>
            </a:effectLst>
          </p:spPr>
          <p:txBody>
            <a:bodyPr wrap="square" rtlCol="0" anchor="ctr">
              <a:noAutofit/>
            </a:bodyPr>
            <a:lstStyle/>
            <a:p>
              <a:endParaRPr lang="en-GB">
                <a:solidFill>
                  <a:schemeClr val="tx1"/>
                </a:solidFill>
              </a:endParaRPr>
            </a:p>
          </p:txBody>
        </p:sp>
      </p:grpSp>
      <p:pic>
        <p:nvPicPr>
          <p:cNvPr id="4" name="Picture 3">
            <a:extLst>
              <a:ext uri="{FF2B5EF4-FFF2-40B4-BE49-F238E27FC236}">
                <a16:creationId xmlns:a16="http://schemas.microsoft.com/office/drawing/2014/main" id="{EEB72412-4469-D410-EEF0-101AE540F1E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208"/>
          <a:stretch/>
        </p:blipFill>
        <p:spPr>
          <a:xfrm>
            <a:off x="7105740" y="-7144"/>
            <a:ext cx="4366799" cy="6858000"/>
          </a:xfrm>
          <a:custGeom>
            <a:avLst/>
            <a:gdLst>
              <a:gd name="connsiteX0" fmla="*/ 5028 w 4366799"/>
              <a:gd name="connsiteY0" fmla="*/ 0 h 6858000"/>
              <a:gd name="connsiteX1" fmla="*/ 2988330 w 4366799"/>
              <a:gd name="connsiteY1" fmla="*/ 6821 h 6858000"/>
              <a:gd name="connsiteX2" fmla="*/ 4366173 w 4366799"/>
              <a:gd name="connsiteY2" fmla="*/ 1392409 h 6858000"/>
              <a:gd name="connsiteX3" fmla="*/ 4360567 w 4366799"/>
              <a:gd name="connsiteY3" fmla="*/ 4135147 h 6858000"/>
              <a:gd name="connsiteX4" fmla="*/ 4355001 w 4366799"/>
              <a:gd name="connsiteY4" fmla="*/ 6858000 h 6858000"/>
              <a:gd name="connsiteX5" fmla="*/ 2127331 w 4366799"/>
              <a:gd name="connsiteY5" fmla="*/ 6858000 h 6858000"/>
              <a:gd name="connsiteX6" fmla="*/ 5028 w 4366799"/>
              <a:gd name="connsiteY6" fmla="*/ 4748638 h 6858000"/>
              <a:gd name="connsiteX7" fmla="*/ 5028 w 43667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799" h="6858000">
                <a:moveTo>
                  <a:pt x="5028" y="0"/>
                </a:moveTo>
                <a:lnTo>
                  <a:pt x="2988330" y="6821"/>
                </a:lnTo>
                <a:cubicBezTo>
                  <a:pt x="3436822" y="472730"/>
                  <a:pt x="3917681" y="926500"/>
                  <a:pt x="4366173" y="1392409"/>
                </a:cubicBezTo>
                <a:cubicBezTo>
                  <a:pt x="4368350" y="2304632"/>
                  <a:pt x="4364458" y="3219889"/>
                  <a:pt x="4360567" y="4135147"/>
                </a:cubicBezTo>
                <a:lnTo>
                  <a:pt x="4355001" y="6858000"/>
                </a:lnTo>
                <a:lnTo>
                  <a:pt x="2127331" y="6858000"/>
                </a:lnTo>
                <a:lnTo>
                  <a:pt x="5028" y="4748638"/>
                </a:lnTo>
                <a:cubicBezTo>
                  <a:pt x="674" y="3159324"/>
                  <a:pt x="-3681" y="1602377"/>
                  <a:pt x="5028" y="0"/>
                </a:cubicBezTo>
                <a:close/>
              </a:path>
            </a:pathLst>
          </a:custGeom>
          <a:effectLst>
            <a:innerShdw blurRad="241300">
              <a:prstClr val="black">
                <a:alpha val="75000"/>
              </a:prstClr>
            </a:innerShdw>
          </a:effectLst>
        </p:spPr>
      </p:pic>
    </p:spTree>
    <p:extLst>
      <p:ext uri="{BB962C8B-B14F-4D97-AF65-F5344CB8AC3E}">
        <p14:creationId xmlns:p14="http://schemas.microsoft.com/office/powerpoint/2010/main" val="192017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Cover 2 Editable">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E9316C-ED89-0FB1-B3C9-92E5D7311479}"/>
              </a:ext>
            </a:extLst>
          </p:cNvPr>
          <p:cNvSpPr>
            <a:spLocks noGrp="1"/>
          </p:cNvSpPr>
          <p:nvPr>
            <p:ph type="pic" sz="quarter" idx="12"/>
          </p:nvPr>
        </p:nvSpPr>
        <p:spPr>
          <a:xfrm>
            <a:off x="7583555" y="0"/>
            <a:ext cx="2497843" cy="6858000"/>
          </a:xfrm>
          <a:custGeom>
            <a:avLst/>
            <a:gdLst>
              <a:gd name="connsiteX0" fmla="*/ 0 w 2497843"/>
              <a:gd name="connsiteY0" fmla="*/ 0 h 6858000"/>
              <a:gd name="connsiteX1" fmla="*/ 330194 w 2497843"/>
              <a:gd name="connsiteY1" fmla="*/ 0 h 6858000"/>
              <a:gd name="connsiteX2" fmla="*/ 2497843 w 2497843"/>
              <a:gd name="connsiteY2" fmla="*/ 2181817 h 6858000"/>
              <a:gd name="connsiteX3" fmla="*/ 2496118 w 2497843"/>
              <a:gd name="connsiteY3" fmla="*/ 4678364 h 6858000"/>
              <a:gd name="connsiteX4" fmla="*/ 2494613 w 2497843"/>
              <a:gd name="connsiteY4" fmla="*/ 6858000 h 6858000"/>
              <a:gd name="connsiteX5" fmla="*/ 2177923 w 2497843"/>
              <a:gd name="connsiteY5" fmla="*/ 6858000 h 6858000"/>
              <a:gd name="connsiteX6" fmla="*/ 6011 w 2497843"/>
              <a:gd name="connsiteY6" fmla="*/ 4683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843" h="6858000">
                <a:moveTo>
                  <a:pt x="0" y="0"/>
                </a:moveTo>
                <a:lnTo>
                  <a:pt x="330194" y="0"/>
                </a:lnTo>
                <a:lnTo>
                  <a:pt x="2497843" y="2181817"/>
                </a:lnTo>
                <a:cubicBezTo>
                  <a:pt x="2495121" y="3011853"/>
                  <a:pt x="2495620" y="3845108"/>
                  <a:pt x="2496118" y="4678364"/>
                </a:cubicBezTo>
                <a:lnTo>
                  <a:pt x="2494613" y="6858000"/>
                </a:lnTo>
                <a:lnTo>
                  <a:pt x="2177923" y="6858000"/>
                </a:lnTo>
                <a:lnTo>
                  <a:pt x="6011" y="4683078"/>
                </a:lnTo>
                <a:close/>
              </a:path>
            </a:pathLst>
          </a:custGeom>
        </p:spPr>
        <p:txBody>
          <a:bodyPr wrap="square">
            <a:noAutofit/>
          </a:bodyPr>
          <a:lstStyle/>
          <a:p>
            <a:endParaRPr lang="en-GB"/>
          </a:p>
        </p:txBody>
      </p:sp>
      <p:sp>
        <p:nvSpPr>
          <p:cNvPr id="9" name="TextBox 8">
            <a:extLst>
              <a:ext uri="{FF2B5EF4-FFF2-40B4-BE49-F238E27FC236}">
                <a16:creationId xmlns:a16="http://schemas.microsoft.com/office/drawing/2014/main" id="{A4BCB0CA-9F5A-AA7B-4ECF-E9966F87B09C}"/>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19" name="Text Placeholder 17">
            <a:extLst>
              <a:ext uri="{FF2B5EF4-FFF2-40B4-BE49-F238E27FC236}">
                <a16:creationId xmlns:a16="http://schemas.microsoft.com/office/drawing/2014/main" id="{4C8C7832-2E0E-F5F4-D490-5C423AE1A45E}"/>
              </a:ext>
            </a:extLst>
          </p:cNvPr>
          <p:cNvSpPr>
            <a:spLocks noGrp="1"/>
          </p:cNvSpPr>
          <p:nvPr userDrawn="1">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22" name="Text Placeholder 20">
            <a:extLst>
              <a:ext uri="{FF2B5EF4-FFF2-40B4-BE49-F238E27FC236}">
                <a16:creationId xmlns:a16="http://schemas.microsoft.com/office/drawing/2014/main" id="{7828F340-6474-DAE7-FFDF-BAEB34AC81B9}"/>
              </a:ext>
            </a:extLst>
          </p:cNvPr>
          <p:cNvSpPr>
            <a:spLocks noGrp="1"/>
          </p:cNvSpPr>
          <p:nvPr userDrawn="1">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24" name="Graphic 23">
            <a:extLst>
              <a:ext uri="{FF2B5EF4-FFF2-40B4-BE49-F238E27FC236}">
                <a16:creationId xmlns:a16="http://schemas.microsoft.com/office/drawing/2014/main" id="{25CFE754-8A09-280B-2252-D1B48E4663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sp>
        <p:nvSpPr>
          <p:cNvPr id="31" name="Freeform: Shape 30">
            <a:extLst>
              <a:ext uri="{FF2B5EF4-FFF2-40B4-BE49-F238E27FC236}">
                <a16:creationId xmlns:a16="http://schemas.microsoft.com/office/drawing/2014/main" id="{2DABC660-8022-FC13-ED94-2A6591A92F75}"/>
              </a:ext>
            </a:extLst>
          </p:cNvPr>
          <p:cNvSpPr/>
          <p:nvPr/>
        </p:nvSpPr>
        <p:spPr>
          <a:xfrm>
            <a:off x="5154207" y="0"/>
            <a:ext cx="2431167" cy="4677403"/>
          </a:xfrm>
          <a:custGeom>
            <a:avLst/>
            <a:gdLst>
              <a:gd name="connsiteX0" fmla="*/ 2114222 w 2431167"/>
              <a:gd name="connsiteY0" fmla="*/ 0 h 4677403"/>
              <a:gd name="connsiteX1" fmla="*/ 2431167 w 2431167"/>
              <a:gd name="connsiteY1" fmla="*/ 0 h 4677403"/>
              <a:gd name="connsiteX2" fmla="*/ 2431167 w 2431167"/>
              <a:gd name="connsiteY2" fmla="*/ 4677403 h 4677403"/>
              <a:gd name="connsiteX3" fmla="*/ 46465 w 2431167"/>
              <a:gd name="connsiteY3" fmla="*/ 2293069 h 4677403"/>
              <a:gd name="connsiteX4" fmla="*/ 0 w 2431167"/>
              <a:gd name="connsiteY4" fmla="*/ 2180229 h 4677403"/>
              <a:gd name="connsiteX5" fmla="*/ 46465 w 2431167"/>
              <a:gd name="connsiteY5" fmla="*/ 2067761 h 4677403"/>
              <a:gd name="connsiteX6" fmla="*/ 2114222 w 2431167"/>
              <a:gd name="connsiteY6" fmla="*/ 0 h 46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7" h="4677403">
                <a:moveTo>
                  <a:pt x="2114222" y="0"/>
                </a:moveTo>
                <a:lnTo>
                  <a:pt x="2431167" y="0"/>
                </a:lnTo>
                <a:lnTo>
                  <a:pt x="2431167" y="4677403"/>
                </a:lnTo>
                <a:lnTo>
                  <a:pt x="46465" y="2293069"/>
                </a:lnTo>
                <a:cubicBezTo>
                  <a:pt x="15486" y="2261722"/>
                  <a:pt x="0" y="2221161"/>
                  <a:pt x="0" y="2180229"/>
                </a:cubicBezTo>
                <a:cubicBezTo>
                  <a:pt x="0" y="2139297"/>
                  <a:pt x="15486" y="2098736"/>
                  <a:pt x="46465" y="2067761"/>
                </a:cubicBezTo>
                <a:lnTo>
                  <a:pt x="2114222" y="0"/>
                </a:lnTo>
                <a:close/>
              </a:path>
            </a:pathLst>
          </a:custGeom>
          <a:solidFill>
            <a:srgbClr val="55D2B1"/>
          </a:solidFill>
          <a:ln w="9525" cap="flat">
            <a:noFill/>
            <a:prstDash val="solid"/>
            <a:miter/>
          </a:ln>
        </p:spPr>
        <p:txBody>
          <a:bodyPr wrap="square" rtlCol="0" anchor="ctr">
            <a:noAutofit/>
          </a:bodyPr>
          <a:lstStyle/>
          <a:p>
            <a:endParaRPr lang="en-GB"/>
          </a:p>
        </p:txBody>
      </p:sp>
      <p:sp>
        <p:nvSpPr>
          <p:cNvPr id="30" name="Freeform: Shape 29">
            <a:extLst>
              <a:ext uri="{FF2B5EF4-FFF2-40B4-BE49-F238E27FC236}">
                <a16:creationId xmlns:a16="http://schemas.microsoft.com/office/drawing/2014/main" id="{45D51146-78F9-36C1-5F18-B68766C2AFD3}"/>
              </a:ext>
            </a:extLst>
          </p:cNvPr>
          <p:cNvSpPr/>
          <p:nvPr/>
        </p:nvSpPr>
        <p:spPr>
          <a:xfrm>
            <a:off x="7902366" y="1"/>
            <a:ext cx="4289634" cy="2180229"/>
          </a:xfrm>
          <a:custGeom>
            <a:avLst/>
            <a:gdLst>
              <a:gd name="connsiteX0" fmla="*/ 0 w 4289634"/>
              <a:gd name="connsiteY0" fmla="*/ 0 h 2180229"/>
              <a:gd name="connsiteX1" fmla="*/ 4289634 w 4289634"/>
              <a:gd name="connsiteY1" fmla="*/ 0 h 2180229"/>
              <a:gd name="connsiteX2" fmla="*/ 4289634 w 4289634"/>
              <a:gd name="connsiteY2" fmla="*/ 71145 h 2180229"/>
              <a:gd name="connsiteX3" fmla="*/ 2180550 w 4289634"/>
              <a:gd name="connsiteY3" fmla="*/ 2180229 h 2180229"/>
              <a:gd name="connsiteX4" fmla="*/ 0 w 4289634"/>
              <a:gd name="connsiteY4" fmla="*/ 0 h 2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634" h="2180229">
                <a:moveTo>
                  <a:pt x="0" y="0"/>
                </a:moveTo>
                <a:lnTo>
                  <a:pt x="4289634" y="0"/>
                </a:lnTo>
                <a:lnTo>
                  <a:pt x="4289634" y="71145"/>
                </a:lnTo>
                <a:lnTo>
                  <a:pt x="2180550" y="2180229"/>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9" name="Freeform: Shape 28">
            <a:extLst>
              <a:ext uri="{FF2B5EF4-FFF2-40B4-BE49-F238E27FC236}">
                <a16:creationId xmlns:a16="http://schemas.microsoft.com/office/drawing/2014/main" id="{44F23861-71EF-FB7B-D83A-FD0B69A915CF}"/>
              </a:ext>
            </a:extLst>
          </p:cNvPr>
          <p:cNvSpPr/>
          <p:nvPr/>
        </p:nvSpPr>
        <p:spPr>
          <a:xfrm>
            <a:off x="10082915" y="2180229"/>
            <a:ext cx="2109085" cy="4677771"/>
          </a:xfrm>
          <a:custGeom>
            <a:avLst/>
            <a:gdLst>
              <a:gd name="connsiteX0" fmla="*/ 0 w 2109085"/>
              <a:gd name="connsiteY0" fmla="*/ 0 h 4677771"/>
              <a:gd name="connsiteX1" fmla="*/ 2109085 w 2109085"/>
              <a:gd name="connsiteY1" fmla="*/ 2109084 h 4677771"/>
              <a:gd name="connsiteX2" fmla="*/ 2109085 w 2109085"/>
              <a:gd name="connsiteY2" fmla="*/ 2885264 h 4677771"/>
              <a:gd name="connsiteX3" fmla="*/ 316577 w 2109085"/>
              <a:gd name="connsiteY3" fmla="*/ 4677771 h 4677771"/>
              <a:gd name="connsiteX4" fmla="*/ 0 w 2109085"/>
              <a:gd name="connsiteY4" fmla="*/ 4677771 h 4677771"/>
              <a:gd name="connsiteX5" fmla="*/ 0 w 2109085"/>
              <a:gd name="connsiteY5" fmla="*/ 0 h 4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5" h="4677771">
                <a:moveTo>
                  <a:pt x="0" y="0"/>
                </a:moveTo>
                <a:lnTo>
                  <a:pt x="2109085" y="2109084"/>
                </a:lnTo>
                <a:lnTo>
                  <a:pt x="2109085" y="2885264"/>
                </a:lnTo>
                <a:lnTo>
                  <a:pt x="316577" y="4677771"/>
                </a:lnTo>
                <a:lnTo>
                  <a:pt x="0" y="4677771"/>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7" name="Freeform: Shape 26">
            <a:extLst>
              <a:ext uri="{FF2B5EF4-FFF2-40B4-BE49-F238E27FC236}">
                <a16:creationId xmlns:a16="http://schemas.microsoft.com/office/drawing/2014/main" id="{607C1F27-4157-330B-6282-14AA0D2BEB10}"/>
              </a:ext>
            </a:extLst>
          </p:cNvPr>
          <p:cNvSpPr/>
          <p:nvPr/>
        </p:nvSpPr>
        <p:spPr>
          <a:xfrm>
            <a:off x="5405145" y="4677772"/>
            <a:ext cx="4360458" cy="2180229"/>
          </a:xfrm>
          <a:custGeom>
            <a:avLst/>
            <a:gdLst>
              <a:gd name="connsiteX0" fmla="*/ 2180229 w 4360458"/>
              <a:gd name="connsiteY0" fmla="*/ 0 h 2180229"/>
              <a:gd name="connsiteX1" fmla="*/ 4360458 w 4360458"/>
              <a:gd name="connsiteY1" fmla="*/ 2180229 h 2180229"/>
              <a:gd name="connsiteX2" fmla="*/ 0 w 4360458"/>
              <a:gd name="connsiteY2" fmla="*/ 2180229 h 2180229"/>
              <a:gd name="connsiteX3" fmla="*/ 2180229 w 4360458"/>
              <a:gd name="connsiteY3" fmla="*/ 0 h 2180229"/>
            </a:gdLst>
            <a:ahLst/>
            <a:cxnLst>
              <a:cxn ang="0">
                <a:pos x="connsiteX0" y="connsiteY0"/>
              </a:cxn>
              <a:cxn ang="0">
                <a:pos x="connsiteX1" y="connsiteY1"/>
              </a:cxn>
              <a:cxn ang="0">
                <a:pos x="connsiteX2" y="connsiteY2"/>
              </a:cxn>
              <a:cxn ang="0">
                <a:pos x="connsiteX3" y="connsiteY3"/>
              </a:cxn>
            </a:cxnLst>
            <a:rect l="l" t="t" r="r" b="b"/>
            <a:pathLst>
              <a:path w="4360458" h="2180229">
                <a:moveTo>
                  <a:pt x="2180229" y="0"/>
                </a:moveTo>
                <a:lnTo>
                  <a:pt x="4360458" y="2180229"/>
                </a:lnTo>
                <a:lnTo>
                  <a:pt x="0" y="2180229"/>
                </a:lnTo>
                <a:lnTo>
                  <a:pt x="2180229" y="0"/>
                </a:lnTo>
                <a:close/>
              </a:path>
            </a:pathLst>
          </a:custGeom>
          <a:solidFill>
            <a:srgbClr val="55D2B1"/>
          </a:solidFill>
          <a:ln w="9525"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C75FF41F-8D71-C825-C894-11E761AE6B02}"/>
              </a:ext>
            </a:extLst>
          </p:cNvPr>
          <p:cNvSpPr/>
          <p:nvPr userDrawn="1"/>
        </p:nvSpPr>
        <p:spPr>
          <a:xfrm>
            <a:off x="10903333" y="810569"/>
            <a:ext cx="1303654" cy="2739497"/>
          </a:xfrm>
          <a:custGeom>
            <a:avLst/>
            <a:gdLst>
              <a:gd name="connsiteX0" fmla="*/ 1303654 w 1303654"/>
              <a:gd name="connsiteY0" fmla="*/ 0 h 2739497"/>
              <a:gd name="connsiteX1" fmla="*/ 1303654 w 1303654"/>
              <a:gd name="connsiteY1" fmla="*/ 2739497 h 2739497"/>
              <a:gd name="connsiteX2" fmla="*/ 46464 w 1303654"/>
              <a:gd name="connsiteY2" fmla="*/ 1482500 h 2739497"/>
              <a:gd name="connsiteX3" fmla="*/ 0 w 1303654"/>
              <a:gd name="connsiteY3" fmla="*/ 1369661 h 2739497"/>
              <a:gd name="connsiteX4" fmla="*/ 46464 w 1303654"/>
              <a:gd name="connsiteY4" fmla="*/ 1257193 h 2739497"/>
              <a:gd name="connsiteX5" fmla="*/ 1303654 w 1303654"/>
              <a:gd name="connsiteY5" fmla="*/ 0 h 27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654" h="2739497">
                <a:moveTo>
                  <a:pt x="1303654" y="0"/>
                </a:moveTo>
                <a:lnTo>
                  <a:pt x="1303654" y="2739497"/>
                </a:lnTo>
                <a:lnTo>
                  <a:pt x="46464" y="1482500"/>
                </a:lnTo>
                <a:cubicBezTo>
                  <a:pt x="15486" y="1451153"/>
                  <a:pt x="0" y="1410593"/>
                  <a:pt x="0" y="1369661"/>
                </a:cubicBezTo>
                <a:cubicBezTo>
                  <a:pt x="0" y="1328728"/>
                  <a:pt x="15486" y="1288168"/>
                  <a:pt x="46464" y="1257193"/>
                </a:cubicBezTo>
                <a:lnTo>
                  <a:pt x="1303654"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EFDE87BB-EB76-6461-ED3A-FB14B63B5EF9}"/>
              </a:ext>
            </a:extLst>
          </p:cNvPr>
          <p:cNvSpPr/>
          <p:nvPr userDrawn="1"/>
        </p:nvSpPr>
        <p:spPr>
          <a:xfrm>
            <a:off x="11154270" y="5805284"/>
            <a:ext cx="1052717" cy="1052716"/>
          </a:xfrm>
          <a:custGeom>
            <a:avLst/>
            <a:gdLst>
              <a:gd name="connsiteX0" fmla="*/ 1052717 w 1052717"/>
              <a:gd name="connsiteY0" fmla="*/ 0 h 1052716"/>
              <a:gd name="connsiteX1" fmla="*/ 1052717 w 1052717"/>
              <a:gd name="connsiteY1" fmla="*/ 1052716 h 1052716"/>
              <a:gd name="connsiteX2" fmla="*/ 0 w 1052717"/>
              <a:gd name="connsiteY2" fmla="*/ 1052716 h 1052716"/>
              <a:gd name="connsiteX3" fmla="*/ 1052717 w 1052717"/>
              <a:gd name="connsiteY3" fmla="*/ 0 h 1052716"/>
            </a:gdLst>
            <a:ahLst/>
            <a:cxnLst>
              <a:cxn ang="0">
                <a:pos x="connsiteX0" y="connsiteY0"/>
              </a:cxn>
              <a:cxn ang="0">
                <a:pos x="connsiteX1" y="connsiteY1"/>
              </a:cxn>
              <a:cxn ang="0">
                <a:pos x="connsiteX2" y="connsiteY2"/>
              </a:cxn>
              <a:cxn ang="0">
                <a:pos x="connsiteX3" y="connsiteY3"/>
              </a:cxn>
            </a:cxnLst>
            <a:rect l="l" t="t" r="r" b="b"/>
            <a:pathLst>
              <a:path w="1052717" h="1052716">
                <a:moveTo>
                  <a:pt x="1052717" y="0"/>
                </a:moveTo>
                <a:lnTo>
                  <a:pt x="1052717" y="1052716"/>
                </a:lnTo>
                <a:lnTo>
                  <a:pt x="0" y="1052716"/>
                </a:lnTo>
                <a:lnTo>
                  <a:pt x="1052717"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67203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2 Woman">
    <p:bg>
      <p:bgPr>
        <a:solidFill>
          <a:schemeClr val="tx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BCB0CA-9F5A-AA7B-4ECF-E9966F87B09C}"/>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19" name="Text Placeholder 17">
            <a:extLst>
              <a:ext uri="{FF2B5EF4-FFF2-40B4-BE49-F238E27FC236}">
                <a16:creationId xmlns:a16="http://schemas.microsoft.com/office/drawing/2014/main" id="{4C8C7832-2E0E-F5F4-D490-5C423AE1A45E}"/>
              </a:ext>
            </a:extLst>
          </p:cNvPr>
          <p:cNvSpPr>
            <a:spLocks noGrp="1"/>
          </p:cNvSpPr>
          <p:nvPr userDrawn="1">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22" name="Text Placeholder 20">
            <a:extLst>
              <a:ext uri="{FF2B5EF4-FFF2-40B4-BE49-F238E27FC236}">
                <a16:creationId xmlns:a16="http://schemas.microsoft.com/office/drawing/2014/main" id="{7828F340-6474-DAE7-FFDF-BAEB34AC81B9}"/>
              </a:ext>
            </a:extLst>
          </p:cNvPr>
          <p:cNvSpPr>
            <a:spLocks noGrp="1"/>
          </p:cNvSpPr>
          <p:nvPr userDrawn="1">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24" name="Graphic 23">
            <a:extLst>
              <a:ext uri="{FF2B5EF4-FFF2-40B4-BE49-F238E27FC236}">
                <a16:creationId xmlns:a16="http://schemas.microsoft.com/office/drawing/2014/main" id="{25CFE754-8A09-280B-2252-D1B48E4663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sp>
        <p:nvSpPr>
          <p:cNvPr id="31" name="Freeform: Shape 30">
            <a:extLst>
              <a:ext uri="{FF2B5EF4-FFF2-40B4-BE49-F238E27FC236}">
                <a16:creationId xmlns:a16="http://schemas.microsoft.com/office/drawing/2014/main" id="{2DABC660-8022-FC13-ED94-2A6591A92F75}"/>
              </a:ext>
            </a:extLst>
          </p:cNvPr>
          <p:cNvSpPr/>
          <p:nvPr/>
        </p:nvSpPr>
        <p:spPr>
          <a:xfrm>
            <a:off x="5154207" y="0"/>
            <a:ext cx="2431167" cy="4677403"/>
          </a:xfrm>
          <a:custGeom>
            <a:avLst/>
            <a:gdLst>
              <a:gd name="connsiteX0" fmla="*/ 2114222 w 2431167"/>
              <a:gd name="connsiteY0" fmla="*/ 0 h 4677403"/>
              <a:gd name="connsiteX1" fmla="*/ 2431167 w 2431167"/>
              <a:gd name="connsiteY1" fmla="*/ 0 h 4677403"/>
              <a:gd name="connsiteX2" fmla="*/ 2431167 w 2431167"/>
              <a:gd name="connsiteY2" fmla="*/ 4677403 h 4677403"/>
              <a:gd name="connsiteX3" fmla="*/ 46465 w 2431167"/>
              <a:gd name="connsiteY3" fmla="*/ 2293069 h 4677403"/>
              <a:gd name="connsiteX4" fmla="*/ 0 w 2431167"/>
              <a:gd name="connsiteY4" fmla="*/ 2180229 h 4677403"/>
              <a:gd name="connsiteX5" fmla="*/ 46465 w 2431167"/>
              <a:gd name="connsiteY5" fmla="*/ 2067761 h 4677403"/>
              <a:gd name="connsiteX6" fmla="*/ 2114222 w 2431167"/>
              <a:gd name="connsiteY6" fmla="*/ 0 h 46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7" h="4677403">
                <a:moveTo>
                  <a:pt x="2114222" y="0"/>
                </a:moveTo>
                <a:lnTo>
                  <a:pt x="2431167" y="0"/>
                </a:lnTo>
                <a:lnTo>
                  <a:pt x="2431167" y="4677403"/>
                </a:lnTo>
                <a:lnTo>
                  <a:pt x="46465" y="2293069"/>
                </a:lnTo>
                <a:cubicBezTo>
                  <a:pt x="15486" y="2261722"/>
                  <a:pt x="0" y="2221161"/>
                  <a:pt x="0" y="2180229"/>
                </a:cubicBezTo>
                <a:cubicBezTo>
                  <a:pt x="0" y="2139297"/>
                  <a:pt x="15486" y="2098736"/>
                  <a:pt x="46465" y="2067761"/>
                </a:cubicBezTo>
                <a:lnTo>
                  <a:pt x="2114222" y="0"/>
                </a:lnTo>
                <a:close/>
              </a:path>
            </a:pathLst>
          </a:custGeom>
          <a:solidFill>
            <a:srgbClr val="55D2B1"/>
          </a:solidFill>
          <a:ln w="9525" cap="flat">
            <a:noFill/>
            <a:prstDash val="solid"/>
            <a:miter/>
          </a:ln>
        </p:spPr>
        <p:txBody>
          <a:bodyPr wrap="square" rtlCol="0" anchor="ctr">
            <a:noAutofit/>
          </a:bodyPr>
          <a:lstStyle/>
          <a:p>
            <a:endParaRPr lang="en-GB"/>
          </a:p>
        </p:txBody>
      </p:sp>
      <p:sp>
        <p:nvSpPr>
          <p:cNvPr id="30" name="Freeform: Shape 29">
            <a:extLst>
              <a:ext uri="{FF2B5EF4-FFF2-40B4-BE49-F238E27FC236}">
                <a16:creationId xmlns:a16="http://schemas.microsoft.com/office/drawing/2014/main" id="{45D51146-78F9-36C1-5F18-B68766C2AFD3}"/>
              </a:ext>
            </a:extLst>
          </p:cNvPr>
          <p:cNvSpPr/>
          <p:nvPr/>
        </p:nvSpPr>
        <p:spPr>
          <a:xfrm>
            <a:off x="7902366" y="1"/>
            <a:ext cx="4289634" cy="2180229"/>
          </a:xfrm>
          <a:custGeom>
            <a:avLst/>
            <a:gdLst>
              <a:gd name="connsiteX0" fmla="*/ 0 w 4289634"/>
              <a:gd name="connsiteY0" fmla="*/ 0 h 2180229"/>
              <a:gd name="connsiteX1" fmla="*/ 4289634 w 4289634"/>
              <a:gd name="connsiteY1" fmla="*/ 0 h 2180229"/>
              <a:gd name="connsiteX2" fmla="*/ 4289634 w 4289634"/>
              <a:gd name="connsiteY2" fmla="*/ 71145 h 2180229"/>
              <a:gd name="connsiteX3" fmla="*/ 2180550 w 4289634"/>
              <a:gd name="connsiteY3" fmla="*/ 2180229 h 2180229"/>
              <a:gd name="connsiteX4" fmla="*/ 0 w 4289634"/>
              <a:gd name="connsiteY4" fmla="*/ 0 h 2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634" h="2180229">
                <a:moveTo>
                  <a:pt x="0" y="0"/>
                </a:moveTo>
                <a:lnTo>
                  <a:pt x="4289634" y="0"/>
                </a:lnTo>
                <a:lnTo>
                  <a:pt x="4289634" y="71145"/>
                </a:lnTo>
                <a:lnTo>
                  <a:pt x="2180550" y="2180229"/>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9" name="Freeform: Shape 28">
            <a:extLst>
              <a:ext uri="{FF2B5EF4-FFF2-40B4-BE49-F238E27FC236}">
                <a16:creationId xmlns:a16="http://schemas.microsoft.com/office/drawing/2014/main" id="{44F23861-71EF-FB7B-D83A-FD0B69A915CF}"/>
              </a:ext>
            </a:extLst>
          </p:cNvPr>
          <p:cNvSpPr/>
          <p:nvPr/>
        </p:nvSpPr>
        <p:spPr>
          <a:xfrm>
            <a:off x="10082915" y="2180229"/>
            <a:ext cx="2109085" cy="4677771"/>
          </a:xfrm>
          <a:custGeom>
            <a:avLst/>
            <a:gdLst>
              <a:gd name="connsiteX0" fmla="*/ 0 w 2109085"/>
              <a:gd name="connsiteY0" fmla="*/ 0 h 4677771"/>
              <a:gd name="connsiteX1" fmla="*/ 2109085 w 2109085"/>
              <a:gd name="connsiteY1" fmla="*/ 2109084 h 4677771"/>
              <a:gd name="connsiteX2" fmla="*/ 2109085 w 2109085"/>
              <a:gd name="connsiteY2" fmla="*/ 2885264 h 4677771"/>
              <a:gd name="connsiteX3" fmla="*/ 316577 w 2109085"/>
              <a:gd name="connsiteY3" fmla="*/ 4677771 h 4677771"/>
              <a:gd name="connsiteX4" fmla="*/ 0 w 2109085"/>
              <a:gd name="connsiteY4" fmla="*/ 4677771 h 4677771"/>
              <a:gd name="connsiteX5" fmla="*/ 0 w 2109085"/>
              <a:gd name="connsiteY5" fmla="*/ 0 h 4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5" h="4677771">
                <a:moveTo>
                  <a:pt x="0" y="0"/>
                </a:moveTo>
                <a:lnTo>
                  <a:pt x="2109085" y="2109084"/>
                </a:lnTo>
                <a:lnTo>
                  <a:pt x="2109085" y="2885264"/>
                </a:lnTo>
                <a:lnTo>
                  <a:pt x="316577" y="4677771"/>
                </a:lnTo>
                <a:lnTo>
                  <a:pt x="0" y="4677771"/>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7" name="Freeform: Shape 26">
            <a:extLst>
              <a:ext uri="{FF2B5EF4-FFF2-40B4-BE49-F238E27FC236}">
                <a16:creationId xmlns:a16="http://schemas.microsoft.com/office/drawing/2014/main" id="{607C1F27-4157-330B-6282-14AA0D2BEB10}"/>
              </a:ext>
            </a:extLst>
          </p:cNvPr>
          <p:cNvSpPr/>
          <p:nvPr/>
        </p:nvSpPr>
        <p:spPr>
          <a:xfrm>
            <a:off x="5405145" y="4677772"/>
            <a:ext cx="4360458" cy="2180229"/>
          </a:xfrm>
          <a:custGeom>
            <a:avLst/>
            <a:gdLst>
              <a:gd name="connsiteX0" fmla="*/ 2180229 w 4360458"/>
              <a:gd name="connsiteY0" fmla="*/ 0 h 2180229"/>
              <a:gd name="connsiteX1" fmla="*/ 4360458 w 4360458"/>
              <a:gd name="connsiteY1" fmla="*/ 2180229 h 2180229"/>
              <a:gd name="connsiteX2" fmla="*/ 0 w 4360458"/>
              <a:gd name="connsiteY2" fmla="*/ 2180229 h 2180229"/>
              <a:gd name="connsiteX3" fmla="*/ 2180229 w 4360458"/>
              <a:gd name="connsiteY3" fmla="*/ 0 h 2180229"/>
            </a:gdLst>
            <a:ahLst/>
            <a:cxnLst>
              <a:cxn ang="0">
                <a:pos x="connsiteX0" y="connsiteY0"/>
              </a:cxn>
              <a:cxn ang="0">
                <a:pos x="connsiteX1" y="connsiteY1"/>
              </a:cxn>
              <a:cxn ang="0">
                <a:pos x="connsiteX2" y="connsiteY2"/>
              </a:cxn>
              <a:cxn ang="0">
                <a:pos x="connsiteX3" y="connsiteY3"/>
              </a:cxn>
            </a:cxnLst>
            <a:rect l="l" t="t" r="r" b="b"/>
            <a:pathLst>
              <a:path w="4360458" h="2180229">
                <a:moveTo>
                  <a:pt x="2180229" y="0"/>
                </a:moveTo>
                <a:lnTo>
                  <a:pt x="4360458" y="2180229"/>
                </a:lnTo>
                <a:lnTo>
                  <a:pt x="0" y="2180229"/>
                </a:lnTo>
                <a:lnTo>
                  <a:pt x="2180229" y="0"/>
                </a:lnTo>
                <a:close/>
              </a:path>
            </a:pathLst>
          </a:custGeom>
          <a:solidFill>
            <a:srgbClr val="55D2B1"/>
          </a:solidFill>
          <a:ln w="9525" cap="flat">
            <a:noFill/>
            <a:prstDash val="solid"/>
            <a:miter/>
          </a:ln>
        </p:spPr>
        <p:txBody>
          <a:bodyPr wrap="square" rtlCol="0" anchor="ctr">
            <a:noAutofit/>
          </a:bodyPr>
          <a:lstStyle/>
          <a:p>
            <a:endParaRPr lang="en-GB"/>
          </a:p>
        </p:txBody>
      </p:sp>
      <p:pic>
        <p:nvPicPr>
          <p:cNvPr id="34" name="Picture 33">
            <a:extLst>
              <a:ext uri="{FF2B5EF4-FFF2-40B4-BE49-F238E27FC236}">
                <a16:creationId xmlns:a16="http://schemas.microsoft.com/office/drawing/2014/main" id="{3C246AC6-634E-7AC3-E98E-4996D7815CE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604337" y="0"/>
            <a:ext cx="2497843" cy="6858000"/>
          </a:xfrm>
          <a:custGeom>
            <a:avLst/>
            <a:gdLst>
              <a:gd name="connsiteX0" fmla="*/ 0 w 2497843"/>
              <a:gd name="connsiteY0" fmla="*/ 0 h 6858000"/>
              <a:gd name="connsiteX1" fmla="*/ 330194 w 2497843"/>
              <a:gd name="connsiteY1" fmla="*/ 0 h 6858000"/>
              <a:gd name="connsiteX2" fmla="*/ 2497843 w 2497843"/>
              <a:gd name="connsiteY2" fmla="*/ 2181817 h 6858000"/>
              <a:gd name="connsiteX3" fmla="*/ 2496118 w 2497843"/>
              <a:gd name="connsiteY3" fmla="*/ 4678364 h 6858000"/>
              <a:gd name="connsiteX4" fmla="*/ 2494613 w 2497843"/>
              <a:gd name="connsiteY4" fmla="*/ 6858000 h 6858000"/>
              <a:gd name="connsiteX5" fmla="*/ 2177923 w 2497843"/>
              <a:gd name="connsiteY5" fmla="*/ 6858000 h 6858000"/>
              <a:gd name="connsiteX6" fmla="*/ 6011 w 2497843"/>
              <a:gd name="connsiteY6" fmla="*/ 4683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843" h="6858000">
                <a:moveTo>
                  <a:pt x="0" y="0"/>
                </a:moveTo>
                <a:lnTo>
                  <a:pt x="330194" y="0"/>
                </a:lnTo>
                <a:lnTo>
                  <a:pt x="2497843" y="2181817"/>
                </a:lnTo>
                <a:cubicBezTo>
                  <a:pt x="2495121" y="3011853"/>
                  <a:pt x="2495620" y="3845108"/>
                  <a:pt x="2496118" y="4678364"/>
                </a:cubicBezTo>
                <a:lnTo>
                  <a:pt x="2494613" y="6858000"/>
                </a:lnTo>
                <a:lnTo>
                  <a:pt x="2177923" y="6858000"/>
                </a:lnTo>
                <a:lnTo>
                  <a:pt x="6011" y="4683078"/>
                </a:lnTo>
                <a:close/>
              </a:path>
            </a:pathLst>
          </a:custGeom>
          <a:effectLst>
            <a:innerShdw blurRad="63500" dist="50800" dir="18900000">
              <a:prstClr val="black">
                <a:alpha val="50000"/>
              </a:prstClr>
            </a:innerShdw>
          </a:effectLst>
        </p:spPr>
      </p:pic>
      <p:sp>
        <p:nvSpPr>
          <p:cNvPr id="14" name="Freeform: Shape 13">
            <a:extLst>
              <a:ext uri="{FF2B5EF4-FFF2-40B4-BE49-F238E27FC236}">
                <a16:creationId xmlns:a16="http://schemas.microsoft.com/office/drawing/2014/main" id="{C75FF41F-8D71-C825-C894-11E761AE6B02}"/>
              </a:ext>
            </a:extLst>
          </p:cNvPr>
          <p:cNvSpPr/>
          <p:nvPr userDrawn="1"/>
        </p:nvSpPr>
        <p:spPr>
          <a:xfrm>
            <a:off x="10903333" y="810569"/>
            <a:ext cx="1303654" cy="2739497"/>
          </a:xfrm>
          <a:custGeom>
            <a:avLst/>
            <a:gdLst>
              <a:gd name="connsiteX0" fmla="*/ 1303654 w 1303654"/>
              <a:gd name="connsiteY0" fmla="*/ 0 h 2739497"/>
              <a:gd name="connsiteX1" fmla="*/ 1303654 w 1303654"/>
              <a:gd name="connsiteY1" fmla="*/ 2739497 h 2739497"/>
              <a:gd name="connsiteX2" fmla="*/ 46464 w 1303654"/>
              <a:gd name="connsiteY2" fmla="*/ 1482500 h 2739497"/>
              <a:gd name="connsiteX3" fmla="*/ 0 w 1303654"/>
              <a:gd name="connsiteY3" fmla="*/ 1369661 h 2739497"/>
              <a:gd name="connsiteX4" fmla="*/ 46464 w 1303654"/>
              <a:gd name="connsiteY4" fmla="*/ 1257193 h 2739497"/>
              <a:gd name="connsiteX5" fmla="*/ 1303654 w 1303654"/>
              <a:gd name="connsiteY5" fmla="*/ 0 h 27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654" h="2739497">
                <a:moveTo>
                  <a:pt x="1303654" y="0"/>
                </a:moveTo>
                <a:lnTo>
                  <a:pt x="1303654" y="2739497"/>
                </a:lnTo>
                <a:lnTo>
                  <a:pt x="46464" y="1482500"/>
                </a:lnTo>
                <a:cubicBezTo>
                  <a:pt x="15486" y="1451153"/>
                  <a:pt x="0" y="1410593"/>
                  <a:pt x="0" y="1369661"/>
                </a:cubicBezTo>
                <a:cubicBezTo>
                  <a:pt x="0" y="1328728"/>
                  <a:pt x="15486" y="1288168"/>
                  <a:pt x="46464" y="1257193"/>
                </a:cubicBezTo>
                <a:lnTo>
                  <a:pt x="1303654"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EFDE87BB-EB76-6461-ED3A-FB14B63B5EF9}"/>
              </a:ext>
            </a:extLst>
          </p:cNvPr>
          <p:cNvSpPr/>
          <p:nvPr userDrawn="1"/>
        </p:nvSpPr>
        <p:spPr>
          <a:xfrm>
            <a:off x="11154270" y="5805284"/>
            <a:ext cx="1052717" cy="1052716"/>
          </a:xfrm>
          <a:custGeom>
            <a:avLst/>
            <a:gdLst>
              <a:gd name="connsiteX0" fmla="*/ 1052717 w 1052717"/>
              <a:gd name="connsiteY0" fmla="*/ 0 h 1052716"/>
              <a:gd name="connsiteX1" fmla="*/ 1052717 w 1052717"/>
              <a:gd name="connsiteY1" fmla="*/ 1052716 h 1052716"/>
              <a:gd name="connsiteX2" fmla="*/ 0 w 1052717"/>
              <a:gd name="connsiteY2" fmla="*/ 1052716 h 1052716"/>
              <a:gd name="connsiteX3" fmla="*/ 1052717 w 1052717"/>
              <a:gd name="connsiteY3" fmla="*/ 0 h 1052716"/>
            </a:gdLst>
            <a:ahLst/>
            <a:cxnLst>
              <a:cxn ang="0">
                <a:pos x="connsiteX0" y="connsiteY0"/>
              </a:cxn>
              <a:cxn ang="0">
                <a:pos x="connsiteX1" y="connsiteY1"/>
              </a:cxn>
              <a:cxn ang="0">
                <a:pos x="connsiteX2" y="connsiteY2"/>
              </a:cxn>
              <a:cxn ang="0">
                <a:pos x="connsiteX3" y="connsiteY3"/>
              </a:cxn>
            </a:cxnLst>
            <a:rect l="l" t="t" r="r" b="b"/>
            <a:pathLst>
              <a:path w="1052717" h="1052716">
                <a:moveTo>
                  <a:pt x="1052717" y="0"/>
                </a:moveTo>
                <a:lnTo>
                  <a:pt x="1052717" y="1052716"/>
                </a:lnTo>
                <a:lnTo>
                  <a:pt x="0" y="1052716"/>
                </a:lnTo>
                <a:lnTo>
                  <a:pt x="1052717"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10467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Man">
    <p:bg>
      <p:bgPr>
        <a:solidFill>
          <a:schemeClr val="tx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BCB0CA-9F5A-AA7B-4ECF-E9966F87B09C}"/>
              </a:ext>
            </a:extLst>
          </p:cNvPr>
          <p:cNvSpPr txBox="1"/>
          <p:nvPr userDrawn="1"/>
        </p:nvSpPr>
        <p:spPr>
          <a:xfrm>
            <a:off x="528724" y="6137748"/>
            <a:ext cx="4396740" cy="438838"/>
          </a:xfrm>
          <a:prstGeom prst="rect">
            <a:avLst/>
          </a:prstGeom>
          <a:noFill/>
        </p:spPr>
        <p:txBody>
          <a:bodyPr wrap="square" rtlCol="0">
            <a:spAutoFit/>
          </a:bodyPr>
          <a:lstStyle/>
          <a:p>
            <a:pPr>
              <a:lnSpc>
                <a:spcPct val="150000"/>
              </a:lnSpc>
            </a:pPr>
            <a:r>
              <a:rPr lang="en-GB" sz="800">
                <a:solidFill>
                  <a:srgbClr val="55D2B1"/>
                </a:solidFill>
                <a:latin typeface="Arial" panose="020B0604020202020204" pitchFamily="34" charset="0"/>
                <a:ea typeface="Calibri" panose="020F0502020204030204" pitchFamily="34" charset="0"/>
                <a:cs typeface="Arial" panose="020B0604020202020204" pitchFamily="34" charset="0"/>
              </a:rPr>
              <a:t>savilleassessment.com</a:t>
            </a:r>
          </a:p>
          <a:p>
            <a:pP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sp>
        <p:nvSpPr>
          <p:cNvPr id="19" name="Text Placeholder 17">
            <a:extLst>
              <a:ext uri="{FF2B5EF4-FFF2-40B4-BE49-F238E27FC236}">
                <a16:creationId xmlns:a16="http://schemas.microsoft.com/office/drawing/2014/main" id="{4C8C7832-2E0E-F5F4-D490-5C423AE1A45E}"/>
              </a:ext>
            </a:extLst>
          </p:cNvPr>
          <p:cNvSpPr>
            <a:spLocks noGrp="1"/>
          </p:cNvSpPr>
          <p:nvPr userDrawn="1">
            <p:ph type="body" sz="quarter" idx="10" hasCustomPrompt="1"/>
          </p:nvPr>
        </p:nvSpPr>
        <p:spPr>
          <a:xfrm>
            <a:off x="528638" y="3584751"/>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Main Title</a:t>
            </a:r>
          </a:p>
        </p:txBody>
      </p:sp>
      <p:sp>
        <p:nvSpPr>
          <p:cNvPr id="22" name="Text Placeholder 20">
            <a:extLst>
              <a:ext uri="{FF2B5EF4-FFF2-40B4-BE49-F238E27FC236}">
                <a16:creationId xmlns:a16="http://schemas.microsoft.com/office/drawing/2014/main" id="{7828F340-6474-DAE7-FFDF-BAEB34AC81B9}"/>
              </a:ext>
            </a:extLst>
          </p:cNvPr>
          <p:cNvSpPr>
            <a:spLocks noGrp="1"/>
          </p:cNvSpPr>
          <p:nvPr userDrawn="1">
            <p:ph type="body" sz="quarter" idx="11" hasCustomPrompt="1"/>
          </p:nvPr>
        </p:nvSpPr>
        <p:spPr>
          <a:xfrm>
            <a:off x="528638" y="5138148"/>
            <a:ext cx="4397375" cy="369743"/>
          </a:xfrm>
        </p:spPr>
        <p:txBody>
          <a:bodyPr>
            <a:noAutofit/>
          </a:bodyPr>
          <a:lstStyle>
            <a:lvl1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1pPr>
            <a:lvl2pPr marL="0" indent="0" algn="l" defTabSz="914400" rtl="0" eaLnBrk="1" latinLnBrk="0" hangingPunct="1">
              <a:buNone/>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2pPr>
            <a:lvl3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3pPr>
            <a:lvl4pPr marL="0" algn="l" defTabSz="914400" rtl="0" eaLnBrk="1" latinLnBrk="0" hangingPunct="1">
              <a:defRPr lang="en-US" sz="2000" kern="1200" dirty="0" smtClean="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4pPr>
            <a:lvl5pPr marL="0" algn="l" defTabSz="914400" rtl="0" eaLnBrk="1" latinLnBrk="0" hangingPunct="1">
              <a:defRPr lang="en-GB" sz="2000" kern="1200" dirty="0">
                <a:solidFill>
                  <a:schemeClr val="bg1"/>
                </a:solidFill>
                <a:latin typeface="Segoe UI Semilight" panose="020B0402040204020203" pitchFamily="34" charset="0"/>
                <a:ea typeface="Calibri" panose="020F0502020204030204" pitchFamily="34" charset="0"/>
                <a:cs typeface="Segoe UI Semilight" panose="020B0402040204020203" pitchFamily="34" charset="0"/>
              </a:defRPr>
            </a:lvl5pPr>
          </a:lstStyle>
          <a:p>
            <a:pPr lvl="0"/>
            <a:r>
              <a:rPr lang="en-US"/>
              <a:t>Subheading</a:t>
            </a:r>
          </a:p>
        </p:txBody>
      </p:sp>
      <p:pic>
        <p:nvPicPr>
          <p:cNvPr id="24" name="Graphic 23">
            <a:extLst>
              <a:ext uri="{FF2B5EF4-FFF2-40B4-BE49-F238E27FC236}">
                <a16:creationId xmlns:a16="http://schemas.microsoft.com/office/drawing/2014/main" id="{25CFE754-8A09-280B-2252-D1B48E4663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8638" y="482769"/>
            <a:ext cx="1646913" cy="1797449"/>
          </a:xfrm>
          <a:prstGeom prst="rect">
            <a:avLst/>
          </a:prstGeom>
        </p:spPr>
      </p:pic>
      <p:sp>
        <p:nvSpPr>
          <p:cNvPr id="31" name="Freeform: Shape 30">
            <a:extLst>
              <a:ext uri="{FF2B5EF4-FFF2-40B4-BE49-F238E27FC236}">
                <a16:creationId xmlns:a16="http://schemas.microsoft.com/office/drawing/2014/main" id="{2DABC660-8022-FC13-ED94-2A6591A92F75}"/>
              </a:ext>
            </a:extLst>
          </p:cNvPr>
          <p:cNvSpPr/>
          <p:nvPr/>
        </p:nvSpPr>
        <p:spPr>
          <a:xfrm>
            <a:off x="5154207" y="0"/>
            <a:ext cx="2431167" cy="4677403"/>
          </a:xfrm>
          <a:custGeom>
            <a:avLst/>
            <a:gdLst>
              <a:gd name="connsiteX0" fmla="*/ 2114222 w 2431167"/>
              <a:gd name="connsiteY0" fmla="*/ 0 h 4677403"/>
              <a:gd name="connsiteX1" fmla="*/ 2431167 w 2431167"/>
              <a:gd name="connsiteY1" fmla="*/ 0 h 4677403"/>
              <a:gd name="connsiteX2" fmla="*/ 2431167 w 2431167"/>
              <a:gd name="connsiteY2" fmla="*/ 4677403 h 4677403"/>
              <a:gd name="connsiteX3" fmla="*/ 46465 w 2431167"/>
              <a:gd name="connsiteY3" fmla="*/ 2293069 h 4677403"/>
              <a:gd name="connsiteX4" fmla="*/ 0 w 2431167"/>
              <a:gd name="connsiteY4" fmla="*/ 2180229 h 4677403"/>
              <a:gd name="connsiteX5" fmla="*/ 46465 w 2431167"/>
              <a:gd name="connsiteY5" fmla="*/ 2067761 h 4677403"/>
              <a:gd name="connsiteX6" fmla="*/ 2114222 w 2431167"/>
              <a:gd name="connsiteY6" fmla="*/ 0 h 46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7" h="4677403">
                <a:moveTo>
                  <a:pt x="2114222" y="0"/>
                </a:moveTo>
                <a:lnTo>
                  <a:pt x="2431167" y="0"/>
                </a:lnTo>
                <a:lnTo>
                  <a:pt x="2431167" y="4677403"/>
                </a:lnTo>
                <a:lnTo>
                  <a:pt x="46465" y="2293069"/>
                </a:lnTo>
                <a:cubicBezTo>
                  <a:pt x="15486" y="2261722"/>
                  <a:pt x="0" y="2221161"/>
                  <a:pt x="0" y="2180229"/>
                </a:cubicBezTo>
                <a:cubicBezTo>
                  <a:pt x="0" y="2139297"/>
                  <a:pt x="15486" y="2098736"/>
                  <a:pt x="46465" y="2067761"/>
                </a:cubicBezTo>
                <a:lnTo>
                  <a:pt x="2114222" y="0"/>
                </a:lnTo>
                <a:close/>
              </a:path>
            </a:pathLst>
          </a:custGeom>
          <a:solidFill>
            <a:srgbClr val="55D2B1"/>
          </a:solidFill>
          <a:ln w="9525" cap="flat">
            <a:noFill/>
            <a:prstDash val="solid"/>
            <a:miter/>
          </a:ln>
        </p:spPr>
        <p:txBody>
          <a:bodyPr wrap="square" rtlCol="0" anchor="ctr">
            <a:noAutofit/>
          </a:bodyPr>
          <a:lstStyle/>
          <a:p>
            <a:endParaRPr lang="en-GB"/>
          </a:p>
        </p:txBody>
      </p:sp>
      <p:sp>
        <p:nvSpPr>
          <p:cNvPr id="30" name="Freeform: Shape 29">
            <a:extLst>
              <a:ext uri="{FF2B5EF4-FFF2-40B4-BE49-F238E27FC236}">
                <a16:creationId xmlns:a16="http://schemas.microsoft.com/office/drawing/2014/main" id="{45D51146-78F9-36C1-5F18-B68766C2AFD3}"/>
              </a:ext>
            </a:extLst>
          </p:cNvPr>
          <p:cNvSpPr/>
          <p:nvPr/>
        </p:nvSpPr>
        <p:spPr>
          <a:xfrm>
            <a:off x="7902366" y="1"/>
            <a:ext cx="4289634" cy="2180229"/>
          </a:xfrm>
          <a:custGeom>
            <a:avLst/>
            <a:gdLst>
              <a:gd name="connsiteX0" fmla="*/ 0 w 4289634"/>
              <a:gd name="connsiteY0" fmla="*/ 0 h 2180229"/>
              <a:gd name="connsiteX1" fmla="*/ 4289634 w 4289634"/>
              <a:gd name="connsiteY1" fmla="*/ 0 h 2180229"/>
              <a:gd name="connsiteX2" fmla="*/ 4289634 w 4289634"/>
              <a:gd name="connsiteY2" fmla="*/ 71145 h 2180229"/>
              <a:gd name="connsiteX3" fmla="*/ 2180550 w 4289634"/>
              <a:gd name="connsiteY3" fmla="*/ 2180229 h 2180229"/>
              <a:gd name="connsiteX4" fmla="*/ 0 w 4289634"/>
              <a:gd name="connsiteY4" fmla="*/ 0 h 2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634" h="2180229">
                <a:moveTo>
                  <a:pt x="0" y="0"/>
                </a:moveTo>
                <a:lnTo>
                  <a:pt x="4289634" y="0"/>
                </a:lnTo>
                <a:lnTo>
                  <a:pt x="4289634" y="71145"/>
                </a:lnTo>
                <a:lnTo>
                  <a:pt x="2180550" y="2180229"/>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9" name="Freeform: Shape 28">
            <a:extLst>
              <a:ext uri="{FF2B5EF4-FFF2-40B4-BE49-F238E27FC236}">
                <a16:creationId xmlns:a16="http://schemas.microsoft.com/office/drawing/2014/main" id="{44F23861-71EF-FB7B-D83A-FD0B69A915CF}"/>
              </a:ext>
            </a:extLst>
          </p:cNvPr>
          <p:cNvSpPr/>
          <p:nvPr/>
        </p:nvSpPr>
        <p:spPr>
          <a:xfrm>
            <a:off x="10082915" y="2179767"/>
            <a:ext cx="2109085" cy="4677771"/>
          </a:xfrm>
          <a:custGeom>
            <a:avLst/>
            <a:gdLst>
              <a:gd name="connsiteX0" fmla="*/ 0 w 2109085"/>
              <a:gd name="connsiteY0" fmla="*/ 0 h 4677771"/>
              <a:gd name="connsiteX1" fmla="*/ 2109085 w 2109085"/>
              <a:gd name="connsiteY1" fmla="*/ 2109084 h 4677771"/>
              <a:gd name="connsiteX2" fmla="*/ 2109085 w 2109085"/>
              <a:gd name="connsiteY2" fmla="*/ 2885264 h 4677771"/>
              <a:gd name="connsiteX3" fmla="*/ 316577 w 2109085"/>
              <a:gd name="connsiteY3" fmla="*/ 4677771 h 4677771"/>
              <a:gd name="connsiteX4" fmla="*/ 0 w 2109085"/>
              <a:gd name="connsiteY4" fmla="*/ 4677771 h 4677771"/>
              <a:gd name="connsiteX5" fmla="*/ 0 w 2109085"/>
              <a:gd name="connsiteY5" fmla="*/ 0 h 4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5" h="4677771">
                <a:moveTo>
                  <a:pt x="0" y="0"/>
                </a:moveTo>
                <a:lnTo>
                  <a:pt x="2109085" y="2109084"/>
                </a:lnTo>
                <a:lnTo>
                  <a:pt x="2109085" y="2885264"/>
                </a:lnTo>
                <a:lnTo>
                  <a:pt x="316577" y="4677771"/>
                </a:lnTo>
                <a:lnTo>
                  <a:pt x="0" y="4677771"/>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7" name="Freeform: Shape 26">
            <a:extLst>
              <a:ext uri="{FF2B5EF4-FFF2-40B4-BE49-F238E27FC236}">
                <a16:creationId xmlns:a16="http://schemas.microsoft.com/office/drawing/2014/main" id="{607C1F27-4157-330B-6282-14AA0D2BEB10}"/>
              </a:ext>
            </a:extLst>
          </p:cNvPr>
          <p:cNvSpPr/>
          <p:nvPr/>
        </p:nvSpPr>
        <p:spPr>
          <a:xfrm>
            <a:off x="5405145" y="4677772"/>
            <a:ext cx="4360458" cy="2180229"/>
          </a:xfrm>
          <a:custGeom>
            <a:avLst/>
            <a:gdLst>
              <a:gd name="connsiteX0" fmla="*/ 2180229 w 4360458"/>
              <a:gd name="connsiteY0" fmla="*/ 0 h 2180229"/>
              <a:gd name="connsiteX1" fmla="*/ 4360458 w 4360458"/>
              <a:gd name="connsiteY1" fmla="*/ 2180229 h 2180229"/>
              <a:gd name="connsiteX2" fmla="*/ 0 w 4360458"/>
              <a:gd name="connsiteY2" fmla="*/ 2180229 h 2180229"/>
              <a:gd name="connsiteX3" fmla="*/ 2180229 w 4360458"/>
              <a:gd name="connsiteY3" fmla="*/ 0 h 2180229"/>
            </a:gdLst>
            <a:ahLst/>
            <a:cxnLst>
              <a:cxn ang="0">
                <a:pos x="connsiteX0" y="connsiteY0"/>
              </a:cxn>
              <a:cxn ang="0">
                <a:pos x="connsiteX1" y="connsiteY1"/>
              </a:cxn>
              <a:cxn ang="0">
                <a:pos x="connsiteX2" y="connsiteY2"/>
              </a:cxn>
              <a:cxn ang="0">
                <a:pos x="connsiteX3" y="connsiteY3"/>
              </a:cxn>
            </a:cxnLst>
            <a:rect l="l" t="t" r="r" b="b"/>
            <a:pathLst>
              <a:path w="4360458" h="2180229">
                <a:moveTo>
                  <a:pt x="2180229" y="0"/>
                </a:moveTo>
                <a:lnTo>
                  <a:pt x="4360458" y="2180229"/>
                </a:lnTo>
                <a:lnTo>
                  <a:pt x="0" y="2180229"/>
                </a:lnTo>
                <a:lnTo>
                  <a:pt x="2180229" y="0"/>
                </a:lnTo>
                <a:close/>
              </a:path>
            </a:pathLst>
          </a:custGeom>
          <a:solidFill>
            <a:srgbClr val="55D2B1"/>
          </a:solidFill>
          <a:ln w="9525" cap="flat">
            <a:noFill/>
            <a:prstDash val="solid"/>
            <a:miter/>
          </a:ln>
        </p:spPr>
        <p:txBody>
          <a:bodyPr wrap="square" rtlCol="0" anchor="ctr">
            <a:noAutofit/>
          </a:bodyPr>
          <a:lstStyle/>
          <a:p>
            <a:endParaRPr lang="en-GB"/>
          </a:p>
        </p:txBody>
      </p:sp>
      <p:sp>
        <p:nvSpPr>
          <p:cNvPr id="5" name="Freeform: Shape 4">
            <a:extLst>
              <a:ext uri="{FF2B5EF4-FFF2-40B4-BE49-F238E27FC236}">
                <a16:creationId xmlns:a16="http://schemas.microsoft.com/office/drawing/2014/main" id="{6CD4417A-638B-8102-FE62-167676AB0168}"/>
              </a:ext>
            </a:extLst>
          </p:cNvPr>
          <p:cNvSpPr/>
          <p:nvPr userDrawn="1"/>
        </p:nvSpPr>
        <p:spPr>
          <a:xfrm>
            <a:off x="7591048" y="-462"/>
            <a:ext cx="2497843" cy="6858000"/>
          </a:xfrm>
          <a:custGeom>
            <a:avLst/>
            <a:gdLst>
              <a:gd name="connsiteX0" fmla="*/ 0 w 2497843"/>
              <a:gd name="connsiteY0" fmla="*/ 0 h 6858000"/>
              <a:gd name="connsiteX1" fmla="*/ 330194 w 2497843"/>
              <a:gd name="connsiteY1" fmla="*/ 0 h 6858000"/>
              <a:gd name="connsiteX2" fmla="*/ 2497843 w 2497843"/>
              <a:gd name="connsiteY2" fmla="*/ 2181817 h 6858000"/>
              <a:gd name="connsiteX3" fmla="*/ 2496118 w 2497843"/>
              <a:gd name="connsiteY3" fmla="*/ 4678364 h 6858000"/>
              <a:gd name="connsiteX4" fmla="*/ 2494613 w 2497843"/>
              <a:gd name="connsiteY4" fmla="*/ 6858000 h 6858000"/>
              <a:gd name="connsiteX5" fmla="*/ 2177923 w 2497843"/>
              <a:gd name="connsiteY5" fmla="*/ 6858000 h 6858000"/>
              <a:gd name="connsiteX6" fmla="*/ 6011 w 2497843"/>
              <a:gd name="connsiteY6" fmla="*/ 4683078 h 6858000"/>
              <a:gd name="connsiteX7" fmla="*/ 0 w 249784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7843" h="6858000">
                <a:moveTo>
                  <a:pt x="0" y="0"/>
                </a:moveTo>
                <a:lnTo>
                  <a:pt x="330194" y="0"/>
                </a:lnTo>
                <a:lnTo>
                  <a:pt x="2497843" y="2181817"/>
                </a:lnTo>
                <a:cubicBezTo>
                  <a:pt x="2495121" y="3011853"/>
                  <a:pt x="2495620" y="3845108"/>
                  <a:pt x="2496118" y="4678364"/>
                </a:cubicBezTo>
                <a:lnTo>
                  <a:pt x="2494613" y="6858000"/>
                </a:lnTo>
                <a:lnTo>
                  <a:pt x="2177923" y="6858000"/>
                </a:lnTo>
                <a:lnTo>
                  <a:pt x="6011" y="4683078"/>
                </a:lnTo>
                <a:lnTo>
                  <a:pt x="0" y="0"/>
                </a:lnTo>
                <a:close/>
              </a:path>
            </a:pathLst>
          </a:custGeom>
          <a:solidFill>
            <a:srgbClr val="72B0D5"/>
          </a:solidFill>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4" name="Picture 33">
            <a:extLst>
              <a:ext uri="{FF2B5EF4-FFF2-40B4-BE49-F238E27FC236}">
                <a16:creationId xmlns:a16="http://schemas.microsoft.com/office/drawing/2014/main" id="{3C246AC6-634E-7AC3-E98E-4996D7815CE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1006" b="-343"/>
          <a:stretch/>
        </p:blipFill>
        <p:spPr>
          <a:xfrm>
            <a:off x="7588381" y="10160"/>
            <a:ext cx="2497843" cy="6858000"/>
          </a:xfrm>
          <a:custGeom>
            <a:avLst/>
            <a:gdLst>
              <a:gd name="connsiteX0" fmla="*/ 0 w 2497843"/>
              <a:gd name="connsiteY0" fmla="*/ 0 h 6858000"/>
              <a:gd name="connsiteX1" fmla="*/ 330194 w 2497843"/>
              <a:gd name="connsiteY1" fmla="*/ 0 h 6858000"/>
              <a:gd name="connsiteX2" fmla="*/ 2497843 w 2497843"/>
              <a:gd name="connsiteY2" fmla="*/ 2181817 h 6858000"/>
              <a:gd name="connsiteX3" fmla="*/ 2496118 w 2497843"/>
              <a:gd name="connsiteY3" fmla="*/ 4678364 h 6858000"/>
              <a:gd name="connsiteX4" fmla="*/ 2494613 w 2497843"/>
              <a:gd name="connsiteY4" fmla="*/ 6858000 h 6858000"/>
              <a:gd name="connsiteX5" fmla="*/ 2177923 w 2497843"/>
              <a:gd name="connsiteY5" fmla="*/ 6858000 h 6858000"/>
              <a:gd name="connsiteX6" fmla="*/ 6011 w 2497843"/>
              <a:gd name="connsiteY6" fmla="*/ 4683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843" h="6858000">
                <a:moveTo>
                  <a:pt x="0" y="0"/>
                </a:moveTo>
                <a:lnTo>
                  <a:pt x="330194" y="0"/>
                </a:lnTo>
                <a:lnTo>
                  <a:pt x="2497843" y="2181817"/>
                </a:lnTo>
                <a:cubicBezTo>
                  <a:pt x="2495121" y="3011853"/>
                  <a:pt x="2495620" y="3845108"/>
                  <a:pt x="2496118" y="4678364"/>
                </a:cubicBezTo>
                <a:lnTo>
                  <a:pt x="2494613" y="6858000"/>
                </a:lnTo>
                <a:lnTo>
                  <a:pt x="2177923" y="6858000"/>
                </a:lnTo>
                <a:lnTo>
                  <a:pt x="6011" y="4683078"/>
                </a:lnTo>
                <a:close/>
              </a:path>
            </a:pathLst>
          </a:custGeom>
          <a:effectLst/>
        </p:spPr>
      </p:pic>
      <p:sp>
        <p:nvSpPr>
          <p:cNvPr id="14" name="Freeform: Shape 13">
            <a:extLst>
              <a:ext uri="{FF2B5EF4-FFF2-40B4-BE49-F238E27FC236}">
                <a16:creationId xmlns:a16="http://schemas.microsoft.com/office/drawing/2014/main" id="{C75FF41F-8D71-C825-C894-11E761AE6B02}"/>
              </a:ext>
            </a:extLst>
          </p:cNvPr>
          <p:cNvSpPr/>
          <p:nvPr userDrawn="1"/>
        </p:nvSpPr>
        <p:spPr>
          <a:xfrm>
            <a:off x="10903333" y="810569"/>
            <a:ext cx="1303654" cy="2739497"/>
          </a:xfrm>
          <a:custGeom>
            <a:avLst/>
            <a:gdLst>
              <a:gd name="connsiteX0" fmla="*/ 1303654 w 1303654"/>
              <a:gd name="connsiteY0" fmla="*/ 0 h 2739497"/>
              <a:gd name="connsiteX1" fmla="*/ 1303654 w 1303654"/>
              <a:gd name="connsiteY1" fmla="*/ 2739497 h 2739497"/>
              <a:gd name="connsiteX2" fmla="*/ 46464 w 1303654"/>
              <a:gd name="connsiteY2" fmla="*/ 1482500 h 2739497"/>
              <a:gd name="connsiteX3" fmla="*/ 0 w 1303654"/>
              <a:gd name="connsiteY3" fmla="*/ 1369661 h 2739497"/>
              <a:gd name="connsiteX4" fmla="*/ 46464 w 1303654"/>
              <a:gd name="connsiteY4" fmla="*/ 1257193 h 2739497"/>
              <a:gd name="connsiteX5" fmla="*/ 1303654 w 1303654"/>
              <a:gd name="connsiteY5" fmla="*/ 0 h 27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654" h="2739497">
                <a:moveTo>
                  <a:pt x="1303654" y="0"/>
                </a:moveTo>
                <a:lnTo>
                  <a:pt x="1303654" y="2739497"/>
                </a:lnTo>
                <a:lnTo>
                  <a:pt x="46464" y="1482500"/>
                </a:lnTo>
                <a:cubicBezTo>
                  <a:pt x="15486" y="1451153"/>
                  <a:pt x="0" y="1410593"/>
                  <a:pt x="0" y="1369661"/>
                </a:cubicBezTo>
                <a:cubicBezTo>
                  <a:pt x="0" y="1328728"/>
                  <a:pt x="15486" y="1288168"/>
                  <a:pt x="46464" y="1257193"/>
                </a:cubicBezTo>
                <a:lnTo>
                  <a:pt x="1303654"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EFDE87BB-EB76-6461-ED3A-FB14B63B5EF9}"/>
              </a:ext>
            </a:extLst>
          </p:cNvPr>
          <p:cNvSpPr/>
          <p:nvPr userDrawn="1"/>
        </p:nvSpPr>
        <p:spPr>
          <a:xfrm>
            <a:off x="11154270" y="5805284"/>
            <a:ext cx="1052717" cy="1052716"/>
          </a:xfrm>
          <a:custGeom>
            <a:avLst/>
            <a:gdLst>
              <a:gd name="connsiteX0" fmla="*/ 1052717 w 1052717"/>
              <a:gd name="connsiteY0" fmla="*/ 0 h 1052716"/>
              <a:gd name="connsiteX1" fmla="*/ 1052717 w 1052717"/>
              <a:gd name="connsiteY1" fmla="*/ 1052716 h 1052716"/>
              <a:gd name="connsiteX2" fmla="*/ 0 w 1052717"/>
              <a:gd name="connsiteY2" fmla="*/ 1052716 h 1052716"/>
              <a:gd name="connsiteX3" fmla="*/ 1052717 w 1052717"/>
              <a:gd name="connsiteY3" fmla="*/ 0 h 1052716"/>
            </a:gdLst>
            <a:ahLst/>
            <a:cxnLst>
              <a:cxn ang="0">
                <a:pos x="connsiteX0" y="connsiteY0"/>
              </a:cxn>
              <a:cxn ang="0">
                <a:pos x="connsiteX1" y="connsiteY1"/>
              </a:cxn>
              <a:cxn ang="0">
                <a:pos x="connsiteX2" y="connsiteY2"/>
              </a:cxn>
              <a:cxn ang="0">
                <a:pos x="connsiteX3" y="connsiteY3"/>
              </a:cxn>
            </a:cxnLst>
            <a:rect l="l" t="t" r="r" b="b"/>
            <a:pathLst>
              <a:path w="1052717" h="1052716">
                <a:moveTo>
                  <a:pt x="1052717" y="0"/>
                </a:moveTo>
                <a:lnTo>
                  <a:pt x="1052717" y="1052716"/>
                </a:lnTo>
                <a:lnTo>
                  <a:pt x="0" y="1052716"/>
                </a:lnTo>
                <a:lnTo>
                  <a:pt x="1052717"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0327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4D8F86C-0EDC-7502-57AE-547023D69728}"/>
              </a:ext>
            </a:extLst>
          </p:cNvPr>
          <p:cNvSpPr>
            <a:spLocks noGrp="1"/>
          </p:cNvSpPr>
          <p:nvPr>
            <p:ph type="pic" sz="quarter" idx="11"/>
          </p:nvPr>
        </p:nvSpPr>
        <p:spPr>
          <a:xfrm>
            <a:off x="4561636" y="0"/>
            <a:ext cx="7630364" cy="6858000"/>
          </a:xfrm>
          <a:custGeom>
            <a:avLst/>
            <a:gdLst>
              <a:gd name="connsiteX0" fmla="*/ 5211554 w 7630364"/>
              <a:gd name="connsiteY0" fmla="*/ 0 h 6858000"/>
              <a:gd name="connsiteX1" fmla="*/ 7630364 w 7630364"/>
              <a:gd name="connsiteY1" fmla="*/ 0 h 6858000"/>
              <a:gd name="connsiteX2" fmla="*/ 7630364 w 7630364"/>
              <a:gd name="connsiteY2" fmla="*/ 6858000 h 6858000"/>
              <a:gd name="connsiteX3" fmla="*/ 1074595 w 7630364"/>
              <a:gd name="connsiteY3" fmla="*/ 6858000 h 6858000"/>
              <a:gd name="connsiteX4" fmla="*/ 206541 w 7630364"/>
              <a:gd name="connsiteY4" fmla="*/ 5989950 h 6858000"/>
              <a:gd name="connsiteX5" fmla="*/ 0 w 7630364"/>
              <a:gd name="connsiteY5" fmla="*/ 5497472 h 6858000"/>
              <a:gd name="connsiteX6" fmla="*/ 206541 w 7630364"/>
              <a:gd name="connsiteY6" fmla="*/ 5004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0364" h="6858000">
                <a:moveTo>
                  <a:pt x="5211554" y="0"/>
                </a:moveTo>
                <a:lnTo>
                  <a:pt x="7630364" y="0"/>
                </a:lnTo>
                <a:lnTo>
                  <a:pt x="7630364" y="6858000"/>
                </a:lnTo>
                <a:lnTo>
                  <a:pt x="1074595" y="6858000"/>
                </a:lnTo>
                <a:lnTo>
                  <a:pt x="206541" y="5989950"/>
                </a:lnTo>
                <a:cubicBezTo>
                  <a:pt x="79436" y="5862845"/>
                  <a:pt x="0" y="5688110"/>
                  <a:pt x="0" y="5497472"/>
                </a:cubicBezTo>
                <a:cubicBezTo>
                  <a:pt x="0" y="5322737"/>
                  <a:pt x="63533" y="5147963"/>
                  <a:pt x="206541" y="5004994"/>
                </a:cubicBezTo>
                <a:close/>
              </a:path>
            </a:pathLst>
          </a:custGeom>
          <a:solidFill>
            <a:schemeClr val="accent1"/>
          </a:solidFill>
        </p:spPr>
        <p:txBody>
          <a:bodyPr wrap="square">
            <a:noAutofit/>
          </a:bodyPr>
          <a:lstStyle/>
          <a:p>
            <a:r>
              <a:rPr lang="en-US"/>
              <a:t>Click icon to add picture</a:t>
            </a:r>
            <a:endParaRPr lang="en-GB"/>
          </a:p>
        </p:txBody>
      </p:sp>
      <p:sp>
        <p:nvSpPr>
          <p:cNvPr id="14" name="Text Placeholder 17">
            <a:extLst>
              <a:ext uri="{FF2B5EF4-FFF2-40B4-BE49-F238E27FC236}">
                <a16:creationId xmlns:a16="http://schemas.microsoft.com/office/drawing/2014/main" id="{B8039770-0FBA-5289-1101-16C99105DDF0}"/>
              </a:ext>
            </a:extLst>
          </p:cNvPr>
          <p:cNvSpPr>
            <a:spLocks noGrp="1"/>
          </p:cNvSpPr>
          <p:nvPr>
            <p:ph type="body" sz="quarter" idx="10" hasCustomPrompt="1"/>
          </p:nvPr>
        </p:nvSpPr>
        <p:spPr>
          <a:xfrm>
            <a:off x="343911" y="1275660"/>
            <a:ext cx="5447289"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This is a Section Title</a:t>
            </a:r>
          </a:p>
        </p:txBody>
      </p:sp>
    </p:spTree>
    <p:extLst>
      <p:ext uri="{BB962C8B-B14F-4D97-AF65-F5344CB8AC3E}">
        <p14:creationId xmlns:p14="http://schemas.microsoft.com/office/powerpoint/2010/main" val="211119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2"/>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88E6685F-C9E9-B7C5-D9CB-9A751E503AE5}"/>
              </a:ext>
            </a:extLst>
          </p:cNvPr>
          <p:cNvSpPr>
            <a:spLocks noGrp="1"/>
          </p:cNvSpPr>
          <p:nvPr>
            <p:ph type="body" sz="quarter" idx="10" hasCustomPrompt="1"/>
          </p:nvPr>
        </p:nvSpPr>
        <p:spPr>
          <a:xfrm>
            <a:off x="343912" y="4877840"/>
            <a:ext cx="3590780"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This is a Section Title</a:t>
            </a:r>
          </a:p>
        </p:txBody>
      </p:sp>
      <p:sp>
        <p:nvSpPr>
          <p:cNvPr id="10" name="Picture Placeholder 9">
            <a:extLst>
              <a:ext uri="{FF2B5EF4-FFF2-40B4-BE49-F238E27FC236}">
                <a16:creationId xmlns:a16="http://schemas.microsoft.com/office/drawing/2014/main" id="{F3F181DD-0BA1-7923-265B-653FF3AAAF15}"/>
              </a:ext>
            </a:extLst>
          </p:cNvPr>
          <p:cNvSpPr>
            <a:spLocks noGrp="1"/>
          </p:cNvSpPr>
          <p:nvPr>
            <p:ph type="pic" sz="quarter" idx="12"/>
          </p:nvPr>
        </p:nvSpPr>
        <p:spPr>
          <a:xfrm>
            <a:off x="5704568" y="-12700"/>
            <a:ext cx="6492875" cy="6870700"/>
          </a:xfrm>
          <a:custGeom>
            <a:avLst/>
            <a:gdLst>
              <a:gd name="connsiteX0" fmla="*/ 0 w 6492875"/>
              <a:gd name="connsiteY0" fmla="*/ 0 h 6870700"/>
              <a:gd name="connsiteX1" fmla="*/ 6492875 w 6492875"/>
              <a:gd name="connsiteY1" fmla="*/ 0 h 6870700"/>
              <a:gd name="connsiteX2" fmla="*/ 6492875 w 6492875"/>
              <a:gd name="connsiteY2" fmla="*/ 6870700 h 6870700"/>
              <a:gd name="connsiteX3" fmla="*/ 0 w 6492875"/>
              <a:gd name="connsiteY3" fmla="*/ 6870700 h 6870700"/>
              <a:gd name="connsiteX4" fmla="*/ 0 w 6492875"/>
              <a:gd name="connsiteY4" fmla="*/ 0 h 6870700"/>
              <a:gd name="connsiteX0" fmla="*/ 16328 w 6492875"/>
              <a:gd name="connsiteY0" fmla="*/ 1567543 h 6870700"/>
              <a:gd name="connsiteX1" fmla="*/ 6492875 w 6492875"/>
              <a:gd name="connsiteY1" fmla="*/ 0 h 6870700"/>
              <a:gd name="connsiteX2" fmla="*/ 6492875 w 6492875"/>
              <a:gd name="connsiteY2" fmla="*/ 6870700 h 6870700"/>
              <a:gd name="connsiteX3" fmla="*/ 0 w 6492875"/>
              <a:gd name="connsiteY3" fmla="*/ 6870700 h 6870700"/>
              <a:gd name="connsiteX4" fmla="*/ 16328 w 6492875"/>
              <a:gd name="connsiteY4" fmla="*/ 1567543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875" h="6870700">
                <a:moveTo>
                  <a:pt x="16328" y="1567543"/>
                </a:moveTo>
                <a:lnTo>
                  <a:pt x="6492875" y="0"/>
                </a:lnTo>
                <a:lnTo>
                  <a:pt x="6492875" y="6870700"/>
                </a:lnTo>
                <a:lnTo>
                  <a:pt x="0" y="6870700"/>
                </a:lnTo>
                <a:cubicBezTo>
                  <a:pt x="5443" y="5102981"/>
                  <a:pt x="10885" y="3335262"/>
                  <a:pt x="16328" y="1567543"/>
                </a:cubicBezTo>
                <a:close/>
              </a:path>
            </a:pathLst>
          </a:custGeom>
          <a:solidFill>
            <a:schemeClr val="accent1"/>
          </a:solidFill>
        </p:spPr>
        <p:txBody>
          <a:bodyPr/>
          <a:lstStyle/>
          <a:p>
            <a:r>
              <a:rPr lang="en-US"/>
              <a:t>Click icon to add picture</a:t>
            </a:r>
            <a:endParaRPr lang="en-GB"/>
          </a:p>
        </p:txBody>
      </p:sp>
    </p:spTree>
    <p:extLst>
      <p:ext uri="{BB962C8B-B14F-4D97-AF65-F5344CB8AC3E}">
        <p14:creationId xmlns:p14="http://schemas.microsoft.com/office/powerpoint/2010/main" val="337413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2"/>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88E6685F-C9E9-B7C5-D9CB-9A751E503AE5}"/>
              </a:ext>
            </a:extLst>
          </p:cNvPr>
          <p:cNvSpPr>
            <a:spLocks noGrp="1"/>
          </p:cNvSpPr>
          <p:nvPr>
            <p:ph type="body" sz="quarter" idx="10" hasCustomPrompt="1"/>
          </p:nvPr>
        </p:nvSpPr>
        <p:spPr>
          <a:xfrm>
            <a:off x="343722" y="809745"/>
            <a:ext cx="3590780" cy="1229706"/>
          </a:xfrm>
        </p:spPr>
        <p:txBody>
          <a:bodyPr>
            <a:noAutofit/>
          </a:bodyPr>
          <a:lstStyle>
            <a:lvl1pPr marL="0" indent="0" algn="l" defTabSz="914400" rtl="0" eaLnBrk="1" latinLnBrk="0" hangingPunct="1">
              <a:buNone/>
              <a:defRPr lang="en-US" sz="4000" b="1" kern="1200" dirty="0" smtClean="0">
                <a:solidFill>
                  <a:schemeClr val="accent1"/>
                </a:solidFill>
                <a:latin typeface="Segoe UI" panose="020B0502040204020203" pitchFamily="34" charset="0"/>
                <a:ea typeface="Calibri" panose="020F0502020204030204" pitchFamily="34" charset="0"/>
                <a:cs typeface="Segoe UI" panose="020B0502040204020203" pitchFamily="34" charset="0"/>
              </a:defRPr>
            </a:lvl1pPr>
            <a:lvl2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2pPr>
            <a:lvl3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3pPr>
            <a:lvl4pPr marL="0" indent="0" algn="l" defTabSz="914400" rtl="0" eaLnBrk="1" latinLnBrk="0" hangingPunct="1">
              <a:buNone/>
              <a:defRPr lang="en-US" sz="4000" b="1" kern="1200" dirty="0" smtClean="0">
                <a:solidFill>
                  <a:schemeClr val="bg1"/>
                </a:solidFill>
                <a:latin typeface="Segoe UI" panose="020B0502040204020203" pitchFamily="34" charset="0"/>
                <a:ea typeface="Calibri" panose="020F0502020204030204" pitchFamily="34" charset="0"/>
                <a:cs typeface="Segoe UI" panose="020B0502040204020203" pitchFamily="34" charset="0"/>
              </a:defRPr>
            </a:lvl4pPr>
            <a:lvl5pPr marL="0" indent="0" algn="l" defTabSz="914400" rtl="0" eaLnBrk="1" latinLnBrk="0" hangingPunct="1">
              <a:buNone/>
              <a:defRPr lang="en-GB" sz="4000" b="1" kern="1200" dirty="0">
                <a:solidFill>
                  <a:schemeClr val="bg1"/>
                </a:solidFill>
                <a:latin typeface="Segoe UI" panose="020B0502040204020203" pitchFamily="34" charset="0"/>
                <a:ea typeface="Calibri" panose="020F0502020204030204" pitchFamily="34" charset="0"/>
                <a:cs typeface="Segoe UI" panose="020B0502040204020203" pitchFamily="34" charset="0"/>
              </a:defRPr>
            </a:lvl5pPr>
          </a:lstStyle>
          <a:p>
            <a:pPr lvl="0"/>
            <a:r>
              <a:rPr lang="en-US"/>
              <a:t>This is a Section Title</a:t>
            </a:r>
          </a:p>
        </p:txBody>
      </p:sp>
      <p:sp>
        <p:nvSpPr>
          <p:cNvPr id="8" name="Picture Placeholder 7">
            <a:extLst>
              <a:ext uri="{FF2B5EF4-FFF2-40B4-BE49-F238E27FC236}">
                <a16:creationId xmlns:a16="http://schemas.microsoft.com/office/drawing/2014/main" id="{7DF8343D-233D-C38E-C6DC-48AB472AD99E}"/>
              </a:ext>
            </a:extLst>
          </p:cNvPr>
          <p:cNvSpPr>
            <a:spLocks noGrp="1"/>
          </p:cNvSpPr>
          <p:nvPr>
            <p:ph type="pic" sz="quarter" idx="11"/>
          </p:nvPr>
        </p:nvSpPr>
        <p:spPr>
          <a:xfrm>
            <a:off x="2571912" y="1488606"/>
            <a:ext cx="9620088" cy="5369394"/>
          </a:xfrm>
          <a:custGeom>
            <a:avLst/>
            <a:gdLst>
              <a:gd name="connsiteX0" fmla="*/ 6924701 w 9620088"/>
              <a:gd name="connsiteY0" fmla="*/ 0 h 5369394"/>
              <a:gd name="connsiteX1" fmla="*/ 9443029 w 9620088"/>
              <a:gd name="connsiteY1" fmla="*/ 457203 h 5369394"/>
              <a:gd name="connsiteX2" fmla="*/ 9620088 w 9620088"/>
              <a:gd name="connsiteY2" fmla="*/ 529815 h 5369394"/>
              <a:gd name="connsiteX3" fmla="*/ 9620088 w 9620088"/>
              <a:gd name="connsiteY3" fmla="*/ 5369394 h 5369394"/>
              <a:gd name="connsiteX4" fmla="*/ 0 w 9620088"/>
              <a:gd name="connsiteY4" fmla="*/ 5369394 h 5369394"/>
              <a:gd name="connsiteX5" fmla="*/ 25377 w 9620088"/>
              <a:gd name="connsiteY5" fmla="*/ 5274802 h 5369394"/>
              <a:gd name="connsiteX6" fmla="*/ 6924701 w 9620088"/>
              <a:gd name="connsiteY6" fmla="*/ 0 h 53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088" h="5369394">
                <a:moveTo>
                  <a:pt x="6924701" y="0"/>
                </a:moveTo>
                <a:cubicBezTo>
                  <a:pt x="7786551" y="0"/>
                  <a:pt x="8644207" y="149897"/>
                  <a:pt x="9443029" y="457203"/>
                </a:cubicBezTo>
                <a:lnTo>
                  <a:pt x="9620088" y="529815"/>
                </a:lnTo>
                <a:lnTo>
                  <a:pt x="9620088" y="5369394"/>
                </a:lnTo>
                <a:lnTo>
                  <a:pt x="0" y="5369394"/>
                </a:lnTo>
                <a:lnTo>
                  <a:pt x="25377" y="5274802"/>
                </a:lnTo>
                <a:cubicBezTo>
                  <a:pt x="1076014" y="1665517"/>
                  <a:pt x="4051869" y="0"/>
                  <a:pt x="6924701" y="0"/>
                </a:cubicBezTo>
                <a:close/>
              </a:path>
            </a:pathLst>
          </a:custGeom>
          <a:solidFill>
            <a:schemeClr val="accent1"/>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60776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re Talent Divider - whit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143221A-3574-AD6A-D251-432E5FF727F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93758" y="1779880"/>
            <a:ext cx="1479578" cy="1468284"/>
          </a:xfrm>
          <a:prstGeom prst="rect">
            <a:avLst/>
          </a:prstGeom>
        </p:spPr>
      </p:pic>
      <p:sp>
        <p:nvSpPr>
          <p:cNvPr id="7" name="TextBox 6">
            <a:extLst>
              <a:ext uri="{FF2B5EF4-FFF2-40B4-BE49-F238E27FC236}">
                <a16:creationId xmlns:a16="http://schemas.microsoft.com/office/drawing/2014/main" id="{EBF1A715-142F-A4A1-1D9B-AA1F2645900B}"/>
              </a:ext>
            </a:extLst>
          </p:cNvPr>
          <p:cNvSpPr txBox="1"/>
          <p:nvPr userDrawn="1"/>
        </p:nvSpPr>
        <p:spPr>
          <a:xfrm>
            <a:off x="1509301" y="3471207"/>
            <a:ext cx="3848493" cy="1328569"/>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dirty="0">
                <a:solidFill>
                  <a:schemeClr val="tx2"/>
                </a:solidFill>
                <a:latin typeface="Segoe UI" panose="020B0502040204020203" pitchFamily="34" charset="0"/>
                <a:ea typeface="Calibri" panose="020F0502020204030204" pitchFamily="34" charset="0"/>
                <a:cs typeface="Segoe UI" panose="020B0502040204020203" pitchFamily="34" charset="0"/>
              </a:rPr>
              <a:t>Hire Talent</a:t>
            </a:r>
          </a:p>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dirty="0">
                <a:solidFill>
                  <a:schemeClr val="tx2"/>
                </a:solidFill>
                <a:latin typeface="Segoe UI" panose="020B0502040204020203" pitchFamily="34" charset="0"/>
                <a:ea typeface="Calibri" panose="020F0502020204030204" pitchFamily="34" charset="0"/>
                <a:cs typeface="Segoe UI" panose="020B0502040204020203" pitchFamily="34" charset="0"/>
              </a:rPr>
              <a:t>Solutions</a:t>
            </a:r>
          </a:p>
        </p:txBody>
      </p:sp>
      <p:sp>
        <p:nvSpPr>
          <p:cNvPr id="2" name="Freeform: Shape 1">
            <a:extLst>
              <a:ext uri="{FF2B5EF4-FFF2-40B4-BE49-F238E27FC236}">
                <a16:creationId xmlns:a16="http://schemas.microsoft.com/office/drawing/2014/main" id="{2BD5672B-1157-D6DA-2D99-D4749E3A9C18}"/>
              </a:ext>
            </a:extLst>
          </p:cNvPr>
          <p:cNvSpPr/>
          <p:nvPr userDrawn="1"/>
        </p:nvSpPr>
        <p:spPr>
          <a:xfrm>
            <a:off x="6586612" y="0"/>
            <a:ext cx="5036862" cy="2903264"/>
          </a:xfrm>
          <a:custGeom>
            <a:avLst/>
            <a:gdLst>
              <a:gd name="connsiteX0" fmla="*/ 3704121 w 5036862"/>
              <a:gd name="connsiteY0" fmla="*/ 0 h 2903264"/>
              <a:gd name="connsiteX1" fmla="*/ 5036862 w 5036862"/>
              <a:gd name="connsiteY1" fmla="*/ 0 h 2903264"/>
              <a:gd name="connsiteX2" fmla="*/ 5036862 w 5036862"/>
              <a:gd name="connsiteY2" fmla="*/ 1700030 h 2903264"/>
              <a:gd name="connsiteX3" fmla="*/ 3842758 w 5036862"/>
              <a:gd name="connsiteY3" fmla="*/ 2903264 h 2903264"/>
              <a:gd name="connsiteX4" fmla="*/ 0 w 5036862"/>
              <a:gd name="connsiteY4" fmla="*/ 2903264 h 2903264"/>
              <a:gd name="connsiteX5" fmla="*/ 1332742 w 5036862"/>
              <a:gd name="connsiteY5" fmla="*/ 1570522 h 2903264"/>
              <a:gd name="connsiteX6" fmla="*/ 3704121 w 5036862"/>
              <a:gd name="connsiteY6" fmla="*/ 1570522 h 2903264"/>
              <a:gd name="connsiteX7" fmla="*/ 3704121 w 5036862"/>
              <a:gd name="connsiteY7" fmla="*/ 0 h 290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862" h="2903264">
                <a:moveTo>
                  <a:pt x="3704121" y="0"/>
                </a:moveTo>
                <a:lnTo>
                  <a:pt x="5036862" y="0"/>
                </a:lnTo>
                <a:lnTo>
                  <a:pt x="5036862" y="1700030"/>
                </a:lnTo>
                <a:cubicBezTo>
                  <a:pt x="4466624" y="1878889"/>
                  <a:pt x="4017623" y="2331314"/>
                  <a:pt x="3842758" y="2903264"/>
                </a:cubicBezTo>
                <a:lnTo>
                  <a:pt x="0" y="2903264"/>
                </a:lnTo>
                <a:lnTo>
                  <a:pt x="1332742" y="1570522"/>
                </a:lnTo>
                <a:lnTo>
                  <a:pt x="3704121" y="1570522"/>
                </a:lnTo>
                <a:lnTo>
                  <a:pt x="3704121" y="0"/>
                </a:lnTo>
                <a:close/>
              </a:path>
            </a:pathLst>
          </a:custGeom>
          <a:solidFill>
            <a:schemeClr val="accent1">
              <a:alpha val="25000"/>
            </a:schemeClr>
          </a:solidFill>
          <a:ln w="28502"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0590DC5-CA8A-4690-A4EB-360323E32735}"/>
              </a:ext>
            </a:extLst>
          </p:cNvPr>
          <p:cNvSpPr/>
          <p:nvPr userDrawn="1"/>
        </p:nvSpPr>
        <p:spPr>
          <a:xfrm>
            <a:off x="11116850" y="2364974"/>
            <a:ext cx="1075151" cy="2140603"/>
          </a:xfrm>
          <a:custGeom>
            <a:avLst/>
            <a:gdLst>
              <a:gd name="connsiteX0" fmla="*/ 1070301 w 1075151"/>
              <a:gd name="connsiteY0" fmla="*/ 0 h 2140603"/>
              <a:gd name="connsiteX1" fmla="*/ 1075151 w 1075151"/>
              <a:gd name="connsiteY1" fmla="*/ 245 h 2140603"/>
              <a:gd name="connsiteX2" fmla="*/ 1075151 w 1075151"/>
              <a:gd name="connsiteY2" fmla="*/ 2140358 h 2140603"/>
              <a:gd name="connsiteX3" fmla="*/ 1070301 w 1075151"/>
              <a:gd name="connsiteY3" fmla="*/ 2140603 h 2140603"/>
              <a:gd name="connsiteX4" fmla="*/ 0 w 1075151"/>
              <a:gd name="connsiteY4" fmla="*/ 1070301 h 2140603"/>
              <a:gd name="connsiteX5" fmla="*/ 1070301 w 1075151"/>
              <a:gd name="connsiteY5" fmla="*/ 0 h 214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151" h="2140603">
                <a:moveTo>
                  <a:pt x="1070301" y="0"/>
                </a:moveTo>
                <a:lnTo>
                  <a:pt x="1075151" y="245"/>
                </a:lnTo>
                <a:lnTo>
                  <a:pt x="1075151" y="2140358"/>
                </a:lnTo>
                <a:lnTo>
                  <a:pt x="1070301" y="2140603"/>
                </a:lnTo>
                <a:cubicBezTo>
                  <a:pt x="479190" y="2140603"/>
                  <a:pt x="0" y="1661413"/>
                  <a:pt x="0" y="1070301"/>
                </a:cubicBezTo>
                <a:cubicBezTo>
                  <a:pt x="0" y="479190"/>
                  <a:pt x="479190" y="0"/>
                  <a:pt x="1070301" y="0"/>
                </a:cubicBezTo>
                <a:close/>
              </a:path>
            </a:pathLst>
          </a:custGeom>
          <a:solidFill>
            <a:schemeClr val="tx2">
              <a:alpha val="25000"/>
            </a:schemeClr>
          </a:solidFill>
          <a:ln w="28502"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69BDA78-3C1B-2857-7592-DC39FD13E515}"/>
              </a:ext>
            </a:extLst>
          </p:cNvPr>
          <p:cNvSpPr/>
          <p:nvPr userDrawn="1"/>
        </p:nvSpPr>
        <p:spPr>
          <a:xfrm>
            <a:off x="6907188" y="3967003"/>
            <a:ext cx="4716287" cy="2890997"/>
          </a:xfrm>
          <a:custGeom>
            <a:avLst/>
            <a:gdLst>
              <a:gd name="connsiteX0" fmla="*/ 227697 w 4716287"/>
              <a:gd name="connsiteY0" fmla="*/ 0 h 2890997"/>
              <a:gd name="connsiteX1" fmla="*/ 3522182 w 4716287"/>
              <a:gd name="connsiteY1" fmla="*/ 0 h 2890997"/>
              <a:gd name="connsiteX2" fmla="*/ 4716287 w 4716287"/>
              <a:gd name="connsiteY2" fmla="*/ 1203233 h 2890997"/>
              <a:gd name="connsiteX3" fmla="*/ 4716287 w 4716287"/>
              <a:gd name="connsiteY3" fmla="*/ 2890997 h 2890997"/>
              <a:gd name="connsiteX4" fmla="*/ 3383545 w 4716287"/>
              <a:gd name="connsiteY4" fmla="*/ 2890997 h 2890997"/>
              <a:gd name="connsiteX5" fmla="*/ 3383545 w 4716287"/>
              <a:gd name="connsiteY5" fmla="*/ 1332742 h 2890997"/>
              <a:gd name="connsiteX6" fmla="*/ 1012166 w 4716287"/>
              <a:gd name="connsiteY6" fmla="*/ 1332742 h 2890997"/>
              <a:gd name="connsiteX7" fmla="*/ 67095 w 4716287"/>
              <a:gd name="connsiteY7" fmla="*/ 387670 h 2890997"/>
              <a:gd name="connsiteX8" fmla="*/ 12610 w 4716287"/>
              <a:gd name="connsiteY8" fmla="*/ 153756 h 2890997"/>
              <a:gd name="connsiteX9" fmla="*/ 227697 w 4716287"/>
              <a:gd name="connsiteY9" fmla="*/ 0 h 28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287" h="2890997">
                <a:moveTo>
                  <a:pt x="227697" y="0"/>
                </a:moveTo>
                <a:lnTo>
                  <a:pt x="3522182" y="0"/>
                </a:lnTo>
                <a:cubicBezTo>
                  <a:pt x="3697047" y="572235"/>
                  <a:pt x="4146049" y="1024374"/>
                  <a:pt x="4716287" y="1203233"/>
                </a:cubicBezTo>
                <a:lnTo>
                  <a:pt x="4716287" y="2890997"/>
                </a:lnTo>
                <a:lnTo>
                  <a:pt x="3383545" y="2890997"/>
                </a:lnTo>
                <a:lnTo>
                  <a:pt x="3383545" y="1332742"/>
                </a:lnTo>
                <a:lnTo>
                  <a:pt x="1012166" y="1332742"/>
                </a:lnTo>
                <a:lnTo>
                  <a:pt x="67095" y="387670"/>
                </a:lnTo>
                <a:cubicBezTo>
                  <a:pt x="-512" y="320063"/>
                  <a:pt x="-13634" y="230206"/>
                  <a:pt x="12610" y="153756"/>
                </a:cubicBezTo>
                <a:cubicBezTo>
                  <a:pt x="41992" y="68177"/>
                  <a:pt x="120724" y="0"/>
                  <a:pt x="227697" y="0"/>
                </a:cubicBezTo>
                <a:close/>
              </a:path>
            </a:pathLst>
          </a:custGeom>
          <a:solidFill>
            <a:schemeClr val="accent1">
              <a:alpha val="25000"/>
            </a:schemeClr>
          </a:solidFill>
          <a:ln w="28502" cap="flat">
            <a:noFill/>
            <a:prstDash val="solid"/>
            <a:miter/>
          </a:ln>
        </p:spPr>
        <p:txBody>
          <a:bodyPr rtlCol="0" anchor="ctr"/>
          <a:lstStyle/>
          <a:p>
            <a:endParaRPr lang="en-GB"/>
          </a:p>
        </p:txBody>
      </p:sp>
    </p:spTree>
    <p:extLst>
      <p:ext uri="{BB962C8B-B14F-4D97-AF65-F5344CB8AC3E}">
        <p14:creationId xmlns:p14="http://schemas.microsoft.com/office/powerpoint/2010/main" val="2204594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re Talent Divider - navy">
    <p:bg>
      <p:bgPr>
        <a:solidFill>
          <a:schemeClr val="tx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F2BE814-5E39-6CFB-F084-542E0CF02F17}"/>
              </a:ext>
            </a:extLst>
          </p:cNvPr>
          <p:cNvSpPr/>
          <p:nvPr/>
        </p:nvSpPr>
        <p:spPr>
          <a:xfrm>
            <a:off x="6586612" y="0"/>
            <a:ext cx="5036862" cy="2903264"/>
          </a:xfrm>
          <a:custGeom>
            <a:avLst/>
            <a:gdLst>
              <a:gd name="connsiteX0" fmla="*/ 3704121 w 5036862"/>
              <a:gd name="connsiteY0" fmla="*/ 0 h 2903264"/>
              <a:gd name="connsiteX1" fmla="*/ 5036862 w 5036862"/>
              <a:gd name="connsiteY1" fmla="*/ 0 h 2903264"/>
              <a:gd name="connsiteX2" fmla="*/ 5036862 w 5036862"/>
              <a:gd name="connsiteY2" fmla="*/ 1700030 h 2903264"/>
              <a:gd name="connsiteX3" fmla="*/ 3842758 w 5036862"/>
              <a:gd name="connsiteY3" fmla="*/ 2903264 h 2903264"/>
              <a:gd name="connsiteX4" fmla="*/ 0 w 5036862"/>
              <a:gd name="connsiteY4" fmla="*/ 2903264 h 2903264"/>
              <a:gd name="connsiteX5" fmla="*/ 1332742 w 5036862"/>
              <a:gd name="connsiteY5" fmla="*/ 1570522 h 2903264"/>
              <a:gd name="connsiteX6" fmla="*/ 3704121 w 5036862"/>
              <a:gd name="connsiteY6" fmla="*/ 1570522 h 2903264"/>
              <a:gd name="connsiteX7" fmla="*/ 3704121 w 5036862"/>
              <a:gd name="connsiteY7" fmla="*/ 0 h 290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862" h="2903264">
                <a:moveTo>
                  <a:pt x="3704121" y="0"/>
                </a:moveTo>
                <a:lnTo>
                  <a:pt x="5036862" y="0"/>
                </a:lnTo>
                <a:lnTo>
                  <a:pt x="5036862" y="1700030"/>
                </a:lnTo>
                <a:cubicBezTo>
                  <a:pt x="4466624" y="1878889"/>
                  <a:pt x="4017623" y="2331314"/>
                  <a:pt x="3842758" y="2903264"/>
                </a:cubicBezTo>
                <a:lnTo>
                  <a:pt x="0" y="2903264"/>
                </a:lnTo>
                <a:lnTo>
                  <a:pt x="1332742" y="1570522"/>
                </a:lnTo>
                <a:lnTo>
                  <a:pt x="3704121" y="1570522"/>
                </a:lnTo>
                <a:lnTo>
                  <a:pt x="3704121" y="0"/>
                </a:lnTo>
                <a:close/>
              </a:path>
            </a:pathLst>
          </a:custGeom>
          <a:solidFill>
            <a:schemeClr val="bg1">
              <a:alpha val="25000"/>
            </a:schemeClr>
          </a:solidFill>
          <a:ln w="28502"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45532C-7ED9-051F-468C-872DD57897DA}"/>
              </a:ext>
            </a:extLst>
          </p:cNvPr>
          <p:cNvSpPr/>
          <p:nvPr/>
        </p:nvSpPr>
        <p:spPr>
          <a:xfrm>
            <a:off x="11116850" y="2364974"/>
            <a:ext cx="1075151" cy="2140603"/>
          </a:xfrm>
          <a:custGeom>
            <a:avLst/>
            <a:gdLst>
              <a:gd name="connsiteX0" fmla="*/ 1070301 w 1075151"/>
              <a:gd name="connsiteY0" fmla="*/ 0 h 2140603"/>
              <a:gd name="connsiteX1" fmla="*/ 1075151 w 1075151"/>
              <a:gd name="connsiteY1" fmla="*/ 245 h 2140603"/>
              <a:gd name="connsiteX2" fmla="*/ 1075151 w 1075151"/>
              <a:gd name="connsiteY2" fmla="*/ 2140358 h 2140603"/>
              <a:gd name="connsiteX3" fmla="*/ 1070301 w 1075151"/>
              <a:gd name="connsiteY3" fmla="*/ 2140603 h 2140603"/>
              <a:gd name="connsiteX4" fmla="*/ 0 w 1075151"/>
              <a:gd name="connsiteY4" fmla="*/ 1070301 h 2140603"/>
              <a:gd name="connsiteX5" fmla="*/ 1070301 w 1075151"/>
              <a:gd name="connsiteY5" fmla="*/ 0 h 214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151" h="2140603">
                <a:moveTo>
                  <a:pt x="1070301" y="0"/>
                </a:moveTo>
                <a:lnTo>
                  <a:pt x="1075151" y="245"/>
                </a:lnTo>
                <a:lnTo>
                  <a:pt x="1075151" y="2140358"/>
                </a:lnTo>
                <a:lnTo>
                  <a:pt x="1070301" y="2140603"/>
                </a:lnTo>
                <a:cubicBezTo>
                  <a:pt x="479190" y="2140603"/>
                  <a:pt x="0" y="1661413"/>
                  <a:pt x="0" y="1070301"/>
                </a:cubicBezTo>
                <a:cubicBezTo>
                  <a:pt x="0" y="479190"/>
                  <a:pt x="479190" y="0"/>
                  <a:pt x="1070301" y="0"/>
                </a:cubicBezTo>
                <a:close/>
              </a:path>
            </a:pathLst>
          </a:custGeom>
          <a:solidFill>
            <a:schemeClr val="accent1">
              <a:alpha val="25000"/>
            </a:schemeClr>
          </a:solidFill>
          <a:ln w="28502"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4FE21FF-70FC-C949-ED0A-D5491C139442}"/>
              </a:ext>
            </a:extLst>
          </p:cNvPr>
          <p:cNvSpPr/>
          <p:nvPr/>
        </p:nvSpPr>
        <p:spPr>
          <a:xfrm>
            <a:off x="6907188" y="3967003"/>
            <a:ext cx="4716287" cy="2890997"/>
          </a:xfrm>
          <a:custGeom>
            <a:avLst/>
            <a:gdLst>
              <a:gd name="connsiteX0" fmla="*/ 227697 w 4716287"/>
              <a:gd name="connsiteY0" fmla="*/ 0 h 2890997"/>
              <a:gd name="connsiteX1" fmla="*/ 3522182 w 4716287"/>
              <a:gd name="connsiteY1" fmla="*/ 0 h 2890997"/>
              <a:gd name="connsiteX2" fmla="*/ 4716287 w 4716287"/>
              <a:gd name="connsiteY2" fmla="*/ 1203233 h 2890997"/>
              <a:gd name="connsiteX3" fmla="*/ 4716287 w 4716287"/>
              <a:gd name="connsiteY3" fmla="*/ 2890997 h 2890997"/>
              <a:gd name="connsiteX4" fmla="*/ 3383545 w 4716287"/>
              <a:gd name="connsiteY4" fmla="*/ 2890997 h 2890997"/>
              <a:gd name="connsiteX5" fmla="*/ 3383545 w 4716287"/>
              <a:gd name="connsiteY5" fmla="*/ 1332742 h 2890997"/>
              <a:gd name="connsiteX6" fmla="*/ 1012166 w 4716287"/>
              <a:gd name="connsiteY6" fmla="*/ 1332742 h 2890997"/>
              <a:gd name="connsiteX7" fmla="*/ 67095 w 4716287"/>
              <a:gd name="connsiteY7" fmla="*/ 387670 h 2890997"/>
              <a:gd name="connsiteX8" fmla="*/ 12610 w 4716287"/>
              <a:gd name="connsiteY8" fmla="*/ 153756 h 2890997"/>
              <a:gd name="connsiteX9" fmla="*/ 227697 w 4716287"/>
              <a:gd name="connsiteY9" fmla="*/ 0 h 28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287" h="2890997">
                <a:moveTo>
                  <a:pt x="227697" y="0"/>
                </a:moveTo>
                <a:lnTo>
                  <a:pt x="3522182" y="0"/>
                </a:lnTo>
                <a:cubicBezTo>
                  <a:pt x="3697047" y="572235"/>
                  <a:pt x="4146049" y="1024374"/>
                  <a:pt x="4716287" y="1203233"/>
                </a:cubicBezTo>
                <a:lnTo>
                  <a:pt x="4716287" y="2890997"/>
                </a:lnTo>
                <a:lnTo>
                  <a:pt x="3383545" y="2890997"/>
                </a:lnTo>
                <a:lnTo>
                  <a:pt x="3383545" y="1332742"/>
                </a:lnTo>
                <a:lnTo>
                  <a:pt x="1012166" y="1332742"/>
                </a:lnTo>
                <a:lnTo>
                  <a:pt x="67095" y="387670"/>
                </a:lnTo>
                <a:cubicBezTo>
                  <a:pt x="-512" y="320063"/>
                  <a:pt x="-13634" y="230206"/>
                  <a:pt x="12610" y="153756"/>
                </a:cubicBezTo>
                <a:cubicBezTo>
                  <a:pt x="41992" y="68177"/>
                  <a:pt x="120724" y="0"/>
                  <a:pt x="227697" y="0"/>
                </a:cubicBezTo>
                <a:close/>
              </a:path>
            </a:pathLst>
          </a:custGeom>
          <a:solidFill>
            <a:schemeClr val="bg1">
              <a:alpha val="25000"/>
            </a:schemeClr>
          </a:solidFill>
          <a:ln w="28502" cap="flat">
            <a:noFill/>
            <a:prstDash val="solid"/>
            <a:miter/>
          </a:ln>
        </p:spPr>
        <p:txBody>
          <a:bodyPr rtlCol="0" anchor="ctr"/>
          <a:lstStyle/>
          <a:p>
            <a:endParaRPr lang="en-GB"/>
          </a:p>
        </p:txBody>
      </p:sp>
      <p:grpSp>
        <p:nvGrpSpPr>
          <p:cNvPr id="9" name="Group 8">
            <a:extLst>
              <a:ext uri="{FF2B5EF4-FFF2-40B4-BE49-F238E27FC236}">
                <a16:creationId xmlns:a16="http://schemas.microsoft.com/office/drawing/2014/main" id="{9637B2C7-045A-85BB-5617-7FAF25EF59ED}"/>
              </a:ext>
            </a:extLst>
          </p:cNvPr>
          <p:cNvGrpSpPr/>
          <p:nvPr/>
        </p:nvGrpSpPr>
        <p:grpSpPr>
          <a:xfrm>
            <a:off x="1509301" y="2260171"/>
            <a:ext cx="3848493" cy="2337658"/>
            <a:chOff x="2017301" y="1960716"/>
            <a:chExt cx="3848493" cy="2337658"/>
          </a:xfrm>
        </p:grpSpPr>
        <p:grpSp>
          <p:nvGrpSpPr>
            <p:cNvPr id="5" name="Graphic 2">
              <a:extLst>
                <a:ext uri="{FF2B5EF4-FFF2-40B4-BE49-F238E27FC236}">
                  <a16:creationId xmlns:a16="http://schemas.microsoft.com/office/drawing/2014/main" id="{E104E099-C76F-EE2B-51B2-028D5F2617E5}"/>
                </a:ext>
              </a:extLst>
            </p:cNvPr>
            <p:cNvGrpSpPr/>
            <p:nvPr/>
          </p:nvGrpSpPr>
          <p:grpSpPr>
            <a:xfrm>
              <a:off x="3201758" y="1960716"/>
              <a:ext cx="1478297" cy="1469902"/>
              <a:chOff x="3201758" y="1960716"/>
              <a:chExt cx="1478297" cy="1469902"/>
            </a:xfrm>
            <a:solidFill>
              <a:schemeClr val="bg1"/>
            </a:solidFill>
          </p:grpSpPr>
          <p:sp>
            <p:nvSpPr>
              <p:cNvPr id="6" name="Freeform: Shape 5">
                <a:extLst>
                  <a:ext uri="{FF2B5EF4-FFF2-40B4-BE49-F238E27FC236}">
                    <a16:creationId xmlns:a16="http://schemas.microsoft.com/office/drawing/2014/main" id="{A649823E-CFCC-E4CB-7874-D61690594472}"/>
                  </a:ext>
                </a:extLst>
              </p:cNvPr>
              <p:cNvSpPr/>
              <p:nvPr/>
            </p:nvSpPr>
            <p:spPr>
              <a:xfrm>
                <a:off x="3201758" y="2003025"/>
                <a:ext cx="664755" cy="622447"/>
              </a:xfrm>
              <a:custGeom>
                <a:avLst/>
                <a:gdLst>
                  <a:gd name="connsiteX0" fmla="*/ 664756 w 664755"/>
                  <a:gd name="connsiteY0" fmla="*/ 463647 h 622447"/>
                  <a:gd name="connsiteX1" fmla="*/ 664756 w 664755"/>
                  <a:gd name="connsiteY1" fmla="*/ 30051 h 622447"/>
                  <a:gd name="connsiteX2" fmla="*/ 644464 w 664755"/>
                  <a:gd name="connsiteY2" fmla="*/ 1664 h 622447"/>
                  <a:gd name="connsiteX3" fmla="*/ 613592 w 664755"/>
                  <a:gd name="connsiteY3" fmla="*/ 8855 h 622447"/>
                  <a:gd name="connsiteX4" fmla="*/ 488863 w 664755"/>
                  <a:gd name="connsiteY4" fmla="*/ 133584 h 622447"/>
                  <a:gd name="connsiteX5" fmla="*/ 488863 w 664755"/>
                  <a:gd name="connsiteY5" fmla="*/ 446554 h 622447"/>
                  <a:gd name="connsiteX6" fmla="*/ 175893 w 664755"/>
                  <a:gd name="connsiteY6" fmla="*/ 446554 h 622447"/>
                  <a:gd name="connsiteX7" fmla="*/ 0 w 664755"/>
                  <a:gd name="connsiteY7" fmla="*/ 622447 h 622447"/>
                  <a:gd name="connsiteX8" fmla="*/ 507160 w 664755"/>
                  <a:gd name="connsiteY8" fmla="*/ 622447 h 622447"/>
                  <a:gd name="connsiteX9" fmla="*/ 664756 w 664755"/>
                  <a:gd name="connsiteY9" fmla="*/ 463647 h 6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755" h="622447">
                    <a:moveTo>
                      <a:pt x="664756" y="463647"/>
                    </a:moveTo>
                    <a:lnTo>
                      <a:pt x="664756" y="30051"/>
                    </a:lnTo>
                    <a:cubicBezTo>
                      <a:pt x="664756" y="15933"/>
                      <a:pt x="655758" y="5542"/>
                      <a:pt x="644464" y="1664"/>
                    </a:cubicBezTo>
                    <a:cubicBezTo>
                      <a:pt x="634374" y="-1799"/>
                      <a:pt x="622515" y="-68"/>
                      <a:pt x="613592" y="8855"/>
                    </a:cubicBezTo>
                    <a:lnTo>
                      <a:pt x="488863" y="133584"/>
                    </a:lnTo>
                    <a:lnTo>
                      <a:pt x="488863" y="446554"/>
                    </a:lnTo>
                    <a:lnTo>
                      <a:pt x="175893" y="446554"/>
                    </a:lnTo>
                    <a:lnTo>
                      <a:pt x="0" y="622447"/>
                    </a:lnTo>
                    <a:lnTo>
                      <a:pt x="507160" y="622447"/>
                    </a:lnTo>
                    <a:cubicBezTo>
                      <a:pt x="530239" y="546962"/>
                      <a:pt x="589497" y="487252"/>
                      <a:pt x="664756" y="463647"/>
                    </a:cubicBezTo>
                    <a:close/>
                  </a:path>
                </a:pathLst>
              </a:custGeom>
              <a:solidFill>
                <a:schemeClr val="bg1"/>
              </a:solidFill>
              <a:ln w="375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E4FFDA1-EB48-EC53-AFEF-7533B7D4A235}"/>
                  </a:ext>
                </a:extLst>
              </p:cNvPr>
              <p:cNvSpPr/>
              <p:nvPr/>
            </p:nvSpPr>
            <p:spPr>
              <a:xfrm>
                <a:off x="3244066" y="2765862"/>
                <a:ext cx="622446" cy="664756"/>
              </a:xfrm>
              <a:custGeom>
                <a:avLst/>
                <a:gdLst>
                  <a:gd name="connsiteX0" fmla="*/ 464851 w 622446"/>
                  <a:gd name="connsiteY0" fmla="*/ 0 h 664756"/>
                  <a:gd name="connsiteX1" fmla="*/ 30051 w 622446"/>
                  <a:gd name="connsiteY1" fmla="*/ 0 h 664756"/>
                  <a:gd name="connsiteX2" fmla="*/ 1664 w 622446"/>
                  <a:gd name="connsiteY2" fmla="*/ 20292 h 664756"/>
                  <a:gd name="connsiteX3" fmla="*/ 8855 w 622446"/>
                  <a:gd name="connsiteY3" fmla="*/ 51164 h 664756"/>
                  <a:gd name="connsiteX4" fmla="*/ 133584 w 622446"/>
                  <a:gd name="connsiteY4" fmla="*/ 175893 h 664756"/>
                  <a:gd name="connsiteX5" fmla="*/ 446554 w 622446"/>
                  <a:gd name="connsiteY5" fmla="*/ 175893 h 664756"/>
                  <a:gd name="connsiteX6" fmla="*/ 446554 w 622446"/>
                  <a:gd name="connsiteY6" fmla="*/ 488863 h 664756"/>
                  <a:gd name="connsiteX7" fmla="*/ 622447 w 622446"/>
                  <a:gd name="connsiteY7" fmla="*/ 664756 h 664756"/>
                  <a:gd name="connsiteX8" fmla="*/ 622447 w 622446"/>
                  <a:gd name="connsiteY8" fmla="*/ 158801 h 664756"/>
                  <a:gd name="connsiteX9" fmla="*/ 464851 w 622446"/>
                  <a:gd name="connsiteY9" fmla="*/ 0 h 6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6" h="664756">
                    <a:moveTo>
                      <a:pt x="464851" y="0"/>
                    </a:moveTo>
                    <a:lnTo>
                      <a:pt x="30051" y="0"/>
                    </a:lnTo>
                    <a:cubicBezTo>
                      <a:pt x="15933" y="0"/>
                      <a:pt x="5542" y="8998"/>
                      <a:pt x="1664" y="20292"/>
                    </a:cubicBezTo>
                    <a:cubicBezTo>
                      <a:pt x="-1799" y="30382"/>
                      <a:pt x="-68" y="42241"/>
                      <a:pt x="8855" y="51164"/>
                    </a:cubicBezTo>
                    <a:lnTo>
                      <a:pt x="133584" y="175893"/>
                    </a:lnTo>
                    <a:lnTo>
                      <a:pt x="446554" y="175893"/>
                    </a:lnTo>
                    <a:lnTo>
                      <a:pt x="446554" y="488863"/>
                    </a:lnTo>
                    <a:lnTo>
                      <a:pt x="622447" y="664756"/>
                    </a:lnTo>
                    <a:lnTo>
                      <a:pt x="622447" y="158801"/>
                    </a:lnTo>
                    <a:cubicBezTo>
                      <a:pt x="547188" y="135195"/>
                      <a:pt x="487930" y="75522"/>
                      <a:pt x="464851" y="0"/>
                    </a:cubicBezTo>
                    <a:close/>
                  </a:path>
                </a:pathLst>
              </a:custGeom>
              <a:solidFill>
                <a:schemeClr val="bg1"/>
              </a:solidFill>
              <a:ln w="375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A94F1B3-B6C4-E8FE-7BD1-B71C1C01D993}"/>
                  </a:ext>
                </a:extLst>
              </p:cNvPr>
              <p:cNvSpPr/>
              <p:nvPr/>
            </p:nvSpPr>
            <p:spPr>
              <a:xfrm>
                <a:off x="4015299" y="2765862"/>
                <a:ext cx="664755" cy="622447"/>
              </a:xfrm>
              <a:custGeom>
                <a:avLst/>
                <a:gdLst>
                  <a:gd name="connsiteX0" fmla="*/ 152626 w 664755"/>
                  <a:gd name="connsiteY0" fmla="*/ 0 h 622447"/>
                  <a:gd name="connsiteX1" fmla="*/ 0 w 664755"/>
                  <a:gd name="connsiteY1" fmla="*/ 157106 h 622447"/>
                  <a:gd name="connsiteX2" fmla="*/ 0 w 664755"/>
                  <a:gd name="connsiteY2" fmla="*/ 592396 h 622447"/>
                  <a:gd name="connsiteX3" fmla="*/ 20292 w 664755"/>
                  <a:gd name="connsiteY3" fmla="*/ 620783 h 622447"/>
                  <a:gd name="connsiteX4" fmla="*/ 51164 w 664755"/>
                  <a:gd name="connsiteY4" fmla="*/ 613592 h 622447"/>
                  <a:gd name="connsiteX5" fmla="*/ 175893 w 664755"/>
                  <a:gd name="connsiteY5" fmla="*/ 488863 h 622447"/>
                  <a:gd name="connsiteX6" fmla="*/ 175893 w 664755"/>
                  <a:gd name="connsiteY6" fmla="*/ 175893 h 622447"/>
                  <a:gd name="connsiteX7" fmla="*/ 488863 w 664755"/>
                  <a:gd name="connsiteY7" fmla="*/ 175893 h 622447"/>
                  <a:gd name="connsiteX8" fmla="*/ 664756 w 664755"/>
                  <a:gd name="connsiteY8" fmla="*/ 0 h 622447"/>
                  <a:gd name="connsiteX9" fmla="*/ 152626 w 664755"/>
                  <a:gd name="connsiteY9" fmla="*/ 0 h 6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755" h="622447">
                    <a:moveTo>
                      <a:pt x="152626" y="0"/>
                    </a:moveTo>
                    <a:cubicBezTo>
                      <a:pt x="130075" y="73828"/>
                      <a:pt x="72887" y="132484"/>
                      <a:pt x="0" y="157106"/>
                    </a:cubicBezTo>
                    <a:lnTo>
                      <a:pt x="0" y="592396"/>
                    </a:lnTo>
                    <a:cubicBezTo>
                      <a:pt x="0" y="606514"/>
                      <a:pt x="8998" y="616905"/>
                      <a:pt x="20292" y="620783"/>
                    </a:cubicBezTo>
                    <a:cubicBezTo>
                      <a:pt x="30382" y="624247"/>
                      <a:pt x="42241" y="622515"/>
                      <a:pt x="51164" y="613592"/>
                    </a:cubicBezTo>
                    <a:lnTo>
                      <a:pt x="175893" y="488863"/>
                    </a:lnTo>
                    <a:lnTo>
                      <a:pt x="175893" y="175893"/>
                    </a:lnTo>
                    <a:lnTo>
                      <a:pt x="488863" y="175893"/>
                    </a:lnTo>
                    <a:lnTo>
                      <a:pt x="664756" y="0"/>
                    </a:lnTo>
                    <a:lnTo>
                      <a:pt x="152626" y="0"/>
                    </a:lnTo>
                    <a:close/>
                  </a:path>
                </a:pathLst>
              </a:custGeom>
              <a:solidFill>
                <a:schemeClr val="bg1"/>
              </a:solidFill>
              <a:ln w="375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A4A57DB-CCFD-943E-C3C3-4B928070570C}"/>
                  </a:ext>
                </a:extLst>
              </p:cNvPr>
              <p:cNvSpPr/>
              <p:nvPr/>
            </p:nvSpPr>
            <p:spPr>
              <a:xfrm>
                <a:off x="4015299" y="1960716"/>
                <a:ext cx="622446" cy="664756"/>
              </a:xfrm>
              <a:custGeom>
                <a:avLst/>
                <a:gdLst>
                  <a:gd name="connsiteX0" fmla="*/ 152626 w 622446"/>
                  <a:gd name="connsiteY0" fmla="*/ 664756 h 664756"/>
                  <a:gd name="connsiteX1" fmla="*/ 592396 w 622446"/>
                  <a:gd name="connsiteY1" fmla="*/ 664756 h 664756"/>
                  <a:gd name="connsiteX2" fmla="*/ 620783 w 622446"/>
                  <a:gd name="connsiteY2" fmla="*/ 644464 h 664756"/>
                  <a:gd name="connsiteX3" fmla="*/ 613592 w 622446"/>
                  <a:gd name="connsiteY3" fmla="*/ 613592 h 664756"/>
                  <a:gd name="connsiteX4" fmla="*/ 488863 w 622446"/>
                  <a:gd name="connsiteY4" fmla="*/ 488863 h 664756"/>
                  <a:gd name="connsiteX5" fmla="*/ 175893 w 622446"/>
                  <a:gd name="connsiteY5" fmla="*/ 488863 h 664756"/>
                  <a:gd name="connsiteX6" fmla="*/ 175893 w 622446"/>
                  <a:gd name="connsiteY6" fmla="*/ 175893 h 664756"/>
                  <a:gd name="connsiteX7" fmla="*/ 0 w 622446"/>
                  <a:gd name="connsiteY7" fmla="*/ 0 h 664756"/>
                  <a:gd name="connsiteX8" fmla="*/ 0 w 622446"/>
                  <a:gd name="connsiteY8" fmla="*/ 507650 h 664756"/>
                  <a:gd name="connsiteX9" fmla="*/ 152626 w 622446"/>
                  <a:gd name="connsiteY9" fmla="*/ 664756 h 6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6" h="664756">
                    <a:moveTo>
                      <a:pt x="152626" y="664756"/>
                    </a:moveTo>
                    <a:lnTo>
                      <a:pt x="592396" y="664756"/>
                    </a:lnTo>
                    <a:cubicBezTo>
                      <a:pt x="606514" y="664756"/>
                      <a:pt x="616905" y="655758"/>
                      <a:pt x="620783" y="644464"/>
                    </a:cubicBezTo>
                    <a:cubicBezTo>
                      <a:pt x="624246" y="634374"/>
                      <a:pt x="622515" y="622515"/>
                      <a:pt x="613592" y="613592"/>
                    </a:cubicBezTo>
                    <a:lnTo>
                      <a:pt x="488863" y="488863"/>
                    </a:lnTo>
                    <a:lnTo>
                      <a:pt x="175893" y="488863"/>
                    </a:lnTo>
                    <a:lnTo>
                      <a:pt x="175893" y="175893"/>
                    </a:lnTo>
                    <a:lnTo>
                      <a:pt x="0" y="0"/>
                    </a:lnTo>
                    <a:lnTo>
                      <a:pt x="0" y="507650"/>
                    </a:lnTo>
                    <a:cubicBezTo>
                      <a:pt x="72887" y="532309"/>
                      <a:pt x="130075" y="590928"/>
                      <a:pt x="152626" y="664756"/>
                    </a:cubicBezTo>
                    <a:close/>
                  </a:path>
                </a:pathLst>
              </a:custGeom>
              <a:solidFill>
                <a:schemeClr val="bg1"/>
              </a:solidFill>
              <a:ln w="3757"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9E99A25F-38EB-7165-2399-271B86C74DDF}"/>
                </a:ext>
              </a:extLst>
            </p:cNvPr>
            <p:cNvSpPr/>
            <p:nvPr/>
          </p:nvSpPr>
          <p:spPr>
            <a:xfrm>
              <a:off x="3799650" y="2554429"/>
              <a:ext cx="282512" cy="282512"/>
            </a:xfrm>
            <a:custGeom>
              <a:avLst/>
              <a:gdLst>
                <a:gd name="connsiteX0" fmla="*/ 282513 w 282512"/>
                <a:gd name="connsiteY0" fmla="*/ 141256 h 282512"/>
                <a:gd name="connsiteX1" fmla="*/ 141256 w 282512"/>
                <a:gd name="connsiteY1" fmla="*/ 282513 h 282512"/>
                <a:gd name="connsiteX2" fmla="*/ 0 w 282512"/>
                <a:gd name="connsiteY2" fmla="*/ 141256 h 282512"/>
                <a:gd name="connsiteX3" fmla="*/ 141256 w 282512"/>
                <a:gd name="connsiteY3" fmla="*/ 0 h 282512"/>
                <a:gd name="connsiteX4" fmla="*/ 282513 w 282512"/>
                <a:gd name="connsiteY4" fmla="*/ 141256 h 28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12" h="282512">
                  <a:moveTo>
                    <a:pt x="282513" y="141256"/>
                  </a:moveTo>
                  <a:cubicBezTo>
                    <a:pt x="282513" y="219270"/>
                    <a:pt x="219270" y="282513"/>
                    <a:pt x="141256" y="282513"/>
                  </a:cubicBezTo>
                  <a:cubicBezTo>
                    <a:pt x="63243" y="282513"/>
                    <a:pt x="0" y="219270"/>
                    <a:pt x="0" y="141256"/>
                  </a:cubicBezTo>
                  <a:cubicBezTo>
                    <a:pt x="0" y="63243"/>
                    <a:pt x="63243" y="0"/>
                    <a:pt x="141256" y="0"/>
                  </a:cubicBezTo>
                  <a:cubicBezTo>
                    <a:pt x="219270" y="0"/>
                    <a:pt x="282513" y="63243"/>
                    <a:pt x="282513" y="141256"/>
                  </a:cubicBezTo>
                  <a:close/>
                </a:path>
              </a:pathLst>
            </a:custGeom>
            <a:solidFill>
              <a:schemeClr val="accent1"/>
            </a:solidFill>
            <a:ln w="3757"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EBF1A715-142F-A4A1-1D9B-AA1F2645900B}"/>
                </a:ext>
              </a:extLst>
            </p:cNvPr>
            <p:cNvSpPr txBox="1"/>
            <p:nvPr userDrawn="1"/>
          </p:nvSpPr>
          <p:spPr>
            <a:xfrm>
              <a:off x="2017301" y="3652043"/>
              <a:ext cx="3848493" cy="646331"/>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a:solidFill>
                    <a:schemeClr val="bg1"/>
                  </a:solidFill>
                  <a:latin typeface="Segoe UI" panose="020B0502040204020203" pitchFamily="34" charset="0"/>
                  <a:ea typeface="Calibri" panose="020F0502020204030204" pitchFamily="34" charset="0"/>
                  <a:cs typeface="Segoe UI" panose="020B0502040204020203" pitchFamily="34" charset="0"/>
                </a:rPr>
                <a:t>Hire Talent</a:t>
              </a:r>
            </a:p>
          </p:txBody>
        </p:sp>
      </p:grpSp>
    </p:spTree>
    <p:extLst>
      <p:ext uri="{BB962C8B-B14F-4D97-AF65-F5344CB8AC3E}">
        <p14:creationId xmlns:p14="http://schemas.microsoft.com/office/powerpoint/2010/main" val="164936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B43-DF0F-6D56-0F9A-2C821C516852}"/>
              </a:ext>
            </a:extLst>
          </p:cNvPr>
          <p:cNvSpPr>
            <a:spLocks noGrp="1"/>
          </p:cNvSpPr>
          <p:nvPr>
            <p:ph type="title" hasCustomPrompt="1"/>
          </p:nvPr>
        </p:nvSpPr>
        <p:spPr>
          <a:xfrm>
            <a:off x="339437" y="434253"/>
            <a:ext cx="10515600"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3" name="Content Placeholder 2">
            <a:extLst>
              <a:ext uri="{FF2B5EF4-FFF2-40B4-BE49-F238E27FC236}">
                <a16:creationId xmlns:a16="http://schemas.microsoft.com/office/drawing/2014/main" id="{114DEFEB-68E9-A4A2-F7B0-43956F46CD36}"/>
              </a:ext>
            </a:extLst>
          </p:cNvPr>
          <p:cNvSpPr>
            <a:spLocks noGrp="1"/>
          </p:cNvSpPr>
          <p:nvPr>
            <p:ph idx="1"/>
          </p:nvPr>
        </p:nvSpPr>
        <p:spPr>
          <a:xfrm>
            <a:off x="339437" y="1995055"/>
            <a:ext cx="10515600" cy="3895580"/>
          </a:xfrm>
          <a:prstGeom prst="rect">
            <a:avLst/>
          </a:prstGeom>
        </p:spPr>
        <p:txBody>
          <a:bodyPr>
            <a:normAutofit/>
          </a:bodyPr>
          <a:lstStyle>
            <a:lvl1pPr marL="285750" indent="-285750">
              <a:buClr>
                <a:schemeClr val="accent2"/>
              </a:buClr>
              <a:buFont typeface="Arial" panose="020B0604020202020204" pitchFamily="34" charset="0"/>
              <a:buChar char="•"/>
              <a:defRPr sz="1400">
                <a:solidFill>
                  <a:schemeClr val="tx1"/>
                </a:solidFill>
              </a:defRPr>
            </a:lvl1pPr>
            <a:lvl2pPr>
              <a:buClr>
                <a:schemeClr val="accent2"/>
              </a:buClr>
              <a:defRPr sz="1400">
                <a:solidFill>
                  <a:schemeClr val="tx1"/>
                </a:solidFill>
              </a:defRPr>
            </a:lvl2pPr>
            <a:lvl3pPr>
              <a:buClr>
                <a:schemeClr val="accent2"/>
              </a:buClr>
              <a:defRPr sz="12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19B103C8-9DD4-AD67-E41D-A3D4DBB9CF97}"/>
              </a:ext>
            </a:extLst>
          </p:cNvPr>
          <p:cNvSpPr>
            <a:spLocks noGrp="1"/>
          </p:cNvSpPr>
          <p:nvPr>
            <p:ph sz="quarter" idx="13" hasCustomPrompt="1"/>
          </p:nvPr>
        </p:nvSpPr>
        <p:spPr>
          <a:xfrm>
            <a:off x="339725" y="1154544"/>
            <a:ext cx="10515600"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8" name="Freeform: Shape 7">
            <a:extLst>
              <a:ext uri="{FF2B5EF4-FFF2-40B4-BE49-F238E27FC236}">
                <a16:creationId xmlns:a16="http://schemas.microsoft.com/office/drawing/2014/main" id="{0E999773-2EDE-62A8-D419-E30303F334EC}"/>
              </a:ext>
            </a:extLst>
          </p:cNvPr>
          <p:cNvSpPr/>
          <p:nvPr userDrawn="1"/>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55D2B1"/>
          </a:solidFill>
          <a:ln w="9525" cap="flat">
            <a:noFill/>
            <a:prstDash val="solid"/>
            <a:miter/>
          </a:ln>
        </p:spPr>
        <p:txBody>
          <a:bodyPr rtlCol="0" anchor="ctr"/>
          <a:lstStyle/>
          <a:p>
            <a:endParaRPr lang="en-GB"/>
          </a:p>
        </p:txBody>
      </p:sp>
      <p:sp>
        <p:nvSpPr>
          <p:cNvPr id="12" name="TextBox 11">
            <a:extLst>
              <a:ext uri="{FF2B5EF4-FFF2-40B4-BE49-F238E27FC236}">
                <a16:creationId xmlns:a16="http://schemas.microsoft.com/office/drawing/2014/main" id="{E88F6B49-23E1-51AB-302F-266E46FED499}"/>
              </a:ext>
            </a:extLst>
          </p:cNvPr>
          <p:cNvSpPr txBox="1"/>
          <p:nvPr userDrawn="1"/>
        </p:nvSpPr>
        <p:spPr>
          <a:xfrm>
            <a:off x="11594250" y="6336943"/>
            <a:ext cx="367829" cy="461665"/>
          </a:xfrm>
          <a:prstGeom prst="rect">
            <a:avLst/>
          </a:prstGeom>
          <a:noFill/>
        </p:spPr>
        <p:txBody>
          <a:bodyPr wrap="square" rtlCol="0">
            <a:spAutoFit/>
          </a:bodyPr>
          <a:lstStyle/>
          <a:p>
            <a:fld id="{AF7127FF-F8DE-4228-8048-97D89ED18292}"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49820582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ild Talent Divider -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F1A715-142F-A4A1-1D9B-AA1F2645900B}"/>
              </a:ext>
            </a:extLst>
          </p:cNvPr>
          <p:cNvSpPr txBox="1"/>
          <p:nvPr userDrawn="1"/>
        </p:nvSpPr>
        <p:spPr>
          <a:xfrm>
            <a:off x="1509301" y="3951498"/>
            <a:ext cx="3848493" cy="646331"/>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a:solidFill>
                  <a:schemeClr val="tx2"/>
                </a:solidFill>
                <a:latin typeface="Segoe UI" panose="020B0502040204020203" pitchFamily="34" charset="0"/>
                <a:ea typeface="Calibri" panose="020F0502020204030204" pitchFamily="34" charset="0"/>
                <a:cs typeface="Segoe UI" panose="020B0502040204020203" pitchFamily="34" charset="0"/>
              </a:rPr>
              <a:t>Build Talent</a:t>
            </a:r>
          </a:p>
        </p:txBody>
      </p:sp>
      <p:grpSp>
        <p:nvGrpSpPr>
          <p:cNvPr id="17" name="Group 16">
            <a:extLst>
              <a:ext uri="{FF2B5EF4-FFF2-40B4-BE49-F238E27FC236}">
                <a16:creationId xmlns:a16="http://schemas.microsoft.com/office/drawing/2014/main" id="{1313D7F8-FD21-B638-CADB-69461869A7D6}"/>
              </a:ext>
            </a:extLst>
          </p:cNvPr>
          <p:cNvGrpSpPr/>
          <p:nvPr userDrawn="1"/>
        </p:nvGrpSpPr>
        <p:grpSpPr>
          <a:xfrm>
            <a:off x="2814491" y="2395041"/>
            <a:ext cx="1238112" cy="1197904"/>
            <a:chOff x="4241051" y="2324992"/>
            <a:chExt cx="1382912" cy="1338002"/>
          </a:xfrm>
        </p:grpSpPr>
        <p:sp>
          <p:nvSpPr>
            <p:cNvPr id="11" name="Freeform: Shape 10">
              <a:extLst>
                <a:ext uri="{FF2B5EF4-FFF2-40B4-BE49-F238E27FC236}">
                  <a16:creationId xmlns:a16="http://schemas.microsoft.com/office/drawing/2014/main" id="{160A98C5-9E1E-3E92-3EF8-299F81CC5855}"/>
                </a:ext>
              </a:extLst>
            </p:cNvPr>
            <p:cNvSpPr/>
            <p:nvPr/>
          </p:nvSpPr>
          <p:spPr>
            <a:xfrm>
              <a:off x="5281912" y="2390679"/>
              <a:ext cx="342051" cy="1149159"/>
            </a:xfrm>
            <a:custGeom>
              <a:avLst/>
              <a:gdLst>
                <a:gd name="connsiteX0" fmla="*/ 342052 w 342051"/>
                <a:gd name="connsiteY0" fmla="*/ 1149160 h 1149159"/>
                <a:gd name="connsiteX1" fmla="*/ 342052 w 342051"/>
                <a:gd name="connsiteY1" fmla="*/ 0 h 1149159"/>
                <a:gd name="connsiteX2" fmla="*/ 0 w 342051"/>
                <a:gd name="connsiteY2" fmla="*/ 342090 h 1149159"/>
                <a:gd name="connsiteX3" fmla="*/ 0 w 342051"/>
                <a:gd name="connsiteY3" fmla="*/ 807108 h 1149159"/>
                <a:gd name="connsiteX4" fmla="*/ 342052 w 342051"/>
                <a:gd name="connsiteY4" fmla="*/ 1149160 h 11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51" h="1149159">
                  <a:moveTo>
                    <a:pt x="342052" y="1149160"/>
                  </a:moveTo>
                  <a:lnTo>
                    <a:pt x="342052" y="0"/>
                  </a:lnTo>
                  <a:lnTo>
                    <a:pt x="0" y="342090"/>
                  </a:lnTo>
                  <a:lnTo>
                    <a:pt x="0" y="807108"/>
                  </a:lnTo>
                  <a:lnTo>
                    <a:pt x="342052" y="1149160"/>
                  </a:lnTo>
                  <a:close/>
                </a:path>
              </a:pathLst>
            </a:custGeom>
            <a:solidFill>
              <a:srgbClr val="55D2B1"/>
            </a:solidFill>
            <a:ln w="376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78F0003-5C95-CE49-4B1D-FFD1EC3CC041}"/>
                </a:ext>
              </a:extLst>
            </p:cNvPr>
            <p:cNvSpPr/>
            <p:nvPr/>
          </p:nvSpPr>
          <p:spPr>
            <a:xfrm>
              <a:off x="4424954" y="2324992"/>
              <a:ext cx="1149197" cy="337526"/>
            </a:xfrm>
            <a:custGeom>
              <a:avLst/>
              <a:gdLst>
                <a:gd name="connsiteX0" fmla="*/ 1149198 w 1149197"/>
                <a:gd name="connsiteY0" fmla="*/ 0 h 337526"/>
                <a:gd name="connsiteX1" fmla="*/ 0 w 1149197"/>
                <a:gd name="connsiteY1" fmla="*/ 0 h 337526"/>
                <a:gd name="connsiteX2" fmla="*/ 337527 w 1149197"/>
                <a:gd name="connsiteY2" fmla="*/ 337527 h 337526"/>
                <a:gd name="connsiteX3" fmla="*/ 811671 w 1149197"/>
                <a:gd name="connsiteY3" fmla="*/ 337527 h 337526"/>
                <a:gd name="connsiteX4" fmla="*/ 1149198 w 1149197"/>
                <a:gd name="connsiteY4" fmla="*/ 0 h 33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97" h="337526">
                  <a:moveTo>
                    <a:pt x="1149198" y="0"/>
                  </a:moveTo>
                  <a:lnTo>
                    <a:pt x="0" y="0"/>
                  </a:lnTo>
                  <a:lnTo>
                    <a:pt x="337527" y="337527"/>
                  </a:lnTo>
                  <a:lnTo>
                    <a:pt x="811671" y="337527"/>
                  </a:lnTo>
                  <a:lnTo>
                    <a:pt x="1149198" y="0"/>
                  </a:lnTo>
                  <a:close/>
                </a:path>
              </a:pathLst>
            </a:custGeom>
            <a:solidFill>
              <a:srgbClr val="55D2B1"/>
            </a:solidFill>
            <a:ln w="376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FD990A9-5048-BF26-4E7F-272383D35E1F}"/>
                </a:ext>
              </a:extLst>
            </p:cNvPr>
            <p:cNvSpPr/>
            <p:nvPr/>
          </p:nvSpPr>
          <p:spPr>
            <a:xfrm>
              <a:off x="4241051" y="2448109"/>
              <a:ext cx="344125" cy="1149197"/>
            </a:xfrm>
            <a:custGeom>
              <a:avLst/>
              <a:gdLst>
                <a:gd name="connsiteX0" fmla="*/ 0 w 344125"/>
                <a:gd name="connsiteY0" fmla="*/ 0 h 1149197"/>
                <a:gd name="connsiteX1" fmla="*/ 0 w 344125"/>
                <a:gd name="connsiteY1" fmla="*/ 1149198 h 1149197"/>
                <a:gd name="connsiteX2" fmla="*/ 344126 w 344125"/>
                <a:gd name="connsiteY2" fmla="*/ 805072 h 1149197"/>
                <a:gd name="connsiteX3" fmla="*/ 344126 w 344125"/>
                <a:gd name="connsiteY3" fmla="*/ 344126 h 1149197"/>
                <a:gd name="connsiteX4" fmla="*/ 0 w 344125"/>
                <a:gd name="connsiteY4" fmla="*/ 0 h 114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5" h="1149197">
                  <a:moveTo>
                    <a:pt x="0" y="0"/>
                  </a:moveTo>
                  <a:lnTo>
                    <a:pt x="0" y="1149198"/>
                  </a:lnTo>
                  <a:lnTo>
                    <a:pt x="344126" y="805072"/>
                  </a:lnTo>
                  <a:lnTo>
                    <a:pt x="344126" y="344126"/>
                  </a:lnTo>
                  <a:lnTo>
                    <a:pt x="0" y="0"/>
                  </a:lnTo>
                  <a:close/>
                </a:path>
              </a:pathLst>
            </a:custGeom>
            <a:solidFill>
              <a:srgbClr val="55D2B1"/>
            </a:solidFill>
            <a:ln w="376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FC0E6D8-4445-4653-07EC-4BC3589D04E3}"/>
                </a:ext>
              </a:extLst>
            </p:cNvPr>
            <p:cNvSpPr/>
            <p:nvPr/>
          </p:nvSpPr>
          <p:spPr>
            <a:xfrm>
              <a:off x="4295124" y="3314306"/>
              <a:ext cx="1149159" cy="348688"/>
            </a:xfrm>
            <a:custGeom>
              <a:avLst/>
              <a:gdLst>
                <a:gd name="connsiteX0" fmla="*/ 1149160 w 1149159"/>
                <a:gd name="connsiteY0" fmla="*/ 348689 h 348688"/>
                <a:gd name="connsiteX1" fmla="*/ 800509 w 1149159"/>
                <a:gd name="connsiteY1" fmla="*/ 0 h 348688"/>
                <a:gd name="connsiteX2" fmla="*/ 348651 w 1149159"/>
                <a:gd name="connsiteY2" fmla="*/ 0 h 348688"/>
                <a:gd name="connsiteX3" fmla="*/ 0 w 1149159"/>
                <a:gd name="connsiteY3" fmla="*/ 348689 h 348688"/>
                <a:gd name="connsiteX4" fmla="*/ 1149160 w 1149159"/>
                <a:gd name="connsiteY4" fmla="*/ 348689 h 3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59" h="348688">
                  <a:moveTo>
                    <a:pt x="1149160" y="348689"/>
                  </a:moveTo>
                  <a:lnTo>
                    <a:pt x="800509" y="0"/>
                  </a:lnTo>
                  <a:lnTo>
                    <a:pt x="348651" y="0"/>
                  </a:lnTo>
                  <a:lnTo>
                    <a:pt x="0" y="348689"/>
                  </a:lnTo>
                  <a:lnTo>
                    <a:pt x="1149160" y="348689"/>
                  </a:lnTo>
                  <a:close/>
                </a:path>
              </a:pathLst>
            </a:custGeom>
            <a:solidFill>
              <a:srgbClr val="55D2B1"/>
            </a:solidFill>
            <a:ln w="376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28D39D3-CF12-F3F6-DE47-FA042DA042BE}"/>
                </a:ext>
              </a:extLst>
            </p:cNvPr>
            <p:cNvSpPr/>
            <p:nvPr/>
          </p:nvSpPr>
          <p:spPr>
            <a:xfrm>
              <a:off x="4660857" y="2877946"/>
              <a:ext cx="336397" cy="359246"/>
            </a:xfrm>
            <a:custGeom>
              <a:avLst/>
              <a:gdLst>
                <a:gd name="connsiteX0" fmla="*/ 335491 w 336397"/>
                <a:gd name="connsiteY0" fmla="*/ 348274 h 359246"/>
                <a:gd name="connsiteX1" fmla="*/ 331607 w 336397"/>
                <a:gd name="connsiteY1" fmla="*/ 331607 h 359246"/>
                <a:gd name="connsiteX2" fmla="*/ 264222 w 336397"/>
                <a:gd name="connsiteY2" fmla="*/ 264222 h 359246"/>
                <a:gd name="connsiteX3" fmla="*/ 95063 w 336397"/>
                <a:gd name="connsiteY3" fmla="*/ 264222 h 359246"/>
                <a:gd name="connsiteX4" fmla="*/ 95063 w 336397"/>
                <a:gd name="connsiteY4" fmla="*/ 95063 h 359246"/>
                <a:gd name="connsiteX5" fmla="*/ 0 w 336397"/>
                <a:gd name="connsiteY5" fmla="*/ 0 h 359246"/>
                <a:gd name="connsiteX6" fmla="*/ 0 w 336397"/>
                <a:gd name="connsiteY6" fmla="*/ 359247 h 359246"/>
                <a:gd name="connsiteX7" fmla="*/ 320143 w 336397"/>
                <a:gd name="connsiteY7" fmla="*/ 359247 h 359246"/>
                <a:gd name="connsiteX8" fmla="*/ 335491 w 336397"/>
                <a:gd name="connsiteY8" fmla="*/ 348274 h 35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97" h="359246">
                  <a:moveTo>
                    <a:pt x="335491" y="348274"/>
                  </a:moveTo>
                  <a:cubicBezTo>
                    <a:pt x="337376" y="342844"/>
                    <a:pt x="336433" y="336396"/>
                    <a:pt x="331607" y="331607"/>
                  </a:cubicBezTo>
                  <a:lnTo>
                    <a:pt x="264222" y="264222"/>
                  </a:lnTo>
                  <a:lnTo>
                    <a:pt x="95063" y="264222"/>
                  </a:lnTo>
                  <a:lnTo>
                    <a:pt x="95063" y="95063"/>
                  </a:lnTo>
                  <a:cubicBezTo>
                    <a:pt x="95063" y="95063"/>
                    <a:pt x="0" y="0"/>
                    <a:pt x="0" y="0"/>
                  </a:cubicBezTo>
                  <a:lnTo>
                    <a:pt x="0" y="359247"/>
                  </a:lnTo>
                  <a:lnTo>
                    <a:pt x="320143" y="359247"/>
                  </a:lnTo>
                  <a:cubicBezTo>
                    <a:pt x="327760" y="359247"/>
                    <a:pt x="333379" y="354382"/>
                    <a:pt x="335491" y="348274"/>
                  </a:cubicBezTo>
                  <a:close/>
                </a:path>
              </a:pathLst>
            </a:custGeom>
            <a:solidFill>
              <a:srgbClr val="1A244A"/>
            </a:solidFill>
            <a:ln w="376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66D1860-D150-0651-544F-4CE258BC7D33}"/>
                </a:ext>
              </a:extLst>
            </p:cNvPr>
            <p:cNvSpPr/>
            <p:nvPr/>
          </p:nvSpPr>
          <p:spPr>
            <a:xfrm>
              <a:off x="4871079" y="2736728"/>
              <a:ext cx="336397" cy="359246"/>
            </a:xfrm>
            <a:custGeom>
              <a:avLst/>
              <a:gdLst>
                <a:gd name="connsiteX0" fmla="*/ 907 w 336397"/>
                <a:gd name="connsiteY0" fmla="*/ 10973 h 359246"/>
                <a:gd name="connsiteX1" fmla="*/ 4791 w 336397"/>
                <a:gd name="connsiteY1" fmla="*/ 27640 h 359246"/>
                <a:gd name="connsiteX2" fmla="*/ 72175 w 336397"/>
                <a:gd name="connsiteY2" fmla="*/ 95025 h 359246"/>
                <a:gd name="connsiteX3" fmla="*/ 241335 w 336397"/>
                <a:gd name="connsiteY3" fmla="*/ 95025 h 359246"/>
                <a:gd name="connsiteX4" fmla="*/ 241335 w 336397"/>
                <a:gd name="connsiteY4" fmla="*/ 264184 h 359246"/>
                <a:gd name="connsiteX5" fmla="*/ 336397 w 336397"/>
                <a:gd name="connsiteY5" fmla="*/ 359247 h 359246"/>
                <a:gd name="connsiteX6" fmla="*/ 336397 w 336397"/>
                <a:gd name="connsiteY6" fmla="*/ 0 h 359246"/>
                <a:gd name="connsiteX7" fmla="*/ 16254 w 336397"/>
                <a:gd name="connsiteY7" fmla="*/ 0 h 359246"/>
                <a:gd name="connsiteX8" fmla="*/ 907 w 336397"/>
                <a:gd name="connsiteY8" fmla="*/ 10973 h 35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97" h="359246">
                  <a:moveTo>
                    <a:pt x="907" y="10973"/>
                  </a:moveTo>
                  <a:cubicBezTo>
                    <a:pt x="-979" y="16403"/>
                    <a:pt x="-36" y="22851"/>
                    <a:pt x="4791" y="27640"/>
                  </a:cubicBezTo>
                  <a:lnTo>
                    <a:pt x="72175" y="95025"/>
                  </a:lnTo>
                  <a:lnTo>
                    <a:pt x="241335" y="95025"/>
                  </a:lnTo>
                  <a:lnTo>
                    <a:pt x="241335" y="264184"/>
                  </a:lnTo>
                  <a:lnTo>
                    <a:pt x="336397" y="359247"/>
                  </a:lnTo>
                  <a:lnTo>
                    <a:pt x="336397" y="0"/>
                  </a:lnTo>
                  <a:lnTo>
                    <a:pt x="16254" y="0"/>
                  </a:lnTo>
                  <a:cubicBezTo>
                    <a:pt x="8637" y="0"/>
                    <a:pt x="3019" y="4864"/>
                    <a:pt x="907" y="10973"/>
                  </a:cubicBezTo>
                  <a:close/>
                </a:path>
              </a:pathLst>
            </a:custGeom>
            <a:solidFill>
              <a:srgbClr val="1A244A"/>
            </a:solidFill>
            <a:ln w="3763" cap="flat">
              <a:noFill/>
              <a:prstDash val="solid"/>
              <a:miter/>
            </a:ln>
          </p:spPr>
          <p:txBody>
            <a:bodyPr rtlCol="0" anchor="ctr"/>
            <a:lstStyle/>
            <a:p>
              <a:endParaRPr lang="en-GB"/>
            </a:p>
          </p:txBody>
        </p:sp>
      </p:grpSp>
      <p:sp>
        <p:nvSpPr>
          <p:cNvPr id="37" name="Freeform: Shape 36">
            <a:extLst>
              <a:ext uri="{FF2B5EF4-FFF2-40B4-BE49-F238E27FC236}">
                <a16:creationId xmlns:a16="http://schemas.microsoft.com/office/drawing/2014/main" id="{F26F0884-CE2E-F86A-CF84-C832EBF002E6}"/>
              </a:ext>
            </a:extLst>
          </p:cNvPr>
          <p:cNvSpPr/>
          <p:nvPr userDrawn="1"/>
        </p:nvSpPr>
        <p:spPr>
          <a:xfrm>
            <a:off x="6834209" y="0"/>
            <a:ext cx="2432387" cy="6858000"/>
          </a:xfrm>
          <a:custGeom>
            <a:avLst/>
            <a:gdLst>
              <a:gd name="connsiteX0" fmla="*/ 0 w 2432387"/>
              <a:gd name="connsiteY0" fmla="*/ 0 h 6858000"/>
              <a:gd name="connsiteX1" fmla="*/ 577705 w 2432387"/>
              <a:gd name="connsiteY1" fmla="*/ 0 h 6858000"/>
              <a:gd name="connsiteX2" fmla="*/ 2432387 w 2432387"/>
              <a:gd name="connsiteY2" fmla="*/ 1854681 h 6858000"/>
              <a:gd name="connsiteX3" fmla="*/ 2432387 w 2432387"/>
              <a:gd name="connsiteY3" fmla="*/ 5112786 h 6858000"/>
              <a:gd name="connsiteX4" fmla="*/ 687173 w 2432387"/>
              <a:gd name="connsiteY4" fmla="*/ 6858000 h 6858000"/>
              <a:gd name="connsiteX5" fmla="*/ 0 w 2432387"/>
              <a:gd name="connsiteY5" fmla="*/ 6858000 h 6858000"/>
              <a:gd name="connsiteX6" fmla="*/ 0 w 24323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387" h="6858000">
                <a:moveTo>
                  <a:pt x="0" y="0"/>
                </a:moveTo>
                <a:lnTo>
                  <a:pt x="577705" y="0"/>
                </a:lnTo>
                <a:lnTo>
                  <a:pt x="2432387" y="1854681"/>
                </a:lnTo>
                <a:lnTo>
                  <a:pt x="2432387" y="5112786"/>
                </a:lnTo>
                <a:lnTo>
                  <a:pt x="687173" y="6858000"/>
                </a:lnTo>
                <a:lnTo>
                  <a:pt x="0" y="6858000"/>
                </a:lnTo>
                <a:lnTo>
                  <a:pt x="0"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9AD01DE2-D721-81EF-FF4E-DC70E731B606}"/>
              </a:ext>
            </a:extLst>
          </p:cNvPr>
          <p:cNvSpPr/>
          <p:nvPr userDrawn="1"/>
        </p:nvSpPr>
        <p:spPr>
          <a:xfrm>
            <a:off x="9582024" y="1"/>
            <a:ext cx="2609976" cy="937809"/>
          </a:xfrm>
          <a:custGeom>
            <a:avLst/>
            <a:gdLst>
              <a:gd name="connsiteX0" fmla="*/ 0 w 2609976"/>
              <a:gd name="connsiteY0" fmla="*/ 0 h 937809"/>
              <a:gd name="connsiteX1" fmla="*/ 2609976 w 2609976"/>
              <a:gd name="connsiteY1" fmla="*/ 0 h 937809"/>
              <a:gd name="connsiteX2" fmla="*/ 2609976 w 2609976"/>
              <a:gd name="connsiteY2" fmla="*/ 937809 h 937809"/>
              <a:gd name="connsiteX3" fmla="*/ 937809 w 2609976"/>
              <a:gd name="connsiteY3" fmla="*/ 937809 h 937809"/>
              <a:gd name="connsiteX4" fmla="*/ 0 w 2609976"/>
              <a:gd name="connsiteY4" fmla="*/ 0 h 9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976" h="937809">
                <a:moveTo>
                  <a:pt x="0" y="0"/>
                </a:moveTo>
                <a:lnTo>
                  <a:pt x="2609976" y="0"/>
                </a:lnTo>
                <a:lnTo>
                  <a:pt x="2609976" y="937809"/>
                </a:lnTo>
                <a:lnTo>
                  <a:pt x="937809" y="937809"/>
                </a:lnTo>
                <a:lnTo>
                  <a:pt x="0"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C0643576-80E4-1843-5807-21C4322FD24A}"/>
              </a:ext>
            </a:extLst>
          </p:cNvPr>
          <p:cNvSpPr/>
          <p:nvPr userDrawn="1"/>
        </p:nvSpPr>
        <p:spPr>
          <a:xfrm>
            <a:off x="11287436" y="1462342"/>
            <a:ext cx="904565" cy="671665"/>
          </a:xfrm>
          <a:custGeom>
            <a:avLst/>
            <a:gdLst>
              <a:gd name="connsiteX0" fmla="*/ 114890 w 904565"/>
              <a:gd name="connsiteY0" fmla="*/ 0 h 671665"/>
              <a:gd name="connsiteX1" fmla="*/ 904565 w 904565"/>
              <a:gd name="connsiteY1" fmla="*/ 0 h 671665"/>
              <a:gd name="connsiteX2" fmla="*/ 904565 w 904565"/>
              <a:gd name="connsiteY2" fmla="*/ 671665 h 671665"/>
              <a:gd name="connsiteX3" fmla="*/ 510157 w 904565"/>
              <a:gd name="connsiteY3" fmla="*/ 671665 h 671665"/>
              <a:gd name="connsiteX4" fmla="*/ 33866 w 904565"/>
              <a:gd name="connsiteY4" fmla="*/ 195368 h 671665"/>
              <a:gd name="connsiteX5" fmla="*/ 6413 w 904565"/>
              <a:gd name="connsiteY5" fmla="*/ 77561 h 671665"/>
              <a:gd name="connsiteX6" fmla="*/ 114890 w 904565"/>
              <a:gd name="connsiteY6" fmla="*/ 0 h 67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565" h="671665">
                <a:moveTo>
                  <a:pt x="114890" y="0"/>
                </a:moveTo>
                <a:lnTo>
                  <a:pt x="904565" y="0"/>
                </a:lnTo>
                <a:lnTo>
                  <a:pt x="904565" y="671665"/>
                </a:lnTo>
                <a:lnTo>
                  <a:pt x="510157" y="671665"/>
                </a:lnTo>
                <a:lnTo>
                  <a:pt x="33866" y="195368"/>
                </a:lnTo>
                <a:cubicBezTo>
                  <a:pt x="-252" y="161518"/>
                  <a:pt x="-6918" y="115941"/>
                  <a:pt x="6413" y="77561"/>
                </a:cubicBezTo>
                <a:cubicBezTo>
                  <a:pt x="21341" y="34380"/>
                  <a:pt x="61051" y="0"/>
                  <a:pt x="114890" y="0"/>
                </a:cubicBezTo>
                <a:close/>
              </a:path>
            </a:pathLst>
          </a:cu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82EE6B1E-FB2F-0C47-6876-69B9DFBDB141}"/>
              </a:ext>
            </a:extLst>
          </p:cNvPr>
          <p:cNvSpPr/>
          <p:nvPr userDrawn="1"/>
        </p:nvSpPr>
        <p:spPr>
          <a:xfrm>
            <a:off x="9801525" y="2460512"/>
            <a:ext cx="2377759" cy="2539266"/>
          </a:xfrm>
          <a:custGeom>
            <a:avLst/>
            <a:gdLst>
              <a:gd name="connsiteX0" fmla="*/ 0 w 2377759"/>
              <a:gd name="connsiteY0" fmla="*/ 0 h 2539266"/>
              <a:gd name="connsiteX1" fmla="*/ 671934 w 2377759"/>
              <a:gd name="connsiteY1" fmla="*/ 671934 h 2539266"/>
              <a:gd name="connsiteX2" fmla="*/ 671934 w 2377759"/>
              <a:gd name="connsiteY2" fmla="*/ 1867601 h 2539266"/>
              <a:gd name="connsiteX3" fmla="*/ 1867601 w 2377759"/>
              <a:gd name="connsiteY3" fmla="*/ 1867601 h 2539266"/>
              <a:gd name="connsiteX4" fmla="*/ 2343899 w 2377759"/>
              <a:gd name="connsiteY4" fmla="*/ 2343898 h 2539266"/>
              <a:gd name="connsiteX5" fmla="*/ 2371352 w 2377759"/>
              <a:gd name="connsiteY5" fmla="*/ 2461706 h 2539266"/>
              <a:gd name="connsiteX6" fmla="*/ 2262868 w 2377759"/>
              <a:gd name="connsiteY6" fmla="*/ 2539266 h 2539266"/>
              <a:gd name="connsiteX7" fmla="*/ 0 w 2377759"/>
              <a:gd name="connsiteY7" fmla="*/ 2539266 h 2539266"/>
              <a:gd name="connsiteX8" fmla="*/ 0 w 2377759"/>
              <a:gd name="connsiteY8" fmla="*/ 0 h 25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759" h="2539266">
                <a:moveTo>
                  <a:pt x="0" y="0"/>
                </a:moveTo>
                <a:cubicBezTo>
                  <a:pt x="0" y="0"/>
                  <a:pt x="671934" y="671934"/>
                  <a:pt x="671934" y="671934"/>
                </a:cubicBezTo>
                <a:lnTo>
                  <a:pt x="671934" y="1867601"/>
                </a:lnTo>
                <a:lnTo>
                  <a:pt x="1867601" y="1867601"/>
                </a:lnTo>
                <a:lnTo>
                  <a:pt x="2343899" y="2343898"/>
                </a:lnTo>
                <a:cubicBezTo>
                  <a:pt x="2378010" y="2377748"/>
                  <a:pt x="2384676" y="2423325"/>
                  <a:pt x="2371352" y="2461706"/>
                </a:cubicBezTo>
                <a:cubicBezTo>
                  <a:pt x="2356424" y="2504879"/>
                  <a:pt x="2316707" y="2539266"/>
                  <a:pt x="2262868" y="2539266"/>
                </a:cubicBezTo>
                <a:lnTo>
                  <a:pt x="0" y="2539266"/>
                </a:lnTo>
                <a:lnTo>
                  <a:pt x="0" y="0"/>
                </a:lnTo>
                <a:close/>
              </a:path>
            </a:pathLst>
          </a:cu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1DAE9CFD-E7DD-D5B0-9B9A-3EFAF37220C0}"/>
              </a:ext>
            </a:extLst>
          </p:cNvPr>
          <p:cNvSpPr/>
          <p:nvPr userDrawn="1"/>
        </p:nvSpPr>
        <p:spPr>
          <a:xfrm>
            <a:off x="8367762" y="5544836"/>
            <a:ext cx="3824239" cy="1313165"/>
          </a:xfrm>
          <a:custGeom>
            <a:avLst/>
            <a:gdLst>
              <a:gd name="connsiteX0" fmla="*/ 1313022 w 3824239"/>
              <a:gd name="connsiteY0" fmla="*/ 0 h 1313165"/>
              <a:gd name="connsiteX1" fmla="*/ 3824239 w 3824239"/>
              <a:gd name="connsiteY1" fmla="*/ 0 h 1313165"/>
              <a:gd name="connsiteX2" fmla="*/ 3824239 w 3824239"/>
              <a:gd name="connsiteY2" fmla="*/ 1313165 h 1313165"/>
              <a:gd name="connsiteX3" fmla="*/ 0 w 3824239"/>
              <a:gd name="connsiteY3" fmla="*/ 1313165 h 1313165"/>
              <a:gd name="connsiteX4" fmla="*/ 1313022 w 3824239"/>
              <a:gd name="connsiteY4" fmla="*/ 0 h 131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239" h="1313165">
                <a:moveTo>
                  <a:pt x="1313022" y="0"/>
                </a:moveTo>
                <a:lnTo>
                  <a:pt x="3824239" y="0"/>
                </a:lnTo>
                <a:lnTo>
                  <a:pt x="3824239" y="1313165"/>
                </a:lnTo>
                <a:lnTo>
                  <a:pt x="0" y="1313165"/>
                </a:lnTo>
                <a:lnTo>
                  <a:pt x="1313022"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1885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ild Talent Divider - navy">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F1A715-142F-A4A1-1D9B-AA1F2645900B}"/>
              </a:ext>
            </a:extLst>
          </p:cNvPr>
          <p:cNvSpPr txBox="1"/>
          <p:nvPr userDrawn="1"/>
        </p:nvSpPr>
        <p:spPr>
          <a:xfrm>
            <a:off x="1509301" y="3951498"/>
            <a:ext cx="3848493" cy="646331"/>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a:solidFill>
                  <a:schemeClr val="bg1"/>
                </a:solidFill>
                <a:latin typeface="Segoe UI" panose="020B0502040204020203" pitchFamily="34" charset="0"/>
                <a:ea typeface="Calibri" panose="020F0502020204030204" pitchFamily="34" charset="0"/>
                <a:cs typeface="Segoe UI" panose="020B0502040204020203" pitchFamily="34" charset="0"/>
              </a:rPr>
              <a:t>Build Talent</a:t>
            </a:r>
          </a:p>
        </p:txBody>
      </p:sp>
      <p:grpSp>
        <p:nvGrpSpPr>
          <p:cNvPr id="17" name="Group 16">
            <a:extLst>
              <a:ext uri="{FF2B5EF4-FFF2-40B4-BE49-F238E27FC236}">
                <a16:creationId xmlns:a16="http://schemas.microsoft.com/office/drawing/2014/main" id="{1313D7F8-FD21-B638-CADB-69461869A7D6}"/>
              </a:ext>
            </a:extLst>
          </p:cNvPr>
          <p:cNvGrpSpPr/>
          <p:nvPr userDrawn="1"/>
        </p:nvGrpSpPr>
        <p:grpSpPr>
          <a:xfrm>
            <a:off x="2814491" y="2395041"/>
            <a:ext cx="1238112" cy="1197904"/>
            <a:chOff x="4241051" y="2324992"/>
            <a:chExt cx="1382912" cy="1338002"/>
          </a:xfrm>
          <a:solidFill>
            <a:schemeClr val="bg1"/>
          </a:solidFill>
        </p:grpSpPr>
        <p:sp>
          <p:nvSpPr>
            <p:cNvPr id="11" name="Freeform: Shape 10">
              <a:extLst>
                <a:ext uri="{FF2B5EF4-FFF2-40B4-BE49-F238E27FC236}">
                  <a16:creationId xmlns:a16="http://schemas.microsoft.com/office/drawing/2014/main" id="{160A98C5-9E1E-3E92-3EF8-299F81CC5855}"/>
                </a:ext>
              </a:extLst>
            </p:cNvPr>
            <p:cNvSpPr/>
            <p:nvPr/>
          </p:nvSpPr>
          <p:spPr>
            <a:xfrm>
              <a:off x="5281912" y="2390679"/>
              <a:ext cx="342051" cy="1149159"/>
            </a:xfrm>
            <a:custGeom>
              <a:avLst/>
              <a:gdLst>
                <a:gd name="connsiteX0" fmla="*/ 342052 w 342051"/>
                <a:gd name="connsiteY0" fmla="*/ 1149160 h 1149159"/>
                <a:gd name="connsiteX1" fmla="*/ 342052 w 342051"/>
                <a:gd name="connsiteY1" fmla="*/ 0 h 1149159"/>
                <a:gd name="connsiteX2" fmla="*/ 0 w 342051"/>
                <a:gd name="connsiteY2" fmla="*/ 342090 h 1149159"/>
                <a:gd name="connsiteX3" fmla="*/ 0 w 342051"/>
                <a:gd name="connsiteY3" fmla="*/ 807108 h 1149159"/>
                <a:gd name="connsiteX4" fmla="*/ 342052 w 342051"/>
                <a:gd name="connsiteY4" fmla="*/ 1149160 h 11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51" h="1149159">
                  <a:moveTo>
                    <a:pt x="342052" y="1149160"/>
                  </a:moveTo>
                  <a:lnTo>
                    <a:pt x="342052" y="0"/>
                  </a:lnTo>
                  <a:lnTo>
                    <a:pt x="0" y="342090"/>
                  </a:lnTo>
                  <a:lnTo>
                    <a:pt x="0" y="807108"/>
                  </a:lnTo>
                  <a:lnTo>
                    <a:pt x="342052" y="1149160"/>
                  </a:lnTo>
                  <a:close/>
                </a:path>
              </a:pathLst>
            </a:custGeom>
            <a:grpFill/>
            <a:ln w="376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78F0003-5C95-CE49-4B1D-FFD1EC3CC041}"/>
                </a:ext>
              </a:extLst>
            </p:cNvPr>
            <p:cNvSpPr/>
            <p:nvPr/>
          </p:nvSpPr>
          <p:spPr>
            <a:xfrm>
              <a:off x="4424954" y="2324992"/>
              <a:ext cx="1149197" cy="337526"/>
            </a:xfrm>
            <a:custGeom>
              <a:avLst/>
              <a:gdLst>
                <a:gd name="connsiteX0" fmla="*/ 1149198 w 1149197"/>
                <a:gd name="connsiteY0" fmla="*/ 0 h 337526"/>
                <a:gd name="connsiteX1" fmla="*/ 0 w 1149197"/>
                <a:gd name="connsiteY1" fmla="*/ 0 h 337526"/>
                <a:gd name="connsiteX2" fmla="*/ 337527 w 1149197"/>
                <a:gd name="connsiteY2" fmla="*/ 337527 h 337526"/>
                <a:gd name="connsiteX3" fmla="*/ 811671 w 1149197"/>
                <a:gd name="connsiteY3" fmla="*/ 337527 h 337526"/>
                <a:gd name="connsiteX4" fmla="*/ 1149198 w 1149197"/>
                <a:gd name="connsiteY4" fmla="*/ 0 h 33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97" h="337526">
                  <a:moveTo>
                    <a:pt x="1149198" y="0"/>
                  </a:moveTo>
                  <a:lnTo>
                    <a:pt x="0" y="0"/>
                  </a:lnTo>
                  <a:lnTo>
                    <a:pt x="337527" y="337527"/>
                  </a:lnTo>
                  <a:lnTo>
                    <a:pt x="811671" y="337527"/>
                  </a:lnTo>
                  <a:lnTo>
                    <a:pt x="1149198" y="0"/>
                  </a:lnTo>
                  <a:close/>
                </a:path>
              </a:pathLst>
            </a:custGeom>
            <a:grpFill/>
            <a:ln w="376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FD990A9-5048-BF26-4E7F-272383D35E1F}"/>
                </a:ext>
              </a:extLst>
            </p:cNvPr>
            <p:cNvSpPr/>
            <p:nvPr/>
          </p:nvSpPr>
          <p:spPr>
            <a:xfrm>
              <a:off x="4241051" y="2448109"/>
              <a:ext cx="344125" cy="1149197"/>
            </a:xfrm>
            <a:custGeom>
              <a:avLst/>
              <a:gdLst>
                <a:gd name="connsiteX0" fmla="*/ 0 w 344125"/>
                <a:gd name="connsiteY0" fmla="*/ 0 h 1149197"/>
                <a:gd name="connsiteX1" fmla="*/ 0 w 344125"/>
                <a:gd name="connsiteY1" fmla="*/ 1149198 h 1149197"/>
                <a:gd name="connsiteX2" fmla="*/ 344126 w 344125"/>
                <a:gd name="connsiteY2" fmla="*/ 805072 h 1149197"/>
                <a:gd name="connsiteX3" fmla="*/ 344126 w 344125"/>
                <a:gd name="connsiteY3" fmla="*/ 344126 h 1149197"/>
                <a:gd name="connsiteX4" fmla="*/ 0 w 344125"/>
                <a:gd name="connsiteY4" fmla="*/ 0 h 114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25" h="1149197">
                  <a:moveTo>
                    <a:pt x="0" y="0"/>
                  </a:moveTo>
                  <a:lnTo>
                    <a:pt x="0" y="1149198"/>
                  </a:lnTo>
                  <a:lnTo>
                    <a:pt x="344126" y="805072"/>
                  </a:lnTo>
                  <a:lnTo>
                    <a:pt x="344126" y="344126"/>
                  </a:lnTo>
                  <a:lnTo>
                    <a:pt x="0" y="0"/>
                  </a:lnTo>
                  <a:close/>
                </a:path>
              </a:pathLst>
            </a:custGeom>
            <a:grpFill/>
            <a:ln w="376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FC0E6D8-4445-4653-07EC-4BC3589D04E3}"/>
                </a:ext>
              </a:extLst>
            </p:cNvPr>
            <p:cNvSpPr/>
            <p:nvPr/>
          </p:nvSpPr>
          <p:spPr>
            <a:xfrm>
              <a:off x="4295124" y="3314306"/>
              <a:ext cx="1149159" cy="348688"/>
            </a:xfrm>
            <a:custGeom>
              <a:avLst/>
              <a:gdLst>
                <a:gd name="connsiteX0" fmla="*/ 1149160 w 1149159"/>
                <a:gd name="connsiteY0" fmla="*/ 348689 h 348688"/>
                <a:gd name="connsiteX1" fmla="*/ 800509 w 1149159"/>
                <a:gd name="connsiteY1" fmla="*/ 0 h 348688"/>
                <a:gd name="connsiteX2" fmla="*/ 348651 w 1149159"/>
                <a:gd name="connsiteY2" fmla="*/ 0 h 348688"/>
                <a:gd name="connsiteX3" fmla="*/ 0 w 1149159"/>
                <a:gd name="connsiteY3" fmla="*/ 348689 h 348688"/>
                <a:gd name="connsiteX4" fmla="*/ 1149160 w 1149159"/>
                <a:gd name="connsiteY4" fmla="*/ 348689 h 3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59" h="348688">
                  <a:moveTo>
                    <a:pt x="1149160" y="348689"/>
                  </a:moveTo>
                  <a:lnTo>
                    <a:pt x="800509" y="0"/>
                  </a:lnTo>
                  <a:lnTo>
                    <a:pt x="348651" y="0"/>
                  </a:lnTo>
                  <a:lnTo>
                    <a:pt x="0" y="348689"/>
                  </a:lnTo>
                  <a:lnTo>
                    <a:pt x="1149160" y="348689"/>
                  </a:lnTo>
                  <a:close/>
                </a:path>
              </a:pathLst>
            </a:custGeom>
            <a:grpFill/>
            <a:ln w="376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28D39D3-CF12-F3F6-DE47-FA042DA042BE}"/>
                </a:ext>
              </a:extLst>
            </p:cNvPr>
            <p:cNvSpPr/>
            <p:nvPr/>
          </p:nvSpPr>
          <p:spPr>
            <a:xfrm>
              <a:off x="4660857" y="2877946"/>
              <a:ext cx="336397" cy="359246"/>
            </a:xfrm>
            <a:custGeom>
              <a:avLst/>
              <a:gdLst>
                <a:gd name="connsiteX0" fmla="*/ 335491 w 336397"/>
                <a:gd name="connsiteY0" fmla="*/ 348274 h 359246"/>
                <a:gd name="connsiteX1" fmla="*/ 331607 w 336397"/>
                <a:gd name="connsiteY1" fmla="*/ 331607 h 359246"/>
                <a:gd name="connsiteX2" fmla="*/ 264222 w 336397"/>
                <a:gd name="connsiteY2" fmla="*/ 264222 h 359246"/>
                <a:gd name="connsiteX3" fmla="*/ 95063 w 336397"/>
                <a:gd name="connsiteY3" fmla="*/ 264222 h 359246"/>
                <a:gd name="connsiteX4" fmla="*/ 95063 w 336397"/>
                <a:gd name="connsiteY4" fmla="*/ 95063 h 359246"/>
                <a:gd name="connsiteX5" fmla="*/ 0 w 336397"/>
                <a:gd name="connsiteY5" fmla="*/ 0 h 359246"/>
                <a:gd name="connsiteX6" fmla="*/ 0 w 336397"/>
                <a:gd name="connsiteY6" fmla="*/ 359247 h 359246"/>
                <a:gd name="connsiteX7" fmla="*/ 320143 w 336397"/>
                <a:gd name="connsiteY7" fmla="*/ 359247 h 359246"/>
                <a:gd name="connsiteX8" fmla="*/ 335491 w 336397"/>
                <a:gd name="connsiteY8" fmla="*/ 348274 h 35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97" h="359246">
                  <a:moveTo>
                    <a:pt x="335491" y="348274"/>
                  </a:moveTo>
                  <a:cubicBezTo>
                    <a:pt x="337376" y="342844"/>
                    <a:pt x="336433" y="336396"/>
                    <a:pt x="331607" y="331607"/>
                  </a:cubicBezTo>
                  <a:lnTo>
                    <a:pt x="264222" y="264222"/>
                  </a:lnTo>
                  <a:lnTo>
                    <a:pt x="95063" y="264222"/>
                  </a:lnTo>
                  <a:lnTo>
                    <a:pt x="95063" y="95063"/>
                  </a:lnTo>
                  <a:cubicBezTo>
                    <a:pt x="95063" y="95063"/>
                    <a:pt x="0" y="0"/>
                    <a:pt x="0" y="0"/>
                  </a:cubicBezTo>
                  <a:lnTo>
                    <a:pt x="0" y="359247"/>
                  </a:lnTo>
                  <a:lnTo>
                    <a:pt x="320143" y="359247"/>
                  </a:lnTo>
                  <a:cubicBezTo>
                    <a:pt x="327760" y="359247"/>
                    <a:pt x="333379" y="354382"/>
                    <a:pt x="335491" y="348274"/>
                  </a:cubicBezTo>
                  <a:close/>
                </a:path>
              </a:pathLst>
            </a:custGeom>
            <a:solidFill>
              <a:schemeClr val="accent1"/>
            </a:solidFill>
            <a:ln w="376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66D1860-D150-0651-544F-4CE258BC7D33}"/>
                </a:ext>
              </a:extLst>
            </p:cNvPr>
            <p:cNvSpPr/>
            <p:nvPr/>
          </p:nvSpPr>
          <p:spPr>
            <a:xfrm>
              <a:off x="4871079" y="2736728"/>
              <a:ext cx="336397" cy="359246"/>
            </a:xfrm>
            <a:custGeom>
              <a:avLst/>
              <a:gdLst>
                <a:gd name="connsiteX0" fmla="*/ 907 w 336397"/>
                <a:gd name="connsiteY0" fmla="*/ 10973 h 359246"/>
                <a:gd name="connsiteX1" fmla="*/ 4791 w 336397"/>
                <a:gd name="connsiteY1" fmla="*/ 27640 h 359246"/>
                <a:gd name="connsiteX2" fmla="*/ 72175 w 336397"/>
                <a:gd name="connsiteY2" fmla="*/ 95025 h 359246"/>
                <a:gd name="connsiteX3" fmla="*/ 241335 w 336397"/>
                <a:gd name="connsiteY3" fmla="*/ 95025 h 359246"/>
                <a:gd name="connsiteX4" fmla="*/ 241335 w 336397"/>
                <a:gd name="connsiteY4" fmla="*/ 264184 h 359246"/>
                <a:gd name="connsiteX5" fmla="*/ 336397 w 336397"/>
                <a:gd name="connsiteY5" fmla="*/ 359247 h 359246"/>
                <a:gd name="connsiteX6" fmla="*/ 336397 w 336397"/>
                <a:gd name="connsiteY6" fmla="*/ 0 h 359246"/>
                <a:gd name="connsiteX7" fmla="*/ 16254 w 336397"/>
                <a:gd name="connsiteY7" fmla="*/ 0 h 359246"/>
                <a:gd name="connsiteX8" fmla="*/ 907 w 336397"/>
                <a:gd name="connsiteY8" fmla="*/ 10973 h 35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397" h="359246">
                  <a:moveTo>
                    <a:pt x="907" y="10973"/>
                  </a:moveTo>
                  <a:cubicBezTo>
                    <a:pt x="-979" y="16403"/>
                    <a:pt x="-36" y="22851"/>
                    <a:pt x="4791" y="27640"/>
                  </a:cubicBezTo>
                  <a:lnTo>
                    <a:pt x="72175" y="95025"/>
                  </a:lnTo>
                  <a:lnTo>
                    <a:pt x="241335" y="95025"/>
                  </a:lnTo>
                  <a:lnTo>
                    <a:pt x="241335" y="264184"/>
                  </a:lnTo>
                  <a:lnTo>
                    <a:pt x="336397" y="359247"/>
                  </a:lnTo>
                  <a:lnTo>
                    <a:pt x="336397" y="0"/>
                  </a:lnTo>
                  <a:lnTo>
                    <a:pt x="16254" y="0"/>
                  </a:lnTo>
                  <a:cubicBezTo>
                    <a:pt x="8637" y="0"/>
                    <a:pt x="3019" y="4864"/>
                    <a:pt x="907" y="10973"/>
                  </a:cubicBezTo>
                  <a:close/>
                </a:path>
              </a:pathLst>
            </a:custGeom>
            <a:solidFill>
              <a:schemeClr val="accent1"/>
            </a:solidFill>
            <a:ln w="3763" cap="flat">
              <a:noFill/>
              <a:prstDash val="solid"/>
              <a:miter/>
            </a:ln>
          </p:spPr>
          <p:txBody>
            <a:bodyPr rtlCol="0" anchor="ctr"/>
            <a:lstStyle/>
            <a:p>
              <a:endParaRPr lang="en-GB"/>
            </a:p>
          </p:txBody>
        </p:sp>
      </p:grpSp>
      <p:sp>
        <p:nvSpPr>
          <p:cNvPr id="37" name="Freeform: Shape 36">
            <a:extLst>
              <a:ext uri="{FF2B5EF4-FFF2-40B4-BE49-F238E27FC236}">
                <a16:creationId xmlns:a16="http://schemas.microsoft.com/office/drawing/2014/main" id="{F26F0884-CE2E-F86A-CF84-C832EBF002E6}"/>
              </a:ext>
            </a:extLst>
          </p:cNvPr>
          <p:cNvSpPr/>
          <p:nvPr userDrawn="1"/>
        </p:nvSpPr>
        <p:spPr>
          <a:xfrm>
            <a:off x="6834209" y="0"/>
            <a:ext cx="2432387" cy="6858000"/>
          </a:xfrm>
          <a:custGeom>
            <a:avLst/>
            <a:gdLst>
              <a:gd name="connsiteX0" fmla="*/ 0 w 2432387"/>
              <a:gd name="connsiteY0" fmla="*/ 0 h 6858000"/>
              <a:gd name="connsiteX1" fmla="*/ 577705 w 2432387"/>
              <a:gd name="connsiteY1" fmla="*/ 0 h 6858000"/>
              <a:gd name="connsiteX2" fmla="*/ 2432387 w 2432387"/>
              <a:gd name="connsiteY2" fmla="*/ 1854681 h 6858000"/>
              <a:gd name="connsiteX3" fmla="*/ 2432387 w 2432387"/>
              <a:gd name="connsiteY3" fmla="*/ 5112786 h 6858000"/>
              <a:gd name="connsiteX4" fmla="*/ 687173 w 2432387"/>
              <a:gd name="connsiteY4" fmla="*/ 6858000 h 6858000"/>
              <a:gd name="connsiteX5" fmla="*/ 0 w 2432387"/>
              <a:gd name="connsiteY5" fmla="*/ 6858000 h 6858000"/>
              <a:gd name="connsiteX6" fmla="*/ 0 w 24323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387" h="6858000">
                <a:moveTo>
                  <a:pt x="0" y="0"/>
                </a:moveTo>
                <a:lnTo>
                  <a:pt x="577705" y="0"/>
                </a:lnTo>
                <a:lnTo>
                  <a:pt x="2432387" y="1854681"/>
                </a:lnTo>
                <a:lnTo>
                  <a:pt x="2432387" y="5112786"/>
                </a:lnTo>
                <a:lnTo>
                  <a:pt x="687173" y="6858000"/>
                </a:lnTo>
                <a:lnTo>
                  <a:pt x="0" y="6858000"/>
                </a:ln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9AD01DE2-D721-81EF-FF4E-DC70E731B606}"/>
              </a:ext>
            </a:extLst>
          </p:cNvPr>
          <p:cNvSpPr/>
          <p:nvPr userDrawn="1"/>
        </p:nvSpPr>
        <p:spPr>
          <a:xfrm>
            <a:off x="9582024" y="1"/>
            <a:ext cx="2609976" cy="937809"/>
          </a:xfrm>
          <a:custGeom>
            <a:avLst/>
            <a:gdLst>
              <a:gd name="connsiteX0" fmla="*/ 0 w 2609976"/>
              <a:gd name="connsiteY0" fmla="*/ 0 h 937809"/>
              <a:gd name="connsiteX1" fmla="*/ 2609976 w 2609976"/>
              <a:gd name="connsiteY1" fmla="*/ 0 h 937809"/>
              <a:gd name="connsiteX2" fmla="*/ 2609976 w 2609976"/>
              <a:gd name="connsiteY2" fmla="*/ 937809 h 937809"/>
              <a:gd name="connsiteX3" fmla="*/ 937809 w 2609976"/>
              <a:gd name="connsiteY3" fmla="*/ 937809 h 937809"/>
              <a:gd name="connsiteX4" fmla="*/ 0 w 2609976"/>
              <a:gd name="connsiteY4" fmla="*/ 0 h 9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976" h="937809">
                <a:moveTo>
                  <a:pt x="0" y="0"/>
                </a:moveTo>
                <a:lnTo>
                  <a:pt x="2609976" y="0"/>
                </a:lnTo>
                <a:lnTo>
                  <a:pt x="2609976" y="937809"/>
                </a:lnTo>
                <a:lnTo>
                  <a:pt x="937809" y="937809"/>
                </a:lnTo>
                <a:lnTo>
                  <a:pt x="0"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C0643576-80E4-1843-5807-21C4322FD24A}"/>
              </a:ext>
            </a:extLst>
          </p:cNvPr>
          <p:cNvSpPr/>
          <p:nvPr userDrawn="1"/>
        </p:nvSpPr>
        <p:spPr>
          <a:xfrm>
            <a:off x="11287436" y="1462342"/>
            <a:ext cx="904565" cy="671665"/>
          </a:xfrm>
          <a:custGeom>
            <a:avLst/>
            <a:gdLst>
              <a:gd name="connsiteX0" fmla="*/ 114890 w 904565"/>
              <a:gd name="connsiteY0" fmla="*/ 0 h 671665"/>
              <a:gd name="connsiteX1" fmla="*/ 904565 w 904565"/>
              <a:gd name="connsiteY1" fmla="*/ 0 h 671665"/>
              <a:gd name="connsiteX2" fmla="*/ 904565 w 904565"/>
              <a:gd name="connsiteY2" fmla="*/ 671665 h 671665"/>
              <a:gd name="connsiteX3" fmla="*/ 510157 w 904565"/>
              <a:gd name="connsiteY3" fmla="*/ 671665 h 671665"/>
              <a:gd name="connsiteX4" fmla="*/ 33866 w 904565"/>
              <a:gd name="connsiteY4" fmla="*/ 195368 h 671665"/>
              <a:gd name="connsiteX5" fmla="*/ 6413 w 904565"/>
              <a:gd name="connsiteY5" fmla="*/ 77561 h 671665"/>
              <a:gd name="connsiteX6" fmla="*/ 114890 w 904565"/>
              <a:gd name="connsiteY6" fmla="*/ 0 h 67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565" h="671665">
                <a:moveTo>
                  <a:pt x="114890" y="0"/>
                </a:moveTo>
                <a:lnTo>
                  <a:pt x="904565" y="0"/>
                </a:lnTo>
                <a:lnTo>
                  <a:pt x="904565" y="671665"/>
                </a:lnTo>
                <a:lnTo>
                  <a:pt x="510157" y="671665"/>
                </a:lnTo>
                <a:lnTo>
                  <a:pt x="33866" y="195368"/>
                </a:lnTo>
                <a:cubicBezTo>
                  <a:pt x="-252" y="161518"/>
                  <a:pt x="-6918" y="115941"/>
                  <a:pt x="6413" y="77561"/>
                </a:cubicBezTo>
                <a:cubicBezTo>
                  <a:pt x="21341" y="34380"/>
                  <a:pt x="61051" y="0"/>
                  <a:pt x="114890"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82EE6B1E-FB2F-0C47-6876-69B9DFBDB141}"/>
              </a:ext>
            </a:extLst>
          </p:cNvPr>
          <p:cNvSpPr/>
          <p:nvPr userDrawn="1"/>
        </p:nvSpPr>
        <p:spPr>
          <a:xfrm>
            <a:off x="9801525" y="2460512"/>
            <a:ext cx="2377759" cy="2539266"/>
          </a:xfrm>
          <a:custGeom>
            <a:avLst/>
            <a:gdLst>
              <a:gd name="connsiteX0" fmla="*/ 0 w 2377759"/>
              <a:gd name="connsiteY0" fmla="*/ 0 h 2539266"/>
              <a:gd name="connsiteX1" fmla="*/ 671934 w 2377759"/>
              <a:gd name="connsiteY1" fmla="*/ 671934 h 2539266"/>
              <a:gd name="connsiteX2" fmla="*/ 671934 w 2377759"/>
              <a:gd name="connsiteY2" fmla="*/ 1867601 h 2539266"/>
              <a:gd name="connsiteX3" fmla="*/ 1867601 w 2377759"/>
              <a:gd name="connsiteY3" fmla="*/ 1867601 h 2539266"/>
              <a:gd name="connsiteX4" fmla="*/ 2343899 w 2377759"/>
              <a:gd name="connsiteY4" fmla="*/ 2343898 h 2539266"/>
              <a:gd name="connsiteX5" fmla="*/ 2371352 w 2377759"/>
              <a:gd name="connsiteY5" fmla="*/ 2461706 h 2539266"/>
              <a:gd name="connsiteX6" fmla="*/ 2262868 w 2377759"/>
              <a:gd name="connsiteY6" fmla="*/ 2539266 h 2539266"/>
              <a:gd name="connsiteX7" fmla="*/ 0 w 2377759"/>
              <a:gd name="connsiteY7" fmla="*/ 2539266 h 2539266"/>
              <a:gd name="connsiteX8" fmla="*/ 0 w 2377759"/>
              <a:gd name="connsiteY8" fmla="*/ 0 h 25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759" h="2539266">
                <a:moveTo>
                  <a:pt x="0" y="0"/>
                </a:moveTo>
                <a:cubicBezTo>
                  <a:pt x="0" y="0"/>
                  <a:pt x="671934" y="671934"/>
                  <a:pt x="671934" y="671934"/>
                </a:cubicBezTo>
                <a:lnTo>
                  <a:pt x="671934" y="1867601"/>
                </a:lnTo>
                <a:lnTo>
                  <a:pt x="1867601" y="1867601"/>
                </a:lnTo>
                <a:lnTo>
                  <a:pt x="2343899" y="2343898"/>
                </a:lnTo>
                <a:cubicBezTo>
                  <a:pt x="2378010" y="2377748"/>
                  <a:pt x="2384676" y="2423325"/>
                  <a:pt x="2371352" y="2461706"/>
                </a:cubicBezTo>
                <a:cubicBezTo>
                  <a:pt x="2356424" y="2504879"/>
                  <a:pt x="2316707" y="2539266"/>
                  <a:pt x="2262868" y="2539266"/>
                </a:cubicBezTo>
                <a:lnTo>
                  <a:pt x="0" y="2539266"/>
                </a:lnTo>
                <a:lnTo>
                  <a:pt x="0"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1DAE9CFD-E7DD-D5B0-9B9A-3EFAF37220C0}"/>
              </a:ext>
            </a:extLst>
          </p:cNvPr>
          <p:cNvSpPr/>
          <p:nvPr userDrawn="1"/>
        </p:nvSpPr>
        <p:spPr>
          <a:xfrm>
            <a:off x="8367762" y="5544836"/>
            <a:ext cx="3824239" cy="1313165"/>
          </a:xfrm>
          <a:custGeom>
            <a:avLst/>
            <a:gdLst>
              <a:gd name="connsiteX0" fmla="*/ 1313022 w 3824239"/>
              <a:gd name="connsiteY0" fmla="*/ 0 h 1313165"/>
              <a:gd name="connsiteX1" fmla="*/ 3824239 w 3824239"/>
              <a:gd name="connsiteY1" fmla="*/ 0 h 1313165"/>
              <a:gd name="connsiteX2" fmla="*/ 3824239 w 3824239"/>
              <a:gd name="connsiteY2" fmla="*/ 1313165 h 1313165"/>
              <a:gd name="connsiteX3" fmla="*/ 0 w 3824239"/>
              <a:gd name="connsiteY3" fmla="*/ 1313165 h 1313165"/>
              <a:gd name="connsiteX4" fmla="*/ 1313022 w 3824239"/>
              <a:gd name="connsiteY4" fmla="*/ 0 h 131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239" h="1313165">
                <a:moveTo>
                  <a:pt x="1313022" y="0"/>
                </a:moveTo>
                <a:lnTo>
                  <a:pt x="3824239" y="0"/>
                </a:lnTo>
                <a:lnTo>
                  <a:pt x="3824239" y="1313165"/>
                </a:lnTo>
                <a:lnTo>
                  <a:pt x="0" y="1313165"/>
                </a:lnTo>
                <a:lnTo>
                  <a:pt x="1313022"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9757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 Talent Divider - whit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F1A715-142F-A4A1-1D9B-AA1F2645900B}"/>
              </a:ext>
            </a:extLst>
          </p:cNvPr>
          <p:cNvSpPr txBox="1"/>
          <p:nvPr userDrawn="1"/>
        </p:nvSpPr>
        <p:spPr>
          <a:xfrm>
            <a:off x="1509301" y="3951498"/>
            <a:ext cx="3848493" cy="646331"/>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a:solidFill>
                  <a:schemeClr val="tx2"/>
                </a:solidFill>
                <a:latin typeface="Segoe UI" panose="020B0502040204020203" pitchFamily="34" charset="0"/>
                <a:ea typeface="Calibri" panose="020F0502020204030204" pitchFamily="34" charset="0"/>
                <a:cs typeface="Segoe UI" panose="020B0502040204020203" pitchFamily="34" charset="0"/>
              </a:rPr>
              <a:t>Lead Talent</a:t>
            </a:r>
          </a:p>
        </p:txBody>
      </p:sp>
      <p:grpSp>
        <p:nvGrpSpPr>
          <p:cNvPr id="9" name="Group 8">
            <a:extLst>
              <a:ext uri="{FF2B5EF4-FFF2-40B4-BE49-F238E27FC236}">
                <a16:creationId xmlns:a16="http://schemas.microsoft.com/office/drawing/2014/main" id="{B863A6D6-22AA-FC71-2B62-B85AD871CEE0}"/>
              </a:ext>
            </a:extLst>
          </p:cNvPr>
          <p:cNvGrpSpPr/>
          <p:nvPr userDrawn="1"/>
        </p:nvGrpSpPr>
        <p:grpSpPr>
          <a:xfrm>
            <a:off x="2757738" y="2364988"/>
            <a:ext cx="1467554" cy="1221492"/>
            <a:chOff x="4062427" y="1738312"/>
            <a:chExt cx="4062873" cy="3381660"/>
          </a:xfrm>
        </p:grpSpPr>
        <p:sp>
          <p:nvSpPr>
            <p:cNvPr id="5" name="Freeform: Shape 4">
              <a:extLst>
                <a:ext uri="{FF2B5EF4-FFF2-40B4-BE49-F238E27FC236}">
                  <a16:creationId xmlns:a16="http://schemas.microsoft.com/office/drawing/2014/main" id="{7C0F468D-B7D8-DD3E-732F-00383B2DC564}"/>
                </a:ext>
              </a:extLst>
            </p:cNvPr>
            <p:cNvSpPr/>
            <p:nvPr/>
          </p:nvSpPr>
          <p:spPr>
            <a:xfrm>
              <a:off x="5417310" y="4482940"/>
              <a:ext cx="1216756" cy="637032"/>
            </a:xfrm>
            <a:custGeom>
              <a:avLst/>
              <a:gdLst>
                <a:gd name="connsiteX0" fmla="*/ 12034 w 1216756"/>
                <a:gd name="connsiteY0" fmla="*/ 567690 h 637032"/>
                <a:gd name="connsiteX1" fmla="*/ 579724 w 1216756"/>
                <a:gd name="connsiteY1" fmla="*/ 0 h 637032"/>
                <a:gd name="connsiteX2" fmla="*/ 1216756 w 1216756"/>
                <a:gd name="connsiteY2" fmla="*/ 637032 h 637032"/>
                <a:gd name="connsiteX3" fmla="*/ 40705 w 1216756"/>
                <a:gd name="connsiteY3" fmla="*/ 637032 h 637032"/>
                <a:gd name="connsiteX4" fmla="*/ 4129 w 1216756"/>
                <a:gd name="connsiteY4" fmla="*/ 614077 h 637032"/>
                <a:gd name="connsiteX5" fmla="*/ 11939 w 1216756"/>
                <a:gd name="connsiteY5" fmla="*/ 567690 h 63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56" h="637032">
                  <a:moveTo>
                    <a:pt x="12034" y="567690"/>
                  </a:moveTo>
                  <a:lnTo>
                    <a:pt x="579724" y="0"/>
                  </a:lnTo>
                  <a:lnTo>
                    <a:pt x="1216756" y="637032"/>
                  </a:lnTo>
                  <a:lnTo>
                    <a:pt x="40705" y="637032"/>
                  </a:lnTo>
                  <a:cubicBezTo>
                    <a:pt x="23560" y="637032"/>
                    <a:pt x="10415" y="627221"/>
                    <a:pt x="4129" y="614077"/>
                  </a:cubicBezTo>
                  <a:cubicBezTo>
                    <a:pt x="-2825" y="599599"/>
                    <a:pt x="-1491" y="581120"/>
                    <a:pt x="11939" y="567690"/>
                  </a:cubicBezTo>
                  <a:close/>
                </a:path>
              </a:pathLst>
            </a:custGeom>
            <a:solidFill>
              <a:srgbClr val="1A244A"/>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8D1A7B39-E30D-41BA-1E1D-D09816AA14B5}"/>
                </a:ext>
              </a:extLst>
            </p:cNvPr>
            <p:cNvSpPr/>
            <p:nvPr/>
          </p:nvSpPr>
          <p:spPr>
            <a:xfrm>
              <a:off x="4062427" y="3497007"/>
              <a:ext cx="4062873" cy="1622964"/>
            </a:xfrm>
            <a:custGeom>
              <a:avLst/>
              <a:gdLst>
                <a:gd name="connsiteX0" fmla="*/ 1427591 w 4062873"/>
                <a:gd name="connsiteY0" fmla="*/ 3810 h 1622964"/>
                <a:gd name="connsiteX1" fmla="*/ 39989 w 4062873"/>
                <a:gd name="connsiteY1" fmla="*/ 1391412 h 1622964"/>
                <a:gd name="connsiteX2" fmla="*/ 14177 w 4062873"/>
                <a:gd name="connsiteY2" fmla="*/ 1547146 h 1622964"/>
                <a:gd name="connsiteX3" fmla="*/ 135906 w 4062873"/>
                <a:gd name="connsiteY3" fmla="*/ 1622965 h 1622964"/>
                <a:gd name="connsiteX4" fmla="*/ 934101 w 4062873"/>
                <a:gd name="connsiteY4" fmla="*/ 1622965 h 1622964"/>
                <a:gd name="connsiteX5" fmla="*/ 1935655 w 4062873"/>
                <a:gd name="connsiteY5" fmla="*/ 621411 h 1622964"/>
                <a:gd name="connsiteX6" fmla="*/ 2937209 w 4062873"/>
                <a:gd name="connsiteY6" fmla="*/ 1622965 h 1622964"/>
                <a:gd name="connsiteX7" fmla="*/ 4062873 w 4062873"/>
                <a:gd name="connsiteY7" fmla="*/ 1622965 h 1622964"/>
                <a:gd name="connsiteX8" fmla="*/ 2439909 w 4062873"/>
                <a:gd name="connsiteY8" fmla="*/ 0 h 1622964"/>
                <a:gd name="connsiteX9" fmla="*/ 1427401 w 4062873"/>
                <a:gd name="connsiteY9" fmla="*/ 3810 h 162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2873" h="1622964">
                  <a:moveTo>
                    <a:pt x="1427591" y="3810"/>
                  </a:moveTo>
                  <a:lnTo>
                    <a:pt x="39989" y="1391412"/>
                  </a:lnTo>
                  <a:cubicBezTo>
                    <a:pt x="-5159" y="1436560"/>
                    <a:pt x="-9541" y="1498664"/>
                    <a:pt x="14177" y="1547146"/>
                  </a:cubicBezTo>
                  <a:cubicBezTo>
                    <a:pt x="35322" y="1590485"/>
                    <a:pt x="78947" y="1622965"/>
                    <a:pt x="135906" y="1622965"/>
                  </a:cubicBezTo>
                  <a:lnTo>
                    <a:pt x="934101" y="1622965"/>
                  </a:lnTo>
                  <a:cubicBezTo>
                    <a:pt x="934101" y="1622965"/>
                    <a:pt x="1935655" y="621411"/>
                    <a:pt x="1935655" y="621411"/>
                  </a:cubicBezTo>
                  <a:lnTo>
                    <a:pt x="2937209" y="1622965"/>
                  </a:lnTo>
                  <a:lnTo>
                    <a:pt x="4062873" y="1622965"/>
                  </a:lnTo>
                  <a:cubicBezTo>
                    <a:pt x="4062873" y="1622965"/>
                    <a:pt x="2439909" y="0"/>
                    <a:pt x="2439909" y="0"/>
                  </a:cubicBezTo>
                  <a:cubicBezTo>
                    <a:pt x="2124536" y="167830"/>
                    <a:pt x="1743821" y="169069"/>
                    <a:pt x="1427401" y="3810"/>
                  </a:cubicBezTo>
                  <a:close/>
                </a:path>
              </a:pathLst>
            </a:custGeom>
            <a:solidFill>
              <a:srgbClr val="55D2B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4F6761-CEBC-42AC-5545-F3DBA9E75F9A}"/>
                </a:ext>
              </a:extLst>
            </p:cNvPr>
            <p:cNvSpPr/>
            <p:nvPr/>
          </p:nvSpPr>
          <p:spPr>
            <a:xfrm>
              <a:off x="5206364" y="1738312"/>
              <a:ext cx="1583436" cy="1583436"/>
            </a:xfrm>
            <a:custGeom>
              <a:avLst/>
              <a:gdLst>
                <a:gd name="connsiteX0" fmla="*/ 1583436 w 1583436"/>
                <a:gd name="connsiteY0" fmla="*/ 791718 h 1583436"/>
                <a:gd name="connsiteX1" fmla="*/ 791718 w 1583436"/>
                <a:gd name="connsiteY1" fmla="*/ 1583436 h 1583436"/>
                <a:gd name="connsiteX2" fmla="*/ 0 w 1583436"/>
                <a:gd name="connsiteY2" fmla="*/ 791718 h 1583436"/>
                <a:gd name="connsiteX3" fmla="*/ 791718 w 1583436"/>
                <a:gd name="connsiteY3" fmla="*/ 0 h 1583436"/>
                <a:gd name="connsiteX4" fmla="*/ 1583436 w 1583436"/>
                <a:gd name="connsiteY4" fmla="*/ 791718 h 158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436" h="1583436">
                  <a:moveTo>
                    <a:pt x="1583436" y="791718"/>
                  </a:moveTo>
                  <a:cubicBezTo>
                    <a:pt x="1583436" y="1228972"/>
                    <a:pt x="1228972" y="1583436"/>
                    <a:pt x="791718" y="1583436"/>
                  </a:cubicBezTo>
                  <a:cubicBezTo>
                    <a:pt x="354464" y="1583436"/>
                    <a:pt x="0" y="1228972"/>
                    <a:pt x="0" y="791718"/>
                  </a:cubicBezTo>
                  <a:cubicBezTo>
                    <a:pt x="0" y="354464"/>
                    <a:pt x="354464" y="0"/>
                    <a:pt x="791718" y="0"/>
                  </a:cubicBezTo>
                  <a:cubicBezTo>
                    <a:pt x="1228972" y="0"/>
                    <a:pt x="1583436" y="354464"/>
                    <a:pt x="1583436" y="791718"/>
                  </a:cubicBezTo>
                  <a:close/>
                </a:path>
              </a:pathLst>
            </a:custGeom>
            <a:solidFill>
              <a:srgbClr val="55D2B1"/>
            </a:solidFill>
            <a:ln w="9525" cap="flat">
              <a:noFill/>
              <a:prstDash val="solid"/>
              <a:miter/>
            </a:ln>
          </p:spPr>
          <p:txBody>
            <a:bodyPr rtlCol="0" anchor="ctr"/>
            <a:lstStyle/>
            <a:p>
              <a:endParaRPr lang="en-GB"/>
            </a:p>
          </p:txBody>
        </p:sp>
      </p:grpSp>
      <p:sp>
        <p:nvSpPr>
          <p:cNvPr id="42" name="Freeform: Shape 41">
            <a:extLst>
              <a:ext uri="{FF2B5EF4-FFF2-40B4-BE49-F238E27FC236}">
                <a16:creationId xmlns:a16="http://schemas.microsoft.com/office/drawing/2014/main" id="{3A633A67-808D-0760-0462-C96F54903F78}"/>
              </a:ext>
            </a:extLst>
          </p:cNvPr>
          <p:cNvSpPr/>
          <p:nvPr userDrawn="1"/>
        </p:nvSpPr>
        <p:spPr>
          <a:xfrm>
            <a:off x="9078942" y="0"/>
            <a:ext cx="3113059" cy="2656900"/>
          </a:xfrm>
          <a:custGeom>
            <a:avLst/>
            <a:gdLst>
              <a:gd name="connsiteX0" fmla="*/ 87285 w 3113059"/>
              <a:gd name="connsiteY0" fmla="*/ 0 h 2656900"/>
              <a:gd name="connsiteX1" fmla="*/ 3113059 w 3113059"/>
              <a:gd name="connsiteY1" fmla="*/ 0 h 2656900"/>
              <a:gd name="connsiteX2" fmla="*/ 3113059 w 3113059"/>
              <a:gd name="connsiteY2" fmla="*/ 2368538 h 2656900"/>
              <a:gd name="connsiteX3" fmla="*/ 3048551 w 3113059"/>
              <a:gd name="connsiteY3" fmla="*/ 2407727 h 2656900"/>
              <a:gd name="connsiteX4" fmla="*/ 2064491 w 3113059"/>
              <a:gd name="connsiteY4" fmla="*/ 2656900 h 2656900"/>
              <a:gd name="connsiteX5" fmla="*/ 0 w 3113059"/>
              <a:gd name="connsiteY5" fmla="*/ 592410 h 2656900"/>
              <a:gd name="connsiteX6" fmla="*/ 41943 w 3113059"/>
              <a:gd name="connsiteY6" fmla="*/ 176343 h 2656900"/>
              <a:gd name="connsiteX7" fmla="*/ 87285 w 3113059"/>
              <a:gd name="connsiteY7" fmla="*/ 0 h 26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059" h="2656900">
                <a:moveTo>
                  <a:pt x="87285" y="0"/>
                </a:moveTo>
                <a:lnTo>
                  <a:pt x="3113059" y="0"/>
                </a:lnTo>
                <a:lnTo>
                  <a:pt x="3113059" y="2368538"/>
                </a:lnTo>
                <a:lnTo>
                  <a:pt x="3048551" y="2407727"/>
                </a:lnTo>
                <a:cubicBezTo>
                  <a:pt x="2756026" y="2566636"/>
                  <a:pt x="2420800" y="2656900"/>
                  <a:pt x="2064491" y="2656900"/>
                </a:cubicBezTo>
                <a:cubicBezTo>
                  <a:pt x="924304" y="2656900"/>
                  <a:pt x="0" y="1732597"/>
                  <a:pt x="0" y="592410"/>
                </a:cubicBezTo>
                <a:cubicBezTo>
                  <a:pt x="0" y="449887"/>
                  <a:pt x="14442" y="310736"/>
                  <a:pt x="41943" y="176343"/>
                </a:cubicBezTo>
                <a:lnTo>
                  <a:pt x="87285"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Freeform: Shape 39">
            <a:extLst>
              <a:ext uri="{FF2B5EF4-FFF2-40B4-BE49-F238E27FC236}">
                <a16:creationId xmlns:a16="http://schemas.microsoft.com/office/drawing/2014/main" id="{02872CE7-A3A1-3589-2EC8-67C7E98D5925}"/>
              </a:ext>
            </a:extLst>
          </p:cNvPr>
          <p:cNvSpPr/>
          <p:nvPr userDrawn="1"/>
        </p:nvSpPr>
        <p:spPr>
          <a:xfrm>
            <a:off x="6123262" y="3124004"/>
            <a:ext cx="6068738" cy="3733996"/>
          </a:xfrm>
          <a:custGeom>
            <a:avLst/>
            <a:gdLst>
              <a:gd name="connsiteX0" fmla="*/ 3695176 w 6068738"/>
              <a:gd name="connsiteY0" fmla="*/ 0 h 3733996"/>
              <a:gd name="connsiteX1" fmla="*/ 3851430 w 6068738"/>
              <a:gd name="connsiteY1" fmla="*/ 75550 h 3733996"/>
              <a:gd name="connsiteX2" fmla="*/ 6019353 w 6068738"/>
              <a:gd name="connsiteY2" fmla="*/ 133654 h 3733996"/>
              <a:gd name="connsiteX3" fmla="*/ 6068738 w 6068738"/>
              <a:gd name="connsiteY3" fmla="*/ 112990 h 3733996"/>
              <a:gd name="connsiteX4" fmla="*/ 6068738 w 6068738"/>
              <a:gd name="connsiteY4" fmla="*/ 2658868 h 3733996"/>
              <a:gd name="connsiteX5" fmla="*/ 5020170 w 6068738"/>
              <a:gd name="connsiteY5" fmla="*/ 1610300 h 3733996"/>
              <a:gd name="connsiteX6" fmla="*/ 2912063 w 6068738"/>
              <a:gd name="connsiteY6" fmla="*/ 3718406 h 3733996"/>
              <a:gd name="connsiteX7" fmla="*/ 2896473 w 6068738"/>
              <a:gd name="connsiteY7" fmla="*/ 3733996 h 3733996"/>
              <a:gd name="connsiteX8" fmla="*/ 0 w 6068738"/>
              <a:gd name="connsiteY8" fmla="*/ 3733996 h 3733996"/>
              <a:gd name="connsiteX9" fmla="*/ 8133 w 6068738"/>
              <a:gd name="connsiteY9" fmla="*/ 3713501 h 3733996"/>
              <a:gd name="connsiteX10" fmla="*/ 77014 w 6068738"/>
              <a:gd name="connsiteY10" fmla="*/ 3618161 h 3733996"/>
              <a:gd name="connsiteX11" fmla="*/ 3695176 w 6068738"/>
              <a:gd name="connsiteY11" fmla="*/ 0 h 373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8738" h="3733996">
                <a:moveTo>
                  <a:pt x="3695176" y="0"/>
                </a:moveTo>
                <a:lnTo>
                  <a:pt x="3851430" y="75550"/>
                </a:lnTo>
                <a:cubicBezTo>
                  <a:pt x="4537779" y="381586"/>
                  <a:pt x="5320859" y="400997"/>
                  <a:pt x="6019353" y="133654"/>
                </a:cubicBezTo>
                <a:lnTo>
                  <a:pt x="6068738" y="112990"/>
                </a:lnTo>
                <a:lnTo>
                  <a:pt x="6068738" y="2658868"/>
                </a:lnTo>
                <a:lnTo>
                  <a:pt x="5020170" y="1610300"/>
                </a:lnTo>
                <a:cubicBezTo>
                  <a:pt x="5020170" y="1610300"/>
                  <a:pt x="3670981" y="2959488"/>
                  <a:pt x="2912063" y="3718406"/>
                </a:cubicBezTo>
                <a:lnTo>
                  <a:pt x="2896473" y="3733996"/>
                </a:lnTo>
                <a:lnTo>
                  <a:pt x="0" y="3733996"/>
                </a:lnTo>
                <a:lnTo>
                  <a:pt x="8133" y="3713501"/>
                </a:lnTo>
                <a:cubicBezTo>
                  <a:pt x="24794" y="3679789"/>
                  <a:pt x="47582" y="3647593"/>
                  <a:pt x="77014" y="3618161"/>
                </a:cubicBezTo>
                <a:lnTo>
                  <a:pt x="3695176"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79CA74C9-D86C-0E08-B287-9CFC01C20ADC}"/>
              </a:ext>
            </a:extLst>
          </p:cNvPr>
          <p:cNvSpPr/>
          <p:nvPr userDrawn="1"/>
        </p:nvSpPr>
        <p:spPr>
          <a:xfrm>
            <a:off x="9967534" y="5684836"/>
            <a:ext cx="2224466" cy="1173165"/>
          </a:xfrm>
          <a:custGeom>
            <a:avLst/>
            <a:gdLst>
              <a:gd name="connsiteX0" fmla="*/ 1173166 w 2224466"/>
              <a:gd name="connsiteY0" fmla="*/ 0 h 1173165"/>
              <a:gd name="connsiteX1" fmla="*/ 2224466 w 2224466"/>
              <a:gd name="connsiteY1" fmla="*/ 1051300 h 1173165"/>
              <a:gd name="connsiteX2" fmla="*/ 2224466 w 2224466"/>
              <a:gd name="connsiteY2" fmla="*/ 1173165 h 1173165"/>
              <a:gd name="connsiteX3" fmla="*/ 0 w 2224466"/>
              <a:gd name="connsiteY3" fmla="*/ 1173165 h 1173165"/>
              <a:gd name="connsiteX4" fmla="*/ 1173166 w 2224466"/>
              <a:gd name="connsiteY4" fmla="*/ 0 h 117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466" h="1173165">
                <a:moveTo>
                  <a:pt x="1173166" y="0"/>
                </a:moveTo>
                <a:lnTo>
                  <a:pt x="2224466" y="1051300"/>
                </a:lnTo>
                <a:lnTo>
                  <a:pt x="2224466" y="1173165"/>
                </a:lnTo>
                <a:lnTo>
                  <a:pt x="0" y="1173165"/>
                </a:lnTo>
                <a:lnTo>
                  <a:pt x="1173166" y="0"/>
                </a:lnTo>
                <a:close/>
              </a:path>
            </a:pathLst>
          </a:cu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8588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 Talent Divider - navy">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F1A715-142F-A4A1-1D9B-AA1F2645900B}"/>
              </a:ext>
            </a:extLst>
          </p:cNvPr>
          <p:cNvSpPr txBox="1"/>
          <p:nvPr userDrawn="1"/>
        </p:nvSpPr>
        <p:spPr>
          <a:xfrm>
            <a:off x="1509301" y="3951498"/>
            <a:ext cx="3848493" cy="646331"/>
          </a:xfrm>
          <a:prstGeom prst="rect">
            <a:avLst/>
          </a:prstGeom>
          <a:noFill/>
        </p:spPr>
        <p:txBody>
          <a:bodyPr wrap="square">
            <a:spAutoFit/>
          </a:bodyPr>
          <a:lstStyle/>
          <a:p>
            <a:pPr marL="0" lvl="0" indent="0" algn="ctr" defTabSz="914400" rtl="0" eaLnBrk="1" latinLnBrk="0" hangingPunct="1">
              <a:lnSpc>
                <a:spcPct val="90000"/>
              </a:lnSpc>
              <a:spcBef>
                <a:spcPts val="1000"/>
              </a:spcBef>
              <a:buClr>
                <a:schemeClr val="accent2"/>
              </a:buClr>
              <a:buFont typeface="Arial" panose="020B0604020202020204" pitchFamily="34" charset="0"/>
              <a:buNone/>
            </a:pPr>
            <a:r>
              <a:rPr lang="en-US" sz="4000" b="1" kern="1200">
                <a:solidFill>
                  <a:schemeClr val="bg1"/>
                </a:solidFill>
                <a:latin typeface="Segoe UI" panose="020B0502040204020203" pitchFamily="34" charset="0"/>
                <a:ea typeface="Calibri" panose="020F0502020204030204" pitchFamily="34" charset="0"/>
                <a:cs typeface="Segoe UI" panose="020B0502040204020203" pitchFamily="34" charset="0"/>
              </a:rPr>
              <a:t>Lead Talent</a:t>
            </a:r>
          </a:p>
        </p:txBody>
      </p:sp>
      <p:grpSp>
        <p:nvGrpSpPr>
          <p:cNvPr id="9" name="Group 8">
            <a:extLst>
              <a:ext uri="{FF2B5EF4-FFF2-40B4-BE49-F238E27FC236}">
                <a16:creationId xmlns:a16="http://schemas.microsoft.com/office/drawing/2014/main" id="{B863A6D6-22AA-FC71-2B62-B85AD871CEE0}"/>
              </a:ext>
            </a:extLst>
          </p:cNvPr>
          <p:cNvGrpSpPr/>
          <p:nvPr userDrawn="1"/>
        </p:nvGrpSpPr>
        <p:grpSpPr>
          <a:xfrm>
            <a:off x="2757738" y="2364988"/>
            <a:ext cx="1467554" cy="1221492"/>
            <a:chOff x="4062427" y="1738312"/>
            <a:chExt cx="4062873" cy="3381660"/>
          </a:xfrm>
          <a:solidFill>
            <a:schemeClr val="bg1"/>
          </a:solidFill>
        </p:grpSpPr>
        <p:sp>
          <p:nvSpPr>
            <p:cNvPr id="5" name="Freeform: Shape 4">
              <a:extLst>
                <a:ext uri="{FF2B5EF4-FFF2-40B4-BE49-F238E27FC236}">
                  <a16:creationId xmlns:a16="http://schemas.microsoft.com/office/drawing/2014/main" id="{7C0F468D-B7D8-DD3E-732F-00383B2DC564}"/>
                </a:ext>
              </a:extLst>
            </p:cNvPr>
            <p:cNvSpPr/>
            <p:nvPr/>
          </p:nvSpPr>
          <p:spPr>
            <a:xfrm>
              <a:off x="5417310" y="4482940"/>
              <a:ext cx="1216756" cy="637032"/>
            </a:xfrm>
            <a:custGeom>
              <a:avLst/>
              <a:gdLst>
                <a:gd name="connsiteX0" fmla="*/ 12034 w 1216756"/>
                <a:gd name="connsiteY0" fmla="*/ 567690 h 637032"/>
                <a:gd name="connsiteX1" fmla="*/ 579724 w 1216756"/>
                <a:gd name="connsiteY1" fmla="*/ 0 h 637032"/>
                <a:gd name="connsiteX2" fmla="*/ 1216756 w 1216756"/>
                <a:gd name="connsiteY2" fmla="*/ 637032 h 637032"/>
                <a:gd name="connsiteX3" fmla="*/ 40705 w 1216756"/>
                <a:gd name="connsiteY3" fmla="*/ 637032 h 637032"/>
                <a:gd name="connsiteX4" fmla="*/ 4129 w 1216756"/>
                <a:gd name="connsiteY4" fmla="*/ 614077 h 637032"/>
                <a:gd name="connsiteX5" fmla="*/ 11939 w 1216756"/>
                <a:gd name="connsiteY5" fmla="*/ 567690 h 63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56" h="637032">
                  <a:moveTo>
                    <a:pt x="12034" y="567690"/>
                  </a:moveTo>
                  <a:lnTo>
                    <a:pt x="579724" y="0"/>
                  </a:lnTo>
                  <a:lnTo>
                    <a:pt x="1216756" y="637032"/>
                  </a:lnTo>
                  <a:lnTo>
                    <a:pt x="40705" y="637032"/>
                  </a:lnTo>
                  <a:cubicBezTo>
                    <a:pt x="23560" y="637032"/>
                    <a:pt x="10415" y="627221"/>
                    <a:pt x="4129" y="614077"/>
                  </a:cubicBezTo>
                  <a:cubicBezTo>
                    <a:pt x="-2825" y="599599"/>
                    <a:pt x="-1491" y="581120"/>
                    <a:pt x="11939" y="567690"/>
                  </a:cubicBezTo>
                  <a:close/>
                </a:path>
              </a:pathLst>
            </a:custGeom>
            <a:solidFill>
              <a:schemeClr val="accent1"/>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8D1A7B39-E30D-41BA-1E1D-D09816AA14B5}"/>
                </a:ext>
              </a:extLst>
            </p:cNvPr>
            <p:cNvSpPr/>
            <p:nvPr/>
          </p:nvSpPr>
          <p:spPr>
            <a:xfrm>
              <a:off x="4062427" y="3497007"/>
              <a:ext cx="4062873" cy="1622964"/>
            </a:xfrm>
            <a:custGeom>
              <a:avLst/>
              <a:gdLst>
                <a:gd name="connsiteX0" fmla="*/ 1427591 w 4062873"/>
                <a:gd name="connsiteY0" fmla="*/ 3810 h 1622964"/>
                <a:gd name="connsiteX1" fmla="*/ 39989 w 4062873"/>
                <a:gd name="connsiteY1" fmla="*/ 1391412 h 1622964"/>
                <a:gd name="connsiteX2" fmla="*/ 14177 w 4062873"/>
                <a:gd name="connsiteY2" fmla="*/ 1547146 h 1622964"/>
                <a:gd name="connsiteX3" fmla="*/ 135906 w 4062873"/>
                <a:gd name="connsiteY3" fmla="*/ 1622965 h 1622964"/>
                <a:gd name="connsiteX4" fmla="*/ 934101 w 4062873"/>
                <a:gd name="connsiteY4" fmla="*/ 1622965 h 1622964"/>
                <a:gd name="connsiteX5" fmla="*/ 1935655 w 4062873"/>
                <a:gd name="connsiteY5" fmla="*/ 621411 h 1622964"/>
                <a:gd name="connsiteX6" fmla="*/ 2937209 w 4062873"/>
                <a:gd name="connsiteY6" fmla="*/ 1622965 h 1622964"/>
                <a:gd name="connsiteX7" fmla="*/ 4062873 w 4062873"/>
                <a:gd name="connsiteY7" fmla="*/ 1622965 h 1622964"/>
                <a:gd name="connsiteX8" fmla="*/ 2439909 w 4062873"/>
                <a:gd name="connsiteY8" fmla="*/ 0 h 1622964"/>
                <a:gd name="connsiteX9" fmla="*/ 1427401 w 4062873"/>
                <a:gd name="connsiteY9" fmla="*/ 3810 h 162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2873" h="1622964">
                  <a:moveTo>
                    <a:pt x="1427591" y="3810"/>
                  </a:moveTo>
                  <a:lnTo>
                    <a:pt x="39989" y="1391412"/>
                  </a:lnTo>
                  <a:cubicBezTo>
                    <a:pt x="-5159" y="1436560"/>
                    <a:pt x="-9541" y="1498664"/>
                    <a:pt x="14177" y="1547146"/>
                  </a:cubicBezTo>
                  <a:cubicBezTo>
                    <a:pt x="35322" y="1590485"/>
                    <a:pt x="78947" y="1622965"/>
                    <a:pt x="135906" y="1622965"/>
                  </a:cubicBezTo>
                  <a:lnTo>
                    <a:pt x="934101" y="1622965"/>
                  </a:lnTo>
                  <a:cubicBezTo>
                    <a:pt x="934101" y="1622965"/>
                    <a:pt x="1935655" y="621411"/>
                    <a:pt x="1935655" y="621411"/>
                  </a:cubicBezTo>
                  <a:lnTo>
                    <a:pt x="2937209" y="1622965"/>
                  </a:lnTo>
                  <a:lnTo>
                    <a:pt x="4062873" y="1622965"/>
                  </a:lnTo>
                  <a:cubicBezTo>
                    <a:pt x="4062873" y="1622965"/>
                    <a:pt x="2439909" y="0"/>
                    <a:pt x="2439909" y="0"/>
                  </a:cubicBezTo>
                  <a:cubicBezTo>
                    <a:pt x="2124536" y="167830"/>
                    <a:pt x="1743821" y="169069"/>
                    <a:pt x="1427401" y="3810"/>
                  </a:cubicBezTo>
                  <a:close/>
                </a:path>
              </a:pathLst>
            </a:custGeom>
            <a:grp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4F6761-CEBC-42AC-5545-F3DBA9E75F9A}"/>
                </a:ext>
              </a:extLst>
            </p:cNvPr>
            <p:cNvSpPr/>
            <p:nvPr/>
          </p:nvSpPr>
          <p:spPr>
            <a:xfrm>
              <a:off x="5206364" y="1738312"/>
              <a:ext cx="1583436" cy="1583436"/>
            </a:xfrm>
            <a:custGeom>
              <a:avLst/>
              <a:gdLst>
                <a:gd name="connsiteX0" fmla="*/ 1583436 w 1583436"/>
                <a:gd name="connsiteY0" fmla="*/ 791718 h 1583436"/>
                <a:gd name="connsiteX1" fmla="*/ 791718 w 1583436"/>
                <a:gd name="connsiteY1" fmla="*/ 1583436 h 1583436"/>
                <a:gd name="connsiteX2" fmla="*/ 0 w 1583436"/>
                <a:gd name="connsiteY2" fmla="*/ 791718 h 1583436"/>
                <a:gd name="connsiteX3" fmla="*/ 791718 w 1583436"/>
                <a:gd name="connsiteY3" fmla="*/ 0 h 1583436"/>
                <a:gd name="connsiteX4" fmla="*/ 1583436 w 1583436"/>
                <a:gd name="connsiteY4" fmla="*/ 791718 h 158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436" h="1583436">
                  <a:moveTo>
                    <a:pt x="1583436" y="791718"/>
                  </a:moveTo>
                  <a:cubicBezTo>
                    <a:pt x="1583436" y="1228972"/>
                    <a:pt x="1228972" y="1583436"/>
                    <a:pt x="791718" y="1583436"/>
                  </a:cubicBezTo>
                  <a:cubicBezTo>
                    <a:pt x="354464" y="1583436"/>
                    <a:pt x="0" y="1228972"/>
                    <a:pt x="0" y="791718"/>
                  </a:cubicBezTo>
                  <a:cubicBezTo>
                    <a:pt x="0" y="354464"/>
                    <a:pt x="354464" y="0"/>
                    <a:pt x="791718" y="0"/>
                  </a:cubicBezTo>
                  <a:cubicBezTo>
                    <a:pt x="1228972" y="0"/>
                    <a:pt x="1583436" y="354464"/>
                    <a:pt x="1583436" y="791718"/>
                  </a:cubicBezTo>
                  <a:close/>
                </a:path>
              </a:pathLst>
            </a:custGeom>
            <a:grpFill/>
            <a:ln w="9525" cap="flat">
              <a:noFill/>
              <a:prstDash val="solid"/>
              <a:miter/>
            </a:ln>
          </p:spPr>
          <p:txBody>
            <a:bodyPr rtlCol="0" anchor="ctr"/>
            <a:lstStyle/>
            <a:p>
              <a:endParaRPr lang="en-GB"/>
            </a:p>
          </p:txBody>
        </p:sp>
      </p:grpSp>
      <p:sp>
        <p:nvSpPr>
          <p:cNvPr id="42" name="Freeform: Shape 41">
            <a:extLst>
              <a:ext uri="{FF2B5EF4-FFF2-40B4-BE49-F238E27FC236}">
                <a16:creationId xmlns:a16="http://schemas.microsoft.com/office/drawing/2014/main" id="{3A633A67-808D-0760-0462-C96F54903F78}"/>
              </a:ext>
            </a:extLst>
          </p:cNvPr>
          <p:cNvSpPr/>
          <p:nvPr userDrawn="1"/>
        </p:nvSpPr>
        <p:spPr>
          <a:xfrm>
            <a:off x="9078942" y="0"/>
            <a:ext cx="3113059" cy="2656900"/>
          </a:xfrm>
          <a:custGeom>
            <a:avLst/>
            <a:gdLst>
              <a:gd name="connsiteX0" fmla="*/ 87285 w 3113059"/>
              <a:gd name="connsiteY0" fmla="*/ 0 h 2656900"/>
              <a:gd name="connsiteX1" fmla="*/ 3113059 w 3113059"/>
              <a:gd name="connsiteY1" fmla="*/ 0 h 2656900"/>
              <a:gd name="connsiteX2" fmla="*/ 3113059 w 3113059"/>
              <a:gd name="connsiteY2" fmla="*/ 2368538 h 2656900"/>
              <a:gd name="connsiteX3" fmla="*/ 3048551 w 3113059"/>
              <a:gd name="connsiteY3" fmla="*/ 2407727 h 2656900"/>
              <a:gd name="connsiteX4" fmla="*/ 2064491 w 3113059"/>
              <a:gd name="connsiteY4" fmla="*/ 2656900 h 2656900"/>
              <a:gd name="connsiteX5" fmla="*/ 0 w 3113059"/>
              <a:gd name="connsiteY5" fmla="*/ 592410 h 2656900"/>
              <a:gd name="connsiteX6" fmla="*/ 41943 w 3113059"/>
              <a:gd name="connsiteY6" fmla="*/ 176343 h 2656900"/>
              <a:gd name="connsiteX7" fmla="*/ 87285 w 3113059"/>
              <a:gd name="connsiteY7" fmla="*/ 0 h 26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059" h="2656900">
                <a:moveTo>
                  <a:pt x="87285" y="0"/>
                </a:moveTo>
                <a:lnTo>
                  <a:pt x="3113059" y="0"/>
                </a:lnTo>
                <a:lnTo>
                  <a:pt x="3113059" y="2368538"/>
                </a:lnTo>
                <a:lnTo>
                  <a:pt x="3048551" y="2407727"/>
                </a:lnTo>
                <a:cubicBezTo>
                  <a:pt x="2756026" y="2566636"/>
                  <a:pt x="2420800" y="2656900"/>
                  <a:pt x="2064491" y="2656900"/>
                </a:cubicBezTo>
                <a:cubicBezTo>
                  <a:pt x="924304" y="2656900"/>
                  <a:pt x="0" y="1732597"/>
                  <a:pt x="0" y="592410"/>
                </a:cubicBezTo>
                <a:cubicBezTo>
                  <a:pt x="0" y="449887"/>
                  <a:pt x="14442" y="310736"/>
                  <a:pt x="41943" y="176343"/>
                </a:cubicBezTo>
                <a:lnTo>
                  <a:pt x="87285"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0" name="Freeform: Shape 39">
            <a:extLst>
              <a:ext uri="{FF2B5EF4-FFF2-40B4-BE49-F238E27FC236}">
                <a16:creationId xmlns:a16="http://schemas.microsoft.com/office/drawing/2014/main" id="{02872CE7-A3A1-3589-2EC8-67C7E98D5925}"/>
              </a:ext>
            </a:extLst>
          </p:cNvPr>
          <p:cNvSpPr/>
          <p:nvPr userDrawn="1"/>
        </p:nvSpPr>
        <p:spPr>
          <a:xfrm>
            <a:off x="6123262" y="3124004"/>
            <a:ext cx="6068738" cy="3733996"/>
          </a:xfrm>
          <a:custGeom>
            <a:avLst/>
            <a:gdLst>
              <a:gd name="connsiteX0" fmla="*/ 3695176 w 6068738"/>
              <a:gd name="connsiteY0" fmla="*/ 0 h 3733996"/>
              <a:gd name="connsiteX1" fmla="*/ 3851430 w 6068738"/>
              <a:gd name="connsiteY1" fmla="*/ 75550 h 3733996"/>
              <a:gd name="connsiteX2" fmla="*/ 6019353 w 6068738"/>
              <a:gd name="connsiteY2" fmla="*/ 133654 h 3733996"/>
              <a:gd name="connsiteX3" fmla="*/ 6068738 w 6068738"/>
              <a:gd name="connsiteY3" fmla="*/ 112990 h 3733996"/>
              <a:gd name="connsiteX4" fmla="*/ 6068738 w 6068738"/>
              <a:gd name="connsiteY4" fmla="*/ 2658868 h 3733996"/>
              <a:gd name="connsiteX5" fmla="*/ 5020170 w 6068738"/>
              <a:gd name="connsiteY5" fmla="*/ 1610300 h 3733996"/>
              <a:gd name="connsiteX6" fmla="*/ 2912063 w 6068738"/>
              <a:gd name="connsiteY6" fmla="*/ 3718406 h 3733996"/>
              <a:gd name="connsiteX7" fmla="*/ 2896473 w 6068738"/>
              <a:gd name="connsiteY7" fmla="*/ 3733996 h 3733996"/>
              <a:gd name="connsiteX8" fmla="*/ 0 w 6068738"/>
              <a:gd name="connsiteY8" fmla="*/ 3733996 h 3733996"/>
              <a:gd name="connsiteX9" fmla="*/ 8133 w 6068738"/>
              <a:gd name="connsiteY9" fmla="*/ 3713501 h 3733996"/>
              <a:gd name="connsiteX10" fmla="*/ 77014 w 6068738"/>
              <a:gd name="connsiteY10" fmla="*/ 3618161 h 3733996"/>
              <a:gd name="connsiteX11" fmla="*/ 3695176 w 6068738"/>
              <a:gd name="connsiteY11" fmla="*/ 0 h 373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8738" h="3733996">
                <a:moveTo>
                  <a:pt x="3695176" y="0"/>
                </a:moveTo>
                <a:lnTo>
                  <a:pt x="3851430" y="75550"/>
                </a:lnTo>
                <a:cubicBezTo>
                  <a:pt x="4537779" y="381586"/>
                  <a:pt x="5320859" y="400997"/>
                  <a:pt x="6019353" y="133654"/>
                </a:cubicBezTo>
                <a:lnTo>
                  <a:pt x="6068738" y="112990"/>
                </a:lnTo>
                <a:lnTo>
                  <a:pt x="6068738" y="2658868"/>
                </a:lnTo>
                <a:lnTo>
                  <a:pt x="5020170" y="1610300"/>
                </a:lnTo>
                <a:cubicBezTo>
                  <a:pt x="5020170" y="1610300"/>
                  <a:pt x="3670981" y="2959488"/>
                  <a:pt x="2912063" y="3718406"/>
                </a:cubicBezTo>
                <a:lnTo>
                  <a:pt x="2896473" y="3733996"/>
                </a:lnTo>
                <a:lnTo>
                  <a:pt x="0" y="3733996"/>
                </a:lnTo>
                <a:lnTo>
                  <a:pt x="8133" y="3713501"/>
                </a:lnTo>
                <a:cubicBezTo>
                  <a:pt x="24794" y="3679789"/>
                  <a:pt x="47582" y="3647593"/>
                  <a:pt x="77014" y="3618161"/>
                </a:cubicBezTo>
                <a:lnTo>
                  <a:pt x="3695176" y="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79CA74C9-D86C-0E08-B287-9CFC01C20ADC}"/>
              </a:ext>
            </a:extLst>
          </p:cNvPr>
          <p:cNvSpPr/>
          <p:nvPr userDrawn="1"/>
        </p:nvSpPr>
        <p:spPr>
          <a:xfrm>
            <a:off x="9967534" y="5684836"/>
            <a:ext cx="2224466" cy="1173165"/>
          </a:xfrm>
          <a:custGeom>
            <a:avLst/>
            <a:gdLst>
              <a:gd name="connsiteX0" fmla="*/ 1173166 w 2224466"/>
              <a:gd name="connsiteY0" fmla="*/ 0 h 1173165"/>
              <a:gd name="connsiteX1" fmla="*/ 2224466 w 2224466"/>
              <a:gd name="connsiteY1" fmla="*/ 1051300 h 1173165"/>
              <a:gd name="connsiteX2" fmla="*/ 2224466 w 2224466"/>
              <a:gd name="connsiteY2" fmla="*/ 1173165 h 1173165"/>
              <a:gd name="connsiteX3" fmla="*/ 0 w 2224466"/>
              <a:gd name="connsiteY3" fmla="*/ 1173165 h 1173165"/>
              <a:gd name="connsiteX4" fmla="*/ 1173166 w 2224466"/>
              <a:gd name="connsiteY4" fmla="*/ 0 h 117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466" h="1173165">
                <a:moveTo>
                  <a:pt x="1173166" y="0"/>
                </a:moveTo>
                <a:lnTo>
                  <a:pt x="2224466" y="1051300"/>
                </a:lnTo>
                <a:lnTo>
                  <a:pt x="2224466" y="1173165"/>
                </a:lnTo>
                <a:lnTo>
                  <a:pt x="0" y="1173165"/>
                </a:lnTo>
                <a:lnTo>
                  <a:pt x="1173166" y="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14962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Divider - navy">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6E19192-60DF-3898-E057-FB24DD18C36B}"/>
              </a:ext>
            </a:extLst>
          </p:cNvPr>
          <p:cNvGrpSpPr/>
          <p:nvPr userDrawn="1"/>
        </p:nvGrpSpPr>
        <p:grpSpPr>
          <a:xfrm>
            <a:off x="2941320" y="-1203341"/>
            <a:ext cx="10149840" cy="9264682"/>
            <a:chOff x="4657813" y="2052649"/>
            <a:chExt cx="2873932" cy="2755705"/>
          </a:xfrm>
          <a:solidFill>
            <a:schemeClr val="bg1">
              <a:alpha val="2000"/>
            </a:schemeClr>
          </a:solidFill>
        </p:grpSpPr>
        <p:sp>
          <p:nvSpPr>
            <p:cNvPr id="5" name="Freeform: Shape 4">
              <a:extLst>
                <a:ext uri="{FF2B5EF4-FFF2-40B4-BE49-F238E27FC236}">
                  <a16:creationId xmlns:a16="http://schemas.microsoft.com/office/drawing/2014/main" id="{9CB270E8-E629-7F9D-ADA8-646229351187}"/>
                </a:ext>
              </a:extLst>
            </p:cNvPr>
            <p:cNvSpPr/>
            <p:nvPr/>
          </p:nvSpPr>
          <p:spPr>
            <a:xfrm>
              <a:off x="5195827" y="2479927"/>
              <a:ext cx="2335918" cy="2328427"/>
            </a:xfrm>
            <a:custGeom>
              <a:avLst/>
              <a:gdLst>
                <a:gd name="connsiteX0" fmla="*/ 781396 w 2335918"/>
                <a:gd name="connsiteY0" fmla="*/ 1408653 h 2328427"/>
                <a:gd name="connsiteX1" fmla="*/ 1238786 w 2335918"/>
                <a:gd name="connsiteY1" fmla="*/ 1688783 h 2328427"/>
                <a:gd name="connsiteX2" fmla="*/ 1761709 w 2335918"/>
                <a:gd name="connsiteY2" fmla="*/ 1464470 h 2328427"/>
                <a:gd name="connsiteX3" fmla="*/ 2026218 w 2335918"/>
                <a:gd name="connsiteY3" fmla="*/ 1060229 h 2328427"/>
                <a:gd name="connsiteX4" fmla="*/ 2217956 w 2335918"/>
                <a:gd name="connsiteY4" fmla="*/ 1 h 2328427"/>
                <a:gd name="connsiteX5" fmla="*/ 2057460 w 2335918"/>
                <a:gd name="connsiteY5" fmla="*/ 1768508 h 2328427"/>
                <a:gd name="connsiteX6" fmla="*/ 771871 w 2335918"/>
                <a:gd name="connsiteY6" fmla="*/ 2267713 h 2328427"/>
                <a:gd name="connsiteX7" fmla="*/ 25206 w 2335918"/>
                <a:gd name="connsiteY7" fmla="*/ 1421321 h 2328427"/>
                <a:gd name="connsiteX8" fmla="*/ 8347 w 2335918"/>
                <a:gd name="connsiteY8" fmla="*/ 1078898 h 2328427"/>
                <a:gd name="connsiteX9" fmla="*/ 264093 w 2335918"/>
                <a:gd name="connsiteY9" fmla="*/ 699898 h 2328427"/>
                <a:gd name="connsiteX10" fmla="*/ 396586 w 2335918"/>
                <a:gd name="connsiteY10" fmla="*/ 694850 h 2328427"/>
                <a:gd name="connsiteX11" fmla="*/ 509647 w 2335918"/>
                <a:gd name="connsiteY11" fmla="*/ 787433 h 2328427"/>
                <a:gd name="connsiteX12" fmla="*/ 550700 w 2335918"/>
                <a:gd name="connsiteY12" fmla="*/ 911448 h 2328427"/>
                <a:gd name="connsiteX13" fmla="*/ 781491 w 2335918"/>
                <a:gd name="connsiteY13" fmla="*/ 1408558 h 23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5918" h="2328427">
                  <a:moveTo>
                    <a:pt x="781396" y="1408653"/>
                  </a:moveTo>
                  <a:cubicBezTo>
                    <a:pt x="882932" y="1567530"/>
                    <a:pt x="1072384" y="1678973"/>
                    <a:pt x="1238786" y="1688783"/>
                  </a:cubicBezTo>
                  <a:cubicBezTo>
                    <a:pt x="1499200" y="1704119"/>
                    <a:pt x="1685985" y="1533526"/>
                    <a:pt x="1761709" y="1464470"/>
                  </a:cubicBezTo>
                  <a:cubicBezTo>
                    <a:pt x="1876866" y="1359314"/>
                    <a:pt x="1949447" y="1239584"/>
                    <a:pt x="2026218" y="1060229"/>
                  </a:cubicBezTo>
                  <a:cubicBezTo>
                    <a:pt x="2253770" y="528162"/>
                    <a:pt x="2191953" y="-761"/>
                    <a:pt x="2217956" y="1"/>
                  </a:cubicBezTo>
                  <a:cubicBezTo>
                    <a:pt x="2256818" y="1239"/>
                    <a:pt x="2540378" y="1039750"/>
                    <a:pt x="2057460" y="1768508"/>
                  </a:cubicBezTo>
                  <a:cubicBezTo>
                    <a:pt x="1774853" y="2195037"/>
                    <a:pt x="1294603" y="2452593"/>
                    <a:pt x="771871" y="2267713"/>
                  </a:cubicBezTo>
                  <a:cubicBezTo>
                    <a:pt x="383727" y="2130458"/>
                    <a:pt x="119408" y="1805750"/>
                    <a:pt x="25206" y="1421321"/>
                  </a:cubicBezTo>
                  <a:cubicBezTo>
                    <a:pt x="-1750" y="1311117"/>
                    <a:pt x="-6608" y="1191007"/>
                    <a:pt x="8347" y="1078898"/>
                  </a:cubicBezTo>
                  <a:cubicBezTo>
                    <a:pt x="28254" y="928784"/>
                    <a:pt x="101406" y="742094"/>
                    <a:pt x="264093" y="699898"/>
                  </a:cubicBezTo>
                  <a:cubicBezTo>
                    <a:pt x="306003" y="689039"/>
                    <a:pt x="354104" y="685706"/>
                    <a:pt x="396586" y="694850"/>
                  </a:cubicBezTo>
                  <a:cubicBezTo>
                    <a:pt x="448687" y="706089"/>
                    <a:pt x="486978" y="740093"/>
                    <a:pt x="509647" y="787433"/>
                  </a:cubicBezTo>
                  <a:cubicBezTo>
                    <a:pt x="528316" y="826485"/>
                    <a:pt x="538032" y="870300"/>
                    <a:pt x="550700" y="911448"/>
                  </a:cubicBezTo>
                  <a:cubicBezTo>
                    <a:pt x="604516" y="1086041"/>
                    <a:pt x="682717" y="1253967"/>
                    <a:pt x="781491" y="1408558"/>
                  </a:cubicBezTo>
                  <a:close/>
                </a:path>
              </a:pathLst>
            </a:custGeom>
            <a:grp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B2B65B2-ACCB-A2F1-3F2E-2BCF536458F0}"/>
                </a:ext>
              </a:extLst>
            </p:cNvPr>
            <p:cNvSpPr/>
            <p:nvPr/>
          </p:nvSpPr>
          <p:spPr>
            <a:xfrm>
              <a:off x="4657813" y="2052649"/>
              <a:ext cx="2344150" cy="2309135"/>
            </a:xfrm>
            <a:custGeom>
              <a:avLst/>
              <a:gdLst>
                <a:gd name="connsiteX0" fmla="*/ 1566203 w 2344150"/>
                <a:gd name="connsiteY0" fmla="*/ 925437 h 2309135"/>
                <a:gd name="connsiteX1" fmla="*/ 1113765 w 2344150"/>
                <a:gd name="connsiteY1" fmla="*/ 637496 h 2309135"/>
                <a:gd name="connsiteX2" fmla="*/ 587128 w 2344150"/>
                <a:gd name="connsiteY2" fmla="*/ 852761 h 2309135"/>
                <a:gd name="connsiteX3" fmla="*/ 315761 w 2344150"/>
                <a:gd name="connsiteY3" fmla="*/ 1252430 h 2309135"/>
                <a:gd name="connsiteX4" fmla="*/ 105830 w 2344150"/>
                <a:gd name="connsiteY4" fmla="*/ 2309133 h 2309135"/>
                <a:gd name="connsiteX5" fmla="*/ 296615 w 2344150"/>
                <a:gd name="connsiteY5" fmla="*/ 543675 h 2309135"/>
                <a:gd name="connsiteX6" fmla="*/ 1590491 w 2344150"/>
                <a:gd name="connsiteY6" fmla="*/ 66758 h 2309135"/>
                <a:gd name="connsiteX7" fmla="*/ 2322488 w 2344150"/>
                <a:gd name="connsiteY7" fmla="*/ 925818 h 2309135"/>
                <a:gd name="connsiteX8" fmla="*/ 2333537 w 2344150"/>
                <a:gd name="connsiteY8" fmla="*/ 1268432 h 2309135"/>
                <a:gd name="connsiteX9" fmla="*/ 2071313 w 2344150"/>
                <a:gd name="connsiteY9" fmla="*/ 1643050 h 2309135"/>
                <a:gd name="connsiteX10" fmla="*/ 1938821 w 2344150"/>
                <a:gd name="connsiteY10" fmla="*/ 1645812 h 2309135"/>
                <a:gd name="connsiteX11" fmla="*/ 1827378 w 2344150"/>
                <a:gd name="connsiteY11" fmla="*/ 1551229 h 2309135"/>
                <a:gd name="connsiteX12" fmla="*/ 1788421 w 2344150"/>
                <a:gd name="connsiteY12" fmla="*/ 1426452 h 2309135"/>
                <a:gd name="connsiteX13" fmla="*/ 1566203 w 2344150"/>
                <a:gd name="connsiteY13" fmla="*/ 925437 h 23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150" h="2309135">
                  <a:moveTo>
                    <a:pt x="1566203" y="925437"/>
                  </a:moveTo>
                  <a:cubicBezTo>
                    <a:pt x="1467333" y="764845"/>
                    <a:pt x="1279976" y="650164"/>
                    <a:pt x="1113765" y="637496"/>
                  </a:cubicBezTo>
                  <a:cubicBezTo>
                    <a:pt x="853637" y="617684"/>
                    <a:pt x="663899" y="785038"/>
                    <a:pt x="587128" y="852761"/>
                  </a:cubicBezTo>
                  <a:cubicBezTo>
                    <a:pt x="470161" y="955917"/>
                    <a:pt x="395580" y="1074408"/>
                    <a:pt x="315761" y="1252430"/>
                  </a:cubicBezTo>
                  <a:cubicBezTo>
                    <a:pt x="79064" y="1780496"/>
                    <a:pt x="131738" y="2310372"/>
                    <a:pt x="105830" y="2309133"/>
                  </a:cubicBezTo>
                  <a:cubicBezTo>
                    <a:pt x="67063" y="2307228"/>
                    <a:pt x="-198685" y="1263955"/>
                    <a:pt x="296615" y="543675"/>
                  </a:cubicBezTo>
                  <a:cubicBezTo>
                    <a:pt x="586461" y="122193"/>
                    <a:pt x="1071093" y="-127076"/>
                    <a:pt x="1590491" y="66758"/>
                  </a:cubicBezTo>
                  <a:cubicBezTo>
                    <a:pt x="1976159" y="210681"/>
                    <a:pt x="2234953" y="539865"/>
                    <a:pt x="2322488" y="925818"/>
                  </a:cubicBezTo>
                  <a:cubicBezTo>
                    <a:pt x="2347634" y="1036403"/>
                    <a:pt x="2350301" y="1156608"/>
                    <a:pt x="2333537" y="1268432"/>
                  </a:cubicBezTo>
                  <a:cubicBezTo>
                    <a:pt x="2311058" y="1418165"/>
                    <a:pt x="2234762" y="1603521"/>
                    <a:pt x="2071313" y="1643050"/>
                  </a:cubicBezTo>
                  <a:cubicBezTo>
                    <a:pt x="2029213" y="1653242"/>
                    <a:pt x="1981112" y="1655718"/>
                    <a:pt x="1938821" y="1645812"/>
                  </a:cubicBezTo>
                  <a:cubicBezTo>
                    <a:pt x="1887005" y="1633620"/>
                    <a:pt x="1849190" y="1599045"/>
                    <a:pt x="1827378" y="1551229"/>
                  </a:cubicBezTo>
                  <a:cubicBezTo>
                    <a:pt x="1809376" y="1511796"/>
                    <a:pt x="1800422" y="1467885"/>
                    <a:pt x="1788421" y="1426452"/>
                  </a:cubicBezTo>
                  <a:cubicBezTo>
                    <a:pt x="1737557" y="1250906"/>
                    <a:pt x="1662310" y="1081742"/>
                    <a:pt x="1566203" y="925437"/>
                  </a:cubicBezTo>
                  <a:close/>
                </a:path>
              </a:pathLst>
            </a:custGeom>
            <a:grpFill/>
            <a:ln w="9525" cap="flat">
              <a:noFill/>
              <a:prstDash val="solid"/>
              <a:miter/>
            </a:ln>
          </p:spPr>
          <p:txBody>
            <a:bodyPr rtlCol="0" anchor="ctr"/>
            <a:lstStyle/>
            <a:p>
              <a:endParaRPr lang="en-GB"/>
            </a:p>
          </p:txBody>
        </p:sp>
      </p:grpSp>
      <p:pic>
        <p:nvPicPr>
          <p:cNvPr id="7" name="Graphic 6">
            <a:extLst>
              <a:ext uri="{FF2B5EF4-FFF2-40B4-BE49-F238E27FC236}">
                <a16:creationId xmlns:a16="http://schemas.microsoft.com/office/drawing/2014/main" id="{98EBC293-E020-3652-4B48-3113702F13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5491" y="2332287"/>
            <a:ext cx="4221018" cy="2193426"/>
          </a:xfrm>
          <a:prstGeom prst="rect">
            <a:avLst/>
          </a:prstGeom>
        </p:spPr>
      </p:pic>
    </p:spTree>
    <p:extLst>
      <p:ext uri="{BB962C8B-B14F-4D97-AF65-F5344CB8AC3E}">
        <p14:creationId xmlns:p14="http://schemas.microsoft.com/office/powerpoint/2010/main" val="2697435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ve Divider - light">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267B8D9-655F-BC1A-3796-45081E8AF61D}"/>
              </a:ext>
            </a:extLst>
          </p:cNvPr>
          <p:cNvGrpSpPr/>
          <p:nvPr userDrawn="1"/>
        </p:nvGrpSpPr>
        <p:grpSpPr>
          <a:xfrm>
            <a:off x="2971800" y="-1203341"/>
            <a:ext cx="10149840" cy="9264682"/>
            <a:chOff x="4657813" y="2052649"/>
            <a:chExt cx="2873932" cy="2755705"/>
          </a:xfrm>
          <a:solidFill>
            <a:schemeClr val="bg1">
              <a:alpha val="15000"/>
            </a:schemeClr>
          </a:solidFill>
        </p:grpSpPr>
        <p:sp>
          <p:nvSpPr>
            <p:cNvPr id="9" name="Freeform: Shape 8">
              <a:extLst>
                <a:ext uri="{FF2B5EF4-FFF2-40B4-BE49-F238E27FC236}">
                  <a16:creationId xmlns:a16="http://schemas.microsoft.com/office/drawing/2014/main" id="{E8FC5C7B-68BA-8F20-318E-634AB343810B}"/>
                </a:ext>
              </a:extLst>
            </p:cNvPr>
            <p:cNvSpPr/>
            <p:nvPr/>
          </p:nvSpPr>
          <p:spPr>
            <a:xfrm>
              <a:off x="5195827" y="2479927"/>
              <a:ext cx="2335918" cy="2328427"/>
            </a:xfrm>
            <a:custGeom>
              <a:avLst/>
              <a:gdLst>
                <a:gd name="connsiteX0" fmla="*/ 781396 w 2335918"/>
                <a:gd name="connsiteY0" fmla="*/ 1408653 h 2328427"/>
                <a:gd name="connsiteX1" fmla="*/ 1238786 w 2335918"/>
                <a:gd name="connsiteY1" fmla="*/ 1688783 h 2328427"/>
                <a:gd name="connsiteX2" fmla="*/ 1761709 w 2335918"/>
                <a:gd name="connsiteY2" fmla="*/ 1464470 h 2328427"/>
                <a:gd name="connsiteX3" fmla="*/ 2026218 w 2335918"/>
                <a:gd name="connsiteY3" fmla="*/ 1060229 h 2328427"/>
                <a:gd name="connsiteX4" fmla="*/ 2217956 w 2335918"/>
                <a:gd name="connsiteY4" fmla="*/ 1 h 2328427"/>
                <a:gd name="connsiteX5" fmla="*/ 2057460 w 2335918"/>
                <a:gd name="connsiteY5" fmla="*/ 1768508 h 2328427"/>
                <a:gd name="connsiteX6" fmla="*/ 771871 w 2335918"/>
                <a:gd name="connsiteY6" fmla="*/ 2267713 h 2328427"/>
                <a:gd name="connsiteX7" fmla="*/ 25206 w 2335918"/>
                <a:gd name="connsiteY7" fmla="*/ 1421321 h 2328427"/>
                <a:gd name="connsiteX8" fmla="*/ 8347 w 2335918"/>
                <a:gd name="connsiteY8" fmla="*/ 1078898 h 2328427"/>
                <a:gd name="connsiteX9" fmla="*/ 264093 w 2335918"/>
                <a:gd name="connsiteY9" fmla="*/ 699898 h 2328427"/>
                <a:gd name="connsiteX10" fmla="*/ 396586 w 2335918"/>
                <a:gd name="connsiteY10" fmla="*/ 694850 h 2328427"/>
                <a:gd name="connsiteX11" fmla="*/ 509647 w 2335918"/>
                <a:gd name="connsiteY11" fmla="*/ 787433 h 2328427"/>
                <a:gd name="connsiteX12" fmla="*/ 550700 w 2335918"/>
                <a:gd name="connsiteY12" fmla="*/ 911448 h 2328427"/>
                <a:gd name="connsiteX13" fmla="*/ 781491 w 2335918"/>
                <a:gd name="connsiteY13" fmla="*/ 1408558 h 23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5918" h="2328427">
                  <a:moveTo>
                    <a:pt x="781396" y="1408653"/>
                  </a:moveTo>
                  <a:cubicBezTo>
                    <a:pt x="882932" y="1567530"/>
                    <a:pt x="1072384" y="1678973"/>
                    <a:pt x="1238786" y="1688783"/>
                  </a:cubicBezTo>
                  <a:cubicBezTo>
                    <a:pt x="1499200" y="1704119"/>
                    <a:pt x="1685985" y="1533526"/>
                    <a:pt x="1761709" y="1464470"/>
                  </a:cubicBezTo>
                  <a:cubicBezTo>
                    <a:pt x="1876866" y="1359314"/>
                    <a:pt x="1949447" y="1239584"/>
                    <a:pt x="2026218" y="1060229"/>
                  </a:cubicBezTo>
                  <a:cubicBezTo>
                    <a:pt x="2253770" y="528162"/>
                    <a:pt x="2191953" y="-761"/>
                    <a:pt x="2217956" y="1"/>
                  </a:cubicBezTo>
                  <a:cubicBezTo>
                    <a:pt x="2256818" y="1239"/>
                    <a:pt x="2540378" y="1039750"/>
                    <a:pt x="2057460" y="1768508"/>
                  </a:cubicBezTo>
                  <a:cubicBezTo>
                    <a:pt x="1774853" y="2195037"/>
                    <a:pt x="1294603" y="2452593"/>
                    <a:pt x="771871" y="2267713"/>
                  </a:cubicBezTo>
                  <a:cubicBezTo>
                    <a:pt x="383727" y="2130458"/>
                    <a:pt x="119408" y="1805750"/>
                    <a:pt x="25206" y="1421321"/>
                  </a:cubicBezTo>
                  <a:cubicBezTo>
                    <a:pt x="-1750" y="1311117"/>
                    <a:pt x="-6608" y="1191007"/>
                    <a:pt x="8347" y="1078898"/>
                  </a:cubicBezTo>
                  <a:cubicBezTo>
                    <a:pt x="28254" y="928784"/>
                    <a:pt x="101406" y="742094"/>
                    <a:pt x="264093" y="699898"/>
                  </a:cubicBezTo>
                  <a:cubicBezTo>
                    <a:pt x="306003" y="689039"/>
                    <a:pt x="354104" y="685706"/>
                    <a:pt x="396586" y="694850"/>
                  </a:cubicBezTo>
                  <a:cubicBezTo>
                    <a:pt x="448687" y="706089"/>
                    <a:pt x="486978" y="740093"/>
                    <a:pt x="509647" y="787433"/>
                  </a:cubicBezTo>
                  <a:cubicBezTo>
                    <a:pt x="528316" y="826485"/>
                    <a:pt x="538032" y="870300"/>
                    <a:pt x="550700" y="911448"/>
                  </a:cubicBezTo>
                  <a:cubicBezTo>
                    <a:pt x="604516" y="1086041"/>
                    <a:pt x="682717" y="1253967"/>
                    <a:pt x="781491" y="1408558"/>
                  </a:cubicBezTo>
                  <a:close/>
                </a:path>
              </a:pathLst>
            </a:custGeom>
            <a:grp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9E91631-3428-3CE7-BEC7-4DA119053980}"/>
                </a:ext>
              </a:extLst>
            </p:cNvPr>
            <p:cNvSpPr/>
            <p:nvPr/>
          </p:nvSpPr>
          <p:spPr>
            <a:xfrm>
              <a:off x="4657813" y="2052649"/>
              <a:ext cx="2344150" cy="2309135"/>
            </a:xfrm>
            <a:custGeom>
              <a:avLst/>
              <a:gdLst>
                <a:gd name="connsiteX0" fmla="*/ 1566203 w 2344150"/>
                <a:gd name="connsiteY0" fmla="*/ 925437 h 2309135"/>
                <a:gd name="connsiteX1" fmla="*/ 1113765 w 2344150"/>
                <a:gd name="connsiteY1" fmla="*/ 637496 h 2309135"/>
                <a:gd name="connsiteX2" fmla="*/ 587128 w 2344150"/>
                <a:gd name="connsiteY2" fmla="*/ 852761 h 2309135"/>
                <a:gd name="connsiteX3" fmla="*/ 315761 w 2344150"/>
                <a:gd name="connsiteY3" fmla="*/ 1252430 h 2309135"/>
                <a:gd name="connsiteX4" fmla="*/ 105830 w 2344150"/>
                <a:gd name="connsiteY4" fmla="*/ 2309133 h 2309135"/>
                <a:gd name="connsiteX5" fmla="*/ 296615 w 2344150"/>
                <a:gd name="connsiteY5" fmla="*/ 543675 h 2309135"/>
                <a:gd name="connsiteX6" fmla="*/ 1590491 w 2344150"/>
                <a:gd name="connsiteY6" fmla="*/ 66758 h 2309135"/>
                <a:gd name="connsiteX7" fmla="*/ 2322488 w 2344150"/>
                <a:gd name="connsiteY7" fmla="*/ 925818 h 2309135"/>
                <a:gd name="connsiteX8" fmla="*/ 2333537 w 2344150"/>
                <a:gd name="connsiteY8" fmla="*/ 1268432 h 2309135"/>
                <a:gd name="connsiteX9" fmla="*/ 2071313 w 2344150"/>
                <a:gd name="connsiteY9" fmla="*/ 1643050 h 2309135"/>
                <a:gd name="connsiteX10" fmla="*/ 1938821 w 2344150"/>
                <a:gd name="connsiteY10" fmla="*/ 1645812 h 2309135"/>
                <a:gd name="connsiteX11" fmla="*/ 1827378 w 2344150"/>
                <a:gd name="connsiteY11" fmla="*/ 1551229 h 2309135"/>
                <a:gd name="connsiteX12" fmla="*/ 1788421 w 2344150"/>
                <a:gd name="connsiteY12" fmla="*/ 1426452 h 2309135"/>
                <a:gd name="connsiteX13" fmla="*/ 1566203 w 2344150"/>
                <a:gd name="connsiteY13" fmla="*/ 925437 h 23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150" h="2309135">
                  <a:moveTo>
                    <a:pt x="1566203" y="925437"/>
                  </a:moveTo>
                  <a:cubicBezTo>
                    <a:pt x="1467333" y="764845"/>
                    <a:pt x="1279976" y="650164"/>
                    <a:pt x="1113765" y="637496"/>
                  </a:cubicBezTo>
                  <a:cubicBezTo>
                    <a:pt x="853637" y="617684"/>
                    <a:pt x="663899" y="785038"/>
                    <a:pt x="587128" y="852761"/>
                  </a:cubicBezTo>
                  <a:cubicBezTo>
                    <a:pt x="470161" y="955917"/>
                    <a:pt x="395580" y="1074408"/>
                    <a:pt x="315761" y="1252430"/>
                  </a:cubicBezTo>
                  <a:cubicBezTo>
                    <a:pt x="79064" y="1780496"/>
                    <a:pt x="131738" y="2310372"/>
                    <a:pt x="105830" y="2309133"/>
                  </a:cubicBezTo>
                  <a:cubicBezTo>
                    <a:pt x="67063" y="2307228"/>
                    <a:pt x="-198685" y="1263955"/>
                    <a:pt x="296615" y="543675"/>
                  </a:cubicBezTo>
                  <a:cubicBezTo>
                    <a:pt x="586461" y="122193"/>
                    <a:pt x="1071093" y="-127076"/>
                    <a:pt x="1590491" y="66758"/>
                  </a:cubicBezTo>
                  <a:cubicBezTo>
                    <a:pt x="1976159" y="210681"/>
                    <a:pt x="2234953" y="539865"/>
                    <a:pt x="2322488" y="925818"/>
                  </a:cubicBezTo>
                  <a:cubicBezTo>
                    <a:pt x="2347634" y="1036403"/>
                    <a:pt x="2350301" y="1156608"/>
                    <a:pt x="2333537" y="1268432"/>
                  </a:cubicBezTo>
                  <a:cubicBezTo>
                    <a:pt x="2311058" y="1418165"/>
                    <a:pt x="2234762" y="1603521"/>
                    <a:pt x="2071313" y="1643050"/>
                  </a:cubicBezTo>
                  <a:cubicBezTo>
                    <a:pt x="2029213" y="1653242"/>
                    <a:pt x="1981112" y="1655718"/>
                    <a:pt x="1938821" y="1645812"/>
                  </a:cubicBezTo>
                  <a:cubicBezTo>
                    <a:pt x="1887005" y="1633620"/>
                    <a:pt x="1849190" y="1599045"/>
                    <a:pt x="1827378" y="1551229"/>
                  </a:cubicBezTo>
                  <a:cubicBezTo>
                    <a:pt x="1809376" y="1511796"/>
                    <a:pt x="1800422" y="1467885"/>
                    <a:pt x="1788421" y="1426452"/>
                  </a:cubicBezTo>
                  <a:cubicBezTo>
                    <a:pt x="1737557" y="1250906"/>
                    <a:pt x="1662310" y="1081742"/>
                    <a:pt x="1566203" y="925437"/>
                  </a:cubicBezTo>
                  <a:close/>
                </a:path>
              </a:pathLst>
            </a:custGeom>
            <a:grpFill/>
            <a:ln w="9525" cap="flat">
              <a:noFill/>
              <a:prstDash val="solid"/>
              <a:miter/>
            </a:ln>
          </p:spPr>
          <p:txBody>
            <a:bodyPr rtlCol="0" anchor="ctr"/>
            <a:lstStyle/>
            <a:p>
              <a:endParaRPr lang="en-GB"/>
            </a:p>
          </p:txBody>
        </p:sp>
      </p:grpSp>
      <p:pic>
        <p:nvPicPr>
          <p:cNvPr id="5" name="Graphic 4">
            <a:extLst>
              <a:ext uri="{FF2B5EF4-FFF2-40B4-BE49-F238E27FC236}">
                <a16:creationId xmlns:a16="http://schemas.microsoft.com/office/drawing/2014/main" id="{B9A48068-2E78-F587-4878-D8619869BAD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85491" y="1851996"/>
            <a:ext cx="4221018" cy="2193426"/>
          </a:xfrm>
          <a:prstGeom prst="rect">
            <a:avLst/>
          </a:prstGeom>
        </p:spPr>
      </p:pic>
      <p:sp>
        <p:nvSpPr>
          <p:cNvPr id="2" name="TextBox 1">
            <a:extLst>
              <a:ext uri="{FF2B5EF4-FFF2-40B4-BE49-F238E27FC236}">
                <a16:creationId xmlns:a16="http://schemas.microsoft.com/office/drawing/2014/main" id="{8C83BCAA-3D4C-FF09-89E9-FCBDCF427563}"/>
              </a:ext>
            </a:extLst>
          </p:cNvPr>
          <p:cNvSpPr txBox="1"/>
          <p:nvPr userDrawn="1"/>
        </p:nvSpPr>
        <p:spPr>
          <a:xfrm>
            <a:off x="3750773" y="4425534"/>
            <a:ext cx="4821727" cy="584775"/>
          </a:xfrm>
          <a:prstGeom prst="rect">
            <a:avLst/>
          </a:prstGeom>
          <a:noFill/>
        </p:spPr>
        <p:txBody>
          <a:bodyPr wrap="square" rtlCol="0">
            <a:spAutoFit/>
          </a:bodyPr>
          <a:lstStyle/>
          <a:p>
            <a:r>
              <a:rPr lang="en-GB" sz="3200" dirty="0"/>
              <a:t>for senior hire selection </a:t>
            </a:r>
          </a:p>
        </p:txBody>
      </p:sp>
    </p:spTree>
    <p:extLst>
      <p:ext uri="{BB962C8B-B14F-4D97-AF65-F5344CB8AC3E}">
        <p14:creationId xmlns:p14="http://schemas.microsoft.com/office/powerpoint/2010/main" val="244840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titude Divider - navy">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A01401-2E47-2372-F0EF-AFEFCF07906A}"/>
              </a:ext>
            </a:extLst>
          </p:cNvPr>
          <p:cNvGrpSpPr/>
          <p:nvPr userDrawn="1"/>
        </p:nvGrpSpPr>
        <p:grpSpPr>
          <a:xfrm>
            <a:off x="3246120" y="-1996338"/>
            <a:ext cx="11003279" cy="10249080"/>
            <a:chOff x="4676811" y="2105025"/>
            <a:chExt cx="2838100" cy="2643568"/>
          </a:xfrm>
          <a:solidFill>
            <a:schemeClr val="bg1">
              <a:alpha val="2000"/>
            </a:schemeClr>
          </a:solidFill>
        </p:grpSpPr>
        <p:sp>
          <p:nvSpPr>
            <p:cNvPr id="3" name="Freeform: Shape 2">
              <a:extLst>
                <a:ext uri="{FF2B5EF4-FFF2-40B4-BE49-F238E27FC236}">
                  <a16:creationId xmlns:a16="http://schemas.microsoft.com/office/drawing/2014/main" id="{DA71CF46-FFD2-9195-1026-1F421528C606}"/>
                </a:ext>
              </a:extLst>
            </p:cNvPr>
            <p:cNvSpPr/>
            <p:nvPr/>
          </p:nvSpPr>
          <p:spPr>
            <a:xfrm>
              <a:off x="5478244" y="2105025"/>
              <a:ext cx="1235328" cy="1091279"/>
            </a:xfrm>
            <a:custGeom>
              <a:avLst/>
              <a:gdLst>
                <a:gd name="connsiteX0" fmla="*/ 547271 w 1235328"/>
                <a:gd name="connsiteY0" fmla="*/ 40577 h 1091279"/>
                <a:gd name="connsiteX1" fmla="*/ 11013 w 1235328"/>
                <a:gd name="connsiteY1" fmla="*/ 969455 h 1091279"/>
                <a:gd name="connsiteX2" fmla="*/ 11013 w 1235328"/>
                <a:gd name="connsiteY2" fmla="*/ 1050512 h 1091279"/>
                <a:gd name="connsiteX3" fmla="*/ 81403 w 1235328"/>
                <a:gd name="connsiteY3" fmla="*/ 1091279 h 1091279"/>
                <a:gd name="connsiteX4" fmla="*/ 1154013 w 1235328"/>
                <a:gd name="connsiteY4" fmla="*/ 1091279 h 1091279"/>
                <a:gd name="connsiteX5" fmla="*/ 1222117 w 1235328"/>
                <a:gd name="connsiteY5" fmla="*/ 1054322 h 1091279"/>
                <a:gd name="connsiteX6" fmla="*/ 1224307 w 1235328"/>
                <a:gd name="connsiteY6" fmla="*/ 969455 h 1091279"/>
                <a:gd name="connsiteX7" fmla="*/ 687859 w 1235328"/>
                <a:gd name="connsiteY7" fmla="*/ 40577 h 1091279"/>
                <a:gd name="connsiteX8" fmla="*/ 617565 w 1235328"/>
                <a:gd name="connsiteY8" fmla="*/ 0 h 1091279"/>
                <a:gd name="connsiteX9" fmla="*/ 547271 w 1235328"/>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8" h="1091279">
                  <a:moveTo>
                    <a:pt x="547271"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7" y="969455"/>
                  </a:cubicBezTo>
                  <a:lnTo>
                    <a:pt x="687859" y="40577"/>
                  </a:lnTo>
                  <a:cubicBezTo>
                    <a:pt x="672238" y="13526"/>
                    <a:pt x="644902" y="0"/>
                    <a:pt x="617565" y="0"/>
                  </a:cubicBezTo>
                  <a:cubicBezTo>
                    <a:pt x="590228" y="0"/>
                    <a:pt x="562892" y="13526"/>
                    <a:pt x="547271" y="40577"/>
                  </a:cubicBezTo>
                  <a:close/>
                </a:path>
              </a:pathLst>
            </a:custGeom>
            <a:grp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16DA128-83B2-7F15-62A7-27FA3213E32B}"/>
                </a:ext>
              </a:extLst>
            </p:cNvPr>
            <p:cNvSpPr/>
            <p:nvPr/>
          </p:nvSpPr>
          <p:spPr>
            <a:xfrm>
              <a:off x="6279582" y="3471195"/>
              <a:ext cx="1235329" cy="1091279"/>
            </a:xfrm>
            <a:custGeom>
              <a:avLst/>
              <a:gdLst>
                <a:gd name="connsiteX0" fmla="*/ 547270 w 1235329"/>
                <a:gd name="connsiteY0" fmla="*/ 40577 h 1091279"/>
                <a:gd name="connsiteX1" fmla="*/ 11013 w 1235329"/>
                <a:gd name="connsiteY1" fmla="*/ 969455 h 1091279"/>
                <a:gd name="connsiteX2" fmla="*/ 11013 w 1235329"/>
                <a:gd name="connsiteY2" fmla="*/ 1050512 h 1091279"/>
                <a:gd name="connsiteX3" fmla="*/ 81403 w 1235329"/>
                <a:gd name="connsiteY3" fmla="*/ 1091279 h 1091279"/>
                <a:gd name="connsiteX4" fmla="*/ 1154013 w 1235329"/>
                <a:gd name="connsiteY4" fmla="*/ 1091279 h 1091279"/>
                <a:gd name="connsiteX5" fmla="*/ 1222117 w 1235329"/>
                <a:gd name="connsiteY5" fmla="*/ 1054322 h 1091279"/>
                <a:gd name="connsiteX6" fmla="*/ 1224308 w 1235329"/>
                <a:gd name="connsiteY6" fmla="*/ 969455 h 1091279"/>
                <a:gd name="connsiteX7" fmla="*/ 688050 w 1235329"/>
                <a:gd name="connsiteY7" fmla="*/ 40577 h 1091279"/>
                <a:gd name="connsiteX8" fmla="*/ 617756 w 1235329"/>
                <a:gd name="connsiteY8" fmla="*/ 0 h 1091279"/>
                <a:gd name="connsiteX9" fmla="*/ 547461 w 1235329"/>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9" h="1091279">
                  <a:moveTo>
                    <a:pt x="547270"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8" y="969455"/>
                  </a:cubicBezTo>
                  <a:lnTo>
                    <a:pt x="688050" y="40577"/>
                  </a:lnTo>
                  <a:cubicBezTo>
                    <a:pt x="672429" y="13526"/>
                    <a:pt x="645092" y="0"/>
                    <a:pt x="617756" y="0"/>
                  </a:cubicBezTo>
                  <a:cubicBezTo>
                    <a:pt x="590419" y="0"/>
                    <a:pt x="563082" y="13526"/>
                    <a:pt x="547461" y="40577"/>
                  </a:cubicBezTo>
                  <a:close/>
                </a:path>
              </a:pathLst>
            </a:custGeom>
            <a:grp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43DCFE39-D7CC-D5AD-9A57-2B1BC87B8A45}"/>
                </a:ext>
              </a:extLst>
            </p:cNvPr>
            <p:cNvSpPr/>
            <p:nvPr/>
          </p:nvSpPr>
          <p:spPr>
            <a:xfrm>
              <a:off x="4676811" y="3471195"/>
              <a:ext cx="1235328" cy="1091279"/>
            </a:xfrm>
            <a:custGeom>
              <a:avLst/>
              <a:gdLst>
                <a:gd name="connsiteX0" fmla="*/ 547270 w 1235328"/>
                <a:gd name="connsiteY0" fmla="*/ 40577 h 1091279"/>
                <a:gd name="connsiteX1" fmla="*/ 11013 w 1235328"/>
                <a:gd name="connsiteY1" fmla="*/ 969455 h 1091279"/>
                <a:gd name="connsiteX2" fmla="*/ 11013 w 1235328"/>
                <a:gd name="connsiteY2" fmla="*/ 1050512 h 1091279"/>
                <a:gd name="connsiteX3" fmla="*/ 81403 w 1235328"/>
                <a:gd name="connsiteY3" fmla="*/ 1091279 h 1091279"/>
                <a:gd name="connsiteX4" fmla="*/ 1154013 w 1235328"/>
                <a:gd name="connsiteY4" fmla="*/ 1091279 h 1091279"/>
                <a:gd name="connsiteX5" fmla="*/ 1222117 w 1235328"/>
                <a:gd name="connsiteY5" fmla="*/ 1054322 h 1091279"/>
                <a:gd name="connsiteX6" fmla="*/ 1224307 w 1235328"/>
                <a:gd name="connsiteY6" fmla="*/ 969455 h 1091279"/>
                <a:gd name="connsiteX7" fmla="*/ 688050 w 1235328"/>
                <a:gd name="connsiteY7" fmla="*/ 40577 h 1091279"/>
                <a:gd name="connsiteX8" fmla="*/ 617755 w 1235328"/>
                <a:gd name="connsiteY8" fmla="*/ 0 h 1091279"/>
                <a:gd name="connsiteX9" fmla="*/ 547461 w 1235328"/>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8" h="1091279">
                  <a:moveTo>
                    <a:pt x="547270"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7" y="969455"/>
                  </a:cubicBezTo>
                  <a:lnTo>
                    <a:pt x="688050" y="40577"/>
                  </a:lnTo>
                  <a:cubicBezTo>
                    <a:pt x="672429" y="13526"/>
                    <a:pt x="645092" y="0"/>
                    <a:pt x="617755" y="0"/>
                  </a:cubicBezTo>
                  <a:cubicBezTo>
                    <a:pt x="590419" y="0"/>
                    <a:pt x="563082" y="13526"/>
                    <a:pt x="547461" y="40577"/>
                  </a:cubicBezTo>
                  <a:close/>
                </a:path>
              </a:pathLst>
            </a:custGeom>
            <a:grp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3FBB447-3D61-F2AC-59DE-0068E4CC2FAB}"/>
                </a:ext>
              </a:extLst>
            </p:cNvPr>
            <p:cNvSpPr/>
            <p:nvPr/>
          </p:nvSpPr>
          <p:spPr>
            <a:xfrm>
              <a:off x="5968269" y="4490847"/>
              <a:ext cx="257746" cy="257746"/>
            </a:xfrm>
            <a:custGeom>
              <a:avLst/>
              <a:gdLst>
                <a:gd name="connsiteX0" fmla="*/ 257746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6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6" y="128873"/>
                  </a:moveTo>
                  <a:cubicBezTo>
                    <a:pt x="257746" y="200048"/>
                    <a:pt x="200048" y="257747"/>
                    <a:pt x="128873" y="257747"/>
                  </a:cubicBezTo>
                  <a:cubicBezTo>
                    <a:pt x="57698" y="257747"/>
                    <a:pt x="0" y="200048"/>
                    <a:pt x="0" y="128873"/>
                  </a:cubicBezTo>
                  <a:cubicBezTo>
                    <a:pt x="0" y="57699"/>
                    <a:pt x="57698" y="0"/>
                    <a:pt x="128873" y="0"/>
                  </a:cubicBezTo>
                  <a:cubicBezTo>
                    <a:pt x="200048" y="0"/>
                    <a:pt x="257746" y="57699"/>
                    <a:pt x="257746" y="128873"/>
                  </a:cubicBezTo>
                  <a:close/>
                </a:path>
              </a:pathLst>
            </a:custGeom>
            <a:grp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F67164F-8668-8F51-6138-5EED500189BA}"/>
                </a:ext>
              </a:extLst>
            </p:cNvPr>
            <p:cNvSpPr/>
            <p:nvPr/>
          </p:nvSpPr>
          <p:spPr>
            <a:xfrm>
              <a:off x="5165502" y="3131153"/>
              <a:ext cx="257746" cy="257746"/>
            </a:xfrm>
            <a:custGeom>
              <a:avLst/>
              <a:gdLst>
                <a:gd name="connsiteX0" fmla="*/ 257747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7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7" y="128873"/>
                  </a:moveTo>
                  <a:cubicBezTo>
                    <a:pt x="257747" y="200048"/>
                    <a:pt x="200048" y="257747"/>
                    <a:pt x="128873" y="257747"/>
                  </a:cubicBezTo>
                  <a:cubicBezTo>
                    <a:pt x="57699" y="257747"/>
                    <a:pt x="0" y="200048"/>
                    <a:pt x="0" y="128873"/>
                  </a:cubicBezTo>
                  <a:cubicBezTo>
                    <a:pt x="0" y="57699"/>
                    <a:pt x="57699" y="0"/>
                    <a:pt x="128873" y="0"/>
                  </a:cubicBezTo>
                  <a:cubicBezTo>
                    <a:pt x="200048" y="0"/>
                    <a:pt x="257747" y="57699"/>
                    <a:pt x="257747" y="128873"/>
                  </a:cubicBezTo>
                  <a:close/>
                </a:path>
              </a:pathLst>
            </a:custGeom>
            <a:grp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3648FA3-D08C-0E10-CD98-F5D5D84EF328}"/>
                </a:ext>
              </a:extLst>
            </p:cNvPr>
            <p:cNvSpPr/>
            <p:nvPr/>
          </p:nvSpPr>
          <p:spPr>
            <a:xfrm>
              <a:off x="6768369" y="3131153"/>
              <a:ext cx="257746" cy="257746"/>
            </a:xfrm>
            <a:custGeom>
              <a:avLst/>
              <a:gdLst>
                <a:gd name="connsiteX0" fmla="*/ 257746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6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6" y="128873"/>
                  </a:moveTo>
                  <a:cubicBezTo>
                    <a:pt x="257746" y="200048"/>
                    <a:pt x="200048" y="257747"/>
                    <a:pt x="128873" y="257747"/>
                  </a:cubicBezTo>
                  <a:cubicBezTo>
                    <a:pt x="57698" y="257747"/>
                    <a:pt x="0" y="200048"/>
                    <a:pt x="0" y="128873"/>
                  </a:cubicBezTo>
                  <a:cubicBezTo>
                    <a:pt x="0" y="57699"/>
                    <a:pt x="57698" y="0"/>
                    <a:pt x="128873" y="0"/>
                  </a:cubicBezTo>
                  <a:cubicBezTo>
                    <a:pt x="200048" y="0"/>
                    <a:pt x="257746" y="57699"/>
                    <a:pt x="257746" y="128873"/>
                  </a:cubicBezTo>
                  <a:close/>
                </a:path>
              </a:pathLst>
            </a:custGeom>
            <a:grp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CD1CFAE-0B5D-F717-24A8-6EB7CE71F46C}"/>
                </a:ext>
              </a:extLst>
            </p:cNvPr>
            <p:cNvSpPr/>
            <p:nvPr/>
          </p:nvSpPr>
          <p:spPr>
            <a:xfrm>
              <a:off x="5479765" y="3324510"/>
              <a:ext cx="1235230" cy="1091279"/>
            </a:xfrm>
            <a:custGeom>
              <a:avLst/>
              <a:gdLst>
                <a:gd name="connsiteX0" fmla="*/ 10921 w 1235230"/>
                <a:gd name="connsiteY0" fmla="*/ 121825 h 1091279"/>
                <a:gd name="connsiteX1" fmla="*/ 547179 w 1235230"/>
                <a:gd name="connsiteY1" fmla="*/ 1050703 h 1091279"/>
                <a:gd name="connsiteX2" fmla="*/ 617568 w 1235230"/>
                <a:gd name="connsiteY2" fmla="*/ 1091279 h 1091279"/>
                <a:gd name="connsiteX3" fmla="*/ 687863 w 1235230"/>
                <a:gd name="connsiteY3" fmla="*/ 1050703 h 1091279"/>
                <a:gd name="connsiteX4" fmla="*/ 1224216 w 1235230"/>
                <a:gd name="connsiteY4" fmla="*/ 121825 h 1091279"/>
                <a:gd name="connsiteX5" fmla="*/ 1221073 w 1235230"/>
                <a:gd name="connsiteY5" fmla="*/ 35528 h 1091279"/>
                <a:gd name="connsiteX6" fmla="*/ 1153921 w 1235230"/>
                <a:gd name="connsiteY6" fmla="*/ 0 h 1091279"/>
                <a:gd name="connsiteX7" fmla="*/ 81311 w 1235230"/>
                <a:gd name="connsiteY7" fmla="*/ 0 h 1091279"/>
                <a:gd name="connsiteX8" fmla="*/ 11683 w 1235230"/>
                <a:gd name="connsiteY8" fmla="*/ 39529 h 1091279"/>
                <a:gd name="connsiteX9" fmla="*/ 11016 w 1235230"/>
                <a:gd name="connsiteY9" fmla="*/ 121825 h 1091279"/>
                <a:gd name="connsiteX10" fmla="*/ 240759 w 1235230"/>
                <a:gd name="connsiteY10" fmla="*/ 144113 h 1091279"/>
                <a:gd name="connsiteX11" fmla="*/ 994282 w 1235230"/>
                <a:gd name="connsiteY11" fmla="*/ 144113 h 1091279"/>
                <a:gd name="connsiteX12" fmla="*/ 1019619 w 1235230"/>
                <a:gd name="connsiteY12" fmla="*/ 187928 h 1091279"/>
                <a:gd name="connsiteX13" fmla="*/ 642810 w 1235230"/>
                <a:gd name="connsiteY13" fmla="*/ 840486 h 1091279"/>
                <a:gd name="connsiteX14" fmla="*/ 592232 w 1235230"/>
                <a:gd name="connsiteY14" fmla="*/ 840486 h 1091279"/>
                <a:gd name="connsiteX15" fmla="*/ 215423 w 1235230"/>
                <a:gd name="connsiteY15" fmla="*/ 187928 h 1091279"/>
                <a:gd name="connsiteX16" fmla="*/ 240759 w 1235230"/>
                <a:gd name="connsiteY16" fmla="*/ 144113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5230" h="1091279">
                  <a:moveTo>
                    <a:pt x="10921" y="121825"/>
                  </a:moveTo>
                  <a:lnTo>
                    <a:pt x="547179" y="1050703"/>
                  </a:lnTo>
                  <a:cubicBezTo>
                    <a:pt x="562800" y="1077754"/>
                    <a:pt x="590136" y="1091279"/>
                    <a:pt x="617568" y="1091279"/>
                  </a:cubicBezTo>
                  <a:cubicBezTo>
                    <a:pt x="644905" y="1091279"/>
                    <a:pt x="672242" y="1077754"/>
                    <a:pt x="687863" y="1050703"/>
                  </a:cubicBezTo>
                  <a:lnTo>
                    <a:pt x="1224216" y="121825"/>
                  </a:lnTo>
                  <a:cubicBezTo>
                    <a:pt x="1240980" y="92774"/>
                    <a:pt x="1237551" y="59817"/>
                    <a:pt x="1221073" y="35528"/>
                  </a:cubicBezTo>
                  <a:cubicBezTo>
                    <a:pt x="1206880" y="14573"/>
                    <a:pt x="1182877" y="0"/>
                    <a:pt x="1153921" y="0"/>
                  </a:cubicBezTo>
                  <a:lnTo>
                    <a:pt x="81311" y="0"/>
                  </a:lnTo>
                  <a:cubicBezTo>
                    <a:pt x="50545" y="0"/>
                    <a:pt x="25494" y="16383"/>
                    <a:pt x="11683" y="39529"/>
                  </a:cubicBezTo>
                  <a:cubicBezTo>
                    <a:pt x="-2604" y="63341"/>
                    <a:pt x="-4890" y="94393"/>
                    <a:pt x="11016" y="121825"/>
                  </a:cubicBezTo>
                  <a:close/>
                  <a:moveTo>
                    <a:pt x="240759" y="144113"/>
                  </a:moveTo>
                  <a:lnTo>
                    <a:pt x="994282" y="144113"/>
                  </a:lnTo>
                  <a:cubicBezTo>
                    <a:pt x="1016761" y="144113"/>
                    <a:pt x="1030858" y="168497"/>
                    <a:pt x="1019619" y="187928"/>
                  </a:cubicBezTo>
                  <a:lnTo>
                    <a:pt x="642810" y="840486"/>
                  </a:lnTo>
                  <a:cubicBezTo>
                    <a:pt x="631570" y="859917"/>
                    <a:pt x="603376" y="859917"/>
                    <a:pt x="592232" y="840486"/>
                  </a:cubicBezTo>
                  <a:lnTo>
                    <a:pt x="215423" y="187928"/>
                  </a:lnTo>
                  <a:cubicBezTo>
                    <a:pt x="204183" y="168497"/>
                    <a:pt x="218280" y="144113"/>
                    <a:pt x="240759" y="144113"/>
                  </a:cubicBezTo>
                  <a:close/>
                </a:path>
              </a:pathLst>
            </a:custGeom>
            <a:grpFill/>
            <a:ln w="9525" cap="flat">
              <a:noFill/>
              <a:prstDash val="solid"/>
              <a:miter/>
            </a:ln>
          </p:spPr>
          <p:txBody>
            <a:bodyPr rtlCol="0" anchor="ctr"/>
            <a:lstStyle/>
            <a:p>
              <a:endParaRPr lang="en-GB"/>
            </a:p>
          </p:txBody>
        </p:sp>
      </p:grpSp>
      <p:pic>
        <p:nvPicPr>
          <p:cNvPr id="12" name="Graphic 11">
            <a:extLst>
              <a:ext uri="{FF2B5EF4-FFF2-40B4-BE49-F238E27FC236}">
                <a16:creationId xmlns:a16="http://schemas.microsoft.com/office/drawing/2014/main" id="{ECCBD49E-0F99-CB0A-3392-DF90BE351C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400" y="2052637"/>
            <a:ext cx="5029200" cy="2752725"/>
          </a:xfrm>
          <a:prstGeom prst="rect">
            <a:avLst/>
          </a:prstGeom>
        </p:spPr>
      </p:pic>
    </p:spTree>
    <p:extLst>
      <p:ext uri="{BB962C8B-B14F-4D97-AF65-F5344CB8AC3E}">
        <p14:creationId xmlns:p14="http://schemas.microsoft.com/office/powerpoint/2010/main" val="2866683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titude Divider - light">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33BDC6E-1C92-FC4D-1AB0-CB54E07F8BC2}"/>
              </a:ext>
            </a:extLst>
          </p:cNvPr>
          <p:cNvGrpSpPr/>
          <p:nvPr userDrawn="1"/>
        </p:nvGrpSpPr>
        <p:grpSpPr>
          <a:xfrm>
            <a:off x="3246120" y="-1996338"/>
            <a:ext cx="11003279" cy="10249080"/>
            <a:chOff x="4676811" y="2105025"/>
            <a:chExt cx="2838100" cy="2643568"/>
          </a:xfrm>
          <a:solidFill>
            <a:schemeClr val="bg1">
              <a:alpha val="15000"/>
            </a:schemeClr>
          </a:solidFill>
        </p:grpSpPr>
        <p:sp>
          <p:nvSpPr>
            <p:cNvPr id="9" name="Freeform: Shape 8">
              <a:extLst>
                <a:ext uri="{FF2B5EF4-FFF2-40B4-BE49-F238E27FC236}">
                  <a16:creationId xmlns:a16="http://schemas.microsoft.com/office/drawing/2014/main" id="{4F4ED0A6-3607-8FFF-F7FA-87A180A5F93B}"/>
                </a:ext>
              </a:extLst>
            </p:cNvPr>
            <p:cNvSpPr/>
            <p:nvPr/>
          </p:nvSpPr>
          <p:spPr>
            <a:xfrm>
              <a:off x="5478244" y="2105025"/>
              <a:ext cx="1235328" cy="1091279"/>
            </a:xfrm>
            <a:custGeom>
              <a:avLst/>
              <a:gdLst>
                <a:gd name="connsiteX0" fmla="*/ 547271 w 1235328"/>
                <a:gd name="connsiteY0" fmla="*/ 40577 h 1091279"/>
                <a:gd name="connsiteX1" fmla="*/ 11013 w 1235328"/>
                <a:gd name="connsiteY1" fmla="*/ 969455 h 1091279"/>
                <a:gd name="connsiteX2" fmla="*/ 11013 w 1235328"/>
                <a:gd name="connsiteY2" fmla="*/ 1050512 h 1091279"/>
                <a:gd name="connsiteX3" fmla="*/ 81403 w 1235328"/>
                <a:gd name="connsiteY3" fmla="*/ 1091279 h 1091279"/>
                <a:gd name="connsiteX4" fmla="*/ 1154013 w 1235328"/>
                <a:gd name="connsiteY4" fmla="*/ 1091279 h 1091279"/>
                <a:gd name="connsiteX5" fmla="*/ 1222117 w 1235328"/>
                <a:gd name="connsiteY5" fmla="*/ 1054322 h 1091279"/>
                <a:gd name="connsiteX6" fmla="*/ 1224307 w 1235328"/>
                <a:gd name="connsiteY6" fmla="*/ 969455 h 1091279"/>
                <a:gd name="connsiteX7" fmla="*/ 687859 w 1235328"/>
                <a:gd name="connsiteY7" fmla="*/ 40577 h 1091279"/>
                <a:gd name="connsiteX8" fmla="*/ 617565 w 1235328"/>
                <a:gd name="connsiteY8" fmla="*/ 0 h 1091279"/>
                <a:gd name="connsiteX9" fmla="*/ 547271 w 1235328"/>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8" h="1091279">
                  <a:moveTo>
                    <a:pt x="547271"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7" y="969455"/>
                  </a:cubicBezTo>
                  <a:lnTo>
                    <a:pt x="687859" y="40577"/>
                  </a:lnTo>
                  <a:cubicBezTo>
                    <a:pt x="672238" y="13526"/>
                    <a:pt x="644902" y="0"/>
                    <a:pt x="617565" y="0"/>
                  </a:cubicBezTo>
                  <a:cubicBezTo>
                    <a:pt x="590228" y="0"/>
                    <a:pt x="562892" y="13526"/>
                    <a:pt x="547271" y="40577"/>
                  </a:cubicBezTo>
                  <a:close/>
                </a:path>
              </a:pathLst>
            </a:custGeom>
            <a:grp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1DDB9510-83CE-8B24-4757-7451C4047F15}"/>
                </a:ext>
              </a:extLst>
            </p:cNvPr>
            <p:cNvSpPr/>
            <p:nvPr/>
          </p:nvSpPr>
          <p:spPr>
            <a:xfrm>
              <a:off x="6279582" y="3471195"/>
              <a:ext cx="1235329" cy="1091279"/>
            </a:xfrm>
            <a:custGeom>
              <a:avLst/>
              <a:gdLst>
                <a:gd name="connsiteX0" fmla="*/ 547270 w 1235329"/>
                <a:gd name="connsiteY0" fmla="*/ 40577 h 1091279"/>
                <a:gd name="connsiteX1" fmla="*/ 11013 w 1235329"/>
                <a:gd name="connsiteY1" fmla="*/ 969455 h 1091279"/>
                <a:gd name="connsiteX2" fmla="*/ 11013 w 1235329"/>
                <a:gd name="connsiteY2" fmla="*/ 1050512 h 1091279"/>
                <a:gd name="connsiteX3" fmla="*/ 81403 w 1235329"/>
                <a:gd name="connsiteY3" fmla="*/ 1091279 h 1091279"/>
                <a:gd name="connsiteX4" fmla="*/ 1154013 w 1235329"/>
                <a:gd name="connsiteY4" fmla="*/ 1091279 h 1091279"/>
                <a:gd name="connsiteX5" fmla="*/ 1222117 w 1235329"/>
                <a:gd name="connsiteY5" fmla="*/ 1054322 h 1091279"/>
                <a:gd name="connsiteX6" fmla="*/ 1224308 w 1235329"/>
                <a:gd name="connsiteY6" fmla="*/ 969455 h 1091279"/>
                <a:gd name="connsiteX7" fmla="*/ 688050 w 1235329"/>
                <a:gd name="connsiteY7" fmla="*/ 40577 h 1091279"/>
                <a:gd name="connsiteX8" fmla="*/ 617756 w 1235329"/>
                <a:gd name="connsiteY8" fmla="*/ 0 h 1091279"/>
                <a:gd name="connsiteX9" fmla="*/ 547461 w 1235329"/>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9" h="1091279">
                  <a:moveTo>
                    <a:pt x="547270"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8" y="969455"/>
                  </a:cubicBezTo>
                  <a:lnTo>
                    <a:pt x="688050" y="40577"/>
                  </a:lnTo>
                  <a:cubicBezTo>
                    <a:pt x="672429" y="13526"/>
                    <a:pt x="645092" y="0"/>
                    <a:pt x="617756" y="0"/>
                  </a:cubicBezTo>
                  <a:cubicBezTo>
                    <a:pt x="590419" y="0"/>
                    <a:pt x="563082" y="13526"/>
                    <a:pt x="547461" y="40577"/>
                  </a:cubicBezTo>
                  <a:close/>
                </a:path>
              </a:pathLst>
            </a:custGeom>
            <a:grp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6790D94-2F03-9F01-99A0-9352F73AB5D0}"/>
                </a:ext>
              </a:extLst>
            </p:cNvPr>
            <p:cNvSpPr/>
            <p:nvPr/>
          </p:nvSpPr>
          <p:spPr>
            <a:xfrm>
              <a:off x="4676811" y="3471195"/>
              <a:ext cx="1235328" cy="1091279"/>
            </a:xfrm>
            <a:custGeom>
              <a:avLst/>
              <a:gdLst>
                <a:gd name="connsiteX0" fmla="*/ 547270 w 1235328"/>
                <a:gd name="connsiteY0" fmla="*/ 40577 h 1091279"/>
                <a:gd name="connsiteX1" fmla="*/ 11013 w 1235328"/>
                <a:gd name="connsiteY1" fmla="*/ 969455 h 1091279"/>
                <a:gd name="connsiteX2" fmla="*/ 11013 w 1235328"/>
                <a:gd name="connsiteY2" fmla="*/ 1050512 h 1091279"/>
                <a:gd name="connsiteX3" fmla="*/ 81403 w 1235328"/>
                <a:gd name="connsiteY3" fmla="*/ 1091279 h 1091279"/>
                <a:gd name="connsiteX4" fmla="*/ 1154013 w 1235328"/>
                <a:gd name="connsiteY4" fmla="*/ 1091279 h 1091279"/>
                <a:gd name="connsiteX5" fmla="*/ 1222117 w 1235328"/>
                <a:gd name="connsiteY5" fmla="*/ 1054322 h 1091279"/>
                <a:gd name="connsiteX6" fmla="*/ 1224307 w 1235328"/>
                <a:gd name="connsiteY6" fmla="*/ 969455 h 1091279"/>
                <a:gd name="connsiteX7" fmla="*/ 688050 w 1235328"/>
                <a:gd name="connsiteY7" fmla="*/ 40577 h 1091279"/>
                <a:gd name="connsiteX8" fmla="*/ 617755 w 1235328"/>
                <a:gd name="connsiteY8" fmla="*/ 0 h 1091279"/>
                <a:gd name="connsiteX9" fmla="*/ 547461 w 1235328"/>
                <a:gd name="connsiteY9" fmla="*/ 40577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328" h="1091279">
                  <a:moveTo>
                    <a:pt x="547270" y="40577"/>
                  </a:moveTo>
                  <a:lnTo>
                    <a:pt x="11013" y="969455"/>
                  </a:lnTo>
                  <a:cubicBezTo>
                    <a:pt x="-4608" y="996506"/>
                    <a:pt x="-2703" y="1026890"/>
                    <a:pt x="11013" y="1050512"/>
                  </a:cubicBezTo>
                  <a:cubicBezTo>
                    <a:pt x="24729" y="1074134"/>
                    <a:pt x="50065" y="1091279"/>
                    <a:pt x="81403" y="1091279"/>
                  </a:cubicBezTo>
                  <a:lnTo>
                    <a:pt x="1154013" y="1091279"/>
                  </a:lnTo>
                  <a:cubicBezTo>
                    <a:pt x="1183636" y="1091279"/>
                    <a:pt x="1208020" y="1076039"/>
                    <a:pt x="1222117" y="1054322"/>
                  </a:cubicBezTo>
                  <a:cubicBezTo>
                    <a:pt x="1237738" y="1030129"/>
                    <a:pt x="1240786" y="997934"/>
                    <a:pt x="1224307" y="969455"/>
                  </a:cubicBezTo>
                  <a:lnTo>
                    <a:pt x="688050" y="40577"/>
                  </a:lnTo>
                  <a:cubicBezTo>
                    <a:pt x="672429" y="13526"/>
                    <a:pt x="645092" y="0"/>
                    <a:pt x="617755" y="0"/>
                  </a:cubicBezTo>
                  <a:cubicBezTo>
                    <a:pt x="590419" y="0"/>
                    <a:pt x="563082" y="13526"/>
                    <a:pt x="547461" y="40577"/>
                  </a:cubicBezTo>
                  <a:close/>
                </a:path>
              </a:pathLst>
            </a:custGeom>
            <a:grp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08EDD86-973C-6EBE-4FB1-95EB5130F35F}"/>
                </a:ext>
              </a:extLst>
            </p:cNvPr>
            <p:cNvSpPr/>
            <p:nvPr/>
          </p:nvSpPr>
          <p:spPr>
            <a:xfrm>
              <a:off x="5968269" y="4490847"/>
              <a:ext cx="257746" cy="257746"/>
            </a:xfrm>
            <a:custGeom>
              <a:avLst/>
              <a:gdLst>
                <a:gd name="connsiteX0" fmla="*/ 257746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6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6" y="128873"/>
                  </a:moveTo>
                  <a:cubicBezTo>
                    <a:pt x="257746" y="200048"/>
                    <a:pt x="200048" y="257747"/>
                    <a:pt x="128873" y="257747"/>
                  </a:cubicBezTo>
                  <a:cubicBezTo>
                    <a:pt x="57698" y="257747"/>
                    <a:pt x="0" y="200048"/>
                    <a:pt x="0" y="128873"/>
                  </a:cubicBezTo>
                  <a:cubicBezTo>
                    <a:pt x="0" y="57699"/>
                    <a:pt x="57698" y="0"/>
                    <a:pt x="128873" y="0"/>
                  </a:cubicBezTo>
                  <a:cubicBezTo>
                    <a:pt x="200048" y="0"/>
                    <a:pt x="257746" y="57699"/>
                    <a:pt x="257746" y="128873"/>
                  </a:cubicBezTo>
                  <a:close/>
                </a:path>
              </a:pathLst>
            </a:custGeom>
            <a:grp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320B825-DEC5-2DCC-2D5A-B59072AB3B43}"/>
                </a:ext>
              </a:extLst>
            </p:cNvPr>
            <p:cNvSpPr/>
            <p:nvPr/>
          </p:nvSpPr>
          <p:spPr>
            <a:xfrm>
              <a:off x="5165502" y="3131153"/>
              <a:ext cx="257746" cy="257746"/>
            </a:xfrm>
            <a:custGeom>
              <a:avLst/>
              <a:gdLst>
                <a:gd name="connsiteX0" fmla="*/ 257747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7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7" y="128873"/>
                  </a:moveTo>
                  <a:cubicBezTo>
                    <a:pt x="257747" y="200048"/>
                    <a:pt x="200048" y="257747"/>
                    <a:pt x="128873" y="257747"/>
                  </a:cubicBezTo>
                  <a:cubicBezTo>
                    <a:pt x="57699" y="257747"/>
                    <a:pt x="0" y="200048"/>
                    <a:pt x="0" y="128873"/>
                  </a:cubicBezTo>
                  <a:cubicBezTo>
                    <a:pt x="0" y="57699"/>
                    <a:pt x="57699" y="0"/>
                    <a:pt x="128873" y="0"/>
                  </a:cubicBezTo>
                  <a:cubicBezTo>
                    <a:pt x="200048" y="0"/>
                    <a:pt x="257747" y="57699"/>
                    <a:pt x="257747" y="128873"/>
                  </a:cubicBez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52291F8-C460-B4B0-8E29-FF3C1421896C}"/>
                </a:ext>
              </a:extLst>
            </p:cNvPr>
            <p:cNvSpPr/>
            <p:nvPr/>
          </p:nvSpPr>
          <p:spPr>
            <a:xfrm>
              <a:off x="6768369" y="3131153"/>
              <a:ext cx="257746" cy="257746"/>
            </a:xfrm>
            <a:custGeom>
              <a:avLst/>
              <a:gdLst>
                <a:gd name="connsiteX0" fmla="*/ 257746 w 257746"/>
                <a:gd name="connsiteY0" fmla="*/ 128873 h 257746"/>
                <a:gd name="connsiteX1" fmla="*/ 128873 w 257746"/>
                <a:gd name="connsiteY1" fmla="*/ 257747 h 257746"/>
                <a:gd name="connsiteX2" fmla="*/ 0 w 257746"/>
                <a:gd name="connsiteY2" fmla="*/ 128873 h 257746"/>
                <a:gd name="connsiteX3" fmla="*/ 128873 w 257746"/>
                <a:gd name="connsiteY3" fmla="*/ 0 h 257746"/>
                <a:gd name="connsiteX4" fmla="*/ 257746 w 257746"/>
                <a:gd name="connsiteY4" fmla="*/ 128873 h 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46" h="257746">
                  <a:moveTo>
                    <a:pt x="257746" y="128873"/>
                  </a:moveTo>
                  <a:cubicBezTo>
                    <a:pt x="257746" y="200048"/>
                    <a:pt x="200048" y="257747"/>
                    <a:pt x="128873" y="257747"/>
                  </a:cubicBezTo>
                  <a:cubicBezTo>
                    <a:pt x="57698" y="257747"/>
                    <a:pt x="0" y="200048"/>
                    <a:pt x="0" y="128873"/>
                  </a:cubicBezTo>
                  <a:cubicBezTo>
                    <a:pt x="0" y="57699"/>
                    <a:pt x="57698" y="0"/>
                    <a:pt x="128873" y="0"/>
                  </a:cubicBezTo>
                  <a:cubicBezTo>
                    <a:pt x="200048" y="0"/>
                    <a:pt x="257746" y="57699"/>
                    <a:pt x="257746" y="128873"/>
                  </a:cubicBezTo>
                  <a:close/>
                </a:path>
              </a:pathLst>
            </a:custGeom>
            <a:grp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AA43AED-65D6-30CD-627C-723C0CB27373}"/>
                </a:ext>
              </a:extLst>
            </p:cNvPr>
            <p:cNvSpPr/>
            <p:nvPr/>
          </p:nvSpPr>
          <p:spPr>
            <a:xfrm>
              <a:off x="5479765" y="3324510"/>
              <a:ext cx="1235230" cy="1091279"/>
            </a:xfrm>
            <a:custGeom>
              <a:avLst/>
              <a:gdLst>
                <a:gd name="connsiteX0" fmla="*/ 10921 w 1235230"/>
                <a:gd name="connsiteY0" fmla="*/ 121825 h 1091279"/>
                <a:gd name="connsiteX1" fmla="*/ 547179 w 1235230"/>
                <a:gd name="connsiteY1" fmla="*/ 1050703 h 1091279"/>
                <a:gd name="connsiteX2" fmla="*/ 617568 w 1235230"/>
                <a:gd name="connsiteY2" fmla="*/ 1091279 h 1091279"/>
                <a:gd name="connsiteX3" fmla="*/ 687863 w 1235230"/>
                <a:gd name="connsiteY3" fmla="*/ 1050703 h 1091279"/>
                <a:gd name="connsiteX4" fmla="*/ 1224216 w 1235230"/>
                <a:gd name="connsiteY4" fmla="*/ 121825 h 1091279"/>
                <a:gd name="connsiteX5" fmla="*/ 1221073 w 1235230"/>
                <a:gd name="connsiteY5" fmla="*/ 35528 h 1091279"/>
                <a:gd name="connsiteX6" fmla="*/ 1153921 w 1235230"/>
                <a:gd name="connsiteY6" fmla="*/ 0 h 1091279"/>
                <a:gd name="connsiteX7" fmla="*/ 81311 w 1235230"/>
                <a:gd name="connsiteY7" fmla="*/ 0 h 1091279"/>
                <a:gd name="connsiteX8" fmla="*/ 11683 w 1235230"/>
                <a:gd name="connsiteY8" fmla="*/ 39529 h 1091279"/>
                <a:gd name="connsiteX9" fmla="*/ 11016 w 1235230"/>
                <a:gd name="connsiteY9" fmla="*/ 121825 h 1091279"/>
                <a:gd name="connsiteX10" fmla="*/ 240759 w 1235230"/>
                <a:gd name="connsiteY10" fmla="*/ 144113 h 1091279"/>
                <a:gd name="connsiteX11" fmla="*/ 994282 w 1235230"/>
                <a:gd name="connsiteY11" fmla="*/ 144113 h 1091279"/>
                <a:gd name="connsiteX12" fmla="*/ 1019619 w 1235230"/>
                <a:gd name="connsiteY12" fmla="*/ 187928 h 1091279"/>
                <a:gd name="connsiteX13" fmla="*/ 642810 w 1235230"/>
                <a:gd name="connsiteY13" fmla="*/ 840486 h 1091279"/>
                <a:gd name="connsiteX14" fmla="*/ 592232 w 1235230"/>
                <a:gd name="connsiteY14" fmla="*/ 840486 h 1091279"/>
                <a:gd name="connsiteX15" fmla="*/ 215423 w 1235230"/>
                <a:gd name="connsiteY15" fmla="*/ 187928 h 1091279"/>
                <a:gd name="connsiteX16" fmla="*/ 240759 w 1235230"/>
                <a:gd name="connsiteY16" fmla="*/ 144113 h 10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5230" h="1091279">
                  <a:moveTo>
                    <a:pt x="10921" y="121825"/>
                  </a:moveTo>
                  <a:lnTo>
                    <a:pt x="547179" y="1050703"/>
                  </a:lnTo>
                  <a:cubicBezTo>
                    <a:pt x="562800" y="1077754"/>
                    <a:pt x="590136" y="1091279"/>
                    <a:pt x="617568" y="1091279"/>
                  </a:cubicBezTo>
                  <a:cubicBezTo>
                    <a:pt x="644905" y="1091279"/>
                    <a:pt x="672242" y="1077754"/>
                    <a:pt x="687863" y="1050703"/>
                  </a:cubicBezTo>
                  <a:lnTo>
                    <a:pt x="1224216" y="121825"/>
                  </a:lnTo>
                  <a:cubicBezTo>
                    <a:pt x="1240980" y="92774"/>
                    <a:pt x="1237551" y="59817"/>
                    <a:pt x="1221073" y="35528"/>
                  </a:cubicBezTo>
                  <a:cubicBezTo>
                    <a:pt x="1206880" y="14573"/>
                    <a:pt x="1182877" y="0"/>
                    <a:pt x="1153921" y="0"/>
                  </a:cubicBezTo>
                  <a:lnTo>
                    <a:pt x="81311" y="0"/>
                  </a:lnTo>
                  <a:cubicBezTo>
                    <a:pt x="50545" y="0"/>
                    <a:pt x="25494" y="16383"/>
                    <a:pt x="11683" y="39529"/>
                  </a:cubicBezTo>
                  <a:cubicBezTo>
                    <a:pt x="-2604" y="63341"/>
                    <a:pt x="-4890" y="94393"/>
                    <a:pt x="11016" y="121825"/>
                  </a:cubicBezTo>
                  <a:close/>
                  <a:moveTo>
                    <a:pt x="240759" y="144113"/>
                  </a:moveTo>
                  <a:lnTo>
                    <a:pt x="994282" y="144113"/>
                  </a:lnTo>
                  <a:cubicBezTo>
                    <a:pt x="1016761" y="144113"/>
                    <a:pt x="1030858" y="168497"/>
                    <a:pt x="1019619" y="187928"/>
                  </a:cubicBezTo>
                  <a:lnTo>
                    <a:pt x="642810" y="840486"/>
                  </a:lnTo>
                  <a:cubicBezTo>
                    <a:pt x="631570" y="859917"/>
                    <a:pt x="603376" y="859917"/>
                    <a:pt x="592232" y="840486"/>
                  </a:cubicBezTo>
                  <a:lnTo>
                    <a:pt x="215423" y="187928"/>
                  </a:lnTo>
                  <a:cubicBezTo>
                    <a:pt x="204183" y="168497"/>
                    <a:pt x="218280" y="144113"/>
                    <a:pt x="240759" y="144113"/>
                  </a:cubicBezTo>
                  <a:close/>
                </a:path>
              </a:pathLst>
            </a:custGeom>
            <a:grpFill/>
            <a:ln w="9525" cap="flat">
              <a:noFill/>
              <a:prstDash val="solid"/>
              <a:miter/>
            </a:ln>
          </p:spPr>
          <p:txBody>
            <a:bodyPr rtlCol="0" anchor="ctr"/>
            <a:lstStyle/>
            <a:p>
              <a:endParaRPr lang="en-GB"/>
            </a:p>
          </p:txBody>
        </p:sp>
      </p:grpSp>
      <p:pic>
        <p:nvPicPr>
          <p:cNvPr id="3" name="Graphic 2">
            <a:extLst>
              <a:ext uri="{FF2B5EF4-FFF2-40B4-BE49-F238E27FC236}">
                <a16:creationId xmlns:a16="http://schemas.microsoft.com/office/drawing/2014/main" id="{986A4BD9-F5CB-E9CE-2100-3722DAD722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400" y="2052637"/>
            <a:ext cx="5029200" cy="2752725"/>
          </a:xfrm>
          <a:prstGeom prst="rect">
            <a:avLst/>
          </a:prstGeom>
        </p:spPr>
      </p:pic>
    </p:spTree>
    <p:extLst>
      <p:ext uri="{BB962C8B-B14F-4D97-AF65-F5344CB8AC3E}">
        <p14:creationId xmlns:p14="http://schemas.microsoft.com/office/powerpoint/2010/main" val="1792728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1 - navy">
    <p:bg>
      <p:bgPr>
        <a:solidFill>
          <a:schemeClr val="tx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12021A6-B859-C31D-42EB-913B356978FE}"/>
              </a:ext>
            </a:extLst>
          </p:cNvPr>
          <p:cNvSpPr/>
          <p:nvPr userDrawn="1"/>
        </p:nvSpPr>
        <p:spPr>
          <a:xfrm>
            <a:off x="5705856" y="0"/>
            <a:ext cx="6486144" cy="6858000"/>
          </a:xfrm>
          <a:custGeom>
            <a:avLst/>
            <a:gdLst>
              <a:gd name="connsiteX0" fmla="*/ 6439115 w 6486144"/>
              <a:gd name="connsiteY0" fmla="*/ 0 h 6858000"/>
              <a:gd name="connsiteX1" fmla="*/ 6486144 w 6486144"/>
              <a:gd name="connsiteY1" fmla="*/ 0 h 6858000"/>
              <a:gd name="connsiteX2" fmla="*/ 6486144 w 6486144"/>
              <a:gd name="connsiteY2" fmla="*/ 6858000 h 6858000"/>
              <a:gd name="connsiteX3" fmla="*/ 0 w 6486144"/>
              <a:gd name="connsiteY3" fmla="*/ 6858000 h 6858000"/>
              <a:gd name="connsiteX4" fmla="*/ 0 w 6486144"/>
              <a:gd name="connsiteY4" fmla="*/ 6439686 h 6858000"/>
              <a:gd name="connsiteX5" fmla="*/ 15040 w 6486144"/>
              <a:gd name="connsiteY5" fmla="*/ 15548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144" h="6858000">
                <a:moveTo>
                  <a:pt x="6439115" y="0"/>
                </a:moveTo>
                <a:lnTo>
                  <a:pt x="6486144" y="0"/>
                </a:lnTo>
                <a:lnTo>
                  <a:pt x="6486144" y="6858000"/>
                </a:lnTo>
                <a:lnTo>
                  <a:pt x="0" y="6858000"/>
                </a:lnTo>
                <a:lnTo>
                  <a:pt x="0" y="6439686"/>
                </a:lnTo>
                <a:lnTo>
                  <a:pt x="15040" y="1554843"/>
                </a:lnTo>
                <a:close/>
              </a:path>
            </a:pathLst>
          </a:custGeom>
          <a:blipFill dpi="0" rotWithShape="1">
            <a:blip r:embed="rId2"/>
            <a:srcRect/>
            <a:tile tx="0" ty="0" sx="67000" sy="6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Graphic 17">
            <a:extLst>
              <a:ext uri="{FF2B5EF4-FFF2-40B4-BE49-F238E27FC236}">
                <a16:creationId xmlns:a16="http://schemas.microsoft.com/office/drawing/2014/main" id="{FFDF924D-CEB3-76AB-6279-36B596411CCD}"/>
              </a:ext>
            </a:extLst>
          </p:cNvPr>
          <p:cNvSpPr/>
          <p:nvPr userDrawn="1"/>
        </p:nvSpPr>
        <p:spPr>
          <a:xfrm>
            <a:off x="321502" y="598490"/>
            <a:ext cx="2696192" cy="2112515"/>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1">
                <a:alpha val="25000"/>
              </a:schemeClr>
            </a:solidFill>
            <a:prstDash val="solid"/>
            <a:miter/>
          </a:ln>
        </p:spPr>
        <p:txBody>
          <a:bodyPr rtlCol="0" anchor="ctr"/>
          <a:lstStyle/>
          <a:p>
            <a:endParaRPr lang="en-GB"/>
          </a:p>
        </p:txBody>
      </p:sp>
      <p:sp>
        <p:nvSpPr>
          <p:cNvPr id="5" name="Text Placeholder 14">
            <a:extLst>
              <a:ext uri="{FF2B5EF4-FFF2-40B4-BE49-F238E27FC236}">
                <a16:creationId xmlns:a16="http://schemas.microsoft.com/office/drawing/2014/main" id="{42D22A88-613A-AEA7-1453-4AB25488EB5C}"/>
              </a:ext>
            </a:extLst>
          </p:cNvPr>
          <p:cNvSpPr>
            <a:spLocks noGrp="1"/>
          </p:cNvSpPr>
          <p:nvPr>
            <p:ph type="body" sz="quarter" idx="10" hasCustomPrompt="1"/>
          </p:nvPr>
        </p:nvSpPr>
        <p:spPr>
          <a:xfrm>
            <a:off x="656608" y="2101724"/>
            <a:ext cx="3906155" cy="424732"/>
          </a:xfrm>
        </p:spPr>
        <p:txBody>
          <a:bodyPr wrap="square">
            <a:spAutoFit/>
          </a:bodyPr>
          <a:lstStyle>
            <a:lvl1pPr marL="0" indent="0" algn="l" defTabSz="914400" rtl="0" eaLnBrk="1" latinLnBrk="0" hangingPunct="1">
              <a:buNone/>
              <a:defRPr lang="en-US" sz="2400" kern="1200" dirty="0" smtClean="0">
                <a:solidFill>
                  <a:schemeClr val="bg1"/>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a:t>“Quote”</a:t>
            </a:r>
          </a:p>
        </p:txBody>
      </p:sp>
      <p:sp>
        <p:nvSpPr>
          <p:cNvPr id="7" name="Text Placeholder 16">
            <a:extLst>
              <a:ext uri="{FF2B5EF4-FFF2-40B4-BE49-F238E27FC236}">
                <a16:creationId xmlns:a16="http://schemas.microsoft.com/office/drawing/2014/main" id="{A7C8A4D0-F0BF-82E2-E78C-DE13055E6A6A}"/>
              </a:ext>
            </a:extLst>
          </p:cNvPr>
          <p:cNvSpPr>
            <a:spLocks noGrp="1"/>
          </p:cNvSpPr>
          <p:nvPr>
            <p:ph type="body" sz="quarter" idx="11" hasCustomPrompt="1"/>
          </p:nvPr>
        </p:nvSpPr>
        <p:spPr>
          <a:xfrm>
            <a:off x="767609" y="3424514"/>
            <a:ext cx="3905992" cy="329207"/>
          </a:xfrm>
        </p:spPr>
        <p:txBody>
          <a:bodyPr>
            <a:noAutofit/>
          </a:bodyPr>
          <a:lstStyle>
            <a:lvl1pPr marL="0" indent="0" algn="l" defTabSz="914400" rtl="0" eaLnBrk="1" latinLnBrk="0" hangingPunct="1">
              <a:lnSpc>
                <a:spcPts val="2200"/>
              </a:lnSpc>
              <a:buNone/>
              <a:defRPr lang="en-US" sz="1200"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8" name="Text Placeholder 18">
            <a:extLst>
              <a:ext uri="{FF2B5EF4-FFF2-40B4-BE49-F238E27FC236}">
                <a16:creationId xmlns:a16="http://schemas.microsoft.com/office/drawing/2014/main" id="{5CF42F7B-D2D8-3BA7-84B6-E1F6636F1DCF}"/>
              </a:ext>
            </a:extLst>
          </p:cNvPr>
          <p:cNvSpPr>
            <a:spLocks noGrp="1"/>
          </p:cNvSpPr>
          <p:nvPr>
            <p:ph type="body" sz="quarter" idx="12" hasCustomPrompt="1"/>
          </p:nvPr>
        </p:nvSpPr>
        <p:spPr>
          <a:xfrm>
            <a:off x="767609" y="3691593"/>
            <a:ext cx="3905992" cy="329207"/>
          </a:xfrm>
        </p:spPr>
        <p:txBody>
          <a:bodyPr>
            <a:noAutofit/>
          </a:bodyPr>
          <a:lstStyle>
            <a:lvl1pPr marL="0" indent="0" algn="l" defTabSz="914400" rtl="0" eaLnBrk="1" latinLnBrk="0" hangingPunct="1">
              <a:lnSpc>
                <a:spcPts val="2200"/>
              </a:lnSpc>
              <a:buNone/>
              <a:defRPr lang="en-US" sz="1050" b="1" kern="1200" dirty="0" smtClean="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Tree>
    <p:extLst>
      <p:ext uri="{BB962C8B-B14F-4D97-AF65-F5344CB8AC3E}">
        <p14:creationId xmlns:p14="http://schemas.microsoft.com/office/powerpoint/2010/main" val="711462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1 - green">
    <p:bg>
      <p:bgPr>
        <a:solidFill>
          <a:schemeClr val="accent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12021A6-B859-C31D-42EB-913B356978FE}"/>
              </a:ext>
            </a:extLst>
          </p:cNvPr>
          <p:cNvSpPr/>
          <p:nvPr userDrawn="1"/>
        </p:nvSpPr>
        <p:spPr>
          <a:xfrm>
            <a:off x="5705856" y="0"/>
            <a:ext cx="6486144" cy="6858000"/>
          </a:xfrm>
          <a:custGeom>
            <a:avLst/>
            <a:gdLst>
              <a:gd name="connsiteX0" fmla="*/ 6439115 w 6486144"/>
              <a:gd name="connsiteY0" fmla="*/ 0 h 6858000"/>
              <a:gd name="connsiteX1" fmla="*/ 6486144 w 6486144"/>
              <a:gd name="connsiteY1" fmla="*/ 0 h 6858000"/>
              <a:gd name="connsiteX2" fmla="*/ 6486144 w 6486144"/>
              <a:gd name="connsiteY2" fmla="*/ 6858000 h 6858000"/>
              <a:gd name="connsiteX3" fmla="*/ 0 w 6486144"/>
              <a:gd name="connsiteY3" fmla="*/ 6858000 h 6858000"/>
              <a:gd name="connsiteX4" fmla="*/ 0 w 6486144"/>
              <a:gd name="connsiteY4" fmla="*/ 6439686 h 6858000"/>
              <a:gd name="connsiteX5" fmla="*/ 15040 w 6486144"/>
              <a:gd name="connsiteY5" fmla="*/ 15548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144" h="6858000">
                <a:moveTo>
                  <a:pt x="6439115" y="0"/>
                </a:moveTo>
                <a:lnTo>
                  <a:pt x="6486144" y="0"/>
                </a:lnTo>
                <a:lnTo>
                  <a:pt x="6486144" y="6858000"/>
                </a:lnTo>
                <a:lnTo>
                  <a:pt x="0" y="6858000"/>
                </a:lnTo>
                <a:lnTo>
                  <a:pt x="0" y="6439686"/>
                </a:lnTo>
                <a:lnTo>
                  <a:pt x="15040" y="1554843"/>
                </a:lnTo>
                <a:close/>
              </a:path>
            </a:pathLst>
          </a:custGeom>
          <a:blipFill dpi="0" rotWithShape="1">
            <a:blip r:embed="rId2"/>
            <a:srcRect/>
            <a:tile tx="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Graphic 17">
            <a:extLst>
              <a:ext uri="{FF2B5EF4-FFF2-40B4-BE49-F238E27FC236}">
                <a16:creationId xmlns:a16="http://schemas.microsoft.com/office/drawing/2014/main" id="{C3F18FDB-1209-1CE9-F6A1-EAA68C1ECE82}"/>
              </a:ext>
            </a:extLst>
          </p:cNvPr>
          <p:cNvSpPr/>
          <p:nvPr userDrawn="1"/>
        </p:nvSpPr>
        <p:spPr>
          <a:xfrm>
            <a:off x="321502" y="598490"/>
            <a:ext cx="2696192" cy="2112515"/>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2">
                <a:alpha val="40000"/>
              </a:schemeClr>
            </a:solidFill>
            <a:prstDash val="solid"/>
            <a:miter/>
          </a:ln>
        </p:spPr>
        <p:txBody>
          <a:bodyPr rtlCol="0" anchor="ctr"/>
          <a:lstStyle/>
          <a:p>
            <a:endParaRPr lang="en-GB"/>
          </a:p>
        </p:txBody>
      </p:sp>
      <p:sp>
        <p:nvSpPr>
          <p:cNvPr id="6" name="Text Placeholder 14">
            <a:extLst>
              <a:ext uri="{FF2B5EF4-FFF2-40B4-BE49-F238E27FC236}">
                <a16:creationId xmlns:a16="http://schemas.microsoft.com/office/drawing/2014/main" id="{BA8A42A4-7535-0C04-9ED5-C9314EED39C0}"/>
              </a:ext>
            </a:extLst>
          </p:cNvPr>
          <p:cNvSpPr>
            <a:spLocks noGrp="1"/>
          </p:cNvSpPr>
          <p:nvPr>
            <p:ph type="body" sz="quarter" idx="10" hasCustomPrompt="1"/>
          </p:nvPr>
        </p:nvSpPr>
        <p:spPr>
          <a:xfrm>
            <a:off x="656608" y="2101724"/>
            <a:ext cx="3906155" cy="424732"/>
          </a:xfrm>
        </p:spPr>
        <p:txBody>
          <a:bodyPr wrap="square">
            <a:spAutoFit/>
          </a:bodyPr>
          <a:lstStyle>
            <a:lvl1pPr marL="0" indent="0" algn="l" defTabSz="914400" rtl="0" eaLnBrk="1" latinLnBrk="0" hangingPunct="1">
              <a:buNone/>
              <a:defRPr lang="en-US" sz="2400" kern="1200" dirty="0" smtClean="0">
                <a:solidFill>
                  <a:schemeClr val="tx2"/>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dirty="0"/>
              <a:t>“Quote”</a:t>
            </a:r>
          </a:p>
        </p:txBody>
      </p:sp>
      <p:sp>
        <p:nvSpPr>
          <p:cNvPr id="9" name="Text Placeholder 16">
            <a:extLst>
              <a:ext uri="{FF2B5EF4-FFF2-40B4-BE49-F238E27FC236}">
                <a16:creationId xmlns:a16="http://schemas.microsoft.com/office/drawing/2014/main" id="{02102A52-C1E2-328A-8E8B-90CA2C86A0ED}"/>
              </a:ext>
            </a:extLst>
          </p:cNvPr>
          <p:cNvSpPr>
            <a:spLocks noGrp="1"/>
          </p:cNvSpPr>
          <p:nvPr>
            <p:ph type="body" sz="quarter" idx="11" hasCustomPrompt="1"/>
          </p:nvPr>
        </p:nvSpPr>
        <p:spPr>
          <a:xfrm>
            <a:off x="767609" y="3424514"/>
            <a:ext cx="3905992" cy="329207"/>
          </a:xfrm>
        </p:spPr>
        <p:txBody>
          <a:bodyPr>
            <a:noAutofit/>
          </a:bodyPr>
          <a:lstStyle>
            <a:lvl1pPr marL="0" indent="0" algn="l" defTabSz="914400" rtl="0" eaLnBrk="1" latinLnBrk="0" hangingPunct="1">
              <a:lnSpc>
                <a:spcPts val="2200"/>
              </a:lnSpc>
              <a:buNone/>
              <a:defRPr lang="en-US" sz="120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10" name="Text Placeholder 18">
            <a:extLst>
              <a:ext uri="{FF2B5EF4-FFF2-40B4-BE49-F238E27FC236}">
                <a16:creationId xmlns:a16="http://schemas.microsoft.com/office/drawing/2014/main" id="{D0EBC177-52AB-C9DD-201D-AC73844FA5EE}"/>
              </a:ext>
            </a:extLst>
          </p:cNvPr>
          <p:cNvSpPr>
            <a:spLocks noGrp="1"/>
          </p:cNvSpPr>
          <p:nvPr>
            <p:ph type="body" sz="quarter" idx="12" hasCustomPrompt="1"/>
          </p:nvPr>
        </p:nvSpPr>
        <p:spPr>
          <a:xfrm>
            <a:off x="767609" y="3691593"/>
            <a:ext cx="3905992" cy="329207"/>
          </a:xfrm>
        </p:spPr>
        <p:txBody>
          <a:bodyPr>
            <a:noAutofit/>
          </a:bodyPr>
          <a:lstStyle>
            <a:lvl1pPr marL="0" indent="0" algn="l" defTabSz="914400" rtl="0" eaLnBrk="1" latinLnBrk="0" hangingPunct="1">
              <a:lnSpc>
                <a:spcPts val="2200"/>
              </a:lnSpc>
              <a:buNone/>
              <a:defRPr lang="en-US" sz="105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Tree>
    <p:extLst>
      <p:ext uri="{BB962C8B-B14F-4D97-AF65-F5344CB8AC3E}">
        <p14:creationId xmlns:p14="http://schemas.microsoft.com/office/powerpoint/2010/main" val="193010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73A71C5D-5827-7352-531E-79175730DCE0}"/>
              </a:ext>
            </a:extLst>
          </p:cNvPr>
          <p:cNvSpPr txBox="1"/>
          <p:nvPr userDrawn="1"/>
        </p:nvSpPr>
        <p:spPr>
          <a:xfrm>
            <a:off x="4171753" y="422373"/>
            <a:ext cx="3848493" cy="646331"/>
          </a:xfrm>
          <a:prstGeom prst="rect">
            <a:avLst/>
          </a:prstGeom>
          <a:noFill/>
        </p:spPr>
        <p:txBody>
          <a:bodyPr wrap="square">
            <a:spAutoFit/>
          </a:bodyPr>
          <a:lstStyle/>
          <a:p>
            <a:pPr marL="0" lvl="0" indent="0" algn="ctr" defTabSz="914400" rtl="0" eaLnBrk="1" latinLnBrk="0" hangingPunct="1">
              <a:lnSpc>
                <a:spcPct val="90000"/>
              </a:lnSpc>
              <a:spcBef>
                <a:spcPct val="0"/>
              </a:spcBef>
              <a:buClr>
                <a:schemeClr val="accent2"/>
              </a:buClr>
              <a:buFont typeface="Arial" panose="020B0604020202020204" pitchFamily="34" charset="0"/>
              <a:buNone/>
            </a:pPr>
            <a:r>
              <a:rPr lang="en-US" sz="4000" b="1" kern="1200" spc="600" dirty="0">
                <a:solidFill>
                  <a:schemeClr val="tx2"/>
                </a:solidFill>
                <a:latin typeface="+mj-lt"/>
                <a:ea typeface="+mj-ea"/>
                <a:cs typeface="+mj-cs"/>
              </a:rPr>
              <a:t>CONTENTS</a:t>
            </a:r>
          </a:p>
        </p:txBody>
      </p:sp>
      <p:sp>
        <p:nvSpPr>
          <p:cNvPr id="87" name="Text Placeholder 35">
            <a:extLst>
              <a:ext uri="{FF2B5EF4-FFF2-40B4-BE49-F238E27FC236}">
                <a16:creationId xmlns:a16="http://schemas.microsoft.com/office/drawing/2014/main" id="{EF8F3E63-3786-569C-8BA0-83F1AC52A306}"/>
              </a:ext>
            </a:extLst>
          </p:cNvPr>
          <p:cNvSpPr>
            <a:spLocks noGrp="1"/>
          </p:cNvSpPr>
          <p:nvPr>
            <p:ph type="body" sz="quarter" idx="22" hasCustomPrompt="1"/>
          </p:nvPr>
        </p:nvSpPr>
        <p:spPr>
          <a:xfrm>
            <a:off x="1031875" y="1704235"/>
            <a:ext cx="1443038" cy="515937"/>
          </a:xfrm>
        </p:spPr>
        <p:txBody>
          <a:bodyPr>
            <a:noAutofit/>
          </a:bodyPr>
          <a:lstStyle>
            <a:lvl1pPr marL="0" indent="0" algn="l" defTabSz="914400" rtl="0" eaLnBrk="1" latinLnBrk="0" hangingPunct="1">
              <a:buNone/>
              <a:defRPr lang="en-GB" sz="3200" b="1" kern="1200" dirty="0">
                <a:solidFill>
                  <a:schemeClr val="accent2"/>
                </a:solidFill>
                <a:latin typeface="+mj-lt"/>
                <a:ea typeface="+mn-ea"/>
                <a:cs typeface="+mn-cs"/>
              </a:defRPr>
            </a:lvl1pPr>
          </a:lstStyle>
          <a:p>
            <a:pPr lvl="0"/>
            <a:r>
              <a:rPr lang="en-US" dirty="0"/>
              <a:t>01</a:t>
            </a:r>
            <a:endParaRPr lang="en-GB" dirty="0"/>
          </a:p>
        </p:txBody>
      </p:sp>
      <p:sp>
        <p:nvSpPr>
          <p:cNvPr id="97" name="Text Placeholder 37">
            <a:extLst>
              <a:ext uri="{FF2B5EF4-FFF2-40B4-BE49-F238E27FC236}">
                <a16:creationId xmlns:a16="http://schemas.microsoft.com/office/drawing/2014/main" id="{946538FC-9A89-4DED-FF77-46042FEF3FB4}"/>
              </a:ext>
            </a:extLst>
          </p:cNvPr>
          <p:cNvSpPr>
            <a:spLocks noGrp="1"/>
          </p:cNvSpPr>
          <p:nvPr>
            <p:ph type="body" sz="quarter" idx="24"/>
          </p:nvPr>
        </p:nvSpPr>
        <p:spPr>
          <a:xfrm>
            <a:off x="1031875" y="2220172"/>
            <a:ext cx="2947988" cy="929428"/>
          </a:xfrm>
          <a:ln w="19050">
            <a:noFill/>
          </a:ln>
        </p:spPr>
        <p:txBody>
          <a:bodyPr>
            <a:normAutofit/>
          </a:bodyPr>
          <a:lstStyle>
            <a:lvl1pPr marL="0" indent="0" algn="l" defTabSz="914400" rtl="0" eaLnBrk="1" latinLnBrk="0" hangingPunct="1">
              <a:lnSpc>
                <a:spcPct val="150000"/>
              </a:lnSpc>
              <a:spcBef>
                <a:spcPts val="1200"/>
              </a:spcBef>
              <a:buNone/>
              <a:defRPr lang="en-GB" sz="1800" b="1" kern="1200" dirty="0">
                <a:solidFill>
                  <a:schemeClr val="tx2"/>
                </a:solidFill>
                <a:latin typeface="+mj-lt"/>
                <a:ea typeface="+mn-ea"/>
                <a:cs typeface="+mn-cs"/>
              </a:defRPr>
            </a:lvl1pPr>
          </a:lstStyle>
          <a:p>
            <a:pPr lvl="0"/>
            <a:endParaRPr lang="en-GB" dirty="0"/>
          </a:p>
        </p:txBody>
      </p:sp>
    </p:spTree>
    <p:extLst>
      <p:ext uri="{BB962C8B-B14F-4D97-AF65-F5344CB8AC3E}">
        <p14:creationId xmlns:p14="http://schemas.microsoft.com/office/powerpoint/2010/main" val="200711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500"/>
                                        <p:tgtEl>
                                          <p:spTgt spid="87">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7">
                                            <p:txEl>
                                              <p:pRg st="0" end="0"/>
                                            </p:txEl>
                                          </p:spTgt>
                                        </p:tgtEl>
                                        <p:attrNameLst>
                                          <p:attrName>style.visibility</p:attrName>
                                        </p:attrNameLst>
                                      </p:cBhvr>
                                      <p:to>
                                        <p:strVal val="visible"/>
                                      </p:to>
                                    </p:set>
                                    <p:animEffect transition="in" filter="fade">
                                      <p:cBhvr>
                                        <p:cTn id="10"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9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2 - navy">
    <p:bg>
      <p:bgPr>
        <a:solidFill>
          <a:schemeClr val="tx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A018845-D01F-E9C1-0F15-7C43838AA010}"/>
              </a:ext>
            </a:extLst>
          </p:cNvPr>
          <p:cNvSpPr/>
          <p:nvPr userDrawn="1"/>
        </p:nvSpPr>
        <p:spPr>
          <a:xfrm>
            <a:off x="2933196" y="1690254"/>
            <a:ext cx="9258803" cy="5167745"/>
          </a:xfrm>
          <a:custGeom>
            <a:avLst/>
            <a:gdLst>
              <a:gd name="connsiteX0" fmla="*/ 6924701 w 9620088"/>
              <a:gd name="connsiteY0" fmla="*/ 0 h 5369394"/>
              <a:gd name="connsiteX1" fmla="*/ 9443029 w 9620088"/>
              <a:gd name="connsiteY1" fmla="*/ 457203 h 5369394"/>
              <a:gd name="connsiteX2" fmla="*/ 9620088 w 9620088"/>
              <a:gd name="connsiteY2" fmla="*/ 529815 h 5369394"/>
              <a:gd name="connsiteX3" fmla="*/ 9620088 w 9620088"/>
              <a:gd name="connsiteY3" fmla="*/ 5369394 h 5369394"/>
              <a:gd name="connsiteX4" fmla="*/ 0 w 9620088"/>
              <a:gd name="connsiteY4" fmla="*/ 5369394 h 5369394"/>
              <a:gd name="connsiteX5" fmla="*/ 25377 w 9620088"/>
              <a:gd name="connsiteY5" fmla="*/ 5274802 h 5369394"/>
              <a:gd name="connsiteX6" fmla="*/ 6924701 w 9620088"/>
              <a:gd name="connsiteY6" fmla="*/ 0 h 53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088" h="5369394">
                <a:moveTo>
                  <a:pt x="6924701" y="0"/>
                </a:moveTo>
                <a:cubicBezTo>
                  <a:pt x="7786551" y="0"/>
                  <a:pt x="8644207" y="149897"/>
                  <a:pt x="9443029" y="457203"/>
                </a:cubicBezTo>
                <a:lnTo>
                  <a:pt x="9620088" y="529815"/>
                </a:lnTo>
                <a:lnTo>
                  <a:pt x="9620088" y="5369394"/>
                </a:lnTo>
                <a:lnTo>
                  <a:pt x="0" y="5369394"/>
                </a:lnTo>
                <a:lnTo>
                  <a:pt x="25377" y="5274802"/>
                </a:lnTo>
                <a:cubicBezTo>
                  <a:pt x="1076014" y="1665517"/>
                  <a:pt x="4051869" y="0"/>
                  <a:pt x="6924701" y="0"/>
                </a:cubicBezTo>
                <a:close/>
              </a:path>
            </a:pathLst>
          </a:custGeom>
          <a:blipFill dpi="0" rotWithShape="1">
            <a:blip r:embed="rId2"/>
            <a:srcRect/>
            <a:tile tx="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5" name="Text Placeholder 14">
            <a:extLst>
              <a:ext uri="{FF2B5EF4-FFF2-40B4-BE49-F238E27FC236}">
                <a16:creationId xmlns:a16="http://schemas.microsoft.com/office/drawing/2014/main" id="{8127721F-04EF-C7DF-EF7F-C33F9A28CE11}"/>
              </a:ext>
            </a:extLst>
          </p:cNvPr>
          <p:cNvSpPr>
            <a:spLocks noGrp="1"/>
          </p:cNvSpPr>
          <p:nvPr>
            <p:ph type="body" sz="quarter" idx="10" hasCustomPrompt="1"/>
          </p:nvPr>
        </p:nvSpPr>
        <p:spPr>
          <a:xfrm>
            <a:off x="507143" y="1508569"/>
            <a:ext cx="3906155" cy="424732"/>
          </a:xfrm>
        </p:spPr>
        <p:txBody>
          <a:bodyPr wrap="square">
            <a:spAutoFit/>
          </a:bodyPr>
          <a:lstStyle>
            <a:lvl1pPr marL="0" indent="0" algn="l" defTabSz="914400" rtl="0" eaLnBrk="1" latinLnBrk="0" hangingPunct="1">
              <a:buNone/>
              <a:defRPr lang="en-US" sz="2400" kern="1200" dirty="0" smtClean="0">
                <a:solidFill>
                  <a:schemeClr val="bg1"/>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a:t>“Quote”</a:t>
            </a:r>
          </a:p>
        </p:txBody>
      </p:sp>
      <p:sp>
        <p:nvSpPr>
          <p:cNvPr id="7" name="Text Placeholder 16">
            <a:extLst>
              <a:ext uri="{FF2B5EF4-FFF2-40B4-BE49-F238E27FC236}">
                <a16:creationId xmlns:a16="http://schemas.microsoft.com/office/drawing/2014/main" id="{1438C83B-F7AC-6F0F-A364-823F391A927E}"/>
              </a:ext>
            </a:extLst>
          </p:cNvPr>
          <p:cNvSpPr>
            <a:spLocks noGrp="1"/>
          </p:cNvSpPr>
          <p:nvPr>
            <p:ph type="body" sz="quarter" idx="11" hasCustomPrompt="1"/>
          </p:nvPr>
        </p:nvSpPr>
        <p:spPr>
          <a:xfrm>
            <a:off x="507143" y="2824955"/>
            <a:ext cx="3905992" cy="329207"/>
          </a:xfrm>
        </p:spPr>
        <p:txBody>
          <a:bodyPr>
            <a:noAutofit/>
          </a:bodyPr>
          <a:lstStyle>
            <a:lvl1pPr marL="0" indent="0" algn="l" defTabSz="914400" rtl="0" eaLnBrk="1" latinLnBrk="0" hangingPunct="1">
              <a:lnSpc>
                <a:spcPts val="2200"/>
              </a:lnSpc>
              <a:buNone/>
              <a:defRPr lang="en-US" sz="1200"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9" name="Text Placeholder 18">
            <a:extLst>
              <a:ext uri="{FF2B5EF4-FFF2-40B4-BE49-F238E27FC236}">
                <a16:creationId xmlns:a16="http://schemas.microsoft.com/office/drawing/2014/main" id="{88077384-9ACB-A4FD-1E23-82480B85ADDC}"/>
              </a:ext>
            </a:extLst>
          </p:cNvPr>
          <p:cNvSpPr>
            <a:spLocks noGrp="1"/>
          </p:cNvSpPr>
          <p:nvPr>
            <p:ph type="body" sz="quarter" idx="12" hasCustomPrompt="1"/>
          </p:nvPr>
        </p:nvSpPr>
        <p:spPr>
          <a:xfrm>
            <a:off x="507143" y="3092034"/>
            <a:ext cx="3905992" cy="329207"/>
          </a:xfrm>
        </p:spPr>
        <p:txBody>
          <a:bodyPr>
            <a:noAutofit/>
          </a:bodyPr>
          <a:lstStyle>
            <a:lvl1pPr marL="0" indent="0" algn="l" defTabSz="914400" rtl="0" eaLnBrk="1" latinLnBrk="0" hangingPunct="1">
              <a:lnSpc>
                <a:spcPts val="2200"/>
              </a:lnSpc>
              <a:buNone/>
              <a:defRPr lang="en-US" sz="1050" b="1" kern="1200" dirty="0" smtClean="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
        <p:nvSpPr>
          <p:cNvPr id="2" name="Graphic 17">
            <a:extLst>
              <a:ext uri="{FF2B5EF4-FFF2-40B4-BE49-F238E27FC236}">
                <a16:creationId xmlns:a16="http://schemas.microsoft.com/office/drawing/2014/main" id="{CCC8BF0D-6326-8343-65A5-FF875D47CBD5}"/>
              </a:ext>
            </a:extLst>
          </p:cNvPr>
          <p:cNvSpPr/>
          <p:nvPr userDrawn="1"/>
        </p:nvSpPr>
        <p:spPr>
          <a:xfrm>
            <a:off x="321502" y="331411"/>
            <a:ext cx="2336837" cy="183095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1">
                <a:alpha val="40000"/>
              </a:schemeClr>
            </a:solidFill>
            <a:prstDash val="solid"/>
            <a:miter/>
          </a:ln>
        </p:spPr>
        <p:txBody>
          <a:bodyPr rtlCol="0" anchor="ctr"/>
          <a:lstStyle/>
          <a:p>
            <a:endParaRPr lang="en-GB"/>
          </a:p>
        </p:txBody>
      </p:sp>
    </p:spTree>
    <p:extLst>
      <p:ext uri="{BB962C8B-B14F-4D97-AF65-F5344CB8AC3E}">
        <p14:creationId xmlns:p14="http://schemas.microsoft.com/office/powerpoint/2010/main" val="2091985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2 - green">
    <p:bg>
      <p:bgPr>
        <a:solidFill>
          <a:schemeClr val="accent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A018845-D01F-E9C1-0F15-7C43838AA010}"/>
              </a:ext>
            </a:extLst>
          </p:cNvPr>
          <p:cNvSpPr/>
          <p:nvPr userDrawn="1"/>
        </p:nvSpPr>
        <p:spPr>
          <a:xfrm>
            <a:off x="2933194" y="1690254"/>
            <a:ext cx="9258805" cy="5167746"/>
          </a:xfrm>
          <a:custGeom>
            <a:avLst/>
            <a:gdLst>
              <a:gd name="connsiteX0" fmla="*/ 6924701 w 9620088"/>
              <a:gd name="connsiteY0" fmla="*/ 0 h 5369394"/>
              <a:gd name="connsiteX1" fmla="*/ 9443029 w 9620088"/>
              <a:gd name="connsiteY1" fmla="*/ 457203 h 5369394"/>
              <a:gd name="connsiteX2" fmla="*/ 9620088 w 9620088"/>
              <a:gd name="connsiteY2" fmla="*/ 529815 h 5369394"/>
              <a:gd name="connsiteX3" fmla="*/ 9620088 w 9620088"/>
              <a:gd name="connsiteY3" fmla="*/ 5369394 h 5369394"/>
              <a:gd name="connsiteX4" fmla="*/ 0 w 9620088"/>
              <a:gd name="connsiteY4" fmla="*/ 5369394 h 5369394"/>
              <a:gd name="connsiteX5" fmla="*/ 25377 w 9620088"/>
              <a:gd name="connsiteY5" fmla="*/ 5274802 h 5369394"/>
              <a:gd name="connsiteX6" fmla="*/ 6924701 w 9620088"/>
              <a:gd name="connsiteY6" fmla="*/ 0 h 53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088" h="5369394">
                <a:moveTo>
                  <a:pt x="6924701" y="0"/>
                </a:moveTo>
                <a:cubicBezTo>
                  <a:pt x="7786551" y="0"/>
                  <a:pt x="8644207" y="149897"/>
                  <a:pt x="9443029" y="457203"/>
                </a:cubicBezTo>
                <a:lnTo>
                  <a:pt x="9620088" y="529815"/>
                </a:lnTo>
                <a:lnTo>
                  <a:pt x="9620088" y="5369394"/>
                </a:lnTo>
                <a:lnTo>
                  <a:pt x="0" y="5369394"/>
                </a:lnTo>
                <a:lnTo>
                  <a:pt x="25377" y="5274802"/>
                </a:lnTo>
                <a:cubicBezTo>
                  <a:pt x="1076014" y="1665517"/>
                  <a:pt x="4051869" y="0"/>
                  <a:pt x="6924701" y="0"/>
                </a:cubicBezTo>
                <a:close/>
              </a:path>
            </a:pathLst>
          </a:custGeom>
          <a:blipFill dpi="0" rotWithShape="1">
            <a:blip r:embed="rId2"/>
            <a:srcRect/>
            <a:tile tx="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8" name="Text Placeholder 14">
            <a:extLst>
              <a:ext uri="{FF2B5EF4-FFF2-40B4-BE49-F238E27FC236}">
                <a16:creationId xmlns:a16="http://schemas.microsoft.com/office/drawing/2014/main" id="{A5B1266E-982E-C40B-87DC-374C053A40EF}"/>
              </a:ext>
            </a:extLst>
          </p:cNvPr>
          <p:cNvSpPr>
            <a:spLocks noGrp="1"/>
          </p:cNvSpPr>
          <p:nvPr>
            <p:ph type="body" sz="quarter" idx="10" hasCustomPrompt="1"/>
          </p:nvPr>
        </p:nvSpPr>
        <p:spPr>
          <a:xfrm>
            <a:off x="507143" y="1508569"/>
            <a:ext cx="3906155" cy="424732"/>
          </a:xfrm>
        </p:spPr>
        <p:txBody>
          <a:bodyPr wrap="square">
            <a:spAutoFit/>
          </a:bodyPr>
          <a:lstStyle>
            <a:lvl1pPr marL="0" indent="0" algn="l" defTabSz="914400" rtl="0" eaLnBrk="1" latinLnBrk="0" hangingPunct="1">
              <a:buNone/>
              <a:defRPr lang="en-US" sz="2400" kern="1200" dirty="0" smtClean="0">
                <a:solidFill>
                  <a:schemeClr val="tx2"/>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dirty="0"/>
              <a:t>“Quote”</a:t>
            </a:r>
          </a:p>
        </p:txBody>
      </p:sp>
      <p:sp>
        <p:nvSpPr>
          <p:cNvPr id="10" name="Text Placeholder 16">
            <a:extLst>
              <a:ext uri="{FF2B5EF4-FFF2-40B4-BE49-F238E27FC236}">
                <a16:creationId xmlns:a16="http://schemas.microsoft.com/office/drawing/2014/main" id="{C57C47A7-088C-E0B6-8959-2F60F68CBCEB}"/>
              </a:ext>
            </a:extLst>
          </p:cNvPr>
          <p:cNvSpPr>
            <a:spLocks noGrp="1"/>
          </p:cNvSpPr>
          <p:nvPr>
            <p:ph type="body" sz="quarter" idx="11" hasCustomPrompt="1"/>
          </p:nvPr>
        </p:nvSpPr>
        <p:spPr>
          <a:xfrm>
            <a:off x="507143" y="2824955"/>
            <a:ext cx="3905992" cy="329207"/>
          </a:xfrm>
        </p:spPr>
        <p:txBody>
          <a:bodyPr>
            <a:noAutofit/>
          </a:bodyPr>
          <a:lstStyle>
            <a:lvl1pPr marL="0" indent="0" algn="l" defTabSz="914400" rtl="0" eaLnBrk="1" latinLnBrk="0" hangingPunct="1">
              <a:lnSpc>
                <a:spcPts val="2200"/>
              </a:lnSpc>
              <a:buNone/>
              <a:defRPr lang="en-US" sz="120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11" name="Text Placeholder 18">
            <a:extLst>
              <a:ext uri="{FF2B5EF4-FFF2-40B4-BE49-F238E27FC236}">
                <a16:creationId xmlns:a16="http://schemas.microsoft.com/office/drawing/2014/main" id="{CB816E8C-6515-E580-D602-8CCAE3DD8537}"/>
              </a:ext>
            </a:extLst>
          </p:cNvPr>
          <p:cNvSpPr>
            <a:spLocks noGrp="1"/>
          </p:cNvSpPr>
          <p:nvPr>
            <p:ph type="body" sz="quarter" idx="12" hasCustomPrompt="1"/>
          </p:nvPr>
        </p:nvSpPr>
        <p:spPr>
          <a:xfrm>
            <a:off x="507143" y="3092034"/>
            <a:ext cx="3905992" cy="329207"/>
          </a:xfrm>
        </p:spPr>
        <p:txBody>
          <a:bodyPr>
            <a:noAutofit/>
          </a:bodyPr>
          <a:lstStyle>
            <a:lvl1pPr marL="0" indent="0" algn="l" defTabSz="914400" rtl="0" eaLnBrk="1" latinLnBrk="0" hangingPunct="1">
              <a:lnSpc>
                <a:spcPts val="2200"/>
              </a:lnSpc>
              <a:buNone/>
              <a:defRPr lang="en-US" sz="105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
        <p:nvSpPr>
          <p:cNvPr id="12" name="Graphic 17">
            <a:extLst>
              <a:ext uri="{FF2B5EF4-FFF2-40B4-BE49-F238E27FC236}">
                <a16:creationId xmlns:a16="http://schemas.microsoft.com/office/drawing/2014/main" id="{28C8304A-AA79-53D8-0F9B-BA1CC2F26559}"/>
              </a:ext>
            </a:extLst>
          </p:cNvPr>
          <p:cNvSpPr/>
          <p:nvPr userDrawn="1"/>
        </p:nvSpPr>
        <p:spPr>
          <a:xfrm>
            <a:off x="321502" y="331411"/>
            <a:ext cx="2336837" cy="183095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2">
                <a:alpha val="60000"/>
              </a:schemeClr>
            </a:solidFill>
            <a:prstDash val="solid"/>
            <a:miter/>
          </a:ln>
        </p:spPr>
        <p:txBody>
          <a:bodyPr rtlCol="0" anchor="ctr"/>
          <a:lstStyle/>
          <a:p>
            <a:endParaRPr lang="en-GB"/>
          </a:p>
        </p:txBody>
      </p:sp>
    </p:spTree>
    <p:extLst>
      <p:ext uri="{BB962C8B-B14F-4D97-AF65-F5344CB8AC3E}">
        <p14:creationId xmlns:p14="http://schemas.microsoft.com/office/powerpoint/2010/main" val="393941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3 - navy">
    <p:bg>
      <p:bgPr>
        <a:blipFill dpi="0" rotWithShape="1">
          <a:blip r:embed="rId2">
            <a:lum/>
          </a:blip>
          <a:srcRect/>
          <a:tile tx="0" ty="0" sx="67000" sy="67000" flip="none" algn="ctr"/>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36C3D2-0B0C-F6EF-551D-89DC357771AF}"/>
              </a:ext>
            </a:extLst>
          </p:cNvPr>
          <p:cNvSpPr/>
          <p:nvPr userDrawn="1"/>
        </p:nvSpPr>
        <p:spPr>
          <a:xfrm>
            <a:off x="0" y="0"/>
            <a:ext cx="433185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4">
            <a:extLst>
              <a:ext uri="{FF2B5EF4-FFF2-40B4-BE49-F238E27FC236}">
                <a16:creationId xmlns:a16="http://schemas.microsoft.com/office/drawing/2014/main" id="{8127721F-04EF-C7DF-EF7F-C33F9A28CE11}"/>
              </a:ext>
            </a:extLst>
          </p:cNvPr>
          <p:cNvSpPr>
            <a:spLocks noGrp="1"/>
          </p:cNvSpPr>
          <p:nvPr>
            <p:ph type="body" sz="quarter" idx="10" hasCustomPrompt="1"/>
          </p:nvPr>
        </p:nvSpPr>
        <p:spPr>
          <a:xfrm>
            <a:off x="340726" y="1571928"/>
            <a:ext cx="3603202" cy="424732"/>
          </a:xfrm>
        </p:spPr>
        <p:txBody>
          <a:bodyPr wrap="square">
            <a:spAutoFit/>
          </a:bodyPr>
          <a:lstStyle>
            <a:lvl1pPr marL="0" indent="0" algn="l" defTabSz="914400" rtl="0" eaLnBrk="1" latinLnBrk="0" hangingPunct="1">
              <a:buNone/>
              <a:defRPr lang="en-US" sz="2400" kern="1200" dirty="0" smtClean="0">
                <a:solidFill>
                  <a:schemeClr val="bg1"/>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a:t>“Quote”</a:t>
            </a:r>
          </a:p>
        </p:txBody>
      </p:sp>
      <p:sp>
        <p:nvSpPr>
          <p:cNvPr id="7" name="Text Placeholder 16">
            <a:extLst>
              <a:ext uri="{FF2B5EF4-FFF2-40B4-BE49-F238E27FC236}">
                <a16:creationId xmlns:a16="http://schemas.microsoft.com/office/drawing/2014/main" id="{1438C83B-F7AC-6F0F-A364-823F391A927E}"/>
              </a:ext>
            </a:extLst>
          </p:cNvPr>
          <p:cNvSpPr>
            <a:spLocks noGrp="1"/>
          </p:cNvSpPr>
          <p:nvPr>
            <p:ph type="body" sz="quarter" idx="11" hasCustomPrompt="1"/>
          </p:nvPr>
        </p:nvSpPr>
        <p:spPr>
          <a:xfrm>
            <a:off x="340889" y="2493776"/>
            <a:ext cx="3603039" cy="329207"/>
          </a:xfrm>
        </p:spPr>
        <p:txBody>
          <a:bodyPr>
            <a:noAutofit/>
          </a:bodyPr>
          <a:lstStyle>
            <a:lvl1pPr marL="0" indent="0" algn="l" defTabSz="914400" rtl="0" eaLnBrk="1" latinLnBrk="0" hangingPunct="1">
              <a:lnSpc>
                <a:spcPts val="2200"/>
              </a:lnSpc>
              <a:buNone/>
              <a:defRPr lang="en-US" sz="1200"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9" name="Text Placeholder 18">
            <a:extLst>
              <a:ext uri="{FF2B5EF4-FFF2-40B4-BE49-F238E27FC236}">
                <a16:creationId xmlns:a16="http://schemas.microsoft.com/office/drawing/2014/main" id="{88077384-9ACB-A4FD-1E23-82480B85ADDC}"/>
              </a:ext>
            </a:extLst>
          </p:cNvPr>
          <p:cNvSpPr>
            <a:spLocks noGrp="1"/>
          </p:cNvSpPr>
          <p:nvPr>
            <p:ph type="body" sz="quarter" idx="12" hasCustomPrompt="1"/>
          </p:nvPr>
        </p:nvSpPr>
        <p:spPr>
          <a:xfrm>
            <a:off x="340889" y="2760855"/>
            <a:ext cx="3603039" cy="329207"/>
          </a:xfrm>
        </p:spPr>
        <p:txBody>
          <a:bodyPr>
            <a:noAutofit/>
          </a:bodyPr>
          <a:lstStyle>
            <a:lvl1pPr marL="0" indent="0" algn="l" defTabSz="914400" rtl="0" eaLnBrk="1" latinLnBrk="0" hangingPunct="1">
              <a:lnSpc>
                <a:spcPts val="2200"/>
              </a:lnSpc>
              <a:buNone/>
              <a:defRPr lang="en-US" sz="1050" b="1" kern="1200" dirty="0" smtClean="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
        <p:nvSpPr>
          <p:cNvPr id="2" name="Graphic 17">
            <a:extLst>
              <a:ext uri="{FF2B5EF4-FFF2-40B4-BE49-F238E27FC236}">
                <a16:creationId xmlns:a16="http://schemas.microsoft.com/office/drawing/2014/main" id="{6BBAAD53-7351-6BC6-4DC9-9FF3FA0E7905}"/>
              </a:ext>
            </a:extLst>
          </p:cNvPr>
          <p:cNvSpPr/>
          <p:nvPr userDrawn="1"/>
        </p:nvSpPr>
        <p:spPr>
          <a:xfrm>
            <a:off x="321502" y="331411"/>
            <a:ext cx="2336837" cy="183095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1">
                <a:alpha val="40000"/>
              </a:schemeClr>
            </a:solidFill>
            <a:prstDash val="solid"/>
            <a:miter/>
          </a:ln>
        </p:spPr>
        <p:txBody>
          <a:bodyPr rtlCol="0" anchor="ctr"/>
          <a:lstStyle/>
          <a:p>
            <a:endParaRPr lang="en-GB"/>
          </a:p>
        </p:txBody>
      </p:sp>
    </p:spTree>
    <p:extLst>
      <p:ext uri="{BB962C8B-B14F-4D97-AF65-F5344CB8AC3E}">
        <p14:creationId xmlns:p14="http://schemas.microsoft.com/office/powerpoint/2010/main" val="233334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3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36C3D2-0B0C-F6EF-551D-89DC357771AF}"/>
              </a:ext>
            </a:extLst>
          </p:cNvPr>
          <p:cNvSpPr/>
          <p:nvPr userDrawn="1"/>
        </p:nvSpPr>
        <p:spPr>
          <a:xfrm>
            <a:off x="0" y="0"/>
            <a:ext cx="433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4">
            <a:extLst>
              <a:ext uri="{FF2B5EF4-FFF2-40B4-BE49-F238E27FC236}">
                <a16:creationId xmlns:a16="http://schemas.microsoft.com/office/drawing/2014/main" id="{6DC192A6-1138-34F1-2109-7785DA567F2A}"/>
              </a:ext>
            </a:extLst>
          </p:cNvPr>
          <p:cNvSpPr>
            <a:spLocks noGrp="1"/>
          </p:cNvSpPr>
          <p:nvPr>
            <p:ph type="body" sz="quarter" idx="10" hasCustomPrompt="1"/>
          </p:nvPr>
        </p:nvSpPr>
        <p:spPr>
          <a:xfrm>
            <a:off x="340726" y="1571928"/>
            <a:ext cx="3603202" cy="424732"/>
          </a:xfrm>
        </p:spPr>
        <p:txBody>
          <a:bodyPr wrap="square">
            <a:spAutoFit/>
          </a:bodyPr>
          <a:lstStyle>
            <a:lvl1pPr marL="0" indent="0" algn="l" defTabSz="914400" rtl="0" eaLnBrk="1" latinLnBrk="0" hangingPunct="1">
              <a:buNone/>
              <a:defRPr lang="en-US" sz="2400" kern="1200" dirty="0" smtClean="0">
                <a:solidFill>
                  <a:schemeClr val="tx2"/>
                </a:solidFill>
                <a:latin typeface="Segoe UI" panose="020B0502040204020203" pitchFamily="34" charset="0"/>
                <a:ea typeface="+mn-ea"/>
                <a:cs typeface="Segoe UI" panose="020B0502040204020203" pitchFamily="34" charset="0"/>
              </a:defRPr>
            </a:lvl1pPr>
            <a:lvl2pPr marL="0" indent="0" algn="l" defTabSz="914400" rtl="0" eaLnBrk="1" latinLnBrk="0" hangingPunct="1">
              <a:buNone/>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2pPr>
            <a:lvl3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3pPr>
            <a:lvl4pPr marL="0" algn="l" defTabSz="914400" rtl="0" eaLnBrk="1" latinLnBrk="0" hangingPunct="1">
              <a:defRPr lang="en-US" sz="2400" kern="1200" dirty="0" smtClean="0">
                <a:solidFill>
                  <a:schemeClr val="tx1">
                    <a:lumMod val="95000"/>
                    <a:lumOff val="5000"/>
                  </a:schemeClr>
                </a:solidFill>
                <a:latin typeface="Segoe UI" panose="020B0502040204020203" pitchFamily="34" charset="0"/>
                <a:ea typeface="+mn-ea"/>
                <a:cs typeface="Segoe UI" panose="020B0502040204020203" pitchFamily="34" charset="0"/>
              </a:defRPr>
            </a:lvl4pPr>
            <a:lvl5pPr marL="0" algn="l" defTabSz="914400" rtl="0" eaLnBrk="1" latinLnBrk="0" hangingPunct="1">
              <a:defRPr lang="en-GB" sz="2400" kern="1200" dirty="0">
                <a:solidFill>
                  <a:schemeClr val="tx1">
                    <a:lumMod val="95000"/>
                    <a:lumOff val="5000"/>
                  </a:schemeClr>
                </a:solidFill>
                <a:latin typeface="Segoe UI" panose="020B0502040204020203" pitchFamily="34" charset="0"/>
                <a:ea typeface="+mn-ea"/>
                <a:cs typeface="Segoe UI" panose="020B0502040204020203" pitchFamily="34" charset="0"/>
              </a:defRPr>
            </a:lvl5pPr>
          </a:lstStyle>
          <a:p>
            <a:pPr lvl="0"/>
            <a:r>
              <a:rPr lang="en-US" dirty="0"/>
              <a:t>“Quote”</a:t>
            </a:r>
          </a:p>
        </p:txBody>
      </p:sp>
      <p:sp>
        <p:nvSpPr>
          <p:cNvPr id="3" name="Text Placeholder 16">
            <a:extLst>
              <a:ext uri="{FF2B5EF4-FFF2-40B4-BE49-F238E27FC236}">
                <a16:creationId xmlns:a16="http://schemas.microsoft.com/office/drawing/2014/main" id="{101916FB-FC04-BF5D-90A5-78D07E3B3E81}"/>
              </a:ext>
            </a:extLst>
          </p:cNvPr>
          <p:cNvSpPr>
            <a:spLocks noGrp="1"/>
          </p:cNvSpPr>
          <p:nvPr>
            <p:ph type="body" sz="quarter" idx="11" hasCustomPrompt="1"/>
          </p:nvPr>
        </p:nvSpPr>
        <p:spPr>
          <a:xfrm>
            <a:off x="340889" y="2493776"/>
            <a:ext cx="3603039" cy="329207"/>
          </a:xfrm>
        </p:spPr>
        <p:txBody>
          <a:bodyPr>
            <a:noAutofit/>
          </a:bodyPr>
          <a:lstStyle>
            <a:lvl1pPr marL="0" indent="0" algn="l" defTabSz="914400" rtl="0" eaLnBrk="1" latinLnBrk="0" hangingPunct="1">
              <a:lnSpc>
                <a:spcPts val="2200"/>
              </a:lnSpc>
              <a:buNone/>
              <a:defRPr lang="en-US" sz="120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200" b="1" kern="1200" dirty="0" smtClean="0">
                <a:solidFill>
                  <a:srgbClr val="1A244A"/>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200" b="1" kern="1200" dirty="0" smtClean="0">
                <a:solidFill>
                  <a:srgbClr val="1A244A"/>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200" b="1" kern="1200" dirty="0">
                <a:solidFill>
                  <a:srgbClr val="1A244A"/>
                </a:solidFill>
                <a:latin typeface="Arial" panose="020B0604020202020204" pitchFamily="34" charset="0"/>
                <a:ea typeface="+mn-ea"/>
                <a:cs typeface="Arial" panose="020B0604020202020204" pitchFamily="34" charset="0"/>
              </a:defRPr>
            </a:lvl5pPr>
          </a:lstStyle>
          <a:p>
            <a:pPr lvl="0"/>
            <a:r>
              <a:rPr lang="en-US"/>
              <a:t>Name - Role</a:t>
            </a:r>
          </a:p>
        </p:txBody>
      </p:sp>
      <p:sp>
        <p:nvSpPr>
          <p:cNvPr id="6" name="Text Placeholder 18">
            <a:extLst>
              <a:ext uri="{FF2B5EF4-FFF2-40B4-BE49-F238E27FC236}">
                <a16:creationId xmlns:a16="http://schemas.microsoft.com/office/drawing/2014/main" id="{27DF3881-1D80-EFF6-723F-61DA0AD97315}"/>
              </a:ext>
            </a:extLst>
          </p:cNvPr>
          <p:cNvSpPr>
            <a:spLocks noGrp="1"/>
          </p:cNvSpPr>
          <p:nvPr>
            <p:ph type="body" sz="quarter" idx="12" hasCustomPrompt="1"/>
          </p:nvPr>
        </p:nvSpPr>
        <p:spPr>
          <a:xfrm>
            <a:off x="340889" y="2760855"/>
            <a:ext cx="3603039" cy="329207"/>
          </a:xfrm>
        </p:spPr>
        <p:txBody>
          <a:bodyPr>
            <a:noAutofit/>
          </a:bodyPr>
          <a:lstStyle>
            <a:lvl1pPr marL="0" indent="0" algn="l" defTabSz="914400" rtl="0" eaLnBrk="1" latinLnBrk="0" hangingPunct="1">
              <a:lnSpc>
                <a:spcPts val="2200"/>
              </a:lnSpc>
              <a:buNone/>
              <a:defRPr lang="en-US" sz="1050" b="1" kern="1200" dirty="0" smtClean="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2200"/>
              </a:lnSpc>
              <a:buNone/>
              <a:defRPr lang="en-US" sz="1050" b="1" kern="1200" dirty="0" smtClean="0">
                <a:solidFill>
                  <a:srgbClr val="409E85"/>
                </a:solidFill>
                <a:latin typeface="Arial" panose="020B0604020202020204" pitchFamily="34" charset="0"/>
                <a:ea typeface="+mn-ea"/>
                <a:cs typeface="Arial" panose="020B0604020202020204" pitchFamily="34" charset="0"/>
              </a:defRPr>
            </a:lvl2pPr>
            <a:lvl3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3pPr>
            <a:lvl4pPr marL="0" algn="l" defTabSz="914400" rtl="0" eaLnBrk="1" latinLnBrk="0" hangingPunct="1">
              <a:lnSpc>
                <a:spcPts val="2200"/>
              </a:lnSpc>
              <a:defRPr lang="en-US" sz="1050" b="1" kern="1200" dirty="0" smtClean="0">
                <a:solidFill>
                  <a:srgbClr val="409E85"/>
                </a:solidFill>
                <a:latin typeface="Arial" panose="020B0604020202020204" pitchFamily="34" charset="0"/>
                <a:ea typeface="+mn-ea"/>
                <a:cs typeface="Arial" panose="020B0604020202020204" pitchFamily="34" charset="0"/>
              </a:defRPr>
            </a:lvl4pPr>
            <a:lvl5pPr marL="0" algn="l" defTabSz="914400" rtl="0" eaLnBrk="1" latinLnBrk="0" hangingPunct="1">
              <a:lnSpc>
                <a:spcPts val="2200"/>
              </a:lnSpc>
              <a:defRPr lang="en-GB" sz="1050" b="1" kern="1200" dirty="0">
                <a:solidFill>
                  <a:srgbClr val="409E85"/>
                </a:solidFill>
                <a:latin typeface="Arial" panose="020B0604020202020204" pitchFamily="34" charset="0"/>
                <a:ea typeface="+mn-ea"/>
                <a:cs typeface="Arial" panose="020B0604020202020204" pitchFamily="34" charset="0"/>
              </a:defRPr>
            </a:lvl5pPr>
          </a:lstStyle>
          <a:p>
            <a:pPr lvl="0"/>
            <a:r>
              <a:rPr lang="en-US"/>
              <a:t>ORGANIZATION</a:t>
            </a:r>
          </a:p>
        </p:txBody>
      </p:sp>
      <p:sp>
        <p:nvSpPr>
          <p:cNvPr id="10" name="Graphic 17">
            <a:extLst>
              <a:ext uri="{FF2B5EF4-FFF2-40B4-BE49-F238E27FC236}">
                <a16:creationId xmlns:a16="http://schemas.microsoft.com/office/drawing/2014/main" id="{2782A67A-1E98-98E0-0186-865007F4B77E}"/>
              </a:ext>
            </a:extLst>
          </p:cNvPr>
          <p:cNvSpPr/>
          <p:nvPr userDrawn="1"/>
        </p:nvSpPr>
        <p:spPr>
          <a:xfrm>
            <a:off x="321502" y="331411"/>
            <a:ext cx="2336837" cy="183095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19050" cap="flat">
            <a:solidFill>
              <a:schemeClr val="accent2">
                <a:alpha val="40000"/>
              </a:schemeClr>
            </a:solidFill>
            <a:prstDash val="solid"/>
            <a:miter/>
          </a:ln>
        </p:spPr>
        <p:txBody>
          <a:bodyPr rtlCol="0" anchor="ctr"/>
          <a:lstStyle/>
          <a:p>
            <a:endParaRPr lang="en-GB"/>
          </a:p>
        </p:txBody>
      </p:sp>
    </p:spTree>
    <p:extLst>
      <p:ext uri="{BB962C8B-B14F-4D97-AF65-F5344CB8AC3E}">
        <p14:creationId xmlns:p14="http://schemas.microsoft.com/office/powerpoint/2010/main" val="3298637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98D9EF-25D3-C0E9-FCA9-CC474B9F8B62}"/>
              </a:ext>
            </a:extLst>
          </p:cNvPr>
          <p:cNvSpPr txBox="1"/>
          <p:nvPr userDrawn="1"/>
        </p:nvSpPr>
        <p:spPr>
          <a:xfrm>
            <a:off x="3897630" y="5152469"/>
            <a:ext cx="43967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www.</a:t>
            </a:r>
            <a:r>
              <a:rPr kumimoji="0" lang="en-GB" sz="18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savilleassessment</a:t>
            </a: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.com</a:t>
            </a:r>
          </a:p>
        </p:txBody>
      </p:sp>
      <p:grpSp>
        <p:nvGrpSpPr>
          <p:cNvPr id="7" name="Group 6">
            <a:extLst>
              <a:ext uri="{FF2B5EF4-FFF2-40B4-BE49-F238E27FC236}">
                <a16:creationId xmlns:a16="http://schemas.microsoft.com/office/drawing/2014/main" id="{81E90B03-1C71-8CF7-3A9D-9AFCFD7BBE6C}"/>
              </a:ext>
            </a:extLst>
          </p:cNvPr>
          <p:cNvGrpSpPr/>
          <p:nvPr userDrawn="1"/>
        </p:nvGrpSpPr>
        <p:grpSpPr>
          <a:xfrm>
            <a:off x="1" y="0"/>
            <a:ext cx="12192000" cy="6857999"/>
            <a:chOff x="1" y="0"/>
            <a:chExt cx="12192000" cy="6857999"/>
          </a:xfrm>
        </p:grpSpPr>
        <p:sp>
          <p:nvSpPr>
            <p:cNvPr id="8" name="Freeform: Shape 7">
              <a:extLst>
                <a:ext uri="{FF2B5EF4-FFF2-40B4-BE49-F238E27FC236}">
                  <a16:creationId xmlns:a16="http://schemas.microsoft.com/office/drawing/2014/main" id="{B01C417F-AAE6-95BB-EB59-8082B999101F}"/>
                </a:ext>
              </a:extLst>
            </p:cNvPr>
            <p:cNvSpPr/>
            <p:nvPr/>
          </p:nvSpPr>
          <p:spPr>
            <a:xfrm>
              <a:off x="1" y="0"/>
              <a:ext cx="3219345" cy="6415835"/>
            </a:xfrm>
            <a:custGeom>
              <a:avLst/>
              <a:gdLst>
                <a:gd name="connsiteX0" fmla="*/ 0 w 3219345"/>
                <a:gd name="connsiteY0" fmla="*/ 0 h 6415835"/>
                <a:gd name="connsiteX1" fmla="*/ 3219345 w 3219345"/>
                <a:gd name="connsiteY1" fmla="*/ 0 h 6415835"/>
                <a:gd name="connsiteX2" fmla="*/ 3219345 w 3219345"/>
                <a:gd name="connsiteY2" fmla="*/ 6415835 h 6415835"/>
                <a:gd name="connsiteX3" fmla="*/ 0 w 3219345"/>
                <a:gd name="connsiteY3" fmla="*/ 3196987 h 6415835"/>
                <a:gd name="connsiteX4" fmla="*/ 0 w 3219345"/>
                <a:gd name="connsiteY4" fmla="*/ 0 h 641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345" h="6415835">
                  <a:moveTo>
                    <a:pt x="0" y="0"/>
                  </a:moveTo>
                  <a:lnTo>
                    <a:pt x="3219345" y="0"/>
                  </a:lnTo>
                  <a:lnTo>
                    <a:pt x="3219345" y="6415835"/>
                  </a:lnTo>
                  <a:lnTo>
                    <a:pt x="0" y="3196987"/>
                  </a:lnTo>
                  <a:lnTo>
                    <a:pt x="0" y="0"/>
                  </a:lnTo>
                  <a:close/>
                </a:path>
              </a:pathLst>
            </a:custGeom>
            <a:solidFill>
              <a:srgbClr val="55D2B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02A35EBA-6E2B-04EC-83E9-A43889D7C716}"/>
                </a:ext>
              </a:extLst>
            </p:cNvPr>
            <p:cNvSpPr/>
            <p:nvPr/>
          </p:nvSpPr>
          <p:spPr>
            <a:xfrm>
              <a:off x="8753425" y="0"/>
              <a:ext cx="882635" cy="441285"/>
            </a:xfrm>
            <a:custGeom>
              <a:avLst/>
              <a:gdLst>
                <a:gd name="connsiteX0" fmla="*/ 0 w 882635"/>
                <a:gd name="connsiteY0" fmla="*/ 0 h 441285"/>
                <a:gd name="connsiteX1" fmla="*/ 882635 w 882635"/>
                <a:gd name="connsiteY1" fmla="*/ 0 h 441285"/>
                <a:gd name="connsiteX2" fmla="*/ 441350 w 882635"/>
                <a:gd name="connsiteY2" fmla="*/ 441285 h 441285"/>
                <a:gd name="connsiteX3" fmla="*/ 0 w 882635"/>
                <a:gd name="connsiteY3" fmla="*/ 0 h 441285"/>
              </a:gdLst>
              <a:ahLst/>
              <a:cxnLst>
                <a:cxn ang="0">
                  <a:pos x="connsiteX0" y="connsiteY0"/>
                </a:cxn>
                <a:cxn ang="0">
                  <a:pos x="connsiteX1" y="connsiteY1"/>
                </a:cxn>
                <a:cxn ang="0">
                  <a:pos x="connsiteX2" y="connsiteY2"/>
                </a:cxn>
                <a:cxn ang="0">
                  <a:pos x="connsiteX3" y="connsiteY3"/>
                </a:cxn>
              </a:cxnLst>
              <a:rect l="l" t="t" r="r" b="b"/>
              <a:pathLst>
                <a:path w="882635" h="441285">
                  <a:moveTo>
                    <a:pt x="0" y="0"/>
                  </a:moveTo>
                  <a:lnTo>
                    <a:pt x="882635" y="0"/>
                  </a:lnTo>
                  <a:lnTo>
                    <a:pt x="441350" y="441285"/>
                  </a:lnTo>
                  <a:lnTo>
                    <a:pt x="0" y="0"/>
                  </a:lnTo>
                  <a:close/>
                </a:path>
              </a:pathLst>
            </a:custGeom>
            <a:solidFill>
              <a:srgbClr val="55D2B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373009C6-8571-BC57-3A51-58AA5689A5BE}"/>
                </a:ext>
              </a:extLst>
            </p:cNvPr>
            <p:cNvSpPr/>
            <p:nvPr/>
          </p:nvSpPr>
          <p:spPr>
            <a:xfrm>
              <a:off x="9194776" y="441285"/>
              <a:ext cx="2997225" cy="6416714"/>
            </a:xfrm>
            <a:custGeom>
              <a:avLst/>
              <a:gdLst>
                <a:gd name="connsiteX0" fmla="*/ 0 w 2997225"/>
                <a:gd name="connsiteY0" fmla="*/ 0 h 6416714"/>
                <a:gd name="connsiteX1" fmla="*/ 2997225 w 2997225"/>
                <a:gd name="connsiteY1" fmla="*/ 2997226 h 6416714"/>
                <a:gd name="connsiteX2" fmla="*/ 2997225 w 2997225"/>
                <a:gd name="connsiteY2" fmla="*/ 6416714 h 6416714"/>
                <a:gd name="connsiteX3" fmla="*/ 0 w 2997225"/>
                <a:gd name="connsiteY3" fmla="*/ 6416714 h 6416714"/>
                <a:gd name="connsiteX4" fmla="*/ 0 w 2997225"/>
                <a:gd name="connsiteY4" fmla="*/ 0 h 641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225" h="6416714">
                  <a:moveTo>
                    <a:pt x="0" y="0"/>
                  </a:moveTo>
                  <a:lnTo>
                    <a:pt x="2997225" y="2997226"/>
                  </a:lnTo>
                  <a:lnTo>
                    <a:pt x="2997225" y="6416714"/>
                  </a:lnTo>
                  <a:lnTo>
                    <a:pt x="0" y="6416714"/>
                  </a:lnTo>
                  <a:lnTo>
                    <a:pt x="0" y="0"/>
                  </a:lnTo>
                  <a:close/>
                </a:path>
              </a:pathLst>
            </a:custGeom>
            <a:solidFill>
              <a:srgbClr val="55D2B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0877FCA1-069D-B533-2333-7E24A9699B98}"/>
                </a:ext>
              </a:extLst>
            </p:cNvPr>
            <p:cNvSpPr/>
            <p:nvPr/>
          </p:nvSpPr>
          <p:spPr>
            <a:xfrm>
              <a:off x="2778062" y="6416715"/>
              <a:ext cx="882568" cy="441284"/>
            </a:xfrm>
            <a:custGeom>
              <a:avLst/>
              <a:gdLst>
                <a:gd name="connsiteX0" fmla="*/ 441284 w 882568"/>
                <a:gd name="connsiteY0" fmla="*/ 0 h 441284"/>
                <a:gd name="connsiteX1" fmla="*/ 882568 w 882568"/>
                <a:gd name="connsiteY1" fmla="*/ 441284 h 441284"/>
                <a:gd name="connsiteX2" fmla="*/ 0 w 882568"/>
                <a:gd name="connsiteY2" fmla="*/ 441284 h 441284"/>
                <a:gd name="connsiteX3" fmla="*/ 441284 w 882568"/>
                <a:gd name="connsiteY3" fmla="*/ 0 h 441284"/>
              </a:gdLst>
              <a:ahLst/>
              <a:cxnLst>
                <a:cxn ang="0">
                  <a:pos x="connsiteX0" y="connsiteY0"/>
                </a:cxn>
                <a:cxn ang="0">
                  <a:pos x="connsiteX1" y="connsiteY1"/>
                </a:cxn>
                <a:cxn ang="0">
                  <a:pos x="connsiteX2" y="connsiteY2"/>
                </a:cxn>
                <a:cxn ang="0">
                  <a:pos x="connsiteX3" y="connsiteY3"/>
                </a:cxn>
              </a:cxnLst>
              <a:rect l="l" t="t" r="r" b="b"/>
              <a:pathLst>
                <a:path w="882568" h="441284">
                  <a:moveTo>
                    <a:pt x="441284" y="0"/>
                  </a:moveTo>
                  <a:lnTo>
                    <a:pt x="882568" y="441284"/>
                  </a:lnTo>
                  <a:lnTo>
                    <a:pt x="0" y="441284"/>
                  </a:lnTo>
                  <a:lnTo>
                    <a:pt x="441284" y="0"/>
                  </a:lnTo>
                  <a:close/>
                </a:path>
              </a:pathLst>
            </a:custGeom>
            <a:solidFill>
              <a:srgbClr val="55D2B1">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AF55103-FC42-48B4-0F11-3C2E21B3F08E}"/>
              </a:ext>
            </a:extLst>
          </p:cNvPr>
          <p:cNvSpPr txBox="1"/>
          <p:nvPr userDrawn="1"/>
        </p:nvSpPr>
        <p:spPr>
          <a:xfrm>
            <a:off x="3897630" y="6288749"/>
            <a:ext cx="4396740" cy="254172"/>
          </a:xfrm>
          <a:prstGeom prst="rect">
            <a:avLst/>
          </a:prstGeom>
          <a:noFill/>
        </p:spPr>
        <p:txBody>
          <a:bodyPr wrap="square" rtlCol="0">
            <a:spAutoFit/>
          </a:bodyPr>
          <a:lstStyle/>
          <a:p>
            <a:pPr algn="ct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pic>
        <p:nvPicPr>
          <p:cNvPr id="14" name="Graphic 13">
            <a:extLst>
              <a:ext uri="{FF2B5EF4-FFF2-40B4-BE49-F238E27FC236}">
                <a16:creationId xmlns:a16="http://schemas.microsoft.com/office/drawing/2014/main" id="{98CD8B72-79ED-72DB-4493-2E0AF533EF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8110" y="1018776"/>
            <a:ext cx="2772618" cy="3026049"/>
          </a:xfrm>
          <a:prstGeom prst="rect">
            <a:avLst/>
          </a:prstGeom>
        </p:spPr>
      </p:pic>
    </p:spTree>
    <p:extLst>
      <p:ext uri="{BB962C8B-B14F-4D97-AF65-F5344CB8AC3E}">
        <p14:creationId xmlns:p14="http://schemas.microsoft.com/office/powerpoint/2010/main" val="2147676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st Slide 2">
    <p:bg>
      <p:bgPr>
        <a:solidFill>
          <a:schemeClr val="tx2"/>
        </a:solidFill>
        <a:effectLst/>
      </p:bgPr>
    </p:bg>
    <p:spTree>
      <p:nvGrpSpPr>
        <p:cNvPr id="1" name=""/>
        <p:cNvGrpSpPr/>
        <p:nvPr/>
      </p:nvGrpSpPr>
      <p:grpSpPr>
        <a:xfrm>
          <a:off x="0" y="0"/>
          <a:ext cx="0" cy="0"/>
          <a:chOff x="0" y="0"/>
          <a:chExt cx="0" cy="0"/>
        </a:xfrm>
      </p:grpSpPr>
      <p:sp>
        <p:nvSpPr>
          <p:cNvPr id="113" name="Freeform: Shape 112">
            <a:extLst>
              <a:ext uri="{FF2B5EF4-FFF2-40B4-BE49-F238E27FC236}">
                <a16:creationId xmlns:a16="http://schemas.microsoft.com/office/drawing/2014/main" id="{A56D859B-9AEB-75B4-4DDC-7530D9C05978}"/>
              </a:ext>
            </a:extLst>
          </p:cNvPr>
          <p:cNvSpPr/>
          <p:nvPr userDrawn="1"/>
        </p:nvSpPr>
        <p:spPr>
          <a:xfrm>
            <a:off x="8287651" y="1215171"/>
            <a:ext cx="3904349" cy="5642828"/>
          </a:xfrm>
          <a:custGeom>
            <a:avLst/>
            <a:gdLst>
              <a:gd name="connsiteX0" fmla="*/ 5 w 3904349"/>
              <a:gd name="connsiteY0" fmla="*/ 0 h 5642828"/>
              <a:gd name="connsiteX1" fmla="*/ 3904349 w 3904349"/>
              <a:gd name="connsiteY1" fmla="*/ 3901136 h 5642828"/>
              <a:gd name="connsiteX2" fmla="*/ 3904349 w 3904349"/>
              <a:gd name="connsiteY2" fmla="*/ 4859019 h 5642828"/>
              <a:gd name="connsiteX3" fmla="*/ 3121185 w 3904349"/>
              <a:gd name="connsiteY3" fmla="*/ 5642828 h 5642828"/>
              <a:gd name="connsiteX4" fmla="*/ 0 w 3904349"/>
              <a:gd name="connsiteY4" fmla="*/ 5642828 h 5642828"/>
              <a:gd name="connsiteX5" fmla="*/ 0 w 3904349"/>
              <a:gd name="connsiteY5" fmla="*/ 3 h 5642828"/>
              <a:gd name="connsiteX6" fmla="*/ 1 w 3904349"/>
              <a:gd name="connsiteY6" fmla="*/ 4 h 5642828"/>
              <a:gd name="connsiteX7" fmla="*/ 5 w 3904349"/>
              <a:gd name="connsiteY7" fmla="*/ 0 h 56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4349" h="5642828">
                <a:moveTo>
                  <a:pt x="5" y="0"/>
                </a:moveTo>
                <a:lnTo>
                  <a:pt x="3904349" y="3901136"/>
                </a:lnTo>
                <a:lnTo>
                  <a:pt x="3904349" y="4859019"/>
                </a:lnTo>
                <a:lnTo>
                  <a:pt x="3121185" y="5642828"/>
                </a:lnTo>
                <a:lnTo>
                  <a:pt x="0" y="5642828"/>
                </a:lnTo>
                <a:lnTo>
                  <a:pt x="0" y="3"/>
                </a:lnTo>
                <a:lnTo>
                  <a:pt x="1" y="4"/>
                </a:lnTo>
                <a:lnTo>
                  <a:pt x="5" y="0"/>
                </a:lnTo>
                <a:close/>
              </a:path>
            </a:pathLst>
          </a:custGeom>
          <a:solidFill>
            <a:srgbClr val="55D2B1">
              <a:alpha val="3000"/>
            </a:srgbClr>
          </a:solidFill>
          <a:ln w="3755" cap="flat">
            <a:noFill/>
            <a:prstDash val="solid"/>
            <a:miter/>
          </a:ln>
        </p:spPr>
        <p:txBody>
          <a:bodyPr rtlCol="0" anchor="ctr"/>
          <a:lstStyle/>
          <a:p>
            <a:endParaRPr lang="en-GB"/>
          </a:p>
        </p:txBody>
      </p:sp>
      <p:sp>
        <p:nvSpPr>
          <p:cNvPr id="12" name="TextBox 11">
            <a:extLst>
              <a:ext uri="{FF2B5EF4-FFF2-40B4-BE49-F238E27FC236}">
                <a16:creationId xmlns:a16="http://schemas.microsoft.com/office/drawing/2014/main" id="{AAF55103-FC42-48B4-0F11-3C2E21B3F08E}"/>
              </a:ext>
            </a:extLst>
          </p:cNvPr>
          <p:cNvSpPr txBox="1"/>
          <p:nvPr userDrawn="1"/>
        </p:nvSpPr>
        <p:spPr>
          <a:xfrm>
            <a:off x="3897630" y="6288749"/>
            <a:ext cx="4396740" cy="254172"/>
          </a:xfrm>
          <a:prstGeom prst="rect">
            <a:avLst/>
          </a:prstGeom>
          <a:noFill/>
        </p:spPr>
        <p:txBody>
          <a:bodyPr wrap="square" rtlCol="0">
            <a:spAutoFit/>
          </a:bodyPr>
          <a:lstStyle/>
          <a:p>
            <a:pPr algn="ctr">
              <a:lnSpc>
                <a:spcPct val="150000"/>
              </a:lnSpc>
            </a:pPr>
            <a:r>
              <a:rPr lang="en-GB" sz="800">
                <a:solidFill>
                  <a:schemeClr val="bg1"/>
                </a:solidFill>
                <a:latin typeface="Arial" panose="020B0604020202020204" pitchFamily="34" charset="0"/>
                <a:ea typeface="Calibri" panose="020F0502020204030204" pitchFamily="34" charset="0"/>
                <a:cs typeface="Arial" panose="020B0604020202020204" pitchFamily="34" charset="0"/>
              </a:rPr>
              <a:t>© 2023 Saville Assessment Ltd. All rights reserved.</a:t>
            </a:r>
          </a:p>
        </p:txBody>
      </p:sp>
      <p:grpSp>
        <p:nvGrpSpPr>
          <p:cNvPr id="118" name="Group 117">
            <a:extLst>
              <a:ext uri="{FF2B5EF4-FFF2-40B4-BE49-F238E27FC236}">
                <a16:creationId xmlns:a16="http://schemas.microsoft.com/office/drawing/2014/main" id="{2FA7E0BF-4D7F-3D16-A78B-4AEA2951B154}"/>
              </a:ext>
            </a:extLst>
          </p:cNvPr>
          <p:cNvGrpSpPr/>
          <p:nvPr userDrawn="1"/>
        </p:nvGrpSpPr>
        <p:grpSpPr>
          <a:xfrm>
            <a:off x="2037138" y="2014150"/>
            <a:ext cx="8117724" cy="2842055"/>
            <a:chOff x="2160931" y="2014150"/>
            <a:chExt cx="8117724" cy="2842055"/>
          </a:xfrm>
        </p:grpSpPr>
        <p:pic>
          <p:nvPicPr>
            <p:cNvPr id="14" name="Graphic 13">
              <a:extLst>
                <a:ext uri="{FF2B5EF4-FFF2-40B4-BE49-F238E27FC236}">
                  <a16:creationId xmlns:a16="http://schemas.microsoft.com/office/drawing/2014/main" id="{98CD8B72-79ED-72DB-4493-2E0AF533EF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60931" y="2116321"/>
              <a:ext cx="2419314" cy="2640450"/>
            </a:xfrm>
            <a:prstGeom prst="rect">
              <a:avLst/>
            </a:prstGeom>
          </p:spPr>
        </p:pic>
        <p:cxnSp>
          <p:nvCxnSpPr>
            <p:cNvPr id="3" name="Straight Connector 2">
              <a:extLst>
                <a:ext uri="{FF2B5EF4-FFF2-40B4-BE49-F238E27FC236}">
                  <a16:creationId xmlns:a16="http://schemas.microsoft.com/office/drawing/2014/main" id="{585EF3F2-C4AE-E178-4AE0-78CB6B931D09}"/>
                </a:ext>
              </a:extLst>
            </p:cNvPr>
            <p:cNvCxnSpPr>
              <a:cxnSpLocks/>
            </p:cNvCxnSpPr>
            <p:nvPr userDrawn="1"/>
          </p:nvCxnSpPr>
          <p:spPr>
            <a:xfrm>
              <a:off x="5650056" y="2014150"/>
              <a:ext cx="0" cy="284205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098D9EF-25D3-C0E9-FCA9-CC474B9F8B62}"/>
                </a:ext>
              </a:extLst>
            </p:cNvPr>
            <p:cNvSpPr txBox="1"/>
            <p:nvPr userDrawn="1"/>
          </p:nvSpPr>
          <p:spPr>
            <a:xfrm>
              <a:off x="7193569" y="2122929"/>
              <a:ext cx="2993632"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www.</a:t>
              </a:r>
              <a:r>
                <a:rPr kumimoji="0" lang="en-GB" sz="18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savilleassessment</a:t>
              </a: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.com</a:t>
              </a:r>
            </a:p>
          </p:txBody>
        </p:sp>
        <p:sp>
          <p:nvSpPr>
            <p:cNvPr id="4" name="Freeform: Shape 3">
              <a:extLst>
                <a:ext uri="{FF2B5EF4-FFF2-40B4-BE49-F238E27FC236}">
                  <a16:creationId xmlns:a16="http://schemas.microsoft.com/office/drawing/2014/main" id="{24B7E8A9-3E72-63B0-AA04-19072D4973FF}"/>
                </a:ext>
              </a:extLst>
            </p:cNvPr>
            <p:cNvSpPr/>
            <p:nvPr userDrawn="1"/>
          </p:nvSpPr>
          <p:spPr>
            <a:xfrm rot="5400000">
              <a:off x="6696078" y="2268881"/>
              <a:ext cx="527398" cy="207333"/>
            </a:xfrm>
            <a:custGeom>
              <a:avLst/>
              <a:gdLst>
                <a:gd name="connsiteX0" fmla="*/ 5282 w 527398"/>
                <a:gd name="connsiteY0" fmla="*/ 246180 h 275933"/>
                <a:gd name="connsiteX1" fmla="*/ 251464 w 527398"/>
                <a:gd name="connsiteY1" fmla="*/ 0 h 275933"/>
                <a:gd name="connsiteX2" fmla="*/ 527398 w 527398"/>
                <a:gd name="connsiteY2" fmla="*/ 275933 h 275933"/>
                <a:gd name="connsiteX3" fmla="*/ 17917 w 527398"/>
                <a:gd name="connsiteY3" fmla="*/ 275933 h 275933"/>
                <a:gd name="connsiteX4" fmla="*/ 2022 w 527398"/>
                <a:gd name="connsiteY4" fmla="*/ 266151 h 275933"/>
                <a:gd name="connsiteX5" fmla="*/ 5282 w 527398"/>
                <a:gd name="connsiteY5" fmla="*/ 246180 h 27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98" h="275933">
                  <a:moveTo>
                    <a:pt x="5282" y="246180"/>
                  </a:moveTo>
                  <a:lnTo>
                    <a:pt x="251464" y="0"/>
                  </a:lnTo>
                  <a:lnTo>
                    <a:pt x="527398" y="275933"/>
                  </a:lnTo>
                  <a:lnTo>
                    <a:pt x="17917" y="275933"/>
                  </a:lnTo>
                  <a:cubicBezTo>
                    <a:pt x="10581" y="275933"/>
                    <a:pt x="4875" y="271858"/>
                    <a:pt x="2022" y="266151"/>
                  </a:cubicBezTo>
                  <a:cubicBezTo>
                    <a:pt x="-1239" y="260038"/>
                    <a:pt x="-831" y="251886"/>
                    <a:pt x="5282" y="246180"/>
                  </a:cubicBezTo>
                  <a:close/>
                </a:path>
              </a:pathLst>
            </a:custGeom>
            <a:solidFill>
              <a:srgbClr val="55D2B1"/>
            </a:solidFill>
            <a:ln w="4073" cap="flat">
              <a:noFill/>
              <a:prstDash val="solid"/>
              <a:miter/>
            </a:ln>
          </p:spPr>
          <p:txBody>
            <a:bodyPr rtlCol="0" anchor="ctr"/>
            <a:lstStyle/>
            <a:p>
              <a:endParaRPr lang="en-GB"/>
            </a:p>
          </p:txBody>
        </p:sp>
        <p:sp>
          <p:nvSpPr>
            <p:cNvPr id="5" name="TextBox 4">
              <a:extLst>
                <a:ext uri="{FF2B5EF4-FFF2-40B4-BE49-F238E27FC236}">
                  <a16:creationId xmlns:a16="http://schemas.microsoft.com/office/drawing/2014/main" id="{549D2551-03D3-20F8-E006-48D9BE5BFE4B}"/>
                </a:ext>
              </a:extLst>
            </p:cNvPr>
            <p:cNvSpPr txBox="1"/>
            <p:nvPr userDrawn="1"/>
          </p:nvSpPr>
          <p:spPr>
            <a:xfrm>
              <a:off x="7193569" y="3205044"/>
              <a:ext cx="2993632"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+44(0)20 8619 9000</a:t>
              </a:r>
            </a:p>
          </p:txBody>
        </p:sp>
        <p:sp>
          <p:nvSpPr>
            <p:cNvPr id="13" name="Freeform: Shape 12">
              <a:extLst>
                <a:ext uri="{FF2B5EF4-FFF2-40B4-BE49-F238E27FC236}">
                  <a16:creationId xmlns:a16="http://schemas.microsoft.com/office/drawing/2014/main" id="{8763D0CC-5CF0-5E4D-3888-E5059EC19A0B}"/>
                </a:ext>
              </a:extLst>
            </p:cNvPr>
            <p:cNvSpPr/>
            <p:nvPr userDrawn="1"/>
          </p:nvSpPr>
          <p:spPr>
            <a:xfrm rot="5400000">
              <a:off x="6696078" y="3336763"/>
              <a:ext cx="527398" cy="207333"/>
            </a:xfrm>
            <a:custGeom>
              <a:avLst/>
              <a:gdLst>
                <a:gd name="connsiteX0" fmla="*/ 5282 w 527398"/>
                <a:gd name="connsiteY0" fmla="*/ 246180 h 275933"/>
                <a:gd name="connsiteX1" fmla="*/ 251464 w 527398"/>
                <a:gd name="connsiteY1" fmla="*/ 0 h 275933"/>
                <a:gd name="connsiteX2" fmla="*/ 527398 w 527398"/>
                <a:gd name="connsiteY2" fmla="*/ 275933 h 275933"/>
                <a:gd name="connsiteX3" fmla="*/ 17917 w 527398"/>
                <a:gd name="connsiteY3" fmla="*/ 275933 h 275933"/>
                <a:gd name="connsiteX4" fmla="*/ 2022 w 527398"/>
                <a:gd name="connsiteY4" fmla="*/ 266151 h 275933"/>
                <a:gd name="connsiteX5" fmla="*/ 5282 w 527398"/>
                <a:gd name="connsiteY5" fmla="*/ 246180 h 27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98" h="275933">
                  <a:moveTo>
                    <a:pt x="5282" y="246180"/>
                  </a:moveTo>
                  <a:lnTo>
                    <a:pt x="251464" y="0"/>
                  </a:lnTo>
                  <a:lnTo>
                    <a:pt x="527398" y="275933"/>
                  </a:lnTo>
                  <a:lnTo>
                    <a:pt x="17917" y="275933"/>
                  </a:lnTo>
                  <a:cubicBezTo>
                    <a:pt x="10581" y="275933"/>
                    <a:pt x="4875" y="271858"/>
                    <a:pt x="2022" y="266151"/>
                  </a:cubicBezTo>
                  <a:cubicBezTo>
                    <a:pt x="-1239" y="260038"/>
                    <a:pt x="-831" y="251886"/>
                    <a:pt x="5282" y="246180"/>
                  </a:cubicBezTo>
                  <a:close/>
                </a:path>
              </a:pathLst>
            </a:custGeom>
            <a:solidFill>
              <a:srgbClr val="55D2B1"/>
            </a:solidFill>
            <a:ln w="4073" cap="flat">
              <a:noFill/>
              <a:prstDash val="solid"/>
              <a:miter/>
            </a:ln>
          </p:spPr>
          <p:txBody>
            <a:bodyPr rtlCol="0" anchor="ctr"/>
            <a:lstStyle/>
            <a:p>
              <a:endParaRPr lang="en-GB"/>
            </a:p>
          </p:txBody>
        </p:sp>
        <p:sp>
          <p:nvSpPr>
            <p:cNvPr id="15" name="TextBox 14">
              <a:extLst>
                <a:ext uri="{FF2B5EF4-FFF2-40B4-BE49-F238E27FC236}">
                  <a16:creationId xmlns:a16="http://schemas.microsoft.com/office/drawing/2014/main" id="{1C489FC4-16FF-CB68-EA66-472ABBF90130}"/>
                </a:ext>
              </a:extLst>
            </p:cNvPr>
            <p:cNvSpPr txBox="1"/>
            <p:nvPr userDrawn="1"/>
          </p:nvSpPr>
          <p:spPr>
            <a:xfrm>
              <a:off x="7193568" y="4261496"/>
              <a:ext cx="308508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info@</a:t>
              </a:r>
              <a:r>
                <a:rPr kumimoji="0" lang="en-GB" sz="18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savilleassessment</a:t>
              </a:r>
              <a:r>
                <a:rPr kumimoji="0" lang="en-GB" sz="2000" b="0" i="0" u="none" strike="noStrike" kern="1200" cap="none" spc="0" normalizeH="0" baseline="0" noProof="0">
                  <a:ln>
                    <a:noFill/>
                  </a:ln>
                  <a:solidFill>
                    <a:prstClr val="white"/>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.com</a:t>
              </a:r>
            </a:p>
          </p:txBody>
        </p:sp>
        <p:sp>
          <p:nvSpPr>
            <p:cNvPr id="16" name="Freeform: Shape 15">
              <a:extLst>
                <a:ext uri="{FF2B5EF4-FFF2-40B4-BE49-F238E27FC236}">
                  <a16:creationId xmlns:a16="http://schemas.microsoft.com/office/drawing/2014/main" id="{37436DDF-9415-000D-7EC1-7FA4B646F6AA}"/>
                </a:ext>
              </a:extLst>
            </p:cNvPr>
            <p:cNvSpPr/>
            <p:nvPr userDrawn="1"/>
          </p:nvSpPr>
          <p:spPr>
            <a:xfrm rot="5400000">
              <a:off x="6696078" y="4389405"/>
              <a:ext cx="527398" cy="207333"/>
            </a:xfrm>
            <a:custGeom>
              <a:avLst/>
              <a:gdLst>
                <a:gd name="connsiteX0" fmla="*/ 5282 w 527398"/>
                <a:gd name="connsiteY0" fmla="*/ 246180 h 275933"/>
                <a:gd name="connsiteX1" fmla="*/ 251464 w 527398"/>
                <a:gd name="connsiteY1" fmla="*/ 0 h 275933"/>
                <a:gd name="connsiteX2" fmla="*/ 527398 w 527398"/>
                <a:gd name="connsiteY2" fmla="*/ 275933 h 275933"/>
                <a:gd name="connsiteX3" fmla="*/ 17917 w 527398"/>
                <a:gd name="connsiteY3" fmla="*/ 275933 h 275933"/>
                <a:gd name="connsiteX4" fmla="*/ 2022 w 527398"/>
                <a:gd name="connsiteY4" fmla="*/ 266151 h 275933"/>
                <a:gd name="connsiteX5" fmla="*/ 5282 w 527398"/>
                <a:gd name="connsiteY5" fmla="*/ 246180 h 27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98" h="275933">
                  <a:moveTo>
                    <a:pt x="5282" y="246180"/>
                  </a:moveTo>
                  <a:lnTo>
                    <a:pt x="251464" y="0"/>
                  </a:lnTo>
                  <a:lnTo>
                    <a:pt x="527398" y="275933"/>
                  </a:lnTo>
                  <a:lnTo>
                    <a:pt x="17917" y="275933"/>
                  </a:lnTo>
                  <a:cubicBezTo>
                    <a:pt x="10581" y="275933"/>
                    <a:pt x="4875" y="271858"/>
                    <a:pt x="2022" y="266151"/>
                  </a:cubicBezTo>
                  <a:cubicBezTo>
                    <a:pt x="-1239" y="260038"/>
                    <a:pt x="-831" y="251886"/>
                    <a:pt x="5282" y="246180"/>
                  </a:cubicBezTo>
                  <a:close/>
                </a:path>
              </a:pathLst>
            </a:custGeom>
            <a:solidFill>
              <a:srgbClr val="55D2B1"/>
            </a:solidFill>
            <a:ln w="4073" cap="flat">
              <a:noFill/>
              <a:prstDash val="solid"/>
              <a:miter/>
            </a:ln>
          </p:spPr>
          <p:txBody>
            <a:bodyPr rtlCol="0" anchor="ctr"/>
            <a:lstStyle/>
            <a:p>
              <a:endParaRPr lang="en-GB"/>
            </a:p>
          </p:txBody>
        </p:sp>
      </p:grpSp>
      <p:sp>
        <p:nvSpPr>
          <p:cNvPr id="115" name="Freeform: Shape 114">
            <a:extLst>
              <a:ext uri="{FF2B5EF4-FFF2-40B4-BE49-F238E27FC236}">
                <a16:creationId xmlns:a16="http://schemas.microsoft.com/office/drawing/2014/main" id="{BAF5DDB7-E40A-CE16-606A-A02D62D43D62}"/>
              </a:ext>
            </a:extLst>
          </p:cNvPr>
          <p:cNvSpPr/>
          <p:nvPr userDrawn="1"/>
        </p:nvSpPr>
        <p:spPr>
          <a:xfrm>
            <a:off x="-1" y="0"/>
            <a:ext cx="3900917" cy="5598471"/>
          </a:xfrm>
          <a:custGeom>
            <a:avLst/>
            <a:gdLst>
              <a:gd name="connsiteX0" fmla="*/ 734567 w 3900917"/>
              <a:gd name="connsiteY0" fmla="*/ 0 h 5598471"/>
              <a:gd name="connsiteX1" fmla="*/ 3900917 w 3900917"/>
              <a:gd name="connsiteY1" fmla="*/ 0 h 5598471"/>
              <a:gd name="connsiteX2" fmla="*/ 3900917 w 3900917"/>
              <a:gd name="connsiteY2" fmla="*/ 5598471 h 5598471"/>
              <a:gd name="connsiteX3" fmla="*/ 0 w 3900917"/>
              <a:gd name="connsiteY3" fmla="*/ 1694346 h 5598471"/>
              <a:gd name="connsiteX4" fmla="*/ 0 w 3900917"/>
              <a:gd name="connsiteY4" fmla="*/ 735776 h 5598471"/>
              <a:gd name="connsiteX5" fmla="*/ 734567 w 3900917"/>
              <a:gd name="connsiteY5" fmla="*/ 0 h 559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917" h="5598471">
                <a:moveTo>
                  <a:pt x="734567" y="0"/>
                </a:moveTo>
                <a:lnTo>
                  <a:pt x="3900917" y="0"/>
                </a:lnTo>
                <a:lnTo>
                  <a:pt x="3900917" y="5598471"/>
                </a:lnTo>
                <a:lnTo>
                  <a:pt x="0" y="1694346"/>
                </a:lnTo>
                <a:lnTo>
                  <a:pt x="0" y="735776"/>
                </a:lnTo>
                <a:lnTo>
                  <a:pt x="734567" y="0"/>
                </a:lnTo>
                <a:close/>
              </a:path>
            </a:pathLst>
          </a:custGeom>
          <a:solidFill>
            <a:srgbClr val="55D2B1">
              <a:alpha val="3000"/>
            </a:srgbClr>
          </a:solidFill>
          <a:ln w="37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14" name="Freeform: Shape 113">
            <a:extLst>
              <a:ext uri="{FF2B5EF4-FFF2-40B4-BE49-F238E27FC236}">
                <a16:creationId xmlns:a16="http://schemas.microsoft.com/office/drawing/2014/main" id="{03FAFC63-C994-1E64-EAB7-D64CCC4FB498}"/>
              </a:ext>
            </a:extLst>
          </p:cNvPr>
          <p:cNvSpPr/>
          <p:nvPr userDrawn="1"/>
        </p:nvSpPr>
        <p:spPr>
          <a:xfrm>
            <a:off x="7072476" y="0"/>
            <a:ext cx="2429279" cy="1215175"/>
          </a:xfrm>
          <a:custGeom>
            <a:avLst/>
            <a:gdLst>
              <a:gd name="connsiteX0" fmla="*/ 0 w 2429279"/>
              <a:gd name="connsiteY0" fmla="*/ 0 h 1215175"/>
              <a:gd name="connsiteX1" fmla="*/ 2429279 w 2429279"/>
              <a:gd name="connsiteY1" fmla="*/ 0 h 1215175"/>
              <a:gd name="connsiteX2" fmla="*/ 1215180 w 2429279"/>
              <a:gd name="connsiteY2" fmla="*/ 1215172 h 1215175"/>
              <a:gd name="connsiteX3" fmla="*/ 1215175 w 2429279"/>
              <a:gd name="connsiteY3" fmla="*/ 1215167 h 1215175"/>
              <a:gd name="connsiteX4" fmla="*/ 1215175 w 2429279"/>
              <a:gd name="connsiteY4" fmla="*/ 1215175 h 1215175"/>
              <a:gd name="connsiteX5" fmla="*/ 0 w 2429279"/>
              <a:gd name="connsiteY5" fmla="*/ 0 h 121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279" h="1215175">
                <a:moveTo>
                  <a:pt x="0" y="0"/>
                </a:moveTo>
                <a:lnTo>
                  <a:pt x="2429279" y="0"/>
                </a:lnTo>
                <a:lnTo>
                  <a:pt x="1215180" y="1215172"/>
                </a:lnTo>
                <a:lnTo>
                  <a:pt x="1215175" y="1215167"/>
                </a:lnTo>
                <a:lnTo>
                  <a:pt x="1215175" y="1215175"/>
                </a:lnTo>
                <a:lnTo>
                  <a:pt x="0" y="0"/>
                </a:lnTo>
                <a:close/>
              </a:path>
            </a:pathLst>
          </a:custGeom>
          <a:solidFill>
            <a:srgbClr val="55D2B1">
              <a:alpha val="3000"/>
            </a:srgbClr>
          </a:solidFill>
          <a:ln w="375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EC0650C7-A129-27BB-F8D6-5E1F3727AD49}"/>
              </a:ext>
            </a:extLst>
          </p:cNvPr>
          <p:cNvSpPr/>
          <p:nvPr userDrawn="1"/>
        </p:nvSpPr>
        <p:spPr>
          <a:xfrm>
            <a:off x="2644819" y="5598462"/>
            <a:ext cx="2519076" cy="1259538"/>
          </a:xfrm>
          <a:custGeom>
            <a:avLst/>
            <a:gdLst>
              <a:gd name="connsiteX0" fmla="*/ 1259538 w 2519076"/>
              <a:gd name="connsiteY0" fmla="*/ 0 h 1259538"/>
              <a:gd name="connsiteX1" fmla="*/ 2519076 w 2519076"/>
              <a:gd name="connsiteY1" fmla="*/ 1259538 h 1259538"/>
              <a:gd name="connsiteX2" fmla="*/ 0 w 2519076"/>
              <a:gd name="connsiteY2" fmla="*/ 1259538 h 1259538"/>
              <a:gd name="connsiteX3" fmla="*/ 1259538 w 2519076"/>
              <a:gd name="connsiteY3" fmla="*/ 0 h 1259538"/>
            </a:gdLst>
            <a:ahLst/>
            <a:cxnLst>
              <a:cxn ang="0">
                <a:pos x="connsiteX0" y="connsiteY0"/>
              </a:cxn>
              <a:cxn ang="0">
                <a:pos x="connsiteX1" y="connsiteY1"/>
              </a:cxn>
              <a:cxn ang="0">
                <a:pos x="connsiteX2" y="connsiteY2"/>
              </a:cxn>
              <a:cxn ang="0">
                <a:pos x="connsiteX3" y="connsiteY3"/>
              </a:cxn>
            </a:cxnLst>
            <a:rect l="l" t="t" r="r" b="b"/>
            <a:pathLst>
              <a:path w="2519076" h="1259538">
                <a:moveTo>
                  <a:pt x="1259538" y="0"/>
                </a:moveTo>
                <a:lnTo>
                  <a:pt x="2519076" y="1259538"/>
                </a:lnTo>
                <a:lnTo>
                  <a:pt x="0" y="1259538"/>
                </a:lnTo>
                <a:lnTo>
                  <a:pt x="1259538" y="0"/>
                </a:lnTo>
                <a:close/>
              </a:path>
            </a:pathLst>
          </a:custGeom>
          <a:solidFill>
            <a:srgbClr val="55D2B1">
              <a:alpha val="3000"/>
            </a:srgbClr>
          </a:solidFill>
          <a:ln w="375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0B2FD51C-8E76-314B-D74B-4BA5523D4A65}"/>
              </a:ext>
            </a:extLst>
          </p:cNvPr>
          <p:cNvSpPr/>
          <p:nvPr userDrawn="1"/>
        </p:nvSpPr>
        <p:spPr>
          <a:xfrm>
            <a:off x="11408836" y="6074191"/>
            <a:ext cx="783164" cy="783809"/>
          </a:xfrm>
          <a:custGeom>
            <a:avLst/>
            <a:gdLst>
              <a:gd name="connsiteX0" fmla="*/ 783164 w 783164"/>
              <a:gd name="connsiteY0" fmla="*/ 0 h 783809"/>
              <a:gd name="connsiteX1" fmla="*/ 783164 w 783164"/>
              <a:gd name="connsiteY1" fmla="*/ 783809 h 783809"/>
              <a:gd name="connsiteX2" fmla="*/ 0 w 783164"/>
              <a:gd name="connsiteY2" fmla="*/ 783809 h 783809"/>
              <a:gd name="connsiteX3" fmla="*/ 783164 w 783164"/>
              <a:gd name="connsiteY3" fmla="*/ 0 h 783809"/>
            </a:gdLst>
            <a:ahLst/>
            <a:cxnLst>
              <a:cxn ang="0">
                <a:pos x="connsiteX0" y="connsiteY0"/>
              </a:cxn>
              <a:cxn ang="0">
                <a:pos x="connsiteX1" y="connsiteY1"/>
              </a:cxn>
              <a:cxn ang="0">
                <a:pos x="connsiteX2" y="connsiteY2"/>
              </a:cxn>
              <a:cxn ang="0">
                <a:pos x="connsiteX3" y="connsiteY3"/>
              </a:cxn>
            </a:cxnLst>
            <a:rect l="l" t="t" r="r" b="b"/>
            <a:pathLst>
              <a:path w="783164" h="783809">
                <a:moveTo>
                  <a:pt x="783164" y="0"/>
                </a:moveTo>
                <a:lnTo>
                  <a:pt x="783164" y="783809"/>
                </a:lnTo>
                <a:lnTo>
                  <a:pt x="0" y="783809"/>
                </a:lnTo>
                <a:lnTo>
                  <a:pt x="783164" y="0"/>
                </a:lnTo>
                <a:close/>
              </a:path>
            </a:pathLst>
          </a:custGeom>
          <a:solidFill>
            <a:srgbClr val="55D2B1">
              <a:alpha val="5000"/>
            </a:srgbClr>
          </a:solidFill>
          <a:ln w="3755" cap="flat">
            <a:noFill/>
            <a:prstDash val="solid"/>
            <a:miter/>
          </a:ln>
        </p:spPr>
        <p:txBody>
          <a:bodyPr rtlCol="0" anchor="ctr"/>
          <a:lstStyle/>
          <a:p>
            <a:endParaRPr lang="en-GB"/>
          </a:p>
        </p:txBody>
      </p:sp>
    </p:spTree>
    <p:extLst>
      <p:ext uri="{BB962C8B-B14F-4D97-AF65-F5344CB8AC3E}">
        <p14:creationId xmlns:p14="http://schemas.microsoft.com/office/powerpoint/2010/main" val="2291456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390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DCA0D-4602-7263-A62A-23D5794AD5E0}"/>
              </a:ext>
            </a:extLst>
          </p:cNvPr>
          <p:cNvSpPr>
            <a:spLocks noGrp="1"/>
          </p:cNvSpPr>
          <p:nvPr>
            <p:ph sz="half" idx="1"/>
          </p:nvPr>
        </p:nvSpPr>
        <p:spPr>
          <a:xfrm>
            <a:off x="339437" y="1825625"/>
            <a:ext cx="5181600" cy="4351338"/>
          </a:xfrm>
          <a:prstGeom prst="rect">
            <a:avLst/>
          </a:prstGeom>
        </p:spPr>
        <p:txBody>
          <a:bodyPr>
            <a:normAutofit/>
          </a:bodyPr>
          <a:lstStyle>
            <a:lvl1pPr marL="228600" indent="-228600" algn="l" defTabSz="914400" rtl="0" eaLnBrk="1" latinLnBrk="0" hangingPunct="1">
              <a:lnSpc>
                <a:spcPct val="90000"/>
              </a:lnSpc>
              <a:buClr>
                <a:schemeClr val="accent2"/>
              </a:buClr>
              <a:buFont typeface="Arial" panose="020B0604020202020204" pitchFamily="34" charset="0"/>
              <a:buChar char="•"/>
              <a:defRPr lang="en-US" sz="1400" kern="1200" dirty="0" smtClean="0">
                <a:solidFill>
                  <a:schemeClr val="tx1"/>
                </a:solidFill>
                <a:latin typeface="+mn-lt"/>
                <a:ea typeface="+mn-ea"/>
                <a:cs typeface="+mn-cs"/>
              </a:defRPr>
            </a:lvl1pPr>
            <a:lvl2pPr marL="685800" indent="-228600" algn="l" defTabSz="914400" rtl="0" eaLnBrk="1" latinLnBrk="0" hangingPunct="1">
              <a:lnSpc>
                <a:spcPct val="90000"/>
              </a:lnSpc>
              <a:buClr>
                <a:schemeClr val="accent2"/>
              </a:buClr>
              <a:buFont typeface="Arial" panose="020B0604020202020204" pitchFamily="34" charset="0"/>
              <a:buChar char="•"/>
              <a:defRPr lang="en-US" sz="1400" kern="1200" dirty="0" smtClean="0">
                <a:solidFill>
                  <a:schemeClr val="tx1"/>
                </a:solidFill>
                <a:latin typeface="+mn-lt"/>
                <a:ea typeface="+mn-ea"/>
                <a:cs typeface="+mn-cs"/>
              </a:defRPr>
            </a:lvl2pPr>
            <a:lvl3pPr marL="1143000" indent="-228600" algn="l" defTabSz="914400" rtl="0" eaLnBrk="1" latinLnBrk="0" hangingPunct="1">
              <a:lnSpc>
                <a:spcPct val="90000"/>
              </a:lnSpc>
              <a:buClr>
                <a:schemeClr val="accent2"/>
              </a:buClr>
              <a:buFont typeface="Arial" panose="020B0604020202020204" pitchFamily="34" charset="0"/>
              <a:buChar char="•"/>
              <a:defRPr lang="en-US" sz="1400" kern="1200" dirty="0" smtClean="0">
                <a:solidFill>
                  <a:schemeClr val="tx1"/>
                </a:solidFill>
                <a:latin typeface="+mn-lt"/>
                <a:ea typeface="+mn-ea"/>
                <a:cs typeface="+mn-cs"/>
              </a:defRPr>
            </a:lvl3pPr>
            <a:lvl4pPr marL="1600200" indent="-228600" algn="l" defTabSz="914400" rtl="0" eaLnBrk="1" latinLnBrk="0" hangingPunct="1">
              <a:lnSpc>
                <a:spcPct val="90000"/>
              </a:lnSpc>
              <a:buClr>
                <a:schemeClr val="accent2"/>
              </a:buClr>
              <a:buFont typeface="Arial" panose="020B0604020202020204" pitchFamily="34" charset="0"/>
              <a:buChar char="•"/>
              <a:defRPr lang="en-US" sz="1400" kern="1200" dirty="0" smtClean="0">
                <a:solidFill>
                  <a:schemeClr val="tx1"/>
                </a:solidFill>
                <a:latin typeface="+mn-lt"/>
                <a:ea typeface="+mn-ea"/>
                <a:cs typeface="+mn-cs"/>
              </a:defRPr>
            </a:lvl4pPr>
            <a:lvl5pPr marL="2057400" indent="-228600" algn="l" defTabSz="914400" rtl="0" eaLnBrk="1" latinLnBrk="0" hangingPunct="1">
              <a:lnSpc>
                <a:spcPct val="90000"/>
              </a:lnSpc>
              <a:buClr>
                <a:schemeClr val="accent2"/>
              </a:buClr>
              <a:buFont typeface="Arial" panose="020B0604020202020204" pitchFamily="34" charset="0"/>
              <a:buChar char="•"/>
              <a:defRPr lang="en-GB"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A6F73AD-9288-58FC-8602-0E3AB02749D2}"/>
              </a:ext>
            </a:extLst>
          </p:cNvPr>
          <p:cNvSpPr>
            <a:spLocks noGrp="1"/>
          </p:cNvSpPr>
          <p:nvPr>
            <p:ph sz="half" idx="2"/>
          </p:nvPr>
        </p:nvSpPr>
        <p:spPr>
          <a:xfrm>
            <a:off x="5673437"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C427F883-EAF1-E51F-D3C9-A058C067BC16}"/>
              </a:ext>
            </a:extLst>
          </p:cNvPr>
          <p:cNvSpPr>
            <a:spLocks noGrp="1"/>
          </p:cNvSpPr>
          <p:nvPr>
            <p:ph type="title" hasCustomPrompt="1"/>
          </p:nvPr>
        </p:nvSpPr>
        <p:spPr>
          <a:xfrm>
            <a:off x="339437" y="434253"/>
            <a:ext cx="10515600"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9" name="Content Placeholder 6">
            <a:extLst>
              <a:ext uri="{FF2B5EF4-FFF2-40B4-BE49-F238E27FC236}">
                <a16:creationId xmlns:a16="http://schemas.microsoft.com/office/drawing/2014/main" id="{ECE8B265-B3D6-57F7-F7DF-B42F6C0005CF}"/>
              </a:ext>
            </a:extLst>
          </p:cNvPr>
          <p:cNvSpPr>
            <a:spLocks noGrp="1"/>
          </p:cNvSpPr>
          <p:nvPr>
            <p:ph sz="quarter" idx="13" hasCustomPrompt="1"/>
          </p:nvPr>
        </p:nvSpPr>
        <p:spPr>
          <a:xfrm>
            <a:off x="339725" y="1154544"/>
            <a:ext cx="10515600"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10" name="Freeform: Shape 9">
            <a:extLst>
              <a:ext uri="{FF2B5EF4-FFF2-40B4-BE49-F238E27FC236}">
                <a16:creationId xmlns:a16="http://schemas.microsoft.com/office/drawing/2014/main" id="{4896C598-87DD-3DF2-99E9-0552BBBB60A4}"/>
              </a:ext>
            </a:extLst>
          </p:cNvPr>
          <p:cNvSpPr/>
          <p:nvPr userDrawn="1"/>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55D2B1"/>
          </a:solidFill>
          <a:ln w="9525" cap="flat">
            <a:noFill/>
            <a:prstDash val="solid"/>
            <a:miter/>
          </a:ln>
        </p:spPr>
        <p:txBody>
          <a:bodyPr rtlCol="0" anchor="ctr"/>
          <a:lstStyle/>
          <a:p>
            <a:endParaRPr lang="en-GB"/>
          </a:p>
        </p:txBody>
      </p:sp>
      <p:sp>
        <p:nvSpPr>
          <p:cNvPr id="11" name="TextBox 10">
            <a:extLst>
              <a:ext uri="{FF2B5EF4-FFF2-40B4-BE49-F238E27FC236}">
                <a16:creationId xmlns:a16="http://schemas.microsoft.com/office/drawing/2014/main" id="{7758CE6C-1C00-0301-E372-3ECF6B84A63E}"/>
              </a:ext>
            </a:extLst>
          </p:cNvPr>
          <p:cNvSpPr txBox="1"/>
          <p:nvPr userDrawn="1"/>
        </p:nvSpPr>
        <p:spPr>
          <a:xfrm>
            <a:off x="11594250" y="6336943"/>
            <a:ext cx="367829" cy="461665"/>
          </a:xfrm>
          <a:prstGeom prst="rect">
            <a:avLst/>
          </a:prstGeom>
          <a:noFill/>
        </p:spPr>
        <p:txBody>
          <a:bodyPr wrap="square" rtlCol="0">
            <a:spAutoFit/>
          </a:bodyPr>
          <a:lstStyle/>
          <a:p>
            <a:fld id="{AF7127FF-F8DE-4228-8048-97D89ED18292}"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08483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B43-DF0F-6D56-0F9A-2C821C516852}"/>
              </a:ext>
            </a:extLst>
          </p:cNvPr>
          <p:cNvSpPr>
            <a:spLocks noGrp="1"/>
          </p:cNvSpPr>
          <p:nvPr>
            <p:ph type="title" hasCustomPrompt="1"/>
          </p:nvPr>
        </p:nvSpPr>
        <p:spPr>
          <a:xfrm>
            <a:off x="339437" y="434253"/>
            <a:ext cx="8147261"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3" name="Content Placeholder 2">
            <a:extLst>
              <a:ext uri="{FF2B5EF4-FFF2-40B4-BE49-F238E27FC236}">
                <a16:creationId xmlns:a16="http://schemas.microsoft.com/office/drawing/2014/main" id="{114DEFEB-68E9-A4A2-F7B0-43956F46CD36}"/>
              </a:ext>
            </a:extLst>
          </p:cNvPr>
          <p:cNvSpPr>
            <a:spLocks noGrp="1"/>
          </p:cNvSpPr>
          <p:nvPr>
            <p:ph idx="1"/>
          </p:nvPr>
        </p:nvSpPr>
        <p:spPr>
          <a:xfrm>
            <a:off x="339437" y="1995055"/>
            <a:ext cx="9977581" cy="3895580"/>
          </a:xfrm>
          <a:prstGeom prst="rect">
            <a:avLst/>
          </a:prstGeom>
        </p:spPr>
        <p:txBody>
          <a:bodyPr>
            <a:normAutofit/>
          </a:bodyPr>
          <a:lstStyle>
            <a:lvl1pPr marL="285750" indent="-285750">
              <a:buClr>
                <a:schemeClr val="accent2"/>
              </a:buClr>
              <a:buFont typeface="Arial" panose="020B0604020202020204" pitchFamily="34" charset="0"/>
              <a:buChar char="•"/>
              <a:defRPr sz="1400">
                <a:solidFill>
                  <a:schemeClr val="tx1"/>
                </a:solidFill>
              </a:defRPr>
            </a:lvl1pPr>
            <a:lvl2pPr>
              <a:buClr>
                <a:schemeClr val="accent2"/>
              </a:buClr>
              <a:defRPr sz="1400">
                <a:solidFill>
                  <a:schemeClr val="tx1"/>
                </a:solidFill>
              </a:defRPr>
            </a:lvl2pPr>
            <a:lvl3pPr>
              <a:buClr>
                <a:schemeClr val="accent2"/>
              </a:buClr>
              <a:defRPr sz="12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19B103C8-9DD4-AD67-E41D-A3D4DBB9CF97}"/>
              </a:ext>
            </a:extLst>
          </p:cNvPr>
          <p:cNvSpPr>
            <a:spLocks noGrp="1"/>
          </p:cNvSpPr>
          <p:nvPr>
            <p:ph sz="quarter" idx="13" hasCustomPrompt="1"/>
          </p:nvPr>
        </p:nvSpPr>
        <p:spPr>
          <a:xfrm>
            <a:off x="339725" y="1154544"/>
            <a:ext cx="8146973"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4" name="Freeform: Shape 3">
            <a:extLst>
              <a:ext uri="{FF2B5EF4-FFF2-40B4-BE49-F238E27FC236}">
                <a16:creationId xmlns:a16="http://schemas.microsoft.com/office/drawing/2014/main" id="{4CD14B02-7691-768D-A7D5-3368A6B67FAF}"/>
              </a:ext>
            </a:extLst>
          </p:cNvPr>
          <p:cNvSpPr/>
          <p:nvPr userDrawn="1"/>
        </p:nvSpPr>
        <p:spPr>
          <a:xfrm>
            <a:off x="8486698" y="0"/>
            <a:ext cx="3391927" cy="3544847"/>
          </a:xfrm>
          <a:custGeom>
            <a:avLst/>
            <a:gdLst>
              <a:gd name="connsiteX0" fmla="*/ 9456 w 3391927"/>
              <a:gd name="connsiteY0" fmla="*/ 0 h 3544847"/>
              <a:gd name="connsiteX1" fmla="*/ 3391927 w 3391927"/>
              <a:gd name="connsiteY1" fmla="*/ 0 h 3544847"/>
              <a:gd name="connsiteX2" fmla="*/ 3391927 w 3391927"/>
              <a:gd name="connsiteY2" fmla="*/ 3544847 h 3544847"/>
              <a:gd name="connsiteX3" fmla="*/ 64826 w 3391927"/>
              <a:gd name="connsiteY3" fmla="*/ 218258 h 3544847"/>
              <a:gd name="connsiteX4" fmla="*/ 0 w 3391927"/>
              <a:gd name="connsiteY4" fmla="*/ 60826 h 3544847"/>
              <a:gd name="connsiteX5" fmla="*/ 4051 w 3391927"/>
              <a:gd name="connsiteY5" fmla="*/ 18293 h 3544847"/>
              <a:gd name="connsiteX6" fmla="*/ 9456 w 3391927"/>
              <a:gd name="connsiteY6" fmla="*/ 0 h 35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927" h="3544847">
                <a:moveTo>
                  <a:pt x="9456" y="0"/>
                </a:moveTo>
                <a:lnTo>
                  <a:pt x="3391927" y="0"/>
                </a:lnTo>
                <a:lnTo>
                  <a:pt x="3391927" y="3544847"/>
                </a:lnTo>
                <a:lnTo>
                  <a:pt x="64826" y="218258"/>
                </a:lnTo>
                <a:cubicBezTo>
                  <a:pt x="21605" y="174523"/>
                  <a:pt x="0" y="117934"/>
                  <a:pt x="0" y="60826"/>
                </a:cubicBezTo>
                <a:cubicBezTo>
                  <a:pt x="0" y="46549"/>
                  <a:pt x="1350" y="32304"/>
                  <a:pt x="4051" y="18293"/>
                </a:cubicBezTo>
                <a:lnTo>
                  <a:pt x="9456" y="0"/>
                </a:lnTo>
                <a:close/>
              </a:path>
            </a:pathLst>
          </a:custGeom>
          <a:solidFill>
            <a:srgbClr val="55D2B1"/>
          </a:solidFill>
          <a:ln w="9525" cap="flat">
            <a:noFill/>
            <a:prstDash val="solid"/>
            <a:miter/>
          </a:ln>
        </p:spPr>
        <p:txBody>
          <a:bodyPr wrap="square" rtlCol="0" anchor="ctr">
            <a:noAutofit/>
          </a:bodyPr>
          <a:lstStyle/>
          <a:p>
            <a:endParaRPr lang="en-GB"/>
          </a:p>
        </p:txBody>
      </p:sp>
      <p:sp>
        <p:nvSpPr>
          <p:cNvPr id="5" name="Freeform: Shape 4">
            <a:extLst>
              <a:ext uri="{FF2B5EF4-FFF2-40B4-BE49-F238E27FC236}">
                <a16:creationId xmlns:a16="http://schemas.microsoft.com/office/drawing/2014/main" id="{379AF9D4-11A9-DABD-BA2D-774CE763D522}"/>
              </a:ext>
            </a:extLst>
          </p:cNvPr>
          <p:cNvSpPr/>
          <p:nvPr userDrawn="1"/>
        </p:nvSpPr>
        <p:spPr>
          <a:xfrm>
            <a:off x="8708059" y="3545359"/>
            <a:ext cx="3483941" cy="3312642"/>
          </a:xfrm>
          <a:custGeom>
            <a:avLst/>
            <a:gdLst>
              <a:gd name="connsiteX0" fmla="*/ 3170568 w 3483941"/>
              <a:gd name="connsiteY0" fmla="*/ 0 h 3312642"/>
              <a:gd name="connsiteX1" fmla="*/ 3483941 w 3483941"/>
              <a:gd name="connsiteY1" fmla="*/ 313373 h 3312642"/>
              <a:gd name="connsiteX2" fmla="*/ 3483941 w 3483941"/>
              <a:gd name="connsiteY2" fmla="*/ 3312642 h 3312642"/>
              <a:gd name="connsiteX3" fmla="*/ 8121 w 3483941"/>
              <a:gd name="connsiteY3" fmla="*/ 3312642 h 3312642"/>
              <a:gd name="connsiteX4" fmla="*/ 2834 w 3483941"/>
              <a:gd name="connsiteY4" fmla="*/ 3295781 h 3312642"/>
              <a:gd name="connsiteX5" fmla="*/ 65200 w 3483941"/>
              <a:gd name="connsiteY5" fmla="*/ 3104855 h 3312642"/>
              <a:gd name="connsiteX6" fmla="*/ 65713 w 3483941"/>
              <a:gd name="connsiteY6" fmla="*/ 3104855 h 3312642"/>
              <a:gd name="connsiteX7" fmla="*/ 3170568 w 3483941"/>
              <a:gd name="connsiteY7" fmla="*/ 0 h 33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3941" h="3312642">
                <a:moveTo>
                  <a:pt x="3170568" y="0"/>
                </a:moveTo>
                <a:lnTo>
                  <a:pt x="3483941" y="313373"/>
                </a:lnTo>
                <a:lnTo>
                  <a:pt x="3483941" y="3312642"/>
                </a:lnTo>
                <a:lnTo>
                  <a:pt x="8121" y="3312642"/>
                </a:lnTo>
                <a:lnTo>
                  <a:pt x="2834" y="3295781"/>
                </a:lnTo>
                <a:cubicBezTo>
                  <a:pt x="-7633" y="3230549"/>
                  <a:pt x="10407" y="3160033"/>
                  <a:pt x="65200" y="3104855"/>
                </a:cubicBezTo>
                <a:lnTo>
                  <a:pt x="65713" y="3104855"/>
                </a:lnTo>
                <a:lnTo>
                  <a:pt x="3170568" y="0"/>
                </a:lnTo>
                <a:close/>
              </a:path>
            </a:pathLst>
          </a:custGeom>
          <a:solidFill>
            <a:srgbClr val="55D2B1"/>
          </a:solidFill>
          <a:ln w="9525" cap="flat">
            <a:noFill/>
            <a:prstDash val="solid"/>
            <a:miter/>
          </a:ln>
        </p:spPr>
        <p:txBody>
          <a:bodyPr wrap="square" rtlCol="0" anchor="ctr">
            <a:noAutofit/>
          </a:bodyPr>
          <a:lstStyle/>
          <a:p>
            <a:endParaRPr lang="en-GB"/>
          </a:p>
        </p:txBody>
      </p:sp>
      <p:sp>
        <p:nvSpPr>
          <p:cNvPr id="6" name="Freeform: Shape 5">
            <a:extLst>
              <a:ext uri="{FF2B5EF4-FFF2-40B4-BE49-F238E27FC236}">
                <a16:creationId xmlns:a16="http://schemas.microsoft.com/office/drawing/2014/main" id="{592ACEAA-8E75-352E-0C3F-F5E535F3AE58}"/>
              </a:ext>
            </a:extLst>
          </p:cNvPr>
          <p:cNvSpPr/>
          <p:nvPr userDrawn="1"/>
        </p:nvSpPr>
        <p:spPr>
          <a:xfrm>
            <a:off x="11901313"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1A244A"/>
          </a:solidFill>
          <a:ln w="9525" cap="flat">
            <a:noFill/>
            <a:prstDash val="solid"/>
            <a:miter/>
          </a:ln>
        </p:spPr>
        <p:txBody>
          <a:bodyPr rtlCol="0" anchor="ctr"/>
          <a:lstStyle/>
          <a:p>
            <a:endParaRPr lang="en-GB"/>
          </a:p>
        </p:txBody>
      </p:sp>
      <p:sp>
        <p:nvSpPr>
          <p:cNvPr id="9" name="TextBox 8">
            <a:extLst>
              <a:ext uri="{FF2B5EF4-FFF2-40B4-BE49-F238E27FC236}">
                <a16:creationId xmlns:a16="http://schemas.microsoft.com/office/drawing/2014/main" id="{04B444B0-C50D-2377-37A9-CCB9D8868117}"/>
              </a:ext>
            </a:extLst>
          </p:cNvPr>
          <p:cNvSpPr txBox="1"/>
          <p:nvPr userDrawn="1"/>
        </p:nvSpPr>
        <p:spPr>
          <a:xfrm>
            <a:off x="11594251" y="6336943"/>
            <a:ext cx="367829" cy="276999"/>
          </a:xfrm>
          <a:prstGeom prst="rect">
            <a:avLst/>
          </a:prstGeom>
          <a:noFill/>
        </p:spPr>
        <p:txBody>
          <a:bodyPr wrap="square" rtlCol="0">
            <a:spAutoFit/>
          </a:bodyPr>
          <a:lstStyle/>
          <a:p>
            <a:fld id="{75BE7C4D-87C8-4596-88FB-A8D80B6FAAB9}"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p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8256979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0D69AA-C1E3-E47E-0561-6DCCFE1344A5}"/>
              </a:ext>
            </a:extLst>
          </p:cNvPr>
          <p:cNvGrpSpPr>
            <a:grpSpLocks/>
          </p:cNvGrpSpPr>
          <p:nvPr userDrawn="1"/>
        </p:nvGrpSpPr>
        <p:grpSpPr>
          <a:xfrm>
            <a:off x="1" y="0"/>
            <a:ext cx="12192000" cy="6857999"/>
            <a:chOff x="1" y="0"/>
            <a:chExt cx="12192000" cy="6857999"/>
          </a:xfrm>
        </p:grpSpPr>
        <p:sp>
          <p:nvSpPr>
            <p:cNvPr id="5" name="Freeform: Shape 4">
              <a:extLst>
                <a:ext uri="{FF2B5EF4-FFF2-40B4-BE49-F238E27FC236}">
                  <a16:creationId xmlns:a16="http://schemas.microsoft.com/office/drawing/2014/main" id="{A4753432-7367-C8DD-C560-E9091D3ECDEF}"/>
                </a:ext>
              </a:extLst>
            </p:cNvPr>
            <p:cNvSpPr>
              <a:spLocks/>
            </p:cNvSpPr>
            <p:nvPr/>
          </p:nvSpPr>
          <p:spPr>
            <a:xfrm>
              <a:off x="1" y="0"/>
              <a:ext cx="3867601" cy="5965633"/>
            </a:xfrm>
            <a:custGeom>
              <a:avLst/>
              <a:gdLst>
                <a:gd name="connsiteX0" fmla="*/ 0 w 3867601"/>
                <a:gd name="connsiteY0" fmla="*/ 0 h 5965633"/>
                <a:gd name="connsiteX1" fmla="*/ 3867601 w 3867601"/>
                <a:gd name="connsiteY1" fmla="*/ 0 h 5965633"/>
                <a:gd name="connsiteX2" fmla="*/ 3867601 w 3867601"/>
                <a:gd name="connsiteY2" fmla="*/ 5965633 h 5965633"/>
                <a:gd name="connsiteX3" fmla="*/ 0 w 3867601"/>
                <a:gd name="connsiteY3" fmla="*/ 2098629 h 5965633"/>
                <a:gd name="connsiteX4" fmla="*/ 0 w 3867601"/>
                <a:gd name="connsiteY4" fmla="*/ 0 h 596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601" h="5965633">
                  <a:moveTo>
                    <a:pt x="0" y="0"/>
                  </a:moveTo>
                  <a:lnTo>
                    <a:pt x="3867601" y="0"/>
                  </a:lnTo>
                  <a:lnTo>
                    <a:pt x="3867601" y="5965633"/>
                  </a:lnTo>
                  <a:lnTo>
                    <a:pt x="0" y="2098629"/>
                  </a:lnTo>
                  <a:lnTo>
                    <a:pt x="0" y="0"/>
                  </a:lnTo>
                  <a:close/>
                </a:path>
              </a:pathLst>
            </a:custGeom>
            <a:solidFill>
              <a:srgbClr val="55D2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E7B72DCB-3D63-C6E7-CA7D-913BE8291385}"/>
                </a:ext>
              </a:extLst>
            </p:cNvPr>
            <p:cNvSpPr>
              <a:spLocks/>
            </p:cNvSpPr>
            <p:nvPr/>
          </p:nvSpPr>
          <p:spPr>
            <a:xfrm>
              <a:off x="8050611" y="0"/>
              <a:ext cx="1783371" cy="891620"/>
            </a:xfrm>
            <a:custGeom>
              <a:avLst/>
              <a:gdLst>
                <a:gd name="connsiteX0" fmla="*/ 0 w 1783371"/>
                <a:gd name="connsiteY0" fmla="*/ 0 h 891620"/>
                <a:gd name="connsiteX1" fmla="*/ 1783371 w 1783371"/>
                <a:gd name="connsiteY1" fmla="*/ 0 h 891620"/>
                <a:gd name="connsiteX2" fmla="*/ 891751 w 1783371"/>
                <a:gd name="connsiteY2" fmla="*/ 891620 h 891620"/>
                <a:gd name="connsiteX3" fmla="*/ 0 w 1783371"/>
                <a:gd name="connsiteY3" fmla="*/ 0 h 891620"/>
              </a:gdLst>
              <a:ahLst/>
              <a:cxnLst>
                <a:cxn ang="0">
                  <a:pos x="connsiteX0" y="connsiteY0"/>
                </a:cxn>
                <a:cxn ang="0">
                  <a:pos x="connsiteX1" y="connsiteY1"/>
                </a:cxn>
                <a:cxn ang="0">
                  <a:pos x="connsiteX2" y="connsiteY2"/>
                </a:cxn>
                <a:cxn ang="0">
                  <a:pos x="connsiteX3" y="connsiteY3"/>
                </a:cxn>
              </a:cxnLst>
              <a:rect l="l" t="t" r="r" b="b"/>
              <a:pathLst>
                <a:path w="1783371" h="891620">
                  <a:moveTo>
                    <a:pt x="0" y="0"/>
                  </a:moveTo>
                  <a:lnTo>
                    <a:pt x="1783371" y="0"/>
                  </a:lnTo>
                  <a:lnTo>
                    <a:pt x="891751" y="891620"/>
                  </a:lnTo>
                  <a:lnTo>
                    <a:pt x="0" y="0"/>
                  </a:lnTo>
                  <a:close/>
                </a:path>
              </a:pathLst>
            </a:custGeom>
            <a:solidFill>
              <a:srgbClr val="55D2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24B48FFE-6F57-391B-F497-AFE50F4041A4}"/>
                </a:ext>
              </a:extLst>
            </p:cNvPr>
            <p:cNvSpPr>
              <a:spLocks/>
            </p:cNvSpPr>
            <p:nvPr/>
          </p:nvSpPr>
          <p:spPr>
            <a:xfrm>
              <a:off x="8942362" y="891620"/>
              <a:ext cx="3249639" cy="5966379"/>
            </a:xfrm>
            <a:custGeom>
              <a:avLst/>
              <a:gdLst>
                <a:gd name="connsiteX0" fmla="*/ 0 w 3249639"/>
                <a:gd name="connsiteY0" fmla="*/ 0 h 5966379"/>
                <a:gd name="connsiteX1" fmla="*/ 3249639 w 3249639"/>
                <a:gd name="connsiteY1" fmla="*/ 3249638 h 5966379"/>
                <a:gd name="connsiteX2" fmla="*/ 3249639 w 3249639"/>
                <a:gd name="connsiteY2" fmla="*/ 5966379 h 5966379"/>
                <a:gd name="connsiteX3" fmla="*/ 0 w 3249639"/>
                <a:gd name="connsiteY3" fmla="*/ 5966379 h 5966379"/>
                <a:gd name="connsiteX4" fmla="*/ 0 w 3249639"/>
                <a:gd name="connsiteY4" fmla="*/ 0 h 596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639" h="5966379">
                  <a:moveTo>
                    <a:pt x="0" y="0"/>
                  </a:moveTo>
                  <a:lnTo>
                    <a:pt x="3249639" y="3249638"/>
                  </a:lnTo>
                  <a:lnTo>
                    <a:pt x="3249639" y="5966379"/>
                  </a:lnTo>
                  <a:lnTo>
                    <a:pt x="0" y="5966379"/>
                  </a:lnTo>
                  <a:lnTo>
                    <a:pt x="0" y="0"/>
                  </a:lnTo>
                  <a:close/>
                </a:path>
              </a:pathLst>
            </a:custGeom>
            <a:solidFill>
              <a:srgbClr val="55D2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EB324E9E-25F7-CA04-8717-01B5EFF1A26F}"/>
                </a:ext>
              </a:extLst>
            </p:cNvPr>
            <p:cNvSpPr>
              <a:spLocks/>
            </p:cNvSpPr>
            <p:nvPr/>
          </p:nvSpPr>
          <p:spPr>
            <a:xfrm>
              <a:off x="2975982" y="5966380"/>
              <a:ext cx="1783238" cy="891619"/>
            </a:xfrm>
            <a:custGeom>
              <a:avLst/>
              <a:gdLst>
                <a:gd name="connsiteX0" fmla="*/ 891619 w 1783238"/>
                <a:gd name="connsiteY0" fmla="*/ 0 h 891619"/>
                <a:gd name="connsiteX1" fmla="*/ 1783238 w 1783238"/>
                <a:gd name="connsiteY1" fmla="*/ 891619 h 891619"/>
                <a:gd name="connsiteX2" fmla="*/ 0 w 1783238"/>
                <a:gd name="connsiteY2" fmla="*/ 891619 h 891619"/>
                <a:gd name="connsiteX3" fmla="*/ 891619 w 1783238"/>
                <a:gd name="connsiteY3" fmla="*/ 0 h 891619"/>
              </a:gdLst>
              <a:ahLst/>
              <a:cxnLst>
                <a:cxn ang="0">
                  <a:pos x="connsiteX0" y="connsiteY0"/>
                </a:cxn>
                <a:cxn ang="0">
                  <a:pos x="connsiteX1" y="connsiteY1"/>
                </a:cxn>
                <a:cxn ang="0">
                  <a:pos x="connsiteX2" y="connsiteY2"/>
                </a:cxn>
                <a:cxn ang="0">
                  <a:pos x="connsiteX3" y="connsiteY3"/>
                </a:cxn>
              </a:cxnLst>
              <a:rect l="l" t="t" r="r" b="b"/>
              <a:pathLst>
                <a:path w="1783238" h="891619">
                  <a:moveTo>
                    <a:pt x="891619" y="0"/>
                  </a:moveTo>
                  <a:lnTo>
                    <a:pt x="1783238" y="891619"/>
                  </a:lnTo>
                  <a:lnTo>
                    <a:pt x="0" y="891619"/>
                  </a:lnTo>
                  <a:lnTo>
                    <a:pt x="891619" y="0"/>
                  </a:lnTo>
                  <a:close/>
                </a:path>
              </a:pathLst>
            </a:custGeom>
            <a:solidFill>
              <a:srgbClr val="55D2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35676B43-DF0F-6D56-0F9A-2C821C516852}"/>
              </a:ext>
            </a:extLst>
          </p:cNvPr>
          <p:cNvSpPr>
            <a:spLocks noGrp="1"/>
          </p:cNvSpPr>
          <p:nvPr>
            <p:ph type="title" hasCustomPrompt="1"/>
          </p:nvPr>
        </p:nvSpPr>
        <p:spPr>
          <a:xfrm>
            <a:off x="339437" y="434253"/>
            <a:ext cx="10515600"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3" name="Content Placeholder 2">
            <a:extLst>
              <a:ext uri="{FF2B5EF4-FFF2-40B4-BE49-F238E27FC236}">
                <a16:creationId xmlns:a16="http://schemas.microsoft.com/office/drawing/2014/main" id="{114DEFEB-68E9-A4A2-F7B0-43956F46CD36}"/>
              </a:ext>
            </a:extLst>
          </p:cNvPr>
          <p:cNvSpPr>
            <a:spLocks noGrp="1"/>
          </p:cNvSpPr>
          <p:nvPr>
            <p:ph idx="1"/>
          </p:nvPr>
        </p:nvSpPr>
        <p:spPr>
          <a:xfrm>
            <a:off x="339437" y="1995055"/>
            <a:ext cx="10515600" cy="3895580"/>
          </a:xfrm>
          <a:prstGeom prst="rect">
            <a:avLst/>
          </a:prstGeom>
        </p:spPr>
        <p:txBody>
          <a:bodyPr>
            <a:normAutofit/>
          </a:bodyPr>
          <a:lstStyle>
            <a:lvl1pPr marL="285750" indent="-285750">
              <a:lnSpc>
                <a:spcPct val="100000"/>
              </a:lnSpc>
              <a:buClr>
                <a:schemeClr val="accent2"/>
              </a:buClr>
              <a:buFont typeface="Arial" panose="020B0604020202020204" pitchFamily="34" charset="0"/>
              <a:buChar char="•"/>
              <a:defRPr sz="1400">
                <a:solidFill>
                  <a:schemeClr val="tx1"/>
                </a:solidFill>
              </a:defRPr>
            </a:lvl1pPr>
            <a:lvl2pPr>
              <a:lnSpc>
                <a:spcPct val="100000"/>
              </a:lnSpc>
              <a:buClr>
                <a:schemeClr val="accent2"/>
              </a:buClr>
              <a:defRPr sz="1400">
                <a:solidFill>
                  <a:schemeClr val="tx1"/>
                </a:solidFill>
              </a:defRPr>
            </a:lvl2pPr>
            <a:lvl3pPr>
              <a:lnSpc>
                <a:spcPct val="100000"/>
              </a:lnSpc>
              <a:buClr>
                <a:schemeClr val="accent2"/>
              </a:buClr>
              <a:defRPr sz="12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19B103C8-9DD4-AD67-E41D-A3D4DBB9CF97}"/>
              </a:ext>
            </a:extLst>
          </p:cNvPr>
          <p:cNvSpPr>
            <a:spLocks noGrp="1"/>
          </p:cNvSpPr>
          <p:nvPr>
            <p:ph sz="quarter" idx="13" hasCustomPrompt="1"/>
          </p:nvPr>
        </p:nvSpPr>
        <p:spPr>
          <a:xfrm>
            <a:off x="339725" y="1154544"/>
            <a:ext cx="10515600"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8" name="Freeform: Shape 7">
            <a:extLst>
              <a:ext uri="{FF2B5EF4-FFF2-40B4-BE49-F238E27FC236}">
                <a16:creationId xmlns:a16="http://schemas.microsoft.com/office/drawing/2014/main" id="{0E999773-2EDE-62A8-D419-E30303F334EC}"/>
              </a:ext>
            </a:extLst>
          </p:cNvPr>
          <p:cNvSpPr/>
          <p:nvPr userDrawn="1"/>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55D2B1"/>
          </a:solidFill>
          <a:ln w="9525" cap="flat">
            <a:noFill/>
            <a:prstDash val="solid"/>
            <a:miter/>
          </a:ln>
        </p:spPr>
        <p:txBody>
          <a:bodyPr rtlCol="0" anchor="ctr"/>
          <a:lstStyle/>
          <a:p>
            <a:endParaRPr lang="en-GB"/>
          </a:p>
        </p:txBody>
      </p:sp>
      <p:sp>
        <p:nvSpPr>
          <p:cNvPr id="12" name="TextBox 11">
            <a:extLst>
              <a:ext uri="{FF2B5EF4-FFF2-40B4-BE49-F238E27FC236}">
                <a16:creationId xmlns:a16="http://schemas.microsoft.com/office/drawing/2014/main" id="{E88F6B49-23E1-51AB-302F-266E46FED499}"/>
              </a:ext>
            </a:extLst>
          </p:cNvPr>
          <p:cNvSpPr txBox="1"/>
          <p:nvPr userDrawn="1"/>
        </p:nvSpPr>
        <p:spPr>
          <a:xfrm>
            <a:off x="11594250" y="6336943"/>
            <a:ext cx="367829" cy="461665"/>
          </a:xfrm>
          <a:prstGeom prst="rect">
            <a:avLst/>
          </a:prstGeom>
          <a:noFill/>
        </p:spPr>
        <p:txBody>
          <a:bodyPr wrap="square" rtlCol="0">
            <a:spAutoFit/>
          </a:bodyPr>
          <a:lstStyle/>
          <a:p>
            <a:fld id="{AF7127FF-F8DE-4228-8048-97D89ED18292}"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238655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B43-DF0F-6D56-0F9A-2C821C516852}"/>
              </a:ext>
            </a:extLst>
          </p:cNvPr>
          <p:cNvSpPr>
            <a:spLocks noGrp="1"/>
          </p:cNvSpPr>
          <p:nvPr>
            <p:ph type="title" hasCustomPrompt="1"/>
          </p:nvPr>
        </p:nvSpPr>
        <p:spPr>
          <a:xfrm>
            <a:off x="3950856" y="434253"/>
            <a:ext cx="7197435"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3" name="Content Placeholder 2">
            <a:extLst>
              <a:ext uri="{FF2B5EF4-FFF2-40B4-BE49-F238E27FC236}">
                <a16:creationId xmlns:a16="http://schemas.microsoft.com/office/drawing/2014/main" id="{114DEFEB-68E9-A4A2-F7B0-43956F46CD36}"/>
              </a:ext>
            </a:extLst>
          </p:cNvPr>
          <p:cNvSpPr>
            <a:spLocks noGrp="1"/>
          </p:cNvSpPr>
          <p:nvPr>
            <p:ph idx="1"/>
          </p:nvPr>
        </p:nvSpPr>
        <p:spPr>
          <a:xfrm>
            <a:off x="3950856" y="1995055"/>
            <a:ext cx="7197181" cy="3895580"/>
          </a:xfrm>
          <a:prstGeom prst="rect">
            <a:avLst/>
          </a:prstGeom>
        </p:spPr>
        <p:txBody>
          <a:bodyPr>
            <a:normAutofit/>
          </a:bodyPr>
          <a:lstStyle>
            <a:lvl1pPr marL="285750" indent="-285750">
              <a:buClr>
                <a:schemeClr val="accent2"/>
              </a:buClr>
              <a:buFont typeface="Arial" panose="020B0604020202020204" pitchFamily="34" charset="0"/>
              <a:buChar char="•"/>
              <a:defRPr sz="1400">
                <a:solidFill>
                  <a:schemeClr val="tx1"/>
                </a:solidFill>
              </a:defRPr>
            </a:lvl1pPr>
            <a:lvl2pPr>
              <a:buClr>
                <a:schemeClr val="accent2"/>
              </a:buClr>
              <a:defRPr sz="1400">
                <a:solidFill>
                  <a:schemeClr val="tx1"/>
                </a:solidFill>
              </a:defRPr>
            </a:lvl2pPr>
            <a:lvl3pPr>
              <a:buClr>
                <a:schemeClr val="accent2"/>
              </a:buClr>
              <a:defRPr sz="12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19B103C8-9DD4-AD67-E41D-A3D4DBB9CF97}"/>
              </a:ext>
            </a:extLst>
          </p:cNvPr>
          <p:cNvSpPr>
            <a:spLocks noGrp="1"/>
          </p:cNvSpPr>
          <p:nvPr>
            <p:ph sz="quarter" idx="13" hasCustomPrompt="1"/>
          </p:nvPr>
        </p:nvSpPr>
        <p:spPr>
          <a:xfrm>
            <a:off x="3951144" y="1154544"/>
            <a:ext cx="7197181"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21" name="Freeform: Shape 20">
            <a:extLst>
              <a:ext uri="{FF2B5EF4-FFF2-40B4-BE49-F238E27FC236}">
                <a16:creationId xmlns:a16="http://schemas.microsoft.com/office/drawing/2014/main" id="{7778D19D-1B39-F626-DC9F-E0E51238D26F}"/>
              </a:ext>
            </a:extLst>
          </p:cNvPr>
          <p:cNvSpPr/>
          <p:nvPr userDrawn="1"/>
        </p:nvSpPr>
        <p:spPr>
          <a:xfrm>
            <a:off x="374609" y="3565872"/>
            <a:ext cx="3284821" cy="3292128"/>
          </a:xfrm>
          <a:custGeom>
            <a:avLst/>
            <a:gdLst>
              <a:gd name="connsiteX0" fmla="*/ 0 w 3284821"/>
              <a:gd name="connsiteY0" fmla="*/ 0 h 3292128"/>
              <a:gd name="connsiteX1" fmla="*/ 3255435 w 3284821"/>
              <a:gd name="connsiteY1" fmla="*/ 3255421 h 3292128"/>
              <a:gd name="connsiteX2" fmla="*/ 3282639 w 3284821"/>
              <a:gd name="connsiteY2" fmla="*/ 3288206 h 3292128"/>
              <a:gd name="connsiteX3" fmla="*/ 3284821 w 3284821"/>
              <a:gd name="connsiteY3" fmla="*/ 3292128 h 3292128"/>
              <a:gd name="connsiteX4" fmla="*/ 0 w 3284821"/>
              <a:gd name="connsiteY4" fmla="*/ 3292128 h 329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821" h="3292128">
                <a:moveTo>
                  <a:pt x="0" y="0"/>
                </a:moveTo>
                <a:lnTo>
                  <a:pt x="3255435" y="3255421"/>
                </a:lnTo>
                <a:cubicBezTo>
                  <a:pt x="3265499" y="3265485"/>
                  <a:pt x="3274620" y="3276492"/>
                  <a:pt x="3282639" y="3288206"/>
                </a:cubicBezTo>
                <a:lnTo>
                  <a:pt x="3284821" y="3292128"/>
                </a:lnTo>
                <a:lnTo>
                  <a:pt x="0" y="32921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9CF377C3-E8C5-0C1E-A5E4-A32816B132ED}"/>
              </a:ext>
            </a:extLst>
          </p:cNvPr>
          <p:cNvSpPr/>
          <p:nvPr userDrawn="1"/>
        </p:nvSpPr>
        <p:spPr>
          <a:xfrm>
            <a:off x="0" y="1"/>
            <a:ext cx="3634180" cy="3565583"/>
          </a:xfrm>
          <a:custGeom>
            <a:avLst/>
            <a:gdLst>
              <a:gd name="connsiteX0" fmla="*/ 0 w 3634180"/>
              <a:gd name="connsiteY0" fmla="*/ 0 h 3565583"/>
              <a:gd name="connsiteX1" fmla="*/ 3402662 w 3634180"/>
              <a:gd name="connsiteY1" fmla="*/ 0 h 3565583"/>
              <a:gd name="connsiteX2" fmla="*/ 3608055 w 3634180"/>
              <a:gd name="connsiteY2" fmla="*/ 126402 h 3565583"/>
              <a:gd name="connsiteX3" fmla="*/ 3565930 w 3634180"/>
              <a:gd name="connsiteY3" fmla="*/ 384466 h 3565583"/>
              <a:gd name="connsiteX4" fmla="*/ 384792 w 3634180"/>
              <a:gd name="connsiteY4" fmla="*/ 3565583 h 3565583"/>
              <a:gd name="connsiteX5" fmla="*/ 0 w 3634180"/>
              <a:gd name="connsiteY5" fmla="*/ 3180792 h 3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4180" h="3565583">
                <a:moveTo>
                  <a:pt x="0" y="0"/>
                </a:moveTo>
                <a:lnTo>
                  <a:pt x="3402662" y="0"/>
                </a:lnTo>
                <a:cubicBezTo>
                  <a:pt x="3497457" y="0"/>
                  <a:pt x="3571189" y="52657"/>
                  <a:pt x="3608055" y="126402"/>
                </a:cubicBezTo>
                <a:cubicBezTo>
                  <a:pt x="3650193" y="205394"/>
                  <a:pt x="3644921" y="310733"/>
                  <a:pt x="3565930" y="384466"/>
                </a:cubicBezTo>
                <a:lnTo>
                  <a:pt x="384792" y="3565583"/>
                </a:lnTo>
                <a:lnTo>
                  <a:pt x="0" y="31807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Freeform: Shape 3">
            <a:extLst>
              <a:ext uri="{FF2B5EF4-FFF2-40B4-BE49-F238E27FC236}">
                <a16:creationId xmlns:a16="http://schemas.microsoft.com/office/drawing/2014/main" id="{32F05FA2-E5E5-78D0-5C16-2FCDCDBAE4AA}"/>
              </a:ext>
            </a:extLst>
          </p:cNvPr>
          <p:cNvSpPr/>
          <p:nvPr userDrawn="1"/>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55D2B1"/>
          </a:solidFill>
          <a:ln w="9525" cap="flat">
            <a:noFill/>
            <a:prstDash val="solid"/>
            <a:miter/>
          </a:ln>
        </p:spPr>
        <p:txBody>
          <a:bodyPr rtlCol="0" anchor="ctr"/>
          <a:lstStyle/>
          <a:p>
            <a:endParaRPr lang="en-GB"/>
          </a:p>
        </p:txBody>
      </p:sp>
      <p:sp>
        <p:nvSpPr>
          <p:cNvPr id="5" name="TextBox 4">
            <a:extLst>
              <a:ext uri="{FF2B5EF4-FFF2-40B4-BE49-F238E27FC236}">
                <a16:creationId xmlns:a16="http://schemas.microsoft.com/office/drawing/2014/main" id="{257D4DC4-C8DB-2F24-9CD3-300D9B507D2E}"/>
              </a:ext>
            </a:extLst>
          </p:cNvPr>
          <p:cNvSpPr txBox="1"/>
          <p:nvPr userDrawn="1"/>
        </p:nvSpPr>
        <p:spPr>
          <a:xfrm>
            <a:off x="11594250" y="6336943"/>
            <a:ext cx="367829" cy="461665"/>
          </a:xfrm>
          <a:prstGeom prst="rect">
            <a:avLst/>
          </a:prstGeom>
          <a:noFill/>
        </p:spPr>
        <p:txBody>
          <a:bodyPr wrap="square" rtlCol="0">
            <a:spAutoFit/>
          </a:bodyPr>
          <a:lstStyle/>
          <a:p>
            <a:fld id="{AF7127FF-F8DE-4228-8048-97D89ED18292}"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1134528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E9316C-ED89-0FB1-B3C9-92E5D7311479}"/>
              </a:ext>
            </a:extLst>
          </p:cNvPr>
          <p:cNvSpPr>
            <a:spLocks noGrp="1"/>
          </p:cNvSpPr>
          <p:nvPr>
            <p:ph type="pic" sz="quarter" idx="12"/>
          </p:nvPr>
        </p:nvSpPr>
        <p:spPr>
          <a:xfrm>
            <a:off x="7583555" y="0"/>
            <a:ext cx="2497843" cy="6858000"/>
          </a:xfrm>
          <a:custGeom>
            <a:avLst/>
            <a:gdLst>
              <a:gd name="connsiteX0" fmla="*/ 0 w 2497843"/>
              <a:gd name="connsiteY0" fmla="*/ 0 h 6858000"/>
              <a:gd name="connsiteX1" fmla="*/ 330194 w 2497843"/>
              <a:gd name="connsiteY1" fmla="*/ 0 h 6858000"/>
              <a:gd name="connsiteX2" fmla="*/ 2497843 w 2497843"/>
              <a:gd name="connsiteY2" fmla="*/ 2181817 h 6858000"/>
              <a:gd name="connsiteX3" fmla="*/ 2496118 w 2497843"/>
              <a:gd name="connsiteY3" fmla="*/ 4678364 h 6858000"/>
              <a:gd name="connsiteX4" fmla="*/ 2494613 w 2497843"/>
              <a:gd name="connsiteY4" fmla="*/ 6858000 h 6858000"/>
              <a:gd name="connsiteX5" fmla="*/ 2177923 w 2497843"/>
              <a:gd name="connsiteY5" fmla="*/ 6858000 h 6858000"/>
              <a:gd name="connsiteX6" fmla="*/ 6011 w 2497843"/>
              <a:gd name="connsiteY6" fmla="*/ 4683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843" h="6858000">
                <a:moveTo>
                  <a:pt x="0" y="0"/>
                </a:moveTo>
                <a:lnTo>
                  <a:pt x="330194" y="0"/>
                </a:lnTo>
                <a:lnTo>
                  <a:pt x="2497843" y="2181817"/>
                </a:lnTo>
                <a:cubicBezTo>
                  <a:pt x="2495121" y="3011853"/>
                  <a:pt x="2495620" y="3845108"/>
                  <a:pt x="2496118" y="4678364"/>
                </a:cubicBezTo>
                <a:lnTo>
                  <a:pt x="2494613" y="6858000"/>
                </a:lnTo>
                <a:lnTo>
                  <a:pt x="2177923" y="6858000"/>
                </a:lnTo>
                <a:lnTo>
                  <a:pt x="6011" y="4683078"/>
                </a:lnTo>
                <a:close/>
              </a:path>
            </a:pathLst>
          </a:custGeom>
        </p:spPr>
        <p:txBody>
          <a:bodyPr wrap="square">
            <a:noAutofit/>
          </a:bodyPr>
          <a:lstStyle/>
          <a:p>
            <a:endParaRPr lang="en-GB"/>
          </a:p>
        </p:txBody>
      </p:sp>
      <p:sp>
        <p:nvSpPr>
          <p:cNvPr id="31" name="Freeform: Shape 30">
            <a:extLst>
              <a:ext uri="{FF2B5EF4-FFF2-40B4-BE49-F238E27FC236}">
                <a16:creationId xmlns:a16="http://schemas.microsoft.com/office/drawing/2014/main" id="{2DABC660-8022-FC13-ED94-2A6591A92F75}"/>
              </a:ext>
            </a:extLst>
          </p:cNvPr>
          <p:cNvSpPr/>
          <p:nvPr userDrawn="1"/>
        </p:nvSpPr>
        <p:spPr>
          <a:xfrm>
            <a:off x="5154207" y="0"/>
            <a:ext cx="2431167" cy="4677403"/>
          </a:xfrm>
          <a:custGeom>
            <a:avLst/>
            <a:gdLst>
              <a:gd name="connsiteX0" fmla="*/ 2114222 w 2431167"/>
              <a:gd name="connsiteY0" fmla="*/ 0 h 4677403"/>
              <a:gd name="connsiteX1" fmla="*/ 2431167 w 2431167"/>
              <a:gd name="connsiteY1" fmla="*/ 0 h 4677403"/>
              <a:gd name="connsiteX2" fmla="*/ 2431167 w 2431167"/>
              <a:gd name="connsiteY2" fmla="*/ 4677403 h 4677403"/>
              <a:gd name="connsiteX3" fmla="*/ 46465 w 2431167"/>
              <a:gd name="connsiteY3" fmla="*/ 2293069 h 4677403"/>
              <a:gd name="connsiteX4" fmla="*/ 0 w 2431167"/>
              <a:gd name="connsiteY4" fmla="*/ 2180229 h 4677403"/>
              <a:gd name="connsiteX5" fmla="*/ 46465 w 2431167"/>
              <a:gd name="connsiteY5" fmla="*/ 2067761 h 4677403"/>
              <a:gd name="connsiteX6" fmla="*/ 2114222 w 2431167"/>
              <a:gd name="connsiteY6" fmla="*/ 0 h 46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7" h="4677403">
                <a:moveTo>
                  <a:pt x="2114222" y="0"/>
                </a:moveTo>
                <a:lnTo>
                  <a:pt x="2431167" y="0"/>
                </a:lnTo>
                <a:lnTo>
                  <a:pt x="2431167" y="4677403"/>
                </a:lnTo>
                <a:lnTo>
                  <a:pt x="46465" y="2293069"/>
                </a:lnTo>
                <a:cubicBezTo>
                  <a:pt x="15486" y="2261722"/>
                  <a:pt x="0" y="2221161"/>
                  <a:pt x="0" y="2180229"/>
                </a:cubicBezTo>
                <a:cubicBezTo>
                  <a:pt x="0" y="2139297"/>
                  <a:pt x="15486" y="2098736"/>
                  <a:pt x="46465" y="2067761"/>
                </a:cubicBezTo>
                <a:lnTo>
                  <a:pt x="2114222" y="0"/>
                </a:lnTo>
                <a:close/>
              </a:path>
            </a:pathLst>
          </a:custGeom>
          <a:solidFill>
            <a:srgbClr val="55D2B1"/>
          </a:solidFill>
          <a:ln w="9525" cap="flat">
            <a:noFill/>
            <a:prstDash val="solid"/>
            <a:miter/>
          </a:ln>
        </p:spPr>
        <p:txBody>
          <a:bodyPr wrap="square" rtlCol="0" anchor="ctr">
            <a:noAutofit/>
          </a:bodyPr>
          <a:lstStyle/>
          <a:p>
            <a:endParaRPr lang="en-GB"/>
          </a:p>
        </p:txBody>
      </p:sp>
      <p:sp>
        <p:nvSpPr>
          <p:cNvPr id="30" name="Freeform: Shape 29">
            <a:extLst>
              <a:ext uri="{FF2B5EF4-FFF2-40B4-BE49-F238E27FC236}">
                <a16:creationId xmlns:a16="http://schemas.microsoft.com/office/drawing/2014/main" id="{45D51146-78F9-36C1-5F18-B68766C2AFD3}"/>
              </a:ext>
            </a:extLst>
          </p:cNvPr>
          <p:cNvSpPr/>
          <p:nvPr userDrawn="1"/>
        </p:nvSpPr>
        <p:spPr>
          <a:xfrm>
            <a:off x="7902366" y="1"/>
            <a:ext cx="4289634" cy="2180229"/>
          </a:xfrm>
          <a:custGeom>
            <a:avLst/>
            <a:gdLst>
              <a:gd name="connsiteX0" fmla="*/ 0 w 4289634"/>
              <a:gd name="connsiteY0" fmla="*/ 0 h 2180229"/>
              <a:gd name="connsiteX1" fmla="*/ 4289634 w 4289634"/>
              <a:gd name="connsiteY1" fmla="*/ 0 h 2180229"/>
              <a:gd name="connsiteX2" fmla="*/ 4289634 w 4289634"/>
              <a:gd name="connsiteY2" fmla="*/ 71145 h 2180229"/>
              <a:gd name="connsiteX3" fmla="*/ 2180550 w 4289634"/>
              <a:gd name="connsiteY3" fmla="*/ 2180229 h 2180229"/>
              <a:gd name="connsiteX4" fmla="*/ 0 w 4289634"/>
              <a:gd name="connsiteY4" fmla="*/ 0 h 218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634" h="2180229">
                <a:moveTo>
                  <a:pt x="0" y="0"/>
                </a:moveTo>
                <a:lnTo>
                  <a:pt x="4289634" y="0"/>
                </a:lnTo>
                <a:lnTo>
                  <a:pt x="4289634" y="71145"/>
                </a:lnTo>
                <a:lnTo>
                  <a:pt x="2180550" y="2180229"/>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9" name="Freeform: Shape 28">
            <a:extLst>
              <a:ext uri="{FF2B5EF4-FFF2-40B4-BE49-F238E27FC236}">
                <a16:creationId xmlns:a16="http://schemas.microsoft.com/office/drawing/2014/main" id="{44F23861-71EF-FB7B-D83A-FD0B69A915CF}"/>
              </a:ext>
            </a:extLst>
          </p:cNvPr>
          <p:cNvSpPr/>
          <p:nvPr userDrawn="1"/>
        </p:nvSpPr>
        <p:spPr>
          <a:xfrm>
            <a:off x="10082915" y="2180229"/>
            <a:ext cx="2109085" cy="4677771"/>
          </a:xfrm>
          <a:custGeom>
            <a:avLst/>
            <a:gdLst>
              <a:gd name="connsiteX0" fmla="*/ 0 w 2109085"/>
              <a:gd name="connsiteY0" fmla="*/ 0 h 4677771"/>
              <a:gd name="connsiteX1" fmla="*/ 2109085 w 2109085"/>
              <a:gd name="connsiteY1" fmla="*/ 2109084 h 4677771"/>
              <a:gd name="connsiteX2" fmla="*/ 2109085 w 2109085"/>
              <a:gd name="connsiteY2" fmla="*/ 2885264 h 4677771"/>
              <a:gd name="connsiteX3" fmla="*/ 316577 w 2109085"/>
              <a:gd name="connsiteY3" fmla="*/ 4677771 h 4677771"/>
              <a:gd name="connsiteX4" fmla="*/ 0 w 2109085"/>
              <a:gd name="connsiteY4" fmla="*/ 4677771 h 4677771"/>
              <a:gd name="connsiteX5" fmla="*/ 0 w 2109085"/>
              <a:gd name="connsiteY5" fmla="*/ 0 h 4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5" h="4677771">
                <a:moveTo>
                  <a:pt x="0" y="0"/>
                </a:moveTo>
                <a:lnTo>
                  <a:pt x="2109085" y="2109084"/>
                </a:lnTo>
                <a:lnTo>
                  <a:pt x="2109085" y="2885264"/>
                </a:lnTo>
                <a:lnTo>
                  <a:pt x="316577" y="4677771"/>
                </a:lnTo>
                <a:lnTo>
                  <a:pt x="0" y="4677771"/>
                </a:lnTo>
                <a:lnTo>
                  <a:pt x="0" y="0"/>
                </a:lnTo>
                <a:close/>
              </a:path>
            </a:pathLst>
          </a:custGeom>
          <a:solidFill>
            <a:srgbClr val="55D2B1"/>
          </a:solidFill>
          <a:ln w="9525" cap="flat">
            <a:noFill/>
            <a:prstDash val="solid"/>
            <a:miter/>
          </a:ln>
        </p:spPr>
        <p:txBody>
          <a:bodyPr wrap="square" rtlCol="0" anchor="ctr">
            <a:noAutofit/>
          </a:bodyPr>
          <a:lstStyle/>
          <a:p>
            <a:endParaRPr lang="en-GB"/>
          </a:p>
        </p:txBody>
      </p:sp>
      <p:sp>
        <p:nvSpPr>
          <p:cNvPr id="27" name="Freeform: Shape 26">
            <a:extLst>
              <a:ext uri="{FF2B5EF4-FFF2-40B4-BE49-F238E27FC236}">
                <a16:creationId xmlns:a16="http://schemas.microsoft.com/office/drawing/2014/main" id="{607C1F27-4157-330B-6282-14AA0D2BEB10}"/>
              </a:ext>
            </a:extLst>
          </p:cNvPr>
          <p:cNvSpPr/>
          <p:nvPr userDrawn="1"/>
        </p:nvSpPr>
        <p:spPr>
          <a:xfrm>
            <a:off x="5405145" y="4677772"/>
            <a:ext cx="4360458" cy="2180229"/>
          </a:xfrm>
          <a:custGeom>
            <a:avLst/>
            <a:gdLst>
              <a:gd name="connsiteX0" fmla="*/ 2180229 w 4360458"/>
              <a:gd name="connsiteY0" fmla="*/ 0 h 2180229"/>
              <a:gd name="connsiteX1" fmla="*/ 4360458 w 4360458"/>
              <a:gd name="connsiteY1" fmla="*/ 2180229 h 2180229"/>
              <a:gd name="connsiteX2" fmla="*/ 0 w 4360458"/>
              <a:gd name="connsiteY2" fmla="*/ 2180229 h 2180229"/>
              <a:gd name="connsiteX3" fmla="*/ 2180229 w 4360458"/>
              <a:gd name="connsiteY3" fmla="*/ 0 h 2180229"/>
            </a:gdLst>
            <a:ahLst/>
            <a:cxnLst>
              <a:cxn ang="0">
                <a:pos x="connsiteX0" y="connsiteY0"/>
              </a:cxn>
              <a:cxn ang="0">
                <a:pos x="connsiteX1" y="connsiteY1"/>
              </a:cxn>
              <a:cxn ang="0">
                <a:pos x="connsiteX2" y="connsiteY2"/>
              </a:cxn>
              <a:cxn ang="0">
                <a:pos x="connsiteX3" y="connsiteY3"/>
              </a:cxn>
            </a:cxnLst>
            <a:rect l="l" t="t" r="r" b="b"/>
            <a:pathLst>
              <a:path w="4360458" h="2180229">
                <a:moveTo>
                  <a:pt x="2180229" y="0"/>
                </a:moveTo>
                <a:lnTo>
                  <a:pt x="4360458" y="2180229"/>
                </a:lnTo>
                <a:lnTo>
                  <a:pt x="0" y="2180229"/>
                </a:lnTo>
                <a:lnTo>
                  <a:pt x="2180229" y="0"/>
                </a:lnTo>
                <a:close/>
              </a:path>
            </a:pathLst>
          </a:custGeom>
          <a:solidFill>
            <a:srgbClr val="55D2B1"/>
          </a:solidFill>
          <a:ln w="9525"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C75FF41F-8D71-C825-C894-11E761AE6B02}"/>
              </a:ext>
            </a:extLst>
          </p:cNvPr>
          <p:cNvSpPr/>
          <p:nvPr userDrawn="1"/>
        </p:nvSpPr>
        <p:spPr>
          <a:xfrm>
            <a:off x="10903333" y="810569"/>
            <a:ext cx="1303654" cy="2739497"/>
          </a:xfrm>
          <a:custGeom>
            <a:avLst/>
            <a:gdLst>
              <a:gd name="connsiteX0" fmla="*/ 1303654 w 1303654"/>
              <a:gd name="connsiteY0" fmla="*/ 0 h 2739497"/>
              <a:gd name="connsiteX1" fmla="*/ 1303654 w 1303654"/>
              <a:gd name="connsiteY1" fmla="*/ 2739497 h 2739497"/>
              <a:gd name="connsiteX2" fmla="*/ 46464 w 1303654"/>
              <a:gd name="connsiteY2" fmla="*/ 1482500 h 2739497"/>
              <a:gd name="connsiteX3" fmla="*/ 0 w 1303654"/>
              <a:gd name="connsiteY3" fmla="*/ 1369661 h 2739497"/>
              <a:gd name="connsiteX4" fmla="*/ 46464 w 1303654"/>
              <a:gd name="connsiteY4" fmla="*/ 1257193 h 2739497"/>
              <a:gd name="connsiteX5" fmla="*/ 1303654 w 1303654"/>
              <a:gd name="connsiteY5" fmla="*/ 0 h 273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654" h="2739497">
                <a:moveTo>
                  <a:pt x="1303654" y="0"/>
                </a:moveTo>
                <a:lnTo>
                  <a:pt x="1303654" y="2739497"/>
                </a:lnTo>
                <a:lnTo>
                  <a:pt x="46464" y="1482500"/>
                </a:lnTo>
                <a:cubicBezTo>
                  <a:pt x="15486" y="1451153"/>
                  <a:pt x="0" y="1410593"/>
                  <a:pt x="0" y="1369661"/>
                </a:cubicBezTo>
                <a:cubicBezTo>
                  <a:pt x="0" y="1328728"/>
                  <a:pt x="15486" y="1288168"/>
                  <a:pt x="46464" y="1257193"/>
                </a:cubicBezTo>
                <a:lnTo>
                  <a:pt x="1303654"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EFDE87BB-EB76-6461-ED3A-FB14B63B5EF9}"/>
              </a:ext>
            </a:extLst>
          </p:cNvPr>
          <p:cNvSpPr/>
          <p:nvPr userDrawn="1"/>
        </p:nvSpPr>
        <p:spPr>
          <a:xfrm>
            <a:off x="11154270" y="5805284"/>
            <a:ext cx="1052717" cy="1052716"/>
          </a:xfrm>
          <a:custGeom>
            <a:avLst/>
            <a:gdLst>
              <a:gd name="connsiteX0" fmla="*/ 1052717 w 1052717"/>
              <a:gd name="connsiteY0" fmla="*/ 0 h 1052716"/>
              <a:gd name="connsiteX1" fmla="*/ 1052717 w 1052717"/>
              <a:gd name="connsiteY1" fmla="*/ 1052716 h 1052716"/>
              <a:gd name="connsiteX2" fmla="*/ 0 w 1052717"/>
              <a:gd name="connsiteY2" fmla="*/ 1052716 h 1052716"/>
              <a:gd name="connsiteX3" fmla="*/ 1052717 w 1052717"/>
              <a:gd name="connsiteY3" fmla="*/ 0 h 1052716"/>
            </a:gdLst>
            <a:ahLst/>
            <a:cxnLst>
              <a:cxn ang="0">
                <a:pos x="connsiteX0" y="connsiteY0"/>
              </a:cxn>
              <a:cxn ang="0">
                <a:pos x="connsiteX1" y="connsiteY1"/>
              </a:cxn>
              <a:cxn ang="0">
                <a:pos x="connsiteX2" y="connsiteY2"/>
              </a:cxn>
              <a:cxn ang="0">
                <a:pos x="connsiteX3" y="connsiteY3"/>
              </a:cxn>
            </a:cxnLst>
            <a:rect l="l" t="t" r="r" b="b"/>
            <a:pathLst>
              <a:path w="1052717" h="1052716">
                <a:moveTo>
                  <a:pt x="1052717" y="0"/>
                </a:moveTo>
                <a:lnTo>
                  <a:pt x="1052717" y="1052716"/>
                </a:lnTo>
                <a:lnTo>
                  <a:pt x="0" y="1052716"/>
                </a:lnTo>
                <a:lnTo>
                  <a:pt x="1052717" y="0"/>
                </a:lnTo>
                <a:close/>
              </a:path>
            </a:pathLst>
          </a:custGeom>
          <a:solidFill>
            <a:srgbClr val="55D2B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752CD043-699B-D98F-1A58-657BD3529583}"/>
              </a:ext>
            </a:extLst>
          </p:cNvPr>
          <p:cNvSpPr>
            <a:spLocks noGrp="1"/>
          </p:cNvSpPr>
          <p:nvPr>
            <p:ph type="title" hasCustomPrompt="1"/>
          </p:nvPr>
        </p:nvSpPr>
        <p:spPr>
          <a:xfrm>
            <a:off x="340496" y="434253"/>
            <a:ext cx="5755504" cy="720291"/>
          </a:xfrm>
          <a:prstGeom prst="rect">
            <a:avLst/>
          </a:prstGeom>
        </p:spPr>
        <p:txBody>
          <a:bodyPr>
            <a:normAutofit/>
          </a:bodyPr>
          <a:lstStyle>
            <a:lvl1pPr>
              <a:defRPr sz="4000" b="1">
                <a:solidFill>
                  <a:schemeClr val="tx2"/>
                </a:solidFill>
              </a:defRPr>
            </a:lvl1pPr>
          </a:lstStyle>
          <a:p>
            <a:r>
              <a:rPr lang="en-US"/>
              <a:t>Title</a:t>
            </a:r>
            <a:endParaRPr lang="en-GB"/>
          </a:p>
        </p:txBody>
      </p:sp>
      <p:sp>
        <p:nvSpPr>
          <p:cNvPr id="3" name="Content Placeholder 2">
            <a:extLst>
              <a:ext uri="{FF2B5EF4-FFF2-40B4-BE49-F238E27FC236}">
                <a16:creationId xmlns:a16="http://schemas.microsoft.com/office/drawing/2014/main" id="{BD0BC3E9-B633-B097-82B0-35B9223A89CC}"/>
              </a:ext>
            </a:extLst>
          </p:cNvPr>
          <p:cNvSpPr>
            <a:spLocks noGrp="1"/>
          </p:cNvSpPr>
          <p:nvPr>
            <p:ph idx="1"/>
          </p:nvPr>
        </p:nvSpPr>
        <p:spPr>
          <a:xfrm>
            <a:off x="340496" y="1995055"/>
            <a:ext cx="4813711" cy="774571"/>
          </a:xfrm>
          <a:prstGeom prst="rect">
            <a:avLst/>
          </a:prstGeom>
        </p:spPr>
        <p:txBody>
          <a:bodyPr wrap="square">
            <a:spAutoFit/>
          </a:bodyPr>
          <a:lstStyle>
            <a:lvl1pPr marL="285750" indent="-285750">
              <a:buClr>
                <a:schemeClr val="accent2"/>
              </a:buClr>
              <a:buFont typeface="Arial" panose="020B0604020202020204" pitchFamily="34" charset="0"/>
              <a:buChar char="•"/>
              <a:defRPr sz="1400">
                <a:solidFill>
                  <a:schemeClr val="tx1"/>
                </a:solidFill>
              </a:defRPr>
            </a:lvl1pPr>
            <a:lvl2pPr>
              <a:buClr>
                <a:schemeClr val="accent2"/>
              </a:buClr>
              <a:defRPr sz="1400">
                <a:solidFill>
                  <a:schemeClr val="tx1"/>
                </a:solidFill>
              </a:defRPr>
            </a:lvl2pPr>
            <a:lvl3pPr>
              <a:buClr>
                <a:schemeClr val="accent2"/>
              </a:buClr>
              <a:defRPr sz="12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Content Placeholder 6">
            <a:extLst>
              <a:ext uri="{FF2B5EF4-FFF2-40B4-BE49-F238E27FC236}">
                <a16:creationId xmlns:a16="http://schemas.microsoft.com/office/drawing/2014/main" id="{60221775-BF39-0502-0CE1-9B54CC3C3F25}"/>
              </a:ext>
            </a:extLst>
          </p:cNvPr>
          <p:cNvSpPr>
            <a:spLocks noGrp="1"/>
          </p:cNvSpPr>
          <p:nvPr>
            <p:ph sz="quarter" idx="13" hasCustomPrompt="1"/>
          </p:nvPr>
        </p:nvSpPr>
        <p:spPr>
          <a:xfrm>
            <a:off x="340784" y="1154544"/>
            <a:ext cx="5321207"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Subheading</a:t>
            </a:r>
          </a:p>
        </p:txBody>
      </p:sp>
      <p:sp>
        <p:nvSpPr>
          <p:cNvPr id="6" name="Freeform: Shape 5">
            <a:extLst>
              <a:ext uri="{FF2B5EF4-FFF2-40B4-BE49-F238E27FC236}">
                <a16:creationId xmlns:a16="http://schemas.microsoft.com/office/drawing/2014/main" id="{EA0AE87E-5AEF-29ED-180C-8FFD856E6C26}"/>
              </a:ext>
            </a:extLst>
          </p:cNvPr>
          <p:cNvSpPr/>
          <p:nvPr userDrawn="1"/>
        </p:nvSpPr>
        <p:spPr>
          <a:xfrm>
            <a:off x="11901313"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1A244A"/>
          </a:solidFill>
          <a:ln w="9525"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1B4C09FA-9CA1-7F34-3F81-DD1F831A278F}"/>
              </a:ext>
            </a:extLst>
          </p:cNvPr>
          <p:cNvSpPr txBox="1"/>
          <p:nvPr userDrawn="1"/>
        </p:nvSpPr>
        <p:spPr>
          <a:xfrm>
            <a:off x="11594251" y="6336943"/>
            <a:ext cx="367829" cy="276999"/>
          </a:xfrm>
          <a:prstGeom prst="rect">
            <a:avLst/>
          </a:prstGeom>
          <a:noFill/>
        </p:spPr>
        <p:txBody>
          <a:bodyPr wrap="square" rtlCol="0">
            <a:spAutoFit/>
          </a:bodyPr>
          <a:lstStyle/>
          <a:p>
            <a:fld id="{75BE7C4D-87C8-4596-88FB-A8D80B6FAAB9}"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p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1252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sultant Bio">
    <p:spTree>
      <p:nvGrpSpPr>
        <p:cNvPr id="1" name=""/>
        <p:cNvGrpSpPr/>
        <p:nvPr/>
      </p:nvGrpSpPr>
      <p:grpSpPr>
        <a:xfrm>
          <a:off x="0" y="0"/>
          <a:ext cx="0" cy="0"/>
          <a:chOff x="0" y="0"/>
          <a:chExt cx="0" cy="0"/>
        </a:xfrm>
      </p:grpSpPr>
      <p:pic>
        <p:nvPicPr>
          <p:cNvPr id="8" name="Picture 7" descr="A green background with triangles&#10;&#10;Description automatically generated">
            <a:extLst>
              <a:ext uri="{FF2B5EF4-FFF2-40B4-BE49-F238E27FC236}">
                <a16:creationId xmlns:a16="http://schemas.microsoft.com/office/drawing/2014/main" id="{1B436445-CC0B-ABA8-9DC5-98F425D9C06B}"/>
              </a:ext>
            </a:extLst>
          </p:cNvPr>
          <p:cNvPicPr>
            <a:picLocks noChangeAspect="1"/>
          </p:cNvPicPr>
          <p:nvPr userDrawn="1"/>
        </p:nvPicPr>
        <p:blipFill rotWithShape="1">
          <a:blip r:embed="rId2" cstate="print">
            <a:clrChange>
              <a:clrFrom>
                <a:srgbClr val="55D2B1"/>
              </a:clrFrom>
              <a:clrTo>
                <a:srgbClr val="55D2B1">
                  <a:alpha val="0"/>
                </a:srgbClr>
              </a:clrTo>
            </a:clrChange>
            <a:alphaModFix amt="14000"/>
            <a:extLst>
              <a:ext uri="{28A0092B-C50C-407E-A947-70E740481C1C}">
                <a14:useLocalDpi xmlns:a14="http://schemas.microsoft.com/office/drawing/2010/main"/>
              </a:ext>
            </a:extLst>
          </a:blip>
          <a:srcRect r="41532"/>
          <a:stretch/>
        </p:blipFill>
        <p:spPr>
          <a:xfrm>
            <a:off x="0" y="0"/>
            <a:ext cx="7128387" cy="6858000"/>
          </a:xfrm>
          <a:prstGeom prst="rect">
            <a:avLst/>
          </a:prstGeom>
        </p:spPr>
      </p:pic>
      <p:sp>
        <p:nvSpPr>
          <p:cNvPr id="9" name="Rectangle 8">
            <a:extLst>
              <a:ext uri="{FF2B5EF4-FFF2-40B4-BE49-F238E27FC236}">
                <a16:creationId xmlns:a16="http://schemas.microsoft.com/office/drawing/2014/main" id="{E49BC10D-A111-15D7-CCA2-2013FFD5A083}"/>
              </a:ext>
            </a:extLst>
          </p:cNvPr>
          <p:cNvSpPr>
            <a:spLocks noGrp="1" noRot="1" noMove="1" noResize="1" noEditPoints="1" noAdjustHandles="1" noChangeArrowheads="1" noChangeShapeType="1"/>
          </p:cNvSpPr>
          <p:nvPr userDrawn="1"/>
        </p:nvSpPr>
        <p:spPr>
          <a:xfrm>
            <a:off x="1577457" y="0"/>
            <a:ext cx="6666746" cy="6858000"/>
          </a:xfrm>
          <a:prstGeom prst="rect">
            <a:avLst/>
          </a:prstGeom>
          <a:gradFill flip="none" rotWithShape="1">
            <a:gsLst>
              <a:gs pos="32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0F411538-ED69-6243-9DD9-2D828566DE3B}"/>
              </a:ext>
            </a:extLst>
          </p:cNvPr>
          <p:cNvSpPr>
            <a:spLocks noGrp="1"/>
          </p:cNvSpPr>
          <p:nvPr>
            <p:ph idx="1"/>
          </p:nvPr>
        </p:nvSpPr>
        <p:spPr>
          <a:xfrm>
            <a:off x="5720120" y="1319247"/>
            <a:ext cx="5649844" cy="5017695"/>
          </a:xfrm>
          <a:prstGeom prst="rect">
            <a:avLst/>
          </a:prstGeom>
        </p:spPr>
        <p:txBody>
          <a:bodyPr>
            <a:normAutofit/>
          </a:bodyPr>
          <a:lstStyle>
            <a:lvl1pPr marL="0" indent="0">
              <a:buClr>
                <a:schemeClr val="accent2"/>
              </a:buClr>
              <a:buFont typeface="Arial" panose="020B0604020202020204" pitchFamily="34" charset="0"/>
              <a:buNone/>
              <a:defRPr sz="1400">
                <a:solidFill>
                  <a:schemeClr val="tx1"/>
                </a:solidFill>
              </a:defRPr>
            </a:lvl1pPr>
            <a:lvl2pPr marL="457200" indent="0">
              <a:buClr>
                <a:schemeClr val="accent2"/>
              </a:buClr>
              <a:buNone/>
              <a:defRPr sz="1400">
                <a:solidFill>
                  <a:schemeClr val="tx1"/>
                </a:solidFill>
              </a:defRPr>
            </a:lvl2pPr>
            <a:lvl3pPr marL="914400" indent="0">
              <a:buClr>
                <a:schemeClr val="accent2"/>
              </a:buClr>
              <a:buNone/>
              <a:defRPr sz="1200">
                <a:solidFill>
                  <a:schemeClr val="tx1"/>
                </a:solidFill>
              </a:defRPr>
            </a:lvl3pPr>
            <a:lvl4pPr>
              <a:defRPr sz="1400"/>
            </a:lvl4pPr>
            <a:lvl5pPr>
              <a:defRPr sz="1400"/>
            </a:lvl5pPr>
          </a:lstStyle>
          <a:p>
            <a:pPr lvl="0"/>
            <a:r>
              <a:rPr lang="en-US"/>
              <a:t>Click to edit Master text styles</a:t>
            </a:r>
          </a:p>
        </p:txBody>
      </p:sp>
      <p:sp>
        <p:nvSpPr>
          <p:cNvPr id="6" name="Freeform: Shape 5">
            <a:extLst>
              <a:ext uri="{FF2B5EF4-FFF2-40B4-BE49-F238E27FC236}">
                <a16:creationId xmlns:a16="http://schemas.microsoft.com/office/drawing/2014/main" id="{13A29C9B-B3C8-2296-9F1B-5BF263B3918B}"/>
              </a:ext>
            </a:extLst>
          </p:cNvPr>
          <p:cNvSpPr/>
          <p:nvPr userDrawn="1"/>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rgbClr val="55D2B1"/>
          </a:solidFill>
          <a:ln w="9525"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49B1146C-42F0-7FAF-47F0-9F95C1705FE1}"/>
              </a:ext>
            </a:extLst>
          </p:cNvPr>
          <p:cNvSpPr txBox="1"/>
          <p:nvPr userDrawn="1"/>
        </p:nvSpPr>
        <p:spPr>
          <a:xfrm>
            <a:off x="11594250" y="6336943"/>
            <a:ext cx="367829" cy="461665"/>
          </a:xfrm>
          <a:prstGeom prst="rect">
            <a:avLst/>
          </a:prstGeom>
          <a:noFill/>
        </p:spPr>
        <p:txBody>
          <a:bodyPr wrap="square" rtlCol="0">
            <a:spAutoFit/>
          </a:bodyPr>
          <a:lstStyle/>
          <a:p>
            <a:fld id="{AF7127FF-F8DE-4228-8048-97D89ED18292}" type="slidenum">
              <a:rPr lang="en-GB" sz="1200" b="1" smtClean="0">
                <a:solidFill>
                  <a:srgbClr val="1A244A"/>
                </a:solidFill>
                <a:latin typeface="Segoe UI" panose="020B0502040204020203" pitchFamily="34" charset="0"/>
                <a:ea typeface="Calibri" panose="020F0502020204030204" pitchFamily="34" charset="0"/>
                <a:cs typeface="Segoe UI" panose="020B0502040204020203" pitchFamily="34" charset="0"/>
              </a:rPr>
              <a:t>‹#›</a:t>
            </a:fld>
            <a:endParaRPr lang="en-GB" sz="1200" b="1">
              <a:solidFill>
                <a:srgbClr val="1A244A"/>
              </a:solidFill>
              <a:latin typeface="Segoe UI" panose="020B0502040204020203" pitchFamily="34" charset="0"/>
              <a:ea typeface="Calibri" panose="020F0502020204030204" pitchFamily="34" charset="0"/>
              <a:cs typeface="Segoe UI" panose="020B0502040204020203" pitchFamily="34" charset="0"/>
            </a:endParaRPr>
          </a:p>
        </p:txBody>
      </p:sp>
      <p:sp>
        <p:nvSpPr>
          <p:cNvPr id="13" name="Graphic 27">
            <a:extLst>
              <a:ext uri="{FF2B5EF4-FFF2-40B4-BE49-F238E27FC236}">
                <a16:creationId xmlns:a16="http://schemas.microsoft.com/office/drawing/2014/main" id="{AA5139EA-8EFB-542D-3ED3-EC786AE839A9}"/>
              </a:ext>
            </a:extLst>
          </p:cNvPr>
          <p:cNvSpPr/>
          <p:nvPr userDrawn="1"/>
        </p:nvSpPr>
        <p:spPr>
          <a:xfrm>
            <a:off x="2915775" y="1594973"/>
            <a:ext cx="837801" cy="369332"/>
          </a:xfrm>
          <a:custGeom>
            <a:avLst/>
            <a:gdLst>
              <a:gd name="connsiteX0" fmla="*/ 1662974 w 1662973"/>
              <a:gd name="connsiteY0" fmla="*/ 733097 h 733097"/>
              <a:gd name="connsiteX1" fmla="*/ 862103 w 1662973"/>
              <a:gd name="connsiteY1" fmla="*/ 0 h 733097"/>
              <a:gd name="connsiteX2" fmla="*/ 0 w 1662973"/>
              <a:gd name="connsiteY2" fmla="*/ 733097 h 733097"/>
              <a:gd name="connsiteX3" fmla="*/ 1662974 w 1662973"/>
              <a:gd name="connsiteY3" fmla="*/ 733097 h 733097"/>
            </a:gdLst>
            <a:ahLst/>
            <a:cxnLst>
              <a:cxn ang="0">
                <a:pos x="connsiteX0" y="connsiteY0"/>
              </a:cxn>
              <a:cxn ang="0">
                <a:pos x="connsiteX1" y="connsiteY1"/>
              </a:cxn>
              <a:cxn ang="0">
                <a:pos x="connsiteX2" y="connsiteY2"/>
              </a:cxn>
              <a:cxn ang="0">
                <a:pos x="connsiteX3" y="connsiteY3"/>
              </a:cxn>
            </a:cxnLst>
            <a:rect l="l" t="t" r="r" b="b"/>
            <a:pathLst>
              <a:path w="1662973" h="733097">
                <a:moveTo>
                  <a:pt x="1662974" y="733097"/>
                </a:moveTo>
                <a:cubicBezTo>
                  <a:pt x="1601910" y="230833"/>
                  <a:pt x="1235362" y="0"/>
                  <a:pt x="862103" y="0"/>
                </a:cubicBezTo>
                <a:cubicBezTo>
                  <a:pt x="488844" y="0"/>
                  <a:pt x="101828" y="230833"/>
                  <a:pt x="0" y="733097"/>
                </a:cubicBezTo>
                <a:lnTo>
                  <a:pt x="1662974" y="733097"/>
                </a:lnTo>
                <a:close/>
              </a:path>
            </a:pathLst>
          </a:custGeom>
          <a:solidFill>
            <a:srgbClr val="1A244A"/>
          </a:solidFill>
          <a:ln w="16741" cap="flat">
            <a:noFill/>
            <a:prstDash val="solid"/>
            <a:miter/>
          </a:ln>
        </p:spPr>
        <p:txBody>
          <a:bodyPr rtlCol="0" anchor="ctr"/>
          <a:lstStyle/>
          <a:p>
            <a:endParaRPr lang="en-GB"/>
          </a:p>
        </p:txBody>
      </p:sp>
      <p:sp>
        <p:nvSpPr>
          <p:cNvPr id="14" name="Graphic 34">
            <a:extLst>
              <a:ext uri="{FF2B5EF4-FFF2-40B4-BE49-F238E27FC236}">
                <a16:creationId xmlns:a16="http://schemas.microsoft.com/office/drawing/2014/main" id="{5DF4D77C-AD51-E5AE-B0B1-27BCCE73AE2B}"/>
              </a:ext>
            </a:extLst>
          </p:cNvPr>
          <p:cNvSpPr/>
          <p:nvPr userDrawn="1"/>
        </p:nvSpPr>
        <p:spPr>
          <a:xfrm>
            <a:off x="1154177" y="3027231"/>
            <a:ext cx="376298" cy="404298"/>
          </a:xfrm>
          <a:custGeom>
            <a:avLst/>
            <a:gdLst>
              <a:gd name="connsiteX0" fmla="*/ 0 w 536352"/>
              <a:gd name="connsiteY0" fmla="*/ 131540 h 576262"/>
              <a:gd name="connsiteX1" fmla="*/ 0 w 536352"/>
              <a:gd name="connsiteY1" fmla="*/ 576263 h 576262"/>
              <a:gd name="connsiteX2" fmla="*/ 536353 w 536352"/>
              <a:gd name="connsiteY2" fmla="*/ 576263 h 576262"/>
              <a:gd name="connsiteX3" fmla="*/ 536353 w 536352"/>
              <a:gd name="connsiteY3" fmla="*/ 0 h 576262"/>
              <a:gd name="connsiteX4" fmla="*/ 0 w 536352"/>
              <a:gd name="connsiteY4" fmla="*/ 131540 h 57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352" h="576262">
                <a:moveTo>
                  <a:pt x="0" y="131540"/>
                </a:moveTo>
                <a:lnTo>
                  <a:pt x="0" y="576263"/>
                </a:lnTo>
                <a:lnTo>
                  <a:pt x="536353" y="576263"/>
                </a:lnTo>
                <a:lnTo>
                  <a:pt x="536353" y="0"/>
                </a:lnTo>
                <a:lnTo>
                  <a:pt x="0" y="131540"/>
                </a:lnTo>
                <a:close/>
              </a:path>
            </a:pathLst>
          </a:custGeom>
          <a:solidFill>
            <a:schemeClr val="accent1"/>
          </a:solidFill>
          <a:ln w="9525" cap="flat">
            <a:noFill/>
            <a:prstDash val="solid"/>
            <a:miter/>
          </a:ln>
        </p:spPr>
        <p:txBody>
          <a:bodyPr rtlCol="0" anchor="ctr"/>
          <a:lstStyle/>
          <a:p>
            <a:endParaRPr lang="en-GB"/>
          </a:p>
        </p:txBody>
      </p:sp>
      <p:sp>
        <p:nvSpPr>
          <p:cNvPr id="15" name="Graphic 27">
            <a:extLst>
              <a:ext uri="{FF2B5EF4-FFF2-40B4-BE49-F238E27FC236}">
                <a16:creationId xmlns:a16="http://schemas.microsoft.com/office/drawing/2014/main" id="{EBEA6948-D93E-A3E7-F072-75C82E69A314}"/>
              </a:ext>
            </a:extLst>
          </p:cNvPr>
          <p:cNvSpPr/>
          <p:nvPr userDrawn="1"/>
        </p:nvSpPr>
        <p:spPr>
          <a:xfrm>
            <a:off x="3334675" y="2416330"/>
            <a:ext cx="454337" cy="200288"/>
          </a:xfrm>
          <a:custGeom>
            <a:avLst/>
            <a:gdLst>
              <a:gd name="connsiteX0" fmla="*/ 1662974 w 1662973"/>
              <a:gd name="connsiteY0" fmla="*/ 733097 h 733097"/>
              <a:gd name="connsiteX1" fmla="*/ 862103 w 1662973"/>
              <a:gd name="connsiteY1" fmla="*/ 0 h 733097"/>
              <a:gd name="connsiteX2" fmla="*/ 0 w 1662973"/>
              <a:gd name="connsiteY2" fmla="*/ 733097 h 733097"/>
              <a:gd name="connsiteX3" fmla="*/ 1662974 w 1662973"/>
              <a:gd name="connsiteY3" fmla="*/ 733097 h 733097"/>
            </a:gdLst>
            <a:ahLst/>
            <a:cxnLst>
              <a:cxn ang="0">
                <a:pos x="connsiteX0" y="connsiteY0"/>
              </a:cxn>
              <a:cxn ang="0">
                <a:pos x="connsiteX1" y="connsiteY1"/>
              </a:cxn>
              <a:cxn ang="0">
                <a:pos x="connsiteX2" y="connsiteY2"/>
              </a:cxn>
              <a:cxn ang="0">
                <a:pos x="connsiteX3" y="connsiteY3"/>
              </a:cxn>
            </a:cxnLst>
            <a:rect l="l" t="t" r="r" b="b"/>
            <a:pathLst>
              <a:path w="1662973" h="733097">
                <a:moveTo>
                  <a:pt x="1662974" y="733097"/>
                </a:moveTo>
                <a:cubicBezTo>
                  <a:pt x="1601910" y="230833"/>
                  <a:pt x="1235362" y="0"/>
                  <a:pt x="862103" y="0"/>
                </a:cubicBezTo>
                <a:cubicBezTo>
                  <a:pt x="488844" y="0"/>
                  <a:pt x="101828" y="230833"/>
                  <a:pt x="0" y="733097"/>
                </a:cubicBezTo>
                <a:lnTo>
                  <a:pt x="1662974" y="733097"/>
                </a:lnTo>
                <a:close/>
              </a:path>
            </a:pathLst>
          </a:custGeom>
          <a:solidFill>
            <a:srgbClr val="1A244A"/>
          </a:solidFill>
          <a:ln w="16741" cap="flat">
            <a:noFill/>
            <a:prstDash val="solid"/>
            <a:miter/>
          </a:ln>
        </p:spPr>
        <p:txBody>
          <a:bodyPr rtlCol="0" anchor="ctr"/>
          <a:lstStyle/>
          <a:p>
            <a:endParaRPr lang="en-GB"/>
          </a:p>
        </p:txBody>
      </p:sp>
      <p:sp>
        <p:nvSpPr>
          <p:cNvPr id="18" name="Title 1">
            <a:extLst>
              <a:ext uri="{FF2B5EF4-FFF2-40B4-BE49-F238E27FC236}">
                <a16:creationId xmlns:a16="http://schemas.microsoft.com/office/drawing/2014/main" id="{10BCEDE8-D121-4BA3-8EE6-E29C50C7286C}"/>
              </a:ext>
            </a:extLst>
          </p:cNvPr>
          <p:cNvSpPr>
            <a:spLocks noGrp="1"/>
          </p:cNvSpPr>
          <p:nvPr>
            <p:ph type="title" hasCustomPrompt="1"/>
          </p:nvPr>
        </p:nvSpPr>
        <p:spPr>
          <a:xfrm>
            <a:off x="1243570" y="3856467"/>
            <a:ext cx="3716357" cy="720291"/>
          </a:xfrm>
          <a:prstGeom prst="rect">
            <a:avLst/>
          </a:prstGeom>
        </p:spPr>
        <p:txBody>
          <a:bodyPr>
            <a:normAutofit/>
          </a:bodyPr>
          <a:lstStyle>
            <a:lvl1pPr>
              <a:defRPr sz="4000" b="1">
                <a:solidFill>
                  <a:schemeClr val="tx2"/>
                </a:solidFill>
              </a:defRPr>
            </a:lvl1pPr>
          </a:lstStyle>
          <a:p>
            <a:r>
              <a:rPr lang="en-US"/>
              <a:t>Name</a:t>
            </a:r>
            <a:endParaRPr lang="en-GB"/>
          </a:p>
        </p:txBody>
      </p:sp>
      <p:sp>
        <p:nvSpPr>
          <p:cNvPr id="19" name="Content Placeholder 6">
            <a:extLst>
              <a:ext uri="{FF2B5EF4-FFF2-40B4-BE49-F238E27FC236}">
                <a16:creationId xmlns:a16="http://schemas.microsoft.com/office/drawing/2014/main" id="{AB712B72-CCDB-49CE-8C9D-C201FB449058}"/>
              </a:ext>
            </a:extLst>
          </p:cNvPr>
          <p:cNvSpPr>
            <a:spLocks noGrp="1"/>
          </p:cNvSpPr>
          <p:nvPr>
            <p:ph sz="quarter" idx="13" hasCustomPrompt="1"/>
          </p:nvPr>
        </p:nvSpPr>
        <p:spPr>
          <a:xfrm>
            <a:off x="1243858" y="4576758"/>
            <a:ext cx="3716357" cy="456190"/>
          </a:xfrm>
          <a:prstGeom prst="rect">
            <a:avLst/>
          </a:prstGeom>
        </p:spPr>
        <p:txBody>
          <a:bodyPr>
            <a:normAutofit/>
          </a:bodyPr>
          <a:lstStyle>
            <a:lvl1pPr marL="0" indent="0">
              <a:buNone/>
              <a:defRPr lang="en-US" sz="2400" kern="1200" dirty="0" smtClean="0">
                <a:solidFill>
                  <a:srgbClr val="409E85"/>
                </a:solidFill>
                <a:latin typeface="Segoe UI Semilight" panose="020B0402040204020203" pitchFamily="34" charset="0"/>
                <a:ea typeface="Calibri" panose="020F0502020204030204" pitchFamily="34" charset="0"/>
                <a:cs typeface="Segoe UI Semilight" panose="020B0402040204020203" pitchFamily="34" charset="0"/>
              </a:defRPr>
            </a:lvl1pPr>
          </a:lstStyle>
          <a:p>
            <a:pPr lvl="0"/>
            <a:r>
              <a:rPr lang="en-US"/>
              <a:t>Job title</a:t>
            </a:r>
          </a:p>
        </p:txBody>
      </p:sp>
      <p:sp>
        <p:nvSpPr>
          <p:cNvPr id="21" name="Text Placeholder 20">
            <a:extLst>
              <a:ext uri="{FF2B5EF4-FFF2-40B4-BE49-F238E27FC236}">
                <a16:creationId xmlns:a16="http://schemas.microsoft.com/office/drawing/2014/main" id="{6D188B64-2984-C81D-4E35-4ED6DAC12D4D}"/>
              </a:ext>
            </a:extLst>
          </p:cNvPr>
          <p:cNvSpPr>
            <a:spLocks noGrp="1"/>
          </p:cNvSpPr>
          <p:nvPr>
            <p:ph type="body" sz="quarter" idx="14" hasCustomPrompt="1"/>
          </p:nvPr>
        </p:nvSpPr>
        <p:spPr>
          <a:xfrm>
            <a:off x="5720120" y="714412"/>
            <a:ext cx="3460750" cy="450850"/>
          </a:xfrm>
        </p:spPr>
        <p:txBody>
          <a:bodyPr>
            <a:normAutofit/>
          </a:bodyPr>
          <a:lstStyle>
            <a:lvl1pPr marL="0" indent="0">
              <a:buNone/>
              <a:defRPr lang="en-GB" sz="1800" b="1" kern="1200" dirty="0">
                <a:solidFill>
                  <a:schemeClr val="accent2"/>
                </a:solidFill>
                <a:latin typeface="+mj-lt"/>
                <a:ea typeface="+mn-ea"/>
                <a:cs typeface="+mn-cs"/>
              </a:defRPr>
            </a:lvl1pPr>
          </a:lstStyle>
          <a:p>
            <a:r>
              <a:rPr lang="en-GB" b="1">
                <a:solidFill>
                  <a:schemeClr val="accent2"/>
                </a:solidFill>
                <a:latin typeface="+mj-lt"/>
              </a:rPr>
              <a:t>Relevant Experience</a:t>
            </a:r>
          </a:p>
        </p:txBody>
      </p:sp>
      <p:sp>
        <p:nvSpPr>
          <p:cNvPr id="35" name="Picture Placeholder 34">
            <a:extLst>
              <a:ext uri="{FF2B5EF4-FFF2-40B4-BE49-F238E27FC236}">
                <a16:creationId xmlns:a16="http://schemas.microsoft.com/office/drawing/2014/main" id="{B863D0C7-13F5-D09D-2E09-E936CD788D59}"/>
              </a:ext>
            </a:extLst>
          </p:cNvPr>
          <p:cNvSpPr>
            <a:spLocks noGrp="1"/>
          </p:cNvSpPr>
          <p:nvPr>
            <p:ph type="pic" sz="quarter" idx="16"/>
          </p:nvPr>
        </p:nvSpPr>
        <p:spPr>
          <a:xfrm>
            <a:off x="1342258" y="1779427"/>
            <a:ext cx="1873250" cy="1858206"/>
          </a:xfrm>
          <a:custGeom>
            <a:avLst/>
            <a:gdLst>
              <a:gd name="connsiteX0" fmla="*/ 0 w 1873250"/>
              <a:gd name="connsiteY0" fmla="*/ 0 h 1858206"/>
              <a:gd name="connsiteX1" fmla="*/ 1651006 w 1873250"/>
              <a:gd name="connsiteY1" fmla="*/ 0 h 1858206"/>
              <a:gd name="connsiteX2" fmla="*/ 1635812 w 1873250"/>
              <a:gd name="connsiteY2" fmla="*/ 20419 h 1858206"/>
              <a:gd name="connsiteX3" fmla="*/ 1572750 w 1873250"/>
              <a:gd name="connsiteY3" fmla="*/ 184878 h 1858206"/>
              <a:gd name="connsiteX4" fmla="*/ 1873250 w 1873250"/>
              <a:gd name="connsiteY4" fmla="*/ 184878 h 1858206"/>
              <a:gd name="connsiteX5" fmla="*/ 1873250 w 1873250"/>
              <a:gd name="connsiteY5" fmla="*/ 1858206 h 1858206"/>
              <a:gd name="connsiteX6" fmla="*/ 0 w 1873250"/>
              <a:gd name="connsiteY6" fmla="*/ 1858206 h 1858206"/>
              <a:gd name="connsiteX7" fmla="*/ 0 w 1873250"/>
              <a:gd name="connsiteY7" fmla="*/ 1652103 h 1858206"/>
              <a:gd name="connsiteX8" fmla="*/ 187451 w 1873250"/>
              <a:gd name="connsiteY8" fmla="*/ 1652103 h 1858206"/>
              <a:gd name="connsiteX9" fmla="*/ 187451 w 1873250"/>
              <a:gd name="connsiteY9" fmla="*/ 1247804 h 1858206"/>
              <a:gd name="connsiteX10" fmla="*/ 0 w 1873250"/>
              <a:gd name="connsiteY10" fmla="*/ 1293776 h 185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3250" h="1858206">
                <a:moveTo>
                  <a:pt x="0" y="0"/>
                </a:moveTo>
                <a:lnTo>
                  <a:pt x="1651006" y="0"/>
                </a:lnTo>
                <a:lnTo>
                  <a:pt x="1635812" y="20419"/>
                </a:lnTo>
                <a:cubicBezTo>
                  <a:pt x="1607380" y="66905"/>
                  <a:pt x="1585575" y="121618"/>
                  <a:pt x="1572750" y="184878"/>
                </a:cubicBezTo>
                <a:lnTo>
                  <a:pt x="1873250" y="184878"/>
                </a:lnTo>
                <a:lnTo>
                  <a:pt x="1873250" y="1858206"/>
                </a:lnTo>
                <a:lnTo>
                  <a:pt x="0" y="1858206"/>
                </a:lnTo>
                <a:lnTo>
                  <a:pt x="0" y="1652103"/>
                </a:lnTo>
                <a:lnTo>
                  <a:pt x="187451" y="1652103"/>
                </a:lnTo>
                <a:lnTo>
                  <a:pt x="187451" y="1247804"/>
                </a:lnTo>
                <a:lnTo>
                  <a:pt x="0" y="1293776"/>
                </a:lnTo>
                <a:close/>
              </a:path>
            </a:pathLst>
          </a:custGeom>
        </p:spPr>
        <p:txBody>
          <a:bodyPr wrap="square">
            <a:noAutofit/>
          </a:bodyPr>
          <a:lstStyle/>
          <a:p>
            <a:endParaRPr lang="en-GB"/>
          </a:p>
        </p:txBody>
      </p:sp>
    </p:spTree>
    <p:extLst>
      <p:ext uri="{BB962C8B-B14F-4D97-AF65-F5344CB8AC3E}">
        <p14:creationId xmlns:p14="http://schemas.microsoft.com/office/powerpoint/2010/main" val="26361648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0E229-02D5-CCEA-926C-21B9F00FD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C43F52-B783-F2FB-8D0C-E2D4CB1F4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77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52" r:id="rId4"/>
    <p:sldLayoutId id="2147483661" r:id="rId5"/>
    <p:sldLayoutId id="2147483686" r:id="rId6"/>
    <p:sldLayoutId id="2147483687" r:id="rId7"/>
    <p:sldLayoutId id="2147483688" r:id="rId8"/>
    <p:sldLayoutId id="2147483695" r:id="rId9"/>
    <p:sldLayoutId id="2147483658" r:id="rId10"/>
    <p:sldLayoutId id="2147483659" r:id="rId11"/>
    <p:sldLayoutId id="2147483672" r:id="rId12"/>
    <p:sldLayoutId id="2147483670" r:id="rId13"/>
    <p:sldLayoutId id="2147483671" r:id="rId14"/>
    <p:sldLayoutId id="2147483660" r:id="rId15"/>
    <p:sldLayoutId id="2147483662" r:id="rId16"/>
    <p:sldLayoutId id="2147483663"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 id="2147483682" r:id="rId26"/>
    <p:sldLayoutId id="2147483684" r:id="rId27"/>
    <p:sldLayoutId id="2147483664" r:id="rId28"/>
    <p:sldLayoutId id="2147483690" r:id="rId29"/>
    <p:sldLayoutId id="2147483691" r:id="rId30"/>
    <p:sldLayoutId id="2147483692" r:id="rId31"/>
    <p:sldLayoutId id="2147483693" r:id="rId32"/>
    <p:sldLayoutId id="2147483694" r:id="rId33"/>
    <p:sldLayoutId id="2147483657" r:id="rId34"/>
    <p:sldLayoutId id="2147483673" r:id="rId35"/>
    <p:sldLayoutId id="2147483685" r:id="rId36"/>
    <p:sldLayoutId id="2147483698" r:id="rId37"/>
  </p:sldLayoutIdLst>
  <p:hf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1.svg"/><Relationship Id="rId7" Type="http://schemas.openxmlformats.org/officeDocument/2006/relationships/image" Target="../media/image66.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1.svg"/><Relationship Id="rId7" Type="http://schemas.openxmlformats.org/officeDocument/2006/relationships/image" Target="../media/image70.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72.svg"/><Relationship Id="rId10" Type="http://schemas.openxmlformats.org/officeDocument/2006/relationships/image" Target="../media/image73.png"/><Relationship Id="rId4" Type="http://schemas.openxmlformats.org/officeDocument/2006/relationships/image" Target="../media/image71.png"/><Relationship Id="rId9" Type="http://schemas.openxmlformats.org/officeDocument/2006/relationships/image" Target="../media/image64.svg"/></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71.pn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72.svg"/><Relationship Id="rId9"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in a blue sweater&#10;&#10;Description automatically generated">
            <a:extLst>
              <a:ext uri="{FF2B5EF4-FFF2-40B4-BE49-F238E27FC236}">
                <a16:creationId xmlns:a16="http://schemas.microsoft.com/office/drawing/2014/main" id="{B5260999-0313-072F-626D-46E9B2B8003A}"/>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7113211" y="0"/>
            <a:ext cx="4359328" cy="6850856"/>
          </a:xfrm>
        </p:spPr>
      </p:pic>
      <p:sp>
        <p:nvSpPr>
          <p:cNvPr id="15" name="Text Placeholder 14">
            <a:extLst>
              <a:ext uri="{FF2B5EF4-FFF2-40B4-BE49-F238E27FC236}">
                <a16:creationId xmlns:a16="http://schemas.microsoft.com/office/drawing/2014/main" id="{8750114E-F403-1238-BC64-F7E34CB2EBD5}"/>
              </a:ext>
            </a:extLst>
          </p:cNvPr>
          <p:cNvSpPr>
            <a:spLocks noGrp="1"/>
          </p:cNvSpPr>
          <p:nvPr>
            <p:ph type="body" sz="quarter" idx="10"/>
          </p:nvPr>
        </p:nvSpPr>
        <p:spPr>
          <a:xfrm>
            <a:off x="528639" y="3781396"/>
            <a:ext cx="5646020" cy="1229706"/>
          </a:xfrm>
          <a:noFill/>
        </p:spPr>
        <p:txBody>
          <a:bodyPr/>
          <a:lstStyle/>
          <a:p>
            <a:pPr>
              <a:lnSpc>
                <a:spcPts val="5200"/>
              </a:lnSpc>
            </a:pPr>
            <a:r>
              <a:rPr lang="en-GB" dirty="0"/>
              <a:t>A New Way of Looking at Potential </a:t>
            </a:r>
          </a:p>
        </p:txBody>
      </p:sp>
    </p:spTree>
    <p:extLst>
      <p:ext uri="{BB962C8B-B14F-4D97-AF65-F5344CB8AC3E}">
        <p14:creationId xmlns:p14="http://schemas.microsoft.com/office/powerpoint/2010/main" val="421865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1F5AC-D905-C8B8-69B3-575B586390D8}"/>
              </a:ext>
            </a:extLst>
          </p:cNvPr>
          <p:cNvSpPr>
            <a:spLocks noGrp="1"/>
          </p:cNvSpPr>
          <p:nvPr>
            <p:ph type="title"/>
          </p:nvPr>
        </p:nvSpPr>
        <p:spPr>
          <a:xfrm>
            <a:off x="1875391" y="289041"/>
            <a:ext cx="8441218" cy="1355686"/>
          </a:xfrm>
        </p:spPr>
        <p:txBody>
          <a:bodyPr>
            <a:normAutofit fontScale="90000"/>
          </a:bodyPr>
          <a:lstStyle/>
          <a:p>
            <a:pPr algn="ctr">
              <a:lnSpc>
                <a:spcPts val="4100"/>
              </a:lnSpc>
            </a:pPr>
            <a:r>
              <a:rPr lang="en-GB" sz="3600" b="0" dirty="0">
                <a:solidFill>
                  <a:schemeClr val="accent1"/>
                </a:solidFill>
              </a:rPr>
              <a:t>Reducing the odds of wrongly identifying high-potential from </a:t>
            </a:r>
            <a:r>
              <a:rPr lang="en-GB" sz="3600" dirty="0">
                <a:solidFill>
                  <a:schemeClr val="bg1"/>
                </a:solidFill>
              </a:rPr>
              <a:t>1 in 5 </a:t>
            </a:r>
            <a:r>
              <a:rPr lang="en-GB" sz="3600" b="0" dirty="0"/>
              <a:t>to </a:t>
            </a:r>
            <a:r>
              <a:rPr lang="en-GB" sz="3600" dirty="0"/>
              <a:t>1 in 50 </a:t>
            </a:r>
          </a:p>
        </p:txBody>
      </p:sp>
      <p:sp>
        <p:nvSpPr>
          <p:cNvPr id="8" name="TextBox 7">
            <a:extLst>
              <a:ext uri="{FF2B5EF4-FFF2-40B4-BE49-F238E27FC236}">
                <a16:creationId xmlns:a16="http://schemas.microsoft.com/office/drawing/2014/main" id="{7D5978D0-F37A-0DAE-26F7-7F51822FC322}"/>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bg1"/>
                </a:solidFill>
                <a:latin typeface="Segoe UI" panose="020B0502040204020203" pitchFamily="34" charset="0"/>
                <a:ea typeface="Calibri" panose="020F0502020204030204" pitchFamily="34" charset="0"/>
                <a:cs typeface="Segoe UI" panose="020B0502040204020203" pitchFamily="34" charset="0"/>
              </a:rPr>
              <a:t>10</a:t>
            </a:fld>
            <a:endParaRPr lang="en-GB" sz="12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7DC4F72B-76A5-0A30-EC5D-6EC62EE2E18B}"/>
              </a:ext>
            </a:extLst>
          </p:cNvPr>
          <p:cNvGrpSpPr/>
          <p:nvPr/>
        </p:nvGrpSpPr>
        <p:grpSpPr>
          <a:xfrm>
            <a:off x="3036938" y="2033952"/>
            <a:ext cx="926691" cy="926691"/>
            <a:chOff x="4041057" y="2866215"/>
            <a:chExt cx="1435511" cy="1435511"/>
          </a:xfrm>
        </p:grpSpPr>
        <p:sp>
          <p:nvSpPr>
            <p:cNvPr id="10" name="Oval 9">
              <a:extLst>
                <a:ext uri="{FF2B5EF4-FFF2-40B4-BE49-F238E27FC236}">
                  <a16:creationId xmlns:a16="http://schemas.microsoft.com/office/drawing/2014/main" id="{2AEAB7B6-C432-D17E-CC39-AAA97FBD89B9}"/>
                </a:ext>
              </a:extLst>
            </p:cNvPr>
            <p:cNvSpPr/>
            <p:nvPr/>
          </p:nvSpPr>
          <p:spPr>
            <a:xfrm>
              <a:off x="4041057" y="2866215"/>
              <a:ext cx="1435511" cy="143551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20DB646E-4720-BAB4-4407-5492FB550CB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8974" y="3161934"/>
              <a:ext cx="699677" cy="962056"/>
            </a:xfrm>
            <a:prstGeom prst="rect">
              <a:avLst/>
            </a:prstGeom>
          </p:spPr>
        </p:pic>
      </p:grpSp>
      <p:grpSp>
        <p:nvGrpSpPr>
          <p:cNvPr id="24" name="Group 23">
            <a:extLst>
              <a:ext uri="{FF2B5EF4-FFF2-40B4-BE49-F238E27FC236}">
                <a16:creationId xmlns:a16="http://schemas.microsoft.com/office/drawing/2014/main" id="{443F65DE-1157-5FF7-0068-43FE7B2D75B7}"/>
              </a:ext>
            </a:extLst>
          </p:cNvPr>
          <p:cNvGrpSpPr/>
          <p:nvPr/>
        </p:nvGrpSpPr>
        <p:grpSpPr>
          <a:xfrm>
            <a:off x="4334796" y="2033952"/>
            <a:ext cx="926691" cy="926691"/>
            <a:chOff x="4041057" y="2866215"/>
            <a:chExt cx="1435511" cy="1435511"/>
          </a:xfrm>
        </p:grpSpPr>
        <p:pic>
          <p:nvPicPr>
            <p:cNvPr id="25" name="Graphic 24">
              <a:extLst>
                <a:ext uri="{FF2B5EF4-FFF2-40B4-BE49-F238E27FC236}">
                  <a16:creationId xmlns:a16="http://schemas.microsoft.com/office/drawing/2014/main" id="{24F8B9E8-CCC0-ABFA-332D-7E55582EF8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6" name="Oval 25">
              <a:extLst>
                <a:ext uri="{FF2B5EF4-FFF2-40B4-BE49-F238E27FC236}">
                  <a16:creationId xmlns:a16="http://schemas.microsoft.com/office/drawing/2014/main" id="{34E2E49C-9EA0-547C-296C-20121B563A10}"/>
                </a:ext>
              </a:extLst>
            </p:cNvPr>
            <p:cNvSpPr/>
            <p:nvPr/>
          </p:nvSpPr>
          <p:spPr>
            <a:xfrm>
              <a:off x="4041057" y="2866215"/>
              <a:ext cx="1435511" cy="14355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E5EF54EE-CF34-1381-D7D9-F891C18DE6A1}"/>
              </a:ext>
            </a:extLst>
          </p:cNvPr>
          <p:cNvGrpSpPr/>
          <p:nvPr/>
        </p:nvGrpSpPr>
        <p:grpSpPr>
          <a:xfrm>
            <a:off x="5632654" y="2033952"/>
            <a:ext cx="926691" cy="926691"/>
            <a:chOff x="4041057" y="2866215"/>
            <a:chExt cx="1435511" cy="1435511"/>
          </a:xfrm>
        </p:grpSpPr>
        <p:pic>
          <p:nvPicPr>
            <p:cNvPr id="28" name="Graphic 27">
              <a:extLst>
                <a:ext uri="{FF2B5EF4-FFF2-40B4-BE49-F238E27FC236}">
                  <a16:creationId xmlns:a16="http://schemas.microsoft.com/office/drawing/2014/main" id="{F6363D3C-E1BA-751B-C4EE-3F144406FEA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9" name="Oval 28">
              <a:extLst>
                <a:ext uri="{FF2B5EF4-FFF2-40B4-BE49-F238E27FC236}">
                  <a16:creationId xmlns:a16="http://schemas.microsoft.com/office/drawing/2014/main" id="{BF091385-88B3-CB40-CAA0-3B7936836C2A}"/>
                </a:ext>
              </a:extLst>
            </p:cNvPr>
            <p:cNvSpPr/>
            <p:nvPr/>
          </p:nvSpPr>
          <p:spPr>
            <a:xfrm>
              <a:off x="4041057" y="2866215"/>
              <a:ext cx="1435511" cy="14355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B90C4EC8-F79E-86EA-0DBE-71E3B3A1C3FA}"/>
              </a:ext>
            </a:extLst>
          </p:cNvPr>
          <p:cNvGrpSpPr/>
          <p:nvPr/>
        </p:nvGrpSpPr>
        <p:grpSpPr>
          <a:xfrm>
            <a:off x="6930512" y="2033952"/>
            <a:ext cx="926691" cy="926691"/>
            <a:chOff x="4041057" y="2866215"/>
            <a:chExt cx="1435511" cy="1435511"/>
          </a:xfrm>
        </p:grpSpPr>
        <p:pic>
          <p:nvPicPr>
            <p:cNvPr id="31" name="Graphic 30">
              <a:extLst>
                <a:ext uri="{FF2B5EF4-FFF2-40B4-BE49-F238E27FC236}">
                  <a16:creationId xmlns:a16="http://schemas.microsoft.com/office/drawing/2014/main" id="{F9290990-8CDB-773B-ECD0-600356F75C0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32" name="Oval 31">
              <a:extLst>
                <a:ext uri="{FF2B5EF4-FFF2-40B4-BE49-F238E27FC236}">
                  <a16:creationId xmlns:a16="http://schemas.microsoft.com/office/drawing/2014/main" id="{2389CA99-6632-7E65-0F5B-24C0BF7070F0}"/>
                </a:ext>
              </a:extLst>
            </p:cNvPr>
            <p:cNvSpPr/>
            <p:nvPr/>
          </p:nvSpPr>
          <p:spPr>
            <a:xfrm>
              <a:off x="4041057" y="2866215"/>
              <a:ext cx="1435511" cy="14355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 name="Group 32">
            <a:extLst>
              <a:ext uri="{FF2B5EF4-FFF2-40B4-BE49-F238E27FC236}">
                <a16:creationId xmlns:a16="http://schemas.microsoft.com/office/drawing/2014/main" id="{2D443351-6400-5372-5741-47B7410CB557}"/>
              </a:ext>
            </a:extLst>
          </p:cNvPr>
          <p:cNvGrpSpPr/>
          <p:nvPr/>
        </p:nvGrpSpPr>
        <p:grpSpPr>
          <a:xfrm>
            <a:off x="8228370" y="2033952"/>
            <a:ext cx="926691" cy="926691"/>
            <a:chOff x="4041057" y="2866215"/>
            <a:chExt cx="1435511" cy="1435511"/>
          </a:xfrm>
        </p:grpSpPr>
        <p:pic>
          <p:nvPicPr>
            <p:cNvPr id="34" name="Graphic 33">
              <a:extLst>
                <a:ext uri="{FF2B5EF4-FFF2-40B4-BE49-F238E27FC236}">
                  <a16:creationId xmlns:a16="http://schemas.microsoft.com/office/drawing/2014/main" id="{CE62236A-889C-354A-B60E-A9528C1CCE6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35" name="Oval 34">
              <a:extLst>
                <a:ext uri="{FF2B5EF4-FFF2-40B4-BE49-F238E27FC236}">
                  <a16:creationId xmlns:a16="http://schemas.microsoft.com/office/drawing/2014/main" id="{E4512CCF-E3CB-1988-9CCC-4615643E6861}"/>
                </a:ext>
              </a:extLst>
            </p:cNvPr>
            <p:cNvSpPr/>
            <p:nvPr/>
          </p:nvSpPr>
          <p:spPr>
            <a:xfrm>
              <a:off x="4041057" y="2866215"/>
              <a:ext cx="1435511" cy="14355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0F6A6341-FD86-8641-00C8-53120BE21517}"/>
              </a:ext>
            </a:extLst>
          </p:cNvPr>
          <p:cNvGrpSpPr/>
          <p:nvPr/>
        </p:nvGrpSpPr>
        <p:grpSpPr>
          <a:xfrm>
            <a:off x="3036938" y="3421900"/>
            <a:ext cx="6118123" cy="2915043"/>
            <a:chOff x="3036938" y="3421900"/>
            <a:chExt cx="6118123" cy="2915043"/>
          </a:xfrm>
        </p:grpSpPr>
        <p:grpSp>
          <p:nvGrpSpPr>
            <p:cNvPr id="67" name="Group 66">
              <a:extLst>
                <a:ext uri="{FF2B5EF4-FFF2-40B4-BE49-F238E27FC236}">
                  <a16:creationId xmlns:a16="http://schemas.microsoft.com/office/drawing/2014/main" id="{13FB4C48-7F43-3B3A-AA37-02E462D7C3F1}"/>
                </a:ext>
              </a:extLst>
            </p:cNvPr>
            <p:cNvGrpSpPr/>
            <p:nvPr/>
          </p:nvGrpSpPr>
          <p:grpSpPr>
            <a:xfrm>
              <a:off x="3666042" y="3421900"/>
              <a:ext cx="456191" cy="456191"/>
              <a:chOff x="4041057" y="2866215"/>
              <a:chExt cx="1435511" cy="1435511"/>
            </a:xfrm>
          </p:grpSpPr>
          <p:pic>
            <p:nvPicPr>
              <p:cNvPr id="68" name="Graphic 67">
                <a:extLst>
                  <a:ext uri="{FF2B5EF4-FFF2-40B4-BE49-F238E27FC236}">
                    <a16:creationId xmlns:a16="http://schemas.microsoft.com/office/drawing/2014/main" id="{9EB25D90-5B29-CD0F-239B-C87AA3989A4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69" name="Oval 68">
                <a:extLst>
                  <a:ext uri="{FF2B5EF4-FFF2-40B4-BE49-F238E27FC236}">
                    <a16:creationId xmlns:a16="http://schemas.microsoft.com/office/drawing/2014/main" id="{416F163A-96B3-C0C3-DCC1-7945E721892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0" name="Group 69">
              <a:extLst>
                <a:ext uri="{FF2B5EF4-FFF2-40B4-BE49-F238E27FC236}">
                  <a16:creationId xmlns:a16="http://schemas.microsoft.com/office/drawing/2014/main" id="{C074DB3D-C1AD-BECC-C8B1-D7A9DE27B732}"/>
                </a:ext>
              </a:extLst>
            </p:cNvPr>
            <p:cNvGrpSpPr/>
            <p:nvPr/>
          </p:nvGrpSpPr>
          <p:grpSpPr>
            <a:xfrm>
              <a:off x="4295146" y="3421900"/>
              <a:ext cx="456191" cy="456191"/>
              <a:chOff x="4041057" y="2866215"/>
              <a:chExt cx="1435511" cy="1435511"/>
            </a:xfrm>
          </p:grpSpPr>
          <p:pic>
            <p:nvPicPr>
              <p:cNvPr id="71" name="Graphic 70">
                <a:extLst>
                  <a:ext uri="{FF2B5EF4-FFF2-40B4-BE49-F238E27FC236}">
                    <a16:creationId xmlns:a16="http://schemas.microsoft.com/office/drawing/2014/main" id="{EFD9DD2E-E4DD-F170-04FC-441782B49F3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72" name="Oval 71">
                <a:extLst>
                  <a:ext uri="{FF2B5EF4-FFF2-40B4-BE49-F238E27FC236}">
                    <a16:creationId xmlns:a16="http://schemas.microsoft.com/office/drawing/2014/main" id="{FC201CB8-5997-4301-F061-219300B22085}"/>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AFB457AE-BDDD-EBBB-9BCD-4859083E684C}"/>
                </a:ext>
              </a:extLst>
            </p:cNvPr>
            <p:cNvGrpSpPr/>
            <p:nvPr/>
          </p:nvGrpSpPr>
          <p:grpSpPr>
            <a:xfrm>
              <a:off x="4924250" y="3421900"/>
              <a:ext cx="456191" cy="456191"/>
              <a:chOff x="4041057" y="2866215"/>
              <a:chExt cx="1435511" cy="1435511"/>
            </a:xfrm>
          </p:grpSpPr>
          <p:pic>
            <p:nvPicPr>
              <p:cNvPr id="74" name="Graphic 73">
                <a:extLst>
                  <a:ext uri="{FF2B5EF4-FFF2-40B4-BE49-F238E27FC236}">
                    <a16:creationId xmlns:a16="http://schemas.microsoft.com/office/drawing/2014/main" id="{49204FBB-6D43-312D-6FA3-0A3B4ABB68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75" name="Oval 74">
                <a:extLst>
                  <a:ext uri="{FF2B5EF4-FFF2-40B4-BE49-F238E27FC236}">
                    <a16:creationId xmlns:a16="http://schemas.microsoft.com/office/drawing/2014/main" id="{3F09DB5D-A5CB-0048-FB21-7813AAA5FDE3}"/>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6" name="Group 75">
              <a:extLst>
                <a:ext uri="{FF2B5EF4-FFF2-40B4-BE49-F238E27FC236}">
                  <a16:creationId xmlns:a16="http://schemas.microsoft.com/office/drawing/2014/main" id="{18863C48-788E-5E88-40CA-761DCA829367}"/>
                </a:ext>
              </a:extLst>
            </p:cNvPr>
            <p:cNvGrpSpPr/>
            <p:nvPr/>
          </p:nvGrpSpPr>
          <p:grpSpPr>
            <a:xfrm>
              <a:off x="5553354" y="3421900"/>
              <a:ext cx="456191" cy="456191"/>
              <a:chOff x="4041057" y="2866215"/>
              <a:chExt cx="1435511" cy="1435511"/>
            </a:xfrm>
          </p:grpSpPr>
          <p:pic>
            <p:nvPicPr>
              <p:cNvPr id="77" name="Graphic 76">
                <a:extLst>
                  <a:ext uri="{FF2B5EF4-FFF2-40B4-BE49-F238E27FC236}">
                    <a16:creationId xmlns:a16="http://schemas.microsoft.com/office/drawing/2014/main" id="{21C55BC2-9F11-FF20-3B3B-43B9B4CADCB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78" name="Oval 77">
                <a:extLst>
                  <a:ext uri="{FF2B5EF4-FFF2-40B4-BE49-F238E27FC236}">
                    <a16:creationId xmlns:a16="http://schemas.microsoft.com/office/drawing/2014/main" id="{46FD8EEF-F81D-F64D-6EEE-E4281811504C}"/>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9" name="Group 78">
              <a:extLst>
                <a:ext uri="{FF2B5EF4-FFF2-40B4-BE49-F238E27FC236}">
                  <a16:creationId xmlns:a16="http://schemas.microsoft.com/office/drawing/2014/main" id="{5BB6B3DF-9F82-DFEC-D8A5-A1CF434AA385}"/>
                </a:ext>
              </a:extLst>
            </p:cNvPr>
            <p:cNvGrpSpPr/>
            <p:nvPr/>
          </p:nvGrpSpPr>
          <p:grpSpPr>
            <a:xfrm>
              <a:off x="6182458" y="3421900"/>
              <a:ext cx="456191" cy="456191"/>
              <a:chOff x="4041057" y="2866215"/>
              <a:chExt cx="1435511" cy="1435511"/>
            </a:xfrm>
          </p:grpSpPr>
          <p:pic>
            <p:nvPicPr>
              <p:cNvPr id="80" name="Graphic 79">
                <a:extLst>
                  <a:ext uri="{FF2B5EF4-FFF2-40B4-BE49-F238E27FC236}">
                    <a16:creationId xmlns:a16="http://schemas.microsoft.com/office/drawing/2014/main" id="{45576158-8312-D838-0B33-69AB855D4F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81" name="Oval 80">
                <a:extLst>
                  <a:ext uri="{FF2B5EF4-FFF2-40B4-BE49-F238E27FC236}">
                    <a16:creationId xmlns:a16="http://schemas.microsoft.com/office/drawing/2014/main" id="{8ACC1A9E-A21C-BCBD-604B-D96025A948F8}"/>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id="{06047915-BE35-4DD0-D9CC-2FA863BFD8BC}"/>
                </a:ext>
              </a:extLst>
            </p:cNvPr>
            <p:cNvGrpSpPr/>
            <p:nvPr/>
          </p:nvGrpSpPr>
          <p:grpSpPr>
            <a:xfrm>
              <a:off x="6811562" y="3421900"/>
              <a:ext cx="456191" cy="456191"/>
              <a:chOff x="4041057" y="2866215"/>
              <a:chExt cx="1435511" cy="1435511"/>
            </a:xfrm>
          </p:grpSpPr>
          <p:pic>
            <p:nvPicPr>
              <p:cNvPr id="83" name="Graphic 82">
                <a:extLst>
                  <a:ext uri="{FF2B5EF4-FFF2-40B4-BE49-F238E27FC236}">
                    <a16:creationId xmlns:a16="http://schemas.microsoft.com/office/drawing/2014/main" id="{A83EE76F-032E-09C0-3253-5949ABD3FD9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84" name="Oval 83">
                <a:extLst>
                  <a:ext uri="{FF2B5EF4-FFF2-40B4-BE49-F238E27FC236}">
                    <a16:creationId xmlns:a16="http://schemas.microsoft.com/office/drawing/2014/main" id="{26D5FF22-048D-18B9-35DC-1768B2D8098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5" name="Group 84">
              <a:extLst>
                <a:ext uri="{FF2B5EF4-FFF2-40B4-BE49-F238E27FC236}">
                  <a16:creationId xmlns:a16="http://schemas.microsoft.com/office/drawing/2014/main" id="{063D3AE7-65DD-40E7-1B26-536B1B66719D}"/>
                </a:ext>
              </a:extLst>
            </p:cNvPr>
            <p:cNvGrpSpPr/>
            <p:nvPr/>
          </p:nvGrpSpPr>
          <p:grpSpPr>
            <a:xfrm>
              <a:off x="7440666" y="3421900"/>
              <a:ext cx="456191" cy="456191"/>
              <a:chOff x="4041057" y="2866215"/>
              <a:chExt cx="1435511" cy="1435511"/>
            </a:xfrm>
          </p:grpSpPr>
          <p:pic>
            <p:nvPicPr>
              <p:cNvPr id="86" name="Graphic 85">
                <a:extLst>
                  <a:ext uri="{FF2B5EF4-FFF2-40B4-BE49-F238E27FC236}">
                    <a16:creationId xmlns:a16="http://schemas.microsoft.com/office/drawing/2014/main" id="{630B2F29-F59A-54DD-3EBA-DD21A2C2D02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87" name="Oval 86">
                <a:extLst>
                  <a:ext uri="{FF2B5EF4-FFF2-40B4-BE49-F238E27FC236}">
                    <a16:creationId xmlns:a16="http://schemas.microsoft.com/office/drawing/2014/main" id="{3265F25A-2472-CA11-CF06-41B301882481}"/>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8" name="Group 87">
              <a:extLst>
                <a:ext uri="{FF2B5EF4-FFF2-40B4-BE49-F238E27FC236}">
                  <a16:creationId xmlns:a16="http://schemas.microsoft.com/office/drawing/2014/main" id="{17574893-01AE-5336-D84D-6C145FBD9383}"/>
                </a:ext>
              </a:extLst>
            </p:cNvPr>
            <p:cNvGrpSpPr/>
            <p:nvPr/>
          </p:nvGrpSpPr>
          <p:grpSpPr>
            <a:xfrm>
              <a:off x="8069770" y="3421900"/>
              <a:ext cx="456191" cy="456191"/>
              <a:chOff x="4041057" y="2866215"/>
              <a:chExt cx="1435511" cy="1435511"/>
            </a:xfrm>
          </p:grpSpPr>
          <p:pic>
            <p:nvPicPr>
              <p:cNvPr id="89" name="Graphic 88">
                <a:extLst>
                  <a:ext uri="{FF2B5EF4-FFF2-40B4-BE49-F238E27FC236}">
                    <a16:creationId xmlns:a16="http://schemas.microsoft.com/office/drawing/2014/main" id="{42379BDA-7D64-AC58-F7B0-D08D44839F8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90" name="Oval 89">
                <a:extLst>
                  <a:ext uri="{FF2B5EF4-FFF2-40B4-BE49-F238E27FC236}">
                    <a16:creationId xmlns:a16="http://schemas.microsoft.com/office/drawing/2014/main" id="{63E1B853-0517-D431-5757-6183FDB4D795}"/>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5CC894AB-2157-1C5F-2DC5-0973F2CE943C}"/>
                </a:ext>
              </a:extLst>
            </p:cNvPr>
            <p:cNvGrpSpPr/>
            <p:nvPr/>
          </p:nvGrpSpPr>
          <p:grpSpPr>
            <a:xfrm>
              <a:off x="8698870" y="3421900"/>
              <a:ext cx="456191" cy="456191"/>
              <a:chOff x="4041057" y="2866215"/>
              <a:chExt cx="1435511" cy="1435511"/>
            </a:xfrm>
          </p:grpSpPr>
          <p:pic>
            <p:nvPicPr>
              <p:cNvPr id="92" name="Graphic 91">
                <a:extLst>
                  <a:ext uri="{FF2B5EF4-FFF2-40B4-BE49-F238E27FC236}">
                    <a16:creationId xmlns:a16="http://schemas.microsoft.com/office/drawing/2014/main" id="{19000BF3-4EFF-0DD0-1C61-53894B4C046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93" name="Oval 92">
                <a:extLst>
                  <a:ext uri="{FF2B5EF4-FFF2-40B4-BE49-F238E27FC236}">
                    <a16:creationId xmlns:a16="http://schemas.microsoft.com/office/drawing/2014/main" id="{2CE99C59-38CB-07DA-5ACE-B20B1514F11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 name="Group 93">
              <a:extLst>
                <a:ext uri="{FF2B5EF4-FFF2-40B4-BE49-F238E27FC236}">
                  <a16:creationId xmlns:a16="http://schemas.microsoft.com/office/drawing/2014/main" id="{B99FD497-8932-A548-2D33-3CF189D27F93}"/>
                </a:ext>
              </a:extLst>
            </p:cNvPr>
            <p:cNvGrpSpPr/>
            <p:nvPr/>
          </p:nvGrpSpPr>
          <p:grpSpPr>
            <a:xfrm>
              <a:off x="3036938" y="4036613"/>
              <a:ext cx="456191" cy="456191"/>
              <a:chOff x="4041057" y="2866215"/>
              <a:chExt cx="1435511" cy="1435511"/>
            </a:xfrm>
          </p:grpSpPr>
          <p:pic>
            <p:nvPicPr>
              <p:cNvPr id="95" name="Graphic 94">
                <a:extLst>
                  <a:ext uri="{FF2B5EF4-FFF2-40B4-BE49-F238E27FC236}">
                    <a16:creationId xmlns:a16="http://schemas.microsoft.com/office/drawing/2014/main" id="{BD8519C0-6B15-9989-E252-6D003DB0A81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96" name="Oval 95">
                <a:extLst>
                  <a:ext uri="{FF2B5EF4-FFF2-40B4-BE49-F238E27FC236}">
                    <a16:creationId xmlns:a16="http://schemas.microsoft.com/office/drawing/2014/main" id="{801DC01E-B859-4D07-B702-860E2254323C}"/>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7" name="Group 96">
              <a:extLst>
                <a:ext uri="{FF2B5EF4-FFF2-40B4-BE49-F238E27FC236}">
                  <a16:creationId xmlns:a16="http://schemas.microsoft.com/office/drawing/2014/main" id="{D09738D5-FF48-3263-7E09-F9B4ED2AD043}"/>
                </a:ext>
              </a:extLst>
            </p:cNvPr>
            <p:cNvGrpSpPr/>
            <p:nvPr/>
          </p:nvGrpSpPr>
          <p:grpSpPr>
            <a:xfrm>
              <a:off x="3666042" y="4036613"/>
              <a:ext cx="456191" cy="456191"/>
              <a:chOff x="4041057" y="2866215"/>
              <a:chExt cx="1435511" cy="1435511"/>
            </a:xfrm>
          </p:grpSpPr>
          <p:pic>
            <p:nvPicPr>
              <p:cNvPr id="98" name="Graphic 97">
                <a:extLst>
                  <a:ext uri="{FF2B5EF4-FFF2-40B4-BE49-F238E27FC236}">
                    <a16:creationId xmlns:a16="http://schemas.microsoft.com/office/drawing/2014/main" id="{9E02CFA5-208A-D1D4-0AE3-77E6C24EC6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99" name="Oval 98">
                <a:extLst>
                  <a:ext uri="{FF2B5EF4-FFF2-40B4-BE49-F238E27FC236}">
                    <a16:creationId xmlns:a16="http://schemas.microsoft.com/office/drawing/2014/main" id="{8996D220-E34B-C3A9-0F9A-D008A9C80E5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a:extLst>
                <a:ext uri="{FF2B5EF4-FFF2-40B4-BE49-F238E27FC236}">
                  <a16:creationId xmlns:a16="http://schemas.microsoft.com/office/drawing/2014/main" id="{4584DE3E-4DDD-8CB7-C647-636E8625019D}"/>
                </a:ext>
              </a:extLst>
            </p:cNvPr>
            <p:cNvGrpSpPr/>
            <p:nvPr/>
          </p:nvGrpSpPr>
          <p:grpSpPr>
            <a:xfrm>
              <a:off x="4295146" y="4036613"/>
              <a:ext cx="456191" cy="456191"/>
              <a:chOff x="4041057" y="2866215"/>
              <a:chExt cx="1435511" cy="1435511"/>
            </a:xfrm>
          </p:grpSpPr>
          <p:pic>
            <p:nvPicPr>
              <p:cNvPr id="101" name="Graphic 100">
                <a:extLst>
                  <a:ext uri="{FF2B5EF4-FFF2-40B4-BE49-F238E27FC236}">
                    <a16:creationId xmlns:a16="http://schemas.microsoft.com/office/drawing/2014/main" id="{86CF049A-254C-6BE5-3512-7E020BF1FD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02" name="Oval 101">
                <a:extLst>
                  <a:ext uri="{FF2B5EF4-FFF2-40B4-BE49-F238E27FC236}">
                    <a16:creationId xmlns:a16="http://schemas.microsoft.com/office/drawing/2014/main" id="{9B750932-9469-C0B2-63BB-32BCD82D08D4}"/>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Group 102">
              <a:extLst>
                <a:ext uri="{FF2B5EF4-FFF2-40B4-BE49-F238E27FC236}">
                  <a16:creationId xmlns:a16="http://schemas.microsoft.com/office/drawing/2014/main" id="{5B27290F-A3B4-01E3-FF6D-FA777CD0B7CC}"/>
                </a:ext>
              </a:extLst>
            </p:cNvPr>
            <p:cNvGrpSpPr/>
            <p:nvPr/>
          </p:nvGrpSpPr>
          <p:grpSpPr>
            <a:xfrm>
              <a:off x="4924250" y="4036613"/>
              <a:ext cx="456191" cy="456191"/>
              <a:chOff x="4041057" y="2866215"/>
              <a:chExt cx="1435511" cy="1435511"/>
            </a:xfrm>
          </p:grpSpPr>
          <p:pic>
            <p:nvPicPr>
              <p:cNvPr id="104" name="Graphic 103">
                <a:extLst>
                  <a:ext uri="{FF2B5EF4-FFF2-40B4-BE49-F238E27FC236}">
                    <a16:creationId xmlns:a16="http://schemas.microsoft.com/office/drawing/2014/main" id="{5F5A347B-49E7-7AEC-A81D-4A84DF41D9E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05" name="Oval 104">
                <a:extLst>
                  <a:ext uri="{FF2B5EF4-FFF2-40B4-BE49-F238E27FC236}">
                    <a16:creationId xmlns:a16="http://schemas.microsoft.com/office/drawing/2014/main" id="{4837BED8-C189-E446-3E4C-F38631964B11}"/>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45689C55-11C4-86F3-78D4-6161AEDF3CAC}"/>
                </a:ext>
              </a:extLst>
            </p:cNvPr>
            <p:cNvGrpSpPr/>
            <p:nvPr/>
          </p:nvGrpSpPr>
          <p:grpSpPr>
            <a:xfrm>
              <a:off x="5553354" y="4036613"/>
              <a:ext cx="456191" cy="456191"/>
              <a:chOff x="4041057" y="2866215"/>
              <a:chExt cx="1435511" cy="1435511"/>
            </a:xfrm>
          </p:grpSpPr>
          <p:pic>
            <p:nvPicPr>
              <p:cNvPr id="107" name="Graphic 106">
                <a:extLst>
                  <a:ext uri="{FF2B5EF4-FFF2-40B4-BE49-F238E27FC236}">
                    <a16:creationId xmlns:a16="http://schemas.microsoft.com/office/drawing/2014/main" id="{B08A869C-4A6F-3459-A863-F22B836CAEB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08" name="Oval 107">
                <a:extLst>
                  <a:ext uri="{FF2B5EF4-FFF2-40B4-BE49-F238E27FC236}">
                    <a16:creationId xmlns:a16="http://schemas.microsoft.com/office/drawing/2014/main" id="{54A25A1C-23EF-A96F-3E41-23AB2463A30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9" name="Group 108">
              <a:extLst>
                <a:ext uri="{FF2B5EF4-FFF2-40B4-BE49-F238E27FC236}">
                  <a16:creationId xmlns:a16="http://schemas.microsoft.com/office/drawing/2014/main" id="{28B5F4A8-089A-8AF0-FFB7-E41D2660C110}"/>
                </a:ext>
              </a:extLst>
            </p:cNvPr>
            <p:cNvGrpSpPr/>
            <p:nvPr/>
          </p:nvGrpSpPr>
          <p:grpSpPr>
            <a:xfrm>
              <a:off x="6182458" y="4036613"/>
              <a:ext cx="456191" cy="456191"/>
              <a:chOff x="4041057" y="2866215"/>
              <a:chExt cx="1435511" cy="1435511"/>
            </a:xfrm>
          </p:grpSpPr>
          <p:pic>
            <p:nvPicPr>
              <p:cNvPr id="110" name="Graphic 109">
                <a:extLst>
                  <a:ext uri="{FF2B5EF4-FFF2-40B4-BE49-F238E27FC236}">
                    <a16:creationId xmlns:a16="http://schemas.microsoft.com/office/drawing/2014/main" id="{3FA79553-235E-D2E6-85BE-C74CE4C3BE0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11" name="Oval 110">
                <a:extLst>
                  <a:ext uri="{FF2B5EF4-FFF2-40B4-BE49-F238E27FC236}">
                    <a16:creationId xmlns:a16="http://schemas.microsoft.com/office/drawing/2014/main" id="{F61FEA98-3648-6063-9ADE-479E1E868003}"/>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2" name="Group 111">
              <a:extLst>
                <a:ext uri="{FF2B5EF4-FFF2-40B4-BE49-F238E27FC236}">
                  <a16:creationId xmlns:a16="http://schemas.microsoft.com/office/drawing/2014/main" id="{92B228D1-64FA-88A5-75BF-BC30E383C806}"/>
                </a:ext>
              </a:extLst>
            </p:cNvPr>
            <p:cNvGrpSpPr/>
            <p:nvPr/>
          </p:nvGrpSpPr>
          <p:grpSpPr>
            <a:xfrm>
              <a:off x="6811562" y="4036613"/>
              <a:ext cx="456191" cy="456191"/>
              <a:chOff x="4041057" y="2866215"/>
              <a:chExt cx="1435511" cy="1435511"/>
            </a:xfrm>
          </p:grpSpPr>
          <p:pic>
            <p:nvPicPr>
              <p:cNvPr id="113" name="Graphic 112">
                <a:extLst>
                  <a:ext uri="{FF2B5EF4-FFF2-40B4-BE49-F238E27FC236}">
                    <a16:creationId xmlns:a16="http://schemas.microsoft.com/office/drawing/2014/main" id="{F2BF7C09-E36F-45B3-48A4-3F57A716E28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14" name="Oval 113">
                <a:extLst>
                  <a:ext uri="{FF2B5EF4-FFF2-40B4-BE49-F238E27FC236}">
                    <a16:creationId xmlns:a16="http://schemas.microsoft.com/office/drawing/2014/main" id="{582313E9-A9E3-AE4F-8139-2E7D031CD08B}"/>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5" name="Group 114">
              <a:extLst>
                <a:ext uri="{FF2B5EF4-FFF2-40B4-BE49-F238E27FC236}">
                  <a16:creationId xmlns:a16="http://schemas.microsoft.com/office/drawing/2014/main" id="{D1995B53-AC6E-A9FA-2378-9154A9DBC443}"/>
                </a:ext>
              </a:extLst>
            </p:cNvPr>
            <p:cNvGrpSpPr/>
            <p:nvPr/>
          </p:nvGrpSpPr>
          <p:grpSpPr>
            <a:xfrm>
              <a:off x="7440666" y="4036613"/>
              <a:ext cx="456191" cy="456191"/>
              <a:chOff x="4041057" y="2866215"/>
              <a:chExt cx="1435511" cy="1435511"/>
            </a:xfrm>
          </p:grpSpPr>
          <p:pic>
            <p:nvPicPr>
              <p:cNvPr id="116" name="Graphic 115">
                <a:extLst>
                  <a:ext uri="{FF2B5EF4-FFF2-40B4-BE49-F238E27FC236}">
                    <a16:creationId xmlns:a16="http://schemas.microsoft.com/office/drawing/2014/main" id="{E813DD86-4E3E-9601-3C8D-D719CFF17D4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17" name="Oval 116">
                <a:extLst>
                  <a:ext uri="{FF2B5EF4-FFF2-40B4-BE49-F238E27FC236}">
                    <a16:creationId xmlns:a16="http://schemas.microsoft.com/office/drawing/2014/main" id="{146BC31C-38B8-1992-5CE7-035A51D2DACA}"/>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8" name="Group 117">
              <a:extLst>
                <a:ext uri="{FF2B5EF4-FFF2-40B4-BE49-F238E27FC236}">
                  <a16:creationId xmlns:a16="http://schemas.microsoft.com/office/drawing/2014/main" id="{956CBC77-8175-CC68-8FFB-DFAED22D6303}"/>
                </a:ext>
              </a:extLst>
            </p:cNvPr>
            <p:cNvGrpSpPr/>
            <p:nvPr/>
          </p:nvGrpSpPr>
          <p:grpSpPr>
            <a:xfrm>
              <a:off x="8069770" y="4036613"/>
              <a:ext cx="456191" cy="456191"/>
              <a:chOff x="4041057" y="2866215"/>
              <a:chExt cx="1435511" cy="1435511"/>
            </a:xfrm>
          </p:grpSpPr>
          <p:pic>
            <p:nvPicPr>
              <p:cNvPr id="119" name="Graphic 118">
                <a:extLst>
                  <a:ext uri="{FF2B5EF4-FFF2-40B4-BE49-F238E27FC236}">
                    <a16:creationId xmlns:a16="http://schemas.microsoft.com/office/drawing/2014/main" id="{7AF842B6-2F2B-6B11-D930-8049689225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20" name="Oval 119">
                <a:extLst>
                  <a:ext uri="{FF2B5EF4-FFF2-40B4-BE49-F238E27FC236}">
                    <a16:creationId xmlns:a16="http://schemas.microsoft.com/office/drawing/2014/main" id="{6AB3D64D-22B6-C52B-9F34-D28B7C926657}"/>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1" name="Group 120">
              <a:extLst>
                <a:ext uri="{FF2B5EF4-FFF2-40B4-BE49-F238E27FC236}">
                  <a16:creationId xmlns:a16="http://schemas.microsoft.com/office/drawing/2014/main" id="{B7AB1356-D083-EF85-9341-ABAC7DFE166A}"/>
                </a:ext>
              </a:extLst>
            </p:cNvPr>
            <p:cNvGrpSpPr/>
            <p:nvPr/>
          </p:nvGrpSpPr>
          <p:grpSpPr>
            <a:xfrm>
              <a:off x="8698870" y="4036613"/>
              <a:ext cx="456191" cy="456191"/>
              <a:chOff x="4041057" y="2866215"/>
              <a:chExt cx="1435511" cy="1435511"/>
            </a:xfrm>
          </p:grpSpPr>
          <p:pic>
            <p:nvPicPr>
              <p:cNvPr id="122" name="Graphic 121">
                <a:extLst>
                  <a:ext uri="{FF2B5EF4-FFF2-40B4-BE49-F238E27FC236}">
                    <a16:creationId xmlns:a16="http://schemas.microsoft.com/office/drawing/2014/main" id="{F2A1D4B0-28F7-0527-360D-B379F1D37B4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23" name="Oval 122">
                <a:extLst>
                  <a:ext uri="{FF2B5EF4-FFF2-40B4-BE49-F238E27FC236}">
                    <a16:creationId xmlns:a16="http://schemas.microsoft.com/office/drawing/2014/main" id="{CCD8B8C4-D9FB-74C0-FC63-4261EC4AB7A8}"/>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4" name="Group 123">
              <a:extLst>
                <a:ext uri="{FF2B5EF4-FFF2-40B4-BE49-F238E27FC236}">
                  <a16:creationId xmlns:a16="http://schemas.microsoft.com/office/drawing/2014/main" id="{C5829A5D-82FD-47FA-27FA-616130EFC943}"/>
                </a:ext>
              </a:extLst>
            </p:cNvPr>
            <p:cNvGrpSpPr/>
            <p:nvPr/>
          </p:nvGrpSpPr>
          <p:grpSpPr>
            <a:xfrm>
              <a:off x="3036938" y="4651326"/>
              <a:ext cx="456191" cy="456191"/>
              <a:chOff x="4041057" y="2866215"/>
              <a:chExt cx="1435511" cy="1435511"/>
            </a:xfrm>
          </p:grpSpPr>
          <p:pic>
            <p:nvPicPr>
              <p:cNvPr id="125" name="Graphic 124">
                <a:extLst>
                  <a:ext uri="{FF2B5EF4-FFF2-40B4-BE49-F238E27FC236}">
                    <a16:creationId xmlns:a16="http://schemas.microsoft.com/office/drawing/2014/main" id="{165836D6-9490-3120-B898-C6E2A4A1EF0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26" name="Oval 125">
                <a:extLst>
                  <a:ext uri="{FF2B5EF4-FFF2-40B4-BE49-F238E27FC236}">
                    <a16:creationId xmlns:a16="http://schemas.microsoft.com/office/drawing/2014/main" id="{6FDEC49C-21E1-BA0E-AF7E-D3275CD1D8E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7" name="Group 126">
              <a:extLst>
                <a:ext uri="{FF2B5EF4-FFF2-40B4-BE49-F238E27FC236}">
                  <a16:creationId xmlns:a16="http://schemas.microsoft.com/office/drawing/2014/main" id="{6772D1AC-A9E9-E8DB-CE0C-50AEEB38154A}"/>
                </a:ext>
              </a:extLst>
            </p:cNvPr>
            <p:cNvGrpSpPr/>
            <p:nvPr/>
          </p:nvGrpSpPr>
          <p:grpSpPr>
            <a:xfrm>
              <a:off x="3666042" y="4651326"/>
              <a:ext cx="456191" cy="456191"/>
              <a:chOff x="4041057" y="2866215"/>
              <a:chExt cx="1435511" cy="1435511"/>
            </a:xfrm>
          </p:grpSpPr>
          <p:pic>
            <p:nvPicPr>
              <p:cNvPr id="128" name="Graphic 127">
                <a:extLst>
                  <a:ext uri="{FF2B5EF4-FFF2-40B4-BE49-F238E27FC236}">
                    <a16:creationId xmlns:a16="http://schemas.microsoft.com/office/drawing/2014/main" id="{065D2095-3E6F-982C-DCDF-1AD69DDF7E4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29" name="Oval 128">
                <a:extLst>
                  <a:ext uri="{FF2B5EF4-FFF2-40B4-BE49-F238E27FC236}">
                    <a16:creationId xmlns:a16="http://schemas.microsoft.com/office/drawing/2014/main" id="{AAFD2030-4461-FF5E-B6F1-8EC711C7B848}"/>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0" name="Group 129">
              <a:extLst>
                <a:ext uri="{FF2B5EF4-FFF2-40B4-BE49-F238E27FC236}">
                  <a16:creationId xmlns:a16="http://schemas.microsoft.com/office/drawing/2014/main" id="{2E4DFBBE-2D0C-7C86-3A3B-E8CD7D8C8709}"/>
                </a:ext>
              </a:extLst>
            </p:cNvPr>
            <p:cNvGrpSpPr/>
            <p:nvPr/>
          </p:nvGrpSpPr>
          <p:grpSpPr>
            <a:xfrm>
              <a:off x="4295146" y="4651326"/>
              <a:ext cx="456191" cy="456191"/>
              <a:chOff x="4041057" y="2866215"/>
              <a:chExt cx="1435511" cy="1435511"/>
            </a:xfrm>
          </p:grpSpPr>
          <p:pic>
            <p:nvPicPr>
              <p:cNvPr id="131" name="Graphic 130">
                <a:extLst>
                  <a:ext uri="{FF2B5EF4-FFF2-40B4-BE49-F238E27FC236}">
                    <a16:creationId xmlns:a16="http://schemas.microsoft.com/office/drawing/2014/main" id="{FFA53260-30A2-A2D3-6D57-EBF4B3D9E05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32" name="Oval 131">
                <a:extLst>
                  <a:ext uri="{FF2B5EF4-FFF2-40B4-BE49-F238E27FC236}">
                    <a16:creationId xmlns:a16="http://schemas.microsoft.com/office/drawing/2014/main" id="{17CFA7E4-5D30-F9B9-9855-A154FC16057D}"/>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3" name="Group 132">
              <a:extLst>
                <a:ext uri="{FF2B5EF4-FFF2-40B4-BE49-F238E27FC236}">
                  <a16:creationId xmlns:a16="http://schemas.microsoft.com/office/drawing/2014/main" id="{8DEE5EDA-B949-E871-453E-081BA804419E}"/>
                </a:ext>
              </a:extLst>
            </p:cNvPr>
            <p:cNvGrpSpPr/>
            <p:nvPr/>
          </p:nvGrpSpPr>
          <p:grpSpPr>
            <a:xfrm>
              <a:off x="4924250" y="4651326"/>
              <a:ext cx="456191" cy="456191"/>
              <a:chOff x="4041057" y="2866215"/>
              <a:chExt cx="1435511" cy="1435511"/>
            </a:xfrm>
          </p:grpSpPr>
          <p:pic>
            <p:nvPicPr>
              <p:cNvPr id="134" name="Graphic 133">
                <a:extLst>
                  <a:ext uri="{FF2B5EF4-FFF2-40B4-BE49-F238E27FC236}">
                    <a16:creationId xmlns:a16="http://schemas.microsoft.com/office/drawing/2014/main" id="{DA042B2F-E18E-2FD8-EF62-6E6993D230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35" name="Oval 134">
                <a:extLst>
                  <a:ext uri="{FF2B5EF4-FFF2-40B4-BE49-F238E27FC236}">
                    <a16:creationId xmlns:a16="http://schemas.microsoft.com/office/drawing/2014/main" id="{9BD97984-E716-026B-0488-EF13BA5407C0}"/>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6" name="Group 135">
              <a:extLst>
                <a:ext uri="{FF2B5EF4-FFF2-40B4-BE49-F238E27FC236}">
                  <a16:creationId xmlns:a16="http://schemas.microsoft.com/office/drawing/2014/main" id="{74A8E885-93B1-DFA1-6B29-6B143AF4FFCB}"/>
                </a:ext>
              </a:extLst>
            </p:cNvPr>
            <p:cNvGrpSpPr/>
            <p:nvPr/>
          </p:nvGrpSpPr>
          <p:grpSpPr>
            <a:xfrm>
              <a:off x="5553354" y="4651326"/>
              <a:ext cx="456191" cy="456191"/>
              <a:chOff x="4041057" y="2866215"/>
              <a:chExt cx="1435511" cy="1435511"/>
            </a:xfrm>
          </p:grpSpPr>
          <p:pic>
            <p:nvPicPr>
              <p:cNvPr id="137" name="Graphic 136">
                <a:extLst>
                  <a:ext uri="{FF2B5EF4-FFF2-40B4-BE49-F238E27FC236}">
                    <a16:creationId xmlns:a16="http://schemas.microsoft.com/office/drawing/2014/main" id="{245DAAC7-C18F-28FB-FE05-F66A977008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38" name="Oval 137">
                <a:extLst>
                  <a:ext uri="{FF2B5EF4-FFF2-40B4-BE49-F238E27FC236}">
                    <a16:creationId xmlns:a16="http://schemas.microsoft.com/office/drawing/2014/main" id="{C5B0E656-7E68-252B-10C7-EB9E449A1876}"/>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9" name="Group 138">
              <a:extLst>
                <a:ext uri="{FF2B5EF4-FFF2-40B4-BE49-F238E27FC236}">
                  <a16:creationId xmlns:a16="http://schemas.microsoft.com/office/drawing/2014/main" id="{7B4BA80C-A9B2-C8F3-149B-A4C034BB74CF}"/>
                </a:ext>
              </a:extLst>
            </p:cNvPr>
            <p:cNvGrpSpPr/>
            <p:nvPr/>
          </p:nvGrpSpPr>
          <p:grpSpPr>
            <a:xfrm>
              <a:off x="6182458" y="4651326"/>
              <a:ext cx="456191" cy="456191"/>
              <a:chOff x="4041057" y="2866215"/>
              <a:chExt cx="1435511" cy="1435511"/>
            </a:xfrm>
          </p:grpSpPr>
          <p:pic>
            <p:nvPicPr>
              <p:cNvPr id="140" name="Graphic 139">
                <a:extLst>
                  <a:ext uri="{FF2B5EF4-FFF2-40B4-BE49-F238E27FC236}">
                    <a16:creationId xmlns:a16="http://schemas.microsoft.com/office/drawing/2014/main" id="{4FE9B3E0-D234-EC83-36EB-E785DF7C6C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41" name="Oval 140">
                <a:extLst>
                  <a:ext uri="{FF2B5EF4-FFF2-40B4-BE49-F238E27FC236}">
                    <a16:creationId xmlns:a16="http://schemas.microsoft.com/office/drawing/2014/main" id="{9B4387FE-8F55-FA2A-4A08-01295DF75221}"/>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2" name="Group 141">
              <a:extLst>
                <a:ext uri="{FF2B5EF4-FFF2-40B4-BE49-F238E27FC236}">
                  <a16:creationId xmlns:a16="http://schemas.microsoft.com/office/drawing/2014/main" id="{897F2A10-19FF-F00B-5CAA-36F04AD08DC5}"/>
                </a:ext>
              </a:extLst>
            </p:cNvPr>
            <p:cNvGrpSpPr/>
            <p:nvPr/>
          </p:nvGrpSpPr>
          <p:grpSpPr>
            <a:xfrm>
              <a:off x="6811562" y="4651326"/>
              <a:ext cx="456191" cy="456191"/>
              <a:chOff x="4041057" y="2866215"/>
              <a:chExt cx="1435511" cy="1435511"/>
            </a:xfrm>
          </p:grpSpPr>
          <p:pic>
            <p:nvPicPr>
              <p:cNvPr id="143" name="Graphic 142">
                <a:extLst>
                  <a:ext uri="{FF2B5EF4-FFF2-40B4-BE49-F238E27FC236}">
                    <a16:creationId xmlns:a16="http://schemas.microsoft.com/office/drawing/2014/main" id="{2F0415C5-C67D-DE68-F89D-70C567A227D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44" name="Oval 143">
                <a:extLst>
                  <a:ext uri="{FF2B5EF4-FFF2-40B4-BE49-F238E27FC236}">
                    <a16:creationId xmlns:a16="http://schemas.microsoft.com/office/drawing/2014/main" id="{1E0F4261-C373-2C13-2970-920BC3D10F7A}"/>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5" name="Group 144">
              <a:extLst>
                <a:ext uri="{FF2B5EF4-FFF2-40B4-BE49-F238E27FC236}">
                  <a16:creationId xmlns:a16="http://schemas.microsoft.com/office/drawing/2014/main" id="{A9F28356-5B78-791E-70A8-919CB601BA03}"/>
                </a:ext>
              </a:extLst>
            </p:cNvPr>
            <p:cNvGrpSpPr/>
            <p:nvPr/>
          </p:nvGrpSpPr>
          <p:grpSpPr>
            <a:xfrm>
              <a:off x="7440666" y="4651326"/>
              <a:ext cx="456191" cy="456191"/>
              <a:chOff x="4041057" y="2866215"/>
              <a:chExt cx="1435511" cy="1435511"/>
            </a:xfrm>
          </p:grpSpPr>
          <p:pic>
            <p:nvPicPr>
              <p:cNvPr id="146" name="Graphic 145">
                <a:extLst>
                  <a:ext uri="{FF2B5EF4-FFF2-40B4-BE49-F238E27FC236}">
                    <a16:creationId xmlns:a16="http://schemas.microsoft.com/office/drawing/2014/main" id="{7654BC2B-59F8-0D3E-8E32-03042FB4F3B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47" name="Oval 146">
                <a:extLst>
                  <a:ext uri="{FF2B5EF4-FFF2-40B4-BE49-F238E27FC236}">
                    <a16:creationId xmlns:a16="http://schemas.microsoft.com/office/drawing/2014/main" id="{E5A5EAE7-7A3A-C86A-9145-162AA04E71DF}"/>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8" name="Group 147">
              <a:extLst>
                <a:ext uri="{FF2B5EF4-FFF2-40B4-BE49-F238E27FC236}">
                  <a16:creationId xmlns:a16="http://schemas.microsoft.com/office/drawing/2014/main" id="{48090445-B84A-7A58-7CC9-58F7059E3F9A}"/>
                </a:ext>
              </a:extLst>
            </p:cNvPr>
            <p:cNvGrpSpPr/>
            <p:nvPr/>
          </p:nvGrpSpPr>
          <p:grpSpPr>
            <a:xfrm>
              <a:off x="8069770" y="4651326"/>
              <a:ext cx="456191" cy="456191"/>
              <a:chOff x="4041057" y="2866215"/>
              <a:chExt cx="1435511" cy="1435511"/>
            </a:xfrm>
          </p:grpSpPr>
          <p:pic>
            <p:nvPicPr>
              <p:cNvPr id="149" name="Graphic 148">
                <a:extLst>
                  <a:ext uri="{FF2B5EF4-FFF2-40B4-BE49-F238E27FC236}">
                    <a16:creationId xmlns:a16="http://schemas.microsoft.com/office/drawing/2014/main" id="{28A023DC-9C90-0541-CA3F-2022B2F3BF1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50" name="Oval 149">
                <a:extLst>
                  <a:ext uri="{FF2B5EF4-FFF2-40B4-BE49-F238E27FC236}">
                    <a16:creationId xmlns:a16="http://schemas.microsoft.com/office/drawing/2014/main" id="{7EC024FA-4CC2-4D4A-B626-AB27D5A8642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1" name="Group 150">
              <a:extLst>
                <a:ext uri="{FF2B5EF4-FFF2-40B4-BE49-F238E27FC236}">
                  <a16:creationId xmlns:a16="http://schemas.microsoft.com/office/drawing/2014/main" id="{939E17E9-E713-E392-4070-19518651207D}"/>
                </a:ext>
              </a:extLst>
            </p:cNvPr>
            <p:cNvGrpSpPr/>
            <p:nvPr/>
          </p:nvGrpSpPr>
          <p:grpSpPr>
            <a:xfrm>
              <a:off x="8698870" y="4651326"/>
              <a:ext cx="456191" cy="456191"/>
              <a:chOff x="4041057" y="2866215"/>
              <a:chExt cx="1435511" cy="1435511"/>
            </a:xfrm>
          </p:grpSpPr>
          <p:pic>
            <p:nvPicPr>
              <p:cNvPr id="152" name="Graphic 151">
                <a:extLst>
                  <a:ext uri="{FF2B5EF4-FFF2-40B4-BE49-F238E27FC236}">
                    <a16:creationId xmlns:a16="http://schemas.microsoft.com/office/drawing/2014/main" id="{47981CA5-AE55-81CF-EDDD-DB8B272E56E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53" name="Oval 152">
                <a:extLst>
                  <a:ext uri="{FF2B5EF4-FFF2-40B4-BE49-F238E27FC236}">
                    <a16:creationId xmlns:a16="http://schemas.microsoft.com/office/drawing/2014/main" id="{563C3EF8-F333-206B-529A-85387614AFD1}"/>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id="{70A247B4-2DCB-36BB-EE49-343E6EA5B1B3}"/>
                </a:ext>
              </a:extLst>
            </p:cNvPr>
            <p:cNvGrpSpPr/>
            <p:nvPr/>
          </p:nvGrpSpPr>
          <p:grpSpPr>
            <a:xfrm>
              <a:off x="3036938" y="5266039"/>
              <a:ext cx="456191" cy="456191"/>
              <a:chOff x="4041057" y="2866215"/>
              <a:chExt cx="1435511" cy="1435511"/>
            </a:xfrm>
          </p:grpSpPr>
          <p:pic>
            <p:nvPicPr>
              <p:cNvPr id="155" name="Graphic 154">
                <a:extLst>
                  <a:ext uri="{FF2B5EF4-FFF2-40B4-BE49-F238E27FC236}">
                    <a16:creationId xmlns:a16="http://schemas.microsoft.com/office/drawing/2014/main" id="{43A02261-F273-68F2-7083-49EB549FB7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56" name="Oval 155">
                <a:extLst>
                  <a:ext uri="{FF2B5EF4-FFF2-40B4-BE49-F238E27FC236}">
                    <a16:creationId xmlns:a16="http://schemas.microsoft.com/office/drawing/2014/main" id="{7B25F138-BC74-C92C-F8DD-7639ECEDF0C4}"/>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7" name="Group 156">
              <a:extLst>
                <a:ext uri="{FF2B5EF4-FFF2-40B4-BE49-F238E27FC236}">
                  <a16:creationId xmlns:a16="http://schemas.microsoft.com/office/drawing/2014/main" id="{A37DEE15-DC21-4CFE-1D91-6D5BE909E352}"/>
                </a:ext>
              </a:extLst>
            </p:cNvPr>
            <p:cNvGrpSpPr/>
            <p:nvPr/>
          </p:nvGrpSpPr>
          <p:grpSpPr>
            <a:xfrm>
              <a:off x="3666042" y="5266039"/>
              <a:ext cx="456191" cy="456191"/>
              <a:chOff x="4041057" y="2866215"/>
              <a:chExt cx="1435511" cy="1435511"/>
            </a:xfrm>
          </p:grpSpPr>
          <p:pic>
            <p:nvPicPr>
              <p:cNvPr id="158" name="Graphic 157">
                <a:extLst>
                  <a:ext uri="{FF2B5EF4-FFF2-40B4-BE49-F238E27FC236}">
                    <a16:creationId xmlns:a16="http://schemas.microsoft.com/office/drawing/2014/main" id="{53D739AE-8D1B-2150-3DF6-DBC2E1BB990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59" name="Oval 158">
                <a:extLst>
                  <a:ext uri="{FF2B5EF4-FFF2-40B4-BE49-F238E27FC236}">
                    <a16:creationId xmlns:a16="http://schemas.microsoft.com/office/drawing/2014/main" id="{891203C6-90CD-F27E-63E2-F99045B75EB4}"/>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0" name="Group 159">
              <a:extLst>
                <a:ext uri="{FF2B5EF4-FFF2-40B4-BE49-F238E27FC236}">
                  <a16:creationId xmlns:a16="http://schemas.microsoft.com/office/drawing/2014/main" id="{73ADC852-50DF-09A8-658B-10884C0461B8}"/>
                </a:ext>
              </a:extLst>
            </p:cNvPr>
            <p:cNvGrpSpPr/>
            <p:nvPr/>
          </p:nvGrpSpPr>
          <p:grpSpPr>
            <a:xfrm>
              <a:off x="4295146" y="5266039"/>
              <a:ext cx="456191" cy="456191"/>
              <a:chOff x="4041057" y="2866215"/>
              <a:chExt cx="1435511" cy="1435511"/>
            </a:xfrm>
          </p:grpSpPr>
          <p:pic>
            <p:nvPicPr>
              <p:cNvPr id="161" name="Graphic 160">
                <a:extLst>
                  <a:ext uri="{FF2B5EF4-FFF2-40B4-BE49-F238E27FC236}">
                    <a16:creationId xmlns:a16="http://schemas.microsoft.com/office/drawing/2014/main" id="{CEC86D68-8AF5-7C3D-5DA7-CF1C444D95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62" name="Oval 161">
                <a:extLst>
                  <a:ext uri="{FF2B5EF4-FFF2-40B4-BE49-F238E27FC236}">
                    <a16:creationId xmlns:a16="http://schemas.microsoft.com/office/drawing/2014/main" id="{27D74800-F618-911A-B75A-85E054A9D663}"/>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3" name="Group 162">
              <a:extLst>
                <a:ext uri="{FF2B5EF4-FFF2-40B4-BE49-F238E27FC236}">
                  <a16:creationId xmlns:a16="http://schemas.microsoft.com/office/drawing/2014/main" id="{D49A7B7C-8ECB-F993-477A-524078C503F6}"/>
                </a:ext>
              </a:extLst>
            </p:cNvPr>
            <p:cNvGrpSpPr/>
            <p:nvPr/>
          </p:nvGrpSpPr>
          <p:grpSpPr>
            <a:xfrm>
              <a:off x="4924250" y="5266039"/>
              <a:ext cx="456191" cy="456191"/>
              <a:chOff x="4041057" y="2866215"/>
              <a:chExt cx="1435511" cy="1435511"/>
            </a:xfrm>
          </p:grpSpPr>
          <p:pic>
            <p:nvPicPr>
              <p:cNvPr id="164" name="Graphic 163">
                <a:extLst>
                  <a:ext uri="{FF2B5EF4-FFF2-40B4-BE49-F238E27FC236}">
                    <a16:creationId xmlns:a16="http://schemas.microsoft.com/office/drawing/2014/main" id="{2D802373-FC57-4185-7C94-7612541AEE3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65" name="Oval 164">
                <a:extLst>
                  <a:ext uri="{FF2B5EF4-FFF2-40B4-BE49-F238E27FC236}">
                    <a16:creationId xmlns:a16="http://schemas.microsoft.com/office/drawing/2014/main" id="{9F6EB66E-3615-DFDE-3570-8839E95E8696}"/>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A8861E33-102A-4BD9-FBF6-C9893A7F0E22}"/>
                </a:ext>
              </a:extLst>
            </p:cNvPr>
            <p:cNvGrpSpPr/>
            <p:nvPr/>
          </p:nvGrpSpPr>
          <p:grpSpPr>
            <a:xfrm>
              <a:off x="5553354" y="5266039"/>
              <a:ext cx="456191" cy="456191"/>
              <a:chOff x="4041057" y="2866215"/>
              <a:chExt cx="1435511" cy="1435511"/>
            </a:xfrm>
          </p:grpSpPr>
          <p:pic>
            <p:nvPicPr>
              <p:cNvPr id="167" name="Graphic 166">
                <a:extLst>
                  <a:ext uri="{FF2B5EF4-FFF2-40B4-BE49-F238E27FC236}">
                    <a16:creationId xmlns:a16="http://schemas.microsoft.com/office/drawing/2014/main" id="{06856F94-2160-5B7D-FFF1-74B1145B1ED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68" name="Oval 167">
                <a:extLst>
                  <a:ext uri="{FF2B5EF4-FFF2-40B4-BE49-F238E27FC236}">
                    <a16:creationId xmlns:a16="http://schemas.microsoft.com/office/drawing/2014/main" id="{C70A6B31-9850-E933-390D-57A23C92CA35}"/>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9" name="Group 168">
              <a:extLst>
                <a:ext uri="{FF2B5EF4-FFF2-40B4-BE49-F238E27FC236}">
                  <a16:creationId xmlns:a16="http://schemas.microsoft.com/office/drawing/2014/main" id="{049D3168-A58A-AB09-4FF0-C747A17B2910}"/>
                </a:ext>
              </a:extLst>
            </p:cNvPr>
            <p:cNvGrpSpPr/>
            <p:nvPr/>
          </p:nvGrpSpPr>
          <p:grpSpPr>
            <a:xfrm>
              <a:off x="6182458" y="5266039"/>
              <a:ext cx="456191" cy="456191"/>
              <a:chOff x="4041057" y="2866215"/>
              <a:chExt cx="1435511" cy="1435511"/>
            </a:xfrm>
          </p:grpSpPr>
          <p:pic>
            <p:nvPicPr>
              <p:cNvPr id="170" name="Graphic 169">
                <a:extLst>
                  <a:ext uri="{FF2B5EF4-FFF2-40B4-BE49-F238E27FC236}">
                    <a16:creationId xmlns:a16="http://schemas.microsoft.com/office/drawing/2014/main" id="{A9389B82-D9C6-8DE0-31CD-2505F7C4C0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71" name="Oval 170">
                <a:extLst>
                  <a:ext uri="{FF2B5EF4-FFF2-40B4-BE49-F238E27FC236}">
                    <a16:creationId xmlns:a16="http://schemas.microsoft.com/office/drawing/2014/main" id="{CCAFA415-1F9B-F5E1-B762-715334B468A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2" name="Group 171">
              <a:extLst>
                <a:ext uri="{FF2B5EF4-FFF2-40B4-BE49-F238E27FC236}">
                  <a16:creationId xmlns:a16="http://schemas.microsoft.com/office/drawing/2014/main" id="{652AD5B0-AC1C-A5E0-6B64-74FC55356AF4}"/>
                </a:ext>
              </a:extLst>
            </p:cNvPr>
            <p:cNvGrpSpPr/>
            <p:nvPr/>
          </p:nvGrpSpPr>
          <p:grpSpPr>
            <a:xfrm>
              <a:off x="6811562" y="5266039"/>
              <a:ext cx="456191" cy="456191"/>
              <a:chOff x="4041057" y="2866215"/>
              <a:chExt cx="1435511" cy="1435511"/>
            </a:xfrm>
          </p:grpSpPr>
          <p:pic>
            <p:nvPicPr>
              <p:cNvPr id="173" name="Graphic 172">
                <a:extLst>
                  <a:ext uri="{FF2B5EF4-FFF2-40B4-BE49-F238E27FC236}">
                    <a16:creationId xmlns:a16="http://schemas.microsoft.com/office/drawing/2014/main" id="{35575AC9-10D8-639F-E330-6E8D4497123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74" name="Oval 173">
                <a:extLst>
                  <a:ext uri="{FF2B5EF4-FFF2-40B4-BE49-F238E27FC236}">
                    <a16:creationId xmlns:a16="http://schemas.microsoft.com/office/drawing/2014/main" id="{E60F710C-3233-4843-BEBA-6909A416FDA0}"/>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5" name="Group 174">
              <a:extLst>
                <a:ext uri="{FF2B5EF4-FFF2-40B4-BE49-F238E27FC236}">
                  <a16:creationId xmlns:a16="http://schemas.microsoft.com/office/drawing/2014/main" id="{BCDB946B-DEEE-DDCB-EA08-AD8E2DE0B73E}"/>
                </a:ext>
              </a:extLst>
            </p:cNvPr>
            <p:cNvGrpSpPr/>
            <p:nvPr/>
          </p:nvGrpSpPr>
          <p:grpSpPr>
            <a:xfrm>
              <a:off x="7440666" y="5266039"/>
              <a:ext cx="456191" cy="456191"/>
              <a:chOff x="4041057" y="2866215"/>
              <a:chExt cx="1435511" cy="1435511"/>
            </a:xfrm>
          </p:grpSpPr>
          <p:pic>
            <p:nvPicPr>
              <p:cNvPr id="176" name="Graphic 175">
                <a:extLst>
                  <a:ext uri="{FF2B5EF4-FFF2-40B4-BE49-F238E27FC236}">
                    <a16:creationId xmlns:a16="http://schemas.microsoft.com/office/drawing/2014/main" id="{643E36E5-0D4F-C8CD-CA3F-B20870FCCD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77" name="Oval 176">
                <a:extLst>
                  <a:ext uri="{FF2B5EF4-FFF2-40B4-BE49-F238E27FC236}">
                    <a16:creationId xmlns:a16="http://schemas.microsoft.com/office/drawing/2014/main" id="{3A7A4031-051D-2D3D-F855-8889903695C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8" name="Group 177">
              <a:extLst>
                <a:ext uri="{FF2B5EF4-FFF2-40B4-BE49-F238E27FC236}">
                  <a16:creationId xmlns:a16="http://schemas.microsoft.com/office/drawing/2014/main" id="{91DA4D3D-D9C6-A40B-F106-A786A8E3745F}"/>
                </a:ext>
              </a:extLst>
            </p:cNvPr>
            <p:cNvGrpSpPr/>
            <p:nvPr/>
          </p:nvGrpSpPr>
          <p:grpSpPr>
            <a:xfrm>
              <a:off x="8069770" y="5266039"/>
              <a:ext cx="456191" cy="456191"/>
              <a:chOff x="4041057" y="2866215"/>
              <a:chExt cx="1435511" cy="1435511"/>
            </a:xfrm>
          </p:grpSpPr>
          <p:pic>
            <p:nvPicPr>
              <p:cNvPr id="179" name="Graphic 178">
                <a:extLst>
                  <a:ext uri="{FF2B5EF4-FFF2-40B4-BE49-F238E27FC236}">
                    <a16:creationId xmlns:a16="http://schemas.microsoft.com/office/drawing/2014/main" id="{CB0BA01C-B641-D874-FDC2-FDBF32A3F30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80" name="Oval 179">
                <a:extLst>
                  <a:ext uri="{FF2B5EF4-FFF2-40B4-BE49-F238E27FC236}">
                    <a16:creationId xmlns:a16="http://schemas.microsoft.com/office/drawing/2014/main" id="{4216FBB8-AB99-7D83-232E-CE22E036DB6C}"/>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1" name="Group 180">
              <a:extLst>
                <a:ext uri="{FF2B5EF4-FFF2-40B4-BE49-F238E27FC236}">
                  <a16:creationId xmlns:a16="http://schemas.microsoft.com/office/drawing/2014/main" id="{31FC71B9-E85E-1321-2D06-4CC84886EF02}"/>
                </a:ext>
              </a:extLst>
            </p:cNvPr>
            <p:cNvGrpSpPr/>
            <p:nvPr/>
          </p:nvGrpSpPr>
          <p:grpSpPr>
            <a:xfrm>
              <a:off x="8698870" y="5266039"/>
              <a:ext cx="456191" cy="456191"/>
              <a:chOff x="4041057" y="2866215"/>
              <a:chExt cx="1435511" cy="1435511"/>
            </a:xfrm>
          </p:grpSpPr>
          <p:pic>
            <p:nvPicPr>
              <p:cNvPr id="182" name="Graphic 181">
                <a:extLst>
                  <a:ext uri="{FF2B5EF4-FFF2-40B4-BE49-F238E27FC236}">
                    <a16:creationId xmlns:a16="http://schemas.microsoft.com/office/drawing/2014/main" id="{FF0604C4-968B-DA37-5F75-88A2B5B7A9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83" name="Oval 182">
                <a:extLst>
                  <a:ext uri="{FF2B5EF4-FFF2-40B4-BE49-F238E27FC236}">
                    <a16:creationId xmlns:a16="http://schemas.microsoft.com/office/drawing/2014/main" id="{3E458C4C-63F0-E4A6-C3D2-A34F1DD1C8FB}"/>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4" name="Group 183">
              <a:extLst>
                <a:ext uri="{FF2B5EF4-FFF2-40B4-BE49-F238E27FC236}">
                  <a16:creationId xmlns:a16="http://schemas.microsoft.com/office/drawing/2014/main" id="{502B8584-1457-60A5-35A5-FDD1D11E8656}"/>
                </a:ext>
              </a:extLst>
            </p:cNvPr>
            <p:cNvGrpSpPr/>
            <p:nvPr/>
          </p:nvGrpSpPr>
          <p:grpSpPr>
            <a:xfrm>
              <a:off x="3036938" y="5880752"/>
              <a:ext cx="456191" cy="456191"/>
              <a:chOff x="4041057" y="2866215"/>
              <a:chExt cx="1435511" cy="1435511"/>
            </a:xfrm>
          </p:grpSpPr>
          <p:pic>
            <p:nvPicPr>
              <p:cNvPr id="185" name="Graphic 184">
                <a:extLst>
                  <a:ext uri="{FF2B5EF4-FFF2-40B4-BE49-F238E27FC236}">
                    <a16:creationId xmlns:a16="http://schemas.microsoft.com/office/drawing/2014/main" id="{497DC61B-B8DF-BDBC-7F51-558C18FFE36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86" name="Oval 185">
                <a:extLst>
                  <a:ext uri="{FF2B5EF4-FFF2-40B4-BE49-F238E27FC236}">
                    <a16:creationId xmlns:a16="http://schemas.microsoft.com/office/drawing/2014/main" id="{0A08C3A0-61DB-4359-B1BB-13ABA6C3B5B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7" name="Group 186">
              <a:extLst>
                <a:ext uri="{FF2B5EF4-FFF2-40B4-BE49-F238E27FC236}">
                  <a16:creationId xmlns:a16="http://schemas.microsoft.com/office/drawing/2014/main" id="{119ABC7A-E173-E607-2875-C382403AD559}"/>
                </a:ext>
              </a:extLst>
            </p:cNvPr>
            <p:cNvGrpSpPr/>
            <p:nvPr/>
          </p:nvGrpSpPr>
          <p:grpSpPr>
            <a:xfrm>
              <a:off x="3666042" y="5880752"/>
              <a:ext cx="456191" cy="456191"/>
              <a:chOff x="4041057" y="2866215"/>
              <a:chExt cx="1435511" cy="1435511"/>
            </a:xfrm>
          </p:grpSpPr>
          <p:pic>
            <p:nvPicPr>
              <p:cNvPr id="188" name="Graphic 187">
                <a:extLst>
                  <a:ext uri="{FF2B5EF4-FFF2-40B4-BE49-F238E27FC236}">
                    <a16:creationId xmlns:a16="http://schemas.microsoft.com/office/drawing/2014/main" id="{F4D88082-2576-70E4-849E-8FF52C85A9A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89" name="Oval 188">
                <a:extLst>
                  <a:ext uri="{FF2B5EF4-FFF2-40B4-BE49-F238E27FC236}">
                    <a16:creationId xmlns:a16="http://schemas.microsoft.com/office/drawing/2014/main" id="{3F4B39A6-8DA5-493B-0FA3-6211A79C2D4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0" name="Group 189">
              <a:extLst>
                <a:ext uri="{FF2B5EF4-FFF2-40B4-BE49-F238E27FC236}">
                  <a16:creationId xmlns:a16="http://schemas.microsoft.com/office/drawing/2014/main" id="{9D9BA6AC-6086-C63A-4B8B-0A9B566E64EF}"/>
                </a:ext>
              </a:extLst>
            </p:cNvPr>
            <p:cNvGrpSpPr/>
            <p:nvPr/>
          </p:nvGrpSpPr>
          <p:grpSpPr>
            <a:xfrm>
              <a:off x="4295146" y="5880752"/>
              <a:ext cx="456191" cy="456191"/>
              <a:chOff x="4041057" y="2866215"/>
              <a:chExt cx="1435511" cy="1435511"/>
            </a:xfrm>
          </p:grpSpPr>
          <p:pic>
            <p:nvPicPr>
              <p:cNvPr id="191" name="Graphic 190">
                <a:extLst>
                  <a:ext uri="{FF2B5EF4-FFF2-40B4-BE49-F238E27FC236}">
                    <a16:creationId xmlns:a16="http://schemas.microsoft.com/office/drawing/2014/main" id="{3D733ABF-8011-3F23-5A83-F8FD74FF0AE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92" name="Oval 191">
                <a:extLst>
                  <a:ext uri="{FF2B5EF4-FFF2-40B4-BE49-F238E27FC236}">
                    <a16:creationId xmlns:a16="http://schemas.microsoft.com/office/drawing/2014/main" id="{A16D6651-3C8D-4B43-BC20-22D25F7E8BFD}"/>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3" name="Group 192">
              <a:extLst>
                <a:ext uri="{FF2B5EF4-FFF2-40B4-BE49-F238E27FC236}">
                  <a16:creationId xmlns:a16="http://schemas.microsoft.com/office/drawing/2014/main" id="{461B0B0D-75C3-D447-F96B-6CB2A7F3051B}"/>
                </a:ext>
              </a:extLst>
            </p:cNvPr>
            <p:cNvGrpSpPr/>
            <p:nvPr/>
          </p:nvGrpSpPr>
          <p:grpSpPr>
            <a:xfrm>
              <a:off x="4924250" y="5880752"/>
              <a:ext cx="456191" cy="456191"/>
              <a:chOff x="4041057" y="2866215"/>
              <a:chExt cx="1435511" cy="1435511"/>
            </a:xfrm>
          </p:grpSpPr>
          <p:pic>
            <p:nvPicPr>
              <p:cNvPr id="194" name="Graphic 193">
                <a:extLst>
                  <a:ext uri="{FF2B5EF4-FFF2-40B4-BE49-F238E27FC236}">
                    <a16:creationId xmlns:a16="http://schemas.microsoft.com/office/drawing/2014/main" id="{EFB7ACC7-CCC1-9B9D-028F-AED286D906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95" name="Oval 194">
                <a:extLst>
                  <a:ext uri="{FF2B5EF4-FFF2-40B4-BE49-F238E27FC236}">
                    <a16:creationId xmlns:a16="http://schemas.microsoft.com/office/drawing/2014/main" id="{A4049317-C6A7-6462-B953-582EA0673F0E}"/>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6" name="Group 195">
              <a:extLst>
                <a:ext uri="{FF2B5EF4-FFF2-40B4-BE49-F238E27FC236}">
                  <a16:creationId xmlns:a16="http://schemas.microsoft.com/office/drawing/2014/main" id="{3BA3D263-4E91-40E8-D819-B10497EB354D}"/>
                </a:ext>
              </a:extLst>
            </p:cNvPr>
            <p:cNvGrpSpPr/>
            <p:nvPr/>
          </p:nvGrpSpPr>
          <p:grpSpPr>
            <a:xfrm>
              <a:off x="5553354" y="5880752"/>
              <a:ext cx="456191" cy="456191"/>
              <a:chOff x="4041057" y="2866215"/>
              <a:chExt cx="1435511" cy="1435511"/>
            </a:xfrm>
          </p:grpSpPr>
          <p:pic>
            <p:nvPicPr>
              <p:cNvPr id="197" name="Graphic 196">
                <a:extLst>
                  <a:ext uri="{FF2B5EF4-FFF2-40B4-BE49-F238E27FC236}">
                    <a16:creationId xmlns:a16="http://schemas.microsoft.com/office/drawing/2014/main" id="{40B6761A-9BDA-B7FC-E8DB-94609E345C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198" name="Oval 197">
                <a:extLst>
                  <a:ext uri="{FF2B5EF4-FFF2-40B4-BE49-F238E27FC236}">
                    <a16:creationId xmlns:a16="http://schemas.microsoft.com/office/drawing/2014/main" id="{E1FA5B28-5203-5E52-73F0-46AF8BFCDC48}"/>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9" name="Group 198">
              <a:extLst>
                <a:ext uri="{FF2B5EF4-FFF2-40B4-BE49-F238E27FC236}">
                  <a16:creationId xmlns:a16="http://schemas.microsoft.com/office/drawing/2014/main" id="{8217740E-3A89-D531-D8C5-E1C75B9B7541}"/>
                </a:ext>
              </a:extLst>
            </p:cNvPr>
            <p:cNvGrpSpPr/>
            <p:nvPr/>
          </p:nvGrpSpPr>
          <p:grpSpPr>
            <a:xfrm>
              <a:off x="6182458" y="5880752"/>
              <a:ext cx="456191" cy="456191"/>
              <a:chOff x="4041057" y="2866215"/>
              <a:chExt cx="1435511" cy="1435511"/>
            </a:xfrm>
          </p:grpSpPr>
          <p:pic>
            <p:nvPicPr>
              <p:cNvPr id="200" name="Graphic 199">
                <a:extLst>
                  <a:ext uri="{FF2B5EF4-FFF2-40B4-BE49-F238E27FC236}">
                    <a16:creationId xmlns:a16="http://schemas.microsoft.com/office/drawing/2014/main" id="{B39E1EF4-4503-6FCF-9992-3A5E6578EF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01" name="Oval 200">
                <a:extLst>
                  <a:ext uri="{FF2B5EF4-FFF2-40B4-BE49-F238E27FC236}">
                    <a16:creationId xmlns:a16="http://schemas.microsoft.com/office/drawing/2014/main" id="{E5475335-8D3A-DBAC-DEEC-F6AF037682D7}"/>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2" name="Group 201">
              <a:extLst>
                <a:ext uri="{FF2B5EF4-FFF2-40B4-BE49-F238E27FC236}">
                  <a16:creationId xmlns:a16="http://schemas.microsoft.com/office/drawing/2014/main" id="{EB7B9F66-CDCF-0C43-C68F-14CEB639ACD6}"/>
                </a:ext>
              </a:extLst>
            </p:cNvPr>
            <p:cNvGrpSpPr/>
            <p:nvPr/>
          </p:nvGrpSpPr>
          <p:grpSpPr>
            <a:xfrm>
              <a:off x="6811562" y="5880752"/>
              <a:ext cx="456191" cy="456191"/>
              <a:chOff x="4041057" y="2866215"/>
              <a:chExt cx="1435511" cy="1435511"/>
            </a:xfrm>
          </p:grpSpPr>
          <p:pic>
            <p:nvPicPr>
              <p:cNvPr id="203" name="Graphic 202">
                <a:extLst>
                  <a:ext uri="{FF2B5EF4-FFF2-40B4-BE49-F238E27FC236}">
                    <a16:creationId xmlns:a16="http://schemas.microsoft.com/office/drawing/2014/main" id="{6FA3FB92-C4A2-4E0A-C6E5-C6371E90FD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04" name="Oval 203">
                <a:extLst>
                  <a:ext uri="{FF2B5EF4-FFF2-40B4-BE49-F238E27FC236}">
                    <a16:creationId xmlns:a16="http://schemas.microsoft.com/office/drawing/2014/main" id="{20FE8C10-425F-A854-DBA4-BC36397B0559}"/>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5" name="Group 204">
              <a:extLst>
                <a:ext uri="{FF2B5EF4-FFF2-40B4-BE49-F238E27FC236}">
                  <a16:creationId xmlns:a16="http://schemas.microsoft.com/office/drawing/2014/main" id="{CFB1D28B-3C65-B45D-AB4F-720BBB4F0BA8}"/>
                </a:ext>
              </a:extLst>
            </p:cNvPr>
            <p:cNvGrpSpPr/>
            <p:nvPr/>
          </p:nvGrpSpPr>
          <p:grpSpPr>
            <a:xfrm>
              <a:off x="7440666" y="5880752"/>
              <a:ext cx="456191" cy="456191"/>
              <a:chOff x="4041057" y="2866215"/>
              <a:chExt cx="1435511" cy="1435511"/>
            </a:xfrm>
          </p:grpSpPr>
          <p:pic>
            <p:nvPicPr>
              <p:cNvPr id="206" name="Graphic 205">
                <a:extLst>
                  <a:ext uri="{FF2B5EF4-FFF2-40B4-BE49-F238E27FC236}">
                    <a16:creationId xmlns:a16="http://schemas.microsoft.com/office/drawing/2014/main" id="{D9AF8172-CFEF-DC6A-1116-72C3B92DE63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07" name="Oval 206">
                <a:extLst>
                  <a:ext uri="{FF2B5EF4-FFF2-40B4-BE49-F238E27FC236}">
                    <a16:creationId xmlns:a16="http://schemas.microsoft.com/office/drawing/2014/main" id="{9C70D7FF-D63E-8D9B-E26D-D5031EFD5458}"/>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8" name="Group 207">
              <a:extLst>
                <a:ext uri="{FF2B5EF4-FFF2-40B4-BE49-F238E27FC236}">
                  <a16:creationId xmlns:a16="http://schemas.microsoft.com/office/drawing/2014/main" id="{7F17463B-0222-4121-54E1-0E1210019CA4}"/>
                </a:ext>
              </a:extLst>
            </p:cNvPr>
            <p:cNvGrpSpPr/>
            <p:nvPr/>
          </p:nvGrpSpPr>
          <p:grpSpPr>
            <a:xfrm>
              <a:off x="8069770" y="5880752"/>
              <a:ext cx="456191" cy="456191"/>
              <a:chOff x="4041057" y="2866215"/>
              <a:chExt cx="1435511" cy="1435511"/>
            </a:xfrm>
          </p:grpSpPr>
          <p:pic>
            <p:nvPicPr>
              <p:cNvPr id="209" name="Graphic 208">
                <a:extLst>
                  <a:ext uri="{FF2B5EF4-FFF2-40B4-BE49-F238E27FC236}">
                    <a16:creationId xmlns:a16="http://schemas.microsoft.com/office/drawing/2014/main" id="{ECC3B8F8-1D0D-943D-A1C3-51D2162ADD0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10" name="Oval 209">
                <a:extLst>
                  <a:ext uri="{FF2B5EF4-FFF2-40B4-BE49-F238E27FC236}">
                    <a16:creationId xmlns:a16="http://schemas.microsoft.com/office/drawing/2014/main" id="{66AE40D8-B211-04B0-C3BA-4780506F86E2}"/>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oup 210">
              <a:extLst>
                <a:ext uri="{FF2B5EF4-FFF2-40B4-BE49-F238E27FC236}">
                  <a16:creationId xmlns:a16="http://schemas.microsoft.com/office/drawing/2014/main" id="{2CBCD4F1-B8EE-FA73-F701-740FE6E71515}"/>
                </a:ext>
              </a:extLst>
            </p:cNvPr>
            <p:cNvGrpSpPr/>
            <p:nvPr/>
          </p:nvGrpSpPr>
          <p:grpSpPr>
            <a:xfrm>
              <a:off x="8698870" y="5880752"/>
              <a:ext cx="456191" cy="456191"/>
              <a:chOff x="4041057" y="2866215"/>
              <a:chExt cx="1435511" cy="1435511"/>
            </a:xfrm>
          </p:grpSpPr>
          <p:pic>
            <p:nvPicPr>
              <p:cNvPr id="212" name="Graphic 211">
                <a:extLst>
                  <a:ext uri="{FF2B5EF4-FFF2-40B4-BE49-F238E27FC236}">
                    <a16:creationId xmlns:a16="http://schemas.microsoft.com/office/drawing/2014/main" id="{008D3D03-8925-6C62-3A7C-E89E841632B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08974" y="3161934"/>
                <a:ext cx="699677" cy="962056"/>
              </a:xfrm>
              <a:prstGeom prst="rect">
                <a:avLst/>
              </a:prstGeom>
            </p:spPr>
          </p:pic>
          <p:sp>
            <p:nvSpPr>
              <p:cNvPr id="213" name="Oval 212">
                <a:extLst>
                  <a:ext uri="{FF2B5EF4-FFF2-40B4-BE49-F238E27FC236}">
                    <a16:creationId xmlns:a16="http://schemas.microsoft.com/office/drawing/2014/main" id="{1F2DF3C2-971B-6DDA-F288-1A045200E61D}"/>
                  </a:ext>
                </a:extLst>
              </p:cNvPr>
              <p:cNvSpPr/>
              <p:nvPr/>
            </p:nvSpPr>
            <p:spPr>
              <a:xfrm>
                <a:off x="4041057" y="2866215"/>
                <a:ext cx="1435511" cy="143551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14" name="Group 213">
            <a:extLst>
              <a:ext uri="{FF2B5EF4-FFF2-40B4-BE49-F238E27FC236}">
                <a16:creationId xmlns:a16="http://schemas.microsoft.com/office/drawing/2014/main" id="{DC602D8B-34A7-1AEB-A690-64D3ED075E29}"/>
              </a:ext>
            </a:extLst>
          </p:cNvPr>
          <p:cNvGrpSpPr/>
          <p:nvPr/>
        </p:nvGrpSpPr>
        <p:grpSpPr>
          <a:xfrm>
            <a:off x="3036518" y="3421900"/>
            <a:ext cx="456191" cy="456191"/>
            <a:chOff x="4041057" y="2866215"/>
            <a:chExt cx="1435511" cy="1435511"/>
          </a:xfrm>
        </p:grpSpPr>
        <p:sp>
          <p:nvSpPr>
            <p:cNvPr id="215" name="Oval 214">
              <a:extLst>
                <a:ext uri="{FF2B5EF4-FFF2-40B4-BE49-F238E27FC236}">
                  <a16:creationId xmlns:a16="http://schemas.microsoft.com/office/drawing/2014/main" id="{A9D28B99-930C-53D2-241E-91350D43283A}"/>
                </a:ext>
              </a:extLst>
            </p:cNvPr>
            <p:cNvSpPr/>
            <p:nvPr/>
          </p:nvSpPr>
          <p:spPr>
            <a:xfrm>
              <a:off x="4041057" y="2866215"/>
              <a:ext cx="1435511" cy="143551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6" name="Graphic 215">
              <a:extLst>
                <a:ext uri="{FF2B5EF4-FFF2-40B4-BE49-F238E27FC236}">
                  <a16:creationId xmlns:a16="http://schemas.microsoft.com/office/drawing/2014/main" id="{3D4DC3C6-BB19-2012-A32B-0634C9D5C81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8974" y="3161934"/>
              <a:ext cx="699677" cy="962056"/>
            </a:xfrm>
            <a:prstGeom prst="rect">
              <a:avLst/>
            </a:prstGeom>
          </p:spPr>
        </p:pic>
      </p:grpSp>
      <p:cxnSp>
        <p:nvCxnSpPr>
          <p:cNvPr id="218" name="Straight Connector 217">
            <a:extLst>
              <a:ext uri="{FF2B5EF4-FFF2-40B4-BE49-F238E27FC236}">
                <a16:creationId xmlns:a16="http://schemas.microsoft.com/office/drawing/2014/main" id="{D5D365F7-DA51-20E9-6DB9-62439990CEE5}"/>
              </a:ext>
            </a:extLst>
          </p:cNvPr>
          <p:cNvCxnSpPr/>
          <p:nvPr/>
        </p:nvCxnSpPr>
        <p:spPr>
          <a:xfrm>
            <a:off x="3046350" y="3156155"/>
            <a:ext cx="610871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188B64D-6143-2F4F-5301-1D7B0ED8A216}"/>
              </a:ext>
            </a:extLst>
          </p:cNvPr>
          <p:cNvSpPr txBox="1"/>
          <p:nvPr/>
        </p:nvSpPr>
        <p:spPr>
          <a:xfrm>
            <a:off x="7590199" y="937388"/>
            <a:ext cx="2121148" cy="584775"/>
          </a:xfrm>
          <a:prstGeom prst="rect">
            <a:avLst/>
          </a:prstGeom>
          <a:noFill/>
        </p:spPr>
        <p:txBody>
          <a:bodyPr wrap="square">
            <a:spAutoFit/>
          </a:bodyPr>
          <a:lstStyle/>
          <a:p>
            <a:r>
              <a:rPr lang="en-GB" sz="3200" dirty="0">
                <a:solidFill>
                  <a:schemeClr val="accent1"/>
                </a:solidFill>
                <a:latin typeface="+mj-lt"/>
                <a:ea typeface="+mj-ea"/>
                <a:cs typeface="+mj-cs"/>
              </a:rPr>
              <a:t>to </a:t>
            </a:r>
            <a:r>
              <a:rPr lang="en-GB" sz="3200" b="1" dirty="0">
                <a:solidFill>
                  <a:schemeClr val="bg1"/>
                </a:solidFill>
                <a:latin typeface="+mj-lt"/>
                <a:ea typeface="+mj-ea"/>
                <a:cs typeface="+mj-cs"/>
              </a:rPr>
              <a:t>1 in 50 </a:t>
            </a:r>
          </a:p>
        </p:txBody>
      </p:sp>
    </p:spTree>
    <p:extLst>
      <p:ext uri="{BB962C8B-B14F-4D97-AF65-F5344CB8AC3E}">
        <p14:creationId xmlns:p14="http://schemas.microsoft.com/office/powerpoint/2010/main" val="1856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p:cTn id="7" dur="250" fill="hold"/>
                                        <p:tgtEl>
                                          <p:spTgt spid="214"/>
                                        </p:tgtEl>
                                        <p:attrNameLst>
                                          <p:attrName>ppt_w</p:attrName>
                                        </p:attrNameLst>
                                      </p:cBhvr>
                                      <p:tavLst>
                                        <p:tav tm="0">
                                          <p:val>
                                            <p:fltVal val="0"/>
                                          </p:val>
                                        </p:tav>
                                        <p:tav tm="100000">
                                          <p:val>
                                            <p:strVal val="#ppt_w"/>
                                          </p:val>
                                        </p:tav>
                                      </p:tavLst>
                                    </p:anim>
                                    <p:anim calcmode="lin" valueType="num">
                                      <p:cBhvr>
                                        <p:cTn id="8" dur="250" fill="hold"/>
                                        <p:tgtEl>
                                          <p:spTgt spid="214"/>
                                        </p:tgtEl>
                                        <p:attrNameLst>
                                          <p:attrName>ppt_h</p:attrName>
                                        </p:attrNameLst>
                                      </p:cBhvr>
                                      <p:tavLst>
                                        <p:tav tm="0">
                                          <p:val>
                                            <p:fltVal val="0"/>
                                          </p:val>
                                        </p:tav>
                                        <p:tav tm="100000">
                                          <p:val>
                                            <p:strVal val="#ppt_h"/>
                                          </p:val>
                                        </p:tav>
                                      </p:tavLst>
                                    </p:anim>
                                    <p:animEffect transition="in" filter="fade">
                                      <p:cBhvr>
                                        <p:cTn id="9" dur="250"/>
                                        <p:tgtEl>
                                          <p:spTgt spid="2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88CF089-0BA9-2BAE-0587-1B4752304C8D}"/>
              </a:ext>
            </a:extLst>
          </p:cNvPr>
          <p:cNvSpPr txBox="1"/>
          <p:nvPr/>
        </p:nvSpPr>
        <p:spPr>
          <a:xfrm>
            <a:off x="578757" y="418515"/>
            <a:ext cx="7355875" cy="1234249"/>
          </a:xfrm>
          <a:prstGeom prst="rect">
            <a:avLst/>
          </a:prstGeom>
          <a:noFill/>
        </p:spPr>
        <p:txBody>
          <a:bodyPr wrap="square">
            <a:spAutoFit/>
          </a:bodyPr>
          <a:lstStyle/>
          <a:p>
            <a:pPr marL="0" indent="0">
              <a:lnSpc>
                <a:spcPct val="107000"/>
              </a:lnSpc>
              <a:spcAft>
                <a:spcPts val="800"/>
              </a:spcAft>
              <a:buNone/>
            </a:pPr>
            <a:r>
              <a:rPr lang="en-US" sz="3600" b="1" dirty="0">
                <a:solidFill>
                  <a:schemeClr val="tx2"/>
                </a:solidFill>
                <a:effectLst/>
                <a:latin typeface="+mj-lt"/>
                <a:ea typeface="Calibri" panose="020F0502020204030204" pitchFamily="34" charset="0"/>
                <a:cs typeface="Arial" panose="020B0604020202020204" pitchFamily="34" charset="0"/>
              </a:rPr>
              <a:t>Wave-</a:t>
            </a:r>
            <a:r>
              <a:rPr lang="en-US" sz="3600" b="1" dirty="0" err="1">
                <a:solidFill>
                  <a:schemeClr val="tx2"/>
                </a:solidFill>
                <a:effectLst/>
                <a:latin typeface="+mj-lt"/>
                <a:ea typeface="Calibri" panose="020F0502020204030204" pitchFamily="34" charset="0"/>
                <a:cs typeface="Arial" panose="020B0604020202020204" pitchFamily="34" charset="0"/>
              </a:rPr>
              <a:t>i</a:t>
            </a:r>
            <a:r>
              <a:rPr lang="en-US" sz="3600" b="1" dirty="0">
                <a:solidFill>
                  <a:schemeClr val="tx2"/>
                </a:solidFill>
                <a:effectLst/>
                <a:latin typeface="+mj-lt"/>
                <a:ea typeface="Calibri" panose="020F0502020204030204" pitchFamily="34" charset="0"/>
                <a:cs typeface="Arial" panose="020B0604020202020204" pitchFamily="34" charset="0"/>
              </a:rPr>
              <a:t> helps talent teams shape a stronger future by: </a:t>
            </a:r>
          </a:p>
        </p:txBody>
      </p:sp>
      <p:sp>
        <p:nvSpPr>
          <p:cNvPr id="9" name="Content Placeholder 2, chunk 1, chunk 1">
            <a:extLst>
              <a:ext uri="{FF2B5EF4-FFF2-40B4-BE49-F238E27FC236}">
                <a16:creationId xmlns:a16="http://schemas.microsoft.com/office/drawing/2014/main" id="{CC3A8AE6-7A10-62C4-5C44-2E6DB798F0A9}"/>
              </a:ext>
            </a:extLst>
          </p:cNvPr>
          <p:cNvSpPr txBox="1"/>
          <p:nvPr/>
        </p:nvSpPr>
        <p:spPr>
          <a:xfrm>
            <a:off x="578757" y="2592876"/>
            <a:ext cx="1938301"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leaders fairly and objectively</a:t>
            </a:r>
          </a:p>
        </p:txBody>
      </p:sp>
      <p:grpSp>
        <p:nvGrpSpPr>
          <p:cNvPr id="17" name="Group 16">
            <a:extLst>
              <a:ext uri="{FF2B5EF4-FFF2-40B4-BE49-F238E27FC236}">
                <a16:creationId xmlns:a16="http://schemas.microsoft.com/office/drawing/2014/main" id="{6983C997-900C-4880-0F01-440EBD0E2386}"/>
              </a:ext>
            </a:extLst>
          </p:cNvPr>
          <p:cNvGrpSpPr/>
          <p:nvPr/>
        </p:nvGrpSpPr>
        <p:grpSpPr>
          <a:xfrm rot="310120">
            <a:off x="5200837" y="4004405"/>
            <a:ext cx="7730079" cy="4334597"/>
            <a:chOff x="617620" y="1173428"/>
            <a:chExt cx="8552800" cy="4795933"/>
          </a:xfrm>
        </p:grpSpPr>
        <p:sp>
          <p:nvSpPr>
            <p:cNvPr id="18" name="Rectangle 23">
              <a:extLst>
                <a:ext uri="{FF2B5EF4-FFF2-40B4-BE49-F238E27FC236}">
                  <a16:creationId xmlns:a16="http://schemas.microsoft.com/office/drawing/2014/main" id="{3A31FE0F-C355-0CB8-5B9E-A6CF2C10B836}"/>
                </a:ext>
              </a:extLst>
            </p:cNvPr>
            <p:cNvSpPr/>
            <p:nvPr/>
          </p:nvSpPr>
          <p:spPr>
            <a:xfrm>
              <a:off x="1409700" y="1224256"/>
              <a:ext cx="1073150" cy="4409488"/>
            </a:xfrm>
            <a:custGeom>
              <a:avLst/>
              <a:gdLst>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22860 w 1073150"/>
                <a:gd name="connsiteY0" fmla="*/ 27940 h 4409488"/>
                <a:gd name="connsiteX1" fmla="*/ 1073150 w 1073150"/>
                <a:gd name="connsiteY1" fmla="*/ 0 h 4409488"/>
                <a:gd name="connsiteX2" fmla="*/ 1073150 w 1073150"/>
                <a:gd name="connsiteY2" fmla="*/ 4409488 h 4409488"/>
                <a:gd name="connsiteX3" fmla="*/ 0 w 1073150"/>
                <a:gd name="connsiteY3" fmla="*/ 4409488 h 4409488"/>
                <a:gd name="connsiteX4" fmla="*/ 22860 w 1073150"/>
                <a:gd name="connsiteY4" fmla="*/ 27940 h 440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50" h="4409488">
                  <a:moveTo>
                    <a:pt x="22860" y="27940"/>
                  </a:moveTo>
                  <a:lnTo>
                    <a:pt x="1073150" y="0"/>
                  </a:lnTo>
                  <a:lnTo>
                    <a:pt x="1073150" y="4409488"/>
                  </a:lnTo>
                  <a:lnTo>
                    <a:pt x="0" y="4409488"/>
                  </a:lnTo>
                  <a:lnTo>
                    <a:pt x="22860" y="279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E1D4AADE-3DF6-83D8-1176-46BD3E2967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3445" y="1426976"/>
              <a:ext cx="7013775" cy="4004048"/>
            </a:xfrm>
            <a:prstGeom prst="rect">
              <a:avLst/>
            </a:prstGeom>
          </p:spPr>
        </p:pic>
        <p:grpSp>
          <p:nvGrpSpPr>
            <p:cNvPr id="20" name="Group 19">
              <a:extLst>
                <a:ext uri="{FF2B5EF4-FFF2-40B4-BE49-F238E27FC236}">
                  <a16:creationId xmlns:a16="http://schemas.microsoft.com/office/drawing/2014/main" id="{C1B1F047-F9FD-DB0D-1057-D0352398ABC6}"/>
                </a:ext>
              </a:extLst>
            </p:cNvPr>
            <p:cNvGrpSpPr/>
            <p:nvPr/>
          </p:nvGrpSpPr>
          <p:grpSpPr>
            <a:xfrm>
              <a:off x="617620" y="1173428"/>
              <a:ext cx="8552800" cy="4795933"/>
              <a:chOff x="2134410" y="1110548"/>
              <a:chExt cx="7766571" cy="4589656"/>
            </a:xfrm>
          </p:grpSpPr>
          <p:sp>
            <p:nvSpPr>
              <p:cNvPr id="21" name="Freeform: Shape 20">
                <a:extLst>
                  <a:ext uri="{FF2B5EF4-FFF2-40B4-BE49-F238E27FC236}">
                    <a16:creationId xmlns:a16="http://schemas.microsoft.com/office/drawing/2014/main" id="{B7823735-7AC8-E1A0-3F8E-9C744EE9FE9B}"/>
                  </a:ext>
                </a:extLst>
              </p:cNvPr>
              <p:cNvSpPr/>
              <p:nvPr/>
            </p:nvSpPr>
            <p:spPr>
              <a:xfrm>
                <a:off x="2134410" y="5596247"/>
                <a:ext cx="7532175" cy="81805"/>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chemeClr val="bg1"/>
              </a:solidFill>
              <a:ln w="14149" cap="flat">
                <a:noFill/>
                <a:prstDash val="solid"/>
                <a:miter/>
              </a:ln>
              <a:effectLst>
                <a:outerShdw blurRad="177800" dist="101600" dir="5400000" sx="109000" sy="109000" algn="t" rotWithShape="0">
                  <a:prstClr val="black">
                    <a:alpha val="48000"/>
                  </a:prstClr>
                </a:outerShdw>
              </a:effectLst>
            </p:spPr>
            <p:txBody>
              <a:bodyPr rtlCol="0" anchor="ctr"/>
              <a:lstStyle/>
              <a:p>
                <a:endParaRPr lang="en-GB" dirty="0"/>
              </a:p>
            </p:txBody>
          </p:sp>
          <p:sp>
            <p:nvSpPr>
              <p:cNvPr id="22" name="Freeform: Shape 21">
                <a:extLst>
                  <a:ext uri="{FF2B5EF4-FFF2-40B4-BE49-F238E27FC236}">
                    <a16:creationId xmlns:a16="http://schemas.microsoft.com/office/drawing/2014/main" id="{459A14F5-567A-5EB1-98F0-9D3397C683A8}"/>
                  </a:ext>
                </a:extLst>
              </p:cNvPr>
              <p:cNvSpPr/>
              <p:nvPr/>
            </p:nvSpPr>
            <p:spPr>
              <a:xfrm>
                <a:off x="2811237" y="1110548"/>
                <a:ext cx="6564633" cy="4372210"/>
              </a:xfrm>
              <a:custGeom>
                <a:avLst/>
                <a:gdLst>
                  <a:gd name="connsiteX0" fmla="*/ 4071016 w 4196707"/>
                  <a:gd name="connsiteY0" fmla="*/ 0 h 2795112"/>
                  <a:gd name="connsiteX1" fmla="*/ 125550 w 4196707"/>
                  <a:gd name="connsiteY1" fmla="*/ 0 h 2795112"/>
                  <a:gd name="connsiteX2" fmla="*/ 0 w 4196707"/>
                  <a:gd name="connsiteY2" fmla="*/ 125550 h 2795112"/>
                  <a:gd name="connsiteX3" fmla="*/ 0 w 4196707"/>
                  <a:gd name="connsiteY3" fmla="*/ 2795113 h 2795112"/>
                  <a:gd name="connsiteX4" fmla="*/ 4196708 w 4196707"/>
                  <a:gd name="connsiteY4" fmla="*/ 2795113 h 2795112"/>
                  <a:gd name="connsiteX5" fmla="*/ 4196708 w 4196707"/>
                  <a:gd name="connsiteY5" fmla="*/ 125550 h 2795112"/>
                  <a:gd name="connsiteX6" fmla="*/ 4071158 w 4196707"/>
                  <a:gd name="connsiteY6" fmla="*/ 0 h 2795112"/>
                  <a:gd name="connsiteX7" fmla="*/ 2098354 w 4196707"/>
                  <a:gd name="connsiteY7" fmla="*/ 2680757 h 2795112"/>
                  <a:gd name="connsiteX8" fmla="*/ 54131 w 4196707"/>
                  <a:gd name="connsiteY8" fmla="*/ 2680757 h 2795112"/>
                  <a:gd name="connsiteX9" fmla="*/ 54131 w 4196707"/>
                  <a:gd name="connsiteY9" fmla="*/ 150773 h 2795112"/>
                  <a:gd name="connsiteX10" fmla="*/ 152899 w 4196707"/>
                  <a:gd name="connsiteY10" fmla="*/ 52714 h 2795112"/>
                  <a:gd name="connsiteX11" fmla="*/ 4043809 w 4196707"/>
                  <a:gd name="connsiteY11" fmla="*/ 52714 h 2795112"/>
                  <a:gd name="connsiteX12" fmla="*/ 4142577 w 4196707"/>
                  <a:gd name="connsiteY12" fmla="*/ 150773 h 2795112"/>
                  <a:gd name="connsiteX13" fmla="*/ 4142577 w 4196707"/>
                  <a:gd name="connsiteY13" fmla="*/ 2680757 h 2795112"/>
                  <a:gd name="connsiteX14" fmla="*/ 2098354 w 4196707"/>
                  <a:gd name="connsiteY14" fmla="*/ 2680757 h 279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6707" h="2795112">
                    <a:moveTo>
                      <a:pt x="4071016" y="0"/>
                    </a:moveTo>
                    <a:lnTo>
                      <a:pt x="125550" y="0"/>
                    </a:lnTo>
                    <a:cubicBezTo>
                      <a:pt x="56257" y="0"/>
                      <a:pt x="0" y="56398"/>
                      <a:pt x="0" y="125550"/>
                    </a:cubicBezTo>
                    <a:lnTo>
                      <a:pt x="0" y="2795113"/>
                    </a:lnTo>
                    <a:lnTo>
                      <a:pt x="4196708" y="2795113"/>
                    </a:lnTo>
                    <a:lnTo>
                      <a:pt x="4196708" y="125550"/>
                    </a:lnTo>
                    <a:cubicBezTo>
                      <a:pt x="4196708" y="56257"/>
                      <a:pt x="4140310" y="0"/>
                      <a:pt x="4071158" y="0"/>
                    </a:cubicBezTo>
                    <a:close/>
                    <a:moveTo>
                      <a:pt x="2098354" y="2680757"/>
                    </a:moveTo>
                    <a:lnTo>
                      <a:pt x="54131" y="2680757"/>
                    </a:lnTo>
                    <a:lnTo>
                      <a:pt x="54131" y="150773"/>
                    </a:lnTo>
                    <a:cubicBezTo>
                      <a:pt x="54131" y="96642"/>
                      <a:pt x="98343" y="52714"/>
                      <a:pt x="152899" y="52714"/>
                    </a:cubicBezTo>
                    <a:lnTo>
                      <a:pt x="4043809" y="52714"/>
                    </a:lnTo>
                    <a:cubicBezTo>
                      <a:pt x="4098224" y="52714"/>
                      <a:pt x="4142577" y="96642"/>
                      <a:pt x="4142577" y="150773"/>
                    </a:cubicBezTo>
                    <a:lnTo>
                      <a:pt x="4142577" y="2680757"/>
                    </a:lnTo>
                    <a:lnTo>
                      <a:pt x="2098354" y="2680757"/>
                    </a:lnTo>
                    <a:close/>
                  </a:path>
                </a:pathLst>
              </a:custGeom>
              <a:solidFill>
                <a:srgbClr val="030303"/>
              </a:solidFill>
              <a:ln w="1414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925BBB-856F-D105-021C-0D789535E53C}"/>
                  </a:ext>
                </a:extLst>
              </p:cNvPr>
              <p:cNvSpPr/>
              <p:nvPr/>
            </p:nvSpPr>
            <p:spPr>
              <a:xfrm>
                <a:off x="2285908" y="5482758"/>
                <a:ext cx="7615073" cy="113710"/>
              </a:xfrm>
              <a:custGeom>
                <a:avLst/>
                <a:gdLst>
                  <a:gd name="connsiteX0" fmla="*/ 4860592 w 4868243"/>
                  <a:gd name="connsiteY0" fmla="*/ 0 h 72694"/>
                  <a:gd name="connsiteX1" fmla="*/ 7652 w 4868243"/>
                  <a:gd name="connsiteY1" fmla="*/ 0 h 72694"/>
                  <a:gd name="connsiteX2" fmla="*/ 0 w 4868243"/>
                  <a:gd name="connsiteY2" fmla="*/ 7794 h 72694"/>
                  <a:gd name="connsiteX3" fmla="*/ 0 w 4868243"/>
                  <a:gd name="connsiteY3" fmla="*/ 65042 h 72694"/>
                  <a:gd name="connsiteX4" fmla="*/ 7652 w 4868243"/>
                  <a:gd name="connsiteY4" fmla="*/ 72694 h 72694"/>
                  <a:gd name="connsiteX5" fmla="*/ 4860592 w 4868243"/>
                  <a:gd name="connsiteY5" fmla="*/ 72694 h 72694"/>
                  <a:gd name="connsiteX6" fmla="*/ 4868243 w 4868243"/>
                  <a:gd name="connsiteY6" fmla="*/ 65042 h 72694"/>
                  <a:gd name="connsiteX7" fmla="*/ 4868243 w 4868243"/>
                  <a:gd name="connsiteY7" fmla="*/ 7794 h 72694"/>
                  <a:gd name="connsiteX8" fmla="*/ 4860592 w 4868243"/>
                  <a:gd name="connsiteY8" fmla="*/ 0 h 7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243" h="72694">
                    <a:moveTo>
                      <a:pt x="4860592" y="0"/>
                    </a:moveTo>
                    <a:lnTo>
                      <a:pt x="7652" y="0"/>
                    </a:lnTo>
                    <a:cubicBezTo>
                      <a:pt x="3401" y="0"/>
                      <a:pt x="0" y="3401"/>
                      <a:pt x="0" y="7794"/>
                    </a:cubicBezTo>
                    <a:lnTo>
                      <a:pt x="0" y="65042"/>
                    </a:lnTo>
                    <a:cubicBezTo>
                      <a:pt x="0" y="69293"/>
                      <a:pt x="3401" y="72694"/>
                      <a:pt x="7652" y="72694"/>
                    </a:cubicBezTo>
                    <a:lnTo>
                      <a:pt x="4860592" y="72694"/>
                    </a:lnTo>
                    <a:cubicBezTo>
                      <a:pt x="4864843" y="72694"/>
                      <a:pt x="4868243" y="69293"/>
                      <a:pt x="4868243" y="65042"/>
                    </a:cubicBezTo>
                    <a:lnTo>
                      <a:pt x="4868243" y="7794"/>
                    </a:lnTo>
                    <a:cubicBezTo>
                      <a:pt x="4868243" y="3543"/>
                      <a:pt x="4864843" y="0"/>
                      <a:pt x="4860592" y="0"/>
                    </a:cubicBezTo>
                    <a:close/>
                  </a:path>
                </a:pathLst>
              </a:custGeom>
              <a:solidFill>
                <a:srgbClr val="4D4D51"/>
              </a:solidFill>
              <a:ln w="14149"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B724FB54-920C-499D-F034-2C76ABB55D83}"/>
                  </a:ext>
                </a:extLst>
              </p:cNvPr>
              <p:cNvSpPr/>
              <p:nvPr/>
            </p:nvSpPr>
            <p:spPr>
              <a:xfrm>
                <a:off x="2297878" y="5596247"/>
                <a:ext cx="7591134" cy="103957"/>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rgbClr val="2C2C2E"/>
              </a:solidFill>
              <a:ln w="14149"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8A9F852F-7E9B-92AC-B296-9484E0B123B4}"/>
                  </a:ext>
                </a:extLst>
              </p:cNvPr>
              <p:cNvSpPr/>
              <p:nvPr/>
            </p:nvSpPr>
            <p:spPr>
              <a:xfrm>
                <a:off x="5517687" y="5482758"/>
                <a:ext cx="1151736" cy="87111"/>
              </a:xfrm>
              <a:custGeom>
                <a:avLst/>
                <a:gdLst>
                  <a:gd name="connsiteX0" fmla="*/ 368147 w 736294"/>
                  <a:gd name="connsiteY0" fmla="*/ 0 h 55689"/>
                  <a:gd name="connsiteX1" fmla="*/ 0 w 736294"/>
                  <a:gd name="connsiteY1" fmla="*/ 0 h 55689"/>
                  <a:gd name="connsiteX2" fmla="*/ 55690 w 736294"/>
                  <a:gd name="connsiteY2" fmla="*/ 55690 h 55689"/>
                  <a:gd name="connsiteX3" fmla="*/ 680605 w 736294"/>
                  <a:gd name="connsiteY3" fmla="*/ 55690 h 55689"/>
                  <a:gd name="connsiteX4" fmla="*/ 736294 w 736294"/>
                  <a:gd name="connsiteY4" fmla="*/ 0 h 55689"/>
                  <a:gd name="connsiteX5" fmla="*/ 368147 w 736294"/>
                  <a:gd name="connsiteY5" fmla="*/ 0 h 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94" h="55689">
                    <a:moveTo>
                      <a:pt x="368147" y="0"/>
                    </a:moveTo>
                    <a:lnTo>
                      <a:pt x="0" y="0"/>
                    </a:lnTo>
                    <a:cubicBezTo>
                      <a:pt x="0" y="30750"/>
                      <a:pt x="24940" y="55690"/>
                      <a:pt x="55690" y="55690"/>
                    </a:cubicBezTo>
                    <a:lnTo>
                      <a:pt x="680605" y="55690"/>
                    </a:lnTo>
                    <a:cubicBezTo>
                      <a:pt x="711354" y="55690"/>
                      <a:pt x="736294" y="30750"/>
                      <a:pt x="736294" y="0"/>
                    </a:cubicBezTo>
                    <a:lnTo>
                      <a:pt x="368147" y="0"/>
                    </a:lnTo>
                    <a:close/>
                  </a:path>
                </a:pathLst>
              </a:custGeom>
              <a:solidFill>
                <a:srgbClr val="333335"/>
              </a:solidFill>
              <a:ln w="1414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3B0832F6-2711-5F8D-DCEA-04E304FA666D}"/>
                  </a:ext>
                </a:extLst>
              </p:cNvPr>
              <p:cNvSpPr/>
              <p:nvPr/>
            </p:nvSpPr>
            <p:spPr>
              <a:xfrm>
                <a:off x="5517687" y="5482758"/>
                <a:ext cx="272418" cy="87111"/>
              </a:xfrm>
              <a:custGeom>
                <a:avLst/>
                <a:gdLst>
                  <a:gd name="connsiteX0" fmla="*/ 174154 w 174154"/>
                  <a:gd name="connsiteY0" fmla="*/ 0 h 55689"/>
                  <a:gd name="connsiteX1" fmla="*/ 0 w 174154"/>
                  <a:gd name="connsiteY1" fmla="*/ 0 h 55689"/>
                  <a:gd name="connsiteX2" fmla="*/ 55690 w 174154"/>
                  <a:gd name="connsiteY2" fmla="*/ 55690 h 55689"/>
                  <a:gd name="connsiteX3" fmla="*/ 174154 w 174154"/>
                  <a:gd name="connsiteY3" fmla="*/ 55690 h 55689"/>
                  <a:gd name="connsiteX4" fmla="*/ 174154 w 174154"/>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55689">
                    <a:moveTo>
                      <a:pt x="174154" y="0"/>
                    </a:moveTo>
                    <a:lnTo>
                      <a:pt x="0" y="0"/>
                    </a:lnTo>
                    <a:cubicBezTo>
                      <a:pt x="0" y="30750"/>
                      <a:pt x="24940" y="55690"/>
                      <a:pt x="55690" y="55690"/>
                    </a:cubicBezTo>
                    <a:lnTo>
                      <a:pt x="174154" y="55690"/>
                    </a:lnTo>
                    <a:lnTo>
                      <a:pt x="174154" y="0"/>
                    </a:lnTo>
                    <a:close/>
                  </a:path>
                </a:pathLst>
              </a:custGeom>
              <a:solidFill>
                <a:srgbClr val="333335"/>
              </a:solidFill>
              <a:ln w="14149"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00DB45FA-637C-E193-67CB-AD3A7F358770}"/>
                  </a:ext>
                </a:extLst>
              </p:cNvPr>
              <p:cNvSpPr/>
              <p:nvPr/>
            </p:nvSpPr>
            <p:spPr>
              <a:xfrm>
                <a:off x="6389469" y="5482758"/>
                <a:ext cx="279732" cy="87111"/>
              </a:xfrm>
              <a:custGeom>
                <a:avLst/>
                <a:gdLst>
                  <a:gd name="connsiteX0" fmla="*/ 142 w 178830"/>
                  <a:gd name="connsiteY0" fmla="*/ 0 h 55689"/>
                  <a:gd name="connsiteX1" fmla="*/ 178830 w 178830"/>
                  <a:gd name="connsiteY1" fmla="*/ 0 h 55689"/>
                  <a:gd name="connsiteX2" fmla="*/ 123141 w 178830"/>
                  <a:gd name="connsiteY2" fmla="*/ 55690 h 55689"/>
                  <a:gd name="connsiteX3" fmla="*/ 0 w 178830"/>
                  <a:gd name="connsiteY3" fmla="*/ 55690 h 55689"/>
                  <a:gd name="connsiteX4" fmla="*/ 0 w 178830"/>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0" h="55689">
                    <a:moveTo>
                      <a:pt x="142" y="0"/>
                    </a:moveTo>
                    <a:lnTo>
                      <a:pt x="178830" y="0"/>
                    </a:lnTo>
                    <a:cubicBezTo>
                      <a:pt x="178830" y="30750"/>
                      <a:pt x="153891" y="55690"/>
                      <a:pt x="123141" y="55690"/>
                    </a:cubicBezTo>
                    <a:lnTo>
                      <a:pt x="0" y="55690"/>
                    </a:lnTo>
                    <a:lnTo>
                      <a:pt x="0" y="0"/>
                    </a:lnTo>
                    <a:close/>
                  </a:path>
                </a:pathLst>
              </a:custGeom>
              <a:solidFill>
                <a:srgbClr val="333335"/>
              </a:solidFill>
              <a:ln w="14149"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ABB3F51-90ED-B98B-10FE-63D2E2E71306}"/>
                  </a:ext>
                </a:extLst>
              </p:cNvPr>
              <p:cNvSpPr/>
              <p:nvPr/>
            </p:nvSpPr>
            <p:spPr>
              <a:xfrm>
                <a:off x="3800943"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C88C2A5-A1FA-FD2B-3B3D-168A5A668695}"/>
                  </a:ext>
                </a:extLst>
              </p:cNvPr>
              <p:cNvSpPr/>
              <p:nvPr/>
            </p:nvSpPr>
            <p:spPr>
              <a:xfrm>
                <a:off x="7598616"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solidFill>
              <a:ln w="14149"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FF7C917-138D-80AB-9B42-FF7A6EC9651C}"/>
                  </a:ext>
                </a:extLst>
              </p:cNvPr>
              <p:cNvSpPr/>
              <p:nvPr/>
            </p:nvSpPr>
            <p:spPr>
              <a:xfrm>
                <a:off x="9109660"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75F3D5E8-9572-314B-6A27-ADF55EB8B08D}"/>
                  </a:ext>
                </a:extLst>
              </p:cNvPr>
              <p:cNvSpPr/>
              <p:nvPr/>
            </p:nvSpPr>
            <p:spPr>
              <a:xfrm>
                <a:off x="2327357"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grpSp>
      </p:grpSp>
      <p:sp>
        <p:nvSpPr>
          <p:cNvPr id="51" name="TextBox 50">
            <a:extLst>
              <a:ext uri="{FF2B5EF4-FFF2-40B4-BE49-F238E27FC236}">
                <a16:creationId xmlns:a16="http://schemas.microsoft.com/office/drawing/2014/main" id="{771389A1-4748-B2BE-028E-859AAF8A0860}"/>
              </a:ext>
            </a:extLst>
          </p:cNvPr>
          <p:cNvSpPr txBox="1"/>
          <p:nvPr/>
        </p:nvSpPr>
        <p:spPr>
          <a:xfrm>
            <a:off x="578757" y="2171603"/>
            <a:ext cx="2164443"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IDENTIFYING</a:t>
            </a:r>
            <a:r>
              <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 </a:t>
            </a:r>
          </a:p>
        </p:txBody>
      </p:sp>
      <p:grpSp>
        <p:nvGrpSpPr>
          <p:cNvPr id="64" name="Group 63">
            <a:extLst>
              <a:ext uri="{FF2B5EF4-FFF2-40B4-BE49-F238E27FC236}">
                <a16:creationId xmlns:a16="http://schemas.microsoft.com/office/drawing/2014/main" id="{957CF182-B75F-7B62-69D8-A685EBAE5565}"/>
              </a:ext>
            </a:extLst>
          </p:cNvPr>
          <p:cNvGrpSpPr/>
          <p:nvPr/>
        </p:nvGrpSpPr>
        <p:grpSpPr>
          <a:xfrm>
            <a:off x="3287611" y="2171603"/>
            <a:ext cx="2164443" cy="1021374"/>
            <a:chOff x="3287611" y="2171603"/>
            <a:chExt cx="2164443" cy="1021374"/>
          </a:xfrm>
        </p:grpSpPr>
        <p:sp>
          <p:nvSpPr>
            <p:cNvPr id="52" name="Content Placeholder 2, chunk 1, chunk 1">
              <a:extLst>
                <a:ext uri="{FF2B5EF4-FFF2-40B4-BE49-F238E27FC236}">
                  <a16:creationId xmlns:a16="http://schemas.microsoft.com/office/drawing/2014/main" id="{74E6A8D2-C323-0B7B-6D13-69E285004AF0}"/>
                </a:ext>
              </a:extLst>
            </p:cNvPr>
            <p:cNvSpPr txBox="1"/>
            <p:nvPr/>
          </p:nvSpPr>
          <p:spPr>
            <a:xfrm>
              <a:off x="3287611" y="2592876"/>
              <a:ext cx="1938301"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individuals for reskilling programs</a:t>
              </a:r>
            </a:p>
          </p:txBody>
        </p:sp>
        <p:sp>
          <p:nvSpPr>
            <p:cNvPr id="53" name="TextBox 52">
              <a:extLst>
                <a:ext uri="{FF2B5EF4-FFF2-40B4-BE49-F238E27FC236}">
                  <a16:creationId xmlns:a16="http://schemas.microsoft.com/office/drawing/2014/main" id="{0A860600-53F3-4F2E-0323-0571C63C17AD}"/>
                </a:ext>
              </a:extLst>
            </p:cNvPr>
            <p:cNvSpPr txBox="1"/>
            <p:nvPr/>
          </p:nvSpPr>
          <p:spPr>
            <a:xfrm>
              <a:off x="3287611" y="2171603"/>
              <a:ext cx="2164443"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FINDING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grpSp>
        <p:nvGrpSpPr>
          <p:cNvPr id="65" name="Group 64">
            <a:extLst>
              <a:ext uri="{FF2B5EF4-FFF2-40B4-BE49-F238E27FC236}">
                <a16:creationId xmlns:a16="http://schemas.microsoft.com/office/drawing/2014/main" id="{77933B01-E0A6-CFB9-0D4F-AD7E87B2462C}"/>
              </a:ext>
            </a:extLst>
          </p:cNvPr>
          <p:cNvGrpSpPr/>
          <p:nvPr/>
        </p:nvGrpSpPr>
        <p:grpSpPr>
          <a:xfrm>
            <a:off x="5909383" y="2171603"/>
            <a:ext cx="2164443" cy="1021374"/>
            <a:chOff x="5909383" y="2171603"/>
            <a:chExt cx="2164443" cy="1021374"/>
          </a:xfrm>
        </p:grpSpPr>
        <p:sp>
          <p:nvSpPr>
            <p:cNvPr id="54" name="Content Placeholder 2, chunk 1, chunk 1">
              <a:extLst>
                <a:ext uri="{FF2B5EF4-FFF2-40B4-BE49-F238E27FC236}">
                  <a16:creationId xmlns:a16="http://schemas.microsoft.com/office/drawing/2014/main" id="{E0BF3A15-B812-9B16-9C95-35252CBE60F2}"/>
                </a:ext>
              </a:extLst>
            </p:cNvPr>
            <p:cNvSpPr txBox="1"/>
            <p:nvPr/>
          </p:nvSpPr>
          <p:spPr>
            <a:xfrm>
              <a:off x="5909383" y="2592876"/>
              <a:ext cx="1938301"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GB"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more pathways for internal mobility</a:t>
              </a:r>
            </a:p>
          </p:txBody>
        </p:sp>
        <p:sp>
          <p:nvSpPr>
            <p:cNvPr id="55" name="TextBox 54">
              <a:extLst>
                <a:ext uri="{FF2B5EF4-FFF2-40B4-BE49-F238E27FC236}">
                  <a16:creationId xmlns:a16="http://schemas.microsoft.com/office/drawing/2014/main" id="{30BB7E26-0186-E580-5412-365781402A9F}"/>
                </a:ext>
              </a:extLst>
            </p:cNvPr>
            <p:cNvSpPr txBox="1"/>
            <p:nvPr/>
          </p:nvSpPr>
          <p:spPr>
            <a:xfrm>
              <a:off x="5909383" y="2171603"/>
              <a:ext cx="2164443"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BUILDING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grpSp>
        <p:nvGrpSpPr>
          <p:cNvPr id="66" name="Group 65">
            <a:extLst>
              <a:ext uri="{FF2B5EF4-FFF2-40B4-BE49-F238E27FC236}">
                <a16:creationId xmlns:a16="http://schemas.microsoft.com/office/drawing/2014/main" id="{203A30BF-A129-0DF5-B53D-1A8C8B31D7AD}"/>
              </a:ext>
            </a:extLst>
          </p:cNvPr>
          <p:cNvGrpSpPr/>
          <p:nvPr/>
        </p:nvGrpSpPr>
        <p:grpSpPr>
          <a:xfrm>
            <a:off x="8531155" y="2171603"/>
            <a:ext cx="2785774" cy="1021374"/>
            <a:chOff x="8531155" y="2171603"/>
            <a:chExt cx="2785774" cy="1021374"/>
          </a:xfrm>
        </p:grpSpPr>
        <p:sp>
          <p:nvSpPr>
            <p:cNvPr id="56" name="Content Placeholder 2, chunk 1, chunk 1">
              <a:extLst>
                <a:ext uri="{FF2B5EF4-FFF2-40B4-BE49-F238E27FC236}">
                  <a16:creationId xmlns:a16="http://schemas.microsoft.com/office/drawing/2014/main" id="{5B9E1529-CEE1-2DAD-E7D5-25C0F88FBA47}"/>
                </a:ext>
              </a:extLst>
            </p:cNvPr>
            <p:cNvSpPr txBox="1"/>
            <p:nvPr/>
          </p:nvSpPr>
          <p:spPr>
            <a:xfrm>
              <a:off x="8531155" y="2592876"/>
              <a:ext cx="2284329"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GB"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the potential of your talent pool </a:t>
              </a:r>
            </a:p>
          </p:txBody>
        </p:sp>
        <p:sp>
          <p:nvSpPr>
            <p:cNvPr id="57" name="TextBox 56">
              <a:extLst>
                <a:ext uri="{FF2B5EF4-FFF2-40B4-BE49-F238E27FC236}">
                  <a16:creationId xmlns:a16="http://schemas.microsoft.com/office/drawing/2014/main" id="{1F4C414E-2D37-4E71-411C-3948D871F97B}"/>
                </a:ext>
              </a:extLst>
            </p:cNvPr>
            <p:cNvSpPr txBox="1"/>
            <p:nvPr/>
          </p:nvSpPr>
          <p:spPr>
            <a:xfrm>
              <a:off x="8531155" y="2171603"/>
              <a:ext cx="2785774"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UNDERSTANDING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grpSp>
        <p:nvGrpSpPr>
          <p:cNvPr id="67" name="Group 66">
            <a:extLst>
              <a:ext uri="{FF2B5EF4-FFF2-40B4-BE49-F238E27FC236}">
                <a16:creationId xmlns:a16="http://schemas.microsoft.com/office/drawing/2014/main" id="{E93128CD-58D2-5D7F-2A6F-E6E11F8C6E01}"/>
              </a:ext>
            </a:extLst>
          </p:cNvPr>
          <p:cNvGrpSpPr/>
          <p:nvPr/>
        </p:nvGrpSpPr>
        <p:grpSpPr>
          <a:xfrm>
            <a:off x="578757" y="3716929"/>
            <a:ext cx="2164443" cy="1021374"/>
            <a:chOff x="578757" y="3716929"/>
            <a:chExt cx="2164443" cy="1021374"/>
          </a:xfrm>
        </p:grpSpPr>
        <p:sp>
          <p:nvSpPr>
            <p:cNvPr id="58" name="Content Placeholder 2, chunk 1, chunk 1">
              <a:extLst>
                <a:ext uri="{FF2B5EF4-FFF2-40B4-BE49-F238E27FC236}">
                  <a16:creationId xmlns:a16="http://schemas.microsoft.com/office/drawing/2014/main" id="{14D65B9A-D20C-7CA2-FBE8-EC506FDA2DEE}"/>
                </a:ext>
              </a:extLst>
            </p:cNvPr>
            <p:cNvSpPr txBox="1"/>
            <p:nvPr/>
          </p:nvSpPr>
          <p:spPr>
            <a:xfrm>
              <a:off x="578757" y="4138202"/>
              <a:ext cx="1938301"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development opportunities for all</a:t>
              </a:r>
            </a:p>
          </p:txBody>
        </p:sp>
        <p:sp>
          <p:nvSpPr>
            <p:cNvPr id="59" name="TextBox 58">
              <a:extLst>
                <a:ext uri="{FF2B5EF4-FFF2-40B4-BE49-F238E27FC236}">
                  <a16:creationId xmlns:a16="http://schemas.microsoft.com/office/drawing/2014/main" id="{477706E0-83E5-D80A-5C63-0F1451CB2C28}"/>
                </a:ext>
              </a:extLst>
            </p:cNvPr>
            <p:cNvSpPr txBox="1"/>
            <p:nvPr/>
          </p:nvSpPr>
          <p:spPr>
            <a:xfrm>
              <a:off x="578757" y="3716929"/>
              <a:ext cx="2164443"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CREATING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grpSp>
        <p:nvGrpSpPr>
          <p:cNvPr id="68" name="Group 67">
            <a:extLst>
              <a:ext uri="{FF2B5EF4-FFF2-40B4-BE49-F238E27FC236}">
                <a16:creationId xmlns:a16="http://schemas.microsoft.com/office/drawing/2014/main" id="{FEB0C40A-9879-22DD-686B-BBE949EA8E25}"/>
              </a:ext>
            </a:extLst>
          </p:cNvPr>
          <p:cNvGrpSpPr/>
          <p:nvPr/>
        </p:nvGrpSpPr>
        <p:grpSpPr>
          <a:xfrm>
            <a:off x="3287611" y="3716929"/>
            <a:ext cx="2395434" cy="1021374"/>
            <a:chOff x="3287611" y="3716929"/>
            <a:chExt cx="2395434" cy="1021374"/>
          </a:xfrm>
        </p:grpSpPr>
        <p:sp>
          <p:nvSpPr>
            <p:cNvPr id="60" name="Content Placeholder 2, chunk 1, chunk 1">
              <a:extLst>
                <a:ext uri="{FF2B5EF4-FFF2-40B4-BE49-F238E27FC236}">
                  <a16:creationId xmlns:a16="http://schemas.microsoft.com/office/drawing/2014/main" id="{C48672CD-A0EB-9738-6A44-D0E903DA0480}"/>
                </a:ext>
              </a:extLst>
            </p:cNvPr>
            <p:cNvSpPr txBox="1"/>
            <p:nvPr/>
          </p:nvSpPr>
          <p:spPr>
            <a:xfrm>
              <a:off x="3287611" y="4138202"/>
              <a:ext cx="2267615"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GB"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potential for talent acceleration programs</a:t>
              </a:r>
              <a:endParaRPr kumimoji="0" lang="en-US"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FF0AD866-AD62-0A41-3989-D0624A48F682}"/>
                </a:ext>
              </a:extLst>
            </p:cNvPr>
            <p:cNvSpPr txBox="1"/>
            <p:nvPr/>
          </p:nvSpPr>
          <p:spPr>
            <a:xfrm>
              <a:off x="3287611" y="3716929"/>
              <a:ext cx="2395434"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RECOGNIZING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grpSp>
        <p:nvGrpSpPr>
          <p:cNvPr id="69" name="Group 68">
            <a:extLst>
              <a:ext uri="{FF2B5EF4-FFF2-40B4-BE49-F238E27FC236}">
                <a16:creationId xmlns:a16="http://schemas.microsoft.com/office/drawing/2014/main" id="{16F6625C-69E1-C219-2436-7B3BF09040DF}"/>
              </a:ext>
            </a:extLst>
          </p:cNvPr>
          <p:cNvGrpSpPr/>
          <p:nvPr/>
        </p:nvGrpSpPr>
        <p:grpSpPr>
          <a:xfrm>
            <a:off x="578757" y="5262255"/>
            <a:ext cx="3019849" cy="1021374"/>
            <a:chOff x="578757" y="5262255"/>
            <a:chExt cx="3019849" cy="1021374"/>
          </a:xfrm>
        </p:grpSpPr>
        <p:sp>
          <p:nvSpPr>
            <p:cNvPr id="62" name="Content Placeholder 2, chunk 1, chunk 1">
              <a:extLst>
                <a:ext uri="{FF2B5EF4-FFF2-40B4-BE49-F238E27FC236}">
                  <a16:creationId xmlns:a16="http://schemas.microsoft.com/office/drawing/2014/main" id="{BE590371-A90C-81A9-C5B9-05D20C228348}"/>
                </a:ext>
              </a:extLst>
            </p:cNvPr>
            <p:cNvSpPr txBox="1"/>
            <p:nvPr/>
          </p:nvSpPr>
          <p:spPr>
            <a:xfrm>
              <a:off x="578757" y="5683528"/>
              <a:ext cx="3019849" cy="600101"/>
            </a:xfrm>
            <a:prstGeom prst="rect">
              <a:avLst/>
            </a:prstGeom>
          </p:spPr>
          <p:txBody>
            <a:bodyPr vert="horz" wrap="square" lIns="91440" tIns="45720" rIns="91440" bIns="45720" numCol="1" rtlCol="0">
              <a:spAutoFit/>
            </a:bodyPr>
            <a:lstStyle>
              <a:defPPr>
                <a:defRPr lang="en-US"/>
              </a:defPPr>
              <a:lvl1pPr marR="0" lvl="0" indent="0" fontAlgn="auto">
                <a:lnSpc>
                  <a:spcPct val="107000"/>
                </a:lnSpc>
                <a:spcBef>
                  <a:spcPts val="1000"/>
                </a:spcBef>
                <a:spcAft>
                  <a:spcPts val="800"/>
                </a:spcAft>
                <a:buClr>
                  <a:srgbClr val="409E85"/>
                </a:buClr>
                <a:buSzTx/>
                <a:buFont typeface="Arial" panose="020B0604020202020204" pitchFamily="34" charset="0"/>
                <a:buNone/>
                <a:tabLst/>
                <a:defRPr kumimoji="0" sz="1600" b="1" i="1" u="none" strike="noStrike" cap="none" spc="0" normalizeH="0" baseline="0">
                  <a:ln>
                    <a:noFill/>
                  </a:ln>
                  <a:solidFill>
                    <a:srgbClr val="409E85"/>
                  </a:solidFill>
                  <a:effectLst/>
                  <a:uLnTx/>
                  <a:uFillTx/>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Clr>
                  <a:schemeClr val="accent2"/>
                </a:buClr>
                <a:buFont typeface="Arial" panose="020B0604020202020204" pitchFamily="34" charset="0"/>
                <a:buChar char="•"/>
                <a:defRPr sz="1400"/>
              </a:lvl2pPr>
              <a:lvl3pPr marL="1143000" indent="-228600">
                <a:lnSpc>
                  <a:spcPct val="90000"/>
                </a:lnSpc>
                <a:spcBef>
                  <a:spcPts val="500"/>
                </a:spcBef>
                <a:buClr>
                  <a:schemeClr val="accent2"/>
                </a:buClr>
                <a:buFont typeface="Arial" panose="020B0604020202020204" pitchFamily="34" charset="0"/>
                <a:buChar char="•"/>
                <a:defRPr sz="1200"/>
              </a:lvl3pPr>
              <a:lvl4pPr marL="1600200" indent="-228600">
                <a:lnSpc>
                  <a:spcPct val="90000"/>
                </a:lnSpc>
                <a:spcBef>
                  <a:spcPts val="500"/>
                </a:spcBef>
                <a:buClr>
                  <a:schemeClr val="accent2"/>
                </a:buClr>
                <a:buFont typeface="Arial" panose="020B0604020202020204" pitchFamily="34" charset="0"/>
                <a:buChar char="•"/>
                <a:defRPr sz="1400"/>
              </a:lvl4pPr>
              <a:lvl5pPr marL="2057400" indent="-228600">
                <a:lnSpc>
                  <a:spcPct val="90000"/>
                </a:lnSpc>
                <a:spcBef>
                  <a:spcPts val="500"/>
                </a:spcBef>
                <a:buClr>
                  <a:schemeClr val="accent2"/>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1600" b="0" i="0" u="none" strike="noStrike" kern="1200" cap="none" spc="0" normalizeH="0" baseline="0" noProof="0" dirty="0">
                  <a:ln>
                    <a:noFill/>
                  </a:ln>
                  <a:solidFill>
                    <a:srgbClr val="1A244A"/>
                  </a:solidFill>
                  <a:effectLst/>
                  <a:uLnTx/>
                  <a:uFillTx/>
                  <a:latin typeface="Arial" panose="020B0604020202020204" pitchFamily="34" charset="0"/>
                  <a:ea typeface="Calibri" panose="020F0502020204030204" pitchFamily="34" charset="0"/>
                  <a:cs typeface="Arial" panose="020B0604020202020204" pitchFamily="34" charset="0"/>
                </a:rPr>
                <a:t>more diverse talent pipelines for succession planning</a:t>
              </a:r>
            </a:p>
          </p:txBody>
        </p:sp>
        <p:sp>
          <p:nvSpPr>
            <p:cNvPr id="63" name="TextBox 62">
              <a:extLst>
                <a:ext uri="{FF2B5EF4-FFF2-40B4-BE49-F238E27FC236}">
                  <a16:creationId xmlns:a16="http://schemas.microsoft.com/office/drawing/2014/main" id="{31A5BDF7-7330-5C47-16A5-A32B60635F3C}"/>
                </a:ext>
              </a:extLst>
            </p:cNvPr>
            <p:cNvSpPr txBox="1"/>
            <p:nvPr/>
          </p:nvSpPr>
          <p:spPr>
            <a:xfrm>
              <a:off x="578757" y="5262255"/>
              <a:ext cx="2164443" cy="458459"/>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
                  <a:srgbClr val="409E85"/>
                </a:buClr>
                <a:buSzTx/>
                <a:buFont typeface="Arial" panose="020B0604020202020204" pitchFamily="34" charset="0"/>
                <a:buNone/>
                <a:tabLst/>
                <a:defRPr/>
              </a:pPr>
              <a:r>
                <a:rPr kumimoji="0" lang="en-US" sz="2400" b="1" u="none" strike="noStrike" kern="1200" cap="none" spc="50" normalizeH="0" noProof="0" dirty="0">
                  <a:ln>
                    <a:noFill/>
                  </a:ln>
                  <a:solidFill>
                    <a:srgbClr val="409E85"/>
                  </a:solidFill>
                  <a:effectLst/>
                  <a:uLnTx/>
                  <a:uFillTx/>
                  <a:latin typeface="Segoe UI Semilight" panose="020B0402040204020203" pitchFamily="34" charset="0"/>
                  <a:ea typeface="Calibri" panose="020F0502020204030204" pitchFamily="34" charset="0"/>
                  <a:cs typeface="Segoe UI Semilight" panose="020B0402040204020203" pitchFamily="34" charset="0"/>
                </a:rPr>
                <a:t>UNLOCKING</a:t>
              </a:r>
              <a:endParaRPr kumimoji="0" lang="en-US" sz="2400" b="0" u="none" strike="noStrike" kern="1200" cap="none" spc="50" normalizeH="0" noProof="0" dirty="0">
                <a:ln>
                  <a:noFill/>
                </a:ln>
                <a:solidFill>
                  <a:srgbClr val="1A244A"/>
                </a:solidFill>
                <a:effectLst/>
                <a:uLnTx/>
                <a:uFillTx/>
                <a:latin typeface="Segoe UI Semilight" panose="020B0402040204020203" pitchFamily="34" charset="0"/>
                <a:ea typeface="Calibri" panose="020F0502020204030204" pitchFamily="34" charset="0"/>
                <a:cs typeface="Segoe UI Semilight" panose="020B0402040204020203" pitchFamily="34" charset="0"/>
              </a:endParaRPr>
            </a:p>
          </p:txBody>
        </p:sp>
      </p:grpSp>
    </p:spTree>
    <p:extLst>
      <p:ext uri="{BB962C8B-B14F-4D97-AF65-F5344CB8AC3E}">
        <p14:creationId xmlns:p14="http://schemas.microsoft.com/office/powerpoint/2010/main" val="34458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yellow shirt using a computer&#10;&#10;Description automatically generated">
            <a:extLst>
              <a:ext uri="{FF2B5EF4-FFF2-40B4-BE49-F238E27FC236}">
                <a16:creationId xmlns:a16="http://schemas.microsoft.com/office/drawing/2014/main" id="{E32C373F-E70F-333C-16CE-1DF743BAF188}"/>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t="-5634"/>
          <a:stretch/>
        </p:blipFill>
        <p:spPr>
          <a:xfrm>
            <a:off x="4561636" y="0"/>
            <a:ext cx="7630364" cy="6858000"/>
          </a:xfrm>
          <a:solidFill>
            <a:srgbClr val="BAD7E9"/>
          </a:solidFill>
        </p:spPr>
      </p:pic>
      <p:sp>
        <p:nvSpPr>
          <p:cNvPr id="5" name="Text Placeholder 4">
            <a:extLst>
              <a:ext uri="{FF2B5EF4-FFF2-40B4-BE49-F238E27FC236}">
                <a16:creationId xmlns:a16="http://schemas.microsoft.com/office/drawing/2014/main" id="{E0344A62-5A3A-43FF-870C-44FABF7FDE90}"/>
              </a:ext>
            </a:extLst>
          </p:cNvPr>
          <p:cNvSpPr>
            <a:spLocks noGrp="1"/>
          </p:cNvSpPr>
          <p:nvPr>
            <p:ph type="body" sz="quarter" idx="10"/>
          </p:nvPr>
        </p:nvSpPr>
        <p:spPr>
          <a:xfrm>
            <a:off x="1035610" y="1635521"/>
            <a:ext cx="5447289" cy="1635180"/>
          </a:xfrm>
        </p:spPr>
        <p:txBody>
          <a:bodyPr/>
          <a:lstStyle/>
          <a:p>
            <a:pPr>
              <a:lnSpc>
                <a:spcPts val="6100"/>
              </a:lnSpc>
            </a:pPr>
            <a:r>
              <a:rPr lang="en-GB" sz="4800" dirty="0"/>
              <a:t>How it works</a:t>
            </a:r>
          </a:p>
        </p:txBody>
      </p:sp>
    </p:spTree>
    <p:extLst>
      <p:ext uri="{BB962C8B-B14F-4D97-AF65-F5344CB8AC3E}">
        <p14:creationId xmlns:p14="http://schemas.microsoft.com/office/powerpoint/2010/main" val="68176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75D4A794-9E4D-FFD4-E29A-902AF3B31D52}"/>
              </a:ext>
            </a:extLst>
          </p:cNvPr>
          <p:cNvSpPr txBox="1"/>
          <p:nvPr/>
        </p:nvSpPr>
        <p:spPr>
          <a:xfrm>
            <a:off x="1316182" y="5563782"/>
            <a:ext cx="9559636" cy="830997"/>
          </a:xfrm>
          <a:prstGeom prst="rect">
            <a:avLst/>
          </a:prstGeom>
          <a:noFill/>
        </p:spPr>
        <p:txBody>
          <a:bodyPr wrap="square" rtlCol="0">
            <a:spAutoFit/>
          </a:bodyPr>
          <a:lstStyle/>
          <a:p>
            <a:pPr algn="ctr"/>
            <a:r>
              <a:rPr lang="en-GB" sz="2400" dirty="0">
                <a:solidFill>
                  <a:schemeClr val="accent2"/>
                </a:solidFill>
              </a:rPr>
              <a:t>Open the door to your own dynamic dashboard and interactive data at your finger tips… </a:t>
            </a:r>
          </a:p>
        </p:txBody>
      </p:sp>
      <p:sp>
        <p:nvSpPr>
          <p:cNvPr id="3" name="Rectangle: Diagonal Corners Rounded 2">
            <a:extLst>
              <a:ext uri="{FF2B5EF4-FFF2-40B4-BE49-F238E27FC236}">
                <a16:creationId xmlns:a16="http://schemas.microsoft.com/office/drawing/2014/main" id="{16723727-0E22-A79E-A070-5AD2CA0DFECC}"/>
              </a:ext>
            </a:extLst>
          </p:cNvPr>
          <p:cNvSpPr/>
          <p:nvPr/>
        </p:nvSpPr>
        <p:spPr>
          <a:xfrm>
            <a:off x="963003" y="722336"/>
            <a:ext cx="3146311" cy="4419935"/>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C204352-B296-024C-6273-253680466D0D}"/>
              </a:ext>
            </a:extLst>
          </p:cNvPr>
          <p:cNvSpPr txBox="1"/>
          <p:nvPr/>
        </p:nvSpPr>
        <p:spPr>
          <a:xfrm>
            <a:off x="2054365" y="1024527"/>
            <a:ext cx="1729862" cy="646331"/>
          </a:xfrm>
          <a:prstGeom prst="rect">
            <a:avLst/>
          </a:prstGeom>
          <a:noFill/>
        </p:spPr>
        <p:txBody>
          <a:bodyPr wrap="square" rtlCol="0">
            <a:spAutoFit/>
          </a:bodyPr>
          <a:lstStyle/>
          <a:p>
            <a:r>
              <a:rPr lang="en-GB" b="1" dirty="0">
                <a:solidFill>
                  <a:schemeClr val="tx2"/>
                </a:solidFill>
                <a:latin typeface="+mj-lt"/>
              </a:rPr>
              <a:t>Stakeholder Agreement </a:t>
            </a:r>
          </a:p>
        </p:txBody>
      </p:sp>
      <p:sp>
        <p:nvSpPr>
          <p:cNvPr id="10" name="Freeform: Shape 9">
            <a:extLst>
              <a:ext uri="{FF2B5EF4-FFF2-40B4-BE49-F238E27FC236}">
                <a16:creationId xmlns:a16="http://schemas.microsoft.com/office/drawing/2014/main" id="{C7888C93-40CA-4141-3330-A93B238B6A32}"/>
              </a:ext>
            </a:extLst>
          </p:cNvPr>
          <p:cNvSpPr/>
          <p:nvPr/>
        </p:nvSpPr>
        <p:spPr>
          <a:xfrm>
            <a:off x="1414862" y="1074066"/>
            <a:ext cx="541782" cy="541781"/>
          </a:xfrm>
          <a:custGeom>
            <a:avLst/>
            <a:gdLst>
              <a:gd name="connsiteX0" fmla="*/ 270603 w 541782"/>
              <a:gd name="connsiteY0" fmla="*/ 541583 h 541781"/>
              <a:gd name="connsiteX1" fmla="*/ -288 w 541782"/>
              <a:gd name="connsiteY1" fmla="*/ 270692 h 541781"/>
              <a:gd name="connsiteX2" fmla="*/ 270603 w 541782"/>
              <a:gd name="connsiteY2" fmla="*/ -199 h 541781"/>
              <a:gd name="connsiteX3" fmla="*/ 541494 w 541782"/>
              <a:gd name="connsiteY3" fmla="*/ 270692 h 541781"/>
              <a:gd name="connsiteX4" fmla="*/ 541494 w 541782"/>
              <a:gd name="connsiteY4" fmla="*/ 270787 h 541781"/>
              <a:gd name="connsiteX5" fmla="*/ 270603 w 541782"/>
              <a:gd name="connsiteY5" fmla="*/ 541583 h 541781"/>
              <a:gd name="connsiteX6" fmla="*/ 270603 w 541782"/>
              <a:gd name="connsiteY6" fmla="*/ 47521 h 541781"/>
              <a:gd name="connsiteX7" fmla="*/ 47337 w 541782"/>
              <a:gd name="connsiteY7" fmla="*/ 270787 h 541781"/>
              <a:gd name="connsiteX8" fmla="*/ 270603 w 541782"/>
              <a:gd name="connsiteY8" fmla="*/ 494053 h 541781"/>
              <a:gd name="connsiteX9" fmla="*/ 493869 w 541782"/>
              <a:gd name="connsiteY9" fmla="*/ 270787 h 541781"/>
              <a:gd name="connsiteX10" fmla="*/ 270603 w 541782"/>
              <a:gd name="connsiteY10" fmla="*/ 47521 h 5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782" h="541781">
                <a:moveTo>
                  <a:pt x="270603" y="541583"/>
                </a:moveTo>
                <a:cubicBezTo>
                  <a:pt x="120994" y="541583"/>
                  <a:pt x="-288" y="420301"/>
                  <a:pt x="-288" y="270692"/>
                </a:cubicBezTo>
                <a:cubicBezTo>
                  <a:pt x="-288" y="121083"/>
                  <a:pt x="120994" y="-199"/>
                  <a:pt x="270603" y="-199"/>
                </a:cubicBezTo>
                <a:cubicBezTo>
                  <a:pt x="420212" y="-199"/>
                  <a:pt x="541494" y="121083"/>
                  <a:pt x="541494" y="270692"/>
                </a:cubicBezTo>
                <a:cubicBezTo>
                  <a:pt x="541494" y="270720"/>
                  <a:pt x="541494" y="270759"/>
                  <a:pt x="541494" y="270787"/>
                </a:cubicBezTo>
                <a:cubicBezTo>
                  <a:pt x="541285" y="420291"/>
                  <a:pt x="420107" y="541421"/>
                  <a:pt x="270603" y="541583"/>
                </a:cubicBezTo>
                <a:close/>
                <a:moveTo>
                  <a:pt x="270603" y="47521"/>
                </a:moveTo>
                <a:cubicBezTo>
                  <a:pt x="147292" y="47521"/>
                  <a:pt x="47337" y="147476"/>
                  <a:pt x="47337" y="270787"/>
                </a:cubicBezTo>
                <a:cubicBezTo>
                  <a:pt x="47337" y="394098"/>
                  <a:pt x="147292" y="494053"/>
                  <a:pt x="270603" y="494053"/>
                </a:cubicBezTo>
                <a:cubicBezTo>
                  <a:pt x="393914" y="494053"/>
                  <a:pt x="493869" y="394098"/>
                  <a:pt x="493869" y="270787"/>
                </a:cubicBezTo>
                <a:cubicBezTo>
                  <a:pt x="493764" y="147524"/>
                  <a:pt x="393866" y="47626"/>
                  <a:pt x="270603" y="47521"/>
                </a:cubicBezTo>
                <a:close/>
              </a:path>
            </a:pathLst>
          </a:custGeom>
          <a:solidFill>
            <a:schemeClr val="accent2"/>
          </a:solidFill>
          <a:ln w="9525" cap="flat">
            <a:solidFill>
              <a:schemeClr val="accent2"/>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C56E07F-AD43-C8AA-3E99-F53945F5ACFC}"/>
              </a:ext>
            </a:extLst>
          </p:cNvPr>
          <p:cNvSpPr/>
          <p:nvPr/>
        </p:nvSpPr>
        <p:spPr>
          <a:xfrm>
            <a:off x="1622888" y="1240277"/>
            <a:ext cx="83819" cy="202596"/>
          </a:xfrm>
          <a:custGeom>
            <a:avLst/>
            <a:gdLst>
              <a:gd name="connsiteX0" fmla="*/ 46289 w 83819"/>
              <a:gd name="connsiteY0" fmla="*/ 64952 h 202596"/>
              <a:gd name="connsiteX1" fmla="*/ -288 w 83819"/>
              <a:gd name="connsiteY1" fmla="*/ 64952 h 202596"/>
              <a:gd name="connsiteX2" fmla="*/ -288 w 83819"/>
              <a:gd name="connsiteY2" fmla="*/ 40187 h 202596"/>
              <a:gd name="connsiteX3" fmla="*/ 54481 w 83819"/>
              <a:gd name="connsiteY3" fmla="*/ -199 h 202596"/>
              <a:gd name="connsiteX4" fmla="*/ 83532 w 83819"/>
              <a:gd name="connsiteY4" fmla="*/ -199 h 202596"/>
              <a:gd name="connsiteX5" fmla="*/ 83532 w 83819"/>
              <a:gd name="connsiteY5" fmla="*/ 202398 h 202596"/>
              <a:gd name="connsiteX6" fmla="*/ 46289 w 83819"/>
              <a:gd name="connsiteY6" fmla="*/ 202398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19" h="202596">
                <a:moveTo>
                  <a:pt x="46289" y="64952"/>
                </a:moveTo>
                <a:lnTo>
                  <a:pt x="-288" y="64952"/>
                </a:lnTo>
                <a:lnTo>
                  <a:pt x="-288" y="40187"/>
                </a:lnTo>
                <a:cubicBezTo>
                  <a:pt x="27335" y="39330"/>
                  <a:pt x="49909" y="28281"/>
                  <a:pt x="54481" y="-199"/>
                </a:cubicBezTo>
                <a:lnTo>
                  <a:pt x="83532" y="-199"/>
                </a:lnTo>
                <a:lnTo>
                  <a:pt x="83532" y="202398"/>
                </a:lnTo>
                <a:lnTo>
                  <a:pt x="46289" y="202398"/>
                </a:lnTo>
                <a:close/>
              </a:path>
            </a:pathLst>
          </a:custGeom>
          <a:solidFill>
            <a:schemeClr val="accent2"/>
          </a:solidFill>
          <a:ln w="9525" cap="flat">
            <a:solidFill>
              <a:schemeClr val="accent2"/>
            </a:solidFill>
            <a:prstDash val="solid"/>
            <a:miter/>
          </a:ln>
        </p:spPr>
        <p:txBody>
          <a:bodyPr rtlCol="0" anchor="ctr"/>
          <a:lstStyle/>
          <a:p>
            <a:endParaRPr lang="en-GB"/>
          </a:p>
        </p:txBody>
      </p:sp>
      <p:sp>
        <p:nvSpPr>
          <p:cNvPr id="12" name="TextBox 11">
            <a:extLst>
              <a:ext uri="{FF2B5EF4-FFF2-40B4-BE49-F238E27FC236}">
                <a16:creationId xmlns:a16="http://schemas.microsoft.com/office/drawing/2014/main" id="{991A3BFE-395F-7D2D-5B84-EB23EB3F9C8F}"/>
              </a:ext>
            </a:extLst>
          </p:cNvPr>
          <p:cNvSpPr txBox="1"/>
          <p:nvPr/>
        </p:nvSpPr>
        <p:spPr>
          <a:xfrm>
            <a:off x="1277629" y="1874166"/>
            <a:ext cx="2517058" cy="2646878"/>
          </a:xfrm>
          <a:prstGeom prst="rect">
            <a:avLst/>
          </a:prstGeom>
          <a:noFill/>
        </p:spPr>
        <p:txBody>
          <a:bodyPr wrap="square" rtlCol="0">
            <a:spAutoFit/>
          </a:bodyPr>
          <a:lstStyle/>
          <a:p>
            <a:r>
              <a:rPr lang="en-GB" sz="1400" dirty="0"/>
              <a:t>Organizations can select either Focus Groups, Workshops or a Validation Study where our expert team works with you to: </a:t>
            </a:r>
          </a:p>
          <a:p>
            <a:endParaRPr lang="en-GB" sz="1400" dirty="0"/>
          </a:p>
          <a:p>
            <a:pPr marL="285750" indent="-285750">
              <a:buClr>
                <a:schemeClr val="accent2"/>
              </a:buClr>
              <a:buFont typeface="Arial" panose="020B0604020202020204" pitchFamily="34" charset="0"/>
              <a:buChar char="•"/>
            </a:pPr>
            <a:r>
              <a:rPr lang="en-GB" sz="1400" dirty="0"/>
              <a:t>define the target role</a:t>
            </a:r>
          </a:p>
          <a:p>
            <a:pPr marL="285750" indent="-285750">
              <a:buClr>
                <a:schemeClr val="accent2"/>
              </a:buClr>
              <a:buFont typeface="Arial" panose="020B0604020202020204" pitchFamily="34" charset="0"/>
              <a:buChar char="•"/>
            </a:pPr>
            <a:r>
              <a:rPr lang="en-GB" sz="1400" dirty="0"/>
              <a:t>define the target area </a:t>
            </a:r>
          </a:p>
          <a:p>
            <a:pPr marL="285750" indent="-285750">
              <a:buClr>
                <a:schemeClr val="accent2"/>
              </a:buClr>
              <a:buFont typeface="Arial" panose="020B0604020202020204" pitchFamily="34" charset="0"/>
              <a:buChar char="•"/>
            </a:pPr>
            <a:r>
              <a:rPr lang="en-GB" sz="1400" dirty="0"/>
              <a:t>define the target program</a:t>
            </a:r>
          </a:p>
          <a:p>
            <a:pPr marL="285750" indent="-285750">
              <a:buClr>
                <a:schemeClr val="accent2"/>
              </a:buClr>
              <a:buFont typeface="Arial" panose="020B0604020202020204" pitchFamily="34" charset="0"/>
              <a:buChar char="•"/>
            </a:pPr>
            <a:r>
              <a:rPr lang="en-GB" sz="1400" dirty="0"/>
              <a:t>agree core requirements &amp; leadership behaviors </a:t>
            </a:r>
          </a:p>
          <a:p>
            <a:endParaRPr lang="en-GB" sz="1200" dirty="0"/>
          </a:p>
        </p:txBody>
      </p:sp>
      <p:grpSp>
        <p:nvGrpSpPr>
          <p:cNvPr id="43" name="Group 42">
            <a:extLst>
              <a:ext uri="{FF2B5EF4-FFF2-40B4-BE49-F238E27FC236}">
                <a16:creationId xmlns:a16="http://schemas.microsoft.com/office/drawing/2014/main" id="{74E5BF61-C283-71FE-8580-1EA8F8A4609A}"/>
              </a:ext>
            </a:extLst>
          </p:cNvPr>
          <p:cNvGrpSpPr/>
          <p:nvPr/>
        </p:nvGrpSpPr>
        <p:grpSpPr>
          <a:xfrm>
            <a:off x="4513276" y="722336"/>
            <a:ext cx="3146311" cy="4419935"/>
            <a:chOff x="4513276" y="722336"/>
            <a:chExt cx="3146311" cy="4419935"/>
          </a:xfrm>
        </p:grpSpPr>
        <p:sp>
          <p:nvSpPr>
            <p:cNvPr id="13" name="Rectangle: Diagonal Corners Rounded 12">
              <a:extLst>
                <a:ext uri="{FF2B5EF4-FFF2-40B4-BE49-F238E27FC236}">
                  <a16:creationId xmlns:a16="http://schemas.microsoft.com/office/drawing/2014/main" id="{27279294-FF8C-783F-DBAA-924EFC000805}"/>
                </a:ext>
              </a:extLst>
            </p:cNvPr>
            <p:cNvSpPr/>
            <p:nvPr/>
          </p:nvSpPr>
          <p:spPr>
            <a:xfrm>
              <a:off x="4513276" y="722336"/>
              <a:ext cx="3146311" cy="4419935"/>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D6C4DF-80D9-3EF8-B6D5-E03F358785DB}"/>
                </a:ext>
              </a:extLst>
            </p:cNvPr>
            <p:cNvSpPr txBox="1"/>
            <p:nvPr/>
          </p:nvSpPr>
          <p:spPr>
            <a:xfrm>
              <a:off x="5740900" y="1024527"/>
              <a:ext cx="1729862" cy="646331"/>
            </a:xfrm>
            <a:prstGeom prst="rect">
              <a:avLst/>
            </a:prstGeom>
            <a:noFill/>
          </p:spPr>
          <p:txBody>
            <a:bodyPr wrap="square" rtlCol="0">
              <a:spAutoFit/>
            </a:bodyPr>
            <a:lstStyle/>
            <a:p>
              <a:r>
                <a:rPr lang="en-GB" b="1" dirty="0">
                  <a:solidFill>
                    <a:schemeClr val="tx2"/>
                  </a:solidFill>
                  <a:latin typeface="+mj-lt"/>
                </a:rPr>
                <a:t>Algorithm Creation</a:t>
              </a:r>
            </a:p>
          </p:txBody>
        </p:sp>
        <p:sp>
          <p:nvSpPr>
            <p:cNvPr id="17" name="Freeform: Shape 16">
              <a:extLst>
                <a:ext uri="{FF2B5EF4-FFF2-40B4-BE49-F238E27FC236}">
                  <a16:creationId xmlns:a16="http://schemas.microsoft.com/office/drawing/2014/main" id="{10954995-D9B6-4C47-B0EF-9C950C3F6042}"/>
                </a:ext>
              </a:extLst>
            </p:cNvPr>
            <p:cNvSpPr/>
            <p:nvPr/>
          </p:nvSpPr>
          <p:spPr>
            <a:xfrm>
              <a:off x="5101397" y="1074066"/>
              <a:ext cx="541782" cy="541781"/>
            </a:xfrm>
            <a:custGeom>
              <a:avLst/>
              <a:gdLst>
                <a:gd name="connsiteX0" fmla="*/ 270603 w 541782"/>
                <a:gd name="connsiteY0" fmla="*/ 541583 h 541781"/>
                <a:gd name="connsiteX1" fmla="*/ -288 w 541782"/>
                <a:gd name="connsiteY1" fmla="*/ 270692 h 541781"/>
                <a:gd name="connsiteX2" fmla="*/ 270603 w 541782"/>
                <a:gd name="connsiteY2" fmla="*/ -199 h 541781"/>
                <a:gd name="connsiteX3" fmla="*/ 541494 w 541782"/>
                <a:gd name="connsiteY3" fmla="*/ 270692 h 541781"/>
                <a:gd name="connsiteX4" fmla="*/ 541494 w 541782"/>
                <a:gd name="connsiteY4" fmla="*/ 270787 h 541781"/>
                <a:gd name="connsiteX5" fmla="*/ 270603 w 541782"/>
                <a:gd name="connsiteY5" fmla="*/ 541583 h 541781"/>
                <a:gd name="connsiteX6" fmla="*/ 270603 w 541782"/>
                <a:gd name="connsiteY6" fmla="*/ 47521 h 541781"/>
                <a:gd name="connsiteX7" fmla="*/ 47337 w 541782"/>
                <a:gd name="connsiteY7" fmla="*/ 270787 h 541781"/>
                <a:gd name="connsiteX8" fmla="*/ 270603 w 541782"/>
                <a:gd name="connsiteY8" fmla="*/ 494053 h 541781"/>
                <a:gd name="connsiteX9" fmla="*/ 493869 w 541782"/>
                <a:gd name="connsiteY9" fmla="*/ 270787 h 541781"/>
                <a:gd name="connsiteX10" fmla="*/ 270603 w 541782"/>
                <a:gd name="connsiteY10" fmla="*/ 47521 h 5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782" h="541781">
                  <a:moveTo>
                    <a:pt x="270603" y="541583"/>
                  </a:moveTo>
                  <a:cubicBezTo>
                    <a:pt x="120994" y="541583"/>
                    <a:pt x="-288" y="420301"/>
                    <a:pt x="-288" y="270692"/>
                  </a:cubicBezTo>
                  <a:cubicBezTo>
                    <a:pt x="-288" y="121083"/>
                    <a:pt x="120994" y="-199"/>
                    <a:pt x="270603" y="-199"/>
                  </a:cubicBezTo>
                  <a:cubicBezTo>
                    <a:pt x="420212" y="-199"/>
                    <a:pt x="541494" y="121083"/>
                    <a:pt x="541494" y="270692"/>
                  </a:cubicBezTo>
                  <a:cubicBezTo>
                    <a:pt x="541494" y="270720"/>
                    <a:pt x="541494" y="270759"/>
                    <a:pt x="541494" y="270787"/>
                  </a:cubicBezTo>
                  <a:cubicBezTo>
                    <a:pt x="541285" y="420291"/>
                    <a:pt x="420107" y="541421"/>
                    <a:pt x="270603" y="541583"/>
                  </a:cubicBezTo>
                  <a:close/>
                  <a:moveTo>
                    <a:pt x="270603" y="47521"/>
                  </a:moveTo>
                  <a:cubicBezTo>
                    <a:pt x="147292" y="47521"/>
                    <a:pt x="47337" y="147476"/>
                    <a:pt x="47337" y="270787"/>
                  </a:cubicBezTo>
                  <a:cubicBezTo>
                    <a:pt x="47337" y="394098"/>
                    <a:pt x="147292" y="494053"/>
                    <a:pt x="270603" y="494053"/>
                  </a:cubicBezTo>
                  <a:cubicBezTo>
                    <a:pt x="393914" y="494053"/>
                    <a:pt x="493869" y="394098"/>
                    <a:pt x="493869" y="270787"/>
                  </a:cubicBezTo>
                  <a:cubicBezTo>
                    <a:pt x="493764" y="147524"/>
                    <a:pt x="393866" y="47626"/>
                    <a:pt x="270603" y="47521"/>
                  </a:cubicBezTo>
                  <a:close/>
                </a:path>
              </a:pathLst>
            </a:custGeom>
            <a:solidFill>
              <a:schemeClr val="accent2"/>
            </a:solidFill>
            <a:ln w="9525" cap="flat">
              <a:solidFill>
                <a:schemeClr val="accent2"/>
              </a:solidFill>
              <a:prstDash val="solid"/>
              <a:miter/>
            </a:ln>
          </p:spPr>
          <p:txBody>
            <a:bodyPr rtlCol="0" anchor="ctr"/>
            <a:lstStyle/>
            <a:p>
              <a:endParaRPr lang="en-GB"/>
            </a:p>
          </p:txBody>
        </p:sp>
        <p:sp>
          <p:nvSpPr>
            <p:cNvPr id="22" name="Graphic 16">
              <a:extLst>
                <a:ext uri="{FF2B5EF4-FFF2-40B4-BE49-F238E27FC236}">
                  <a16:creationId xmlns:a16="http://schemas.microsoft.com/office/drawing/2014/main" id="{65DDD93D-7E3E-9DC2-CA6D-46E4C787C556}"/>
                </a:ext>
              </a:extLst>
            </p:cNvPr>
            <p:cNvSpPr/>
            <p:nvPr/>
          </p:nvSpPr>
          <p:spPr>
            <a:xfrm>
              <a:off x="5293912" y="1230364"/>
              <a:ext cx="149132" cy="204641"/>
            </a:xfrm>
            <a:custGeom>
              <a:avLst/>
              <a:gdLst>
                <a:gd name="connsiteX0" fmla="*/ 20990 w 149132"/>
                <a:gd name="connsiteY0" fmla="*/ 148933 h 204641"/>
                <a:gd name="connsiteX1" fmla="*/ 81537 w 149132"/>
                <a:gd name="connsiteY1" fmla="*/ 103119 h 204641"/>
                <a:gd name="connsiteX2" fmla="*/ 111097 w 149132"/>
                <a:gd name="connsiteY2" fmla="*/ 63389 h 204641"/>
                <a:gd name="connsiteX3" fmla="*/ 81423 w 149132"/>
                <a:gd name="connsiteY3" fmla="*/ 29874 h 204641"/>
                <a:gd name="connsiteX4" fmla="*/ 76784 w 149132"/>
                <a:gd name="connsiteY4" fmla="*/ 29931 h 204641"/>
                <a:gd name="connsiteX5" fmla="*/ 49981 w 149132"/>
                <a:gd name="connsiteY5" fmla="*/ 40577 h 204641"/>
                <a:gd name="connsiteX6" fmla="*/ 39905 w 149132"/>
                <a:gd name="connsiteY6" fmla="*/ 73274 h 204641"/>
                <a:gd name="connsiteX7" fmla="*/ 3501 w 149132"/>
                <a:gd name="connsiteY7" fmla="*/ 73274 h 204641"/>
                <a:gd name="connsiteX8" fmla="*/ 19280 w 149132"/>
                <a:gd name="connsiteY8" fmla="*/ 23658 h 204641"/>
                <a:gd name="connsiteX9" fmla="*/ 78685 w 149132"/>
                <a:gd name="connsiteY9" fmla="*/ -199 h 204641"/>
                <a:gd name="connsiteX10" fmla="*/ 148737 w 149132"/>
                <a:gd name="connsiteY10" fmla="*/ 62533 h 204641"/>
                <a:gd name="connsiteX11" fmla="*/ 109862 w 149132"/>
                <a:gd name="connsiteY11" fmla="*/ 120799 h 204641"/>
                <a:gd name="connsiteX12" fmla="*/ 47984 w 149132"/>
                <a:gd name="connsiteY12" fmla="*/ 170890 h 204641"/>
                <a:gd name="connsiteX13" fmla="*/ 47984 w 149132"/>
                <a:gd name="connsiteY13" fmla="*/ 172315 h 204641"/>
                <a:gd name="connsiteX14" fmla="*/ 147026 w 149132"/>
                <a:gd name="connsiteY14" fmla="*/ 172315 h 204641"/>
                <a:gd name="connsiteX15" fmla="*/ 147026 w 149132"/>
                <a:gd name="connsiteY15" fmla="*/ 204442 h 204641"/>
                <a:gd name="connsiteX16" fmla="*/ -396 w 149132"/>
                <a:gd name="connsiteY16" fmla="*/ 204442 h 204641"/>
                <a:gd name="connsiteX17" fmla="*/ 20990 w 149132"/>
                <a:gd name="connsiteY17" fmla="*/ 148933 h 2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132" h="204641">
                  <a:moveTo>
                    <a:pt x="20990" y="148933"/>
                  </a:moveTo>
                  <a:cubicBezTo>
                    <a:pt x="39173" y="131187"/>
                    <a:pt x="59514" y="115790"/>
                    <a:pt x="81537" y="103119"/>
                  </a:cubicBezTo>
                  <a:cubicBezTo>
                    <a:pt x="100547" y="91238"/>
                    <a:pt x="111097" y="81733"/>
                    <a:pt x="111097" y="63389"/>
                  </a:cubicBezTo>
                  <a:cubicBezTo>
                    <a:pt x="112162" y="45938"/>
                    <a:pt x="98874" y="30939"/>
                    <a:pt x="81423" y="29874"/>
                  </a:cubicBezTo>
                  <a:cubicBezTo>
                    <a:pt x="79883" y="29779"/>
                    <a:pt x="78324" y="29798"/>
                    <a:pt x="76784" y="29931"/>
                  </a:cubicBezTo>
                  <a:cubicBezTo>
                    <a:pt x="66709" y="29276"/>
                    <a:pt x="56862" y="33182"/>
                    <a:pt x="49981" y="40577"/>
                  </a:cubicBezTo>
                  <a:cubicBezTo>
                    <a:pt x="42548" y="49778"/>
                    <a:pt x="38945" y="61488"/>
                    <a:pt x="39905" y="73274"/>
                  </a:cubicBezTo>
                  <a:lnTo>
                    <a:pt x="3501" y="73274"/>
                  </a:lnTo>
                  <a:cubicBezTo>
                    <a:pt x="2608" y="55376"/>
                    <a:pt x="8206" y="37754"/>
                    <a:pt x="19280" y="23658"/>
                  </a:cubicBezTo>
                  <a:cubicBezTo>
                    <a:pt x="31351" y="8735"/>
                    <a:pt x="51881" y="-199"/>
                    <a:pt x="78685" y="-199"/>
                  </a:cubicBezTo>
                  <a:cubicBezTo>
                    <a:pt x="122598" y="-199"/>
                    <a:pt x="148737" y="26795"/>
                    <a:pt x="148737" y="62533"/>
                  </a:cubicBezTo>
                  <a:cubicBezTo>
                    <a:pt x="148737" y="92094"/>
                    <a:pt x="131818" y="106161"/>
                    <a:pt x="109862" y="120799"/>
                  </a:cubicBezTo>
                  <a:cubicBezTo>
                    <a:pt x="89046" y="136862"/>
                    <a:pt x="60056" y="150644"/>
                    <a:pt x="47984" y="170890"/>
                  </a:cubicBezTo>
                  <a:lnTo>
                    <a:pt x="47984" y="172315"/>
                  </a:lnTo>
                  <a:lnTo>
                    <a:pt x="147026" y="172315"/>
                  </a:lnTo>
                  <a:lnTo>
                    <a:pt x="147026" y="204442"/>
                  </a:lnTo>
                  <a:lnTo>
                    <a:pt x="-396" y="204442"/>
                  </a:lnTo>
                  <a:cubicBezTo>
                    <a:pt x="-376" y="183930"/>
                    <a:pt x="7237" y="164151"/>
                    <a:pt x="20990" y="148933"/>
                  </a:cubicBezTo>
                  <a:close/>
                </a:path>
              </a:pathLst>
            </a:custGeom>
            <a:solidFill>
              <a:schemeClr val="accent2"/>
            </a:solidFill>
            <a:ln w="9358" cap="flat">
              <a:solidFill>
                <a:schemeClr val="accent2"/>
              </a:solid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652C182E-AEDF-1C27-A169-0A32516DA01A}"/>
                </a:ext>
              </a:extLst>
            </p:cNvPr>
            <p:cNvSpPr txBox="1"/>
            <p:nvPr/>
          </p:nvSpPr>
          <p:spPr>
            <a:xfrm>
              <a:off x="4795644" y="1874166"/>
              <a:ext cx="2539366" cy="954107"/>
            </a:xfrm>
            <a:prstGeom prst="rect">
              <a:avLst/>
            </a:prstGeom>
            <a:noFill/>
          </p:spPr>
          <p:txBody>
            <a:bodyPr wrap="square">
              <a:spAutoFit/>
            </a:bodyPr>
            <a:lstStyle/>
            <a:p>
              <a:r>
                <a:rPr lang="en-GB" sz="1400" dirty="0"/>
                <a:t>A unique algorithm is created that captures the nuance of the organization &amp; role with our own flagship research.  </a:t>
              </a:r>
            </a:p>
          </p:txBody>
        </p:sp>
        <p:sp>
          <p:nvSpPr>
            <p:cNvPr id="24" name="TextBox 23">
              <a:extLst>
                <a:ext uri="{FF2B5EF4-FFF2-40B4-BE49-F238E27FC236}">
                  <a16:creationId xmlns:a16="http://schemas.microsoft.com/office/drawing/2014/main" id="{A27BDDC4-D68C-E984-29AC-6D028501B517}"/>
                </a:ext>
              </a:extLst>
            </p:cNvPr>
            <p:cNvSpPr txBox="1"/>
            <p:nvPr/>
          </p:nvSpPr>
          <p:spPr>
            <a:xfrm>
              <a:off x="4817952" y="2969817"/>
              <a:ext cx="2517058" cy="1815882"/>
            </a:xfrm>
            <a:prstGeom prst="rect">
              <a:avLst/>
            </a:prstGeom>
            <a:noFill/>
          </p:spPr>
          <p:txBody>
            <a:bodyPr wrap="square">
              <a:spAutoFit/>
            </a:bodyPr>
            <a:lstStyle/>
            <a:p>
              <a:r>
                <a:rPr lang="en-US" sz="1400" dirty="0"/>
                <a:t>This gives a highly-predictive and holistic view of an individual’s potential, reflecting key behaviors, culture and future work demands whilst mitigating adverse impact against gender, age and ethnicity. </a:t>
              </a:r>
            </a:p>
          </p:txBody>
        </p:sp>
      </p:grpSp>
      <p:grpSp>
        <p:nvGrpSpPr>
          <p:cNvPr id="44" name="Group 43">
            <a:extLst>
              <a:ext uri="{FF2B5EF4-FFF2-40B4-BE49-F238E27FC236}">
                <a16:creationId xmlns:a16="http://schemas.microsoft.com/office/drawing/2014/main" id="{D3723944-6256-FD9D-D28F-466FE6703381}"/>
              </a:ext>
            </a:extLst>
          </p:cNvPr>
          <p:cNvGrpSpPr/>
          <p:nvPr/>
        </p:nvGrpSpPr>
        <p:grpSpPr>
          <a:xfrm>
            <a:off x="8063549" y="722336"/>
            <a:ext cx="3146311" cy="4419935"/>
            <a:chOff x="8063549" y="722336"/>
            <a:chExt cx="3146311" cy="4419935"/>
          </a:xfrm>
        </p:grpSpPr>
        <p:sp>
          <p:nvSpPr>
            <p:cNvPr id="30" name="Rectangle: Diagonal Corners Rounded 29">
              <a:extLst>
                <a:ext uri="{FF2B5EF4-FFF2-40B4-BE49-F238E27FC236}">
                  <a16:creationId xmlns:a16="http://schemas.microsoft.com/office/drawing/2014/main" id="{CA775651-E5A8-9441-91EB-479004F16495}"/>
                </a:ext>
              </a:extLst>
            </p:cNvPr>
            <p:cNvSpPr/>
            <p:nvPr/>
          </p:nvSpPr>
          <p:spPr>
            <a:xfrm>
              <a:off x="8063549" y="722336"/>
              <a:ext cx="3146311" cy="4419935"/>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CD5AB94-1D05-B550-DF94-1923911630F5}"/>
                </a:ext>
              </a:extLst>
            </p:cNvPr>
            <p:cNvSpPr txBox="1"/>
            <p:nvPr/>
          </p:nvSpPr>
          <p:spPr>
            <a:xfrm>
              <a:off x="9062573" y="1024527"/>
              <a:ext cx="1876478" cy="646331"/>
            </a:xfrm>
            <a:prstGeom prst="rect">
              <a:avLst/>
            </a:prstGeom>
            <a:noFill/>
          </p:spPr>
          <p:txBody>
            <a:bodyPr wrap="square" rtlCol="0">
              <a:spAutoFit/>
            </a:bodyPr>
            <a:lstStyle/>
            <a:p>
              <a:r>
                <a:rPr lang="en-GB" b="1" dirty="0">
                  <a:solidFill>
                    <a:schemeClr val="tx2"/>
                  </a:solidFill>
                  <a:latin typeface="+mj-lt"/>
                </a:rPr>
                <a:t>Assessment Administration</a:t>
              </a:r>
            </a:p>
          </p:txBody>
        </p:sp>
        <p:sp>
          <p:nvSpPr>
            <p:cNvPr id="36" name="Freeform: Shape 35">
              <a:extLst>
                <a:ext uri="{FF2B5EF4-FFF2-40B4-BE49-F238E27FC236}">
                  <a16:creationId xmlns:a16="http://schemas.microsoft.com/office/drawing/2014/main" id="{37A5DDF2-5DE4-6FF2-538C-84A8722AECBE}"/>
                </a:ext>
              </a:extLst>
            </p:cNvPr>
            <p:cNvSpPr/>
            <p:nvPr/>
          </p:nvSpPr>
          <p:spPr>
            <a:xfrm>
              <a:off x="8423070" y="1074066"/>
              <a:ext cx="541782" cy="541781"/>
            </a:xfrm>
            <a:custGeom>
              <a:avLst/>
              <a:gdLst>
                <a:gd name="connsiteX0" fmla="*/ 270603 w 541782"/>
                <a:gd name="connsiteY0" fmla="*/ 541583 h 541781"/>
                <a:gd name="connsiteX1" fmla="*/ -288 w 541782"/>
                <a:gd name="connsiteY1" fmla="*/ 270692 h 541781"/>
                <a:gd name="connsiteX2" fmla="*/ 270603 w 541782"/>
                <a:gd name="connsiteY2" fmla="*/ -199 h 541781"/>
                <a:gd name="connsiteX3" fmla="*/ 541494 w 541782"/>
                <a:gd name="connsiteY3" fmla="*/ 270692 h 541781"/>
                <a:gd name="connsiteX4" fmla="*/ 541494 w 541782"/>
                <a:gd name="connsiteY4" fmla="*/ 270787 h 541781"/>
                <a:gd name="connsiteX5" fmla="*/ 270603 w 541782"/>
                <a:gd name="connsiteY5" fmla="*/ 541583 h 541781"/>
                <a:gd name="connsiteX6" fmla="*/ 270603 w 541782"/>
                <a:gd name="connsiteY6" fmla="*/ 47521 h 541781"/>
                <a:gd name="connsiteX7" fmla="*/ 47337 w 541782"/>
                <a:gd name="connsiteY7" fmla="*/ 270787 h 541781"/>
                <a:gd name="connsiteX8" fmla="*/ 270603 w 541782"/>
                <a:gd name="connsiteY8" fmla="*/ 494053 h 541781"/>
                <a:gd name="connsiteX9" fmla="*/ 493869 w 541782"/>
                <a:gd name="connsiteY9" fmla="*/ 270787 h 541781"/>
                <a:gd name="connsiteX10" fmla="*/ 270603 w 541782"/>
                <a:gd name="connsiteY10" fmla="*/ 47521 h 5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782" h="541781">
                  <a:moveTo>
                    <a:pt x="270603" y="541583"/>
                  </a:moveTo>
                  <a:cubicBezTo>
                    <a:pt x="120994" y="541583"/>
                    <a:pt x="-288" y="420301"/>
                    <a:pt x="-288" y="270692"/>
                  </a:cubicBezTo>
                  <a:cubicBezTo>
                    <a:pt x="-288" y="121083"/>
                    <a:pt x="120994" y="-199"/>
                    <a:pt x="270603" y="-199"/>
                  </a:cubicBezTo>
                  <a:cubicBezTo>
                    <a:pt x="420212" y="-199"/>
                    <a:pt x="541494" y="121083"/>
                    <a:pt x="541494" y="270692"/>
                  </a:cubicBezTo>
                  <a:cubicBezTo>
                    <a:pt x="541494" y="270720"/>
                    <a:pt x="541494" y="270759"/>
                    <a:pt x="541494" y="270787"/>
                  </a:cubicBezTo>
                  <a:cubicBezTo>
                    <a:pt x="541285" y="420291"/>
                    <a:pt x="420107" y="541421"/>
                    <a:pt x="270603" y="541583"/>
                  </a:cubicBezTo>
                  <a:close/>
                  <a:moveTo>
                    <a:pt x="270603" y="47521"/>
                  </a:moveTo>
                  <a:cubicBezTo>
                    <a:pt x="147292" y="47521"/>
                    <a:pt x="47337" y="147476"/>
                    <a:pt x="47337" y="270787"/>
                  </a:cubicBezTo>
                  <a:cubicBezTo>
                    <a:pt x="47337" y="394098"/>
                    <a:pt x="147292" y="494053"/>
                    <a:pt x="270603" y="494053"/>
                  </a:cubicBezTo>
                  <a:cubicBezTo>
                    <a:pt x="393914" y="494053"/>
                    <a:pt x="493869" y="394098"/>
                    <a:pt x="493869" y="270787"/>
                  </a:cubicBezTo>
                  <a:cubicBezTo>
                    <a:pt x="493764" y="147524"/>
                    <a:pt x="393866" y="47626"/>
                    <a:pt x="270603" y="47521"/>
                  </a:cubicBezTo>
                  <a:close/>
                </a:path>
              </a:pathLst>
            </a:custGeom>
            <a:solidFill>
              <a:schemeClr val="accent2"/>
            </a:solidFill>
            <a:ln w="9525" cap="flat">
              <a:solidFill>
                <a:schemeClr val="accent2"/>
              </a:solidFill>
              <a:prstDash val="solid"/>
              <a:miter/>
            </a:ln>
          </p:spPr>
          <p:txBody>
            <a:bodyPr rtlCol="0" anchor="ctr"/>
            <a:lstStyle/>
            <a:p>
              <a:endParaRPr lang="en-GB"/>
            </a:p>
          </p:txBody>
        </p:sp>
        <p:sp>
          <p:nvSpPr>
            <p:cNvPr id="40" name="Graphic 15">
              <a:extLst>
                <a:ext uri="{FF2B5EF4-FFF2-40B4-BE49-F238E27FC236}">
                  <a16:creationId xmlns:a16="http://schemas.microsoft.com/office/drawing/2014/main" id="{0006EA47-62A0-FCC0-12A6-2BACFC7C65AF}"/>
                </a:ext>
              </a:extLst>
            </p:cNvPr>
            <p:cNvSpPr/>
            <p:nvPr/>
          </p:nvSpPr>
          <p:spPr>
            <a:xfrm>
              <a:off x="8612120" y="1235436"/>
              <a:ext cx="158601" cy="209729"/>
            </a:xfrm>
            <a:custGeom>
              <a:avLst/>
              <a:gdLst>
                <a:gd name="connsiteX0" fmla="*/ 23509 w 158601"/>
                <a:gd name="connsiteY0" fmla="*/ 191730 h 209729"/>
                <a:gd name="connsiteX1" fmla="*/ -493 w 158601"/>
                <a:gd name="connsiteY1" fmla="*/ 138961 h 209729"/>
                <a:gd name="connsiteX2" fmla="*/ 35035 w 158601"/>
                <a:gd name="connsiteY2" fmla="*/ 138961 h 209729"/>
                <a:gd name="connsiteX3" fmla="*/ 80755 w 158601"/>
                <a:gd name="connsiteY3" fmla="*/ 179823 h 209729"/>
                <a:gd name="connsiteX4" fmla="*/ 120284 w 158601"/>
                <a:gd name="connsiteY4" fmla="*/ 144867 h 209729"/>
                <a:gd name="connsiteX5" fmla="*/ 76850 w 158601"/>
                <a:gd name="connsiteY5" fmla="*/ 112386 h 209729"/>
                <a:gd name="connsiteX6" fmla="*/ 64372 w 158601"/>
                <a:gd name="connsiteY6" fmla="*/ 112386 h 209729"/>
                <a:gd name="connsiteX7" fmla="*/ 64372 w 158601"/>
                <a:gd name="connsiteY7" fmla="*/ 85621 h 209729"/>
                <a:gd name="connsiteX8" fmla="*/ 75992 w 158601"/>
                <a:gd name="connsiteY8" fmla="*/ 85621 h 209729"/>
                <a:gd name="connsiteX9" fmla="*/ 114950 w 158601"/>
                <a:gd name="connsiteY9" fmla="*/ 57046 h 209729"/>
                <a:gd name="connsiteX10" fmla="*/ 80183 w 158601"/>
                <a:gd name="connsiteY10" fmla="*/ 27995 h 209729"/>
                <a:gd name="connsiteX11" fmla="*/ 41140 w 158601"/>
                <a:gd name="connsiteY11" fmla="*/ 61313 h 209729"/>
                <a:gd name="connsiteX12" fmla="*/ 41036 w 158601"/>
                <a:gd name="connsiteY12" fmla="*/ 64666 h 209729"/>
                <a:gd name="connsiteX13" fmla="*/ 5698 w 158601"/>
                <a:gd name="connsiteY13" fmla="*/ 64666 h 209729"/>
                <a:gd name="connsiteX14" fmla="*/ 81041 w 158601"/>
                <a:gd name="connsiteY14" fmla="*/ -199 h 209729"/>
                <a:gd name="connsiteX15" fmla="*/ 151621 w 158601"/>
                <a:gd name="connsiteY15" fmla="*/ 55617 h 209729"/>
                <a:gd name="connsiteX16" fmla="*/ 117712 w 158601"/>
                <a:gd name="connsiteY16" fmla="*/ 96861 h 209729"/>
                <a:gd name="connsiteX17" fmla="*/ 117712 w 158601"/>
                <a:gd name="connsiteY17" fmla="*/ 96861 h 209729"/>
                <a:gd name="connsiteX18" fmla="*/ 158098 w 158601"/>
                <a:gd name="connsiteY18" fmla="*/ 147724 h 209729"/>
                <a:gd name="connsiteX19" fmla="*/ 81898 w 158601"/>
                <a:gd name="connsiteY19" fmla="*/ 209446 h 209729"/>
                <a:gd name="connsiteX20" fmla="*/ 23509 w 158601"/>
                <a:gd name="connsiteY20" fmla="*/ 191730 h 20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601" h="209729">
                  <a:moveTo>
                    <a:pt x="23509" y="191730"/>
                  </a:moveTo>
                  <a:cubicBezTo>
                    <a:pt x="7974" y="178652"/>
                    <a:pt x="-846" y="159268"/>
                    <a:pt x="-493" y="138961"/>
                  </a:cubicBezTo>
                  <a:lnTo>
                    <a:pt x="35035" y="138961"/>
                  </a:lnTo>
                  <a:cubicBezTo>
                    <a:pt x="36178" y="163250"/>
                    <a:pt x="51418" y="179823"/>
                    <a:pt x="80755" y="179823"/>
                  </a:cubicBezTo>
                  <a:cubicBezTo>
                    <a:pt x="104758" y="179823"/>
                    <a:pt x="120284" y="167726"/>
                    <a:pt x="120284" y="144867"/>
                  </a:cubicBezTo>
                  <a:cubicBezTo>
                    <a:pt x="120284" y="122007"/>
                    <a:pt x="104472" y="112386"/>
                    <a:pt x="76850" y="112386"/>
                  </a:cubicBezTo>
                  <a:lnTo>
                    <a:pt x="64372" y="112386"/>
                  </a:lnTo>
                  <a:lnTo>
                    <a:pt x="64372" y="85621"/>
                  </a:lnTo>
                  <a:lnTo>
                    <a:pt x="75992" y="85621"/>
                  </a:lnTo>
                  <a:cubicBezTo>
                    <a:pt x="101043" y="85621"/>
                    <a:pt x="114950" y="74858"/>
                    <a:pt x="114950" y="57046"/>
                  </a:cubicBezTo>
                  <a:cubicBezTo>
                    <a:pt x="114950" y="39234"/>
                    <a:pt x="100281" y="27995"/>
                    <a:pt x="80183" y="27995"/>
                  </a:cubicBezTo>
                  <a:cubicBezTo>
                    <a:pt x="60200" y="26414"/>
                    <a:pt x="42722" y="41330"/>
                    <a:pt x="41140" y="61313"/>
                  </a:cubicBezTo>
                  <a:cubicBezTo>
                    <a:pt x="41055" y="62428"/>
                    <a:pt x="41016" y="63542"/>
                    <a:pt x="41036" y="64666"/>
                  </a:cubicBezTo>
                  <a:lnTo>
                    <a:pt x="5698" y="64666"/>
                  </a:lnTo>
                  <a:cubicBezTo>
                    <a:pt x="6269" y="27423"/>
                    <a:pt x="33701" y="-199"/>
                    <a:pt x="81041" y="-199"/>
                  </a:cubicBezTo>
                  <a:cubicBezTo>
                    <a:pt x="121427" y="-199"/>
                    <a:pt x="151621" y="20661"/>
                    <a:pt x="151621" y="55617"/>
                  </a:cubicBezTo>
                  <a:cubicBezTo>
                    <a:pt x="151621" y="77334"/>
                    <a:pt x="138000" y="90003"/>
                    <a:pt x="117712" y="96861"/>
                  </a:cubicBezTo>
                  <a:lnTo>
                    <a:pt x="117712" y="96861"/>
                  </a:lnTo>
                  <a:cubicBezTo>
                    <a:pt x="144286" y="104195"/>
                    <a:pt x="158098" y="121149"/>
                    <a:pt x="158098" y="147724"/>
                  </a:cubicBezTo>
                  <a:cubicBezTo>
                    <a:pt x="158098" y="188586"/>
                    <a:pt x="123617" y="209446"/>
                    <a:pt x="81898" y="209446"/>
                  </a:cubicBezTo>
                  <a:cubicBezTo>
                    <a:pt x="60990" y="210341"/>
                    <a:pt x="40397" y="204093"/>
                    <a:pt x="23509" y="191730"/>
                  </a:cubicBezTo>
                  <a:close/>
                </a:path>
              </a:pathLst>
            </a:custGeom>
            <a:solidFill>
              <a:schemeClr val="accent2"/>
            </a:solidFill>
            <a:ln w="9525" cap="flat">
              <a:solidFill>
                <a:schemeClr val="accent2"/>
              </a:solid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17210BE7-AFE1-3FF4-87D3-0814F4C4A805}"/>
                </a:ext>
              </a:extLst>
            </p:cNvPr>
            <p:cNvSpPr txBox="1"/>
            <p:nvPr/>
          </p:nvSpPr>
          <p:spPr>
            <a:xfrm>
              <a:off x="8379986" y="1874166"/>
              <a:ext cx="2534385" cy="1384995"/>
            </a:xfrm>
            <a:prstGeom prst="rect">
              <a:avLst/>
            </a:prstGeom>
            <a:noFill/>
          </p:spPr>
          <p:txBody>
            <a:bodyPr wrap="square">
              <a:spAutoFit/>
            </a:bodyPr>
            <a:lstStyle/>
            <a:p>
              <a:r>
                <a:rPr lang="en-US" sz="1400" dirty="0"/>
                <a:t>Participants will be invited to complete the 35-minute online Wave Professional Styles questionnaire and leadership experience inventory.</a:t>
              </a:r>
            </a:p>
          </p:txBody>
        </p:sp>
        <p:sp>
          <p:nvSpPr>
            <p:cNvPr id="42" name="TextBox 41">
              <a:extLst>
                <a:ext uri="{FF2B5EF4-FFF2-40B4-BE49-F238E27FC236}">
                  <a16:creationId xmlns:a16="http://schemas.microsoft.com/office/drawing/2014/main" id="{A41DA6B5-8BDD-E836-EF63-A3DC9EEADA20}"/>
                </a:ext>
              </a:extLst>
            </p:cNvPr>
            <p:cNvSpPr txBox="1"/>
            <p:nvPr/>
          </p:nvSpPr>
          <p:spPr>
            <a:xfrm>
              <a:off x="8379986" y="3384811"/>
              <a:ext cx="2657011" cy="1169551"/>
            </a:xfrm>
            <a:prstGeom prst="rect">
              <a:avLst/>
            </a:prstGeom>
            <a:noFill/>
          </p:spPr>
          <p:txBody>
            <a:bodyPr wrap="square">
              <a:spAutoFit/>
            </a:bodyPr>
            <a:lstStyle/>
            <a:p>
              <a:r>
                <a:rPr lang="en-US" sz="1400" dirty="0"/>
                <a:t>The questionnaire targets the behaviors proven to be most effective at predicting workplace potential, style &amp; culture fit. </a:t>
              </a:r>
            </a:p>
          </p:txBody>
        </p:sp>
      </p:grpSp>
    </p:spTree>
    <p:extLst>
      <p:ext uri="{BB962C8B-B14F-4D97-AF65-F5344CB8AC3E}">
        <p14:creationId xmlns:p14="http://schemas.microsoft.com/office/powerpoint/2010/main" val="22526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A24C29-F1BD-CD02-A22F-34050E5E96E0}"/>
              </a:ext>
            </a:extLst>
          </p:cNvPr>
          <p:cNvSpPr>
            <a:spLocks noGrp="1"/>
          </p:cNvSpPr>
          <p:nvPr>
            <p:ph type="body" sz="quarter" idx="10"/>
          </p:nvPr>
        </p:nvSpPr>
        <p:spPr>
          <a:xfrm>
            <a:off x="892552" y="4832120"/>
            <a:ext cx="3590780" cy="1229706"/>
          </a:xfrm>
        </p:spPr>
        <p:txBody>
          <a:bodyPr/>
          <a:lstStyle/>
          <a:p>
            <a:r>
              <a:rPr lang="en-GB" dirty="0"/>
              <a:t>The Wave-</a:t>
            </a:r>
            <a:r>
              <a:rPr lang="en-GB" dirty="0" err="1"/>
              <a:t>i</a:t>
            </a:r>
            <a:r>
              <a:rPr lang="en-GB" dirty="0"/>
              <a:t> dashboard </a:t>
            </a:r>
          </a:p>
        </p:txBody>
      </p:sp>
      <p:pic>
        <p:nvPicPr>
          <p:cNvPr id="3" name="Picture Placeholder 2">
            <a:extLst>
              <a:ext uri="{FF2B5EF4-FFF2-40B4-BE49-F238E27FC236}">
                <a16:creationId xmlns:a16="http://schemas.microsoft.com/office/drawing/2014/main" id="{8135D77D-4F75-8923-A185-F118A35208AA}"/>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t="-12621" b="-1"/>
          <a:stretch/>
        </p:blipFill>
        <p:spPr>
          <a:xfrm>
            <a:off x="5704568" y="-12700"/>
            <a:ext cx="6492875" cy="6870700"/>
          </a:xfrm>
          <a:solidFill>
            <a:srgbClr val="BAD7E9"/>
          </a:solidFill>
        </p:spPr>
      </p:pic>
    </p:spTree>
    <p:extLst>
      <p:ext uri="{BB962C8B-B14F-4D97-AF65-F5344CB8AC3E}">
        <p14:creationId xmlns:p14="http://schemas.microsoft.com/office/powerpoint/2010/main" val="376436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A1CD146-92B6-6BE0-FF68-BC00800E0B50}"/>
              </a:ext>
            </a:extLst>
          </p:cNvPr>
          <p:cNvGrpSpPr/>
          <p:nvPr/>
        </p:nvGrpSpPr>
        <p:grpSpPr>
          <a:xfrm>
            <a:off x="-800973" y="-1310988"/>
            <a:ext cx="9561256" cy="9561256"/>
            <a:chOff x="-800973" y="-1310988"/>
            <a:chExt cx="9561256" cy="9561256"/>
          </a:xfrm>
        </p:grpSpPr>
        <p:pic>
          <p:nvPicPr>
            <p:cNvPr id="2" name="Graphic 1">
              <a:extLst>
                <a:ext uri="{FF2B5EF4-FFF2-40B4-BE49-F238E27FC236}">
                  <a16:creationId xmlns:a16="http://schemas.microsoft.com/office/drawing/2014/main" id="{8197A247-EDA6-0D34-06FD-C50EAF0BDEC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0973" y="-1310988"/>
              <a:ext cx="9561256" cy="9561256"/>
            </a:xfrm>
            <a:prstGeom prst="rect">
              <a:avLst/>
            </a:prstGeom>
          </p:spPr>
        </p:pic>
        <p:sp>
          <p:nvSpPr>
            <p:cNvPr id="3" name="Rectangle: Rounded Corners 2">
              <a:extLst>
                <a:ext uri="{FF2B5EF4-FFF2-40B4-BE49-F238E27FC236}">
                  <a16:creationId xmlns:a16="http://schemas.microsoft.com/office/drawing/2014/main" id="{328034ED-EE0D-8FCE-721F-5C03ADC27545}"/>
                </a:ext>
              </a:extLst>
            </p:cNvPr>
            <p:cNvSpPr/>
            <p:nvPr/>
          </p:nvSpPr>
          <p:spPr>
            <a:xfrm>
              <a:off x="1275354" y="1294396"/>
              <a:ext cx="6566254" cy="4051294"/>
            </a:xfrm>
            <a:prstGeom prst="roundRect">
              <a:avLst>
                <a:gd name="adj" fmla="val 4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Diagonal Corners Rounded 25">
            <a:extLst>
              <a:ext uri="{FF2B5EF4-FFF2-40B4-BE49-F238E27FC236}">
                <a16:creationId xmlns:a16="http://schemas.microsoft.com/office/drawing/2014/main" id="{8F3955C8-AFC0-91C0-47F9-04CC3C3EF617}"/>
              </a:ext>
            </a:extLst>
          </p:cNvPr>
          <p:cNvSpPr/>
          <p:nvPr/>
        </p:nvSpPr>
        <p:spPr>
          <a:xfrm>
            <a:off x="7851768" y="1967369"/>
            <a:ext cx="3536304" cy="291926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82D4C79D-BDF8-D5FF-33DB-CB46017A6300}"/>
              </a:ext>
            </a:extLst>
          </p:cNvPr>
          <p:cNvGrpSpPr/>
          <p:nvPr/>
        </p:nvGrpSpPr>
        <p:grpSpPr>
          <a:xfrm>
            <a:off x="519297" y="1238597"/>
            <a:ext cx="7943516" cy="4454280"/>
            <a:chOff x="617620" y="1173428"/>
            <a:chExt cx="8552800" cy="4795933"/>
          </a:xfrm>
        </p:grpSpPr>
        <p:sp>
          <p:nvSpPr>
            <p:cNvPr id="24" name="Rectangle 23">
              <a:extLst>
                <a:ext uri="{FF2B5EF4-FFF2-40B4-BE49-F238E27FC236}">
                  <a16:creationId xmlns:a16="http://schemas.microsoft.com/office/drawing/2014/main" id="{C26AB36E-7C49-60DB-3C38-7563BCD69B44}"/>
                </a:ext>
              </a:extLst>
            </p:cNvPr>
            <p:cNvSpPr/>
            <p:nvPr/>
          </p:nvSpPr>
          <p:spPr>
            <a:xfrm>
              <a:off x="1409700" y="1224256"/>
              <a:ext cx="1073150" cy="4409488"/>
            </a:xfrm>
            <a:custGeom>
              <a:avLst/>
              <a:gdLst>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22860 w 1073150"/>
                <a:gd name="connsiteY0" fmla="*/ 27940 h 4409488"/>
                <a:gd name="connsiteX1" fmla="*/ 1073150 w 1073150"/>
                <a:gd name="connsiteY1" fmla="*/ 0 h 4409488"/>
                <a:gd name="connsiteX2" fmla="*/ 1073150 w 1073150"/>
                <a:gd name="connsiteY2" fmla="*/ 4409488 h 4409488"/>
                <a:gd name="connsiteX3" fmla="*/ 0 w 1073150"/>
                <a:gd name="connsiteY3" fmla="*/ 4409488 h 4409488"/>
                <a:gd name="connsiteX4" fmla="*/ 22860 w 1073150"/>
                <a:gd name="connsiteY4" fmla="*/ 27940 h 440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50" h="4409488">
                  <a:moveTo>
                    <a:pt x="22860" y="27940"/>
                  </a:moveTo>
                  <a:lnTo>
                    <a:pt x="1073150" y="0"/>
                  </a:lnTo>
                  <a:lnTo>
                    <a:pt x="1073150" y="4409488"/>
                  </a:lnTo>
                  <a:lnTo>
                    <a:pt x="0" y="4409488"/>
                  </a:lnTo>
                  <a:lnTo>
                    <a:pt x="22860" y="279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9EA4A77-A67B-2F24-E635-F148FA574D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53445" y="1426976"/>
              <a:ext cx="7013775" cy="4004048"/>
            </a:xfrm>
            <a:prstGeom prst="rect">
              <a:avLst/>
            </a:prstGeom>
          </p:spPr>
        </p:pic>
        <p:grpSp>
          <p:nvGrpSpPr>
            <p:cNvPr id="22" name="Group 21">
              <a:extLst>
                <a:ext uri="{FF2B5EF4-FFF2-40B4-BE49-F238E27FC236}">
                  <a16:creationId xmlns:a16="http://schemas.microsoft.com/office/drawing/2014/main" id="{A2D70285-78AA-0957-2CE4-E23EAC4FDCB2}"/>
                </a:ext>
              </a:extLst>
            </p:cNvPr>
            <p:cNvGrpSpPr/>
            <p:nvPr/>
          </p:nvGrpSpPr>
          <p:grpSpPr>
            <a:xfrm>
              <a:off x="617620" y="1173428"/>
              <a:ext cx="8552800" cy="4795933"/>
              <a:chOff x="2134410" y="1110548"/>
              <a:chExt cx="7766571" cy="4589656"/>
            </a:xfrm>
          </p:grpSpPr>
          <p:sp>
            <p:nvSpPr>
              <p:cNvPr id="5" name="Freeform: Shape 4">
                <a:extLst>
                  <a:ext uri="{FF2B5EF4-FFF2-40B4-BE49-F238E27FC236}">
                    <a16:creationId xmlns:a16="http://schemas.microsoft.com/office/drawing/2014/main" id="{91BC49E8-E128-802F-897C-735E8F59F2C6}"/>
                  </a:ext>
                </a:extLst>
              </p:cNvPr>
              <p:cNvSpPr/>
              <p:nvPr/>
            </p:nvSpPr>
            <p:spPr>
              <a:xfrm>
                <a:off x="2134410" y="5596247"/>
                <a:ext cx="7532175" cy="81805"/>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chemeClr val="bg1"/>
              </a:solidFill>
              <a:ln w="14149" cap="flat">
                <a:noFill/>
                <a:prstDash val="solid"/>
                <a:miter/>
              </a:ln>
              <a:effectLst>
                <a:outerShdw blurRad="177800" dist="101600" dir="5400000" sx="109000" sy="109000" algn="t" rotWithShape="0">
                  <a:prstClr val="black">
                    <a:alpha val="48000"/>
                  </a:prstClr>
                </a:outerShdw>
              </a:effectLst>
            </p:spPr>
            <p:txBody>
              <a:bodyPr rtlCol="0" anchor="ctr"/>
              <a:lstStyle/>
              <a:p>
                <a:endParaRPr lang="en-GB" dirty="0"/>
              </a:p>
            </p:txBody>
          </p:sp>
          <p:sp>
            <p:nvSpPr>
              <p:cNvPr id="6" name="Freeform: Shape 5">
                <a:extLst>
                  <a:ext uri="{FF2B5EF4-FFF2-40B4-BE49-F238E27FC236}">
                    <a16:creationId xmlns:a16="http://schemas.microsoft.com/office/drawing/2014/main" id="{5F7DB26D-0B09-FD7B-80A8-37224C56A505}"/>
                  </a:ext>
                </a:extLst>
              </p:cNvPr>
              <p:cNvSpPr/>
              <p:nvPr/>
            </p:nvSpPr>
            <p:spPr>
              <a:xfrm>
                <a:off x="2811237" y="1110548"/>
                <a:ext cx="6564633" cy="4372210"/>
              </a:xfrm>
              <a:custGeom>
                <a:avLst/>
                <a:gdLst>
                  <a:gd name="connsiteX0" fmla="*/ 4071016 w 4196707"/>
                  <a:gd name="connsiteY0" fmla="*/ 0 h 2795112"/>
                  <a:gd name="connsiteX1" fmla="*/ 125550 w 4196707"/>
                  <a:gd name="connsiteY1" fmla="*/ 0 h 2795112"/>
                  <a:gd name="connsiteX2" fmla="*/ 0 w 4196707"/>
                  <a:gd name="connsiteY2" fmla="*/ 125550 h 2795112"/>
                  <a:gd name="connsiteX3" fmla="*/ 0 w 4196707"/>
                  <a:gd name="connsiteY3" fmla="*/ 2795113 h 2795112"/>
                  <a:gd name="connsiteX4" fmla="*/ 4196708 w 4196707"/>
                  <a:gd name="connsiteY4" fmla="*/ 2795113 h 2795112"/>
                  <a:gd name="connsiteX5" fmla="*/ 4196708 w 4196707"/>
                  <a:gd name="connsiteY5" fmla="*/ 125550 h 2795112"/>
                  <a:gd name="connsiteX6" fmla="*/ 4071158 w 4196707"/>
                  <a:gd name="connsiteY6" fmla="*/ 0 h 2795112"/>
                  <a:gd name="connsiteX7" fmla="*/ 2098354 w 4196707"/>
                  <a:gd name="connsiteY7" fmla="*/ 2680757 h 2795112"/>
                  <a:gd name="connsiteX8" fmla="*/ 54131 w 4196707"/>
                  <a:gd name="connsiteY8" fmla="*/ 2680757 h 2795112"/>
                  <a:gd name="connsiteX9" fmla="*/ 54131 w 4196707"/>
                  <a:gd name="connsiteY9" fmla="*/ 150773 h 2795112"/>
                  <a:gd name="connsiteX10" fmla="*/ 152899 w 4196707"/>
                  <a:gd name="connsiteY10" fmla="*/ 52714 h 2795112"/>
                  <a:gd name="connsiteX11" fmla="*/ 4043809 w 4196707"/>
                  <a:gd name="connsiteY11" fmla="*/ 52714 h 2795112"/>
                  <a:gd name="connsiteX12" fmla="*/ 4142577 w 4196707"/>
                  <a:gd name="connsiteY12" fmla="*/ 150773 h 2795112"/>
                  <a:gd name="connsiteX13" fmla="*/ 4142577 w 4196707"/>
                  <a:gd name="connsiteY13" fmla="*/ 2680757 h 2795112"/>
                  <a:gd name="connsiteX14" fmla="*/ 2098354 w 4196707"/>
                  <a:gd name="connsiteY14" fmla="*/ 2680757 h 279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6707" h="2795112">
                    <a:moveTo>
                      <a:pt x="4071016" y="0"/>
                    </a:moveTo>
                    <a:lnTo>
                      <a:pt x="125550" y="0"/>
                    </a:lnTo>
                    <a:cubicBezTo>
                      <a:pt x="56257" y="0"/>
                      <a:pt x="0" y="56398"/>
                      <a:pt x="0" y="125550"/>
                    </a:cubicBezTo>
                    <a:lnTo>
                      <a:pt x="0" y="2795113"/>
                    </a:lnTo>
                    <a:lnTo>
                      <a:pt x="4196708" y="2795113"/>
                    </a:lnTo>
                    <a:lnTo>
                      <a:pt x="4196708" y="125550"/>
                    </a:lnTo>
                    <a:cubicBezTo>
                      <a:pt x="4196708" y="56257"/>
                      <a:pt x="4140310" y="0"/>
                      <a:pt x="4071158" y="0"/>
                    </a:cubicBezTo>
                    <a:close/>
                    <a:moveTo>
                      <a:pt x="2098354" y="2680757"/>
                    </a:moveTo>
                    <a:lnTo>
                      <a:pt x="54131" y="2680757"/>
                    </a:lnTo>
                    <a:lnTo>
                      <a:pt x="54131" y="150773"/>
                    </a:lnTo>
                    <a:cubicBezTo>
                      <a:pt x="54131" y="96642"/>
                      <a:pt x="98343" y="52714"/>
                      <a:pt x="152899" y="52714"/>
                    </a:cubicBezTo>
                    <a:lnTo>
                      <a:pt x="4043809" y="52714"/>
                    </a:lnTo>
                    <a:cubicBezTo>
                      <a:pt x="4098224" y="52714"/>
                      <a:pt x="4142577" y="96642"/>
                      <a:pt x="4142577" y="150773"/>
                    </a:cubicBezTo>
                    <a:lnTo>
                      <a:pt x="4142577" y="2680757"/>
                    </a:lnTo>
                    <a:lnTo>
                      <a:pt x="2098354" y="2680757"/>
                    </a:lnTo>
                    <a:close/>
                  </a:path>
                </a:pathLst>
              </a:custGeom>
              <a:solidFill>
                <a:srgbClr val="030303"/>
              </a:solidFill>
              <a:ln w="1414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2BDAD6-0355-B089-10BD-98C9A0C1CFB6}"/>
                  </a:ext>
                </a:extLst>
              </p:cNvPr>
              <p:cNvSpPr/>
              <p:nvPr/>
            </p:nvSpPr>
            <p:spPr>
              <a:xfrm>
                <a:off x="2285908" y="5482758"/>
                <a:ext cx="7615073" cy="113710"/>
              </a:xfrm>
              <a:custGeom>
                <a:avLst/>
                <a:gdLst>
                  <a:gd name="connsiteX0" fmla="*/ 4860592 w 4868243"/>
                  <a:gd name="connsiteY0" fmla="*/ 0 h 72694"/>
                  <a:gd name="connsiteX1" fmla="*/ 7652 w 4868243"/>
                  <a:gd name="connsiteY1" fmla="*/ 0 h 72694"/>
                  <a:gd name="connsiteX2" fmla="*/ 0 w 4868243"/>
                  <a:gd name="connsiteY2" fmla="*/ 7794 h 72694"/>
                  <a:gd name="connsiteX3" fmla="*/ 0 w 4868243"/>
                  <a:gd name="connsiteY3" fmla="*/ 65042 h 72694"/>
                  <a:gd name="connsiteX4" fmla="*/ 7652 w 4868243"/>
                  <a:gd name="connsiteY4" fmla="*/ 72694 h 72694"/>
                  <a:gd name="connsiteX5" fmla="*/ 4860592 w 4868243"/>
                  <a:gd name="connsiteY5" fmla="*/ 72694 h 72694"/>
                  <a:gd name="connsiteX6" fmla="*/ 4868243 w 4868243"/>
                  <a:gd name="connsiteY6" fmla="*/ 65042 h 72694"/>
                  <a:gd name="connsiteX7" fmla="*/ 4868243 w 4868243"/>
                  <a:gd name="connsiteY7" fmla="*/ 7794 h 72694"/>
                  <a:gd name="connsiteX8" fmla="*/ 4860592 w 4868243"/>
                  <a:gd name="connsiteY8" fmla="*/ 0 h 7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243" h="72694">
                    <a:moveTo>
                      <a:pt x="4860592" y="0"/>
                    </a:moveTo>
                    <a:lnTo>
                      <a:pt x="7652" y="0"/>
                    </a:lnTo>
                    <a:cubicBezTo>
                      <a:pt x="3401" y="0"/>
                      <a:pt x="0" y="3401"/>
                      <a:pt x="0" y="7794"/>
                    </a:cubicBezTo>
                    <a:lnTo>
                      <a:pt x="0" y="65042"/>
                    </a:lnTo>
                    <a:cubicBezTo>
                      <a:pt x="0" y="69293"/>
                      <a:pt x="3401" y="72694"/>
                      <a:pt x="7652" y="72694"/>
                    </a:cubicBezTo>
                    <a:lnTo>
                      <a:pt x="4860592" y="72694"/>
                    </a:lnTo>
                    <a:cubicBezTo>
                      <a:pt x="4864843" y="72694"/>
                      <a:pt x="4868243" y="69293"/>
                      <a:pt x="4868243" y="65042"/>
                    </a:cubicBezTo>
                    <a:lnTo>
                      <a:pt x="4868243" y="7794"/>
                    </a:lnTo>
                    <a:cubicBezTo>
                      <a:pt x="4868243" y="3543"/>
                      <a:pt x="4864843" y="0"/>
                      <a:pt x="4860592" y="0"/>
                    </a:cubicBezTo>
                    <a:close/>
                  </a:path>
                </a:pathLst>
              </a:custGeom>
              <a:solidFill>
                <a:srgbClr val="4D4D51"/>
              </a:solidFill>
              <a:ln w="1414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326B6039-7F95-E1CB-12FE-9F94DCED9072}"/>
                  </a:ext>
                </a:extLst>
              </p:cNvPr>
              <p:cNvSpPr/>
              <p:nvPr/>
            </p:nvSpPr>
            <p:spPr>
              <a:xfrm>
                <a:off x="2297878" y="5596247"/>
                <a:ext cx="7591134" cy="103957"/>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rgbClr val="2C2C2E"/>
              </a:solidFill>
              <a:ln w="1414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CA0F86A-E55C-29CE-1F4E-1686B41953DC}"/>
                  </a:ext>
                </a:extLst>
              </p:cNvPr>
              <p:cNvSpPr/>
              <p:nvPr/>
            </p:nvSpPr>
            <p:spPr>
              <a:xfrm>
                <a:off x="5517687" y="5482758"/>
                <a:ext cx="1151736" cy="87111"/>
              </a:xfrm>
              <a:custGeom>
                <a:avLst/>
                <a:gdLst>
                  <a:gd name="connsiteX0" fmla="*/ 368147 w 736294"/>
                  <a:gd name="connsiteY0" fmla="*/ 0 h 55689"/>
                  <a:gd name="connsiteX1" fmla="*/ 0 w 736294"/>
                  <a:gd name="connsiteY1" fmla="*/ 0 h 55689"/>
                  <a:gd name="connsiteX2" fmla="*/ 55690 w 736294"/>
                  <a:gd name="connsiteY2" fmla="*/ 55690 h 55689"/>
                  <a:gd name="connsiteX3" fmla="*/ 680605 w 736294"/>
                  <a:gd name="connsiteY3" fmla="*/ 55690 h 55689"/>
                  <a:gd name="connsiteX4" fmla="*/ 736294 w 736294"/>
                  <a:gd name="connsiteY4" fmla="*/ 0 h 55689"/>
                  <a:gd name="connsiteX5" fmla="*/ 368147 w 736294"/>
                  <a:gd name="connsiteY5" fmla="*/ 0 h 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94" h="55689">
                    <a:moveTo>
                      <a:pt x="368147" y="0"/>
                    </a:moveTo>
                    <a:lnTo>
                      <a:pt x="0" y="0"/>
                    </a:lnTo>
                    <a:cubicBezTo>
                      <a:pt x="0" y="30750"/>
                      <a:pt x="24940" y="55690"/>
                      <a:pt x="55690" y="55690"/>
                    </a:cubicBezTo>
                    <a:lnTo>
                      <a:pt x="680605" y="55690"/>
                    </a:lnTo>
                    <a:cubicBezTo>
                      <a:pt x="711354" y="55690"/>
                      <a:pt x="736294" y="30750"/>
                      <a:pt x="736294" y="0"/>
                    </a:cubicBezTo>
                    <a:lnTo>
                      <a:pt x="368147" y="0"/>
                    </a:lnTo>
                    <a:close/>
                  </a:path>
                </a:pathLst>
              </a:custGeom>
              <a:solidFill>
                <a:srgbClr val="333335"/>
              </a:solidFill>
              <a:ln w="1414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AF28F8A-D244-8EEC-715D-7C7F31CBE8F3}"/>
                  </a:ext>
                </a:extLst>
              </p:cNvPr>
              <p:cNvSpPr/>
              <p:nvPr/>
            </p:nvSpPr>
            <p:spPr>
              <a:xfrm>
                <a:off x="5517687" y="5482758"/>
                <a:ext cx="272418" cy="87111"/>
              </a:xfrm>
              <a:custGeom>
                <a:avLst/>
                <a:gdLst>
                  <a:gd name="connsiteX0" fmla="*/ 174154 w 174154"/>
                  <a:gd name="connsiteY0" fmla="*/ 0 h 55689"/>
                  <a:gd name="connsiteX1" fmla="*/ 0 w 174154"/>
                  <a:gd name="connsiteY1" fmla="*/ 0 h 55689"/>
                  <a:gd name="connsiteX2" fmla="*/ 55690 w 174154"/>
                  <a:gd name="connsiteY2" fmla="*/ 55690 h 55689"/>
                  <a:gd name="connsiteX3" fmla="*/ 174154 w 174154"/>
                  <a:gd name="connsiteY3" fmla="*/ 55690 h 55689"/>
                  <a:gd name="connsiteX4" fmla="*/ 174154 w 174154"/>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55689">
                    <a:moveTo>
                      <a:pt x="174154" y="0"/>
                    </a:moveTo>
                    <a:lnTo>
                      <a:pt x="0" y="0"/>
                    </a:lnTo>
                    <a:cubicBezTo>
                      <a:pt x="0" y="30750"/>
                      <a:pt x="24940" y="55690"/>
                      <a:pt x="55690" y="55690"/>
                    </a:cubicBezTo>
                    <a:lnTo>
                      <a:pt x="174154" y="55690"/>
                    </a:lnTo>
                    <a:lnTo>
                      <a:pt x="174154" y="0"/>
                    </a:lnTo>
                    <a:close/>
                  </a:path>
                </a:pathLst>
              </a:custGeom>
              <a:solidFill>
                <a:srgbClr val="333335"/>
              </a:solidFill>
              <a:ln w="1414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E6F6347-2708-33D7-51EC-BDC986B9B842}"/>
                  </a:ext>
                </a:extLst>
              </p:cNvPr>
              <p:cNvSpPr/>
              <p:nvPr/>
            </p:nvSpPr>
            <p:spPr>
              <a:xfrm>
                <a:off x="6389469" y="5482758"/>
                <a:ext cx="279732" cy="87111"/>
              </a:xfrm>
              <a:custGeom>
                <a:avLst/>
                <a:gdLst>
                  <a:gd name="connsiteX0" fmla="*/ 142 w 178830"/>
                  <a:gd name="connsiteY0" fmla="*/ 0 h 55689"/>
                  <a:gd name="connsiteX1" fmla="*/ 178830 w 178830"/>
                  <a:gd name="connsiteY1" fmla="*/ 0 h 55689"/>
                  <a:gd name="connsiteX2" fmla="*/ 123141 w 178830"/>
                  <a:gd name="connsiteY2" fmla="*/ 55690 h 55689"/>
                  <a:gd name="connsiteX3" fmla="*/ 0 w 178830"/>
                  <a:gd name="connsiteY3" fmla="*/ 55690 h 55689"/>
                  <a:gd name="connsiteX4" fmla="*/ 0 w 178830"/>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0" h="55689">
                    <a:moveTo>
                      <a:pt x="142" y="0"/>
                    </a:moveTo>
                    <a:lnTo>
                      <a:pt x="178830" y="0"/>
                    </a:lnTo>
                    <a:cubicBezTo>
                      <a:pt x="178830" y="30750"/>
                      <a:pt x="153891" y="55690"/>
                      <a:pt x="123141" y="55690"/>
                    </a:cubicBezTo>
                    <a:lnTo>
                      <a:pt x="0" y="55690"/>
                    </a:lnTo>
                    <a:lnTo>
                      <a:pt x="0" y="0"/>
                    </a:lnTo>
                    <a:close/>
                  </a:path>
                </a:pathLst>
              </a:custGeom>
              <a:solidFill>
                <a:srgbClr val="333335"/>
              </a:solidFill>
              <a:ln w="1414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1819D0-2607-95E2-1F4E-ADA4A8176607}"/>
                  </a:ext>
                </a:extLst>
              </p:cNvPr>
              <p:cNvSpPr/>
              <p:nvPr/>
            </p:nvSpPr>
            <p:spPr>
              <a:xfrm>
                <a:off x="3800943"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57061F2-42D4-305C-BBBF-EB8B32375EF3}"/>
                  </a:ext>
                </a:extLst>
              </p:cNvPr>
              <p:cNvSpPr/>
              <p:nvPr/>
            </p:nvSpPr>
            <p:spPr>
              <a:xfrm>
                <a:off x="7598616"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solidFill>
              <a:ln w="1414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73F01F-EC8A-30CD-6AFB-FD81B2C0E043}"/>
                  </a:ext>
                </a:extLst>
              </p:cNvPr>
              <p:cNvSpPr/>
              <p:nvPr/>
            </p:nvSpPr>
            <p:spPr>
              <a:xfrm>
                <a:off x="9109660"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0CFB21-205E-70B6-A854-3D0FD82B544E}"/>
                  </a:ext>
                </a:extLst>
              </p:cNvPr>
              <p:cNvSpPr/>
              <p:nvPr/>
            </p:nvSpPr>
            <p:spPr>
              <a:xfrm>
                <a:off x="2327357"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grpSp>
      </p:grpSp>
      <p:sp>
        <p:nvSpPr>
          <p:cNvPr id="28" name="TextBox 27">
            <a:extLst>
              <a:ext uri="{FF2B5EF4-FFF2-40B4-BE49-F238E27FC236}">
                <a16:creationId xmlns:a16="http://schemas.microsoft.com/office/drawing/2014/main" id="{50ADFDC1-E34E-F4B6-7669-44DAAC013712}"/>
              </a:ext>
            </a:extLst>
          </p:cNvPr>
          <p:cNvSpPr txBox="1"/>
          <p:nvPr/>
        </p:nvSpPr>
        <p:spPr>
          <a:xfrm>
            <a:off x="8188637" y="2530556"/>
            <a:ext cx="2936536" cy="584775"/>
          </a:xfrm>
          <a:prstGeom prst="rect">
            <a:avLst/>
          </a:prstGeom>
          <a:noFill/>
        </p:spPr>
        <p:txBody>
          <a:bodyPr wrap="square">
            <a:spAutoFit/>
          </a:bodyPr>
          <a:lstStyle/>
          <a:p>
            <a:r>
              <a:rPr lang="en-GB" sz="1600" dirty="0">
                <a:solidFill>
                  <a:schemeClr val="tx2"/>
                </a:solidFill>
              </a:rPr>
              <a:t>Clearly view overall leadership potential of your talent pool</a:t>
            </a:r>
          </a:p>
        </p:txBody>
      </p:sp>
      <p:sp>
        <p:nvSpPr>
          <p:cNvPr id="29" name="TextBox 28">
            <a:extLst>
              <a:ext uri="{FF2B5EF4-FFF2-40B4-BE49-F238E27FC236}">
                <a16:creationId xmlns:a16="http://schemas.microsoft.com/office/drawing/2014/main" id="{8624628E-8AE5-DBB3-1E8D-4EEF92C607E1}"/>
              </a:ext>
            </a:extLst>
          </p:cNvPr>
          <p:cNvSpPr txBox="1"/>
          <p:nvPr/>
        </p:nvSpPr>
        <p:spPr>
          <a:xfrm>
            <a:off x="8188637" y="3429000"/>
            <a:ext cx="2936536" cy="830997"/>
          </a:xfrm>
          <a:prstGeom prst="rect">
            <a:avLst/>
          </a:prstGeom>
          <a:noFill/>
        </p:spPr>
        <p:txBody>
          <a:bodyPr wrap="square">
            <a:spAutoFit/>
          </a:bodyPr>
          <a:lstStyle/>
          <a:p>
            <a:r>
              <a:rPr lang="en-GB" sz="1600" dirty="0">
                <a:solidFill>
                  <a:schemeClr val="tx2"/>
                </a:solidFill>
              </a:rPr>
              <a:t>See the types of leaders in your pipeline and proactively close any gaps </a:t>
            </a:r>
          </a:p>
        </p:txBody>
      </p:sp>
    </p:spTree>
    <p:extLst>
      <p:ext uri="{BB962C8B-B14F-4D97-AF65-F5344CB8AC3E}">
        <p14:creationId xmlns:p14="http://schemas.microsoft.com/office/powerpoint/2010/main" val="278653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A6EDFF-C3A5-E70E-81C2-F2D48DC24C6D}"/>
              </a:ext>
            </a:extLst>
          </p:cNvPr>
          <p:cNvGrpSpPr/>
          <p:nvPr/>
        </p:nvGrpSpPr>
        <p:grpSpPr>
          <a:xfrm>
            <a:off x="-800973" y="-1310988"/>
            <a:ext cx="9561256" cy="9561256"/>
            <a:chOff x="-800973" y="-1310988"/>
            <a:chExt cx="9561256" cy="9561256"/>
          </a:xfrm>
        </p:grpSpPr>
        <p:pic>
          <p:nvPicPr>
            <p:cNvPr id="9" name="Graphic 8">
              <a:extLst>
                <a:ext uri="{FF2B5EF4-FFF2-40B4-BE49-F238E27FC236}">
                  <a16:creationId xmlns:a16="http://schemas.microsoft.com/office/drawing/2014/main" id="{67A4A8A9-AED9-FF9A-D6E7-BDBC41F846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0973" y="-1310988"/>
              <a:ext cx="9561256" cy="9561256"/>
            </a:xfrm>
            <a:prstGeom prst="rect">
              <a:avLst/>
            </a:prstGeom>
          </p:spPr>
        </p:pic>
        <p:sp>
          <p:nvSpPr>
            <p:cNvPr id="10" name="Rectangle: Rounded Corners 9">
              <a:extLst>
                <a:ext uri="{FF2B5EF4-FFF2-40B4-BE49-F238E27FC236}">
                  <a16:creationId xmlns:a16="http://schemas.microsoft.com/office/drawing/2014/main" id="{B4AA6532-D44A-22DF-5B7A-22B0FBD42F57}"/>
                </a:ext>
              </a:extLst>
            </p:cNvPr>
            <p:cNvSpPr/>
            <p:nvPr/>
          </p:nvSpPr>
          <p:spPr>
            <a:xfrm>
              <a:off x="1275354" y="1294396"/>
              <a:ext cx="6566254" cy="4051294"/>
            </a:xfrm>
            <a:prstGeom prst="roundRect">
              <a:avLst>
                <a:gd name="adj" fmla="val 4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A139400F-0CE3-AB4B-E37A-BF478999B35C}"/>
              </a:ext>
            </a:extLst>
          </p:cNvPr>
          <p:cNvSpPr/>
          <p:nvPr/>
        </p:nvSpPr>
        <p:spPr>
          <a:xfrm>
            <a:off x="2251652" y="1310640"/>
            <a:ext cx="5598685" cy="404935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Diagonal Corners Rounded 25">
            <a:extLst>
              <a:ext uri="{FF2B5EF4-FFF2-40B4-BE49-F238E27FC236}">
                <a16:creationId xmlns:a16="http://schemas.microsoft.com/office/drawing/2014/main" id="{8F3955C8-AFC0-91C0-47F9-04CC3C3EF617}"/>
              </a:ext>
            </a:extLst>
          </p:cNvPr>
          <p:cNvSpPr/>
          <p:nvPr/>
        </p:nvSpPr>
        <p:spPr>
          <a:xfrm>
            <a:off x="7851768" y="1967369"/>
            <a:ext cx="3536304" cy="291926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0ADFDC1-E34E-F4B6-7669-44DAAC013712}"/>
              </a:ext>
            </a:extLst>
          </p:cNvPr>
          <p:cNvSpPr txBox="1"/>
          <p:nvPr/>
        </p:nvSpPr>
        <p:spPr>
          <a:xfrm>
            <a:off x="8188637" y="2940768"/>
            <a:ext cx="2936536" cy="830997"/>
          </a:xfrm>
          <a:prstGeom prst="rect">
            <a:avLst/>
          </a:prstGeom>
          <a:noFill/>
        </p:spPr>
        <p:txBody>
          <a:bodyPr wrap="square">
            <a:spAutoFit/>
          </a:bodyPr>
          <a:lstStyle/>
          <a:p>
            <a:r>
              <a:rPr lang="en-GB" sz="1600" dirty="0">
                <a:solidFill>
                  <a:schemeClr val="tx2"/>
                </a:solidFill>
              </a:rPr>
              <a:t>Dive deeper into a person's potential with an individual and group perspective</a:t>
            </a:r>
          </a:p>
        </p:txBody>
      </p:sp>
      <p:sp>
        <p:nvSpPr>
          <p:cNvPr id="24" name="Rectangle 23">
            <a:extLst>
              <a:ext uri="{FF2B5EF4-FFF2-40B4-BE49-F238E27FC236}">
                <a16:creationId xmlns:a16="http://schemas.microsoft.com/office/drawing/2014/main" id="{C26AB36E-7C49-60DB-3C38-7563BCD69B44}"/>
              </a:ext>
            </a:extLst>
          </p:cNvPr>
          <p:cNvSpPr/>
          <p:nvPr/>
        </p:nvSpPr>
        <p:spPr>
          <a:xfrm>
            <a:off x="1254951" y="1285804"/>
            <a:ext cx="996701" cy="4095365"/>
          </a:xfrm>
          <a:custGeom>
            <a:avLst/>
            <a:gdLst>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22860 w 1073150"/>
              <a:gd name="connsiteY0" fmla="*/ 27940 h 4409488"/>
              <a:gd name="connsiteX1" fmla="*/ 1073150 w 1073150"/>
              <a:gd name="connsiteY1" fmla="*/ 0 h 4409488"/>
              <a:gd name="connsiteX2" fmla="*/ 1073150 w 1073150"/>
              <a:gd name="connsiteY2" fmla="*/ 4409488 h 4409488"/>
              <a:gd name="connsiteX3" fmla="*/ 0 w 1073150"/>
              <a:gd name="connsiteY3" fmla="*/ 4409488 h 4409488"/>
              <a:gd name="connsiteX4" fmla="*/ 22860 w 1073150"/>
              <a:gd name="connsiteY4" fmla="*/ 27940 h 440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50" h="4409488">
                <a:moveTo>
                  <a:pt x="22860" y="27940"/>
                </a:moveTo>
                <a:lnTo>
                  <a:pt x="1073150" y="0"/>
                </a:lnTo>
                <a:lnTo>
                  <a:pt x="1073150" y="4409488"/>
                </a:lnTo>
                <a:lnTo>
                  <a:pt x="0" y="4409488"/>
                </a:lnTo>
                <a:lnTo>
                  <a:pt x="22860" y="279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6B6BBB-DB12-0E17-5F63-3887C3677B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16993" y="1519185"/>
            <a:ext cx="6548825" cy="3674165"/>
          </a:xfrm>
          <a:prstGeom prst="rect">
            <a:avLst/>
          </a:prstGeom>
        </p:spPr>
      </p:pic>
      <p:pic>
        <p:nvPicPr>
          <p:cNvPr id="8" name="Picture 7">
            <a:extLst>
              <a:ext uri="{FF2B5EF4-FFF2-40B4-BE49-F238E27FC236}">
                <a16:creationId xmlns:a16="http://schemas.microsoft.com/office/drawing/2014/main" id="{6F80693C-3E3D-E0FA-7AB3-2F8EA41581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5392"/>
          <a:stretch/>
        </p:blipFill>
        <p:spPr>
          <a:xfrm>
            <a:off x="2295059" y="1477812"/>
            <a:ext cx="5552979" cy="3731092"/>
          </a:xfrm>
          <a:prstGeom prst="rect">
            <a:avLst/>
          </a:prstGeom>
        </p:spPr>
      </p:pic>
      <p:grpSp>
        <p:nvGrpSpPr>
          <p:cNvPr id="22" name="Group 21">
            <a:extLst>
              <a:ext uri="{FF2B5EF4-FFF2-40B4-BE49-F238E27FC236}">
                <a16:creationId xmlns:a16="http://schemas.microsoft.com/office/drawing/2014/main" id="{A2D70285-78AA-0957-2CE4-E23EAC4FDCB2}"/>
              </a:ext>
            </a:extLst>
          </p:cNvPr>
          <p:cNvGrpSpPr/>
          <p:nvPr/>
        </p:nvGrpSpPr>
        <p:grpSpPr>
          <a:xfrm>
            <a:off x="519297" y="1238597"/>
            <a:ext cx="7943516" cy="4454280"/>
            <a:chOff x="2134410" y="1110548"/>
            <a:chExt cx="7766571" cy="4589656"/>
          </a:xfrm>
        </p:grpSpPr>
        <p:sp>
          <p:nvSpPr>
            <p:cNvPr id="5" name="Freeform: Shape 4">
              <a:extLst>
                <a:ext uri="{FF2B5EF4-FFF2-40B4-BE49-F238E27FC236}">
                  <a16:creationId xmlns:a16="http://schemas.microsoft.com/office/drawing/2014/main" id="{91BC49E8-E128-802F-897C-735E8F59F2C6}"/>
                </a:ext>
              </a:extLst>
            </p:cNvPr>
            <p:cNvSpPr/>
            <p:nvPr/>
          </p:nvSpPr>
          <p:spPr>
            <a:xfrm>
              <a:off x="2134410" y="5596247"/>
              <a:ext cx="7532175" cy="81805"/>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chemeClr val="bg1"/>
            </a:solidFill>
            <a:ln w="14149" cap="flat">
              <a:noFill/>
              <a:prstDash val="solid"/>
              <a:miter/>
            </a:ln>
            <a:effectLst>
              <a:outerShdw blurRad="177800" dist="101600" dir="5400000" sx="109000" sy="109000" algn="t" rotWithShape="0">
                <a:prstClr val="black">
                  <a:alpha val="48000"/>
                </a:prstClr>
              </a:outerShdw>
            </a:effectLst>
          </p:spPr>
          <p:txBody>
            <a:bodyPr rtlCol="0" anchor="ctr"/>
            <a:lstStyle/>
            <a:p>
              <a:endParaRPr lang="en-GB" dirty="0"/>
            </a:p>
          </p:txBody>
        </p:sp>
        <p:sp>
          <p:nvSpPr>
            <p:cNvPr id="6" name="Freeform: Shape 5">
              <a:extLst>
                <a:ext uri="{FF2B5EF4-FFF2-40B4-BE49-F238E27FC236}">
                  <a16:creationId xmlns:a16="http://schemas.microsoft.com/office/drawing/2014/main" id="{5F7DB26D-0B09-FD7B-80A8-37224C56A505}"/>
                </a:ext>
              </a:extLst>
            </p:cNvPr>
            <p:cNvSpPr/>
            <p:nvPr/>
          </p:nvSpPr>
          <p:spPr>
            <a:xfrm>
              <a:off x="2811237" y="1110548"/>
              <a:ext cx="6564633" cy="4372210"/>
            </a:xfrm>
            <a:custGeom>
              <a:avLst/>
              <a:gdLst>
                <a:gd name="connsiteX0" fmla="*/ 4071016 w 4196707"/>
                <a:gd name="connsiteY0" fmla="*/ 0 h 2795112"/>
                <a:gd name="connsiteX1" fmla="*/ 125550 w 4196707"/>
                <a:gd name="connsiteY1" fmla="*/ 0 h 2795112"/>
                <a:gd name="connsiteX2" fmla="*/ 0 w 4196707"/>
                <a:gd name="connsiteY2" fmla="*/ 125550 h 2795112"/>
                <a:gd name="connsiteX3" fmla="*/ 0 w 4196707"/>
                <a:gd name="connsiteY3" fmla="*/ 2795113 h 2795112"/>
                <a:gd name="connsiteX4" fmla="*/ 4196708 w 4196707"/>
                <a:gd name="connsiteY4" fmla="*/ 2795113 h 2795112"/>
                <a:gd name="connsiteX5" fmla="*/ 4196708 w 4196707"/>
                <a:gd name="connsiteY5" fmla="*/ 125550 h 2795112"/>
                <a:gd name="connsiteX6" fmla="*/ 4071158 w 4196707"/>
                <a:gd name="connsiteY6" fmla="*/ 0 h 2795112"/>
                <a:gd name="connsiteX7" fmla="*/ 2098354 w 4196707"/>
                <a:gd name="connsiteY7" fmla="*/ 2680757 h 2795112"/>
                <a:gd name="connsiteX8" fmla="*/ 54131 w 4196707"/>
                <a:gd name="connsiteY8" fmla="*/ 2680757 h 2795112"/>
                <a:gd name="connsiteX9" fmla="*/ 54131 w 4196707"/>
                <a:gd name="connsiteY9" fmla="*/ 150773 h 2795112"/>
                <a:gd name="connsiteX10" fmla="*/ 152899 w 4196707"/>
                <a:gd name="connsiteY10" fmla="*/ 52714 h 2795112"/>
                <a:gd name="connsiteX11" fmla="*/ 4043809 w 4196707"/>
                <a:gd name="connsiteY11" fmla="*/ 52714 h 2795112"/>
                <a:gd name="connsiteX12" fmla="*/ 4142577 w 4196707"/>
                <a:gd name="connsiteY12" fmla="*/ 150773 h 2795112"/>
                <a:gd name="connsiteX13" fmla="*/ 4142577 w 4196707"/>
                <a:gd name="connsiteY13" fmla="*/ 2680757 h 2795112"/>
                <a:gd name="connsiteX14" fmla="*/ 2098354 w 4196707"/>
                <a:gd name="connsiteY14" fmla="*/ 2680757 h 279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6707" h="2795112">
                  <a:moveTo>
                    <a:pt x="4071016" y="0"/>
                  </a:moveTo>
                  <a:lnTo>
                    <a:pt x="125550" y="0"/>
                  </a:lnTo>
                  <a:cubicBezTo>
                    <a:pt x="56257" y="0"/>
                    <a:pt x="0" y="56398"/>
                    <a:pt x="0" y="125550"/>
                  </a:cubicBezTo>
                  <a:lnTo>
                    <a:pt x="0" y="2795113"/>
                  </a:lnTo>
                  <a:lnTo>
                    <a:pt x="4196708" y="2795113"/>
                  </a:lnTo>
                  <a:lnTo>
                    <a:pt x="4196708" y="125550"/>
                  </a:lnTo>
                  <a:cubicBezTo>
                    <a:pt x="4196708" y="56257"/>
                    <a:pt x="4140310" y="0"/>
                    <a:pt x="4071158" y="0"/>
                  </a:cubicBezTo>
                  <a:close/>
                  <a:moveTo>
                    <a:pt x="2098354" y="2680757"/>
                  </a:moveTo>
                  <a:lnTo>
                    <a:pt x="54131" y="2680757"/>
                  </a:lnTo>
                  <a:lnTo>
                    <a:pt x="54131" y="150773"/>
                  </a:lnTo>
                  <a:cubicBezTo>
                    <a:pt x="54131" y="96642"/>
                    <a:pt x="98343" y="52714"/>
                    <a:pt x="152899" y="52714"/>
                  </a:cubicBezTo>
                  <a:lnTo>
                    <a:pt x="4043809" y="52714"/>
                  </a:lnTo>
                  <a:cubicBezTo>
                    <a:pt x="4098224" y="52714"/>
                    <a:pt x="4142577" y="96642"/>
                    <a:pt x="4142577" y="150773"/>
                  </a:cubicBezTo>
                  <a:lnTo>
                    <a:pt x="4142577" y="2680757"/>
                  </a:lnTo>
                  <a:lnTo>
                    <a:pt x="2098354" y="2680757"/>
                  </a:lnTo>
                  <a:close/>
                </a:path>
              </a:pathLst>
            </a:custGeom>
            <a:solidFill>
              <a:srgbClr val="030303"/>
            </a:solidFill>
            <a:ln w="1414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2BDAD6-0355-B089-10BD-98C9A0C1CFB6}"/>
                </a:ext>
              </a:extLst>
            </p:cNvPr>
            <p:cNvSpPr/>
            <p:nvPr/>
          </p:nvSpPr>
          <p:spPr>
            <a:xfrm>
              <a:off x="2285908" y="5482758"/>
              <a:ext cx="7615073" cy="113710"/>
            </a:xfrm>
            <a:custGeom>
              <a:avLst/>
              <a:gdLst>
                <a:gd name="connsiteX0" fmla="*/ 4860592 w 4868243"/>
                <a:gd name="connsiteY0" fmla="*/ 0 h 72694"/>
                <a:gd name="connsiteX1" fmla="*/ 7652 w 4868243"/>
                <a:gd name="connsiteY1" fmla="*/ 0 h 72694"/>
                <a:gd name="connsiteX2" fmla="*/ 0 w 4868243"/>
                <a:gd name="connsiteY2" fmla="*/ 7794 h 72694"/>
                <a:gd name="connsiteX3" fmla="*/ 0 w 4868243"/>
                <a:gd name="connsiteY3" fmla="*/ 65042 h 72694"/>
                <a:gd name="connsiteX4" fmla="*/ 7652 w 4868243"/>
                <a:gd name="connsiteY4" fmla="*/ 72694 h 72694"/>
                <a:gd name="connsiteX5" fmla="*/ 4860592 w 4868243"/>
                <a:gd name="connsiteY5" fmla="*/ 72694 h 72694"/>
                <a:gd name="connsiteX6" fmla="*/ 4868243 w 4868243"/>
                <a:gd name="connsiteY6" fmla="*/ 65042 h 72694"/>
                <a:gd name="connsiteX7" fmla="*/ 4868243 w 4868243"/>
                <a:gd name="connsiteY7" fmla="*/ 7794 h 72694"/>
                <a:gd name="connsiteX8" fmla="*/ 4860592 w 4868243"/>
                <a:gd name="connsiteY8" fmla="*/ 0 h 7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243" h="72694">
                  <a:moveTo>
                    <a:pt x="4860592" y="0"/>
                  </a:moveTo>
                  <a:lnTo>
                    <a:pt x="7652" y="0"/>
                  </a:lnTo>
                  <a:cubicBezTo>
                    <a:pt x="3401" y="0"/>
                    <a:pt x="0" y="3401"/>
                    <a:pt x="0" y="7794"/>
                  </a:cubicBezTo>
                  <a:lnTo>
                    <a:pt x="0" y="65042"/>
                  </a:lnTo>
                  <a:cubicBezTo>
                    <a:pt x="0" y="69293"/>
                    <a:pt x="3401" y="72694"/>
                    <a:pt x="7652" y="72694"/>
                  </a:cubicBezTo>
                  <a:lnTo>
                    <a:pt x="4860592" y="72694"/>
                  </a:lnTo>
                  <a:cubicBezTo>
                    <a:pt x="4864843" y="72694"/>
                    <a:pt x="4868243" y="69293"/>
                    <a:pt x="4868243" y="65042"/>
                  </a:cubicBezTo>
                  <a:lnTo>
                    <a:pt x="4868243" y="7794"/>
                  </a:lnTo>
                  <a:cubicBezTo>
                    <a:pt x="4868243" y="3543"/>
                    <a:pt x="4864843" y="0"/>
                    <a:pt x="4860592" y="0"/>
                  </a:cubicBezTo>
                  <a:close/>
                </a:path>
              </a:pathLst>
            </a:custGeom>
            <a:solidFill>
              <a:srgbClr val="4D4D51"/>
            </a:solidFill>
            <a:ln w="1414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326B6039-7F95-E1CB-12FE-9F94DCED9072}"/>
                </a:ext>
              </a:extLst>
            </p:cNvPr>
            <p:cNvSpPr/>
            <p:nvPr/>
          </p:nvSpPr>
          <p:spPr>
            <a:xfrm>
              <a:off x="2297878" y="5596247"/>
              <a:ext cx="7591134" cy="103957"/>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rgbClr val="2C2C2E"/>
            </a:solidFill>
            <a:ln w="1414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CA0F86A-E55C-29CE-1F4E-1686B41953DC}"/>
                </a:ext>
              </a:extLst>
            </p:cNvPr>
            <p:cNvSpPr/>
            <p:nvPr/>
          </p:nvSpPr>
          <p:spPr>
            <a:xfrm>
              <a:off x="5517687" y="5482758"/>
              <a:ext cx="1151736" cy="87111"/>
            </a:xfrm>
            <a:custGeom>
              <a:avLst/>
              <a:gdLst>
                <a:gd name="connsiteX0" fmla="*/ 368147 w 736294"/>
                <a:gd name="connsiteY0" fmla="*/ 0 h 55689"/>
                <a:gd name="connsiteX1" fmla="*/ 0 w 736294"/>
                <a:gd name="connsiteY1" fmla="*/ 0 h 55689"/>
                <a:gd name="connsiteX2" fmla="*/ 55690 w 736294"/>
                <a:gd name="connsiteY2" fmla="*/ 55690 h 55689"/>
                <a:gd name="connsiteX3" fmla="*/ 680605 w 736294"/>
                <a:gd name="connsiteY3" fmla="*/ 55690 h 55689"/>
                <a:gd name="connsiteX4" fmla="*/ 736294 w 736294"/>
                <a:gd name="connsiteY4" fmla="*/ 0 h 55689"/>
                <a:gd name="connsiteX5" fmla="*/ 368147 w 736294"/>
                <a:gd name="connsiteY5" fmla="*/ 0 h 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94" h="55689">
                  <a:moveTo>
                    <a:pt x="368147" y="0"/>
                  </a:moveTo>
                  <a:lnTo>
                    <a:pt x="0" y="0"/>
                  </a:lnTo>
                  <a:cubicBezTo>
                    <a:pt x="0" y="30750"/>
                    <a:pt x="24940" y="55690"/>
                    <a:pt x="55690" y="55690"/>
                  </a:cubicBezTo>
                  <a:lnTo>
                    <a:pt x="680605" y="55690"/>
                  </a:lnTo>
                  <a:cubicBezTo>
                    <a:pt x="711354" y="55690"/>
                    <a:pt x="736294" y="30750"/>
                    <a:pt x="736294" y="0"/>
                  </a:cubicBezTo>
                  <a:lnTo>
                    <a:pt x="368147" y="0"/>
                  </a:lnTo>
                  <a:close/>
                </a:path>
              </a:pathLst>
            </a:custGeom>
            <a:solidFill>
              <a:srgbClr val="333335"/>
            </a:solidFill>
            <a:ln w="1414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AF28F8A-D244-8EEC-715D-7C7F31CBE8F3}"/>
                </a:ext>
              </a:extLst>
            </p:cNvPr>
            <p:cNvSpPr/>
            <p:nvPr/>
          </p:nvSpPr>
          <p:spPr>
            <a:xfrm>
              <a:off x="5517687" y="5482758"/>
              <a:ext cx="272418" cy="87111"/>
            </a:xfrm>
            <a:custGeom>
              <a:avLst/>
              <a:gdLst>
                <a:gd name="connsiteX0" fmla="*/ 174154 w 174154"/>
                <a:gd name="connsiteY0" fmla="*/ 0 h 55689"/>
                <a:gd name="connsiteX1" fmla="*/ 0 w 174154"/>
                <a:gd name="connsiteY1" fmla="*/ 0 h 55689"/>
                <a:gd name="connsiteX2" fmla="*/ 55690 w 174154"/>
                <a:gd name="connsiteY2" fmla="*/ 55690 h 55689"/>
                <a:gd name="connsiteX3" fmla="*/ 174154 w 174154"/>
                <a:gd name="connsiteY3" fmla="*/ 55690 h 55689"/>
                <a:gd name="connsiteX4" fmla="*/ 174154 w 174154"/>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55689">
                  <a:moveTo>
                    <a:pt x="174154" y="0"/>
                  </a:moveTo>
                  <a:lnTo>
                    <a:pt x="0" y="0"/>
                  </a:lnTo>
                  <a:cubicBezTo>
                    <a:pt x="0" y="30750"/>
                    <a:pt x="24940" y="55690"/>
                    <a:pt x="55690" y="55690"/>
                  </a:cubicBezTo>
                  <a:lnTo>
                    <a:pt x="174154" y="55690"/>
                  </a:lnTo>
                  <a:lnTo>
                    <a:pt x="174154" y="0"/>
                  </a:lnTo>
                  <a:close/>
                </a:path>
              </a:pathLst>
            </a:custGeom>
            <a:solidFill>
              <a:srgbClr val="333335"/>
            </a:solidFill>
            <a:ln w="1414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E6F6347-2708-33D7-51EC-BDC986B9B842}"/>
                </a:ext>
              </a:extLst>
            </p:cNvPr>
            <p:cNvSpPr/>
            <p:nvPr/>
          </p:nvSpPr>
          <p:spPr>
            <a:xfrm>
              <a:off x="6389469" y="5482758"/>
              <a:ext cx="279732" cy="87111"/>
            </a:xfrm>
            <a:custGeom>
              <a:avLst/>
              <a:gdLst>
                <a:gd name="connsiteX0" fmla="*/ 142 w 178830"/>
                <a:gd name="connsiteY0" fmla="*/ 0 h 55689"/>
                <a:gd name="connsiteX1" fmla="*/ 178830 w 178830"/>
                <a:gd name="connsiteY1" fmla="*/ 0 h 55689"/>
                <a:gd name="connsiteX2" fmla="*/ 123141 w 178830"/>
                <a:gd name="connsiteY2" fmla="*/ 55690 h 55689"/>
                <a:gd name="connsiteX3" fmla="*/ 0 w 178830"/>
                <a:gd name="connsiteY3" fmla="*/ 55690 h 55689"/>
                <a:gd name="connsiteX4" fmla="*/ 0 w 178830"/>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0" h="55689">
                  <a:moveTo>
                    <a:pt x="142" y="0"/>
                  </a:moveTo>
                  <a:lnTo>
                    <a:pt x="178830" y="0"/>
                  </a:lnTo>
                  <a:cubicBezTo>
                    <a:pt x="178830" y="30750"/>
                    <a:pt x="153891" y="55690"/>
                    <a:pt x="123141" y="55690"/>
                  </a:cubicBezTo>
                  <a:lnTo>
                    <a:pt x="0" y="55690"/>
                  </a:lnTo>
                  <a:lnTo>
                    <a:pt x="0" y="0"/>
                  </a:lnTo>
                  <a:close/>
                </a:path>
              </a:pathLst>
            </a:custGeom>
            <a:solidFill>
              <a:srgbClr val="333335"/>
            </a:solidFill>
            <a:ln w="1414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1819D0-2607-95E2-1F4E-ADA4A8176607}"/>
                </a:ext>
              </a:extLst>
            </p:cNvPr>
            <p:cNvSpPr/>
            <p:nvPr/>
          </p:nvSpPr>
          <p:spPr>
            <a:xfrm>
              <a:off x="3800943"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57061F2-42D4-305C-BBBF-EB8B32375EF3}"/>
                </a:ext>
              </a:extLst>
            </p:cNvPr>
            <p:cNvSpPr/>
            <p:nvPr/>
          </p:nvSpPr>
          <p:spPr>
            <a:xfrm>
              <a:off x="7598616"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solidFill>
            <a:ln w="1414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73F01F-EC8A-30CD-6AFB-FD81B2C0E043}"/>
                </a:ext>
              </a:extLst>
            </p:cNvPr>
            <p:cNvSpPr/>
            <p:nvPr/>
          </p:nvSpPr>
          <p:spPr>
            <a:xfrm>
              <a:off x="9109660"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0CFB21-205E-70B6-A854-3D0FD82B544E}"/>
                </a:ext>
              </a:extLst>
            </p:cNvPr>
            <p:cNvSpPr/>
            <p:nvPr/>
          </p:nvSpPr>
          <p:spPr>
            <a:xfrm>
              <a:off x="2327357"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grpSp>
    </p:spTree>
    <p:extLst>
      <p:ext uri="{BB962C8B-B14F-4D97-AF65-F5344CB8AC3E}">
        <p14:creationId xmlns:p14="http://schemas.microsoft.com/office/powerpoint/2010/main" val="44484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246D5B-2747-3315-452C-5C7ABD92B64B}"/>
              </a:ext>
            </a:extLst>
          </p:cNvPr>
          <p:cNvGrpSpPr/>
          <p:nvPr/>
        </p:nvGrpSpPr>
        <p:grpSpPr>
          <a:xfrm>
            <a:off x="-800973" y="-1310988"/>
            <a:ext cx="9561256" cy="9561256"/>
            <a:chOff x="-800973" y="-1310988"/>
            <a:chExt cx="9561256" cy="9561256"/>
          </a:xfrm>
        </p:grpSpPr>
        <p:pic>
          <p:nvPicPr>
            <p:cNvPr id="4" name="Graphic 3">
              <a:extLst>
                <a:ext uri="{FF2B5EF4-FFF2-40B4-BE49-F238E27FC236}">
                  <a16:creationId xmlns:a16="http://schemas.microsoft.com/office/drawing/2014/main" id="{51216379-7C21-485C-9A6D-ED0967AE711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0973" y="-1310988"/>
              <a:ext cx="9561256" cy="9561256"/>
            </a:xfrm>
            <a:prstGeom prst="rect">
              <a:avLst/>
            </a:prstGeom>
          </p:spPr>
        </p:pic>
        <p:sp>
          <p:nvSpPr>
            <p:cNvPr id="8" name="Rectangle: Rounded Corners 7">
              <a:extLst>
                <a:ext uri="{FF2B5EF4-FFF2-40B4-BE49-F238E27FC236}">
                  <a16:creationId xmlns:a16="http://schemas.microsoft.com/office/drawing/2014/main" id="{06E07D69-BE87-BB3F-7565-AB12F31C6F0D}"/>
                </a:ext>
              </a:extLst>
            </p:cNvPr>
            <p:cNvSpPr/>
            <p:nvPr/>
          </p:nvSpPr>
          <p:spPr>
            <a:xfrm>
              <a:off x="1275354" y="1294396"/>
              <a:ext cx="6566254" cy="4051294"/>
            </a:xfrm>
            <a:prstGeom prst="roundRect">
              <a:avLst>
                <a:gd name="adj" fmla="val 4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A139400F-0CE3-AB4B-E37A-BF478999B35C}"/>
              </a:ext>
            </a:extLst>
          </p:cNvPr>
          <p:cNvSpPr/>
          <p:nvPr/>
        </p:nvSpPr>
        <p:spPr>
          <a:xfrm>
            <a:off x="2251652" y="1310640"/>
            <a:ext cx="5598685" cy="404935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Diagonal Corners Rounded 25">
            <a:extLst>
              <a:ext uri="{FF2B5EF4-FFF2-40B4-BE49-F238E27FC236}">
                <a16:creationId xmlns:a16="http://schemas.microsoft.com/office/drawing/2014/main" id="{8F3955C8-AFC0-91C0-47F9-04CC3C3EF617}"/>
              </a:ext>
            </a:extLst>
          </p:cNvPr>
          <p:cNvSpPr/>
          <p:nvPr/>
        </p:nvSpPr>
        <p:spPr>
          <a:xfrm>
            <a:off x="7851768" y="1967369"/>
            <a:ext cx="3536304" cy="291926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0ADFDC1-E34E-F4B6-7669-44DAAC013712}"/>
              </a:ext>
            </a:extLst>
          </p:cNvPr>
          <p:cNvSpPr txBox="1"/>
          <p:nvPr/>
        </p:nvSpPr>
        <p:spPr>
          <a:xfrm>
            <a:off x="8188637" y="3067834"/>
            <a:ext cx="2936536" cy="584775"/>
          </a:xfrm>
          <a:prstGeom prst="rect">
            <a:avLst/>
          </a:prstGeom>
          <a:noFill/>
        </p:spPr>
        <p:txBody>
          <a:bodyPr wrap="square">
            <a:spAutoFit/>
          </a:bodyPr>
          <a:lstStyle/>
          <a:p>
            <a:r>
              <a:rPr lang="en-GB" sz="1600" dirty="0">
                <a:solidFill>
                  <a:schemeClr val="tx2"/>
                </a:solidFill>
              </a:rPr>
              <a:t>Map talent to where it is needed in real time </a:t>
            </a:r>
          </a:p>
        </p:txBody>
      </p:sp>
      <p:sp>
        <p:nvSpPr>
          <p:cNvPr id="24" name="Rectangle 23">
            <a:extLst>
              <a:ext uri="{FF2B5EF4-FFF2-40B4-BE49-F238E27FC236}">
                <a16:creationId xmlns:a16="http://schemas.microsoft.com/office/drawing/2014/main" id="{C26AB36E-7C49-60DB-3C38-7563BCD69B44}"/>
              </a:ext>
            </a:extLst>
          </p:cNvPr>
          <p:cNvSpPr/>
          <p:nvPr/>
        </p:nvSpPr>
        <p:spPr>
          <a:xfrm>
            <a:off x="1254951" y="1285804"/>
            <a:ext cx="996701" cy="4095365"/>
          </a:xfrm>
          <a:custGeom>
            <a:avLst/>
            <a:gdLst>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22860 w 1073150"/>
              <a:gd name="connsiteY0" fmla="*/ 27940 h 4409488"/>
              <a:gd name="connsiteX1" fmla="*/ 1073150 w 1073150"/>
              <a:gd name="connsiteY1" fmla="*/ 0 h 4409488"/>
              <a:gd name="connsiteX2" fmla="*/ 1073150 w 1073150"/>
              <a:gd name="connsiteY2" fmla="*/ 4409488 h 4409488"/>
              <a:gd name="connsiteX3" fmla="*/ 0 w 1073150"/>
              <a:gd name="connsiteY3" fmla="*/ 4409488 h 4409488"/>
              <a:gd name="connsiteX4" fmla="*/ 22860 w 1073150"/>
              <a:gd name="connsiteY4" fmla="*/ 27940 h 440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50" h="4409488">
                <a:moveTo>
                  <a:pt x="22860" y="27940"/>
                </a:moveTo>
                <a:lnTo>
                  <a:pt x="1073150" y="0"/>
                </a:lnTo>
                <a:lnTo>
                  <a:pt x="1073150" y="4409488"/>
                </a:lnTo>
                <a:lnTo>
                  <a:pt x="0" y="4409488"/>
                </a:lnTo>
                <a:lnTo>
                  <a:pt x="22860" y="279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0DB2993-3AEA-F338-A056-8ADE2A48DE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02228" y="1486070"/>
            <a:ext cx="6548109" cy="3707280"/>
          </a:xfrm>
          <a:prstGeom prst="rect">
            <a:avLst/>
          </a:prstGeom>
        </p:spPr>
      </p:pic>
      <p:grpSp>
        <p:nvGrpSpPr>
          <p:cNvPr id="22" name="Group 21">
            <a:extLst>
              <a:ext uri="{FF2B5EF4-FFF2-40B4-BE49-F238E27FC236}">
                <a16:creationId xmlns:a16="http://schemas.microsoft.com/office/drawing/2014/main" id="{A2D70285-78AA-0957-2CE4-E23EAC4FDCB2}"/>
              </a:ext>
            </a:extLst>
          </p:cNvPr>
          <p:cNvGrpSpPr/>
          <p:nvPr/>
        </p:nvGrpSpPr>
        <p:grpSpPr>
          <a:xfrm>
            <a:off x="519297" y="1238597"/>
            <a:ext cx="7943516" cy="4454280"/>
            <a:chOff x="2134410" y="1110548"/>
            <a:chExt cx="7766571" cy="4589656"/>
          </a:xfrm>
        </p:grpSpPr>
        <p:sp>
          <p:nvSpPr>
            <p:cNvPr id="5" name="Freeform: Shape 4">
              <a:extLst>
                <a:ext uri="{FF2B5EF4-FFF2-40B4-BE49-F238E27FC236}">
                  <a16:creationId xmlns:a16="http://schemas.microsoft.com/office/drawing/2014/main" id="{91BC49E8-E128-802F-897C-735E8F59F2C6}"/>
                </a:ext>
              </a:extLst>
            </p:cNvPr>
            <p:cNvSpPr/>
            <p:nvPr/>
          </p:nvSpPr>
          <p:spPr>
            <a:xfrm>
              <a:off x="2134410" y="5596247"/>
              <a:ext cx="7532175" cy="81805"/>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chemeClr val="bg1"/>
            </a:solidFill>
            <a:ln w="14149" cap="flat">
              <a:noFill/>
              <a:prstDash val="solid"/>
              <a:miter/>
            </a:ln>
            <a:effectLst>
              <a:outerShdw blurRad="177800" dist="101600" dir="5400000" sx="109000" sy="109000" algn="t" rotWithShape="0">
                <a:prstClr val="black">
                  <a:alpha val="48000"/>
                </a:prstClr>
              </a:outerShdw>
            </a:effectLst>
          </p:spPr>
          <p:txBody>
            <a:bodyPr rtlCol="0" anchor="ctr"/>
            <a:lstStyle/>
            <a:p>
              <a:endParaRPr lang="en-GB" dirty="0"/>
            </a:p>
          </p:txBody>
        </p:sp>
        <p:sp>
          <p:nvSpPr>
            <p:cNvPr id="6" name="Freeform: Shape 5">
              <a:extLst>
                <a:ext uri="{FF2B5EF4-FFF2-40B4-BE49-F238E27FC236}">
                  <a16:creationId xmlns:a16="http://schemas.microsoft.com/office/drawing/2014/main" id="{5F7DB26D-0B09-FD7B-80A8-37224C56A505}"/>
                </a:ext>
              </a:extLst>
            </p:cNvPr>
            <p:cNvSpPr/>
            <p:nvPr/>
          </p:nvSpPr>
          <p:spPr>
            <a:xfrm>
              <a:off x="2811237" y="1110548"/>
              <a:ext cx="6564633" cy="4372210"/>
            </a:xfrm>
            <a:custGeom>
              <a:avLst/>
              <a:gdLst>
                <a:gd name="connsiteX0" fmla="*/ 4071016 w 4196707"/>
                <a:gd name="connsiteY0" fmla="*/ 0 h 2795112"/>
                <a:gd name="connsiteX1" fmla="*/ 125550 w 4196707"/>
                <a:gd name="connsiteY1" fmla="*/ 0 h 2795112"/>
                <a:gd name="connsiteX2" fmla="*/ 0 w 4196707"/>
                <a:gd name="connsiteY2" fmla="*/ 125550 h 2795112"/>
                <a:gd name="connsiteX3" fmla="*/ 0 w 4196707"/>
                <a:gd name="connsiteY3" fmla="*/ 2795113 h 2795112"/>
                <a:gd name="connsiteX4" fmla="*/ 4196708 w 4196707"/>
                <a:gd name="connsiteY4" fmla="*/ 2795113 h 2795112"/>
                <a:gd name="connsiteX5" fmla="*/ 4196708 w 4196707"/>
                <a:gd name="connsiteY5" fmla="*/ 125550 h 2795112"/>
                <a:gd name="connsiteX6" fmla="*/ 4071158 w 4196707"/>
                <a:gd name="connsiteY6" fmla="*/ 0 h 2795112"/>
                <a:gd name="connsiteX7" fmla="*/ 2098354 w 4196707"/>
                <a:gd name="connsiteY7" fmla="*/ 2680757 h 2795112"/>
                <a:gd name="connsiteX8" fmla="*/ 54131 w 4196707"/>
                <a:gd name="connsiteY8" fmla="*/ 2680757 h 2795112"/>
                <a:gd name="connsiteX9" fmla="*/ 54131 w 4196707"/>
                <a:gd name="connsiteY9" fmla="*/ 150773 h 2795112"/>
                <a:gd name="connsiteX10" fmla="*/ 152899 w 4196707"/>
                <a:gd name="connsiteY10" fmla="*/ 52714 h 2795112"/>
                <a:gd name="connsiteX11" fmla="*/ 4043809 w 4196707"/>
                <a:gd name="connsiteY11" fmla="*/ 52714 h 2795112"/>
                <a:gd name="connsiteX12" fmla="*/ 4142577 w 4196707"/>
                <a:gd name="connsiteY12" fmla="*/ 150773 h 2795112"/>
                <a:gd name="connsiteX13" fmla="*/ 4142577 w 4196707"/>
                <a:gd name="connsiteY13" fmla="*/ 2680757 h 2795112"/>
                <a:gd name="connsiteX14" fmla="*/ 2098354 w 4196707"/>
                <a:gd name="connsiteY14" fmla="*/ 2680757 h 279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6707" h="2795112">
                  <a:moveTo>
                    <a:pt x="4071016" y="0"/>
                  </a:moveTo>
                  <a:lnTo>
                    <a:pt x="125550" y="0"/>
                  </a:lnTo>
                  <a:cubicBezTo>
                    <a:pt x="56257" y="0"/>
                    <a:pt x="0" y="56398"/>
                    <a:pt x="0" y="125550"/>
                  </a:cubicBezTo>
                  <a:lnTo>
                    <a:pt x="0" y="2795113"/>
                  </a:lnTo>
                  <a:lnTo>
                    <a:pt x="4196708" y="2795113"/>
                  </a:lnTo>
                  <a:lnTo>
                    <a:pt x="4196708" y="125550"/>
                  </a:lnTo>
                  <a:cubicBezTo>
                    <a:pt x="4196708" y="56257"/>
                    <a:pt x="4140310" y="0"/>
                    <a:pt x="4071158" y="0"/>
                  </a:cubicBezTo>
                  <a:close/>
                  <a:moveTo>
                    <a:pt x="2098354" y="2680757"/>
                  </a:moveTo>
                  <a:lnTo>
                    <a:pt x="54131" y="2680757"/>
                  </a:lnTo>
                  <a:lnTo>
                    <a:pt x="54131" y="150773"/>
                  </a:lnTo>
                  <a:cubicBezTo>
                    <a:pt x="54131" y="96642"/>
                    <a:pt x="98343" y="52714"/>
                    <a:pt x="152899" y="52714"/>
                  </a:cubicBezTo>
                  <a:lnTo>
                    <a:pt x="4043809" y="52714"/>
                  </a:lnTo>
                  <a:cubicBezTo>
                    <a:pt x="4098224" y="52714"/>
                    <a:pt x="4142577" y="96642"/>
                    <a:pt x="4142577" y="150773"/>
                  </a:cubicBezTo>
                  <a:lnTo>
                    <a:pt x="4142577" y="2680757"/>
                  </a:lnTo>
                  <a:lnTo>
                    <a:pt x="2098354" y="2680757"/>
                  </a:lnTo>
                  <a:close/>
                </a:path>
              </a:pathLst>
            </a:custGeom>
            <a:solidFill>
              <a:srgbClr val="030303"/>
            </a:solidFill>
            <a:ln w="1414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2BDAD6-0355-B089-10BD-98C9A0C1CFB6}"/>
                </a:ext>
              </a:extLst>
            </p:cNvPr>
            <p:cNvSpPr/>
            <p:nvPr/>
          </p:nvSpPr>
          <p:spPr>
            <a:xfrm>
              <a:off x="2285908" y="5482758"/>
              <a:ext cx="7615073" cy="113710"/>
            </a:xfrm>
            <a:custGeom>
              <a:avLst/>
              <a:gdLst>
                <a:gd name="connsiteX0" fmla="*/ 4860592 w 4868243"/>
                <a:gd name="connsiteY0" fmla="*/ 0 h 72694"/>
                <a:gd name="connsiteX1" fmla="*/ 7652 w 4868243"/>
                <a:gd name="connsiteY1" fmla="*/ 0 h 72694"/>
                <a:gd name="connsiteX2" fmla="*/ 0 w 4868243"/>
                <a:gd name="connsiteY2" fmla="*/ 7794 h 72694"/>
                <a:gd name="connsiteX3" fmla="*/ 0 w 4868243"/>
                <a:gd name="connsiteY3" fmla="*/ 65042 h 72694"/>
                <a:gd name="connsiteX4" fmla="*/ 7652 w 4868243"/>
                <a:gd name="connsiteY4" fmla="*/ 72694 h 72694"/>
                <a:gd name="connsiteX5" fmla="*/ 4860592 w 4868243"/>
                <a:gd name="connsiteY5" fmla="*/ 72694 h 72694"/>
                <a:gd name="connsiteX6" fmla="*/ 4868243 w 4868243"/>
                <a:gd name="connsiteY6" fmla="*/ 65042 h 72694"/>
                <a:gd name="connsiteX7" fmla="*/ 4868243 w 4868243"/>
                <a:gd name="connsiteY7" fmla="*/ 7794 h 72694"/>
                <a:gd name="connsiteX8" fmla="*/ 4860592 w 4868243"/>
                <a:gd name="connsiteY8" fmla="*/ 0 h 7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243" h="72694">
                  <a:moveTo>
                    <a:pt x="4860592" y="0"/>
                  </a:moveTo>
                  <a:lnTo>
                    <a:pt x="7652" y="0"/>
                  </a:lnTo>
                  <a:cubicBezTo>
                    <a:pt x="3401" y="0"/>
                    <a:pt x="0" y="3401"/>
                    <a:pt x="0" y="7794"/>
                  </a:cubicBezTo>
                  <a:lnTo>
                    <a:pt x="0" y="65042"/>
                  </a:lnTo>
                  <a:cubicBezTo>
                    <a:pt x="0" y="69293"/>
                    <a:pt x="3401" y="72694"/>
                    <a:pt x="7652" y="72694"/>
                  </a:cubicBezTo>
                  <a:lnTo>
                    <a:pt x="4860592" y="72694"/>
                  </a:lnTo>
                  <a:cubicBezTo>
                    <a:pt x="4864843" y="72694"/>
                    <a:pt x="4868243" y="69293"/>
                    <a:pt x="4868243" y="65042"/>
                  </a:cubicBezTo>
                  <a:lnTo>
                    <a:pt x="4868243" y="7794"/>
                  </a:lnTo>
                  <a:cubicBezTo>
                    <a:pt x="4868243" y="3543"/>
                    <a:pt x="4864843" y="0"/>
                    <a:pt x="4860592" y="0"/>
                  </a:cubicBezTo>
                  <a:close/>
                </a:path>
              </a:pathLst>
            </a:custGeom>
            <a:solidFill>
              <a:srgbClr val="4D4D51"/>
            </a:solidFill>
            <a:ln w="1414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326B6039-7F95-E1CB-12FE-9F94DCED9072}"/>
                </a:ext>
              </a:extLst>
            </p:cNvPr>
            <p:cNvSpPr/>
            <p:nvPr/>
          </p:nvSpPr>
          <p:spPr>
            <a:xfrm>
              <a:off x="2297878" y="5596247"/>
              <a:ext cx="7591134" cy="103957"/>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rgbClr val="2C2C2E"/>
            </a:solidFill>
            <a:ln w="1414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CA0F86A-E55C-29CE-1F4E-1686B41953DC}"/>
                </a:ext>
              </a:extLst>
            </p:cNvPr>
            <p:cNvSpPr/>
            <p:nvPr/>
          </p:nvSpPr>
          <p:spPr>
            <a:xfrm>
              <a:off x="5517687" y="5482758"/>
              <a:ext cx="1151736" cy="87111"/>
            </a:xfrm>
            <a:custGeom>
              <a:avLst/>
              <a:gdLst>
                <a:gd name="connsiteX0" fmla="*/ 368147 w 736294"/>
                <a:gd name="connsiteY0" fmla="*/ 0 h 55689"/>
                <a:gd name="connsiteX1" fmla="*/ 0 w 736294"/>
                <a:gd name="connsiteY1" fmla="*/ 0 h 55689"/>
                <a:gd name="connsiteX2" fmla="*/ 55690 w 736294"/>
                <a:gd name="connsiteY2" fmla="*/ 55690 h 55689"/>
                <a:gd name="connsiteX3" fmla="*/ 680605 w 736294"/>
                <a:gd name="connsiteY3" fmla="*/ 55690 h 55689"/>
                <a:gd name="connsiteX4" fmla="*/ 736294 w 736294"/>
                <a:gd name="connsiteY4" fmla="*/ 0 h 55689"/>
                <a:gd name="connsiteX5" fmla="*/ 368147 w 736294"/>
                <a:gd name="connsiteY5" fmla="*/ 0 h 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94" h="55689">
                  <a:moveTo>
                    <a:pt x="368147" y="0"/>
                  </a:moveTo>
                  <a:lnTo>
                    <a:pt x="0" y="0"/>
                  </a:lnTo>
                  <a:cubicBezTo>
                    <a:pt x="0" y="30750"/>
                    <a:pt x="24940" y="55690"/>
                    <a:pt x="55690" y="55690"/>
                  </a:cubicBezTo>
                  <a:lnTo>
                    <a:pt x="680605" y="55690"/>
                  </a:lnTo>
                  <a:cubicBezTo>
                    <a:pt x="711354" y="55690"/>
                    <a:pt x="736294" y="30750"/>
                    <a:pt x="736294" y="0"/>
                  </a:cubicBezTo>
                  <a:lnTo>
                    <a:pt x="368147" y="0"/>
                  </a:lnTo>
                  <a:close/>
                </a:path>
              </a:pathLst>
            </a:custGeom>
            <a:solidFill>
              <a:srgbClr val="333335"/>
            </a:solidFill>
            <a:ln w="1414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AF28F8A-D244-8EEC-715D-7C7F31CBE8F3}"/>
                </a:ext>
              </a:extLst>
            </p:cNvPr>
            <p:cNvSpPr/>
            <p:nvPr/>
          </p:nvSpPr>
          <p:spPr>
            <a:xfrm>
              <a:off x="5517687" y="5482758"/>
              <a:ext cx="272418" cy="87111"/>
            </a:xfrm>
            <a:custGeom>
              <a:avLst/>
              <a:gdLst>
                <a:gd name="connsiteX0" fmla="*/ 174154 w 174154"/>
                <a:gd name="connsiteY0" fmla="*/ 0 h 55689"/>
                <a:gd name="connsiteX1" fmla="*/ 0 w 174154"/>
                <a:gd name="connsiteY1" fmla="*/ 0 h 55689"/>
                <a:gd name="connsiteX2" fmla="*/ 55690 w 174154"/>
                <a:gd name="connsiteY2" fmla="*/ 55690 h 55689"/>
                <a:gd name="connsiteX3" fmla="*/ 174154 w 174154"/>
                <a:gd name="connsiteY3" fmla="*/ 55690 h 55689"/>
                <a:gd name="connsiteX4" fmla="*/ 174154 w 174154"/>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55689">
                  <a:moveTo>
                    <a:pt x="174154" y="0"/>
                  </a:moveTo>
                  <a:lnTo>
                    <a:pt x="0" y="0"/>
                  </a:lnTo>
                  <a:cubicBezTo>
                    <a:pt x="0" y="30750"/>
                    <a:pt x="24940" y="55690"/>
                    <a:pt x="55690" y="55690"/>
                  </a:cubicBezTo>
                  <a:lnTo>
                    <a:pt x="174154" y="55690"/>
                  </a:lnTo>
                  <a:lnTo>
                    <a:pt x="174154" y="0"/>
                  </a:lnTo>
                  <a:close/>
                </a:path>
              </a:pathLst>
            </a:custGeom>
            <a:solidFill>
              <a:srgbClr val="333335"/>
            </a:solidFill>
            <a:ln w="1414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E6F6347-2708-33D7-51EC-BDC986B9B842}"/>
                </a:ext>
              </a:extLst>
            </p:cNvPr>
            <p:cNvSpPr/>
            <p:nvPr/>
          </p:nvSpPr>
          <p:spPr>
            <a:xfrm>
              <a:off x="6389469" y="5482758"/>
              <a:ext cx="279732" cy="87111"/>
            </a:xfrm>
            <a:custGeom>
              <a:avLst/>
              <a:gdLst>
                <a:gd name="connsiteX0" fmla="*/ 142 w 178830"/>
                <a:gd name="connsiteY0" fmla="*/ 0 h 55689"/>
                <a:gd name="connsiteX1" fmla="*/ 178830 w 178830"/>
                <a:gd name="connsiteY1" fmla="*/ 0 h 55689"/>
                <a:gd name="connsiteX2" fmla="*/ 123141 w 178830"/>
                <a:gd name="connsiteY2" fmla="*/ 55690 h 55689"/>
                <a:gd name="connsiteX3" fmla="*/ 0 w 178830"/>
                <a:gd name="connsiteY3" fmla="*/ 55690 h 55689"/>
                <a:gd name="connsiteX4" fmla="*/ 0 w 178830"/>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0" h="55689">
                  <a:moveTo>
                    <a:pt x="142" y="0"/>
                  </a:moveTo>
                  <a:lnTo>
                    <a:pt x="178830" y="0"/>
                  </a:lnTo>
                  <a:cubicBezTo>
                    <a:pt x="178830" y="30750"/>
                    <a:pt x="153891" y="55690"/>
                    <a:pt x="123141" y="55690"/>
                  </a:cubicBezTo>
                  <a:lnTo>
                    <a:pt x="0" y="55690"/>
                  </a:lnTo>
                  <a:lnTo>
                    <a:pt x="0" y="0"/>
                  </a:lnTo>
                  <a:close/>
                </a:path>
              </a:pathLst>
            </a:custGeom>
            <a:solidFill>
              <a:srgbClr val="333335"/>
            </a:solidFill>
            <a:ln w="1414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1819D0-2607-95E2-1F4E-ADA4A8176607}"/>
                </a:ext>
              </a:extLst>
            </p:cNvPr>
            <p:cNvSpPr/>
            <p:nvPr/>
          </p:nvSpPr>
          <p:spPr>
            <a:xfrm>
              <a:off x="3800943"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57061F2-42D4-305C-BBBF-EB8B32375EF3}"/>
                </a:ext>
              </a:extLst>
            </p:cNvPr>
            <p:cNvSpPr/>
            <p:nvPr/>
          </p:nvSpPr>
          <p:spPr>
            <a:xfrm>
              <a:off x="7598616"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solidFill>
            <a:ln w="1414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73F01F-EC8A-30CD-6AFB-FD81B2C0E043}"/>
                </a:ext>
              </a:extLst>
            </p:cNvPr>
            <p:cNvSpPr/>
            <p:nvPr/>
          </p:nvSpPr>
          <p:spPr>
            <a:xfrm>
              <a:off x="9109660"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0CFB21-205E-70B6-A854-3D0FD82B544E}"/>
                </a:ext>
              </a:extLst>
            </p:cNvPr>
            <p:cNvSpPr/>
            <p:nvPr/>
          </p:nvSpPr>
          <p:spPr>
            <a:xfrm>
              <a:off x="2327357"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grpSp>
    </p:spTree>
    <p:extLst>
      <p:ext uri="{BB962C8B-B14F-4D97-AF65-F5344CB8AC3E}">
        <p14:creationId xmlns:p14="http://schemas.microsoft.com/office/powerpoint/2010/main" val="15033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EA7F9-4964-FF34-3A39-428370DFE5E2}"/>
              </a:ext>
            </a:extLst>
          </p:cNvPr>
          <p:cNvGrpSpPr/>
          <p:nvPr/>
        </p:nvGrpSpPr>
        <p:grpSpPr>
          <a:xfrm>
            <a:off x="-800973" y="-1310988"/>
            <a:ext cx="9561256" cy="9561256"/>
            <a:chOff x="-800973" y="-1310988"/>
            <a:chExt cx="9561256" cy="9561256"/>
          </a:xfrm>
        </p:grpSpPr>
        <p:pic>
          <p:nvPicPr>
            <p:cNvPr id="4" name="Graphic 3">
              <a:extLst>
                <a:ext uri="{FF2B5EF4-FFF2-40B4-BE49-F238E27FC236}">
                  <a16:creationId xmlns:a16="http://schemas.microsoft.com/office/drawing/2014/main" id="{58E6E4E5-A388-E035-8A88-C1A95D807E1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0973" y="-1310988"/>
              <a:ext cx="9561256" cy="9561256"/>
            </a:xfrm>
            <a:prstGeom prst="rect">
              <a:avLst/>
            </a:prstGeom>
          </p:spPr>
        </p:pic>
        <p:sp>
          <p:nvSpPr>
            <p:cNvPr id="8" name="Rectangle: Rounded Corners 7">
              <a:extLst>
                <a:ext uri="{FF2B5EF4-FFF2-40B4-BE49-F238E27FC236}">
                  <a16:creationId xmlns:a16="http://schemas.microsoft.com/office/drawing/2014/main" id="{277B0D85-ECBA-A49A-6B39-884080BA2462}"/>
                </a:ext>
              </a:extLst>
            </p:cNvPr>
            <p:cNvSpPr/>
            <p:nvPr/>
          </p:nvSpPr>
          <p:spPr>
            <a:xfrm>
              <a:off x="1275354" y="1294396"/>
              <a:ext cx="6566254" cy="4051294"/>
            </a:xfrm>
            <a:prstGeom prst="roundRect">
              <a:avLst>
                <a:gd name="adj" fmla="val 4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A139400F-0CE3-AB4B-E37A-BF478999B35C}"/>
              </a:ext>
            </a:extLst>
          </p:cNvPr>
          <p:cNvSpPr/>
          <p:nvPr/>
        </p:nvSpPr>
        <p:spPr>
          <a:xfrm>
            <a:off x="2251652" y="1310640"/>
            <a:ext cx="5598685" cy="404935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Diagonal Corners Rounded 25">
            <a:extLst>
              <a:ext uri="{FF2B5EF4-FFF2-40B4-BE49-F238E27FC236}">
                <a16:creationId xmlns:a16="http://schemas.microsoft.com/office/drawing/2014/main" id="{8F3955C8-AFC0-91C0-47F9-04CC3C3EF617}"/>
              </a:ext>
            </a:extLst>
          </p:cNvPr>
          <p:cNvSpPr/>
          <p:nvPr/>
        </p:nvSpPr>
        <p:spPr>
          <a:xfrm>
            <a:off x="7851768" y="1967369"/>
            <a:ext cx="3536304" cy="291926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0ADFDC1-E34E-F4B6-7669-44DAAC013712}"/>
              </a:ext>
            </a:extLst>
          </p:cNvPr>
          <p:cNvSpPr txBox="1"/>
          <p:nvPr/>
        </p:nvSpPr>
        <p:spPr>
          <a:xfrm>
            <a:off x="8188637" y="3067834"/>
            <a:ext cx="2936536" cy="830997"/>
          </a:xfrm>
          <a:prstGeom prst="rect">
            <a:avLst/>
          </a:prstGeom>
          <a:noFill/>
        </p:spPr>
        <p:txBody>
          <a:bodyPr wrap="square">
            <a:spAutoFit/>
          </a:bodyPr>
          <a:lstStyle/>
          <a:p>
            <a:r>
              <a:rPr lang="en-GB" sz="1600" dirty="0">
                <a:solidFill>
                  <a:schemeClr val="tx2"/>
                </a:solidFill>
              </a:rPr>
              <a:t>Take a targeted approach to development and assign peer coaching </a:t>
            </a:r>
          </a:p>
        </p:txBody>
      </p:sp>
      <p:sp>
        <p:nvSpPr>
          <p:cNvPr id="24" name="Rectangle 23">
            <a:extLst>
              <a:ext uri="{FF2B5EF4-FFF2-40B4-BE49-F238E27FC236}">
                <a16:creationId xmlns:a16="http://schemas.microsoft.com/office/drawing/2014/main" id="{C26AB36E-7C49-60DB-3C38-7563BCD69B44}"/>
              </a:ext>
            </a:extLst>
          </p:cNvPr>
          <p:cNvSpPr/>
          <p:nvPr/>
        </p:nvSpPr>
        <p:spPr>
          <a:xfrm>
            <a:off x="1254951" y="1285804"/>
            <a:ext cx="996701" cy="4095365"/>
          </a:xfrm>
          <a:custGeom>
            <a:avLst/>
            <a:gdLst>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0 w 1073150"/>
              <a:gd name="connsiteY0" fmla="*/ 0 h 4409488"/>
              <a:gd name="connsiteX1" fmla="*/ 1073150 w 1073150"/>
              <a:gd name="connsiteY1" fmla="*/ 0 h 4409488"/>
              <a:gd name="connsiteX2" fmla="*/ 1073150 w 1073150"/>
              <a:gd name="connsiteY2" fmla="*/ 4409488 h 4409488"/>
              <a:gd name="connsiteX3" fmla="*/ 0 w 1073150"/>
              <a:gd name="connsiteY3" fmla="*/ 4409488 h 4409488"/>
              <a:gd name="connsiteX4" fmla="*/ 0 w 1073150"/>
              <a:gd name="connsiteY4" fmla="*/ 0 h 4409488"/>
              <a:gd name="connsiteX0" fmla="*/ 22860 w 1073150"/>
              <a:gd name="connsiteY0" fmla="*/ 27940 h 4409488"/>
              <a:gd name="connsiteX1" fmla="*/ 1073150 w 1073150"/>
              <a:gd name="connsiteY1" fmla="*/ 0 h 4409488"/>
              <a:gd name="connsiteX2" fmla="*/ 1073150 w 1073150"/>
              <a:gd name="connsiteY2" fmla="*/ 4409488 h 4409488"/>
              <a:gd name="connsiteX3" fmla="*/ 0 w 1073150"/>
              <a:gd name="connsiteY3" fmla="*/ 4409488 h 4409488"/>
              <a:gd name="connsiteX4" fmla="*/ 22860 w 1073150"/>
              <a:gd name="connsiteY4" fmla="*/ 27940 h 440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50" h="4409488">
                <a:moveTo>
                  <a:pt x="22860" y="27940"/>
                </a:moveTo>
                <a:lnTo>
                  <a:pt x="1073150" y="0"/>
                </a:lnTo>
                <a:lnTo>
                  <a:pt x="1073150" y="4409488"/>
                </a:lnTo>
                <a:lnTo>
                  <a:pt x="0" y="4409488"/>
                </a:lnTo>
                <a:lnTo>
                  <a:pt x="22860" y="2794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2132A9FF-BFD6-8500-F88F-26C59D6517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16" b="116"/>
          <a:stretch/>
        </p:blipFill>
        <p:spPr>
          <a:xfrm>
            <a:off x="1298418" y="1499476"/>
            <a:ext cx="6548109" cy="3707280"/>
          </a:xfrm>
          <a:prstGeom prst="rect">
            <a:avLst/>
          </a:prstGeom>
        </p:spPr>
      </p:pic>
      <p:grpSp>
        <p:nvGrpSpPr>
          <p:cNvPr id="22" name="Group 21">
            <a:extLst>
              <a:ext uri="{FF2B5EF4-FFF2-40B4-BE49-F238E27FC236}">
                <a16:creationId xmlns:a16="http://schemas.microsoft.com/office/drawing/2014/main" id="{A2D70285-78AA-0957-2CE4-E23EAC4FDCB2}"/>
              </a:ext>
            </a:extLst>
          </p:cNvPr>
          <p:cNvGrpSpPr/>
          <p:nvPr/>
        </p:nvGrpSpPr>
        <p:grpSpPr>
          <a:xfrm>
            <a:off x="519297" y="1238597"/>
            <a:ext cx="7943516" cy="4454280"/>
            <a:chOff x="2134410" y="1110548"/>
            <a:chExt cx="7766571" cy="4589656"/>
          </a:xfrm>
        </p:grpSpPr>
        <p:sp>
          <p:nvSpPr>
            <p:cNvPr id="5" name="Freeform: Shape 4">
              <a:extLst>
                <a:ext uri="{FF2B5EF4-FFF2-40B4-BE49-F238E27FC236}">
                  <a16:creationId xmlns:a16="http://schemas.microsoft.com/office/drawing/2014/main" id="{91BC49E8-E128-802F-897C-735E8F59F2C6}"/>
                </a:ext>
              </a:extLst>
            </p:cNvPr>
            <p:cNvSpPr/>
            <p:nvPr/>
          </p:nvSpPr>
          <p:spPr>
            <a:xfrm>
              <a:off x="2134410" y="5596247"/>
              <a:ext cx="7532175" cy="81805"/>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chemeClr val="bg1"/>
            </a:solidFill>
            <a:ln w="14149" cap="flat">
              <a:noFill/>
              <a:prstDash val="solid"/>
              <a:miter/>
            </a:ln>
            <a:effectLst>
              <a:outerShdw blurRad="177800" dist="101600" dir="5400000" sx="109000" sy="109000" algn="t" rotWithShape="0">
                <a:prstClr val="black">
                  <a:alpha val="48000"/>
                </a:prstClr>
              </a:outerShdw>
            </a:effectLst>
          </p:spPr>
          <p:txBody>
            <a:bodyPr rtlCol="0" anchor="ctr"/>
            <a:lstStyle/>
            <a:p>
              <a:endParaRPr lang="en-GB" dirty="0"/>
            </a:p>
          </p:txBody>
        </p:sp>
        <p:sp>
          <p:nvSpPr>
            <p:cNvPr id="6" name="Freeform: Shape 5">
              <a:extLst>
                <a:ext uri="{FF2B5EF4-FFF2-40B4-BE49-F238E27FC236}">
                  <a16:creationId xmlns:a16="http://schemas.microsoft.com/office/drawing/2014/main" id="{5F7DB26D-0B09-FD7B-80A8-37224C56A505}"/>
                </a:ext>
              </a:extLst>
            </p:cNvPr>
            <p:cNvSpPr/>
            <p:nvPr/>
          </p:nvSpPr>
          <p:spPr>
            <a:xfrm>
              <a:off x="2811237" y="1110548"/>
              <a:ext cx="6564633" cy="4372210"/>
            </a:xfrm>
            <a:custGeom>
              <a:avLst/>
              <a:gdLst>
                <a:gd name="connsiteX0" fmla="*/ 4071016 w 4196707"/>
                <a:gd name="connsiteY0" fmla="*/ 0 h 2795112"/>
                <a:gd name="connsiteX1" fmla="*/ 125550 w 4196707"/>
                <a:gd name="connsiteY1" fmla="*/ 0 h 2795112"/>
                <a:gd name="connsiteX2" fmla="*/ 0 w 4196707"/>
                <a:gd name="connsiteY2" fmla="*/ 125550 h 2795112"/>
                <a:gd name="connsiteX3" fmla="*/ 0 w 4196707"/>
                <a:gd name="connsiteY3" fmla="*/ 2795113 h 2795112"/>
                <a:gd name="connsiteX4" fmla="*/ 4196708 w 4196707"/>
                <a:gd name="connsiteY4" fmla="*/ 2795113 h 2795112"/>
                <a:gd name="connsiteX5" fmla="*/ 4196708 w 4196707"/>
                <a:gd name="connsiteY5" fmla="*/ 125550 h 2795112"/>
                <a:gd name="connsiteX6" fmla="*/ 4071158 w 4196707"/>
                <a:gd name="connsiteY6" fmla="*/ 0 h 2795112"/>
                <a:gd name="connsiteX7" fmla="*/ 2098354 w 4196707"/>
                <a:gd name="connsiteY7" fmla="*/ 2680757 h 2795112"/>
                <a:gd name="connsiteX8" fmla="*/ 54131 w 4196707"/>
                <a:gd name="connsiteY8" fmla="*/ 2680757 h 2795112"/>
                <a:gd name="connsiteX9" fmla="*/ 54131 w 4196707"/>
                <a:gd name="connsiteY9" fmla="*/ 150773 h 2795112"/>
                <a:gd name="connsiteX10" fmla="*/ 152899 w 4196707"/>
                <a:gd name="connsiteY10" fmla="*/ 52714 h 2795112"/>
                <a:gd name="connsiteX11" fmla="*/ 4043809 w 4196707"/>
                <a:gd name="connsiteY11" fmla="*/ 52714 h 2795112"/>
                <a:gd name="connsiteX12" fmla="*/ 4142577 w 4196707"/>
                <a:gd name="connsiteY12" fmla="*/ 150773 h 2795112"/>
                <a:gd name="connsiteX13" fmla="*/ 4142577 w 4196707"/>
                <a:gd name="connsiteY13" fmla="*/ 2680757 h 2795112"/>
                <a:gd name="connsiteX14" fmla="*/ 2098354 w 4196707"/>
                <a:gd name="connsiteY14" fmla="*/ 2680757 h 279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6707" h="2795112">
                  <a:moveTo>
                    <a:pt x="4071016" y="0"/>
                  </a:moveTo>
                  <a:lnTo>
                    <a:pt x="125550" y="0"/>
                  </a:lnTo>
                  <a:cubicBezTo>
                    <a:pt x="56257" y="0"/>
                    <a:pt x="0" y="56398"/>
                    <a:pt x="0" y="125550"/>
                  </a:cubicBezTo>
                  <a:lnTo>
                    <a:pt x="0" y="2795113"/>
                  </a:lnTo>
                  <a:lnTo>
                    <a:pt x="4196708" y="2795113"/>
                  </a:lnTo>
                  <a:lnTo>
                    <a:pt x="4196708" y="125550"/>
                  </a:lnTo>
                  <a:cubicBezTo>
                    <a:pt x="4196708" y="56257"/>
                    <a:pt x="4140310" y="0"/>
                    <a:pt x="4071158" y="0"/>
                  </a:cubicBezTo>
                  <a:close/>
                  <a:moveTo>
                    <a:pt x="2098354" y="2680757"/>
                  </a:moveTo>
                  <a:lnTo>
                    <a:pt x="54131" y="2680757"/>
                  </a:lnTo>
                  <a:lnTo>
                    <a:pt x="54131" y="150773"/>
                  </a:lnTo>
                  <a:cubicBezTo>
                    <a:pt x="54131" y="96642"/>
                    <a:pt x="98343" y="52714"/>
                    <a:pt x="152899" y="52714"/>
                  </a:cubicBezTo>
                  <a:lnTo>
                    <a:pt x="4043809" y="52714"/>
                  </a:lnTo>
                  <a:cubicBezTo>
                    <a:pt x="4098224" y="52714"/>
                    <a:pt x="4142577" y="96642"/>
                    <a:pt x="4142577" y="150773"/>
                  </a:cubicBezTo>
                  <a:lnTo>
                    <a:pt x="4142577" y="2680757"/>
                  </a:lnTo>
                  <a:lnTo>
                    <a:pt x="2098354" y="2680757"/>
                  </a:lnTo>
                  <a:close/>
                </a:path>
              </a:pathLst>
            </a:custGeom>
            <a:solidFill>
              <a:srgbClr val="030303"/>
            </a:solidFill>
            <a:ln w="1414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2BDAD6-0355-B089-10BD-98C9A0C1CFB6}"/>
                </a:ext>
              </a:extLst>
            </p:cNvPr>
            <p:cNvSpPr/>
            <p:nvPr/>
          </p:nvSpPr>
          <p:spPr>
            <a:xfrm>
              <a:off x="2285908" y="5482758"/>
              <a:ext cx="7615073" cy="113710"/>
            </a:xfrm>
            <a:custGeom>
              <a:avLst/>
              <a:gdLst>
                <a:gd name="connsiteX0" fmla="*/ 4860592 w 4868243"/>
                <a:gd name="connsiteY0" fmla="*/ 0 h 72694"/>
                <a:gd name="connsiteX1" fmla="*/ 7652 w 4868243"/>
                <a:gd name="connsiteY1" fmla="*/ 0 h 72694"/>
                <a:gd name="connsiteX2" fmla="*/ 0 w 4868243"/>
                <a:gd name="connsiteY2" fmla="*/ 7794 h 72694"/>
                <a:gd name="connsiteX3" fmla="*/ 0 w 4868243"/>
                <a:gd name="connsiteY3" fmla="*/ 65042 h 72694"/>
                <a:gd name="connsiteX4" fmla="*/ 7652 w 4868243"/>
                <a:gd name="connsiteY4" fmla="*/ 72694 h 72694"/>
                <a:gd name="connsiteX5" fmla="*/ 4860592 w 4868243"/>
                <a:gd name="connsiteY5" fmla="*/ 72694 h 72694"/>
                <a:gd name="connsiteX6" fmla="*/ 4868243 w 4868243"/>
                <a:gd name="connsiteY6" fmla="*/ 65042 h 72694"/>
                <a:gd name="connsiteX7" fmla="*/ 4868243 w 4868243"/>
                <a:gd name="connsiteY7" fmla="*/ 7794 h 72694"/>
                <a:gd name="connsiteX8" fmla="*/ 4860592 w 4868243"/>
                <a:gd name="connsiteY8" fmla="*/ 0 h 7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8243" h="72694">
                  <a:moveTo>
                    <a:pt x="4860592" y="0"/>
                  </a:moveTo>
                  <a:lnTo>
                    <a:pt x="7652" y="0"/>
                  </a:lnTo>
                  <a:cubicBezTo>
                    <a:pt x="3401" y="0"/>
                    <a:pt x="0" y="3401"/>
                    <a:pt x="0" y="7794"/>
                  </a:cubicBezTo>
                  <a:lnTo>
                    <a:pt x="0" y="65042"/>
                  </a:lnTo>
                  <a:cubicBezTo>
                    <a:pt x="0" y="69293"/>
                    <a:pt x="3401" y="72694"/>
                    <a:pt x="7652" y="72694"/>
                  </a:cubicBezTo>
                  <a:lnTo>
                    <a:pt x="4860592" y="72694"/>
                  </a:lnTo>
                  <a:cubicBezTo>
                    <a:pt x="4864843" y="72694"/>
                    <a:pt x="4868243" y="69293"/>
                    <a:pt x="4868243" y="65042"/>
                  </a:cubicBezTo>
                  <a:lnTo>
                    <a:pt x="4868243" y="7794"/>
                  </a:lnTo>
                  <a:cubicBezTo>
                    <a:pt x="4868243" y="3543"/>
                    <a:pt x="4864843" y="0"/>
                    <a:pt x="4860592" y="0"/>
                  </a:cubicBezTo>
                  <a:close/>
                </a:path>
              </a:pathLst>
            </a:custGeom>
            <a:solidFill>
              <a:srgbClr val="4D4D51"/>
            </a:solidFill>
            <a:ln w="1414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326B6039-7F95-E1CB-12FE-9F94DCED9072}"/>
                </a:ext>
              </a:extLst>
            </p:cNvPr>
            <p:cNvSpPr/>
            <p:nvPr/>
          </p:nvSpPr>
          <p:spPr>
            <a:xfrm>
              <a:off x="2297878" y="5596247"/>
              <a:ext cx="7591134" cy="103957"/>
            </a:xfrm>
            <a:custGeom>
              <a:avLst/>
              <a:gdLst>
                <a:gd name="connsiteX0" fmla="*/ 2426541 w 4852939"/>
                <a:gd name="connsiteY0" fmla="*/ 0 h 66459"/>
                <a:gd name="connsiteX1" fmla="*/ 0 w 4852939"/>
                <a:gd name="connsiteY1" fmla="*/ 0 h 66459"/>
                <a:gd name="connsiteX2" fmla="*/ 230127 w 4852939"/>
                <a:gd name="connsiteY2" fmla="*/ 52147 h 66459"/>
                <a:gd name="connsiteX3" fmla="*/ 358795 w 4852939"/>
                <a:gd name="connsiteY3" fmla="*/ 66459 h 66459"/>
                <a:gd name="connsiteX4" fmla="*/ 4494145 w 4852939"/>
                <a:gd name="connsiteY4" fmla="*/ 66459 h 66459"/>
                <a:gd name="connsiteX5" fmla="*/ 4622812 w 4852939"/>
                <a:gd name="connsiteY5" fmla="*/ 52147 h 66459"/>
                <a:gd name="connsiteX6" fmla="*/ 4852940 w 4852939"/>
                <a:gd name="connsiteY6" fmla="*/ 0 h 66459"/>
                <a:gd name="connsiteX7" fmla="*/ 2426541 w 4852939"/>
                <a:gd name="connsiteY7" fmla="*/ 0 h 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2939" h="66459">
                  <a:moveTo>
                    <a:pt x="2426541" y="0"/>
                  </a:moveTo>
                  <a:lnTo>
                    <a:pt x="0" y="0"/>
                  </a:lnTo>
                  <a:lnTo>
                    <a:pt x="230127" y="52147"/>
                  </a:lnTo>
                  <a:cubicBezTo>
                    <a:pt x="272355" y="61641"/>
                    <a:pt x="315575" y="66459"/>
                    <a:pt x="358795" y="66459"/>
                  </a:cubicBezTo>
                  <a:lnTo>
                    <a:pt x="4494145" y="66459"/>
                  </a:lnTo>
                  <a:cubicBezTo>
                    <a:pt x="4537506" y="66459"/>
                    <a:pt x="4580584" y="61641"/>
                    <a:pt x="4622812" y="52147"/>
                  </a:cubicBezTo>
                  <a:lnTo>
                    <a:pt x="4852940" y="0"/>
                  </a:lnTo>
                  <a:lnTo>
                    <a:pt x="2426541" y="0"/>
                  </a:lnTo>
                  <a:close/>
                </a:path>
              </a:pathLst>
            </a:custGeom>
            <a:solidFill>
              <a:srgbClr val="2C2C2E"/>
            </a:solidFill>
            <a:ln w="1414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8CA0F86A-E55C-29CE-1F4E-1686B41953DC}"/>
                </a:ext>
              </a:extLst>
            </p:cNvPr>
            <p:cNvSpPr/>
            <p:nvPr/>
          </p:nvSpPr>
          <p:spPr>
            <a:xfrm>
              <a:off x="5517687" y="5482758"/>
              <a:ext cx="1151736" cy="87111"/>
            </a:xfrm>
            <a:custGeom>
              <a:avLst/>
              <a:gdLst>
                <a:gd name="connsiteX0" fmla="*/ 368147 w 736294"/>
                <a:gd name="connsiteY0" fmla="*/ 0 h 55689"/>
                <a:gd name="connsiteX1" fmla="*/ 0 w 736294"/>
                <a:gd name="connsiteY1" fmla="*/ 0 h 55689"/>
                <a:gd name="connsiteX2" fmla="*/ 55690 w 736294"/>
                <a:gd name="connsiteY2" fmla="*/ 55690 h 55689"/>
                <a:gd name="connsiteX3" fmla="*/ 680605 w 736294"/>
                <a:gd name="connsiteY3" fmla="*/ 55690 h 55689"/>
                <a:gd name="connsiteX4" fmla="*/ 736294 w 736294"/>
                <a:gd name="connsiteY4" fmla="*/ 0 h 55689"/>
                <a:gd name="connsiteX5" fmla="*/ 368147 w 736294"/>
                <a:gd name="connsiteY5" fmla="*/ 0 h 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94" h="55689">
                  <a:moveTo>
                    <a:pt x="368147" y="0"/>
                  </a:moveTo>
                  <a:lnTo>
                    <a:pt x="0" y="0"/>
                  </a:lnTo>
                  <a:cubicBezTo>
                    <a:pt x="0" y="30750"/>
                    <a:pt x="24940" y="55690"/>
                    <a:pt x="55690" y="55690"/>
                  </a:cubicBezTo>
                  <a:lnTo>
                    <a:pt x="680605" y="55690"/>
                  </a:lnTo>
                  <a:cubicBezTo>
                    <a:pt x="711354" y="55690"/>
                    <a:pt x="736294" y="30750"/>
                    <a:pt x="736294" y="0"/>
                  </a:cubicBezTo>
                  <a:lnTo>
                    <a:pt x="368147" y="0"/>
                  </a:lnTo>
                  <a:close/>
                </a:path>
              </a:pathLst>
            </a:custGeom>
            <a:solidFill>
              <a:srgbClr val="333335"/>
            </a:solidFill>
            <a:ln w="1414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AF28F8A-D244-8EEC-715D-7C7F31CBE8F3}"/>
                </a:ext>
              </a:extLst>
            </p:cNvPr>
            <p:cNvSpPr/>
            <p:nvPr/>
          </p:nvSpPr>
          <p:spPr>
            <a:xfrm>
              <a:off x="5517687" y="5482758"/>
              <a:ext cx="272418" cy="87111"/>
            </a:xfrm>
            <a:custGeom>
              <a:avLst/>
              <a:gdLst>
                <a:gd name="connsiteX0" fmla="*/ 174154 w 174154"/>
                <a:gd name="connsiteY0" fmla="*/ 0 h 55689"/>
                <a:gd name="connsiteX1" fmla="*/ 0 w 174154"/>
                <a:gd name="connsiteY1" fmla="*/ 0 h 55689"/>
                <a:gd name="connsiteX2" fmla="*/ 55690 w 174154"/>
                <a:gd name="connsiteY2" fmla="*/ 55690 h 55689"/>
                <a:gd name="connsiteX3" fmla="*/ 174154 w 174154"/>
                <a:gd name="connsiteY3" fmla="*/ 55690 h 55689"/>
                <a:gd name="connsiteX4" fmla="*/ 174154 w 174154"/>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55689">
                  <a:moveTo>
                    <a:pt x="174154" y="0"/>
                  </a:moveTo>
                  <a:lnTo>
                    <a:pt x="0" y="0"/>
                  </a:lnTo>
                  <a:cubicBezTo>
                    <a:pt x="0" y="30750"/>
                    <a:pt x="24940" y="55690"/>
                    <a:pt x="55690" y="55690"/>
                  </a:cubicBezTo>
                  <a:lnTo>
                    <a:pt x="174154" y="55690"/>
                  </a:lnTo>
                  <a:lnTo>
                    <a:pt x="174154" y="0"/>
                  </a:lnTo>
                  <a:close/>
                </a:path>
              </a:pathLst>
            </a:custGeom>
            <a:solidFill>
              <a:srgbClr val="333335"/>
            </a:solidFill>
            <a:ln w="1414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E6F6347-2708-33D7-51EC-BDC986B9B842}"/>
                </a:ext>
              </a:extLst>
            </p:cNvPr>
            <p:cNvSpPr/>
            <p:nvPr/>
          </p:nvSpPr>
          <p:spPr>
            <a:xfrm>
              <a:off x="6389469" y="5482758"/>
              <a:ext cx="279732" cy="87111"/>
            </a:xfrm>
            <a:custGeom>
              <a:avLst/>
              <a:gdLst>
                <a:gd name="connsiteX0" fmla="*/ 142 w 178830"/>
                <a:gd name="connsiteY0" fmla="*/ 0 h 55689"/>
                <a:gd name="connsiteX1" fmla="*/ 178830 w 178830"/>
                <a:gd name="connsiteY1" fmla="*/ 0 h 55689"/>
                <a:gd name="connsiteX2" fmla="*/ 123141 w 178830"/>
                <a:gd name="connsiteY2" fmla="*/ 55690 h 55689"/>
                <a:gd name="connsiteX3" fmla="*/ 0 w 178830"/>
                <a:gd name="connsiteY3" fmla="*/ 55690 h 55689"/>
                <a:gd name="connsiteX4" fmla="*/ 0 w 178830"/>
                <a:gd name="connsiteY4" fmla="*/ 0 h 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0" h="55689">
                  <a:moveTo>
                    <a:pt x="142" y="0"/>
                  </a:moveTo>
                  <a:lnTo>
                    <a:pt x="178830" y="0"/>
                  </a:lnTo>
                  <a:cubicBezTo>
                    <a:pt x="178830" y="30750"/>
                    <a:pt x="153891" y="55690"/>
                    <a:pt x="123141" y="55690"/>
                  </a:cubicBezTo>
                  <a:lnTo>
                    <a:pt x="0" y="55690"/>
                  </a:lnTo>
                  <a:lnTo>
                    <a:pt x="0" y="0"/>
                  </a:lnTo>
                  <a:close/>
                </a:path>
              </a:pathLst>
            </a:custGeom>
            <a:solidFill>
              <a:srgbClr val="333335"/>
            </a:solidFill>
            <a:ln w="1414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1819D0-2607-95E2-1F4E-ADA4A8176607}"/>
                </a:ext>
              </a:extLst>
            </p:cNvPr>
            <p:cNvSpPr/>
            <p:nvPr/>
          </p:nvSpPr>
          <p:spPr>
            <a:xfrm>
              <a:off x="3800943"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57061F2-42D4-305C-BBBF-EB8B32375EF3}"/>
                </a:ext>
              </a:extLst>
            </p:cNvPr>
            <p:cNvSpPr/>
            <p:nvPr/>
          </p:nvSpPr>
          <p:spPr>
            <a:xfrm>
              <a:off x="7598616" y="5482758"/>
              <a:ext cx="1423267" cy="113710"/>
            </a:xfrm>
            <a:custGeom>
              <a:avLst/>
              <a:gdLst>
                <a:gd name="connsiteX0" fmla="*/ 0 w 909881"/>
                <a:gd name="connsiteY0" fmla="*/ 0 h 72694"/>
                <a:gd name="connsiteX1" fmla="*/ 909882 w 909881"/>
                <a:gd name="connsiteY1" fmla="*/ 0 h 72694"/>
                <a:gd name="connsiteX2" fmla="*/ 909882 w 909881"/>
                <a:gd name="connsiteY2" fmla="*/ 72694 h 72694"/>
                <a:gd name="connsiteX3" fmla="*/ 0 w 909881"/>
                <a:gd name="connsiteY3" fmla="*/ 72694 h 72694"/>
              </a:gdLst>
              <a:ahLst/>
              <a:cxnLst>
                <a:cxn ang="0">
                  <a:pos x="connsiteX0" y="connsiteY0"/>
                </a:cxn>
                <a:cxn ang="0">
                  <a:pos x="connsiteX1" y="connsiteY1"/>
                </a:cxn>
                <a:cxn ang="0">
                  <a:pos x="connsiteX2" y="connsiteY2"/>
                </a:cxn>
                <a:cxn ang="0">
                  <a:pos x="connsiteX3" y="connsiteY3"/>
                </a:cxn>
              </a:cxnLst>
              <a:rect l="l" t="t" r="r" b="b"/>
              <a:pathLst>
                <a:path w="909881" h="72694">
                  <a:moveTo>
                    <a:pt x="0" y="0"/>
                  </a:moveTo>
                  <a:lnTo>
                    <a:pt x="909882" y="0"/>
                  </a:lnTo>
                  <a:lnTo>
                    <a:pt x="909882" y="72694"/>
                  </a:lnTo>
                  <a:lnTo>
                    <a:pt x="0" y="72694"/>
                  </a:lnTo>
                  <a:close/>
                </a:path>
              </a:pathLst>
            </a:custGeom>
            <a:solidFill>
              <a:srgbClr val="4D4D51"/>
            </a:solidFill>
            <a:ln w="1414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73F01F-EC8A-30CD-6AFB-FD81B2C0E043}"/>
                </a:ext>
              </a:extLst>
            </p:cNvPr>
            <p:cNvSpPr/>
            <p:nvPr/>
          </p:nvSpPr>
          <p:spPr>
            <a:xfrm>
              <a:off x="9109660"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E0CFB21-205E-70B6-A854-3D0FD82B544E}"/>
                </a:ext>
              </a:extLst>
            </p:cNvPr>
            <p:cNvSpPr/>
            <p:nvPr/>
          </p:nvSpPr>
          <p:spPr>
            <a:xfrm>
              <a:off x="2327357" y="5482758"/>
              <a:ext cx="768490" cy="113710"/>
            </a:xfrm>
            <a:custGeom>
              <a:avLst/>
              <a:gdLst>
                <a:gd name="connsiteX0" fmla="*/ 0 w 491288"/>
                <a:gd name="connsiteY0" fmla="*/ 0 h 72694"/>
                <a:gd name="connsiteX1" fmla="*/ 491288 w 491288"/>
                <a:gd name="connsiteY1" fmla="*/ 0 h 72694"/>
                <a:gd name="connsiteX2" fmla="*/ 491288 w 491288"/>
                <a:gd name="connsiteY2" fmla="*/ 72694 h 72694"/>
                <a:gd name="connsiteX3" fmla="*/ 0 w 491288"/>
                <a:gd name="connsiteY3" fmla="*/ 72694 h 72694"/>
              </a:gdLst>
              <a:ahLst/>
              <a:cxnLst>
                <a:cxn ang="0">
                  <a:pos x="connsiteX0" y="connsiteY0"/>
                </a:cxn>
                <a:cxn ang="0">
                  <a:pos x="connsiteX1" y="connsiteY1"/>
                </a:cxn>
                <a:cxn ang="0">
                  <a:pos x="connsiteX2" y="connsiteY2"/>
                </a:cxn>
                <a:cxn ang="0">
                  <a:pos x="connsiteX3" y="connsiteY3"/>
                </a:cxn>
              </a:cxnLst>
              <a:rect l="l" t="t" r="r" b="b"/>
              <a:pathLst>
                <a:path w="491288" h="72694">
                  <a:moveTo>
                    <a:pt x="0" y="0"/>
                  </a:moveTo>
                  <a:lnTo>
                    <a:pt x="491288" y="0"/>
                  </a:lnTo>
                  <a:lnTo>
                    <a:pt x="491288" y="72694"/>
                  </a:lnTo>
                  <a:lnTo>
                    <a:pt x="0" y="72694"/>
                  </a:lnTo>
                  <a:close/>
                </a:path>
              </a:pathLst>
            </a:custGeom>
            <a:solidFill>
              <a:srgbClr val="4D4D51">
                <a:alpha val="10000"/>
              </a:srgbClr>
            </a:solidFill>
            <a:ln w="14149" cap="flat">
              <a:noFill/>
              <a:prstDash val="solid"/>
              <a:miter/>
            </a:ln>
          </p:spPr>
          <p:txBody>
            <a:bodyPr rtlCol="0" anchor="ctr"/>
            <a:lstStyle/>
            <a:p>
              <a:endParaRPr lang="en-GB"/>
            </a:p>
          </p:txBody>
        </p:sp>
      </p:grpSp>
    </p:spTree>
    <p:extLst>
      <p:ext uri="{BB962C8B-B14F-4D97-AF65-F5344CB8AC3E}">
        <p14:creationId xmlns:p14="http://schemas.microsoft.com/office/powerpoint/2010/main" val="369246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135D77D-4F75-8923-A185-F118A35208AA}"/>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488" t="-11156"/>
          <a:stretch/>
        </p:blipFill>
        <p:spPr>
          <a:xfrm>
            <a:off x="4561636" y="0"/>
            <a:ext cx="7630364" cy="6858000"/>
          </a:xfrm>
          <a:solidFill>
            <a:srgbClr val="DFC9E0"/>
          </a:solidFill>
        </p:spPr>
      </p:pic>
      <p:sp>
        <p:nvSpPr>
          <p:cNvPr id="5" name="Text Placeholder 4">
            <a:extLst>
              <a:ext uri="{FF2B5EF4-FFF2-40B4-BE49-F238E27FC236}">
                <a16:creationId xmlns:a16="http://schemas.microsoft.com/office/drawing/2014/main" id="{9DA24C29-F1BD-CD02-A22F-34050E5E96E0}"/>
              </a:ext>
            </a:extLst>
          </p:cNvPr>
          <p:cNvSpPr>
            <a:spLocks noGrp="1"/>
          </p:cNvSpPr>
          <p:nvPr>
            <p:ph type="body" sz="quarter" idx="10"/>
          </p:nvPr>
        </p:nvSpPr>
        <p:spPr>
          <a:xfrm>
            <a:off x="756865" y="1285493"/>
            <a:ext cx="5447289" cy="1229706"/>
          </a:xfrm>
        </p:spPr>
        <p:txBody>
          <a:bodyPr/>
          <a:lstStyle/>
          <a:p>
            <a:r>
              <a:rPr lang="en-GB" dirty="0"/>
              <a:t>Career Potential Development Report </a:t>
            </a:r>
          </a:p>
        </p:txBody>
      </p:sp>
    </p:spTree>
    <p:extLst>
      <p:ext uri="{BB962C8B-B14F-4D97-AF65-F5344CB8AC3E}">
        <p14:creationId xmlns:p14="http://schemas.microsoft.com/office/powerpoint/2010/main" val="153253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AE61-2188-0B86-83CE-0782D03CE62D}"/>
              </a:ext>
            </a:extLst>
          </p:cNvPr>
          <p:cNvSpPr>
            <a:spLocks noGrp="1"/>
          </p:cNvSpPr>
          <p:nvPr>
            <p:ph type="title" idx="4294967295"/>
          </p:nvPr>
        </p:nvSpPr>
        <p:spPr>
          <a:xfrm>
            <a:off x="840353" y="2015181"/>
            <a:ext cx="6853084" cy="1850118"/>
          </a:xfrm>
        </p:spPr>
        <p:txBody>
          <a:bodyPr>
            <a:normAutofit/>
          </a:bodyPr>
          <a:lstStyle/>
          <a:p>
            <a:pPr>
              <a:lnSpc>
                <a:spcPts val="5500"/>
              </a:lnSpc>
            </a:pPr>
            <a:r>
              <a:rPr lang="en-GB" b="0" spc="60" dirty="0">
                <a:solidFill>
                  <a:schemeClr val="bg1"/>
                </a:solidFill>
              </a:rPr>
              <a:t>transform tomorrow with your talent of today </a:t>
            </a:r>
          </a:p>
        </p:txBody>
      </p:sp>
      <p:pic>
        <p:nvPicPr>
          <p:cNvPr id="8" name="Graphic 7">
            <a:extLst>
              <a:ext uri="{FF2B5EF4-FFF2-40B4-BE49-F238E27FC236}">
                <a16:creationId xmlns:a16="http://schemas.microsoft.com/office/drawing/2014/main" id="{445E6BAE-28F2-D3E6-A514-CA6B9EB7DC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24019" y="2217174"/>
            <a:ext cx="6853083" cy="6853083"/>
          </a:xfrm>
          <a:prstGeom prst="rect">
            <a:avLst/>
          </a:prstGeom>
        </p:spPr>
      </p:pic>
      <p:pic>
        <p:nvPicPr>
          <p:cNvPr id="9" name="Graphic 8">
            <a:extLst>
              <a:ext uri="{FF2B5EF4-FFF2-40B4-BE49-F238E27FC236}">
                <a16:creationId xmlns:a16="http://schemas.microsoft.com/office/drawing/2014/main" id="{1E7F2AA1-A8AD-4996-0269-EC73730E442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7982" y="4067315"/>
            <a:ext cx="2564992" cy="2564992"/>
          </a:xfrm>
          <a:prstGeom prst="rect">
            <a:avLst/>
          </a:prstGeom>
        </p:spPr>
      </p:pic>
      <p:pic>
        <p:nvPicPr>
          <p:cNvPr id="10" name="Graphic 9">
            <a:extLst>
              <a:ext uri="{FF2B5EF4-FFF2-40B4-BE49-F238E27FC236}">
                <a16:creationId xmlns:a16="http://schemas.microsoft.com/office/drawing/2014/main" id="{80918FE9-008D-152F-ACC3-A4A0E12C54F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85184" y="2293374"/>
            <a:ext cx="1135626" cy="1135626"/>
          </a:xfrm>
          <a:prstGeom prst="rect">
            <a:avLst/>
          </a:prstGeom>
        </p:spPr>
      </p:pic>
      <p:pic>
        <p:nvPicPr>
          <p:cNvPr id="11" name="Graphic 10">
            <a:extLst>
              <a:ext uri="{FF2B5EF4-FFF2-40B4-BE49-F238E27FC236}">
                <a16:creationId xmlns:a16="http://schemas.microsoft.com/office/drawing/2014/main" id="{4506526F-D8A3-D123-6B24-9061CC41962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4130" y="-1990722"/>
            <a:ext cx="3628101" cy="3628101"/>
          </a:xfrm>
          <a:prstGeom prst="rect">
            <a:avLst/>
          </a:prstGeom>
        </p:spPr>
      </p:pic>
      <p:pic>
        <p:nvPicPr>
          <p:cNvPr id="12" name="Graphic 11">
            <a:extLst>
              <a:ext uri="{FF2B5EF4-FFF2-40B4-BE49-F238E27FC236}">
                <a16:creationId xmlns:a16="http://schemas.microsoft.com/office/drawing/2014/main" id="{E2F83ABA-CBE0-CAA7-22EB-4FA616558CD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12545" y="188657"/>
            <a:ext cx="1598356" cy="1598356"/>
          </a:xfrm>
          <a:prstGeom prst="rect">
            <a:avLst/>
          </a:prstGeom>
        </p:spPr>
      </p:pic>
      <p:pic>
        <p:nvPicPr>
          <p:cNvPr id="13" name="Graphic 12">
            <a:extLst>
              <a:ext uri="{FF2B5EF4-FFF2-40B4-BE49-F238E27FC236}">
                <a16:creationId xmlns:a16="http://schemas.microsoft.com/office/drawing/2014/main" id="{C079F7D8-528F-7C44-D104-7AE19BC95BEE}"/>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05422" y="5643715"/>
            <a:ext cx="849258" cy="849258"/>
          </a:xfrm>
          <a:prstGeom prst="rect">
            <a:avLst/>
          </a:prstGeom>
        </p:spPr>
      </p:pic>
      <p:grpSp>
        <p:nvGrpSpPr>
          <p:cNvPr id="28" name="Group 27">
            <a:extLst>
              <a:ext uri="{FF2B5EF4-FFF2-40B4-BE49-F238E27FC236}">
                <a16:creationId xmlns:a16="http://schemas.microsoft.com/office/drawing/2014/main" id="{212BBE69-C8F9-F3A0-35B7-A3BEB4685E1E}"/>
              </a:ext>
            </a:extLst>
          </p:cNvPr>
          <p:cNvGrpSpPr/>
          <p:nvPr/>
        </p:nvGrpSpPr>
        <p:grpSpPr>
          <a:xfrm>
            <a:off x="840353" y="686891"/>
            <a:ext cx="4096979" cy="1240651"/>
            <a:chOff x="1428750" y="2014537"/>
            <a:chExt cx="9332784" cy="2826162"/>
          </a:xfrm>
        </p:grpSpPr>
        <p:grpSp>
          <p:nvGrpSpPr>
            <p:cNvPr id="17" name="Graphic 14">
              <a:extLst>
                <a:ext uri="{FF2B5EF4-FFF2-40B4-BE49-F238E27FC236}">
                  <a16:creationId xmlns:a16="http://schemas.microsoft.com/office/drawing/2014/main" id="{2962089B-290F-6CF5-8614-276B762DD076}"/>
                </a:ext>
              </a:extLst>
            </p:cNvPr>
            <p:cNvGrpSpPr/>
            <p:nvPr/>
          </p:nvGrpSpPr>
          <p:grpSpPr>
            <a:xfrm>
              <a:off x="9493662" y="2014537"/>
              <a:ext cx="1267872" cy="1267872"/>
              <a:chOff x="9493662" y="2014537"/>
              <a:chExt cx="1267872" cy="1267872"/>
            </a:xfrm>
            <a:solidFill>
              <a:srgbClr val="FFFFFF"/>
            </a:solidFill>
          </p:grpSpPr>
          <p:sp>
            <p:nvSpPr>
              <p:cNvPr id="18" name="Freeform: Shape 17">
                <a:extLst>
                  <a:ext uri="{FF2B5EF4-FFF2-40B4-BE49-F238E27FC236}">
                    <a16:creationId xmlns:a16="http://schemas.microsoft.com/office/drawing/2014/main" id="{25615E72-6917-CB1F-05DE-71B1FC588C2C}"/>
                  </a:ext>
                </a:extLst>
              </p:cNvPr>
              <p:cNvSpPr/>
              <p:nvPr/>
            </p:nvSpPr>
            <p:spPr>
              <a:xfrm rot="-2700000">
                <a:off x="9899384" y="2423068"/>
                <a:ext cx="450913" cy="450913"/>
              </a:xfrm>
              <a:custGeom>
                <a:avLst/>
                <a:gdLst>
                  <a:gd name="connsiteX0" fmla="*/ 0 w 450913"/>
                  <a:gd name="connsiteY0" fmla="*/ 0 h 450913"/>
                  <a:gd name="connsiteX1" fmla="*/ 450914 w 450913"/>
                  <a:gd name="connsiteY1" fmla="*/ 0 h 450913"/>
                  <a:gd name="connsiteX2" fmla="*/ 450914 w 450913"/>
                  <a:gd name="connsiteY2" fmla="*/ 450914 h 450913"/>
                  <a:gd name="connsiteX3" fmla="*/ 0 w 450913"/>
                  <a:gd name="connsiteY3" fmla="*/ 450914 h 450913"/>
                </a:gdLst>
                <a:ahLst/>
                <a:cxnLst>
                  <a:cxn ang="0">
                    <a:pos x="connsiteX0" y="connsiteY0"/>
                  </a:cxn>
                  <a:cxn ang="0">
                    <a:pos x="connsiteX1" y="connsiteY1"/>
                  </a:cxn>
                  <a:cxn ang="0">
                    <a:pos x="connsiteX2" y="connsiteY2"/>
                  </a:cxn>
                  <a:cxn ang="0">
                    <a:pos x="connsiteX3" y="connsiteY3"/>
                  </a:cxn>
                </a:cxnLst>
                <a:rect l="l" t="t" r="r" b="b"/>
                <a:pathLst>
                  <a:path w="450913" h="450913">
                    <a:moveTo>
                      <a:pt x="0" y="0"/>
                    </a:moveTo>
                    <a:lnTo>
                      <a:pt x="450914" y="0"/>
                    </a:lnTo>
                    <a:lnTo>
                      <a:pt x="450914" y="450914"/>
                    </a:lnTo>
                    <a:lnTo>
                      <a:pt x="0" y="450914"/>
                    </a:lnTo>
                    <a:close/>
                  </a:path>
                </a:pathLst>
              </a:custGeom>
              <a:solidFill>
                <a:srgbClr val="FFFFFF"/>
              </a:solidFill>
              <a:ln w="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9BFE690D-8F77-D88B-8039-D28EB7178A72}"/>
                  </a:ext>
                </a:extLst>
              </p:cNvPr>
              <p:cNvSpPr/>
              <p:nvPr/>
            </p:nvSpPr>
            <p:spPr>
              <a:xfrm>
                <a:off x="10476166" y="2438685"/>
                <a:ext cx="285369" cy="419481"/>
              </a:xfrm>
              <a:custGeom>
                <a:avLst/>
                <a:gdLst>
                  <a:gd name="connsiteX0" fmla="*/ 75629 w 285369"/>
                  <a:gd name="connsiteY0" fmla="*/ 0 h 419481"/>
                  <a:gd name="connsiteX1" fmla="*/ 0 w 285369"/>
                  <a:gd name="connsiteY1" fmla="*/ 75724 h 419481"/>
                  <a:gd name="connsiteX2" fmla="*/ 134017 w 285369"/>
                  <a:gd name="connsiteY2" fmla="*/ 209836 h 419481"/>
                  <a:gd name="connsiteX3" fmla="*/ 0 w 285369"/>
                  <a:gd name="connsiteY3" fmla="*/ 343757 h 419481"/>
                  <a:gd name="connsiteX4" fmla="*/ 75629 w 285369"/>
                  <a:gd name="connsiteY4" fmla="*/ 419481 h 419481"/>
                  <a:gd name="connsiteX5" fmla="*/ 285369 w 285369"/>
                  <a:gd name="connsiteY5" fmla="*/ 209836 h 419481"/>
                  <a:gd name="connsiteX6" fmla="*/ 75629 w 285369"/>
                  <a:gd name="connsiteY6" fmla="*/ 0 h 4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9" h="419481">
                    <a:moveTo>
                      <a:pt x="75629" y="0"/>
                    </a:moveTo>
                    <a:lnTo>
                      <a:pt x="0" y="75724"/>
                    </a:lnTo>
                    <a:lnTo>
                      <a:pt x="134017" y="209836"/>
                    </a:lnTo>
                    <a:lnTo>
                      <a:pt x="0" y="343757"/>
                    </a:lnTo>
                    <a:lnTo>
                      <a:pt x="75629" y="419481"/>
                    </a:lnTo>
                    <a:lnTo>
                      <a:pt x="285369" y="209836"/>
                    </a:lnTo>
                    <a:lnTo>
                      <a:pt x="75629" y="0"/>
                    </a:lnTo>
                    <a:close/>
                  </a:path>
                </a:pathLst>
              </a:custGeom>
              <a:solidFill>
                <a:srgbClr val="FFFFF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0E5CA42-EE32-721E-296E-D02D0E71CADC}"/>
                  </a:ext>
                </a:extLst>
              </p:cNvPr>
              <p:cNvSpPr/>
              <p:nvPr/>
            </p:nvSpPr>
            <p:spPr>
              <a:xfrm>
                <a:off x="9924192" y="2014537"/>
                <a:ext cx="406908" cy="279177"/>
              </a:xfrm>
              <a:custGeom>
                <a:avLst/>
                <a:gdLst>
                  <a:gd name="connsiteX0" fmla="*/ 203454 w 406908"/>
                  <a:gd name="connsiteY0" fmla="*/ 151352 h 279177"/>
                  <a:gd name="connsiteX1" fmla="*/ 331184 w 406908"/>
                  <a:gd name="connsiteY1" fmla="*/ 279178 h 279177"/>
                  <a:gd name="connsiteX2" fmla="*/ 406908 w 406908"/>
                  <a:gd name="connsiteY2" fmla="*/ 203454 h 279177"/>
                  <a:gd name="connsiteX3" fmla="*/ 203454 w 406908"/>
                  <a:gd name="connsiteY3" fmla="*/ 0 h 279177"/>
                  <a:gd name="connsiteX4" fmla="*/ 0 w 406908"/>
                  <a:gd name="connsiteY4" fmla="*/ 203454 h 279177"/>
                  <a:gd name="connsiteX5" fmla="*/ 75629 w 406908"/>
                  <a:gd name="connsiteY5" fmla="*/ 279178 h 279177"/>
                  <a:gd name="connsiteX6" fmla="*/ 203454 w 406908"/>
                  <a:gd name="connsiteY6" fmla="*/ 151352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908" h="279177">
                    <a:moveTo>
                      <a:pt x="203454" y="151352"/>
                    </a:moveTo>
                    <a:lnTo>
                      <a:pt x="331184" y="279178"/>
                    </a:lnTo>
                    <a:lnTo>
                      <a:pt x="406908" y="203454"/>
                    </a:lnTo>
                    <a:lnTo>
                      <a:pt x="203454" y="0"/>
                    </a:lnTo>
                    <a:lnTo>
                      <a:pt x="0" y="203454"/>
                    </a:lnTo>
                    <a:lnTo>
                      <a:pt x="75629" y="279178"/>
                    </a:lnTo>
                    <a:lnTo>
                      <a:pt x="203454" y="151352"/>
                    </a:lnTo>
                    <a:close/>
                  </a:path>
                </a:pathLst>
              </a:custGeom>
              <a:solidFill>
                <a:srgbClr val="FFFFFF"/>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9E24597-06F4-4A17-2A26-9731F334D73B}"/>
                  </a:ext>
                </a:extLst>
              </p:cNvPr>
              <p:cNvSpPr/>
              <p:nvPr/>
            </p:nvSpPr>
            <p:spPr>
              <a:xfrm>
                <a:off x="9493662" y="2437447"/>
                <a:ext cx="286797" cy="422052"/>
              </a:xfrm>
              <a:custGeom>
                <a:avLst/>
                <a:gdLst>
                  <a:gd name="connsiteX0" fmla="*/ 211074 w 286797"/>
                  <a:gd name="connsiteY0" fmla="*/ 0 h 422052"/>
                  <a:gd name="connsiteX1" fmla="*/ 0 w 286797"/>
                  <a:gd name="connsiteY1" fmla="*/ 211074 h 422052"/>
                  <a:gd name="connsiteX2" fmla="*/ 211074 w 286797"/>
                  <a:gd name="connsiteY2" fmla="*/ 422053 h 422052"/>
                  <a:gd name="connsiteX3" fmla="*/ 286798 w 286797"/>
                  <a:gd name="connsiteY3" fmla="*/ 346329 h 422052"/>
                  <a:gd name="connsiteX4" fmla="*/ 151447 w 286797"/>
                  <a:gd name="connsiteY4" fmla="*/ 211074 h 422052"/>
                  <a:gd name="connsiteX5" fmla="*/ 286798 w 286797"/>
                  <a:gd name="connsiteY5" fmla="*/ 75628 h 422052"/>
                  <a:gd name="connsiteX6" fmla="*/ 211074 w 286797"/>
                  <a:gd name="connsiteY6" fmla="*/ 0 h 42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797" h="422052">
                    <a:moveTo>
                      <a:pt x="211074" y="0"/>
                    </a:moveTo>
                    <a:lnTo>
                      <a:pt x="0" y="211074"/>
                    </a:lnTo>
                    <a:lnTo>
                      <a:pt x="211074" y="422053"/>
                    </a:lnTo>
                    <a:lnTo>
                      <a:pt x="286798" y="346329"/>
                    </a:lnTo>
                    <a:lnTo>
                      <a:pt x="151447" y="211074"/>
                    </a:lnTo>
                    <a:lnTo>
                      <a:pt x="286798" y="75628"/>
                    </a:lnTo>
                    <a:lnTo>
                      <a:pt x="211074" y="0"/>
                    </a:lnTo>
                    <a:close/>
                  </a:path>
                </a:pathLst>
              </a:custGeom>
              <a:solidFill>
                <a:srgbClr val="FFFFF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31F3EA-CA93-C1A9-875E-3EE6ED02AC88}"/>
                  </a:ext>
                </a:extLst>
              </p:cNvPr>
              <p:cNvSpPr/>
              <p:nvPr/>
            </p:nvSpPr>
            <p:spPr>
              <a:xfrm>
                <a:off x="9917620" y="2996659"/>
                <a:ext cx="419957" cy="285750"/>
              </a:xfrm>
              <a:custGeom>
                <a:avLst/>
                <a:gdLst>
                  <a:gd name="connsiteX0" fmla="*/ 344329 w 419957"/>
                  <a:gd name="connsiteY0" fmla="*/ 0 h 285750"/>
                  <a:gd name="connsiteX1" fmla="*/ 210027 w 419957"/>
                  <a:gd name="connsiteY1" fmla="*/ 134302 h 285750"/>
                  <a:gd name="connsiteX2" fmla="*/ 75724 w 419957"/>
                  <a:gd name="connsiteY2" fmla="*/ 0 h 285750"/>
                  <a:gd name="connsiteX3" fmla="*/ 0 w 419957"/>
                  <a:gd name="connsiteY3" fmla="*/ 75724 h 285750"/>
                  <a:gd name="connsiteX4" fmla="*/ 80677 w 419957"/>
                  <a:gd name="connsiteY4" fmla="*/ 156305 h 285750"/>
                  <a:gd name="connsiteX5" fmla="*/ 210027 w 419957"/>
                  <a:gd name="connsiteY5" fmla="*/ 285750 h 285750"/>
                  <a:gd name="connsiteX6" fmla="*/ 339376 w 419957"/>
                  <a:gd name="connsiteY6" fmla="*/ 156305 h 285750"/>
                  <a:gd name="connsiteX7" fmla="*/ 419958 w 419957"/>
                  <a:gd name="connsiteY7" fmla="*/ 75724 h 285750"/>
                  <a:gd name="connsiteX8" fmla="*/ 344329 w 419957"/>
                  <a:gd name="connsiteY8"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957" h="285750">
                    <a:moveTo>
                      <a:pt x="344329" y="0"/>
                    </a:moveTo>
                    <a:lnTo>
                      <a:pt x="210027" y="134302"/>
                    </a:lnTo>
                    <a:lnTo>
                      <a:pt x="75724" y="0"/>
                    </a:lnTo>
                    <a:lnTo>
                      <a:pt x="0" y="75724"/>
                    </a:lnTo>
                    <a:lnTo>
                      <a:pt x="80677" y="156305"/>
                    </a:lnTo>
                    <a:lnTo>
                      <a:pt x="210027" y="285750"/>
                    </a:lnTo>
                    <a:lnTo>
                      <a:pt x="339376" y="156305"/>
                    </a:lnTo>
                    <a:lnTo>
                      <a:pt x="419958" y="75724"/>
                    </a:lnTo>
                    <a:lnTo>
                      <a:pt x="344329" y="0"/>
                    </a:lnTo>
                    <a:close/>
                  </a:path>
                </a:pathLst>
              </a:custGeom>
              <a:solidFill>
                <a:srgbClr val="FFFFFF"/>
              </a:solidFill>
              <a:ln w="0" cap="flat">
                <a:noFill/>
                <a:prstDash val="solid"/>
                <a:miter/>
              </a:ln>
            </p:spPr>
            <p:txBody>
              <a:bodyPr rtlCol="0" anchor="ctr"/>
              <a:lstStyle/>
              <a:p>
                <a:endParaRPr lang="en-GB"/>
              </a:p>
            </p:txBody>
          </p:sp>
        </p:grpSp>
        <p:sp>
          <p:nvSpPr>
            <p:cNvPr id="23" name="Freeform: Shape 22">
              <a:extLst>
                <a:ext uri="{FF2B5EF4-FFF2-40B4-BE49-F238E27FC236}">
                  <a16:creationId xmlns:a16="http://schemas.microsoft.com/office/drawing/2014/main" id="{4ECFC9F4-F3AE-777C-C927-AF0BB7C34F6A}"/>
                </a:ext>
              </a:extLst>
            </p:cNvPr>
            <p:cNvSpPr/>
            <p:nvPr/>
          </p:nvSpPr>
          <p:spPr>
            <a:xfrm>
              <a:off x="1428750" y="3269455"/>
              <a:ext cx="2468499" cy="1571148"/>
            </a:xfrm>
            <a:custGeom>
              <a:avLst/>
              <a:gdLst>
                <a:gd name="connsiteX0" fmla="*/ 1140047 w 2468499"/>
                <a:gd name="connsiteY0" fmla="*/ 96298 h 1571148"/>
                <a:gd name="connsiteX1" fmla="*/ 1344454 w 2468499"/>
                <a:gd name="connsiteY1" fmla="*/ 96298 h 1571148"/>
                <a:gd name="connsiteX2" fmla="*/ 1775555 w 2468499"/>
                <a:gd name="connsiteY2" fmla="*/ 1184815 h 1571148"/>
                <a:gd name="connsiteX3" fmla="*/ 1781937 w 2468499"/>
                <a:gd name="connsiteY3" fmla="*/ 1184815 h 1571148"/>
                <a:gd name="connsiteX4" fmla="*/ 1935194 w 2468499"/>
                <a:gd name="connsiteY4" fmla="*/ 702564 h 1571148"/>
                <a:gd name="connsiteX5" fmla="*/ 2136077 w 2468499"/>
                <a:gd name="connsiteY5" fmla="*/ 97155 h 1571148"/>
                <a:gd name="connsiteX6" fmla="*/ 2468499 w 2468499"/>
                <a:gd name="connsiteY6" fmla="*/ 0 h 1571148"/>
                <a:gd name="connsiteX7" fmla="*/ 1922431 w 2468499"/>
                <a:gd name="connsiteY7" fmla="*/ 1571149 h 1571148"/>
                <a:gd name="connsiteX8" fmla="*/ 1638205 w 2468499"/>
                <a:gd name="connsiteY8" fmla="*/ 1571149 h 1571148"/>
                <a:gd name="connsiteX9" fmla="*/ 1392269 w 2468499"/>
                <a:gd name="connsiteY9" fmla="*/ 897350 h 1571148"/>
                <a:gd name="connsiteX10" fmla="*/ 1239012 w 2468499"/>
                <a:gd name="connsiteY10" fmla="*/ 456629 h 1571148"/>
                <a:gd name="connsiteX11" fmla="*/ 1232630 w 2468499"/>
                <a:gd name="connsiteY11" fmla="*/ 456629 h 1571148"/>
                <a:gd name="connsiteX12" fmla="*/ 1079373 w 2468499"/>
                <a:gd name="connsiteY12" fmla="*/ 897350 h 1571148"/>
                <a:gd name="connsiteX13" fmla="*/ 833438 w 2468499"/>
                <a:gd name="connsiteY13" fmla="*/ 1571149 h 1571148"/>
                <a:gd name="connsiteX14" fmla="*/ 546068 w 2468499"/>
                <a:gd name="connsiteY14" fmla="*/ 1571149 h 1571148"/>
                <a:gd name="connsiteX15" fmla="*/ 0 w 2468499"/>
                <a:gd name="connsiteY15" fmla="*/ 0 h 1571148"/>
                <a:gd name="connsiteX16" fmla="*/ 345376 w 2468499"/>
                <a:gd name="connsiteY16" fmla="*/ 97155 h 1571148"/>
                <a:gd name="connsiteX17" fmla="*/ 546164 w 2468499"/>
                <a:gd name="connsiteY17" fmla="*/ 699326 h 1571148"/>
                <a:gd name="connsiteX18" fmla="*/ 702659 w 2468499"/>
                <a:gd name="connsiteY18" fmla="*/ 1184720 h 1571148"/>
                <a:gd name="connsiteX19" fmla="*/ 709041 w 2468499"/>
                <a:gd name="connsiteY19" fmla="*/ 1184720 h 1571148"/>
                <a:gd name="connsiteX20" fmla="*/ 1140143 w 2468499"/>
                <a:gd name="connsiteY20" fmla="*/ 96203 h 157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8499" h="1571148">
                  <a:moveTo>
                    <a:pt x="1140047" y="96298"/>
                  </a:moveTo>
                  <a:lnTo>
                    <a:pt x="1344454" y="96298"/>
                  </a:lnTo>
                  <a:lnTo>
                    <a:pt x="1775555" y="1184815"/>
                  </a:lnTo>
                  <a:lnTo>
                    <a:pt x="1781937" y="1184815"/>
                  </a:lnTo>
                  <a:cubicBezTo>
                    <a:pt x="1829848" y="1025176"/>
                    <a:pt x="1880902" y="865442"/>
                    <a:pt x="1935194" y="702564"/>
                  </a:cubicBezTo>
                  <a:lnTo>
                    <a:pt x="2136077" y="97155"/>
                  </a:lnTo>
                  <a:lnTo>
                    <a:pt x="2468499" y="0"/>
                  </a:lnTo>
                  <a:lnTo>
                    <a:pt x="1922431" y="1571149"/>
                  </a:lnTo>
                  <a:lnTo>
                    <a:pt x="1638205" y="1571149"/>
                  </a:lnTo>
                  <a:lnTo>
                    <a:pt x="1392269" y="897350"/>
                  </a:lnTo>
                  <a:cubicBezTo>
                    <a:pt x="1337977" y="753618"/>
                    <a:pt x="1283684" y="593979"/>
                    <a:pt x="1239012" y="456629"/>
                  </a:cubicBezTo>
                  <a:lnTo>
                    <a:pt x="1232630" y="456629"/>
                  </a:lnTo>
                  <a:cubicBezTo>
                    <a:pt x="1187958" y="593979"/>
                    <a:pt x="1133666" y="753618"/>
                    <a:pt x="1079373" y="897350"/>
                  </a:cubicBezTo>
                  <a:lnTo>
                    <a:pt x="833438" y="1571149"/>
                  </a:lnTo>
                  <a:lnTo>
                    <a:pt x="546068" y="1571149"/>
                  </a:lnTo>
                  <a:lnTo>
                    <a:pt x="0" y="0"/>
                  </a:lnTo>
                  <a:lnTo>
                    <a:pt x="345376" y="97155"/>
                  </a:lnTo>
                  <a:lnTo>
                    <a:pt x="546164" y="699326"/>
                  </a:lnTo>
                  <a:cubicBezTo>
                    <a:pt x="600456" y="862203"/>
                    <a:pt x="651510" y="1021842"/>
                    <a:pt x="702659" y="1184720"/>
                  </a:cubicBezTo>
                  <a:lnTo>
                    <a:pt x="709041" y="1184720"/>
                  </a:lnTo>
                  <a:lnTo>
                    <a:pt x="1140143" y="96203"/>
                  </a:lnTo>
                  <a:close/>
                </a:path>
              </a:pathLst>
            </a:custGeom>
            <a:solidFill>
              <a:srgbClr val="FFFFFF"/>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27BA0D9-ED31-21A8-C3FC-56E233F208CF}"/>
                </a:ext>
              </a:extLst>
            </p:cNvPr>
            <p:cNvSpPr/>
            <p:nvPr/>
          </p:nvSpPr>
          <p:spPr>
            <a:xfrm>
              <a:off x="5585459" y="3269455"/>
              <a:ext cx="1606295" cy="1571243"/>
            </a:xfrm>
            <a:custGeom>
              <a:avLst/>
              <a:gdLst>
                <a:gd name="connsiteX0" fmla="*/ 0 w 1606295"/>
                <a:gd name="connsiteY0" fmla="*/ 0 h 1571243"/>
                <a:gd name="connsiteX1" fmla="*/ 352806 w 1606295"/>
                <a:gd name="connsiteY1" fmla="*/ 97155 h 1571243"/>
                <a:gd name="connsiteX2" fmla="*/ 603599 w 1606295"/>
                <a:gd name="connsiteY2" fmla="*/ 708946 h 1571243"/>
                <a:gd name="connsiteX3" fmla="*/ 804767 w 1606295"/>
                <a:gd name="connsiteY3" fmla="*/ 1213485 h 1571243"/>
                <a:gd name="connsiteX4" fmla="*/ 811149 w 1606295"/>
                <a:gd name="connsiteY4" fmla="*/ 1213485 h 1571243"/>
                <a:gd name="connsiteX5" fmla="*/ 1021937 w 1606295"/>
                <a:gd name="connsiteY5" fmla="*/ 689801 h 1571243"/>
                <a:gd name="connsiteX6" fmla="*/ 1266063 w 1606295"/>
                <a:gd name="connsiteY6" fmla="*/ 97250 h 1571243"/>
                <a:gd name="connsiteX7" fmla="*/ 1606296 w 1606295"/>
                <a:gd name="connsiteY7" fmla="*/ 95 h 1571243"/>
                <a:gd name="connsiteX8" fmla="*/ 948404 w 1606295"/>
                <a:gd name="connsiteY8" fmla="*/ 1571244 h 1571243"/>
                <a:gd name="connsiteX9" fmla="*/ 661035 w 1606295"/>
                <a:gd name="connsiteY9" fmla="*/ 1571244 h 1571243"/>
                <a:gd name="connsiteX10" fmla="*/ 0 w 1606295"/>
                <a:gd name="connsiteY10" fmla="*/ 95 h 157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6295" h="1571243">
                  <a:moveTo>
                    <a:pt x="0" y="0"/>
                  </a:moveTo>
                  <a:lnTo>
                    <a:pt x="352806" y="97155"/>
                  </a:lnTo>
                  <a:lnTo>
                    <a:pt x="603599" y="708946"/>
                  </a:lnTo>
                  <a:cubicBezTo>
                    <a:pt x="673894" y="881348"/>
                    <a:pt x="737711" y="1041083"/>
                    <a:pt x="804767" y="1213485"/>
                  </a:cubicBezTo>
                  <a:lnTo>
                    <a:pt x="811149" y="1213485"/>
                  </a:lnTo>
                  <a:cubicBezTo>
                    <a:pt x="881444" y="1034701"/>
                    <a:pt x="948499" y="868585"/>
                    <a:pt x="1021937" y="689801"/>
                  </a:cubicBezTo>
                  <a:lnTo>
                    <a:pt x="1266063" y="97250"/>
                  </a:lnTo>
                  <a:lnTo>
                    <a:pt x="1606296" y="95"/>
                  </a:lnTo>
                  <a:lnTo>
                    <a:pt x="948404" y="1571244"/>
                  </a:lnTo>
                  <a:lnTo>
                    <a:pt x="661035" y="1571244"/>
                  </a:lnTo>
                  <a:lnTo>
                    <a:pt x="0" y="95"/>
                  </a:lnTo>
                  <a:close/>
                </a:path>
              </a:pathLst>
            </a:custGeom>
            <a:solidFill>
              <a:srgbClr val="FFFFFF"/>
            </a:solidFill>
            <a:ln w="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BFC6404-8D17-2EC5-75B5-B9D42D3987B1}"/>
                </a:ext>
              </a:extLst>
            </p:cNvPr>
            <p:cNvSpPr/>
            <p:nvPr/>
          </p:nvSpPr>
          <p:spPr>
            <a:xfrm>
              <a:off x="7314437" y="3269360"/>
              <a:ext cx="1433607" cy="1571244"/>
            </a:xfrm>
            <a:custGeom>
              <a:avLst/>
              <a:gdLst>
                <a:gd name="connsiteX0" fmla="*/ 275082 w 1433607"/>
                <a:gd name="connsiteY0" fmla="*/ 865156 h 1571244"/>
                <a:gd name="connsiteX1" fmla="*/ 831438 w 1433607"/>
                <a:gd name="connsiteY1" fmla="*/ 1323689 h 1571244"/>
                <a:gd name="connsiteX2" fmla="*/ 1311307 w 1433607"/>
                <a:gd name="connsiteY2" fmla="*/ 1165860 h 1571244"/>
                <a:gd name="connsiteX3" fmla="*/ 1351026 w 1433607"/>
                <a:gd name="connsiteY3" fmla="*/ 1430655 h 1571244"/>
                <a:gd name="connsiteX4" fmla="*/ 813054 w 1433607"/>
                <a:gd name="connsiteY4" fmla="*/ 1571244 h 1571244"/>
                <a:gd name="connsiteX5" fmla="*/ 0 w 1433607"/>
                <a:gd name="connsiteY5" fmla="*/ 785622 h 1571244"/>
                <a:gd name="connsiteX6" fmla="*/ 748855 w 1433607"/>
                <a:gd name="connsiteY6" fmla="*/ 0 h 1571244"/>
                <a:gd name="connsiteX7" fmla="*/ 1433608 w 1433607"/>
                <a:gd name="connsiteY7" fmla="*/ 727519 h 1571244"/>
                <a:gd name="connsiteX8" fmla="*/ 1424464 w 1433607"/>
                <a:gd name="connsiteY8" fmla="*/ 865060 h 1571244"/>
                <a:gd name="connsiteX9" fmla="*/ 275177 w 1433607"/>
                <a:gd name="connsiteY9" fmla="*/ 865060 h 1571244"/>
                <a:gd name="connsiteX10" fmla="*/ 281178 w 1433607"/>
                <a:gd name="connsiteY10" fmla="*/ 648081 h 1571244"/>
                <a:gd name="connsiteX11" fmla="*/ 1167670 w 1433607"/>
                <a:gd name="connsiteY11" fmla="*/ 648081 h 1571244"/>
                <a:gd name="connsiteX12" fmla="*/ 742760 w 1433607"/>
                <a:gd name="connsiteY12" fmla="*/ 247650 h 1571244"/>
                <a:gd name="connsiteX13" fmla="*/ 281178 w 1433607"/>
                <a:gd name="connsiteY13" fmla="*/ 648081 h 15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3607" h="1571244">
                  <a:moveTo>
                    <a:pt x="275082" y="865156"/>
                  </a:moveTo>
                  <a:cubicBezTo>
                    <a:pt x="314801" y="1161669"/>
                    <a:pt x="534924" y="1323689"/>
                    <a:pt x="831438" y="1323689"/>
                  </a:cubicBezTo>
                  <a:cubicBezTo>
                    <a:pt x="1039273" y="1323689"/>
                    <a:pt x="1173766" y="1269778"/>
                    <a:pt x="1311307" y="1165860"/>
                  </a:cubicBezTo>
                  <a:lnTo>
                    <a:pt x="1351026" y="1430655"/>
                  </a:lnTo>
                  <a:cubicBezTo>
                    <a:pt x="1216533" y="1516285"/>
                    <a:pt x="1008698" y="1571244"/>
                    <a:pt x="813054" y="1571244"/>
                  </a:cubicBezTo>
                  <a:cubicBezTo>
                    <a:pt x="348425" y="1571244"/>
                    <a:pt x="0" y="1259491"/>
                    <a:pt x="0" y="785622"/>
                  </a:cubicBezTo>
                  <a:cubicBezTo>
                    <a:pt x="0" y="311753"/>
                    <a:pt x="345377" y="0"/>
                    <a:pt x="748855" y="0"/>
                  </a:cubicBezTo>
                  <a:cubicBezTo>
                    <a:pt x="1115663" y="0"/>
                    <a:pt x="1433608" y="256794"/>
                    <a:pt x="1433608" y="727519"/>
                  </a:cubicBezTo>
                  <a:cubicBezTo>
                    <a:pt x="1433608" y="773335"/>
                    <a:pt x="1430560" y="828389"/>
                    <a:pt x="1424464" y="865060"/>
                  </a:cubicBezTo>
                  <a:lnTo>
                    <a:pt x="275177" y="865060"/>
                  </a:lnTo>
                  <a:close/>
                  <a:moveTo>
                    <a:pt x="281178" y="648081"/>
                  </a:moveTo>
                  <a:lnTo>
                    <a:pt x="1167670" y="648081"/>
                  </a:lnTo>
                  <a:cubicBezTo>
                    <a:pt x="1143191" y="348520"/>
                    <a:pt x="923163" y="247650"/>
                    <a:pt x="742760" y="247650"/>
                  </a:cubicBezTo>
                  <a:cubicBezTo>
                    <a:pt x="544068" y="247650"/>
                    <a:pt x="330137" y="369951"/>
                    <a:pt x="281178" y="648081"/>
                  </a:cubicBezTo>
                  <a:close/>
                </a:path>
              </a:pathLst>
            </a:custGeom>
            <a:solidFill>
              <a:srgbClr val="FFFFFF"/>
            </a:solid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2DBD23B-6DD1-30E6-94BD-289480C72D29}"/>
                </a:ext>
              </a:extLst>
            </p:cNvPr>
            <p:cNvSpPr/>
            <p:nvPr/>
          </p:nvSpPr>
          <p:spPr>
            <a:xfrm>
              <a:off x="9983914" y="3567683"/>
              <a:ext cx="287369" cy="1273016"/>
            </a:xfrm>
            <a:custGeom>
              <a:avLst/>
              <a:gdLst>
                <a:gd name="connsiteX0" fmla="*/ 0 w 287369"/>
                <a:gd name="connsiteY0" fmla="*/ 0 h 1273016"/>
                <a:gd name="connsiteX1" fmla="*/ 287369 w 287369"/>
                <a:gd name="connsiteY1" fmla="*/ 0 h 1273016"/>
                <a:gd name="connsiteX2" fmla="*/ 287369 w 287369"/>
                <a:gd name="connsiteY2" fmla="*/ 1273016 h 1273016"/>
                <a:gd name="connsiteX3" fmla="*/ 0 w 287369"/>
                <a:gd name="connsiteY3" fmla="*/ 1273016 h 1273016"/>
              </a:gdLst>
              <a:ahLst/>
              <a:cxnLst>
                <a:cxn ang="0">
                  <a:pos x="connsiteX0" y="connsiteY0"/>
                </a:cxn>
                <a:cxn ang="0">
                  <a:pos x="connsiteX1" y="connsiteY1"/>
                </a:cxn>
                <a:cxn ang="0">
                  <a:pos x="connsiteX2" y="connsiteY2"/>
                </a:cxn>
                <a:cxn ang="0">
                  <a:pos x="connsiteX3" y="connsiteY3"/>
                </a:cxn>
              </a:cxnLst>
              <a:rect l="l" t="t" r="r" b="b"/>
              <a:pathLst>
                <a:path w="287369" h="1273016">
                  <a:moveTo>
                    <a:pt x="0" y="0"/>
                  </a:moveTo>
                  <a:lnTo>
                    <a:pt x="287369" y="0"/>
                  </a:lnTo>
                  <a:lnTo>
                    <a:pt x="287369" y="1273016"/>
                  </a:lnTo>
                  <a:lnTo>
                    <a:pt x="0" y="1273016"/>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964A6C8-DF8C-6057-131C-7639FAD7DDC3}"/>
                </a:ext>
              </a:extLst>
            </p:cNvPr>
            <p:cNvSpPr/>
            <p:nvPr/>
          </p:nvSpPr>
          <p:spPr>
            <a:xfrm>
              <a:off x="4085558" y="3269455"/>
              <a:ext cx="1421320" cy="1571148"/>
            </a:xfrm>
            <a:custGeom>
              <a:avLst/>
              <a:gdLst>
                <a:gd name="connsiteX0" fmla="*/ 158972 w 1421320"/>
                <a:gd name="connsiteY0" fmla="*/ 1464183 h 1571148"/>
                <a:gd name="connsiteX1" fmla="*/ 0 w 1421320"/>
                <a:gd name="connsiteY1" fmla="*/ 1130999 h 1571148"/>
                <a:gd name="connsiteX2" fmla="*/ 198692 w 1421320"/>
                <a:gd name="connsiteY2" fmla="*/ 764191 h 1571148"/>
                <a:gd name="connsiteX3" fmla="*/ 620554 w 1421320"/>
                <a:gd name="connsiteY3" fmla="*/ 663321 h 1571148"/>
                <a:gd name="connsiteX4" fmla="*/ 941546 w 1421320"/>
                <a:gd name="connsiteY4" fmla="*/ 703040 h 1571148"/>
                <a:gd name="connsiteX5" fmla="*/ 941546 w 1421320"/>
                <a:gd name="connsiteY5" fmla="*/ 577691 h 1571148"/>
                <a:gd name="connsiteX6" fmla="*/ 855917 w 1421320"/>
                <a:gd name="connsiteY6" fmla="*/ 330137 h 1571148"/>
                <a:gd name="connsiteX7" fmla="*/ 577787 w 1421320"/>
                <a:gd name="connsiteY7" fmla="*/ 247555 h 1571148"/>
                <a:gd name="connsiteX8" fmla="*/ 165830 w 1421320"/>
                <a:gd name="connsiteY8" fmla="*/ 364141 h 1571148"/>
                <a:gd name="connsiteX9" fmla="*/ 116205 w 1421320"/>
                <a:gd name="connsiteY9" fmla="*/ 128397 h 1571148"/>
                <a:gd name="connsiteX10" fmla="*/ 617506 w 1421320"/>
                <a:gd name="connsiteY10" fmla="*/ 0 h 1571148"/>
                <a:gd name="connsiteX11" fmla="*/ 1066800 w 1421320"/>
                <a:gd name="connsiteY11" fmla="*/ 137541 h 1571148"/>
                <a:gd name="connsiteX12" fmla="*/ 1216533 w 1421320"/>
                <a:gd name="connsiteY12" fmla="*/ 531876 h 1571148"/>
                <a:gd name="connsiteX13" fmla="*/ 1216533 w 1421320"/>
                <a:gd name="connsiteY13" fmla="*/ 1170718 h 1571148"/>
                <a:gd name="connsiteX14" fmla="*/ 1332643 w 1421320"/>
                <a:gd name="connsiteY14" fmla="*/ 1329690 h 1571148"/>
                <a:gd name="connsiteX15" fmla="*/ 1421321 w 1421320"/>
                <a:gd name="connsiteY15" fmla="*/ 1308259 h 1571148"/>
                <a:gd name="connsiteX16" fmla="*/ 1400270 w 1421320"/>
                <a:gd name="connsiteY16" fmla="*/ 1545336 h 1571148"/>
                <a:gd name="connsiteX17" fmla="*/ 1274540 w 1421320"/>
                <a:gd name="connsiteY17" fmla="*/ 1565053 h 1571148"/>
                <a:gd name="connsiteX18" fmla="*/ 984123 w 1421320"/>
                <a:gd name="connsiteY18" fmla="*/ 1406081 h 1571148"/>
                <a:gd name="connsiteX19" fmla="*/ 978027 w 1421320"/>
                <a:gd name="connsiteY19" fmla="*/ 1406081 h 1571148"/>
                <a:gd name="connsiteX20" fmla="*/ 516446 w 1421320"/>
                <a:gd name="connsiteY20" fmla="*/ 1571149 h 1571148"/>
                <a:gd name="connsiteX21" fmla="*/ 158782 w 1421320"/>
                <a:gd name="connsiteY21" fmla="*/ 1464183 h 1571148"/>
                <a:gd name="connsiteX22" fmla="*/ 941546 w 1421320"/>
                <a:gd name="connsiteY22" fmla="*/ 1195197 h 1571148"/>
                <a:gd name="connsiteX23" fmla="*/ 941546 w 1421320"/>
                <a:gd name="connsiteY23" fmla="*/ 914019 h 1571148"/>
                <a:gd name="connsiteX24" fmla="*/ 648081 w 1421320"/>
                <a:gd name="connsiteY24" fmla="*/ 874300 h 1571148"/>
                <a:gd name="connsiteX25" fmla="*/ 278225 w 1421320"/>
                <a:gd name="connsiteY25" fmla="*/ 1106614 h 1571148"/>
                <a:gd name="connsiteX26" fmla="*/ 565595 w 1421320"/>
                <a:gd name="connsiteY26" fmla="*/ 1326737 h 1571148"/>
                <a:gd name="connsiteX27" fmla="*/ 941546 w 1421320"/>
                <a:gd name="connsiteY27" fmla="*/ 1195292 h 157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1320" h="1571148">
                  <a:moveTo>
                    <a:pt x="158972" y="1464183"/>
                  </a:moveTo>
                  <a:cubicBezTo>
                    <a:pt x="61151" y="1390840"/>
                    <a:pt x="0" y="1277684"/>
                    <a:pt x="0" y="1130999"/>
                  </a:cubicBezTo>
                  <a:cubicBezTo>
                    <a:pt x="0" y="962882"/>
                    <a:pt x="79438" y="840581"/>
                    <a:pt x="198692" y="764191"/>
                  </a:cubicBezTo>
                  <a:cubicBezTo>
                    <a:pt x="311753" y="690848"/>
                    <a:pt x="464630" y="663321"/>
                    <a:pt x="620554" y="663321"/>
                  </a:cubicBezTo>
                  <a:cubicBezTo>
                    <a:pt x="736663" y="663321"/>
                    <a:pt x="843725" y="678656"/>
                    <a:pt x="941546" y="703040"/>
                  </a:cubicBezTo>
                  <a:lnTo>
                    <a:pt x="941546" y="577691"/>
                  </a:lnTo>
                  <a:cubicBezTo>
                    <a:pt x="941546" y="467678"/>
                    <a:pt x="914019" y="385096"/>
                    <a:pt x="855917" y="330137"/>
                  </a:cubicBezTo>
                  <a:cubicBezTo>
                    <a:pt x="797814" y="278130"/>
                    <a:pt x="706184" y="247555"/>
                    <a:pt x="577787" y="247555"/>
                  </a:cubicBezTo>
                  <a:cubicBezTo>
                    <a:pt x="388239" y="247555"/>
                    <a:pt x="278225" y="289084"/>
                    <a:pt x="165830" y="364141"/>
                  </a:cubicBezTo>
                  <a:lnTo>
                    <a:pt x="116205" y="128397"/>
                  </a:lnTo>
                  <a:cubicBezTo>
                    <a:pt x="232315" y="58103"/>
                    <a:pt x="394335" y="0"/>
                    <a:pt x="617506" y="0"/>
                  </a:cubicBezTo>
                  <a:cubicBezTo>
                    <a:pt x="800862" y="0"/>
                    <a:pt x="959834" y="39719"/>
                    <a:pt x="1066800" y="137541"/>
                  </a:cubicBezTo>
                  <a:cubicBezTo>
                    <a:pt x="1155478" y="216979"/>
                    <a:pt x="1216533" y="345376"/>
                    <a:pt x="1216533" y="531876"/>
                  </a:cubicBezTo>
                  <a:lnTo>
                    <a:pt x="1216533" y="1170718"/>
                  </a:lnTo>
                  <a:cubicBezTo>
                    <a:pt x="1216533" y="1262444"/>
                    <a:pt x="1250156" y="1329690"/>
                    <a:pt x="1332643" y="1329690"/>
                  </a:cubicBezTo>
                  <a:cubicBezTo>
                    <a:pt x="1363218" y="1329690"/>
                    <a:pt x="1396841" y="1320546"/>
                    <a:pt x="1421321" y="1308259"/>
                  </a:cubicBezTo>
                  <a:lnTo>
                    <a:pt x="1400270" y="1545336"/>
                  </a:lnTo>
                  <a:cubicBezTo>
                    <a:pt x="1368647" y="1559433"/>
                    <a:pt x="1332643" y="1565053"/>
                    <a:pt x="1274540" y="1565053"/>
                  </a:cubicBezTo>
                  <a:cubicBezTo>
                    <a:pt x="1155287" y="1565053"/>
                    <a:pt x="1042226" y="1513046"/>
                    <a:pt x="984123" y="1406081"/>
                  </a:cubicBezTo>
                  <a:lnTo>
                    <a:pt x="978027" y="1406081"/>
                  </a:lnTo>
                  <a:cubicBezTo>
                    <a:pt x="892397" y="1485519"/>
                    <a:pt x="718185" y="1571149"/>
                    <a:pt x="516446" y="1571149"/>
                  </a:cubicBezTo>
                  <a:cubicBezTo>
                    <a:pt x="394145" y="1571149"/>
                    <a:pt x="259652" y="1540573"/>
                    <a:pt x="158782" y="1464183"/>
                  </a:cubicBezTo>
                  <a:close/>
                  <a:moveTo>
                    <a:pt x="941546" y="1195197"/>
                  </a:moveTo>
                  <a:lnTo>
                    <a:pt x="941546" y="914019"/>
                  </a:lnTo>
                  <a:cubicBezTo>
                    <a:pt x="859060" y="889540"/>
                    <a:pt x="742855" y="874300"/>
                    <a:pt x="648081" y="874300"/>
                  </a:cubicBezTo>
                  <a:cubicBezTo>
                    <a:pt x="461582" y="874300"/>
                    <a:pt x="278225" y="929354"/>
                    <a:pt x="278225" y="1106614"/>
                  </a:cubicBezTo>
                  <a:cubicBezTo>
                    <a:pt x="278225" y="1253299"/>
                    <a:pt x="403574" y="1326737"/>
                    <a:pt x="565595" y="1326737"/>
                  </a:cubicBezTo>
                  <a:cubicBezTo>
                    <a:pt x="709232" y="1326737"/>
                    <a:pt x="849916" y="1268635"/>
                    <a:pt x="941546" y="1195292"/>
                  </a:cubicBezTo>
                  <a:close/>
                </a:path>
              </a:pathLst>
            </a:custGeom>
            <a:solidFill>
              <a:srgbClr val="FFFFFF"/>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3987428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CB11-4919-A6FD-48F3-0D68C7A720BB}"/>
              </a:ext>
            </a:extLst>
          </p:cNvPr>
          <p:cNvSpPr>
            <a:spLocks noGrp="1"/>
          </p:cNvSpPr>
          <p:nvPr>
            <p:ph type="title"/>
          </p:nvPr>
        </p:nvSpPr>
        <p:spPr>
          <a:xfrm>
            <a:off x="477090" y="1103611"/>
            <a:ext cx="3632794" cy="1404221"/>
          </a:xfrm>
        </p:spPr>
        <p:txBody>
          <a:bodyPr>
            <a:normAutofit fontScale="90000"/>
          </a:bodyPr>
          <a:lstStyle/>
          <a:p>
            <a:pPr>
              <a:lnSpc>
                <a:spcPts val="4600"/>
              </a:lnSpc>
            </a:pPr>
            <a:r>
              <a:rPr lang="en-GB" dirty="0">
                <a:solidFill>
                  <a:schemeClr val="accent1"/>
                </a:solidFill>
              </a:rPr>
              <a:t>Engaging Development for Everyone </a:t>
            </a:r>
          </a:p>
        </p:txBody>
      </p:sp>
      <p:sp>
        <p:nvSpPr>
          <p:cNvPr id="3" name="Content Placeholder 2">
            <a:extLst>
              <a:ext uri="{FF2B5EF4-FFF2-40B4-BE49-F238E27FC236}">
                <a16:creationId xmlns:a16="http://schemas.microsoft.com/office/drawing/2014/main" id="{AA61076F-BFD9-EA2E-9C19-50A592F9A585}"/>
              </a:ext>
            </a:extLst>
          </p:cNvPr>
          <p:cNvSpPr>
            <a:spLocks noGrp="1"/>
          </p:cNvSpPr>
          <p:nvPr>
            <p:ph idx="1"/>
          </p:nvPr>
        </p:nvSpPr>
        <p:spPr>
          <a:xfrm>
            <a:off x="510540" y="2891289"/>
            <a:ext cx="4105306" cy="2758977"/>
          </a:xfrm>
        </p:spPr>
        <p:txBody>
          <a:bodyPr>
            <a:normAutofit lnSpcReduction="10000"/>
          </a:bodyPr>
          <a:lstStyle/>
          <a:p>
            <a:pPr marL="0" indent="0">
              <a:lnSpc>
                <a:spcPct val="107000"/>
              </a:lnSpc>
              <a:spcAft>
                <a:spcPts val="800"/>
              </a:spcAft>
              <a:buNone/>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All individuals receive a Career Potential Development Report.</a:t>
            </a:r>
          </a:p>
          <a:p>
            <a:pPr marL="0" indent="0">
              <a:lnSpc>
                <a:spcPct val="107000"/>
              </a:lnSpc>
              <a:spcAft>
                <a:spcPts val="800"/>
              </a:spcAft>
              <a:buNone/>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This gives them a starting point to map their own development against the key leadership and career indicators they demonstrate potential for. </a:t>
            </a:r>
          </a:p>
          <a:p>
            <a:pPr marL="0" indent="0">
              <a:lnSpc>
                <a:spcPct val="107000"/>
              </a:lnSpc>
              <a:spcAft>
                <a:spcPts val="800"/>
              </a:spcAft>
              <a:buNone/>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All Wave-</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participants are engaged and invested in, with the opportunity to grow and develop their potential. </a:t>
            </a:r>
          </a:p>
        </p:txBody>
      </p:sp>
      <p:pic>
        <p:nvPicPr>
          <p:cNvPr id="19" name="Picture 18">
            <a:extLst>
              <a:ext uri="{FF2B5EF4-FFF2-40B4-BE49-F238E27FC236}">
                <a16:creationId xmlns:a16="http://schemas.microsoft.com/office/drawing/2014/main" id="{C9B6A4D2-7FB3-0C50-CBBD-DE5C2A3395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85278">
            <a:off x="5377246" y="1113491"/>
            <a:ext cx="4852953" cy="6312517"/>
          </a:xfrm>
          <a:prstGeom prst="rect">
            <a:avLst/>
          </a:prstGeom>
          <a:ln>
            <a:noFill/>
          </a:ln>
          <a:effectLst>
            <a:outerShdw blurRad="139700" dist="76200" dir="8100000" algn="tr" rotWithShape="0">
              <a:prstClr val="black">
                <a:alpha val="48000"/>
              </a:prstClr>
            </a:outerShdw>
          </a:effectLst>
        </p:spPr>
      </p:pic>
      <p:pic>
        <p:nvPicPr>
          <p:cNvPr id="21" name="Picture 20">
            <a:extLst>
              <a:ext uri="{FF2B5EF4-FFF2-40B4-BE49-F238E27FC236}">
                <a16:creationId xmlns:a16="http://schemas.microsoft.com/office/drawing/2014/main" id="{D901A37F-EB7F-801F-CD2D-7142CFF549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85278">
            <a:off x="7815399" y="2697030"/>
            <a:ext cx="4625186" cy="4907556"/>
          </a:xfrm>
          <a:prstGeom prst="rect">
            <a:avLst/>
          </a:prstGeom>
          <a:ln>
            <a:noFill/>
          </a:ln>
          <a:effectLst>
            <a:outerShdw blurRad="88900" dist="38100" dir="10800000" algn="r" rotWithShape="0">
              <a:prstClr val="black">
                <a:alpha val="40000"/>
              </a:prstClr>
            </a:outerShdw>
          </a:effectLst>
        </p:spPr>
      </p:pic>
      <p:sp>
        <p:nvSpPr>
          <p:cNvPr id="8" name="Freeform: Shape 7">
            <a:extLst>
              <a:ext uri="{FF2B5EF4-FFF2-40B4-BE49-F238E27FC236}">
                <a16:creationId xmlns:a16="http://schemas.microsoft.com/office/drawing/2014/main" id="{F97AF5C1-C445-6642-4C5D-F6F440290151}"/>
              </a:ext>
            </a:extLst>
          </p:cNvPr>
          <p:cNvSpPr/>
          <p:nvPr/>
        </p:nvSpPr>
        <p:spPr>
          <a:xfrm>
            <a:off x="9151458" y="1378627"/>
            <a:ext cx="1157678" cy="434933"/>
          </a:xfrm>
          <a:custGeom>
            <a:avLst/>
            <a:gdLst>
              <a:gd name="connsiteX0" fmla="*/ 25562 w 1157678"/>
              <a:gd name="connsiteY0" fmla="*/ 593 h 434933"/>
              <a:gd name="connsiteX1" fmla="*/ 152562 w 1157678"/>
              <a:gd name="connsiteY1" fmla="*/ 8213 h 434933"/>
              <a:gd name="connsiteX2" fmla="*/ 536102 w 1157678"/>
              <a:gd name="connsiteY2" fmla="*/ 13293 h 434933"/>
              <a:gd name="connsiteX3" fmla="*/ 617382 w 1157678"/>
              <a:gd name="connsiteY3" fmla="*/ 31073 h 434933"/>
              <a:gd name="connsiteX4" fmla="*/ 726602 w 1157678"/>
              <a:gd name="connsiteY4" fmla="*/ 61553 h 434933"/>
              <a:gd name="connsiteX5" fmla="*/ 800262 w 1157678"/>
              <a:gd name="connsiteY5" fmla="*/ 66633 h 434933"/>
              <a:gd name="connsiteX6" fmla="*/ 845982 w 1157678"/>
              <a:gd name="connsiteY6" fmla="*/ 76793 h 434933"/>
              <a:gd name="connsiteX7" fmla="*/ 856142 w 1157678"/>
              <a:gd name="connsiteY7" fmla="*/ 81873 h 434933"/>
              <a:gd name="connsiteX8" fmla="*/ 896782 w 1157678"/>
              <a:gd name="connsiteY8" fmla="*/ 94573 h 434933"/>
              <a:gd name="connsiteX9" fmla="*/ 912022 w 1157678"/>
              <a:gd name="connsiteY9" fmla="*/ 102193 h 434933"/>
              <a:gd name="connsiteX10" fmla="*/ 945042 w 1157678"/>
              <a:gd name="connsiteY10" fmla="*/ 114893 h 434933"/>
              <a:gd name="connsiteX11" fmla="*/ 952662 w 1157678"/>
              <a:gd name="connsiteY11" fmla="*/ 117433 h 434933"/>
              <a:gd name="connsiteX12" fmla="*/ 967902 w 1157678"/>
              <a:gd name="connsiteY12" fmla="*/ 127593 h 434933"/>
              <a:gd name="connsiteX13" fmla="*/ 980602 w 1157678"/>
              <a:gd name="connsiteY13" fmla="*/ 132673 h 434933"/>
              <a:gd name="connsiteX14" fmla="*/ 1023782 w 1157678"/>
              <a:gd name="connsiteY14" fmla="*/ 147913 h 434933"/>
              <a:gd name="connsiteX15" fmla="*/ 1041562 w 1157678"/>
              <a:gd name="connsiteY15" fmla="*/ 152993 h 434933"/>
              <a:gd name="connsiteX16" fmla="*/ 1069502 w 1157678"/>
              <a:gd name="connsiteY16" fmla="*/ 165693 h 434933"/>
              <a:gd name="connsiteX17" fmla="*/ 1092362 w 1157678"/>
              <a:gd name="connsiteY17" fmla="*/ 170773 h 434933"/>
              <a:gd name="connsiteX18" fmla="*/ 1115222 w 1157678"/>
              <a:gd name="connsiteY18" fmla="*/ 186013 h 434933"/>
              <a:gd name="connsiteX19" fmla="*/ 1125382 w 1157678"/>
              <a:gd name="connsiteY19" fmla="*/ 198713 h 434933"/>
              <a:gd name="connsiteX20" fmla="*/ 1138082 w 1157678"/>
              <a:gd name="connsiteY20" fmla="*/ 211413 h 434933"/>
              <a:gd name="connsiteX21" fmla="*/ 1153322 w 1157678"/>
              <a:gd name="connsiteY21" fmla="*/ 231733 h 434933"/>
              <a:gd name="connsiteX22" fmla="*/ 1145702 w 1157678"/>
              <a:gd name="connsiteY22" fmla="*/ 290153 h 434933"/>
              <a:gd name="connsiteX23" fmla="*/ 1115222 w 1157678"/>
              <a:gd name="connsiteY23" fmla="*/ 333333 h 434933"/>
              <a:gd name="connsiteX24" fmla="*/ 1094902 w 1157678"/>
              <a:gd name="connsiteY24" fmla="*/ 351113 h 434933"/>
              <a:gd name="connsiteX25" fmla="*/ 1072042 w 1157678"/>
              <a:gd name="connsiteY25" fmla="*/ 363813 h 434933"/>
              <a:gd name="connsiteX26" fmla="*/ 1026322 w 1157678"/>
              <a:gd name="connsiteY26" fmla="*/ 396833 h 434933"/>
              <a:gd name="connsiteX27" fmla="*/ 955202 w 1157678"/>
              <a:gd name="connsiteY27" fmla="*/ 429853 h 434933"/>
              <a:gd name="connsiteX28" fmla="*/ 899322 w 1157678"/>
              <a:gd name="connsiteY28" fmla="*/ 434933 h 434933"/>
              <a:gd name="connsiteX29" fmla="*/ 736762 w 1157678"/>
              <a:gd name="connsiteY29" fmla="*/ 429853 h 434933"/>
              <a:gd name="connsiteX30" fmla="*/ 576742 w 1157678"/>
              <a:gd name="connsiteY30" fmla="*/ 409533 h 434933"/>
              <a:gd name="connsiteX31" fmla="*/ 269402 w 1157678"/>
              <a:gd name="connsiteY31" fmla="*/ 404453 h 434933"/>
              <a:gd name="connsiteX32" fmla="*/ 193202 w 1157678"/>
              <a:gd name="connsiteY32" fmla="*/ 401913 h 434933"/>
              <a:gd name="connsiteX33" fmla="*/ 127162 w 1157678"/>
              <a:gd name="connsiteY33" fmla="*/ 379053 h 434933"/>
              <a:gd name="connsiteX34" fmla="*/ 83982 w 1157678"/>
              <a:gd name="connsiteY34" fmla="*/ 353653 h 434933"/>
              <a:gd name="connsiteX35" fmla="*/ 33182 w 1157678"/>
              <a:gd name="connsiteY35" fmla="*/ 300313 h 434933"/>
              <a:gd name="connsiteX36" fmla="*/ 23022 w 1157678"/>
              <a:gd name="connsiteY36" fmla="*/ 267293 h 434933"/>
              <a:gd name="connsiteX37" fmla="*/ 15402 w 1157678"/>
              <a:gd name="connsiteY37" fmla="*/ 241893 h 434933"/>
              <a:gd name="connsiteX38" fmla="*/ 162 w 1157678"/>
              <a:gd name="connsiteY38" fmla="*/ 196173 h 434933"/>
              <a:gd name="connsiteX39" fmla="*/ 5242 w 1157678"/>
              <a:gd name="connsiteY39" fmla="*/ 112353 h 434933"/>
              <a:gd name="connsiteX40" fmla="*/ 15402 w 1157678"/>
              <a:gd name="connsiteY40" fmla="*/ 89493 h 434933"/>
              <a:gd name="connsiteX41" fmla="*/ 23022 w 1157678"/>
              <a:gd name="connsiteY41" fmla="*/ 61553 h 434933"/>
              <a:gd name="connsiteX42" fmla="*/ 30642 w 1157678"/>
              <a:gd name="connsiteY42" fmla="*/ 36153 h 434933"/>
              <a:gd name="connsiteX43" fmla="*/ 33182 w 1157678"/>
              <a:gd name="connsiteY43" fmla="*/ 25993 h 434933"/>
              <a:gd name="connsiteX44" fmla="*/ 25562 w 1157678"/>
              <a:gd name="connsiteY44" fmla="*/ 593 h 4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7678" h="434933">
                <a:moveTo>
                  <a:pt x="25562" y="593"/>
                </a:moveTo>
                <a:cubicBezTo>
                  <a:pt x="45459" y="-2370"/>
                  <a:pt x="110182" y="6643"/>
                  <a:pt x="152562" y="8213"/>
                </a:cubicBezTo>
                <a:cubicBezTo>
                  <a:pt x="208367" y="10280"/>
                  <a:pt x="523730" y="13160"/>
                  <a:pt x="536102" y="13293"/>
                </a:cubicBezTo>
                <a:cubicBezTo>
                  <a:pt x="561304" y="18333"/>
                  <a:pt x="591901" y="23615"/>
                  <a:pt x="617382" y="31073"/>
                </a:cubicBezTo>
                <a:cubicBezTo>
                  <a:pt x="639637" y="37587"/>
                  <a:pt x="695603" y="57948"/>
                  <a:pt x="726602" y="61553"/>
                </a:cubicBezTo>
                <a:cubicBezTo>
                  <a:pt x="751049" y="64396"/>
                  <a:pt x="775709" y="64940"/>
                  <a:pt x="800262" y="66633"/>
                </a:cubicBezTo>
                <a:cubicBezTo>
                  <a:pt x="816574" y="69599"/>
                  <a:pt x="830621" y="71207"/>
                  <a:pt x="845982" y="76793"/>
                </a:cubicBezTo>
                <a:cubicBezTo>
                  <a:pt x="849540" y="78087"/>
                  <a:pt x="852568" y="80622"/>
                  <a:pt x="856142" y="81873"/>
                </a:cubicBezTo>
                <a:cubicBezTo>
                  <a:pt x="869538" y="86562"/>
                  <a:pt x="883444" y="89723"/>
                  <a:pt x="896782" y="94573"/>
                </a:cubicBezTo>
                <a:cubicBezTo>
                  <a:pt x="902120" y="96514"/>
                  <a:pt x="906787" y="99989"/>
                  <a:pt x="912022" y="102193"/>
                </a:cubicBezTo>
                <a:cubicBezTo>
                  <a:pt x="922891" y="106769"/>
                  <a:pt x="934000" y="110752"/>
                  <a:pt x="945042" y="114893"/>
                </a:cubicBezTo>
                <a:cubicBezTo>
                  <a:pt x="947549" y="115833"/>
                  <a:pt x="950322" y="116133"/>
                  <a:pt x="952662" y="117433"/>
                </a:cubicBezTo>
                <a:cubicBezTo>
                  <a:pt x="957999" y="120398"/>
                  <a:pt x="962542" y="124669"/>
                  <a:pt x="967902" y="127593"/>
                </a:cubicBezTo>
                <a:cubicBezTo>
                  <a:pt x="971905" y="129776"/>
                  <a:pt x="976317" y="131115"/>
                  <a:pt x="980602" y="132673"/>
                </a:cubicBezTo>
                <a:cubicBezTo>
                  <a:pt x="994947" y="137889"/>
                  <a:pt x="1009302" y="143086"/>
                  <a:pt x="1023782" y="147913"/>
                </a:cubicBezTo>
                <a:cubicBezTo>
                  <a:pt x="1029630" y="149862"/>
                  <a:pt x="1035714" y="151044"/>
                  <a:pt x="1041562" y="152993"/>
                </a:cubicBezTo>
                <a:cubicBezTo>
                  <a:pt x="1064824" y="160747"/>
                  <a:pt x="1043596" y="155331"/>
                  <a:pt x="1069502" y="165693"/>
                </a:cubicBezTo>
                <a:cubicBezTo>
                  <a:pt x="1073089" y="167128"/>
                  <a:pt x="1089547" y="170210"/>
                  <a:pt x="1092362" y="170773"/>
                </a:cubicBezTo>
                <a:cubicBezTo>
                  <a:pt x="1099982" y="175853"/>
                  <a:pt x="1108231" y="180097"/>
                  <a:pt x="1115222" y="186013"/>
                </a:cubicBezTo>
                <a:cubicBezTo>
                  <a:pt x="1119361" y="189515"/>
                  <a:pt x="1121755" y="194683"/>
                  <a:pt x="1125382" y="198713"/>
                </a:cubicBezTo>
                <a:cubicBezTo>
                  <a:pt x="1129387" y="203163"/>
                  <a:pt x="1134215" y="206843"/>
                  <a:pt x="1138082" y="211413"/>
                </a:cubicBezTo>
                <a:cubicBezTo>
                  <a:pt x="1143551" y="217876"/>
                  <a:pt x="1153322" y="231733"/>
                  <a:pt x="1153322" y="231733"/>
                </a:cubicBezTo>
                <a:cubicBezTo>
                  <a:pt x="1160979" y="254704"/>
                  <a:pt x="1158605" y="243381"/>
                  <a:pt x="1145702" y="290153"/>
                </a:cubicBezTo>
                <a:cubicBezTo>
                  <a:pt x="1139371" y="313103"/>
                  <a:pt x="1132571" y="317068"/>
                  <a:pt x="1115222" y="333333"/>
                </a:cubicBezTo>
                <a:cubicBezTo>
                  <a:pt x="1108656" y="339489"/>
                  <a:pt x="1102255" y="345923"/>
                  <a:pt x="1094902" y="351113"/>
                </a:cubicBezTo>
                <a:cubicBezTo>
                  <a:pt x="1087781" y="356140"/>
                  <a:pt x="1079236" y="358891"/>
                  <a:pt x="1072042" y="363813"/>
                </a:cubicBezTo>
                <a:cubicBezTo>
                  <a:pt x="1047705" y="380464"/>
                  <a:pt x="1050458" y="384765"/>
                  <a:pt x="1026322" y="396833"/>
                </a:cubicBezTo>
                <a:cubicBezTo>
                  <a:pt x="1002944" y="408522"/>
                  <a:pt x="981232" y="427487"/>
                  <a:pt x="955202" y="429853"/>
                </a:cubicBezTo>
                <a:lnTo>
                  <a:pt x="899322" y="434933"/>
                </a:lnTo>
                <a:cubicBezTo>
                  <a:pt x="845135" y="433240"/>
                  <a:pt x="790808" y="434109"/>
                  <a:pt x="736762" y="429853"/>
                </a:cubicBezTo>
                <a:cubicBezTo>
                  <a:pt x="683160" y="425632"/>
                  <a:pt x="630431" y="412451"/>
                  <a:pt x="576742" y="409533"/>
                </a:cubicBezTo>
                <a:cubicBezTo>
                  <a:pt x="474432" y="403973"/>
                  <a:pt x="371849" y="406146"/>
                  <a:pt x="269402" y="404453"/>
                </a:cubicBezTo>
                <a:cubicBezTo>
                  <a:pt x="244002" y="403606"/>
                  <a:pt x="218461" y="404720"/>
                  <a:pt x="193202" y="401913"/>
                </a:cubicBezTo>
                <a:cubicBezTo>
                  <a:pt x="172598" y="399624"/>
                  <a:pt x="145756" y="389014"/>
                  <a:pt x="127162" y="379053"/>
                </a:cubicBezTo>
                <a:cubicBezTo>
                  <a:pt x="112442" y="371167"/>
                  <a:pt x="97341" y="363672"/>
                  <a:pt x="83982" y="353653"/>
                </a:cubicBezTo>
                <a:cubicBezTo>
                  <a:pt x="72907" y="345347"/>
                  <a:pt x="43302" y="311557"/>
                  <a:pt x="33182" y="300313"/>
                </a:cubicBezTo>
                <a:cubicBezTo>
                  <a:pt x="21237" y="258505"/>
                  <a:pt x="34737" y="304782"/>
                  <a:pt x="23022" y="267293"/>
                </a:cubicBezTo>
                <a:cubicBezTo>
                  <a:pt x="20385" y="258856"/>
                  <a:pt x="18197" y="250279"/>
                  <a:pt x="15402" y="241893"/>
                </a:cubicBezTo>
                <a:cubicBezTo>
                  <a:pt x="-6045" y="177551"/>
                  <a:pt x="22964" y="272181"/>
                  <a:pt x="162" y="196173"/>
                </a:cubicBezTo>
                <a:cubicBezTo>
                  <a:pt x="186" y="195505"/>
                  <a:pt x="-1464" y="134707"/>
                  <a:pt x="5242" y="112353"/>
                </a:cubicBezTo>
                <a:cubicBezTo>
                  <a:pt x="13484" y="84880"/>
                  <a:pt x="6825" y="113080"/>
                  <a:pt x="15402" y="89493"/>
                </a:cubicBezTo>
                <a:cubicBezTo>
                  <a:pt x="31822" y="44339"/>
                  <a:pt x="13108" y="91295"/>
                  <a:pt x="23022" y="61553"/>
                </a:cubicBezTo>
                <a:cubicBezTo>
                  <a:pt x="33142" y="31193"/>
                  <a:pt x="23954" y="66250"/>
                  <a:pt x="30642" y="36153"/>
                </a:cubicBezTo>
                <a:cubicBezTo>
                  <a:pt x="31399" y="32745"/>
                  <a:pt x="32866" y="29470"/>
                  <a:pt x="33182" y="25993"/>
                </a:cubicBezTo>
                <a:cubicBezTo>
                  <a:pt x="33719" y="20091"/>
                  <a:pt x="5665" y="3556"/>
                  <a:pt x="25562" y="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6F0F19BE-E852-829E-0B08-348AA1550A8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00000">
            <a:off x="9496365" y="1592669"/>
            <a:ext cx="989194" cy="211970"/>
          </a:xfrm>
          <a:prstGeom prst="rect">
            <a:avLst/>
          </a:prstGeom>
        </p:spPr>
      </p:pic>
      <p:sp>
        <p:nvSpPr>
          <p:cNvPr id="9" name="Freeform: Shape 8">
            <a:extLst>
              <a:ext uri="{FF2B5EF4-FFF2-40B4-BE49-F238E27FC236}">
                <a16:creationId xmlns:a16="http://schemas.microsoft.com/office/drawing/2014/main" id="{9A5AA9A1-39FC-F9F0-E80A-8C09C2DDD967}"/>
              </a:ext>
            </a:extLst>
          </p:cNvPr>
          <p:cNvSpPr/>
          <p:nvPr/>
        </p:nvSpPr>
        <p:spPr>
          <a:xfrm>
            <a:off x="11271044" y="2958039"/>
            <a:ext cx="1157678" cy="434933"/>
          </a:xfrm>
          <a:custGeom>
            <a:avLst/>
            <a:gdLst>
              <a:gd name="connsiteX0" fmla="*/ 25562 w 1157678"/>
              <a:gd name="connsiteY0" fmla="*/ 593 h 434933"/>
              <a:gd name="connsiteX1" fmla="*/ 152562 w 1157678"/>
              <a:gd name="connsiteY1" fmla="*/ 8213 h 434933"/>
              <a:gd name="connsiteX2" fmla="*/ 536102 w 1157678"/>
              <a:gd name="connsiteY2" fmla="*/ 13293 h 434933"/>
              <a:gd name="connsiteX3" fmla="*/ 617382 w 1157678"/>
              <a:gd name="connsiteY3" fmla="*/ 31073 h 434933"/>
              <a:gd name="connsiteX4" fmla="*/ 726602 w 1157678"/>
              <a:gd name="connsiteY4" fmla="*/ 61553 h 434933"/>
              <a:gd name="connsiteX5" fmla="*/ 800262 w 1157678"/>
              <a:gd name="connsiteY5" fmla="*/ 66633 h 434933"/>
              <a:gd name="connsiteX6" fmla="*/ 845982 w 1157678"/>
              <a:gd name="connsiteY6" fmla="*/ 76793 h 434933"/>
              <a:gd name="connsiteX7" fmla="*/ 856142 w 1157678"/>
              <a:gd name="connsiteY7" fmla="*/ 81873 h 434933"/>
              <a:gd name="connsiteX8" fmla="*/ 896782 w 1157678"/>
              <a:gd name="connsiteY8" fmla="*/ 94573 h 434933"/>
              <a:gd name="connsiteX9" fmla="*/ 912022 w 1157678"/>
              <a:gd name="connsiteY9" fmla="*/ 102193 h 434933"/>
              <a:gd name="connsiteX10" fmla="*/ 945042 w 1157678"/>
              <a:gd name="connsiteY10" fmla="*/ 114893 h 434933"/>
              <a:gd name="connsiteX11" fmla="*/ 952662 w 1157678"/>
              <a:gd name="connsiteY11" fmla="*/ 117433 h 434933"/>
              <a:gd name="connsiteX12" fmla="*/ 967902 w 1157678"/>
              <a:gd name="connsiteY12" fmla="*/ 127593 h 434933"/>
              <a:gd name="connsiteX13" fmla="*/ 980602 w 1157678"/>
              <a:gd name="connsiteY13" fmla="*/ 132673 h 434933"/>
              <a:gd name="connsiteX14" fmla="*/ 1023782 w 1157678"/>
              <a:gd name="connsiteY14" fmla="*/ 147913 h 434933"/>
              <a:gd name="connsiteX15" fmla="*/ 1041562 w 1157678"/>
              <a:gd name="connsiteY15" fmla="*/ 152993 h 434933"/>
              <a:gd name="connsiteX16" fmla="*/ 1069502 w 1157678"/>
              <a:gd name="connsiteY16" fmla="*/ 165693 h 434933"/>
              <a:gd name="connsiteX17" fmla="*/ 1092362 w 1157678"/>
              <a:gd name="connsiteY17" fmla="*/ 170773 h 434933"/>
              <a:gd name="connsiteX18" fmla="*/ 1115222 w 1157678"/>
              <a:gd name="connsiteY18" fmla="*/ 186013 h 434933"/>
              <a:gd name="connsiteX19" fmla="*/ 1125382 w 1157678"/>
              <a:gd name="connsiteY19" fmla="*/ 198713 h 434933"/>
              <a:gd name="connsiteX20" fmla="*/ 1138082 w 1157678"/>
              <a:gd name="connsiteY20" fmla="*/ 211413 h 434933"/>
              <a:gd name="connsiteX21" fmla="*/ 1153322 w 1157678"/>
              <a:gd name="connsiteY21" fmla="*/ 231733 h 434933"/>
              <a:gd name="connsiteX22" fmla="*/ 1145702 w 1157678"/>
              <a:gd name="connsiteY22" fmla="*/ 290153 h 434933"/>
              <a:gd name="connsiteX23" fmla="*/ 1115222 w 1157678"/>
              <a:gd name="connsiteY23" fmla="*/ 333333 h 434933"/>
              <a:gd name="connsiteX24" fmla="*/ 1094902 w 1157678"/>
              <a:gd name="connsiteY24" fmla="*/ 351113 h 434933"/>
              <a:gd name="connsiteX25" fmla="*/ 1072042 w 1157678"/>
              <a:gd name="connsiteY25" fmla="*/ 363813 h 434933"/>
              <a:gd name="connsiteX26" fmla="*/ 1026322 w 1157678"/>
              <a:gd name="connsiteY26" fmla="*/ 396833 h 434933"/>
              <a:gd name="connsiteX27" fmla="*/ 955202 w 1157678"/>
              <a:gd name="connsiteY27" fmla="*/ 429853 h 434933"/>
              <a:gd name="connsiteX28" fmla="*/ 899322 w 1157678"/>
              <a:gd name="connsiteY28" fmla="*/ 434933 h 434933"/>
              <a:gd name="connsiteX29" fmla="*/ 736762 w 1157678"/>
              <a:gd name="connsiteY29" fmla="*/ 429853 h 434933"/>
              <a:gd name="connsiteX30" fmla="*/ 576742 w 1157678"/>
              <a:gd name="connsiteY30" fmla="*/ 409533 h 434933"/>
              <a:gd name="connsiteX31" fmla="*/ 269402 w 1157678"/>
              <a:gd name="connsiteY31" fmla="*/ 404453 h 434933"/>
              <a:gd name="connsiteX32" fmla="*/ 193202 w 1157678"/>
              <a:gd name="connsiteY32" fmla="*/ 401913 h 434933"/>
              <a:gd name="connsiteX33" fmla="*/ 127162 w 1157678"/>
              <a:gd name="connsiteY33" fmla="*/ 379053 h 434933"/>
              <a:gd name="connsiteX34" fmla="*/ 83982 w 1157678"/>
              <a:gd name="connsiteY34" fmla="*/ 353653 h 434933"/>
              <a:gd name="connsiteX35" fmla="*/ 33182 w 1157678"/>
              <a:gd name="connsiteY35" fmla="*/ 300313 h 434933"/>
              <a:gd name="connsiteX36" fmla="*/ 23022 w 1157678"/>
              <a:gd name="connsiteY36" fmla="*/ 267293 h 434933"/>
              <a:gd name="connsiteX37" fmla="*/ 15402 w 1157678"/>
              <a:gd name="connsiteY37" fmla="*/ 241893 h 434933"/>
              <a:gd name="connsiteX38" fmla="*/ 162 w 1157678"/>
              <a:gd name="connsiteY38" fmla="*/ 196173 h 434933"/>
              <a:gd name="connsiteX39" fmla="*/ 5242 w 1157678"/>
              <a:gd name="connsiteY39" fmla="*/ 112353 h 434933"/>
              <a:gd name="connsiteX40" fmla="*/ 15402 w 1157678"/>
              <a:gd name="connsiteY40" fmla="*/ 89493 h 434933"/>
              <a:gd name="connsiteX41" fmla="*/ 23022 w 1157678"/>
              <a:gd name="connsiteY41" fmla="*/ 61553 h 434933"/>
              <a:gd name="connsiteX42" fmla="*/ 30642 w 1157678"/>
              <a:gd name="connsiteY42" fmla="*/ 36153 h 434933"/>
              <a:gd name="connsiteX43" fmla="*/ 33182 w 1157678"/>
              <a:gd name="connsiteY43" fmla="*/ 25993 h 434933"/>
              <a:gd name="connsiteX44" fmla="*/ 25562 w 1157678"/>
              <a:gd name="connsiteY44" fmla="*/ 593 h 4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7678" h="434933">
                <a:moveTo>
                  <a:pt x="25562" y="593"/>
                </a:moveTo>
                <a:cubicBezTo>
                  <a:pt x="45459" y="-2370"/>
                  <a:pt x="110182" y="6643"/>
                  <a:pt x="152562" y="8213"/>
                </a:cubicBezTo>
                <a:cubicBezTo>
                  <a:pt x="208367" y="10280"/>
                  <a:pt x="523730" y="13160"/>
                  <a:pt x="536102" y="13293"/>
                </a:cubicBezTo>
                <a:cubicBezTo>
                  <a:pt x="561304" y="18333"/>
                  <a:pt x="591901" y="23615"/>
                  <a:pt x="617382" y="31073"/>
                </a:cubicBezTo>
                <a:cubicBezTo>
                  <a:pt x="639637" y="37587"/>
                  <a:pt x="695603" y="57948"/>
                  <a:pt x="726602" y="61553"/>
                </a:cubicBezTo>
                <a:cubicBezTo>
                  <a:pt x="751049" y="64396"/>
                  <a:pt x="775709" y="64940"/>
                  <a:pt x="800262" y="66633"/>
                </a:cubicBezTo>
                <a:cubicBezTo>
                  <a:pt x="816574" y="69599"/>
                  <a:pt x="830621" y="71207"/>
                  <a:pt x="845982" y="76793"/>
                </a:cubicBezTo>
                <a:cubicBezTo>
                  <a:pt x="849540" y="78087"/>
                  <a:pt x="852568" y="80622"/>
                  <a:pt x="856142" y="81873"/>
                </a:cubicBezTo>
                <a:cubicBezTo>
                  <a:pt x="869538" y="86562"/>
                  <a:pt x="883444" y="89723"/>
                  <a:pt x="896782" y="94573"/>
                </a:cubicBezTo>
                <a:cubicBezTo>
                  <a:pt x="902120" y="96514"/>
                  <a:pt x="906787" y="99989"/>
                  <a:pt x="912022" y="102193"/>
                </a:cubicBezTo>
                <a:cubicBezTo>
                  <a:pt x="922891" y="106769"/>
                  <a:pt x="934000" y="110752"/>
                  <a:pt x="945042" y="114893"/>
                </a:cubicBezTo>
                <a:cubicBezTo>
                  <a:pt x="947549" y="115833"/>
                  <a:pt x="950322" y="116133"/>
                  <a:pt x="952662" y="117433"/>
                </a:cubicBezTo>
                <a:cubicBezTo>
                  <a:pt x="957999" y="120398"/>
                  <a:pt x="962542" y="124669"/>
                  <a:pt x="967902" y="127593"/>
                </a:cubicBezTo>
                <a:cubicBezTo>
                  <a:pt x="971905" y="129776"/>
                  <a:pt x="976317" y="131115"/>
                  <a:pt x="980602" y="132673"/>
                </a:cubicBezTo>
                <a:cubicBezTo>
                  <a:pt x="994947" y="137889"/>
                  <a:pt x="1009302" y="143086"/>
                  <a:pt x="1023782" y="147913"/>
                </a:cubicBezTo>
                <a:cubicBezTo>
                  <a:pt x="1029630" y="149862"/>
                  <a:pt x="1035714" y="151044"/>
                  <a:pt x="1041562" y="152993"/>
                </a:cubicBezTo>
                <a:cubicBezTo>
                  <a:pt x="1064824" y="160747"/>
                  <a:pt x="1043596" y="155331"/>
                  <a:pt x="1069502" y="165693"/>
                </a:cubicBezTo>
                <a:cubicBezTo>
                  <a:pt x="1073089" y="167128"/>
                  <a:pt x="1089547" y="170210"/>
                  <a:pt x="1092362" y="170773"/>
                </a:cubicBezTo>
                <a:cubicBezTo>
                  <a:pt x="1099982" y="175853"/>
                  <a:pt x="1108231" y="180097"/>
                  <a:pt x="1115222" y="186013"/>
                </a:cubicBezTo>
                <a:cubicBezTo>
                  <a:pt x="1119361" y="189515"/>
                  <a:pt x="1121755" y="194683"/>
                  <a:pt x="1125382" y="198713"/>
                </a:cubicBezTo>
                <a:cubicBezTo>
                  <a:pt x="1129387" y="203163"/>
                  <a:pt x="1134215" y="206843"/>
                  <a:pt x="1138082" y="211413"/>
                </a:cubicBezTo>
                <a:cubicBezTo>
                  <a:pt x="1143551" y="217876"/>
                  <a:pt x="1153322" y="231733"/>
                  <a:pt x="1153322" y="231733"/>
                </a:cubicBezTo>
                <a:cubicBezTo>
                  <a:pt x="1160979" y="254704"/>
                  <a:pt x="1158605" y="243381"/>
                  <a:pt x="1145702" y="290153"/>
                </a:cubicBezTo>
                <a:cubicBezTo>
                  <a:pt x="1139371" y="313103"/>
                  <a:pt x="1132571" y="317068"/>
                  <a:pt x="1115222" y="333333"/>
                </a:cubicBezTo>
                <a:cubicBezTo>
                  <a:pt x="1108656" y="339489"/>
                  <a:pt x="1102255" y="345923"/>
                  <a:pt x="1094902" y="351113"/>
                </a:cubicBezTo>
                <a:cubicBezTo>
                  <a:pt x="1087781" y="356140"/>
                  <a:pt x="1079236" y="358891"/>
                  <a:pt x="1072042" y="363813"/>
                </a:cubicBezTo>
                <a:cubicBezTo>
                  <a:pt x="1047705" y="380464"/>
                  <a:pt x="1050458" y="384765"/>
                  <a:pt x="1026322" y="396833"/>
                </a:cubicBezTo>
                <a:cubicBezTo>
                  <a:pt x="1002944" y="408522"/>
                  <a:pt x="981232" y="427487"/>
                  <a:pt x="955202" y="429853"/>
                </a:cubicBezTo>
                <a:lnTo>
                  <a:pt x="899322" y="434933"/>
                </a:lnTo>
                <a:cubicBezTo>
                  <a:pt x="845135" y="433240"/>
                  <a:pt x="790808" y="434109"/>
                  <a:pt x="736762" y="429853"/>
                </a:cubicBezTo>
                <a:cubicBezTo>
                  <a:pt x="683160" y="425632"/>
                  <a:pt x="630431" y="412451"/>
                  <a:pt x="576742" y="409533"/>
                </a:cubicBezTo>
                <a:cubicBezTo>
                  <a:pt x="474432" y="403973"/>
                  <a:pt x="371849" y="406146"/>
                  <a:pt x="269402" y="404453"/>
                </a:cubicBezTo>
                <a:cubicBezTo>
                  <a:pt x="244002" y="403606"/>
                  <a:pt x="218461" y="404720"/>
                  <a:pt x="193202" y="401913"/>
                </a:cubicBezTo>
                <a:cubicBezTo>
                  <a:pt x="172598" y="399624"/>
                  <a:pt x="145756" y="389014"/>
                  <a:pt x="127162" y="379053"/>
                </a:cubicBezTo>
                <a:cubicBezTo>
                  <a:pt x="112442" y="371167"/>
                  <a:pt x="97341" y="363672"/>
                  <a:pt x="83982" y="353653"/>
                </a:cubicBezTo>
                <a:cubicBezTo>
                  <a:pt x="72907" y="345347"/>
                  <a:pt x="43302" y="311557"/>
                  <a:pt x="33182" y="300313"/>
                </a:cubicBezTo>
                <a:cubicBezTo>
                  <a:pt x="21237" y="258505"/>
                  <a:pt x="34737" y="304782"/>
                  <a:pt x="23022" y="267293"/>
                </a:cubicBezTo>
                <a:cubicBezTo>
                  <a:pt x="20385" y="258856"/>
                  <a:pt x="18197" y="250279"/>
                  <a:pt x="15402" y="241893"/>
                </a:cubicBezTo>
                <a:cubicBezTo>
                  <a:pt x="-6045" y="177551"/>
                  <a:pt x="22964" y="272181"/>
                  <a:pt x="162" y="196173"/>
                </a:cubicBezTo>
                <a:cubicBezTo>
                  <a:pt x="186" y="195505"/>
                  <a:pt x="-1464" y="134707"/>
                  <a:pt x="5242" y="112353"/>
                </a:cubicBezTo>
                <a:cubicBezTo>
                  <a:pt x="13484" y="84880"/>
                  <a:pt x="6825" y="113080"/>
                  <a:pt x="15402" y="89493"/>
                </a:cubicBezTo>
                <a:cubicBezTo>
                  <a:pt x="31822" y="44339"/>
                  <a:pt x="13108" y="91295"/>
                  <a:pt x="23022" y="61553"/>
                </a:cubicBezTo>
                <a:cubicBezTo>
                  <a:pt x="33142" y="31193"/>
                  <a:pt x="23954" y="66250"/>
                  <a:pt x="30642" y="36153"/>
                </a:cubicBezTo>
                <a:cubicBezTo>
                  <a:pt x="31399" y="32745"/>
                  <a:pt x="32866" y="29470"/>
                  <a:pt x="33182" y="25993"/>
                </a:cubicBezTo>
                <a:cubicBezTo>
                  <a:pt x="33719" y="20091"/>
                  <a:pt x="5665" y="3556"/>
                  <a:pt x="25562" y="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B85B1CDC-2F1C-612A-6601-F254CC9A704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00000">
            <a:off x="11632167" y="3124340"/>
            <a:ext cx="973145" cy="208531"/>
          </a:xfrm>
          <a:prstGeom prst="rect">
            <a:avLst/>
          </a:prstGeom>
        </p:spPr>
      </p:pic>
    </p:spTree>
    <p:extLst>
      <p:ext uri="{BB962C8B-B14F-4D97-AF65-F5344CB8AC3E}">
        <p14:creationId xmlns:p14="http://schemas.microsoft.com/office/powerpoint/2010/main" val="184895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135D77D-4F75-8923-A185-F118A35208AA}"/>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t="-3687"/>
          <a:stretch/>
        </p:blipFill>
        <p:spPr>
          <a:xfrm>
            <a:off x="4561636" y="0"/>
            <a:ext cx="8952066" cy="6858000"/>
          </a:xfrm>
          <a:solidFill>
            <a:srgbClr val="767C92"/>
          </a:solidFill>
        </p:spPr>
      </p:pic>
      <p:sp>
        <p:nvSpPr>
          <p:cNvPr id="5" name="Text Placeholder 4">
            <a:extLst>
              <a:ext uri="{FF2B5EF4-FFF2-40B4-BE49-F238E27FC236}">
                <a16:creationId xmlns:a16="http://schemas.microsoft.com/office/drawing/2014/main" id="{9DA24C29-F1BD-CD02-A22F-34050E5E96E0}"/>
              </a:ext>
            </a:extLst>
          </p:cNvPr>
          <p:cNvSpPr>
            <a:spLocks noGrp="1"/>
          </p:cNvSpPr>
          <p:nvPr>
            <p:ph type="body" sz="quarter" idx="10"/>
          </p:nvPr>
        </p:nvSpPr>
        <p:spPr>
          <a:xfrm>
            <a:off x="1034791" y="1174060"/>
            <a:ext cx="5447289" cy="1229706"/>
          </a:xfrm>
        </p:spPr>
        <p:txBody>
          <a:bodyPr/>
          <a:lstStyle/>
          <a:p>
            <a:pPr>
              <a:lnSpc>
                <a:spcPts val="5100"/>
              </a:lnSpc>
            </a:pPr>
            <a:r>
              <a:rPr lang="en-GB" dirty="0"/>
              <a:t>Why organizations love Wave-</a:t>
            </a:r>
            <a:r>
              <a:rPr lang="en-GB" dirty="0" err="1"/>
              <a:t>i</a:t>
            </a:r>
            <a:r>
              <a:rPr lang="en-GB" dirty="0"/>
              <a:t> </a:t>
            </a:r>
          </a:p>
        </p:txBody>
      </p:sp>
    </p:spTree>
    <p:extLst>
      <p:ext uri="{BB962C8B-B14F-4D97-AF65-F5344CB8AC3E}">
        <p14:creationId xmlns:p14="http://schemas.microsoft.com/office/powerpoint/2010/main" val="302287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4" name="Picture 13" descr="A pattern of black and blue triangles&#10;&#10;Description automatically generated">
            <a:extLst>
              <a:ext uri="{FF2B5EF4-FFF2-40B4-BE49-F238E27FC236}">
                <a16:creationId xmlns:a16="http://schemas.microsoft.com/office/drawing/2014/main" id="{3E39EB4A-D309-D3B5-8A7D-6CADBA5E4A23}"/>
              </a:ext>
            </a:extLst>
          </p:cNvPr>
          <p:cNvPicPr>
            <a:picLocks noChangeAspect="1"/>
          </p:cNvPicPr>
          <p:nvPr/>
        </p:nvPicPr>
        <p:blipFill rotWithShape="1">
          <a:blip r:embed="rId3" cstate="print">
            <a:alphaModFix amt="47000"/>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8947939" y="-20320"/>
            <a:ext cx="3244061" cy="6858000"/>
          </a:xfrm>
          <a:prstGeom prst="rect">
            <a:avLst/>
          </a:prstGeom>
        </p:spPr>
      </p:pic>
      <p:sp>
        <p:nvSpPr>
          <p:cNvPr id="11" name="Graphic 17">
            <a:extLst>
              <a:ext uri="{FF2B5EF4-FFF2-40B4-BE49-F238E27FC236}">
                <a16:creationId xmlns:a16="http://schemas.microsoft.com/office/drawing/2014/main" id="{59A3C008-C646-96DD-6BC7-AFA711DBAC4F}"/>
              </a:ext>
            </a:extLst>
          </p:cNvPr>
          <p:cNvSpPr/>
          <p:nvPr/>
        </p:nvSpPr>
        <p:spPr>
          <a:xfrm>
            <a:off x="-822841" y="-121298"/>
            <a:ext cx="3020817" cy="2366866"/>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5" name="Title 4">
            <a:extLst>
              <a:ext uri="{FF2B5EF4-FFF2-40B4-BE49-F238E27FC236}">
                <a16:creationId xmlns:a16="http://schemas.microsoft.com/office/drawing/2014/main" id="{92EC81A7-DCE6-F83D-01C7-CE1107723A95}"/>
              </a:ext>
            </a:extLst>
          </p:cNvPr>
          <p:cNvSpPr>
            <a:spLocks noGrp="1"/>
          </p:cNvSpPr>
          <p:nvPr>
            <p:ph type="title"/>
          </p:nvPr>
        </p:nvSpPr>
        <p:spPr>
          <a:xfrm>
            <a:off x="1029316" y="1191897"/>
            <a:ext cx="7492988" cy="720291"/>
          </a:xfrm>
        </p:spPr>
        <p:txBody>
          <a:bodyPr>
            <a:noAutofit/>
          </a:bodyPr>
          <a:lstStyle/>
          <a:p>
            <a:r>
              <a:rPr lang="en-GB" sz="2800" dirty="0"/>
              <a:t>Discovering &amp; retaining hidden talent </a:t>
            </a:r>
          </a:p>
        </p:txBody>
      </p:sp>
      <p:sp>
        <p:nvSpPr>
          <p:cNvPr id="8" name="TextBox 7">
            <a:extLst>
              <a:ext uri="{FF2B5EF4-FFF2-40B4-BE49-F238E27FC236}">
                <a16:creationId xmlns:a16="http://schemas.microsoft.com/office/drawing/2014/main" id="{5764D174-A208-ACF6-ED2F-92AEE95A7697}"/>
              </a:ext>
            </a:extLst>
          </p:cNvPr>
          <p:cNvSpPr txBox="1"/>
          <p:nvPr/>
        </p:nvSpPr>
        <p:spPr>
          <a:xfrm>
            <a:off x="1029317" y="1889520"/>
            <a:ext cx="6990082" cy="2862322"/>
          </a:xfrm>
          <a:prstGeom prst="rect">
            <a:avLst/>
          </a:prstGeom>
          <a:noFill/>
        </p:spPr>
        <p:txBody>
          <a:bodyPr wrap="square">
            <a:spAutoFit/>
          </a:bodyPr>
          <a:lstStyle/>
          <a:p>
            <a:r>
              <a:rPr lang="en-GB" sz="2000" dirty="0"/>
              <a:t>“One of our greatest success stories from using Wave-</a:t>
            </a:r>
            <a:r>
              <a:rPr lang="en-GB" sz="2000" dirty="0" err="1"/>
              <a:t>i</a:t>
            </a:r>
            <a:r>
              <a:rPr lang="en-GB" sz="2000" dirty="0"/>
              <a:t> is that a colleague who was seen as low potential by his line manager was identified through the data provided in Wave-</a:t>
            </a:r>
            <a:r>
              <a:rPr lang="en-GB" sz="2000" dirty="0" err="1"/>
              <a:t>i</a:t>
            </a:r>
            <a:r>
              <a:rPr lang="en-GB" sz="2000" dirty="0"/>
              <a:t>. We were told they shouldn’t be invested on in this program.</a:t>
            </a:r>
          </a:p>
          <a:p>
            <a:endParaRPr lang="en-GB" sz="2000" dirty="0"/>
          </a:p>
          <a:p>
            <a:r>
              <a:rPr lang="en-GB" sz="2000" dirty="0"/>
              <a:t>They have since progressed through the development program with flying colors and are adding serious value in an incredibly strategically important role. If it weren’t for using Wave-</a:t>
            </a:r>
            <a:r>
              <a:rPr lang="en-GB" sz="2000" dirty="0" err="1"/>
              <a:t>i</a:t>
            </a:r>
            <a:r>
              <a:rPr lang="en-GB" sz="2000" dirty="0"/>
              <a:t>, this person would certainly have left”</a:t>
            </a:r>
          </a:p>
        </p:txBody>
      </p:sp>
      <p:sp>
        <p:nvSpPr>
          <p:cNvPr id="9" name="Text Placeholder 7">
            <a:extLst>
              <a:ext uri="{FF2B5EF4-FFF2-40B4-BE49-F238E27FC236}">
                <a16:creationId xmlns:a16="http://schemas.microsoft.com/office/drawing/2014/main" id="{A58C8D63-D864-1563-C418-5144CFA6D1DB}"/>
              </a:ext>
            </a:extLst>
          </p:cNvPr>
          <p:cNvSpPr txBox="1">
            <a:spLocks/>
          </p:cNvSpPr>
          <p:nvPr/>
        </p:nvSpPr>
        <p:spPr>
          <a:xfrm>
            <a:off x="1029316" y="4945813"/>
            <a:ext cx="3603039" cy="3292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Director of Talent </a:t>
            </a:r>
          </a:p>
        </p:txBody>
      </p:sp>
      <p:sp>
        <p:nvSpPr>
          <p:cNvPr id="10" name="Text Placeholder 8">
            <a:extLst>
              <a:ext uri="{FF2B5EF4-FFF2-40B4-BE49-F238E27FC236}">
                <a16:creationId xmlns:a16="http://schemas.microsoft.com/office/drawing/2014/main" id="{286BDFC8-8AEB-2F36-8FA5-24E2D8A0FB2D}"/>
              </a:ext>
            </a:extLst>
          </p:cNvPr>
          <p:cNvSpPr txBox="1">
            <a:spLocks/>
          </p:cNvSpPr>
          <p:nvPr/>
        </p:nvSpPr>
        <p:spPr>
          <a:xfrm>
            <a:off x="1029316" y="5278022"/>
            <a:ext cx="3603039" cy="329207"/>
          </a:xfrm>
          <a:prstGeom prst="rect">
            <a:avLst/>
          </a:prstGeom>
          <a:no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Global IT Organization </a:t>
            </a:r>
            <a:endParaRPr lang="en-GB" dirty="0"/>
          </a:p>
        </p:txBody>
      </p:sp>
      <p:sp>
        <p:nvSpPr>
          <p:cNvPr id="12" name="Graphic 17">
            <a:extLst>
              <a:ext uri="{FF2B5EF4-FFF2-40B4-BE49-F238E27FC236}">
                <a16:creationId xmlns:a16="http://schemas.microsoft.com/office/drawing/2014/main" id="{F77AAEB0-06DA-4A5A-80E7-466A9A9FD769}"/>
              </a:ext>
            </a:extLst>
          </p:cNvPr>
          <p:cNvSpPr/>
          <p:nvPr/>
        </p:nvSpPr>
        <p:spPr>
          <a:xfrm rot="10800000">
            <a:off x="4553038" y="5059619"/>
            <a:ext cx="3085923" cy="2417877"/>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FEBF986-61CC-D8C1-E77E-8C422766FD89}"/>
              </a:ext>
            </a:extLst>
          </p:cNvPr>
          <p:cNvSpPr/>
          <p:nvPr/>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chemeClr val="tx2"/>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44861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 name="Picture 13" descr="A pattern of black and blue triangles&#10;&#10;Description automatically generated">
            <a:extLst>
              <a:ext uri="{FF2B5EF4-FFF2-40B4-BE49-F238E27FC236}">
                <a16:creationId xmlns:a16="http://schemas.microsoft.com/office/drawing/2014/main" id="{3E39EB4A-D309-D3B5-8A7D-6CADBA5E4A23}"/>
              </a:ext>
            </a:extLst>
          </p:cNvPr>
          <p:cNvPicPr>
            <a:picLocks noChangeAspect="1"/>
          </p:cNvPicPr>
          <p:nvPr/>
        </p:nvPicPr>
        <p:blipFill rotWithShape="1">
          <a:blip r:embed="rId3" cstate="print">
            <a:alphaModFix amt="22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0" y="-20320"/>
            <a:ext cx="5288280" cy="6858000"/>
          </a:xfrm>
          <a:prstGeom prst="rect">
            <a:avLst/>
          </a:prstGeom>
        </p:spPr>
      </p:pic>
      <p:sp>
        <p:nvSpPr>
          <p:cNvPr id="11" name="Graphic 17">
            <a:extLst>
              <a:ext uri="{FF2B5EF4-FFF2-40B4-BE49-F238E27FC236}">
                <a16:creationId xmlns:a16="http://schemas.microsoft.com/office/drawing/2014/main" id="{59A3C008-C646-96DD-6BC7-AFA711DBAC4F}"/>
              </a:ext>
            </a:extLst>
          </p:cNvPr>
          <p:cNvSpPr/>
          <p:nvPr/>
        </p:nvSpPr>
        <p:spPr>
          <a:xfrm>
            <a:off x="5987848" y="-167980"/>
            <a:ext cx="3020817" cy="2366866"/>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chemeClr val="accent1">
                <a:alpha val="25098"/>
              </a:schemeClr>
            </a:solidFill>
            <a:prstDash val="solid"/>
            <a:miter/>
          </a:ln>
        </p:spPr>
        <p:txBody>
          <a:bodyPr rtlCol="0" anchor="ctr"/>
          <a:lstStyle/>
          <a:p>
            <a:endParaRPr lang="en-GB"/>
          </a:p>
        </p:txBody>
      </p:sp>
      <p:sp>
        <p:nvSpPr>
          <p:cNvPr id="5" name="Title 4">
            <a:extLst>
              <a:ext uri="{FF2B5EF4-FFF2-40B4-BE49-F238E27FC236}">
                <a16:creationId xmlns:a16="http://schemas.microsoft.com/office/drawing/2014/main" id="{92EC81A7-DCE6-F83D-01C7-CE1107723A95}"/>
              </a:ext>
            </a:extLst>
          </p:cNvPr>
          <p:cNvSpPr>
            <a:spLocks noGrp="1"/>
          </p:cNvSpPr>
          <p:nvPr>
            <p:ph type="title"/>
          </p:nvPr>
        </p:nvSpPr>
        <p:spPr>
          <a:xfrm>
            <a:off x="6546443" y="1196626"/>
            <a:ext cx="4924444" cy="1028268"/>
          </a:xfrm>
        </p:spPr>
        <p:txBody>
          <a:bodyPr>
            <a:noAutofit/>
          </a:bodyPr>
          <a:lstStyle/>
          <a:p>
            <a:r>
              <a:rPr lang="en-GB" sz="2800" dirty="0">
                <a:solidFill>
                  <a:schemeClr val="accent1"/>
                </a:solidFill>
              </a:rPr>
              <a:t>Women in leadership program</a:t>
            </a:r>
          </a:p>
        </p:txBody>
      </p:sp>
      <p:sp>
        <p:nvSpPr>
          <p:cNvPr id="8" name="TextBox 7">
            <a:extLst>
              <a:ext uri="{FF2B5EF4-FFF2-40B4-BE49-F238E27FC236}">
                <a16:creationId xmlns:a16="http://schemas.microsoft.com/office/drawing/2014/main" id="{5764D174-A208-ACF6-ED2F-92AEE95A7697}"/>
              </a:ext>
            </a:extLst>
          </p:cNvPr>
          <p:cNvSpPr txBox="1"/>
          <p:nvPr/>
        </p:nvSpPr>
        <p:spPr>
          <a:xfrm>
            <a:off x="6546444" y="2444112"/>
            <a:ext cx="4772043" cy="2554545"/>
          </a:xfrm>
          <a:prstGeom prst="rect">
            <a:avLst/>
          </a:prstGeom>
          <a:noFill/>
        </p:spPr>
        <p:txBody>
          <a:bodyPr wrap="square">
            <a:spAutoFit/>
          </a:bodyPr>
          <a:lstStyle/>
          <a:p>
            <a:r>
              <a:rPr lang="en-GB" sz="2000" dirty="0">
                <a:solidFill>
                  <a:schemeClr val="bg1"/>
                </a:solidFill>
              </a:rPr>
              <a:t>“We aimed to test new concepts and try out new ways of identifying talent,  and couldn’t have asked for a better partner in this journey. It was very important for us that all of the women that took part in this process felt supported throughout the experience and Saville really helped us achieve that.”</a:t>
            </a:r>
          </a:p>
        </p:txBody>
      </p:sp>
      <p:sp>
        <p:nvSpPr>
          <p:cNvPr id="9" name="Text Placeholder 7">
            <a:extLst>
              <a:ext uri="{FF2B5EF4-FFF2-40B4-BE49-F238E27FC236}">
                <a16:creationId xmlns:a16="http://schemas.microsoft.com/office/drawing/2014/main" id="{A58C8D63-D864-1563-C418-5144CFA6D1DB}"/>
              </a:ext>
            </a:extLst>
          </p:cNvPr>
          <p:cNvSpPr txBox="1">
            <a:spLocks/>
          </p:cNvSpPr>
          <p:nvPr/>
        </p:nvSpPr>
        <p:spPr>
          <a:xfrm>
            <a:off x="6546443" y="5217875"/>
            <a:ext cx="3603039" cy="3292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Director of OD &amp; Talent Management </a:t>
            </a:r>
          </a:p>
        </p:txBody>
      </p:sp>
      <p:sp>
        <p:nvSpPr>
          <p:cNvPr id="10" name="Text Placeholder 8">
            <a:extLst>
              <a:ext uri="{FF2B5EF4-FFF2-40B4-BE49-F238E27FC236}">
                <a16:creationId xmlns:a16="http://schemas.microsoft.com/office/drawing/2014/main" id="{286BDFC8-8AEB-2F36-8FA5-24E2D8A0FB2D}"/>
              </a:ext>
            </a:extLst>
          </p:cNvPr>
          <p:cNvSpPr txBox="1">
            <a:spLocks/>
          </p:cNvSpPr>
          <p:nvPr/>
        </p:nvSpPr>
        <p:spPr>
          <a:xfrm>
            <a:off x="6546443" y="5550084"/>
            <a:ext cx="3603039" cy="329207"/>
          </a:xfrm>
          <a:prstGeom prst="rect">
            <a:avLst/>
          </a:prstGeom>
          <a:no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1"/>
                </a:solidFill>
              </a:rPr>
              <a:t>Local Government</a:t>
            </a:r>
          </a:p>
        </p:txBody>
      </p:sp>
      <p:sp>
        <p:nvSpPr>
          <p:cNvPr id="12" name="Graphic 17">
            <a:extLst>
              <a:ext uri="{FF2B5EF4-FFF2-40B4-BE49-F238E27FC236}">
                <a16:creationId xmlns:a16="http://schemas.microsoft.com/office/drawing/2014/main" id="{F77AAEB0-06DA-4A5A-80E7-466A9A9FD769}"/>
              </a:ext>
            </a:extLst>
          </p:cNvPr>
          <p:cNvSpPr/>
          <p:nvPr/>
        </p:nvSpPr>
        <p:spPr>
          <a:xfrm rot="10800000">
            <a:off x="8674359" y="4998657"/>
            <a:ext cx="2484119" cy="1946353"/>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chemeClr val="accent1">
                <a:alpha val="25098"/>
              </a:schemeClr>
            </a:solidFill>
            <a:prstDash val="solid"/>
            <a:miter/>
          </a:ln>
        </p:spPr>
        <p:txBody>
          <a:bodyPr rtlCol="0" anchor="ctr"/>
          <a:lstStyle/>
          <a:p>
            <a:endParaRPr lang="en-GB"/>
          </a:p>
        </p:txBody>
      </p:sp>
      <p:sp>
        <p:nvSpPr>
          <p:cNvPr id="2" name="TextBox 1">
            <a:extLst>
              <a:ext uri="{FF2B5EF4-FFF2-40B4-BE49-F238E27FC236}">
                <a16:creationId xmlns:a16="http://schemas.microsoft.com/office/drawing/2014/main" id="{018C2D21-90D9-E473-7788-F8BEF8190A2F}"/>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bg1"/>
                </a:solidFill>
                <a:latin typeface="Segoe UI" panose="020B0502040204020203" pitchFamily="34" charset="0"/>
                <a:ea typeface="Calibri" panose="020F0502020204030204" pitchFamily="34" charset="0"/>
                <a:cs typeface="Segoe UI" panose="020B0502040204020203" pitchFamily="34" charset="0"/>
              </a:rPr>
              <a:t>23</a:t>
            </a:fld>
            <a:endParaRPr lang="en-GB" sz="12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514060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60D485D-7D78-9B8B-CC33-04092E3EB0FC}"/>
              </a:ext>
            </a:extLst>
          </p:cNvPr>
          <p:cNvSpPr/>
          <p:nvPr/>
        </p:nvSpPr>
        <p:spPr>
          <a:xfrm>
            <a:off x="5721697" y="0"/>
            <a:ext cx="6486144" cy="6858000"/>
          </a:xfrm>
          <a:custGeom>
            <a:avLst/>
            <a:gdLst>
              <a:gd name="connsiteX0" fmla="*/ 6439115 w 6486144"/>
              <a:gd name="connsiteY0" fmla="*/ 0 h 6858000"/>
              <a:gd name="connsiteX1" fmla="*/ 6486144 w 6486144"/>
              <a:gd name="connsiteY1" fmla="*/ 0 h 6858000"/>
              <a:gd name="connsiteX2" fmla="*/ 6486144 w 6486144"/>
              <a:gd name="connsiteY2" fmla="*/ 6858000 h 6858000"/>
              <a:gd name="connsiteX3" fmla="*/ 0 w 6486144"/>
              <a:gd name="connsiteY3" fmla="*/ 6858000 h 6858000"/>
              <a:gd name="connsiteX4" fmla="*/ 0 w 6486144"/>
              <a:gd name="connsiteY4" fmla="*/ 6439686 h 6858000"/>
              <a:gd name="connsiteX5" fmla="*/ 15040 w 6486144"/>
              <a:gd name="connsiteY5" fmla="*/ 15548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144" h="6858000">
                <a:moveTo>
                  <a:pt x="6439115" y="0"/>
                </a:moveTo>
                <a:lnTo>
                  <a:pt x="6486144" y="0"/>
                </a:lnTo>
                <a:lnTo>
                  <a:pt x="6486144" y="6858000"/>
                </a:lnTo>
                <a:lnTo>
                  <a:pt x="0" y="6858000"/>
                </a:lnTo>
                <a:lnTo>
                  <a:pt x="0" y="6439686"/>
                </a:lnTo>
                <a:lnTo>
                  <a:pt x="15040" y="1554843"/>
                </a:lnTo>
                <a:close/>
              </a:path>
            </a:pathLst>
          </a:custGeom>
          <a:blipFill dpi="0" rotWithShape="1">
            <a:blip r:embed="rId3"/>
            <a:srcRect/>
            <a:tile tx="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Graphic 17">
            <a:extLst>
              <a:ext uri="{FF2B5EF4-FFF2-40B4-BE49-F238E27FC236}">
                <a16:creationId xmlns:a16="http://schemas.microsoft.com/office/drawing/2014/main" id="{59A3C008-C646-96DD-6BC7-AFA711DBAC4F}"/>
              </a:ext>
            </a:extLst>
          </p:cNvPr>
          <p:cNvSpPr/>
          <p:nvPr/>
        </p:nvSpPr>
        <p:spPr>
          <a:xfrm>
            <a:off x="-238408" y="-309339"/>
            <a:ext cx="3137213" cy="2458065"/>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5" name="Title 4">
            <a:extLst>
              <a:ext uri="{FF2B5EF4-FFF2-40B4-BE49-F238E27FC236}">
                <a16:creationId xmlns:a16="http://schemas.microsoft.com/office/drawing/2014/main" id="{92EC81A7-DCE6-F83D-01C7-CE1107723A95}"/>
              </a:ext>
            </a:extLst>
          </p:cNvPr>
          <p:cNvSpPr>
            <a:spLocks noGrp="1"/>
          </p:cNvSpPr>
          <p:nvPr>
            <p:ph type="title"/>
          </p:nvPr>
        </p:nvSpPr>
        <p:spPr>
          <a:xfrm>
            <a:off x="1029316" y="1191897"/>
            <a:ext cx="3945807" cy="720291"/>
          </a:xfrm>
        </p:spPr>
        <p:txBody>
          <a:bodyPr>
            <a:noAutofit/>
          </a:bodyPr>
          <a:lstStyle/>
          <a:p>
            <a:pPr>
              <a:lnSpc>
                <a:spcPts val="3600"/>
              </a:lnSpc>
            </a:pPr>
            <a:r>
              <a:rPr lang="en-GB" sz="2800" dirty="0"/>
              <a:t>Engaging a wider talent pool </a:t>
            </a:r>
          </a:p>
        </p:txBody>
      </p:sp>
      <p:sp>
        <p:nvSpPr>
          <p:cNvPr id="8" name="TextBox 7">
            <a:extLst>
              <a:ext uri="{FF2B5EF4-FFF2-40B4-BE49-F238E27FC236}">
                <a16:creationId xmlns:a16="http://schemas.microsoft.com/office/drawing/2014/main" id="{5764D174-A208-ACF6-ED2F-92AEE95A7697}"/>
              </a:ext>
            </a:extLst>
          </p:cNvPr>
          <p:cNvSpPr txBox="1"/>
          <p:nvPr/>
        </p:nvSpPr>
        <p:spPr>
          <a:xfrm>
            <a:off x="1029317" y="2151728"/>
            <a:ext cx="4073625" cy="2554545"/>
          </a:xfrm>
          <a:prstGeom prst="rect">
            <a:avLst/>
          </a:prstGeom>
          <a:noFill/>
        </p:spPr>
        <p:txBody>
          <a:bodyPr wrap="square">
            <a:spAutoFit/>
          </a:bodyPr>
          <a:lstStyle/>
          <a:p>
            <a:r>
              <a:rPr lang="en-GB" sz="2000" dirty="0"/>
              <a:t>“The way Wave-</a:t>
            </a:r>
            <a:r>
              <a:rPr lang="en-GB" sz="2000" dirty="0" err="1"/>
              <a:t>i</a:t>
            </a:r>
            <a:r>
              <a:rPr lang="en-GB" sz="2000" dirty="0"/>
              <a:t> allows organizations to apply the ‘everyone has potential for something philosophy’ makes it easier to run an open and transparent process without the risk of disengaging a large proportion of participants.”</a:t>
            </a:r>
          </a:p>
        </p:txBody>
      </p:sp>
      <p:sp>
        <p:nvSpPr>
          <p:cNvPr id="9" name="Text Placeholder 7">
            <a:extLst>
              <a:ext uri="{FF2B5EF4-FFF2-40B4-BE49-F238E27FC236}">
                <a16:creationId xmlns:a16="http://schemas.microsoft.com/office/drawing/2014/main" id="{A58C8D63-D864-1563-C418-5144CFA6D1DB}"/>
              </a:ext>
            </a:extLst>
          </p:cNvPr>
          <p:cNvSpPr txBox="1">
            <a:spLocks/>
          </p:cNvSpPr>
          <p:nvPr/>
        </p:nvSpPr>
        <p:spPr>
          <a:xfrm>
            <a:off x="1029316" y="4945813"/>
            <a:ext cx="3603039" cy="3292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Senior Manager, L&amp;D </a:t>
            </a:r>
          </a:p>
        </p:txBody>
      </p:sp>
      <p:sp>
        <p:nvSpPr>
          <p:cNvPr id="12" name="Graphic 17">
            <a:extLst>
              <a:ext uri="{FF2B5EF4-FFF2-40B4-BE49-F238E27FC236}">
                <a16:creationId xmlns:a16="http://schemas.microsoft.com/office/drawing/2014/main" id="{F77AAEB0-06DA-4A5A-80E7-466A9A9FD769}"/>
              </a:ext>
            </a:extLst>
          </p:cNvPr>
          <p:cNvSpPr/>
          <p:nvPr/>
        </p:nvSpPr>
        <p:spPr>
          <a:xfrm rot="10800000">
            <a:off x="3002219" y="4802481"/>
            <a:ext cx="2204470" cy="1727243"/>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10" name="Text Placeholder 8">
            <a:extLst>
              <a:ext uri="{FF2B5EF4-FFF2-40B4-BE49-F238E27FC236}">
                <a16:creationId xmlns:a16="http://schemas.microsoft.com/office/drawing/2014/main" id="{286BDFC8-8AEB-2F36-8FA5-24E2D8A0FB2D}"/>
              </a:ext>
            </a:extLst>
          </p:cNvPr>
          <p:cNvSpPr txBox="1">
            <a:spLocks/>
          </p:cNvSpPr>
          <p:nvPr/>
        </p:nvSpPr>
        <p:spPr>
          <a:xfrm>
            <a:off x="1029316" y="5278022"/>
            <a:ext cx="3603039" cy="329207"/>
          </a:xfrm>
          <a:prstGeom prst="rect">
            <a:avLst/>
          </a:prstGeom>
          <a:no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Global Pharmaceuticals Firm </a:t>
            </a:r>
          </a:p>
        </p:txBody>
      </p:sp>
      <p:sp>
        <p:nvSpPr>
          <p:cNvPr id="3" name="Freeform: Shape 2">
            <a:extLst>
              <a:ext uri="{FF2B5EF4-FFF2-40B4-BE49-F238E27FC236}">
                <a16:creationId xmlns:a16="http://schemas.microsoft.com/office/drawing/2014/main" id="{1B0F9559-FCA4-8EAE-D185-A6C93A892DF1}"/>
              </a:ext>
            </a:extLst>
          </p:cNvPr>
          <p:cNvSpPr/>
          <p:nvPr/>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chemeClr val="tx2"/>
          </a:solidFill>
          <a:ln w="9525" cap="flat">
            <a:noFill/>
            <a:prstDash val="solid"/>
            <a:miter/>
          </a:ln>
        </p:spPr>
        <p:txBody>
          <a:bodyPr rtlCol="0" anchor="ctr"/>
          <a:lstStyle/>
          <a:p>
            <a:endParaRPr lang="en-GB"/>
          </a:p>
        </p:txBody>
      </p:sp>
      <p:sp>
        <p:nvSpPr>
          <p:cNvPr id="4" name="TextBox 3">
            <a:extLst>
              <a:ext uri="{FF2B5EF4-FFF2-40B4-BE49-F238E27FC236}">
                <a16:creationId xmlns:a16="http://schemas.microsoft.com/office/drawing/2014/main" id="{072BD64A-1EFC-A9D2-06D4-572160E3F535}"/>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tx2"/>
                </a:solidFill>
                <a:latin typeface="Segoe UI" panose="020B0502040204020203" pitchFamily="34" charset="0"/>
                <a:ea typeface="Calibri" panose="020F0502020204030204" pitchFamily="34" charset="0"/>
                <a:cs typeface="Segoe UI" panose="020B0502040204020203" pitchFamily="34" charset="0"/>
              </a:rPr>
              <a:t>24</a:t>
            </a:fld>
            <a:endParaRPr lang="en-GB" sz="1200" b="1" dirty="0">
              <a:solidFill>
                <a:schemeClr val="tx2"/>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01073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 name="Picture 13" descr="A pattern of black and blue triangles&#10;&#10;Description automatically generated">
            <a:extLst>
              <a:ext uri="{FF2B5EF4-FFF2-40B4-BE49-F238E27FC236}">
                <a16:creationId xmlns:a16="http://schemas.microsoft.com/office/drawing/2014/main" id="{3E39EB4A-D309-D3B5-8A7D-6CADBA5E4A23}"/>
              </a:ext>
            </a:extLst>
          </p:cNvPr>
          <p:cNvPicPr>
            <a:picLocks noChangeAspect="1"/>
          </p:cNvPicPr>
          <p:nvPr/>
        </p:nvPicPr>
        <p:blipFill rotWithShape="1">
          <a:blip r:embed="rId3" cstate="print">
            <a:alphaModFix amt="22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0" y="-20320"/>
            <a:ext cx="3775587" cy="6858000"/>
          </a:xfrm>
          <a:prstGeom prst="rect">
            <a:avLst/>
          </a:prstGeom>
        </p:spPr>
      </p:pic>
      <p:sp>
        <p:nvSpPr>
          <p:cNvPr id="11" name="Graphic 17">
            <a:extLst>
              <a:ext uri="{FF2B5EF4-FFF2-40B4-BE49-F238E27FC236}">
                <a16:creationId xmlns:a16="http://schemas.microsoft.com/office/drawing/2014/main" id="{59A3C008-C646-96DD-6BC7-AFA711DBAC4F}"/>
              </a:ext>
            </a:extLst>
          </p:cNvPr>
          <p:cNvSpPr/>
          <p:nvPr/>
        </p:nvSpPr>
        <p:spPr>
          <a:xfrm>
            <a:off x="4390591" y="-431785"/>
            <a:ext cx="4276062" cy="335037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chemeClr val="accent1">
                <a:alpha val="25098"/>
              </a:schemeClr>
            </a:solidFill>
            <a:prstDash val="solid"/>
            <a:miter/>
          </a:ln>
        </p:spPr>
        <p:txBody>
          <a:bodyPr rtlCol="0" anchor="ctr"/>
          <a:lstStyle/>
          <a:p>
            <a:endParaRPr lang="en-GB"/>
          </a:p>
        </p:txBody>
      </p:sp>
      <p:sp>
        <p:nvSpPr>
          <p:cNvPr id="5" name="Title 4">
            <a:extLst>
              <a:ext uri="{FF2B5EF4-FFF2-40B4-BE49-F238E27FC236}">
                <a16:creationId xmlns:a16="http://schemas.microsoft.com/office/drawing/2014/main" id="{92EC81A7-DCE6-F83D-01C7-CE1107723A95}"/>
              </a:ext>
            </a:extLst>
          </p:cNvPr>
          <p:cNvSpPr>
            <a:spLocks noGrp="1"/>
          </p:cNvSpPr>
          <p:nvPr>
            <p:ph type="title"/>
          </p:nvPr>
        </p:nvSpPr>
        <p:spPr>
          <a:xfrm>
            <a:off x="4945627" y="1412842"/>
            <a:ext cx="5660020" cy="1028268"/>
          </a:xfrm>
        </p:spPr>
        <p:txBody>
          <a:bodyPr>
            <a:noAutofit/>
          </a:bodyPr>
          <a:lstStyle/>
          <a:p>
            <a:r>
              <a:rPr lang="en-GB" sz="2800" dirty="0">
                <a:solidFill>
                  <a:schemeClr val="accent1"/>
                </a:solidFill>
              </a:rPr>
              <a:t>Reducing the opportunity for bias in development programs </a:t>
            </a:r>
          </a:p>
        </p:txBody>
      </p:sp>
      <p:sp>
        <p:nvSpPr>
          <p:cNvPr id="8" name="TextBox 7">
            <a:extLst>
              <a:ext uri="{FF2B5EF4-FFF2-40B4-BE49-F238E27FC236}">
                <a16:creationId xmlns:a16="http://schemas.microsoft.com/office/drawing/2014/main" id="{5764D174-A208-ACF6-ED2F-92AEE95A7697}"/>
              </a:ext>
            </a:extLst>
          </p:cNvPr>
          <p:cNvSpPr txBox="1"/>
          <p:nvPr/>
        </p:nvSpPr>
        <p:spPr>
          <a:xfrm>
            <a:off x="4945628" y="2557411"/>
            <a:ext cx="6479456" cy="1938992"/>
          </a:xfrm>
          <a:prstGeom prst="rect">
            <a:avLst/>
          </a:prstGeom>
          <a:noFill/>
        </p:spPr>
        <p:txBody>
          <a:bodyPr wrap="square">
            <a:spAutoFit/>
          </a:bodyPr>
          <a:lstStyle/>
          <a:p>
            <a:r>
              <a:rPr lang="en-GB" sz="2000" dirty="0">
                <a:solidFill>
                  <a:schemeClr val="bg1"/>
                </a:solidFill>
              </a:rPr>
              <a:t>“I’m so pleased that we’ve partnered with Saville Assessment as an early adopter of their brand new Wave-</a:t>
            </a:r>
            <a:r>
              <a:rPr lang="en-GB" sz="2000" dirty="0" err="1">
                <a:solidFill>
                  <a:schemeClr val="bg1"/>
                </a:solidFill>
              </a:rPr>
              <a:t>i</a:t>
            </a:r>
            <a:r>
              <a:rPr lang="en-GB" sz="2000" dirty="0">
                <a:solidFill>
                  <a:schemeClr val="bg1"/>
                </a:solidFill>
              </a:rPr>
              <a:t> solution. It seeks to transform how organizations identify, measure, benchmark and develop talent in a fair and unbiased way. We now have the data to identify, champion and develop that potential.”</a:t>
            </a:r>
          </a:p>
        </p:txBody>
      </p:sp>
      <p:sp>
        <p:nvSpPr>
          <p:cNvPr id="9" name="Text Placeholder 7">
            <a:extLst>
              <a:ext uri="{FF2B5EF4-FFF2-40B4-BE49-F238E27FC236}">
                <a16:creationId xmlns:a16="http://schemas.microsoft.com/office/drawing/2014/main" id="{A58C8D63-D864-1563-C418-5144CFA6D1DB}"/>
              </a:ext>
            </a:extLst>
          </p:cNvPr>
          <p:cNvSpPr txBox="1">
            <a:spLocks/>
          </p:cNvSpPr>
          <p:nvPr/>
        </p:nvSpPr>
        <p:spPr>
          <a:xfrm>
            <a:off x="4945627" y="4783742"/>
            <a:ext cx="3603039" cy="3292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National Customer Service Director </a:t>
            </a:r>
          </a:p>
        </p:txBody>
      </p:sp>
      <p:sp>
        <p:nvSpPr>
          <p:cNvPr id="10" name="Text Placeholder 8">
            <a:extLst>
              <a:ext uri="{FF2B5EF4-FFF2-40B4-BE49-F238E27FC236}">
                <a16:creationId xmlns:a16="http://schemas.microsoft.com/office/drawing/2014/main" id="{286BDFC8-8AEB-2F36-8FA5-24E2D8A0FB2D}"/>
              </a:ext>
            </a:extLst>
          </p:cNvPr>
          <p:cNvSpPr txBox="1">
            <a:spLocks/>
          </p:cNvSpPr>
          <p:nvPr/>
        </p:nvSpPr>
        <p:spPr>
          <a:xfrm>
            <a:off x="4945627" y="5115951"/>
            <a:ext cx="3603039" cy="329207"/>
          </a:xfrm>
          <a:prstGeom prst="rect">
            <a:avLst/>
          </a:prstGeom>
          <a:no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accent1"/>
                </a:solidFill>
              </a:rPr>
              <a:t>Global IT Organization </a:t>
            </a:r>
          </a:p>
        </p:txBody>
      </p:sp>
      <p:sp>
        <p:nvSpPr>
          <p:cNvPr id="12" name="Graphic 17">
            <a:extLst>
              <a:ext uri="{FF2B5EF4-FFF2-40B4-BE49-F238E27FC236}">
                <a16:creationId xmlns:a16="http://schemas.microsoft.com/office/drawing/2014/main" id="{F77AAEB0-06DA-4A5A-80E7-466A9A9FD769}"/>
              </a:ext>
            </a:extLst>
          </p:cNvPr>
          <p:cNvSpPr/>
          <p:nvPr/>
        </p:nvSpPr>
        <p:spPr>
          <a:xfrm rot="10800000">
            <a:off x="8705982" y="4757787"/>
            <a:ext cx="2481070" cy="1943964"/>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chemeClr val="accent1">
                <a:alpha val="25098"/>
              </a:schemeClr>
            </a:solidFill>
            <a:prstDash val="solid"/>
            <a:miter/>
          </a:ln>
        </p:spPr>
        <p:txBody>
          <a:bodyPr rtlCol="0" anchor="ctr"/>
          <a:lstStyle/>
          <a:p>
            <a:endParaRPr lang="en-GB"/>
          </a:p>
        </p:txBody>
      </p:sp>
      <p:sp>
        <p:nvSpPr>
          <p:cNvPr id="3" name="TextBox 2">
            <a:extLst>
              <a:ext uri="{FF2B5EF4-FFF2-40B4-BE49-F238E27FC236}">
                <a16:creationId xmlns:a16="http://schemas.microsoft.com/office/drawing/2014/main" id="{3C52A060-8107-4254-C1F8-23D6FCA8794E}"/>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bg1"/>
                </a:solidFill>
                <a:latin typeface="Segoe UI" panose="020B0502040204020203" pitchFamily="34" charset="0"/>
                <a:ea typeface="Calibri" panose="020F0502020204030204" pitchFamily="34" charset="0"/>
                <a:cs typeface="Segoe UI" panose="020B0502040204020203" pitchFamily="34" charset="0"/>
              </a:rPr>
              <a:t>25</a:t>
            </a:fld>
            <a:endParaRPr lang="en-GB" sz="12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7256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Graphic 17">
            <a:extLst>
              <a:ext uri="{FF2B5EF4-FFF2-40B4-BE49-F238E27FC236}">
                <a16:creationId xmlns:a16="http://schemas.microsoft.com/office/drawing/2014/main" id="{F77AAEB0-06DA-4A5A-80E7-466A9A9FD769}"/>
              </a:ext>
            </a:extLst>
          </p:cNvPr>
          <p:cNvSpPr/>
          <p:nvPr/>
        </p:nvSpPr>
        <p:spPr>
          <a:xfrm rot="10800000">
            <a:off x="2565551" y="4444069"/>
            <a:ext cx="1794895" cy="1406333"/>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11" name="Graphic 17">
            <a:extLst>
              <a:ext uri="{FF2B5EF4-FFF2-40B4-BE49-F238E27FC236}">
                <a16:creationId xmlns:a16="http://schemas.microsoft.com/office/drawing/2014/main" id="{59A3C008-C646-96DD-6BC7-AFA711DBAC4F}"/>
              </a:ext>
            </a:extLst>
          </p:cNvPr>
          <p:cNvSpPr/>
          <p:nvPr/>
        </p:nvSpPr>
        <p:spPr>
          <a:xfrm>
            <a:off x="-98323" y="-205017"/>
            <a:ext cx="3137213" cy="2458065"/>
          </a:xfrm>
          <a:custGeom>
            <a:avLst/>
            <a:gdLst>
              <a:gd name="connsiteX0" fmla="*/ 0 w 297656"/>
              <a:gd name="connsiteY0" fmla="*/ 244602 h 244602"/>
              <a:gd name="connsiteX1" fmla="*/ 0 w 297656"/>
              <a:gd name="connsiteY1" fmla="*/ 135350 h 244602"/>
              <a:gd name="connsiteX2" fmla="*/ 64389 w 297656"/>
              <a:gd name="connsiteY2" fmla="*/ 0 h 244602"/>
              <a:gd name="connsiteX3" fmla="*/ 126397 w 297656"/>
              <a:gd name="connsiteY3" fmla="*/ 0 h 244602"/>
              <a:gd name="connsiteX4" fmla="*/ 75819 w 297656"/>
              <a:gd name="connsiteY4" fmla="*/ 128016 h 244602"/>
              <a:gd name="connsiteX5" fmla="*/ 116586 w 297656"/>
              <a:gd name="connsiteY5" fmla="*/ 128016 h 244602"/>
              <a:gd name="connsiteX6" fmla="*/ 116586 w 297656"/>
              <a:gd name="connsiteY6" fmla="*/ 244602 h 244602"/>
              <a:gd name="connsiteX7" fmla="*/ 0 w 297656"/>
              <a:gd name="connsiteY7" fmla="*/ 244602 h 244602"/>
              <a:gd name="connsiteX8" fmla="*/ 171260 w 297656"/>
              <a:gd name="connsiteY8" fmla="*/ 244602 h 244602"/>
              <a:gd name="connsiteX9" fmla="*/ 171260 w 297656"/>
              <a:gd name="connsiteY9" fmla="*/ 135350 h 244602"/>
              <a:gd name="connsiteX10" fmla="*/ 235649 w 297656"/>
              <a:gd name="connsiteY10" fmla="*/ 0 h 244602"/>
              <a:gd name="connsiteX11" fmla="*/ 297656 w 297656"/>
              <a:gd name="connsiteY11" fmla="*/ 0 h 244602"/>
              <a:gd name="connsiteX12" fmla="*/ 246317 w 297656"/>
              <a:gd name="connsiteY12" fmla="*/ 128016 h 244602"/>
              <a:gd name="connsiteX13" fmla="*/ 287941 w 297656"/>
              <a:gd name="connsiteY13" fmla="*/ 128016 h 244602"/>
              <a:gd name="connsiteX14" fmla="*/ 287941 w 297656"/>
              <a:gd name="connsiteY14" fmla="*/ 244602 h 244602"/>
              <a:gd name="connsiteX15" fmla="*/ 171355 w 297656"/>
              <a:gd name="connsiteY15" fmla="*/ 244602 h 24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656" h="244602">
                <a:moveTo>
                  <a:pt x="0" y="244602"/>
                </a:moveTo>
                <a:lnTo>
                  <a:pt x="0" y="135350"/>
                </a:lnTo>
                <a:lnTo>
                  <a:pt x="64389" y="0"/>
                </a:lnTo>
                <a:lnTo>
                  <a:pt x="126397" y="0"/>
                </a:lnTo>
                <a:lnTo>
                  <a:pt x="75819" y="128016"/>
                </a:lnTo>
                <a:lnTo>
                  <a:pt x="116586" y="128016"/>
                </a:lnTo>
                <a:lnTo>
                  <a:pt x="116586" y="244602"/>
                </a:lnTo>
                <a:lnTo>
                  <a:pt x="0" y="244602"/>
                </a:lnTo>
                <a:close/>
                <a:moveTo>
                  <a:pt x="171260" y="244602"/>
                </a:moveTo>
                <a:lnTo>
                  <a:pt x="171260" y="135350"/>
                </a:lnTo>
                <a:lnTo>
                  <a:pt x="235649" y="0"/>
                </a:lnTo>
                <a:lnTo>
                  <a:pt x="297656" y="0"/>
                </a:lnTo>
                <a:lnTo>
                  <a:pt x="246317" y="128016"/>
                </a:lnTo>
                <a:lnTo>
                  <a:pt x="287941" y="128016"/>
                </a:lnTo>
                <a:lnTo>
                  <a:pt x="287941" y="244602"/>
                </a:lnTo>
                <a:lnTo>
                  <a:pt x="171355" y="244602"/>
                </a:lnTo>
                <a:close/>
              </a:path>
            </a:pathLst>
          </a:custGeom>
          <a:noFill/>
          <a:ln w="38100" cap="flat">
            <a:solidFill>
              <a:srgbClr val="FFFFFF">
                <a:alpha val="25098"/>
              </a:srgbClr>
            </a:solidFill>
            <a:prstDash val="solid"/>
            <a:miter/>
          </a:ln>
        </p:spPr>
        <p:txBody>
          <a:bodyPr rtlCol="0" anchor="ctr"/>
          <a:lstStyle/>
          <a:p>
            <a:endParaRPr lang="en-GB"/>
          </a:p>
        </p:txBody>
      </p:sp>
      <p:sp>
        <p:nvSpPr>
          <p:cNvPr id="5" name="Title 4">
            <a:extLst>
              <a:ext uri="{FF2B5EF4-FFF2-40B4-BE49-F238E27FC236}">
                <a16:creationId xmlns:a16="http://schemas.microsoft.com/office/drawing/2014/main" id="{92EC81A7-DCE6-F83D-01C7-CE1107723A95}"/>
              </a:ext>
            </a:extLst>
          </p:cNvPr>
          <p:cNvSpPr>
            <a:spLocks noGrp="1"/>
          </p:cNvSpPr>
          <p:nvPr>
            <p:ph type="title"/>
          </p:nvPr>
        </p:nvSpPr>
        <p:spPr>
          <a:xfrm>
            <a:off x="764032" y="1294428"/>
            <a:ext cx="5745110" cy="720291"/>
          </a:xfrm>
        </p:spPr>
        <p:txBody>
          <a:bodyPr>
            <a:noAutofit/>
          </a:bodyPr>
          <a:lstStyle/>
          <a:p>
            <a:pPr>
              <a:lnSpc>
                <a:spcPts val="3600"/>
              </a:lnSpc>
            </a:pPr>
            <a:r>
              <a:rPr lang="en-GB" sz="2800" dirty="0"/>
              <a:t>Refocusing conversations on what people have potential for</a:t>
            </a:r>
          </a:p>
        </p:txBody>
      </p:sp>
      <p:sp>
        <p:nvSpPr>
          <p:cNvPr id="8" name="TextBox 7">
            <a:extLst>
              <a:ext uri="{FF2B5EF4-FFF2-40B4-BE49-F238E27FC236}">
                <a16:creationId xmlns:a16="http://schemas.microsoft.com/office/drawing/2014/main" id="{5764D174-A208-ACF6-ED2F-92AEE95A7697}"/>
              </a:ext>
            </a:extLst>
          </p:cNvPr>
          <p:cNvSpPr txBox="1"/>
          <p:nvPr/>
        </p:nvSpPr>
        <p:spPr>
          <a:xfrm>
            <a:off x="764032" y="2298069"/>
            <a:ext cx="4860019" cy="1938992"/>
          </a:xfrm>
          <a:prstGeom prst="rect">
            <a:avLst/>
          </a:prstGeom>
          <a:noFill/>
        </p:spPr>
        <p:txBody>
          <a:bodyPr wrap="square">
            <a:spAutoFit/>
          </a:bodyPr>
          <a:lstStyle/>
          <a:p>
            <a:r>
              <a:rPr lang="en-GB" sz="2000" dirty="0"/>
              <a:t>“The process wasn’t about telling people what they are going to be, rather about facilitating change and instigating conversations about potential with individuals and what leadership development would look like to them.”</a:t>
            </a:r>
          </a:p>
        </p:txBody>
      </p:sp>
      <p:sp>
        <p:nvSpPr>
          <p:cNvPr id="9" name="Text Placeholder 7">
            <a:extLst>
              <a:ext uri="{FF2B5EF4-FFF2-40B4-BE49-F238E27FC236}">
                <a16:creationId xmlns:a16="http://schemas.microsoft.com/office/drawing/2014/main" id="{A58C8D63-D864-1563-C418-5144CFA6D1DB}"/>
              </a:ext>
            </a:extLst>
          </p:cNvPr>
          <p:cNvSpPr txBox="1">
            <a:spLocks/>
          </p:cNvSpPr>
          <p:nvPr/>
        </p:nvSpPr>
        <p:spPr>
          <a:xfrm>
            <a:off x="764032" y="4485820"/>
            <a:ext cx="4024278" cy="3292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Apprentice &amp; Talent Development Manager </a:t>
            </a:r>
          </a:p>
        </p:txBody>
      </p:sp>
      <p:sp>
        <p:nvSpPr>
          <p:cNvPr id="10" name="Text Placeholder 8">
            <a:extLst>
              <a:ext uri="{FF2B5EF4-FFF2-40B4-BE49-F238E27FC236}">
                <a16:creationId xmlns:a16="http://schemas.microsoft.com/office/drawing/2014/main" id="{286BDFC8-8AEB-2F36-8FA5-24E2D8A0FB2D}"/>
              </a:ext>
            </a:extLst>
          </p:cNvPr>
          <p:cNvSpPr txBox="1">
            <a:spLocks/>
          </p:cNvSpPr>
          <p:nvPr/>
        </p:nvSpPr>
        <p:spPr>
          <a:xfrm>
            <a:off x="764032" y="4818029"/>
            <a:ext cx="3603039" cy="329207"/>
          </a:xfrm>
          <a:prstGeom prst="rect">
            <a:avLst/>
          </a:prstGeom>
          <a:noFill/>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Global IT Organization </a:t>
            </a:r>
          </a:p>
        </p:txBody>
      </p:sp>
      <p:sp>
        <p:nvSpPr>
          <p:cNvPr id="3" name="Freeform: Shape 2">
            <a:extLst>
              <a:ext uri="{FF2B5EF4-FFF2-40B4-BE49-F238E27FC236}">
                <a16:creationId xmlns:a16="http://schemas.microsoft.com/office/drawing/2014/main" id="{3977DFFF-AC53-782D-C685-BA503A848437}"/>
              </a:ext>
            </a:extLst>
          </p:cNvPr>
          <p:cNvSpPr/>
          <p:nvPr/>
        </p:nvSpPr>
        <p:spPr>
          <a:xfrm>
            <a:off x="4536626" y="1841705"/>
            <a:ext cx="8987457" cy="5016295"/>
          </a:xfrm>
          <a:custGeom>
            <a:avLst/>
            <a:gdLst>
              <a:gd name="connsiteX0" fmla="*/ 6924701 w 9620088"/>
              <a:gd name="connsiteY0" fmla="*/ 0 h 5369394"/>
              <a:gd name="connsiteX1" fmla="*/ 9443029 w 9620088"/>
              <a:gd name="connsiteY1" fmla="*/ 457203 h 5369394"/>
              <a:gd name="connsiteX2" fmla="*/ 9620088 w 9620088"/>
              <a:gd name="connsiteY2" fmla="*/ 529815 h 5369394"/>
              <a:gd name="connsiteX3" fmla="*/ 9620088 w 9620088"/>
              <a:gd name="connsiteY3" fmla="*/ 5369394 h 5369394"/>
              <a:gd name="connsiteX4" fmla="*/ 0 w 9620088"/>
              <a:gd name="connsiteY4" fmla="*/ 5369394 h 5369394"/>
              <a:gd name="connsiteX5" fmla="*/ 25377 w 9620088"/>
              <a:gd name="connsiteY5" fmla="*/ 5274802 h 5369394"/>
              <a:gd name="connsiteX6" fmla="*/ 6924701 w 9620088"/>
              <a:gd name="connsiteY6" fmla="*/ 0 h 53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088" h="5369394">
                <a:moveTo>
                  <a:pt x="6924701" y="0"/>
                </a:moveTo>
                <a:cubicBezTo>
                  <a:pt x="7786551" y="0"/>
                  <a:pt x="8644207" y="149897"/>
                  <a:pt x="9443029" y="457203"/>
                </a:cubicBezTo>
                <a:lnTo>
                  <a:pt x="9620088" y="529815"/>
                </a:lnTo>
                <a:lnTo>
                  <a:pt x="9620088" y="5369394"/>
                </a:lnTo>
                <a:lnTo>
                  <a:pt x="0" y="5369394"/>
                </a:lnTo>
                <a:lnTo>
                  <a:pt x="25377" y="5274802"/>
                </a:lnTo>
                <a:cubicBezTo>
                  <a:pt x="1076014" y="1665517"/>
                  <a:pt x="4051869" y="0"/>
                  <a:pt x="6924701" y="0"/>
                </a:cubicBezTo>
                <a:close/>
              </a:path>
            </a:pathLst>
          </a:custGeom>
          <a:blipFill dpi="0" rotWithShape="1">
            <a:blip r:embed="rId3"/>
            <a:srcRect/>
            <a:tile tx="0" ty="0" sx="65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4" name="Freeform: Shape 3">
            <a:extLst>
              <a:ext uri="{FF2B5EF4-FFF2-40B4-BE49-F238E27FC236}">
                <a16:creationId xmlns:a16="http://schemas.microsoft.com/office/drawing/2014/main" id="{617A2D8A-31BF-1DC7-CA49-1CB00DC52C8B}"/>
              </a:ext>
            </a:extLst>
          </p:cNvPr>
          <p:cNvSpPr/>
          <p:nvPr/>
        </p:nvSpPr>
        <p:spPr>
          <a:xfrm>
            <a:off x="11901312" y="6176864"/>
            <a:ext cx="290687" cy="597159"/>
          </a:xfrm>
          <a:custGeom>
            <a:avLst/>
            <a:gdLst>
              <a:gd name="connsiteX0" fmla="*/ 627983 w 627983"/>
              <a:gd name="connsiteY0" fmla="*/ 1290066 h 1290066"/>
              <a:gd name="connsiteX1" fmla="*/ 12002 w 627983"/>
              <a:gd name="connsiteY1" fmla="*/ 674180 h 1290066"/>
              <a:gd name="connsiteX2" fmla="*/ 0 w 627983"/>
              <a:gd name="connsiteY2" fmla="*/ 645033 h 1290066"/>
              <a:gd name="connsiteX3" fmla="*/ 12002 w 627983"/>
              <a:gd name="connsiteY3" fmla="*/ 615982 h 1290066"/>
              <a:gd name="connsiteX4" fmla="*/ 627983 w 627983"/>
              <a:gd name="connsiteY4" fmla="*/ 0 h 1290066"/>
              <a:gd name="connsiteX5" fmla="*/ 627983 w 627983"/>
              <a:gd name="connsiteY5" fmla="*/ 1290066 h 1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983" h="1290066">
                <a:moveTo>
                  <a:pt x="627983" y="1290066"/>
                </a:moveTo>
                <a:lnTo>
                  <a:pt x="12002" y="674180"/>
                </a:lnTo>
                <a:cubicBezTo>
                  <a:pt x="4000" y="666083"/>
                  <a:pt x="0" y="655606"/>
                  <a:pt x="0" y="645033"/>
                </a:cubicBezTo>
                <a:cubicBezTo>
                  <a:pt x="0" y="634460"/>
                  <a:pt x="4000" y="623983"/>
                  <a:pt x="12002" y="615982"/>
                </a:cubicBezTo>
                <a:lnTo>
                  <a:pt x="627983" y="0"/>
                </a:lnTo>
                <a:lnTo>
                  <a:pt x="627983" y="1290066"/>
                </a:lnTo>
                <a:close/>
              </a:path>
            </a:pathLst>
          </a:custGeom>
          <a:solidFill>
            <a:schemeClr val="tx2"/>
          </a:solidFill>
          <a:ln w="9525" cap="flat">
            <a:noFill/>
            <a:prstDash val="solid"/>
            <a:miter/>
          </a:ln>
        </p:spPr>
        <p:txBody>
          <a:bodyPr rtlCol="0" anchor="ctr"/>
          <a:lstStyle/>
          <a:p>
            <a:endParaRPr lang="en-GB"/>
          </a:p>
        </p:txBody>
      </p:sp>
      <p:sp>
        <p:nvSpPr>
          <p:cNvPr id="6" name="TextBox 5">
            <a:extLst>
              <a:ext uri="{FF2B5EF4-FFF2-40B4-BE49-F238E27FC236}">
                <a16:creationId xmlns:a16="http://schemas.microsoft.com/office/drawing/2014/main" id="{0A72A28D-6846-585A-4C3E-C225152D3F37}"/>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tx2"/>
                </a:solidFill>
                <a:latin typeface="Segoe UI" panose="020B0502040204020203" pitchFamily="34" charset="0"/>
                <a:ea typeface="Calibri" panose="020F0502020204030204" pitchFamily="34" charset="0"/>
                <a:cs typeface="Segoe UI" panose="020B0502040204020203" pitchFamily="34" charset="0"/>
              </a:rPr>
              <a:t>26</a:t>
            </a:fld>
            <a:endParaRPr lang="en-GB" sz="1200" b="1" dirty="0">
              <a:solidFill>
                <a:schemeClr val="tx2"/>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27748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75D98399-1BAB-4A0F-5B75-1AE3DFECA7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6356" y="-337594"/>
            <a:ext cx="9561256" cy="9561256"/>
          </a:xfrm>
          <a:prstGeom prst="rect">
            <a:avLst/>
          </a:prstGeom>
        </p:spPr>
      </p:pic>
      <p:sp>
        <p:nvSpPr>
          <p:cNvPr id="3" name="Rectangle: Diagonal Corners Rounded 2">
            <a:extLst>
              <a:ext uri="{FF2B5EF4-FFF2-40B4-BE49-F238E27FC236}">
                <a16:creationId xmlns:a16="http://schemas.microsoft.com/office/drawing/2014/main" id="{4298130A-40AC-0833-7852-29485675E2AA}"/>
              </a:ext>
            </a:extLst>
          </p:cNvPr>
          <p:cNvSpPr/>
          <p:nvPr/>
        </p:nvSpPr>
        <p:spPr>
          <a:xfrm>
            <a:off x="746288"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005E3295-CDDD-7720-9B53-BB4BB672411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b="15210"/>
          <a:stretch/>
        </p:blipFill>
        <p:spPr>
          <a:xfrm>
            <a:off x="1479751" y="740526"/>
            <a:ext cx="1027320" cy="1091232"/>
          </a:xfrm>
          <a:prstGeom prst="rect">
            <a:avLst/>
          </a:prstGeom>
        </p:spPr>
      </p:pic>
      <p:sp>
        <p:nvSpPr>
          <p:cNvPr id="13" name="Title 4">
            <a:extLst>
              <a:ext uri="{FF2B5EF4-FFF2-40B4-BE49-F238E27FC236}">
                <a16:creationId xmlns:a16="http://schemas.microsoft.com/office/drawing/2014/main" id="{A3F013D6-D875-916D-6241-FD6B9B681C0B}"/>
              </a:ext>
            </a:extLst>
          </p:cNvPr>
          <p:cNvSpPr txBox="1">
            <a:spLocks/>
          </p:cNvSpPr>
          <p:nvPr/>
        </p:nvSpPr>
        <p:spPr>
          <a:xfrm>
            <a:off x="2523264" y="1004208"/>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Global IT Organization</a:t>
            </a:r>
          </a:p>
        </p:txBody>
      </p:sp>
      <p:sp>
        <p:nvSpPr>
          <p:cNvPr id="18" name="TextBox 17">
            <a:extLst>
              <a:ext uri="{FF2B5EF4-FFF2-40B4-BE49-F238E27FC236}">
                <a16:creationId xmlns:a16="http://schemas.microsoft.com/office/drawing/2014/main" id="{19F5AA60-BD3C-D11D-2F0A-C4F3AE83C39E}"/>
              </a:ext>
            </a:extLst>
          </p:cNvPr>
          <p:cNvSpPr txBox="1"/>
          <p:nvPr/>
        </p:nvSpPr>
        <p:spPr>
          <a:xfrm>
            <a:off x="1111445" y="1908265"/>
            <a:ext cx="4376320" cy="923330"/>
          </a:xfrm>
          <a:prstGeom prst="rect">
            <a:avLst/>
          </a:prstGeom>
          <a:noFill/>
        </p:spPr>
        <p:txBody>
          <a:bodyPr wrap="square">
            <a:spAutoFit/>
          </a:bodyPr>
          <a:lstStyle/>
          <a:p>
            <a:pPr algn="ctr"/>
            <a:r>
              <a:rPr lang="en-GB" sz="1800" dirty="0"/>
              <a:t>Identifying individuals with the potential to be placed on a digital transformation reskilling program </a:t>
            </a:r>
          </a:p>
        </p:txBody>
      </p:sp>
      <p:grpSp>
        <p:nvGrpSpPr>
          <p:cNvPr id="37" name="Group 36">
            <a:extLst>
              <a:ext uri="{FF2B5EF4-FFF2-40B4-BE49-F238E27FC236}">
                <a16:creationId xmlns:a16="http://schemas.microsoft.com/office/drawing/2014/main" id="{605BB769-6924-B58A-A188-1763F1B22396}"/>
              </a:ext>
            </a:extLst>
          </p:cNvPr>
          <p:cNvGrpSpPr/>
          <p:nvPr/>
        </p:nvGrpSpPr>
        <p:grpSpPr>
          <a:xfrm>
            <a:off x="6339080" y="509737"/>
            <a:ext cx="5106634" cy="2754573"/>
            <a:chOff x="6339080" y="509737"/>
            <a:chExt cx="5106634" cy="2754573"/>
          </a:xfrm>
        </p:grpSpPr>
        <p:sp>
          <p:nvSpPr>
            <p:cNvPr id="21" name="Rectangle: Diagonal Corners Rounded 20">
              <a:extLst>
                <a:ext uri="{FF2B5EF4-FFF2-40B4-BE49-F238E27FC236}">
                  <a16:creationId xmlns:a16="http://schemas.microsoft.com/office/drawing/2014/main" id="{DACFEFCE-B020-27D6-5077-65376E67A9EC}"/>
                </a:ext>
              </a:extLst>
            </p:cNvPr>
            <p:cNvSpPr/>
            <p:nvPr/>
          </p:nvSpPr>
          <p:spPr>
            <a:xfrm>
              <a:off x="6339080"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4">
              <a:extLst>
                <a:ext uri="{FF2B5EF4-FFF2-40B4-BE49-F238E27FC236}">
                  <a16:creationId xmlns:a16="http://schemas.microsoft.com/office/drawing/2014/main" id="{38E27CF0-7F0B-48C6-4128-3A528AC6315F}"/>
                </a:ext>
              </a:extLst>
            </p:cNvPr>
            <p:cNvSpPr txBox="1">
              <a:spLocks/>
            </p:cNvSpPr>
            <p:nvPr/>
          </p:nvSpPr>
          <p:spPr>
            <a:xfrm>
              <a:off x="8229035" y="1004208"/>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UK Local Government</a:t>
              </a:r>
            </a:p>
          </p:txBody>
        </p:sp>
        <p:sp>
          <p:nvSpPr>
            <p:cNvPr id="25" name="TextBox 24">
              <a:extLst>
                <a:ext uri="{FF2B5EF4-FFF2-40B4-BE49-F238E27FC236}">
                  <a16:creationId xmlns:a16="http://schemas.microsoft.com/office/drawing/2014/main" id="{9B03A250-5C5A-7DD5-CD28-7D7C48091775}"/>
                </a:ext>
              </a:extLst>
            </p:cNvPr>
            <p:cNvSpPr txBox="1"/>
            <p:nvPr/>
          </p:nvSpPr>
          <p:spPr>
            <a:xfrm>
              <a:off x="6704237" y="2014290"/>
              <a:ext cx="4376320" cy="646331"/>
            </a:xfrm>
            <a:prstGeom prst="rect">
              <a:avLst/>
            </a:prstGeom>
            <a:noFill/>
          </p:spPr>
          <p:txBody>
            <a:bodyPr wrap="square">
              <a:spAutoFit/>
            </a:bodyPr>
            <a:lstStyle/>
            <a:p>
              <a:pPr algn="ctr"/>
              <a:r>
                <a:rPr lang="en-GB" sz="1800" dirty="0"/>
                <a:t>Supporting the delivery of a women in leadership development program </a:t>
              </a:r>
            </a:p>
          </p:txBody>
        </p:sp>
        <p:pic>
          <p:nvPicPr>
            <p:cNvPr id="15" name="Graphic 14">
              <a:extLst>
                <a:ext uri="{FF2B5EF4-FFF2-40B4-BE49-F238E27FC236}">
                  <a16:creationId xmlns:a16="http://schemas.microsoft.com/office/drawing/2014/main" id="{59E71B70-4DDF-DCB6-A45D-781D4768333F}"/>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1" b="20550"/>
            <a:stretch/>
          </p:blipFill>
          <p:spPr>
            <a:xfrm>
              <a:off x="7420502" y="973239"/>
              <a:ext cx="619014" cy="636958"/>
            </a:xfrm>
            <a:prstGeom prst="rect">
              <a:avLst/>
            </a:prstGeom>
          </p:spPr>
        </p:pic>
      </p:grpSp>
      <p:grpSp>
        <p:nvGrpSpPr>
          <p:cNvPr id="38" name="Group 37">
            <a:extLst>
              <a:ext uri="{FF2B5EF4-FFF2-40B4-BE49-F238E27FC236}">
                <a16:creationId xmlns:a16="http://schemas.microsoft.com/office/drawing/2014/main" id="{2092D7B7-E48C-E434-EFDC-C87CB17EFC98}"/>
              </a:ext>
            </a:extLst>
          </p:cNvPr>
          <p:cNvGrpSpPr/>
          <p:nvPr/>
        </p:nvGrpSpPr>
        <p:grpSpPr>
          <a:xfrm>
            <a:off x="746288" y="3604498"/>
            <a:ext cx="5106634" cy="2754573"/>
            <a:chOff x="746288" y="3604498"/>
            <a:chExt cx="5106634" cy="2754573"/>
          </a:xfrm>
        </p:grpSpPr>
        <p:sp>
          <p:nvSpPr>
            <p:cNvPr id="27" name="Rectangle: Diagonal Corners Rounded 26">
              <a:extLst>
                <a:ext uri="{FF2B5EF4-FFF2-40B4-BE49-F238E27FC236}">
                  <a16:creationId xmlns:a16="http://schemas.microsoft.com/office/drawing/2014/main" id="{2AF31230-FA67-7A4D-0CDE-18E46F920B55}"/>
                </a:ext>
              </a:extLst>
            </p:cNvPr>
            <p:cNvSpPr/>
            <p:nvPr/>
          </p:nvSpPr>
          <p:spPr>
            <a:xfrm>
              <a:off x="746288"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4">
              <a:extLst>
                <a:ext uri="{FF2B5EF4-FFF2-40B4-BE49-F238E27FC236}">
                  <a16:creationId xmlns:a16="http://schemas.microsoft.com/office/drawing/2014/main" id="{BB9C13EC-A636-4CB9-0D22-31F103F1B513}"/>
                </a:ext>
              </a:extLst>
            </p:cNvPr>
            <p:cNvSpPr txBox="1">
              <a:spLocks/>
            </p:cNvSpPr>
            <p:nvPr/>
          </p:nvSpPr>
          <p:spPr>
            <a:xfrm>
              <a:off x="2642103" y="4009131"/>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Global Electronics Organization</a:t>
              </a:r>
            </a:p>
          </p:txBody>
        </p:sp>
        <p:sp>
          <p:nvSpPr>
            <p:cNvPr id="30" name="TextBox 29">
              <a:extLst>
                <a:ext uri="{FF2B5EF4-FFF2-40B4-BE49-F238E27FC236}">
                  <a16:creationId xmlns:a16="http://schemas.microsoft.com/office/drawing/2014/main" id="{9399D91C-DC25-1350-E3DF-2ED70E2DC5C4}"/>
                </a:ext>
              </a:extLst>
            </p:cNvPr>
            <p:cNvSpPr txBox="1"/>
            <p:nvPr/>
          </p:nvSpPr>
          <p:spPr>
            <a:xfrm>
              <a:off x="1111445" y="5003026"/>
              <a:ext cx="4376320" cy="923330"/>
            </a:xfrm>
            <a:prstGeom prst="rect">
              <a:avLst/>
            </a:prstGeom>
            <a:noFill/>
          </p:spPr>
          <p:txBody>
            <a:bodyPr wrap="square">
              <a:spAutoFit/>
            </a:bodyPr>
            <a:lstStyle/>
            <a:p>
              <a:pPr algn="ctr"/>
              <a:r>
                <a:rPr lang="en-GB" sz="1800" dirty="0"/>
                <a:t>Helping leaders work together more effectively as part of a leadership transformation program </a:t>
              </a:r>
            </a:p>
          </p:txBody>
        </p:sp>
        <p:pic>
          <p:nvPicPr>
            <p:cNvPr id="17" name="Graphic 16" descr="Plug outline">
              <a:extLst>
                <a:ext uri="{FF2B5EF4-FFF2-40B4-BE49-F238E27FC236}">
                  <a16:creationId xmlns:a16="http://schemas.microsoft.com/office/drawing/2014/main" id="{9198818B-1876-3B55-5CAA-839D74751AB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76481" y="3941491"/>
              <a:ext cx="795126" cy="795126"/>
            </a:xfrm>
            <a:prstGeom prst="rect">
              <a:avLst/>
            </a:prstGeom>
          </p:spPr>
        </p:pic>
      </p:grpSp>
      <p:grpSp>
        <p:nvGrpSpPr>
          <p:cNvPr id="39" name="Group 38">
            <a:extLst>
              <a:ext uri="{FF2B5EF4-FFF2-40B4-BE49-F238E27FC236}">
                <a16:creationId xmlns:a16="http://schemas.microsoft.com/office/drawing/2014/main" id="{00D63364-3527-69F0-A890-2838120829B5}"/>
              </a:ext>
            </a:extLst>
          </p:cNvPr>
          <p:cNvGrpSpPr/>
          <p:nvPr/>
        </p:nvGrpSpPr>
        <p:grpSpPr>
          <a:xfrm>
            <a:off x="6339080" y="3604498"/>
            <a:ext cx="5106634" cy="2754573"/>
            <a:chOff x="6339080" y="3604498"/>
            <a:chExt cx="5106634" cy="2754573"/>
          </a:xfrm>
        </p:grpSpPr>
        <p:sp>
          <p:nvSpPr>
            <p:cNvPr id="31" name="Rectangle: Diagonal Corners Rounded 30">
              <a:extLst>
                <a:ext uri="{FF2B5EF4-FFF2-40B4-BE49-F238E27FC236}">
                  <a16:creationId xmlns:a16="http://schemas.microsoft.com/office/drawing/2014/main" id="{5B0770B0-491D-3221-A48D-20C7080230AF}"/>
                </a:ext>
              </a:extLst>
            </p:cNvPr>
            <p:cNvSpPr/>
            <p:nvPr/>
          </p:nvSpPr>
          <p:spPr>
            <a:xfrm>
              <a:off x="6339080"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itle 4">
              <a:extLst>
                <a:ext uri="{FF2B5EF4-FFF2-40B4-BE49-F238E27FC236}">
                  <a16:creationId xmlns:a16="http://schemas.microsoft.com/office/drawing/2014/main" id="{0DF6C411-CED1-276F-02AE-D83CCD5E8E73}"/>
                </a:ext>
              </a:extLst>
            </p:cNvPr>
            <p:cNvSpPr txBox="1">
              <a:spLocks/>
            </p:cNvSpPr>
            <p:nvPr/>
          </p:nvSpPr>
          <p:spPr>
            <a:xfrm>
              <a:off x="8432051" y="4009131"/>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UK Construction Organization </a:t>
              </a:r>
            </a:p>
          </p:txBody>
        </p:sp>
        <p:sp>
          <p:nvSpPr>
            <p:cNvPr id="33" name="TextBox 32">
              <a:extLst>
                <a:ext uri="{FF2B5EF4-FFF2-40B4-BE49-F238E27FC236}">
                  <a16:creationId xmlns:a16="http://schemas.microsoft.com/office/drawing/2014/main" id="{116F1D49-BE4B-0EFA-D9DF-23BBC1EB5BD3}"/>
                </a:ext>
              </a:extLst>
            </p:cNvPr>
            <p:cNvSpPr txBox="1"/>
            <p:nvPr/>
          </p:nvSpPr>
          <p:spPr>
            <a:xfrm>
              <a:off x="6704237" y="5132601"/>
              <a:ext cx="4376320" cy="646331"/>
            </a:xfrm>
            <a:prstGeom prst="rect">
              <a:avLst/>
            </a:prstGeom>
            <a:noFill/>
          </p:spPr>
          <p:txBody>
            <a:bodyPr wrap="square">
              <a:spAutoFit/>
            </a:bodyPr>
            <a:lstStyle/>
            <a:p>
              <a:pPr algn="ctr"/>
              <a:r>
                <a:rPr lang="en-GB" sz="1800" dirty="0"/>
                <a:t>Succession planning for numerous boards across multiple business units </a:t>
              </a:r>
            </a:p>
          </p:txBody>
        </p:sp>
        <p:pic>
          <p:nvPicPr>
            <p:cNvPr id="35" name="Graphic 34" descr="Crane with solid fill">
              <a:extLst>
                <a:ext uri="{FF2B5EF4-FFF2-40B4-BE49-F238E27FC236}">
                  <a16:creationId xmlns:a16="http://schemas.microsoft.com/office/drawing/2014/main" id="{094197A0-14FC-4049-8635-AF73B13B933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35618" y="3920509"/>
              <a:ext cx="742329" cy="742329"/>
            </a:xfrm>
            <a:prstGeom prst="rect">
              <a:avLst/>
            </a:prstGeom>
          </p:spPr>
        </p:pic>
      </p:grpSp>
      <p:sp>
        <p:nvSpPr>
          <p:cNvPr id="36" name="Rectangle 35">
            <a:extLst>
              <a:ext uri="{FF2B5EF4-FFF2-40B4-BE49-F238E27FC236}">
                <a16:creationId xmlns:a16="http://schemas.microsoft.com/office/drawing/2014/main" id="{97BED387-5FC5-637B-30F2-DDDEDC18D2B7}"/>
              </a:ext>
            </a:extLst>
          </p:cNvPr>
          <p:cNvSpPr/>
          <p:nvPr/>
        </p:nvSpPr>
        <p:spPr>
          <a:xfrm>
            <a:off x="701117" y="389085"/>
            <a:ext cx="5151805" cy="287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102FF0D-4EEA-D1F4-AC51-4CEF533AA236}"/>
              </a:ext>
            </a:extLst>
          </p:cNvPr>
          <p:cNvSpPr/>
          <p:nvPr/>
        </p:nvSpPr>
        <p:spPr>
          <a:xfrm>
            <a:off x="6255994" y="509737"/>
            <a:ext cx="5189718" cy="27545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Diagonal Corners Rounded 44">
            <a:extLst>
              <a:ext uri="{FF2B5EF4-FFF2-40B4-BE49-F238E27FC236}">
                <a16:creationId xmlns:a16="http://schemas.microsoft.com/office/drawing/2014/main" id="{FEA3E2D0-2F9A-01A5-F2D0-AEC55EC722DF}"/>
              </a:ext>
            </a:extLst>
          </p:cNvPr>
          <p:cNvSpPr/>
          <p:nvPr/>
        </p:nvSpPr>
        <p:spPr>
          <a:xfrm>
            <a:off x="746288" y="3603738"/>
            <a:ext cx="5106634" cy="2754573"/>
          </a:xfrm>
          <a:prstGeom prst="round2DiagRect">
            <a:avLst>
              <a:gd name="adj1" fmla="val 0"/>
              <a:gd name="adj2" fmla="val 608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3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5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4298130A-40AC-0833-7852-29485675E2AA}"/>
              </a:ext>
            </a:extLst>
          </p:cNvPr>
          <p:cNvSpPr/>
          <p:nvPr/>
        </p:nvSpPr>
        <p:spPr>
          <a:xfrm>
            <a:off x="746288"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005E3295-CDDD-7720-9B53-BB4BB6724119}"/>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15210"/>
          <a:stretch/>
        </p:blipFill>
        <p:spPr>
          <a:xfrm>
            <a:off x="1479751" y="740526"/>
            <a:ext cx="1027320" cy="1091232"/>
          </a:xfrm>
          <a:prstGeom prst="rect">
            <a:avLst/>
          </a:prstGeom>
        </p:spPr>
      </p:pic>
      <p:sp>
        <p:nvSpPr>
          <p:cNvPr id="13" name="Title 4">
            <a:extLst>
              <a:ext uri="{FF2B5EF4-FFF2-40B4-BE49-F238E27FC236}">
                <a16:creationId xmlns:a16="http://schemas.microsoft.com/office/drawing/2014/main" id="{A3F013D6-D875-916D-6241-FD6B9B681C0B}"/>
              </a:ext>
            </a:extLst>
          </p:cNvPr>
          <p:cNvSpPr txBox="1">
            <a:spLocks/>
          </p:cNvSpPr>
          <p:nvPr/>
        </p:nvSpPr>
        <p:spPr>
          <a:xfrm>
            <a:off x="2523264" y="1004208"/>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Global IT Organization</a:t>
            </a:r>
          </a:p>
        </p:txBody>
      </p:sp>
      <p:sp>
        <p:nvSpPr>
          <p:cNvPr id="18" name="TextBox 17">
            <a:extLst>
              <a:ext uri="{FF2B5EF4-FFF2-40B4-BE49-F238E27FC236}">
                <a16:creationId xmlns:a16="http://schemas.microsoft.com/office/drawing/2014/main" id="{19F5AA60-BD3C-D11D-2F0A-C4F3AE83C39E}"/>
              </a:ext>
            </a:extLst>
          </p:cNvPr>
          <p:cNvSpPr txBox="1"/>
          <p:nvPr/>
        </p:nvSpPr>
        <p:spPr>
          <a:xfrm>
            <a:off x="1111445" y="1908265"/>
            <a:ext cx="4376320" cy="923330"/>
          </a:xfrm>
          <a:prstGeom prst="rect">
            <a:avLst/>
          </a:prstGeom>
          <a:noFill/>
        </p:spPr>
        <p:txBody>
          <a:bodyPr wrap="square">
            <a:spAutoFit/>
          </a:bodyPr>
          <a:lstStyle/>
          <a:p>
            <a:pPr algn="ctr"/>
            <a:r>
              <a:rPr lang="en-GB" sz="1800" dirty="0"/>
              <a:t>Identifying individuals with the potential to be placed on a digital transformation reskilling program </a:t>
            </a:r>
          </a:p>
        </p:txBody>
      </p:sp>
      <p:grpSp>
        <p:nvGrpSpPr>
          <p:cNvPr id="37" name="Group 36">
            <a:extLst>
              <a:ext uri="{FF2B5EF4-FFF2-40B4-BE49-F238E27FC236}">
                <a16:creationId xmlns:a16="http://schemas.microsoft.com/office/drawing/2014/main" id="{605BB769-6924-B58A-A188-1763F1B22396}"/>
              </a:ext>
            </a:extLst>
          </p:cNvPr>
          <p:cNvGrpSpPr/>
          <p:nvPr/>
        </p:nvGrpSpPr>
        <p:grpSpPr>
          <a:xfrm>
            <a:off x="6339080" y="509737"/>
            <a:ext cx="5106634" cy="2754573"/>
            <a:chOff x="6339080" y="509737"/>
            <a:chExt cx="5106634" cy="2754573"/>
          </a:xfrm>
        </p:grpSpPr>
        <p:sp>
          <p:nvSpPr>
            <p:cNvPr id="21" name="Rectangle: Diagonal Corners Rounded 20">
              <a:extLst>
                <a:ext uri="{FF2B5EF4-FFF2-40B4-BE49-F238E27FC236}">
                  <a16:creationId xmlns:a16="http://schemas.microsoft.com/office/drawing/2014/main" id="{DACFEFCE-B020-27D6-5077-65376E67A9EC}"/>
                </a:ext>
              </a:extLst>
            </p:cNvPr>
            <p:cNvSpPr/>
            <p:nvPr/>
          </p:nvSpPr>
          <p:spPr>
            <a:xfrm>
              <a:off x="6339080"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4">
              <a:extLst>
                <a:ext uri="{FF2B5EF4-FFF2-40B4-BE49-F238E27FC236}">
                  <a16:creationId xmlns:a16="http://schemas.microsoft.com/office/drawing/2014/main" id="{38E27CF0-7F0B-48C6-4128-3A528AC6315F}"/>
                </a:ext>
              </a:extLst>
            </p:cNvPr>
            <p:cNvSpPr txBox="1">
              <a:spLocks/>
            </p:cNvSpPr>
            <p:nvPr/>
          </p:nvSpPr>
          <p:spPr>
            <a:xfrm>
              <a:off x="8229035" y="1004208"/>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UK Local Government</a:t>
              </a:r>
            </a:p>
          </p:txBody>
        </p:sp>
        <p:sp>
          <p:nvSpPr>
            <p:cNvPr id="25" name="TextBox 24">
              <a:extLst>
                <a:ext uri="{FF2B5EF4-FFF2-40B4-BE49-F238E27FC236}">
                  <a16:creationId xmlns:a16="http://schemas.microsoft.com/office/drawing/2014/main" id="{9B03A250-5C5A-7DD5-CD28-7D7C48091775}"/>
                </a:ext>
              </a:extLst>
            </p:cNvPr>
            <p:cNvSpPr txBox="1"/>
            <p:nvPr/>
          </p:nvSpPr>
          <p:spPr>
            <a:xfrm>
              <a:off x="6704237" y="2014290"/>
              <a:ext cx="4376320" cy="646331"/>
            </a:xfrm>
            <a:prstGeom prst="rect">
              <a:avLst/>
            </a:prstGeom>
            <a:noFill/>
          </p:spPr>
          <p:txBody>
            <a:bodyPr wrap="square">
              <a:spAutoFit/>
            </a:bodyPr>
            <a:lstStyle/>
            <a:p>
              <a:pPr algn="ctr"/>
              <a:r>
                <a:rPr lang="en-GB" sz="1800" dirty="0"/>
                <a:t>Supporting the delivery of a women in leadership development program </a:t>
              </a:r>
            </a:p>
          </p:txBody>
        </p:sp>
        <p:pic>
          <p:nvPicPr>
            <p:cNvPr id="15" name="Graphic 14">
              <a:extLst>
                <a:ext uri="{FF2B5EF4-FFF2-40B4-BE49-F238E27FC236}">
                  <a16:creationId xmlns:a16="http://schemas.microsoft.com/office/drawing/2014/main" id="{59E71B70-4DDF-DCB6-A45D-781D4768333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 b="20550"/>
            <a:stretch/>
          </p:blipFill>
          <p:spPr>
            <a:xfrm>
              <a:off x="7420502" y="973239"/>
              <a:ext cx="619014" cy="636958"/>
            </a:xfrm>
            <a:prstGeom prst="rect">
              <a:avLst/>
            </a:prstGeom>
          </p:spPr>
        </p:pic>
      </p:grpSp>
      <p:grpSp>
        <p:nvGrpSpPr>
          <p:cNvPr id="38" name="Group 37">
            <a:extLst>
              <a:ext uri="{FF2B5EF4-FFF2-40B4-BE49-F238E27FC236}">
                <a16:creationId xmlns:a16="http://schemas.microsoft.com/office/drawing/2014/main" id="{2092D7B7-E48C-E434-EFDC-C87CB17EFC98}"/>
              </a:ext>
            </a:extLst>
          </p:cNvPr>
          <p:cNvGrpSpPr/>
          <p:nvPr/>
        </p:nvGrpSpPr>
        <p:grpSpPr>
          <a:xfrm>
            <a:off x="746288" y="3604498"/>
            <a:ext cx="5106634" cy="2754573"/>
            <a:chOff x="746288" y="3604498"/>
            <a:chExt cx="5106634" cy="2754573"/>
          </a:xfrm>
        </p:grpSpPr>
        <p:sp>
          <p:nvSpPr>
            <p:cNvPr id="27" name="Rectangle: Diagonal Corners Rounded 26">
              <a:extLst>
                <a:ext uri="{FF2B5EF4-FFF2-40B4-BE49-F238E27FC236}">
                  <a16:creationId xmlns:a16="http://schemas.microsoft.com/office/drawing/2014/main" id="{2AF31230-FA67-7A4D-0CDE-18E46F920B55}"/>
                </a:ext>
              </a:extLst>
            </p:cNvPr>
            <p:cNvSpPr/>
            <p:nvPr/>
          </p:nvSpPr>
          <p:spPr>
            <a:xfrm>
              <a:off x="746288"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4">
              <a:extLst>
                <a:ext uri="{FF2B5EF4-FFF2-40B4-BE49-F238E27FC236}">
                  <a16:creationId xmlns:a16="http://schemas.microsoft.com/office/drawing/2014/main" id="{BB9C13EC-A636-4CB9-0D22-31F103F1B513}"/>
                </a:ext>
              </a:extLst>
            </p:cNvPr>
            <p:cNvSpPr txBox="1">
              <a:spLocks/>
            </p:cNvSpPr>
            <p:nvPr/>
          </p:nvSpPr>
          <p:spPr>
            <a:xfrm>
              <a:off x="2642103" y="4009131"/>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Global Electronics Organization</a:t>
              </a:r>
            </a:p>
          </p:txBody>
        </p:sp>
        <p:sp>
          <p:nvSpPr>
            <p:cNvPr id="30" name="TextBox 29">
              <a:extLst>
                <a:ext uri="{FF2B5EF4-FFF2-40B4-BE49-F238E27FC236}">
                  <a16:creationId xmlns:a16="http://schemas.microsoft.com/office/drawing/2014/main" id="{9399D91C-DC25-1350-E3DF-2ED70E2DC5C4}"/>
                </a:ext>
              </a:extLst>
            </p:cNvPr>
            <p:cNvSpPr txBox="1"/>
            <p:nvPr/>
          </p:nvSpPr>
          <p:spPr>
            <a:xfrm>
              <a:off x="1111445" y="5003026"/>
              <a:ext cx="4376320" cy="923330"/>
            </a:xfrm>
            <a:prstGeom prst="rect">
              <a:avLst/>
            </a:prstGeom>
            <a:noFill/>
          </p:spPr>
          <p:txBody>
            <a:bodyPr wrap="square">
              <a:spAutoFit/>
            </a:bodyPr>
            <a:lstStyle/>
            <a:p>
              <a:pPr algn="ctr"/>
              <a:r>
                <a:rPr lang="en-GB" sz="1800" dirty="0"/>
                <a:t>Helping leaders work together more effectively as part of a leadership transformation program </a:t>
              </a:r>
            </a:p>
          </p:txBody>
        </p:sp>
        <p:pic>
          <p:nvPicPr>
            <p:cNvPr id="17" name="Graphic 16" descr="Plug outline">
              <a:extLst>
                <a:ext uri="{FF2B5EF4-FFF2-40B4-BE49-F238E27FC236}">
                  <a16:creationId xmlns:a16="http://schemas.microsoft.com/office/drawing/2014/main" id="{9198818B-1876-3B55-5CAA-839D74751AB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76481" y="3941491"/>
              <a:ext cx="795126" cy="795126"/>
            </a:xfrm>
            <a:prstGeom prst="rect">
              <a:avLst/>
            </a:prstGeom>
          </p:spPr>
        </p:pic>
      </p:grpSp>
      <p:grpSp>
        <p:nvGrpSpPr>
          <p:cNvPr id="39" name="Group 38">
            <a:extLst>
              <a:ext uri="{FF2B5EF4-FFF2-40B4-BE49-F238E27FC236}">
                <a16:creationId xmlns:a16="http://schemas.microsoft.com/office/drawing/2014/main" id="{00D63364-3527-69F0-A890-2838120829B5}"/>
              </a:ext>
            </a:extLst>
          </p:cNvPr>
          <p:cNvGrpSpPr/>
          <p:nvPr/>
        </p:nvGrpSpPr>
        <p:grpSpPr>
          <a:xfrm>
            <a:off x="6339080" y="3604498"/>
            <a:ext cx="5106634" cy="2754573"/>
            <a:chOff x="6339080" y="3604498"/>
            <a:chExt cx="5106634" cy="2754573"/>
          </a:xfrm>
        </p:grpSpPr>
        <p:sp>
          <p:nvSpPr>
            <p:cNvPr id="31" name="Rectangle: Diagonal Corners Rounded 30">
              <a:extLst>
                <a:ext uri="{FF2B5EF4-FFF2-40B4-BE49-F238E27FC236}">
                  <a16:creationId xmlns:a16="http://schemas.microsoft.com/office/drawing/2014/main" id="{5B0770B0-491D-3221-A48D-20C7080230AF}"/>
                </a:ext>
              </a:extLst>
            </p:cNvPr>
            <p:cNvSpPr/>
            <p:nvPr/>
          </p:nvSpPr>
          <p:spPr>
            <a:xfrm>
              <a:off x="6339080"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itle 4">
              <a:extLst>
                <a:ext uri="{FF2B5EF4-FFF2-40B4-BE49-F238E27FC236}">
                  <a16:creationId xmlns:a16="http://schemas.microsoft.com/office/drawing/2014/main" id="{0DF6C411-CED1-276F-02AE-D83CCD5E8E73}"/>
                </a:ext>
              </a:extLst>
            </p:cNvPr>
            <p:cNvSpPr txBox="1">
              <a:spLocks/>
            </p:cNvSpPr>
            <p:nvPr/>
          </p:nvSpPr>
          <p:spPr>
            <a:xfrm>
              <a:off x="8432051" y="4009131"/>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UK Construction Organization </a:t>
              </a:r>
            </a:p>
          </p:txBody>
        </p:sp>
        <p:sp>
          <p:nvSpPr>
            <p:cNvPr id="33" name="TextBox 32">
              <a:extLst>
                <a:ext uri="{FF2B5EF4-FFF2-40B4-BE49-F238E27FC236}">
                  <a16:creationId xmlns:a16="http://schemas.microsoft.com/office/drawing/2014/main" id="{116F1D49-BE4B-0EFA-D9DF-23BBC1EB5BD3}"/>
                </a:ext>
              </a:extLst>
            </p:cNvPr>
            <p:cNvSpPr txBox="1"/>
            <p:nvPr/>
          </p:nvSpPr>
          <p:spPr>
            <a:xfrm>
              <a:off x="6704237" y="5132601"/>
              <a:ext cx="4376320" cy="646331"/>
            </a:xfrm>
            <a:prstGeom prst="rect">
              <a:avLst/>
            </a:prstGeom>
            <a:noFill/>
          </p:spPr>
          <p:txBody>
            <a:bodyPr wrap="square">
              <a:spAutoFit/>
            </a:bodyPr>
            <a:lstStyle/>
            <a:p>
              <a:pPr algn="ctr"/>
              <a:r>
                <a:rPr lang="en-GB" sz="1800" dirty="0"/>
                <a:t>Succession Planning for numerous boards across multiple business units </a:t>
              </a:r>
            </a:p>
          </p:txBody>
        </p:sp>
        <p:pic>
          <p:nvPicPr>
            <p:cNvPr id="35" name="Graphic 34" descr="Crane with solid fill">
              <a:extLst>
                <a:ext uri="{FF2B5EF4-FFF2-40B4-BE49-F238E27FC236}">
                  <a16:creationId xmlns:a16="http://schemas.microsoft.com/office/drawing/2014/main" id="{094197A0-14FC-4049-8635-AF73B13B933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35618" y="3920509"/>
              <a:ext cx="742329" cy="742329"/>
            </a:xfrm>
            <a:prstGeom prst="rect">
              <a:avLst/>
            </a:prstGeom>
          </p:spPr>
        </p:pic>
      </p:grpSp>
    </p:spTree>
    <p:extLst>
      <p:ext uri="{BB962C8B-B14F-4D97-AF65-F5344CB8AC3E}">
        <p14:creationId xmlns:p14="http://schemas.microsoft.com/office/powerpoint/2010/main" val="337618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4469F8F6-2FFE-3443-DC00-C018082847B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4522" y="-1351628"/>
            <a:ext cx="9561256" cy="9561256"/>
          </a:xfrm>
          <a:prstGeom prst="rect">
            <a:avLst/>
          </a:prstGeom>
        </p:spPr>
      </p:pic>
      <p:sp>
        <p:nvSpPr>
          <p:cNvPr id="3" name="Rectangle: Diagonal Corners Rounded 2">
            <a:extLst>
              <a:ext uri="{FF2B5EF4-FFF2-40B4-BE49-F238E27FC236}">
                <a16:creationId xmlns:a16="http://schemas.microsoft.com/office/drawing/2014/main" id="{4298130A-40AC-0833-7852-29485675E2AA}"/>
              </a:ext>
            </a:extLst>
          </p:cNvPr>
          <p:cNvSpPr/>
          <p:nvPr/>
        </p:nvSpPr>
        <p:spPr>
          <a:xfrm>
            <a:off x="746288"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9F5AA60-BD3C-D11D-2F0A-C4F3AE83C39E}"/>
              </a:ext>
            </a:extLst>
          </p:cNvPr>
          <p:cNvSpPr txBox="1"/>
          <p:nvPr/>
        </p:nvSpPr>
        <p:spPr>
          <a:xfrm>
            <a:off x="1111445" y="2033280"/>
            <a:ext cx="4376320" cy="646331"/>
          </a:xfrm>
          <a:prstGeom prst="rect">
            <a:avLst/>
          </a:prstGeom>
          <a:noFill/>
        </p:spPr>
        <p:txBody>
          <a:bodyPr wrap="square">
            <a:spAutoFit/>
          </a:bodyPr>
          <a:lstStyle/>
          <a:p>
            <a:pPr algn="ctr"/>
            <a:r>
              <a:rPr lang="en-GB" dirty="0"/>
              <a:t>Identifying future leaders and developing potential for all </a:t>
            </a:r>
          </a:p>
        </p:txBody>
      </p:sp>
      <p:grpSp>
        <p:nvGrpSpPr>
          <p:cNvPr id="22" name="Group 21">
            <a:extLst>
              <a:ext uri="{FF2B5EF4-FFF2-40B4-BE49-F238E27FC236}">
                <a16:creationId xmlns:a16="http://schemas.microsoft.com/office/drawing/2014/main" id="{9E485303-19E0-FF87-0EFE-4375137D6D1A}"/>
              </a:ext>
            </a:extLst>
          </p:cNvPr>
          <p:cNvGrpSpPr/>
          <p:nvPr/>
        </p:nvGrpSpPr>
        <p:grpSpPr>
          <a:xfrm>
            <a:off x="6339080" y="509737"/>
            <a:ext cx="5106634" cy="2754573"/>
            <a:chOff x="6339080" y="509737"/>
            <a:chExt cx="5106634" cy="2754573"/>
          </a:xfrm>
        </p:grpSpPr>
        <p:sp>
          <p:nvSpPr>
            <p:cNvPr id="21" name="Rectangle: Diagonal Corners Rounded 20">
              <a:extLst>
                <a:ext uri="{FF2B5EF4-FFF2-40B4-BE49-F238E27FC236}">
                  <a16:creationId xmlns:a16="http://schemas.microsoft.com/office/drawing/2014/main" id="{DACFEFCE-B020-27D6-5077-65376E67A9EC}"/>
                </a:ext>
              </a:extLst>
            </p:cNvPr>
            <p:cNvSpPr/>
            <p:nvPr/>
          </p:nvSpPr>
          <p:spPr>
            <a:xfrm>
              <a:off x="6339080"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Loading with solid fill">
              <a:extLst>
                <a:ext uri="{FF2B5EF4-FFF2-40B4-BE49-F238E27FC236}">
                  <a16:creationId xmlns:a16="http://schemas.microsoft.com/office/drawing/2014/main" id="{2A4411D8-6E69-95A9-FBFA-9F67FD90536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32516" y="559473"/>
              <a:ext cx="1492665" cy="1492665"/>
            </a:xfrm>
            <a:prstGeom prst="rect">
              <a:avLst/>
            </a:prstGeom>
          </p:spPr>
        </p:pic>
        <p:sp>
          <p:nvSpPr>
            <p:cNvPr id="4" name="Title 4">
              <a:extLst>
                <a:ext uri="{FF2B5EF4-FFF2-40B4-BE49-F238E27FC236}">
                  <a16:creationId xmlns:a16="http://schemas.microsoft.com/office/drawing/2014/main" id="{0343FBC9-838E-0024-DF0C-E0921458BA55}"/>
                </a:ext>
              </a:extLst>
            </p:cNvPr>
            <p:cNvSpPr txBox="1">
              <a:spLocks/>
            </p:cNvSpPr>
            <p:nvPr/>
          </p:nvSpPr>
          <p:spPr>
            <a:xfrm>
              <a:off x="8344483" y="1001778"/>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Middle East Utilities Organization </a:t>
              </a:r>
            </a:p>
          </p:txBody>
        </p:sp>
        <p:sp>
          <p:nvSpPr>
            <p:cNvPr id="5" name="TextBox 4">
              <a:extLst>
                <a:ext uri="{FF2B5EF4-FFF2-40B4-BE49-F238E27FC236}">
                  <a16:creationId xmlns:a16="http://schemas.microsoft.com/office/drawing/2014/main" id="{99B0E38D-D6EF-A3A5-2323-3D2030214B54}"/>
                </a:ext>
              </a:extLst>
            </p:cNvPr>
            <p:cNvSpPr txBox="1"/>
            <p:nvPr/>
          </p:nvSpPr>
          <p:spPr>
            <a:xfrm>
              <a:off x="6704235" y="1908265"/>
              <a:ext cx="4376320" cy="923330"/>
            </a:xfrm>
            <a:prstGeom prst="rect">
              <a:avLst/>
            </a:prstGeom>
            <a:noFill/>
          </p:spPr>
          <p:txBody>
            <a:bodyPr wrap="square">
              <a:spAutoFit/>
            </a:bodyPr>
            <a:lstStyle/>
            <a:p>
              <a:pPr algn="ctr"/>
              <a:r>
                <a:rPr lang="en-GB" sz="1800" dirty="0"/>
                <a:t>Identifying individuals to place on a talent acceleration program to support a massive period of growth </a:t>
              </a:r>
            </a:p>
          </p:txBody>
        </p:sp>
      </p:grpSp>
      <p:grpSp>
        <p:nvGrpSpPr>
          <p:cNvPr id="23" name="Group 22">
            <a:extLst>
              <a:ext uri="{FF2B5EF4-FFF2-40B4-BE49-F238E27FC236}">
                <a16:creationId xmlns:a16="http://schemas.microsoft.com/office/drawing/2014/main" id="{A13332B9-B801-3A03-EB06-A65CA7D4B8BD}"/>
              </a:ext>
            </a:extLst>
          </p:cNvPr>
          <p:cNvGrpSpPr/>
          <p:nvPr/>
        </p:nvGrpSpPr>
        <p:grpSpPr>
          <a:xfrm>
            <a:off x="745048" y="3604498"/>
            <a:ext cx="5106634" cy="2754573"/>
            <a:chOff x="745048" y="3604498"/>
            <a:chExt cx="5106634" cy="2754573"/>
          </a:xfrm>
        </p:grpSpPr>
        <p:sp>
          <p:nvSpPr>
            <p:cNvPr id="6" name="Rectangle: Diagonal Corners Rounded 5">
              <a:extLst>
                <a:ext uri="{FF2B5EF4-FFF2-40B4-BE49-F238E27FC236}">
                  <a16:creationId xmlns:a16="http://schemas.microsoft.com/office/drawing/2014/main" id="{4351C7FE-0312-80BD-620B-67C2EB025B4B}"/>
                </a:ext>
              </a:extLst>
            </p:cNvPr>
            <p:cNvSpPr/>
            <p:nvPr/>
          </p:nvSpPr>
          <p:spPr>
            <a:xfrm>
              <a:off x="745048"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4">
              <a:extLst>
                <a:ext uri="{FF2B5EF4-FFF2-40B4-BE49-F238E27FC236}">
                  <a16:creationId xmlns:a16="http://schemas.microsoft.com/office/drawing/2014/main" id="{29B3A942-31AB-0183-9323-6C299FE76501}"/>
                </a:ext>
              </a:extLst>
            </p:cNvPr>
            <p:cNvSpPr txBox="1">
              <a:spLocks/>
            </p:cNvSpPr>
            <p:nvPr/>
          </p:nvSpPr>
          <p:spPr>
            <a:xfrm>
              <a:off x="2523264" y="4069016"/>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European Construction Organization</a:t>
              </a:r>
            </a:p>
          </p:txBody>
        </p:sp>
        <p:sp>
          <p:nvSpPr>
            <p:cNvPr id="8" name="TextBox 7">
              <a:extLst>
                <a:ext uri="{FF2B5EF4-FFF2-40B4-BE49-F238E27FC236}">
                  <a16:creationId xmlns:a16="http://schemas.microsoft.com/office/drawing/2014/main" id="{09CF63D2-2E20-9998-C041-9D7FA1D8FC6B}"/>
                </a:ext>
              </a:extLst>
            </p:cNvPr>
            <p:cNvSpPr txBox="1"/>
            <p:nvPr/>
          </p:nvSpPr>
          <p:spPr>
            <a:xfrm>
              <a:off x="1110205" y="5132601"/>
              <a:ext cx="4376320" cy="646331"/>
            </a:xfrm>
            <a:prstGeom prst="rect">
              <a:avLst/>
            </a:prstGeom>
            <a:noFill/>
          </p:spPr>
          <p:txBody>
            <a:bodyPr wrap="square">
              <a:spAutoFit/>
            </a:bodyPr>
            <a:lstStyle/>
            <a:p>
              <a:pPr algn="ctr"/>
              <a:r>
                <a:rPr lang="en-GB" sz="1800" dirty="0"/>
                <a:t>Improving the quality of performance reviews</a:t>
              </a:r>
            </a:p>
          </p:txBody>
        </p:sp>
        <p:pic>
          <p:nvPicPr>
            <p:cNvPr id="9" name="Graphic 8" descr="Crane with solid fill">
              <a:extLst>
                <a:ext uri="{FF2B5EF4-FFF2-40B4-BE49-F238E27FC236}">
                  <a16:creationId xmlns:a16="http://schemas.microsoft.com/office/drawing/2014/main" id="{7C849446-C52F-E735-4087-DF26A264C27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6831" y="3980394"/>
              <a:ext cx="742329" cy="742329"/>
            </a:xfrm>
            <a:prstGeom prst="rect">
              <a:avLst/>
            </a:prstGeom>
          </p:spPr>
        </p:pic>
      </p:grpSp>
      <p:grpSp>
        <p:nvGrpSpPr>
          <p:cNvPr id="26" name="Group 25">
            <a:extLst>
              <a:ext uri="{FF2B5EF4-FFF2-40B4-BE49-F238E27FC236}">
                <a16:creationId xmlns:a16="http://schemas.microsoft.com/office/drawing/2014/main" id="{19984B71-83CB-6584-D30E-4E842F679867}"/>
              </a:ext>
            </a:extLst>
          </p:cNvPr>
          <p:cNvGrpSpPr/>
          <p:nvPr/>
        </p:nvGrpSpPr>
        <p:grpSpPr>
          <a:xfrm>
            <a:off x="6339080" y="3605204"/>
            <a:ext cx="5106634" cy="2754573"/>
            <a:chOff x="6339080" y="3605204"/>
            <a:chExt cx="5106634" cy="2754573"/>
          </a:xfrm>
        </p:grpSpPr>
        <p:sp>
          <p:nvSpPr>
            <p:cNvPr id="10" name="Rectangle: Diagonal Corners Rounded 9">
              <a:extLst>
                <a:ext uri="{FF2B5EF4-FFF2-40B4-BE49-F238E27FC236}">
                  <a16:creationId xmlns:a16="http://schemas.microsoft.com/office/drawing/2014/main" id="{6FEBB52F-DAB3-4530-BB4F-82EB312570D2}"/>
                </a:ext>
              </a:extLst>
            </p:cNvPr>
            <p:cNvSpPr/>
            <p:nvPr/>
          </p:nvSpPr>
          <p:spPr>
            <a:xfrm>
              <a:off x="6339080" y="3605204"/>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EBEB6B08-FF44-EACF-4513-E647ED1F6B8B}"/>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5210"/>
            <a:stretch/>
          </p:blipFill>
          <p:spPr>
            <a:xfrm>
              <a:off x="7072543" y="3835993"/>
              <a:ext cx="1027320" cy="1091232"/>
            </a:xfrm>
            <a:prstGeom prst="rect">
              <a:avLst/>
            </a:prstGeom>
          </p:spPr>
        </p:pic>
        <p:sp>
          <p:nvSpPr>
            <p:cNvPr id="14" name="Title 4">
              <a:extLst>
                <a:ext uri="{FF2B5EF4-FFF2-40B4-BE49-F238E27FC236}">
                  <a16:creationId xmlns:a16="http://schemas.microsoft.com/office/drawing/2014/main" id="{C2ADA1C2-12E5-C91D-7605-8C32B86BA3E0}"/>
                </a:ext>
              </a:extLst>
            </p:cNvPr>
            <p:cNvSpPr txBox="1">
              <a:spLocks/>
            </p:cNvSpPr>
            <p:nvPr/>
          </p:nvSpPr>
          <p:spPr>
            <a:xfrm>
              <a:off x="8116056" y="4099675"/>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Global IT Organization</a:t>
              </a:r>
            </a:p>
          </p:txBody>
        </p:sp>
        <p:sp>
          <p:nvSpPr>
            <p:cNvPr id="16" name="TextBox 15">
              <a:extLst>
                <a:ext uri="{FF2B5EF4-FFF2-40B4-BE49-F238E27FC236}">
                  <a16:creationId xmlns:a16="http://schemas.microsoft.com/office/drawing/2014/main" id="{AECD3F4C-D0D7-E81B-507F-A1FAF50A7B1D}"/>
                </a:ext>
              </a:extLst>
            </p:cNvPr>
            <p:cNvSpPr txBox="1"/>
            <p:nvPr/>
          </p:nvSpPr>
          <p:spPr>
            <a:xfrm>
              <a:off x="6704237" y="5128747"/>
              <a:ext cx="4376320" cy="646331"/>
            </a:xfrm>
            <a:prstGeom prst="rect">
              <a:avLst/>
            </a:prstGeom>
            <a:noFill/>
          </p:spPr>
          <p:txBody>
            <a:bodyPr wrap="square">
              <a:spAutoFit/>
            </a:bodyPr>
            <a:lstStyle/>
            <a:p>
              <a:pPr algn="ctr"/>
              <a:r>
                <a:rPr lang="en-GB" dirty="0"/>
                <a:t>Identifying and developing a broad spectrum of leadership talent </a:t>
              </a:r>
              <a:endParaRPr lang="en-GB" sz="1800" dirty="0"/>
            </a:p>
          </p:txBody>
        </p:sp>
      </p:grpSp>
      <p:pic>
        <p:nvPicPr>
          <p:cNvPr id="19" name="Graphic 18" descr="Germ outline">
            <a:extLst>
              <a:ext uri="{FF2B5EF4-FFF2-40B4-BE49-F238E27FC236}">
                <a16:creationId xmlns:a16="http://schemas.microsoft.com/office/drawing/2014/main" id="{E2862690-805F-611E-9EBB-CDAC47E29E0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64636" y="904568"/>
            <a:ext cx="798416" cy="798416"/>
          </a:xfrm>
          <a:prstGeom prst="rect">
            <a:avLst/>
          </a:prstGeom>
        </p:spPr>
      </p:pic>
      <p:sp>
        <p:nvSpPr>
          <p:cNvPr id="20" name="Title 4">
            <a:extLst>
              <a:ext uri="{FF2B5EF4-FFF2-40B4-BE49-F238E27FC236}">
                <a16:creationId xmlns:a16="http://schemas.microsoft.com/office/drawing/2014/main" id="{57611853-84F8-2A6F-623A-BAE56AFFB26D}"/>
              </a:ext>
            </a:extLst>
          </p:cNvPr>
          <p:cNvSpPr txBox="1">
            <a:spLocks/>
          </p:cNvSpPr>
          <p:nvPr/>
        </p:nvSpPr>
        <p:spPr>
          <a:xfrm>
            <a:off x="2440910" y="1001778"/>
            <a:ext cx="2860723"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Global Pharmaceuticals Organization</a:t>
            </a:r>
          </a:p>
        </p:txBody>
      </p:sp>
      <p:sp>
        <p:nvSpPr>
          <p:cNvPr id="36" name="Rectangle 35">
            <a:extLst>
              <a:ext uri="{FF2B5EF4-FFF2-40B4-BE49-F238E27FC236}">
                <a16:creationId xmlns:a16="http://schemas.microsoft.com/office/drawing/2014/main" id="{97BED387-5FC5-637B-30F2-DDDEDC18D2B7}"/>
              </a:ext>
            </a:extLst>
          </p:cNvPr>
          <p:cNvSpPr/>
          <p:nvPr/>
        </p:nvSpPr>
        <p:spPr>
          <a:xfrm>
            <a:off x="701117" y="498929"/>
            <a:ext cx="5150565" cy="276538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F06EB7FF-C92A-48AA-A447-90FCB1B532DF}"/>
              </a:ext>
            </a:extLst>
          </p:cNvPr>
          <p:cNvSpPr/>
          <p:nvPr/>
        </p:nvSpPr>
        <p:spPr>
          <a:xfrm>
            <a:off x="667629" y="3593690"/>
            <a:ext cx="5184053" cy="276538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Diagonal Corners Rounded 33">
            <a:extLst>
              <a:ext uri="{FF2B5EF4-FFF2-40B4-BE49-F238E27FC236}">
                <a16:creationId xmlns:a16="http://schemas.microsoft.com/office/drawing/2014/main" id="{1528A5C6-FC62-9FEF-7C46-CE48F732C3BB}"/>
              </a:ext>
            </a:extLst>
          </p:cNvPr>
          <p:cNvSpPr/>
          <p:nvPr/>
        </p:nvSpPr>
        <p:spPr>
          <a:xfrm>
            <a:off x="6337840" y="506769"/>
            <a:ext cx="5106634" cy="2754573"/>
          </a:xfrm>
          <a:prstGeom prst="round2DiagRect">
            <a:avLst>
              <a:gd name="adj1" fmla="val 0"/>
              <a:gd name="adj2" fmla="val 608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98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with arms crossed&#10;&#10;Description automatically generated">
            <a:extLst>
              <a:ext uri="{FF2B5EF4-FFF2-40B4-BE49-F238E27FC236}">
                <a16:creationId xmlns:a16="http://schemas.microsoft.com/office/drawing/2014/main" id="{88919412-E8F6-F915-AD0A-91B21C442003}"/>
              </a:ext>
            </a:extLst>
          </p:cNvPr>
          <p:cNvPicPr>
            <a:picLocks noChangeAspect="1"/>
          </p:cNvPicPr>
          <p:nvPr/>
        </p:nvPicPr>
        <p:blipFill rotWithShape="1">
          <a:blip r:embed="rId2" cstate="print">
            <a:clrChange>
              <a:clrFrom>
                <a:srgbClr val="DCF5EF"/>
              </a:clrFrom>
              <a:clrTo>
                <a:srgbClr val="DCF5EF">
                  <a:alpha val="0"/>
                </a:srgbClr>
              </a:clrTo>
            </a:clrChange>
            <a:extLst>
              <a:ext uri="{28A0092B-C50C-407E-A947-70E740481C1C}">
                <a14:useLocalDpi xmlns:a14="http://schemas.microsoft.com/office/drawing/2010/main"/>
              </a:ext>
            </a:extLst>
          </a:blip>
          <a:srcRect/>
          <a:stretch/>
        </p:blipFill>
        <p:spPr>
          <a:xfrm>
            <a:off x="973394" y="1536376"/>
            <a:ext cx="10245212" cy="5373326"/>
          </a:xfrm>
          <a:prstGeom prst="rect">
            <a:avLst/>
          </a:prstGeom>
        </p:spPr>
      </p:pic>
      <p:sp>
        <p:nvSpPr>
          <p:cNvPr id="5" name="TextBox 4">
            <a:extLst>
              <a:ext uri="{FF2B5EF4-FFF2-40B4-BE49-F238E27FC236}">
                <a16:creationId xmlns:a16="http://schemas.microsoft.com/office/drawing/2014/main" id="{6674145F-FCA7-0FB2-C0F9-DAFD50DE30F0}"/>
              </a:ext>
            </a:extLst>
          </p:cNvPr>
          <p:cNvSpPr txBox="1"/>
          <p:nvPr/>
        </p:nvSpPr>
        <p:spPr>
          <a:xfrm>
            <a:off x="2411362" y="504650"/>
            <a:ext cx="7369276" cy="1107419"/>
          </a:xfrm>
          <a:prstGeom prst="rect">
            <a:avLst/>
          </a:prstGeom>
          <a:noFill/>
        </p:spPr>
        <p:txBody>
          <a:bodyPr wrap="square">
            <a:spAutoFit/>
          </a:bodyPr>
          <a:lstStyle/>
          <a:p>
            <a:pPr marL="0" indent="0" algn="ctr">
              <a:lnSpc>
                <a:spcPct val="107000"/>
              </a:lnSpc>
              <a:spcAft>
                <a:spcPts val="800"/>
              </a:spcAft>
              <a:buNone/>
            </a:pPr>
            <a:r>
              <a:rPr lang="en-US" sz="3200" b="1" dirty="0">
                <a:solidFill>
                  <a:srgbClr val="1A244A"/>
                </a:solidFill>
                <a:effectLst/>
                <a:latin typeface="+mj-lt"/>
                <a:ea typeface="Calibri" panose="020F0502020204030204" pitchFamily="34" charset="0"/>
                <a:cs typeface="Arial" panose="020B0604020202020204" pitchFamily="34" charset="0"/>
              </a:rPr>
              <a:t>We believe everyone has potential for </a:t>
            </a:r>
            <a:r>
              <a:rPr lang="en-US" sz="3200" b="1" dirty="0">
                <a:solidFill>
                  <a:srgbClr val="1A244A"/>
                </a:solidFill>
                <a:latin typeface="+mj-lt"/>
                <a:ea typeface="Calibri" panose="020F0502020204030204" pitchFamily="34" charset="0"/>
                <a:cs typeface="Arial" panose="020B0604020202020204" pitchFamily="34" charset="0"/>
              </a:rPr>
              <a:t>s</a:t>
            </a:r>
            <a:r>
              <a:rPr lang="en-US" sz="3200" b="1" dirty="0">
                <a:solidFill>
                  <a:srgbClr val="1A244A"/>
                </a:solidFill>
                <a:effectLst/>
                <a:latin typeface="+mj-lt"/>
                <a:ea typeface="Calibri" panose="020F0502020204030204" pitchFamily="34" charset="0"/>
                <a:cs typeface="Arial" panose="020B0604020202020204" pitchFamily="34" charset="0"/>
              </a:rPr>
              <a:t>omething </a:t>
            </a:r>
          </a:p>
        </p:txBody>
      </p:sp>
    </p:spTree>
    <p:extLst>
      <p:ext uri="{BB962C8B-B14F-4D97-AF65-F5344CB8AC3E}">
        <p14:creationId xmlns:p14="http://schemas.microsoft.com/office/powerpoint/2010/main" val="1512015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4298130A-40AC-0833-7852-29485675E2AA}"/>
              </a:ext>
            </a:extLst>
          </p:cNvPr>
          <p:cNvSpPr/>
          <p:nvPr/>
        </p:nvSpPr>
        <p:spPr>
          <a:xfrm>
            <a:off x="746288"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9F5AA60-BD3C-D11D-2F0A-C4F3AE83C39E}"/>
              </a:ext>
            </a:extLst>
          </p:cNvPr>
          <p:cNvSpPr txBox="1"/>
          <p:nvPr/>
        </p:nvSpPr>
        <p:spPr>
          <a:xfrm>
            <a:off x="1111445" y="2033280"/>
            <a:ext cx="4376320" cy="646331"/>
          </a:xfrm>
          <a:prstGeom prst="rect">
            <a:avLst/>
          </a:prstGeom>
          <a:noFill/>
        </p:spPr>
        <p:txBody>
          <a:bodyPr wrap="square">
            <a:spAutoFit/>
          </a:bodyPr>
          <a:lstStyle/>
          <a:p>
            <a:pPr algn="ctr"/>
            <a:r>
              <a:rPr lang="en-GB" dirty="0"/>
              <a:t>Identifying future leaders and developing potential for all </a:t>
            </a:r>
          </a:p>
        </p:txBody>
      </p:sp>
      <p:grpSp>
        <p:nvGrpSpPr>
          <p:cNvPr id="22" name="Group 21">
            <a:extLst>
              <a:ext uri="{FF2B5EF4-FFF2-40B4-BE49-F238E27FC236}">
                <a16:creationId xmlns:a16="http://schemas.microsoft.com/office/drawing/2014/main" id="{9E485303-19E0-FF87-0EFE-4375137D6D1A}"/>
              </a:ext>
            </a:extLst>
          </p:cNvPr>
          <p:cNvGrpSpPr/>
          <p:nvPr/>
        </p:nvGrpSpPr>
        <p:grpSpPr>
          <a:xfrm>
            <a:off x="6339080" y="509737"/>
            <a:ext cx="5106634" cy="2754573"/>
            <a:chOff x="6339080" y="509737"/>
            <a:chExt cx="5106634" cy="2754573"/>
          </a:xfrm>
        </p:grpSpPr>
        <p:sp>
          <p:nvSpPr>
            <p:cNvPr id="21" name="Rectangle: Diagonal Corners Rounded 20">
              <a:extLst>
                <a:ext uri="{FF2B5EF4-FFF2-40B4-BE49-F238E27FC236}">
                  <a16:creationId xmlns:a16="http://schemas.microsoft.com/office/drawing/2014/main" id="{DACFEFCE-B020-27D6-5077-65376E67A9EC}"/>
                </a:ext>
              </a:extLst>
            </p:cNvPr>
            <p:cNvSpPr/>
            <p:nvPr/>
          </p:nvSpPr>
          <p:spPr>
            <a:xfrm>
              <a:off x="6339080" y="509737"/>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Loading with solid fill">
              <a:extLst>
                <a:ext uri="{FF2B5EF4-FFF2-40B4-BE49-F238E27FC236}">
                  <a16:creationId xmlns:a16="http://schemas.microsoft.com/office/drawing/2014/main" id="{2A4411D8-6E69-95A9-FBFA-9F67FD90536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32516" y="559473"/>
              <a:ext cx="1492665" cy="1492665"/>
            </a:xfrm>
            <a:prstGeom prst="rect">
              <a:avLst/>
            </a:prstGeom>
          </p:spPr>
        </p:pic>
        <p:sp>
          <p:nvSpPr>
            <p:cNvPr id="4" name="Title 4">
              <a:extLst>
                <a:ext uri="{FF2B5EF4-FFF2-40B4-BE49-F238E27FC236}">
                  <a16:creationId xmlns:a16="http://schemas.microsoft.com/office/drawing/2014/main" id="{0343FBC9-838E-0024-DF0C-E0921458BA55}"/>
                </a:ext>
              </a:extLst>
            </p:cNvPr>
            <p:cNvSpPr txBox="1">
              <a:spLocks/>
            </p:cNvSpPr>
            <p:nvPr/>
          </p:nvSpPr>
          <p:spPr>
            <a:xfrm>
              <a:off x="8344483" y="1001778"/>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Middle East Utilities Organization </a:t>
              </a:r>
            </a:p>
          </p:txBody>
        </p:sp>
        <p:sp>
          <p:nvSpPr>
            <p:cNvPr id="5" name="TextBox 4">
              <a:extLst>
                <a:ext uri="{FF2B5EF4-FFF2-40B4-BE49-F238E27FC236}">
                  <a16:creationId xmlns:a16="http://schemas.microsoft.com/office/drawing/2014/main" id="{99B0E38D-D6EF-A3A5-2323-3D2030214B54}"/>
                </a:ext>
              </a:extLst>
            </p:cNvPr>
            <p:cNvSpPr txBox="1"/>
            <p:nvPr/>
          </p:nvSpPr>
          <p:spPr>
            <a:xfrm>
              <a:off x="6704235" y="1908265"/>
              <a:ext cx="4376320" cy="923330"/>
            </a:xfrm>
            <a:prstGeom prst="rect">
              <a:avLst/>
            </a:prstGeom>
            <a:noFill/>
          </p:spPr>
          <p:txBody>
            <a:bodyPr wrap="square">
              <a:spAutoFit/>
            </a:bodyPr>
            <a:lstStyle/>
            <a:p>
              <a:pPr algn="ctr"/>
              <a:r>
                <a:rPr lang="en-GB" sz="1800" dirty="0"/>
                <a:t>Identifying individuals to place on a talent acceleration program to support a massive period of growth </a:t>
              </a:r>
            </a:p>
          </p:txBody>
        </p:sp>
      </p:grpSp>
      <p:grpSp>
        <p:nvGrpSpPr>
          <p:cNvPr id="23" name="Group 22">
            <a:extLst>
              <a:ext uri="{FF2B5EF4-FFF2-40B4-BE49-F238E27FC236}">
                <a16:creationId xmlns:a16="http://schemas.microsoft.com/office/drawing/2014/main" id="{A13332B9-B801-3A03-EB06-A65CA7D4B8BD}"/>
              </a:ext>
            </a:extLst>
          </p:cNvPr>
          <p:cNvGrpSpPr/>
          <p:nvPr/>
        </p:nvGrpSpPr>
        <p:grpSpPr>
          <a:xfrm>
            <a:off x="745048" y="3604498"/>
            <a:ext cx="5106634" cy="2754573"/>
            <a:chOff x="745048" y="3604498"/>
            <a:chExt cx="5106634" cy="2754573"/>
          </a:xfrm>
        </p:grpSpPr>
        <p:sp>
          <p:nvSpPr>
            <p:cNvPr id="6" name="Rectangle: Diagonal Corners Rounded 5">
              <a:extLst>
                <a:ext uri="{FF2B5EF4-FFF2-40B4-BE49-F238E27FC236}">
                  <a16:creationId xmlns:a16="http://schemas.microsoft.com/office/drawing/2014/main" id="{4351C7FE-0312-80BD-620B-67C2EB025B4B}"/>
                </a:ext>
              </a:extLst>
            </p:cNvPr>
            <p:cNvSpPr/>
            <p:nvPr/>
          </p:nvSpPr>
          <p:spPr>
            <a:xfrm>
              <a:off x="745048" y="3604498"/>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4">
              <a:extLst>
                <a:ext uri="{FF2B5EF4-FFF2-40B4-BE49-F238E27FC236}">
                  <a16:creationId xmlns:a16="http://schemas.microsoft.com/office/drawing/2014/main" id="{29B3A942-31AB-0183-9323-6C299FE76501}"/>
                </a:ext>
              </a:extLst>
            </p:cNvPr>
            <p:cNvSpPr txBox="1">
              <a:spLocks/>
            </p:cNvSpPr>
            <p:nvPr/>
          </p:nvSpPr>
          <p:spPr>
            <a:xfrm>
              <a:off x="2523264" y="4069016"/>
              <a:ext cx="2648506"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European Construction Organization</a:t>
              </a:r>
            </a:p>
          </p:txBody>
        </p:sp>
        <p:sp>
          <p:nvSpPr>
            <p:cNvPr id="8" name="TextBox 7">
              <a:extLst>
                <a:ext uri="{FF2B5EF4-FFF2-40B4-BE49-F238E27FC236}">
                  <a16:creationId xmlns:a16="http://schemas.microsoft.com/office/drawing/2014/main" id="{09CF63D2-2E20-9998-C041-9D7FA1D8FC6B}"/>
                </a:ext>
              </a:extLst>
            </p:cNvPr>
            <p:cNvSpPr txBox="1"/>
            <p:nvPr/>
          </p:nvSpPr>
          <p:spPr>
            <a:xfrm>
              <a:off x="1110205" y="5132601"/>
              <a:ext cx="4376320" cy="646331"/>
            </a:xfrm>
            <a:prstGeom prst="rect">
              <a:avLst/>
            </a:prstGeom>
            <a:noFill/>
          </p:spPr>
          <p:txBody>
            <a:bodyPr wrap="square">
              <a:spAutoFit/>
            </a:bodyPr>
            <a:lstStyle/>
            <a:p>
              <a:pPr algn="ctr"/>
              <a:r>
                <a:rPr lang="en-GB" sz="1800" dirty="0"/>
                <a:t>Improving the quality of performance reviews</a:t>
              </a:r>
            </a:p>
          </p:txBody>
        </p:sp>
        <p:pic>
          <p:nvPicPr>
            <p:cNvPr id="9" name="Graphic 8" descr="Crane with solid fill">
              <a:extLst>
                <a:ext uri="{FF2B5EF4-FFF2-40B4-BE49-F238E27FC236}">
                  <a16:creationId xmlns:a16="http://schemas.microsoft.com/office/drawing/2014/main" id="{7C849446-C52F-E735-4087-DF26A264C2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26831" y="3980394"/>
              <a:ext cx="742329" cy="742329"/>
            </a:xfrm>
            <a:prstGeom prst="rect">
              <a:avLst/>
            </a:prstGeom>
          </p:spPr>
        </p:pic>
      </p:grpSp>
      <p:grpSp>
        <p:nvGrpSpPr>
          <p:cNvPr id="26" name="Group 25">
            <a:extLst>
              <a:ext uri="{FF2B5EF4-FFF2-40B4-BE49-F238E27FC236}">
                <a16:creationId xmlns:a16="http://schemas.microsoft.com/office/drawing/2014/main" id="{19984B71-83CB-6584-D30E-4E842F679867}"/>
              </a:ext>
            </a:extLst>
          </p:cNvPr>
          <p:cNvGrpSpPr/>
          <p:nvPr/>
        </p:nvGrpSpPr>
        <p:grpSpPr>
          <a:xfrm>
            <a:off x="6339080" y="3605204"/>
            <a:ext cx="5106634" cy="2754573"/>
            <a:chOff x="6339080" y="3605204"/>
            <a:chExt cx="5106634" cy="2754573"/>
          </a:xfrm>
        </p:grpSpPr>
        <p:sp>
          <p:nvSpPr>
            <p:cNvPr id="10" name="Rectangle: Diagonal Corners Rounded 9">
              <a:extLst>
                <a:ext uri="{FF2B5EF4-FFF2-40B4-BE49-F238E27FC236}">
                  <a16:creationId xmlns:a16="http://schemas.microsoft.com/office/drawing/2014/main" id="{6FEBB52F-DAB3-4530-BB4F-82EB312570D2}"/>
                </a:ext>
              </a:extLst>
            </p:cNvPr>
            <p:cNvSpPr/>
            <p:nvPr/>
          </p:nvSpPr>
          <p:spPr>
            <a:xfrm>
              <a:off x="6339080" y="3605204"/>
              <a:ext cx="5106634" cy="2754573"/>
            </a:xfrm>
            <a:prstGeom prst="round2DiagRect">
              <a:avLst>
                <a:gd name="adj1" fmla="val 0"/>
                <a:gd name="adj2" fmla="val 608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EBEB6B08-FF44-EACF-4513-E647ED1F6B8B}"/>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5210"/>
            <a:stretch/>
          </p:blipFill>
          <p:spPr>
            <a:xfrm>
              <a:off x="7072543" y="3835993"/>
              <a:ext cx="1027320" cy="1091232"/>
            </a:xfrm>
            <a:prstGeom prst="rect">
              <a:avLst/>
            </a:prstGeom>
          </p:spPr>
        </p:pic>
        <p:sp>
          <p:nvSpPr>
            <p:cNvPr id="14" name="Title 4">
              <a:extLst>
                <a:ext uri="{FF2B5EF4-FFF2-40B4-BE49-F238E27FC236}">
                  <a16:creationId xmlns:a16="http://schemas.microsoft.com/office/drawing/2014/main" id="{C2ADA1C2-12E5-C91D-7605-8C32B86BA3E0}"/>
                </a:ext>
              </a:extLst>
            </p:cNvPr>
            <p:cNvSpPr txBox="1">
              <a:spLocks/>
            </p:cNvSpPr>
            <p:nvPr/>
          </p:nvSpPr>
          <p:spPr>
            <a:xfrm>
              <a:off x="8116056" y="4099675"/>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dirty="0"/>
                <a:t>Global IT Organization</a:t>
              </a:r>
            </a:p>
          </p:txBody>
        </p:sp>
        <p:sp>
          <p:nvSpPr>
            <p:cNvPr id="16" name="TextBox 15">
              <a:extLst>
                <a:ext uri="{FF2B5EF4-FFF2-40B4-BE49-F238E27FC236}">
                  <a16:creationId xmlns:a16="http://schemas.microsoft.com/office/drawing/2014/main" id="{AECD3F4C-D0D7-E81B-507F-A1FAF50A7B1D}"/>
                </a:ext>
              </a:extLst>
            </p:cNvPr>
            <p:cNvSpPr txBox="1"/>
            <p:nvPr/>
          </p:nvSpPr>
          <p:spPr>
            <a:xfrm>
              <a:off x="6704237" y="5128747"/>
              <a:ext cx="4376320" cy="646331"/>
            </a:xfrm>
            <a:prstGeom prst="rect">
              <a:avLst/>
            </a:prstGeom>
            <a:noFill/>
          </p:spPr>
          <p:txBody>
            <a:bodyPr wrap="square">
              <a:spAutoFit/>
            </a:bodyPr>
            <a:lstStyle/>
            <a:p>
              <a:pPr algn="ctr"/>
              <a:r>
                <a:rPr lang="en-GB" dirty="0"/>
                <a:t>Identifying and developing a broad spectrum of leadership talent </a:t>
              </a:r>
              <a:endParaRPr lang="en-GB" sz="1800" dirty="0"/>
            </a:p>
          </p:txBody>
        </p:sp>
      </p:grpSp>
      <p:pic>
        <p:nvPicPr>
          <p:cNvPr id="19" name="Graphic 18" descr="Germ outline">
            <a:extLst>
              <a:ext uri="{FF2B5EF4-FFF2-40B4-BE49-F238E27FC236}">
                <a16:creationId xmlns:a16="http://schemas.microsoft.com/office/drawing/2014/main" id="{E2862690-805F-611E-9EBB-CDAC47E29E0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64636" y="904568"/>
            <a:ext cx="798416" cy="798416"/>
          </a:xfrm>
          <a:prstGeom prst="rect">
            <a:avLst/>
          </a:prstGeom>
        </p:spPr>
      </p:pic>
      <p:sp>
        <p:nvSpPr>
          <p:cNvPr id="20" name="Title 4">
            <a:extLst>
              <a:ext uri="{FF2B5EF4-FFF2-40B4-BE49-F238E27FC236}">
                <a16:creationId xmlns:a16="http://schemas.microsoft.com/office/drawing/2014/main" id="{57611853-84F8-2A6F-623A-BAE56AFFB26D}"/>
              </a:ext>
            </a:extLst>
          </p:cNvPr>
          <p:cNvSpPr txBox="1">
            <a:spLocks/>
          </p:cNvSpPr>
          <p:nvPr/>
        </p:nvSpPr>
        <p:spPr>
          <a:xfrm>
            <a:off x="2440910" y="1001778"/>
            <a:ext cx="2860723" cy="718837"/>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ct val="100000"/>
              </a:lnSpc>
            </a:pPr>
            <a:r>
              <a:rPr lang="en-GB" sz="1800" dirty="0"/>
              <a:t>Global Pharmaceuticals Organization</a:t>
            </a:r>
          </a:p>
        </p:txBody>
      </p:sp>
    </p:spTree>
    <p:custDataLst>
      <p:tags r:id="rId1"/>
    </p:custDataLst>
    <p:extLst>
      <p:ext uri="{BB962C8B-B14F-4D97-AF65-F5344CB8AC3E}">
        <p14:creationId xmlns:p14="http://schemas.microsoft.com/office/powerpoint/2010/main" val="293357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43E6D3-CDD0-3368-386B-1B9273E23C0E}"/>
              </a:ext>
            </a:extLst>
          </p:cNvPr>
          <p:cNvSpPr txBox="1"/>
          <p:nvPr/>
        </p:nvSpPr>
        <p:spPr>
          <a:xfrm>
            <a:off x="345844" y="297023"/>
            <a:ext cx="7211952" cy="707886"/>
          </a:xfrm>
          <a:prstGeom prst="rect">
            <a:avLst/>
          </a:prstGeom>
          <a:noFill/>
        </p:spPr>
        <p:txBody>
          <a:bodyPr wrap="square" rtlCol="0">
            <a:spAutoFit/>
          </a:bodyPr>
          <a:lstStyle/>
          <a:p>
            <a:r>
              <a:rPr lang="en-GB" sz="4000" b="1" dirty="0">
                <a:solidFill>
                  <a:srgbClr val="1A244A"/>
                </a:solidFill>
                <a:latin typeface="Segoe UI" panose="020B0502040204020203" pitchFamily="34" charset="0"/>
                <a:ea typeface="Calibri" panose="020F0502020204030204" pitchFamily="34" charset="0"/>
                <a:cs typeface="Segoe UI" panose="020B0502040204020203" pitchFamily="34" charset="0"/>
              </a:rPr>
              <a:t>Industry recognition</a:t>
            </a:r>
          </a:p>
        </p:txBody>
      </p:sp>
      <p:pic>
        <p:nvPicPr>
          <p:cNvPr id="10" name="Graphic 9">
            <a:extLst>
              <a:ext uri="{FF2B5EF4-FFF2-40B4-BE49-F238E27FC236}">
                <a16:creationId xmlns:a16="http://schemas.microsoft.com/office/drawing/2014/main" id="{4211315F-9685-5454-3024-4E460D891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684" y="2036467"/>
            <a:ext cx="2709726" cy="1123110"/>
          </a:xfrm>
          <a:prstGeom prst="rect">
            <a:avLst/>
          </a:prstGeom>
        </p:spPr>
      </p:pic>
      <p:pic>
        <p:nvPicPr>
          <p:cNvPr id="12" name="Picture 11" descr="A picture containing text, sign, clipart&#10;&#10;Description automatically generated">
            <a:extLst>
              <a:ext uri="{FF2B5EF4-FFF2-40B4-BE49-F238E27FC236}">
                <a16:creationId xmlns:a16="http://schemas.microsoft.com/office/drawing/2014/main" id="{EB0F8562-DE7D-572E-2019-72FB0240135D}"/>
              </a:ext>
            </a:extLst>
          </p:cNvPr>
          <p:cNvPicPr>
            <a:picLocks noChangeAspect="1"/>
          </p:cNvPicPr>
          <p:nvPr/>
        </p:nvPicPr>
        <p:blipFill>
          <a:blip r:embed="rId5"/>
          <a:stretch>
            <a:fillRect/>
          </a:stretch>
        </p:blipFill>
        <p:spPr>
          <a:xfrm>
            <a:off x="4931475" y="2190541"/>
            <a:ext cx="1947410" cy="1123110"/>
          </a:xfrm>
          <a:prstGeom prst="rect">
            <a:avLst/>
          </a:prstGeom>
        </p:spPr>
      </p:pic>
      <p:sp>
        <p:nvSpPr>
          <p:cNvPr id="38" name="Rectangle 37">
            <a:extLst>
              <a:ext uri="{FF2B5EF4-FFF2-40B4-BE49-F238E27FC236}">
                <a16:creationId xmlns:a16="http://schemas.microsoft.com/office/drawing/2014/main" id="{91718728-F698-2269-B778-4A4FB5C98878}"/>
              </a:ext>
            </a:extLst>
          </p:cNvPr>
          <p:cNvSpPr/>
          <p:nvPr/>
        </p:nvSpPr>
        <p:spPr>
          <a:xfrm>
            <a:off x="4853919" y="3375584"/>
            <a:ext cx="2608737" cy="55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lumMod val="95000"/>
                    <a:lumOff val="5000"/>
                  </a:schemeClr>
                </a:solidFill>
                <a:latin typeface="Segoe UI" panose="020B0502040204020203" pitchFamily="34" charset="0"/>
                <a:cs typeface="Segoe UI" panose="020B0502040204020203" pitchFamily="34" charset="0"/>
              </a:rPr>
              <a:t>Best Internal Recruitment Strategy</a:t>
            </a:r>
          </a:p>
        </p:txBody>
      </p:sp>
      <p:sp>
        <p:nvSpPr>
          <p:cNvPr id="44" name="Rectangle 43">
            <a:extLst>
              <a:ext uri="{FF2B5EF4-FFF2-40B4-BE49-F238E27FC236}">
                <a16:creationId xmlns:a16="http://schemas.microsoft.com/office/drawing/2014/main" id="{F6EC7647-E560-7F5E-E8D2-68FAE905B85E}"/>
              </a:ext>
            </a:extLst>
          </p:cNvPr>
          <p:cNvSpPr/>
          <p:nvPr/>
        </p:nvSpPr>
        <p:spPr>
          <a:xfrm>
            <a:off x="839967" y="3313651"/>
            <a:ext cx="3889379" cy="707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lumMod val="95000"/>
                    <a:lumOff val="5000"/>
                  </a:schemeClr>
                </a:solidFill>
                <a:latin typeface="Segoe UI" panose="020B0502040204020203" pitchFamily="34" charset="0"/>
                <a:cs typeface="Segoe UI" panose="020B0502040204020203" pitchFamily="34" charset="0"/>
              </a:rPr>
              <a:t>Talent Management &amp; Resourcing Supplier of the Year </a:t>
            </a:r>
          </a:p>
        </p:txBody>
      </p:sp>
      <p:sp>
        <p:nvSpPr>
          <p:cNvPr id="88" name="Freeform: Shape 87">
            <a:extLst>
              <a:ext uri="{FF2B5EF4-FFF2-40B4-BE49-F238E27FC236}">
                <a16:creationId xmlns:a16="http://schemas.microsoft.com/office/drawing/2014/main" id="{08791AE7-50FB-EE6F-45A2-D04D9194C55A}"/>
              </a:ext>
            </a:extLst>
          </p:cNvPr>
          <p:cNvSpPr/>
          <p:nvPr/>
        </p:nvSpPr>
        <p:spPr>
          <a:xfrm rot="10800000">
            <a:off x="6876887" y="-6800"/>
            <a:ext cx="5310987" cy="3269596"/>
          </a:xfrm>
          <a:custGeom>
            <a:avLst/>
            <a:gdLst>
              <a:gd name="connsiteX0" fmla="*/ 1361544 w 3800280"/>
              <a:gd name="connsiteY0" fmla="*/ 0 h 2339561"/>
              <a:gd name="connsiteX1" fmla="*/ 1532371 w 3800280"/>
              <a:gd name="connsiteY1" fmla="*/ 71644 h 2339561"/>
              <a:gd name="connsiteX2" fmla="*/ 3800280 w 3800280"/>
              <a:gd name="connsiteY2" fmla="*/ 2339561 h 2339561"/>
              <a:gd name="connsiteX3" fmla="*/ 0 w 3800280"/>
              <a:gd name="connsiteY3" fmla="*/ 2339561 h 2339561"/>
              <a:gd name="connsiteX4" fmla="*/ 0 w 3800280"/>
              <a:gd name="connsiteY4" fmla="*/ 1262365 h 2339561"/>
              <a:gd name="connsiteX5" fmla="*/ 1190716 w 3800280"/>
              <a:gd name="connsiteY5" fmla="*/ 71644 h 2339561"/>
              <a:gd name="connsiteX6" fmla="*/ 1361544 w 3800280"/>
              <a:gd name="connsiteY6" fmla="*/ 0 h 23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280" h="2339561">
                <a:moveTo>
                  <a:pt x="1361544" y="0"/>
                </a:moveTo>
                <a:cubicBezTo>
                  <a:pt x="1422155" y="0"/>
                  <a:pt x="1482779" y="22038"/>
                  <a:pt x="1532371" y="71644"/>
                </a:cubicBezTo>
                <a:lnTo>
                  <a:pt x="3800280" y="2339561"/>
                </a:lnTo>
                <a:lnTo>
                  <a:pt x="0" y="2339561"/>
                </a:lnTo>
                <a:lnTo>
                  <a:pt x="0" y="1262365"/>
                </a:lnTo>
                <a:lnTo>
                  <a:pt x="1190716" y="71644"/>
                </a:lnTo>
                <a:cubicBezTo>
                  <a:pt x="1234806" y="27554"/>
                  <a:pt x="1295416" y="0"/>
                  <a:pt x="1361544" y="0"/>
                </a:cubicBezTo>
                <a:close/>
              </a:path>
            </a:pathLst>
          </a:custGeom>
          <a:solidFill>
            <a:srgbClr val="55D2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Rectangle: Diagonal Corners Rounded 4">
            <a:extLst>
              <a:ext uri="{FF2B5EF4-FFF2-40B4-BE49-F238E27FC236}">
                <a16:creationId xmlns:a16="http://schemas.microsoft.com/office/drawing/2014/main" id="{E115B90F-1534-5BE6-30D2-00F4408294A2}"/>
              </a:ext>
            </a:extLst>
          </p:cNvPr>
          <p:cNvSpPr/>
          <p:nvPr/>
        </p:nvSpPr>
        <p:spPr>
          <a:xfrm>
            <a:off x="487766" y="4556026"/>
            <a:ext cx="9806608" cy="1910113"/>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4">
            <a:extLst>
              <a:ext uri="{FF2B5EF4-FFF2-40B4-BE49-F238E27FC236}">
                <a16:creationId xmlns:a16="http://schemas.microsoft.com/office/drawing/2014/main" id="{755D6C27-2602-3205-271D-C3016B5E9AB7}"/>
              </a:ext>
            </a:extLst>
          </p:cNvPr>
          <p:cNvSpPr txBox="1">
            <a:spLocks/>
          </p:cNvSpPr>
          <p:nvPr/>
        </p:nvSpPr>
        <p:spPr>
          <a:xfrm>
            <a:off x="789539" y="4651516"/>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1800" b="0" spc="300" dirty="0">
                <a:solidFill>
                  <a:schemeClr val="accent1"/>
                </a:solidFill>
                <a:latin typeface="Segoe UI Semilight" panose="020B0402040204020203" pitchFamily="34" charset="0"/>
                <a:cs typeface="Segoe UI Semilight" panose="020B0402040204020203" pitchFamily="34" charset="0"/>
              </a:rPr>
              <a:t>SHORTLISTED</a:t>
            </a:r>
          </a:p>
        </p:txBody>
      </p:sp>
      <p:cxnSp>
        <p:nvCxnSpPr>
          <p:cNvPr id="21" name="Straight Connector 20">
            <a:extLst>
              <a:ext uri="{FF2B5EF4-FFF2-40B4-BE49-F238E27FC236}">
                <a16:creationId xmlns:a16="http://schemas.microsoft.com/office/drawing/2014/main" id="{4D0CBF4C-E8CF-5863-32CF-4671BF053D8E}"/>
              </a:ext>
            </a:extLst>
          </p:cNvPr>
          <p:cNvCxnSpPr>
            <a:cxnSpLocks/>
          </p:cNvCxnSpPr>
          <p:nvPr/>
        </p:nvCxnSpPr>
        <p:spPr>
          <a:xfrm>
            <a:off x="3668876" y="5274749"/>
            <a:ext cx="0" cy="970197"/>
          </a:xfrm>
          <a:prstGeom prst="line">
            <a:avLst/>
          </a:prstGeom>
          <a:ln w="9525">
            <a:solidFill>
              <a:srgbClr val="DEE3E9"/>
            </a:solidFill>
          </a:ln>
        </p:spPr>
        <p:style>
          <a:lnRef idx="1">
            <a:schemeClr val="accent1"/>
          </a:lnRef>
          <a:fillRef idx="0">
            <a:schemeClr val="accent1"/>
          </a:fillRef>
          <a:effectRef idx="0">
            <a:schemeClr val="accent1"/>
          </a:effectRef>
          <a:fontRef idx="minor">
            <a:schemeClr val="tx1"/>
          </a:fontRef>
        </p:style>
      </p:cxnSp>
      <p:sp>
        <p:nvSpPr>
          <p:cNvPr id="24" name="Title 4">
            <a:extLst>
              <a:ext uri="{FF2B5EF4-FFF2-40B4-BE49-F238E27FC236}">
                <a16:creationId xmlns:a16="http://schemas.microsoft.com/office/drawing/2014/main" id="{347E501A-BC75-144B-D94D-78AA5A3610BF}"/>
              </a:ext>
            </a:extLst>
          </p:cNvPr>
          <p:cNvSpPr txBox="1">
            <a:spLocks/>
          </p:cNvSpPr>
          <p:nvPr/>
        </p:nvSpPr>
        <p:spPr>
          <a:xfrm>
            <a:off x="697419" y="1307722"/>
            <a:ext cx="2648506" cy="563869"/>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pPr>
              <a:lnSpc>
                <a:spcPts val="3600"/>
              </a:lnSpc>
            </a:pPr>
            <a:r>
              <a:rPr lang="en-GB" sz="2400" dirty="0">
                <a:solidFill>
                  <a:schemeClr val="accent2"/>
                </a:solidFill>
                <a:cs typeface="Segoe UI Semilight" panose="020B0402040204020203" pitchFamily="34" charset="0"/>
              </a:rPr>
              <a:t>WINNERS</a:t>
            </a:r>
          </a:p>
        </p:txBody>
      </p:sp>
      <p:sp>
        <p:nvSpPr>
          <p:cNvPr id="28" name="Rectangle 27">
            <a:extLst>
              <a:ext uri="{FF2B5EF4-FFF2-40B4-BE49-F238E27FC236}">
                <a16:creationId xmlns:a16="http://schemas.microsoft.com/office/drawing/2014/main" id="{DCB24323-DBD7-6644-47AA-9390CA2C0E9A}"/>
              </a:ext>
            </a:extLst>
          </p:cNvPr>
          <p:cNvSpPr/>
          <p:nvPr/>
        </p:nvSpPr>
        <p:spPr>
          <a:xfrm>
            <a:off x="839967" y="5274749"/>
            <a:ext cx="2681443" cy="707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Segoe UI" panose="020B0502040204020203" pitchFamily="34" charset="0"/>
                <a:cs typeface="Segoe UI" panose="020B0502040204020203" pitchFamily="34" charset="0"/>
              </a:rPr>
              <a:t>Industry Supplier of the Year</a:t>
            </a:r>
          </a:p>
        </p:txBody>
      </p:sp>
      <p:sp>
        <p:nvSpPr>
          <p:cNvPr id="31" name="Rectangle 30">
            <a:extLst>
              <a:ext uri="{FF2B5EF4-FFF2-40B4-BE49-F238E27FC236}">
                <a16:creationId xmlns:a16="http://schemas.microsoft.com/office/drawing/2014/main" id="{F9EF0D18-31F8-F797-BACB-C03FD8187011}"/>
              </a:ext>
            </a:extLst>
          </p:cNvPr>
          <p:cNvSpPr/>
          <p:nvPr/>
        </p:nvSpPr>
        <p:spPr>
          <a:xfrm>
            <a:off x="839967" y="5833964"/>
            <a:ext cx="2681443" cy="454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latin typeface="Segoe UI" panose="020B0502040204020203" pitchFamily="34" charset="0"/>
                <a:cs typeface="Segoe UI" panose="020B0502040204020203" pitchFamily="34" charset="0"/>
              </a:rPr>
              <a:t>Recruiter Awards 2023 </a:t>
            </a:r>
          </a:p>
        </p:txBody>
      </p:sp>
      <p:sp>
        <p:nvSpPr>
          <p:cNvPr id="34" name="Rectangle 33">
            <a:extLst>
              <a:ext uri="{FF2B5EF4-FFF2-40B4-BE49-F238E27FC236}">
                <a16:creationId xmlns:a16="http://schemas.microsoft.com/office/drawing/2014/main" id="{60388B42-DC83-8BAD-2E3A-0D3B658EB9BF}"/>
              </a:ext>
            </a:extLst>
          </p:cNvPr>
          <p:cNvSpPr/>
          <p:nvPr/>
        </p:nvSpPr>
        <p:spPr>
          <a:xfrm>
            <a:off x="4072869" y="5274749"/>
            <a:ext cx="2681443" cy="707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Segoe UI" panose="020B0502040204020203" pitchFamily="34" charset="0"/>
                <a:cs typeface="Segoe UI" panose="020B0502040204020203" pitchFamily="34" charset="0"/>
              </a:rPr>
              <a:t>Talent Management Award </a:t>
            </a:r>
          </a:p>
        </p:txBody>
      </p:sp>
      <p:sp>
        <p:nvSpPr>
          <p:cNvPr id="35" name="Rectangle 34">
            <a:extLst>
              <a:ext uri="{FF2B5EF4-FFF2-40B4-BE49-F238E27FC236}">
                <a16:creationId xmlns:a16="http://schemas.microsoft.com/office/drawing/2014/main" id="{78F6F91F-D343-303B-1079-15C5191CEEF4}"/>
              </a:ext>
            </a:extLst>
          </p:cNvPr>
          <p:cNvSpPr/>
          <p:nvPr/>
        </p:nvSpPr>
        <p:spPr>
          <a:xfrm>
            <a:off x="4072869" y="5833964"/>
            <a:ext cx="2681443" cy="454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latin typeface="Segoe UI" panose="020B0502040204020203" pitchFamily="34" charset="0"/>
                <a:cs typeface="Segoe UI" panose="020B0502040204020203" pitchFamily="34" charset="0"/>
              </a:rPr>
              <a:t>Personnel Today Awards 2023 </a:t>
            </a:r>
          </a:p>
        </p:txBody>
      </p:sp>
      <p:sp>
        <p:nvSpPr>
          <p:cNvPr id="39" name="Rectangle 38">
            <a:extLst>
              <a:ext uri="{FF2B5EF4-FFF2-40B4-BE49-F238E27FC236}">
                <a16:creationId xmlns:a16="http://schemas.microsoft.com/office/drawing/2014/main" id="{8663BA9E-5D7E-EA20-8FFE-776AB3F57E60}"/>
              </a:ext>
            </a:extLst>
          </p:cNvPr>
          <p:cNvSpPr/>
          <p:nvPr/>
        </p:nvSpPr>
        <p:spPr>
          <a:xfrm>
            <a:off x="7338083" y="5274749"/>
            <a:ext cx="2681443" cy="707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Segoe UI" panose="020B0502040204020203" pitchFamily="34" charset="0"/>
                <a:cs typeface="Segoe UI" panose="020B0502040204020203" pitchFamily="34" charset="0"/>
              </a:rPr>
              <a:t>Supplier Innovation of the Year </a:t>
            </a:r>
          </a:p>
        </p:txBody>
      </p:sp>
      <p:sp>
        <p:nvSpPr>
          <p:cNvPr id="40" name="Rectangle 39">
            <a:extLst>
              <a:ext uri="{FF2B5EF4-FFF2-40B4-BE49-F238E27FC236}">
                <a16:creationId xmlns:a16="http://schemas.microsoft.com/office/drawing/2014/main" id="{C3F2C09C-415F-A711-2E71-B39B7752686C}"/>
              </a:ext>
            </a:extLst>
          </p:cNvPr>
          <p:cNvSpPr/>
          <p:nvPr/>
        </p:nvSpPr>
        <p:spPr>
          <a:xfrm>
            <a:off x="7338083" y="5833964"/>
            <a:ext cx="2681443" cy="454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latin typeface="Segoe UI" panose="020B0502040204020203" pitchFamily="34" charset="0"/>
                <a:cs typeface="Segoe UI" panose="020B0502040204020203" pitchFamily="34" charset="0"/>
              </a:rPr>
              <a:t>The Firm Awards 2022 </a:t>
            </a:r>
          </a:p>
        </p:txBody>
      </p:sp>
      <p:cxnSp>
        <p:nvCxnSpPr>
          <p:cNvPr id="41" name="Straight Connector 40">
            <a:extLst>
              <a:ext uri="{FF2B5EF4-FFF2-40B4-BE49-F238E27FC236}">
                <a16:creationId xmlns:a16="http://schemas.microsoft.com/office/drawing/2014/main" id="{6D4F17F0-B2AF-405D-23E4-1DA6B114C2AF}"/>
              </a:ext>
            </a:extLst>
          </p:cNvPr>
          <p:cNvCxnSpPr>
            <a:cxnSpLocks/>
          </p:cNvCxnSpPr>
          <p:nvPr/>
        </p:nvCxnSpPr>
        <p:spPr>
          <a:xfrm>
            <a:off x="6991730" y="5274749"/>
            <a:ext cx="0" cy="970197"/>
          </a:xfrm>
          <a:prstGeom prst="line">
            <a:avLst/>
          </a:prstGeom>
          <a:ln w="9525">
            <a:solidFill>
              <a:srgbClr val="DEE3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4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1076F-BFD9-EA2E-9C19-50A592F9A585}"/>
              </a:ext>
            </a:extLst>
          </p:cNvPr>
          <p:cNvSpPr>
            <a:spLocks noGrp="1"/>
          </p:cNvSpPr>
          <p:nvPr>
            <p:ph idx="1"/>
          </p:nvPr>
        </p:nvSpPr>
        <p:spPr>
          <a:xfrm>
            <a:off x="743325" y="2511092"/>
            <a:ext cx="4025320" cy="2011747"/>
          </a:xfrm>
        </p:spPr>
        <p:txBody>
          <a:bodyPr>
            <a:normAutofit/>
          </a:bodyPr>
          <a:lstStyle/>
          <a:p>
            <a:pPr marL="0" indent="0">
              <a:lnSpc>
                <a:spcPct val="107000"/>
              </a:lnSpc>
              <a:spcAft>
                <a:spcPts val="800"/>
              </a:spcAft>
              <a:buNone/>
            </a:pPr>
            <a:r>
              <a:rPr lang="en-GB" sz="1600" dirty="0">
                <a:solidFill>
                  <a:srgbClr val="1A244A"/>
                </a:solidFill>
              </a:rPr>
              <a:t>Wave-</a:t>
            </a:r>
            <a:r>
              <a:rPr lang="en-GB" sz="1600" dirty="0" err="1">
                <a:solidFill>
                  <a:srgbClr val="1A244A"/>
                </a:solidFill>
              </a:rPr>
              <a:t>i</a:t>
            </a:r>
            <a:r>
              <a:rPr lang="en-GB" sz="1600" dirty="0">
                <a:solidFill>
                  <a:srgbClr val="1A244A"/>
                </a:solidFill>
              </a:rPr>
              <a:t> is an end-to-end solution for strategically identifying &amp; developing talent. </a:t>
            </a:r>
          </a:p>
          <a:p>
            <a:pPr marL="0" indent="0">
              <a:lnSpc>
                <a:spcPct val="107000"/>
              </a:lnSpc>
              <a:spcAft>
                <a:spcPts val="800"/>
              </a:spcAft>
              <a:buNone/>
            </a:pPr>
            <a:r>
              <a:rPr lang="en-GB" sz="1600" dirty="0">
                <a:solidFill>
                  <a:srgbClr val="1A244A"/>
                </a:solidFill>
              </a:rPr>
              <a:t>It offers a new way of measuring potential to accurately reveal the types of career or leadership roles individuals will thrive in.</a:t>
            </a:r>
            <a:endParaRPr lang="en-US" sz="1600" dirty="0">
              <a:solidFill>
                <a:schemeClr val="accent2"/>
              </a:solidFill>
              <a:ea typeface="Calibri" panose="020F050202020403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0A12ECDF-07BF-D93F-6F89-ACC16A562E5A}"/>
              </a:ext>
            </a:extLst>
          </p:cNvPr>
          <p:cNvGrpSpPr/>
          <p:nvPr/>
        </p:nvGrpSpPr>
        <p:grpSpPr>
          <a:xfrm>
            <a:off x="4911732" y="932471"/>
            <a:ext cx="7132783" cy="5222524"/>
            <a:chOff x="4341871" y="629537"/>
            <a:chExt cx="8017278" cy="5870139"/>
          </a:xfrm>
        </p:grpSpPr>
        <p:pic>
          <p:nvPicPr>
            <p:cNvPr id="5" name="Graphic 4">
              <a:extLst>
                <a:ext uri="{FF2B5EF4-FFF2-40B4-BE49-F238E27FC236}">
                  <a16:creationId xmlns:a16="http://schemas.microsoft.com/office/drawing/2014/main" id="{320EC00A-AA28-7AB2-AF03-5C27885420E1}"/>
                </a:ext>
              </a:extLst>
            </p:cNvPr>
            <p:cNvPicPr>
              <a:picLocks noChangeAspect="1"/>
            </p:cNvPicPr>
            <p:nvPr/>
          </p:nvPicPr>
          <p:blipFill>
            <a:blip r:embed="rId3">
              <a:alphaModFix amt="50000"/>
              <a:extLst>
                <a:ext uri="{96DAC541-7B7A-43D3-8B79-37D633B846F1}">
                  <asvg:svgBlip xmlns:asvg="http://schemas.microsoft.com/office/drawing/2016/SVG/main" r:embed="rId4"/>
                </a:ext>
              </a:extLst>
            </a:blip>
            <a:stretch>
              <a:fillRect/>
            </a:stretch>
          </p:blipFill>
          <p:spPr>
            <a:xfrm>
              <a:off x="4730311" y="3878299"/>
              <a:ext cx="4830858" cy="2363455"/>
            </a:xfrm>
            <a:prstGeom prst="rect">
              <a:avLst/>
            </a:prstGeom>
          </p:spPr>
        </p:pic>
        <p:sp>
          <p:nvSpPr>
            <p:cNvPr id="16" name="Graphic 34">
              <a:extLst>
                <a:ext uri="{FF2B5EF4-FFF2-40B4-BE49-F238E27FC236}">
                  <a16:creationId xmlns:a16="http://schemas.microsoft.com/office/drawing/2014/main" id="{80F6829B-115C-4F74-4BC0-184DB477D07C}"/>
                </a:ext>
              </a:extLst>
            </p:cNvPr>
            <p:cNvSpPr/>
            <p:nvPr/>
          </p:nvSpPr>
          <p:spPr>
            <a:xfrm>
              <a:off x="4434348" y="778246"/>
              <a:ext cx="1419184" cy="1524786"/>
            </a:xfrm>
            <a:custGeom>
              <a:avLst/>
              <a:gdLst>
                <a:gd name="connsiteX0" fmla="*/ 0 w 536352"/>
                <a:gd name="connsiteY0" fmla="*/ 131540 h 576262"/>
                <a:gd name="connsiteX1" fmla="*/ 0 w 536352"/>
                <a:gd name="connsiteY1" fmla="*/ 576263 h 576262"/>
                <a:gd name="connsiteX2" fmla="*/ 536353 w 536352"/>
                <a:gd name="connsiteY2" fmla="*/ 576263 h 576262"/>
                <a:gd name="connsiteX3" fmla="*/ 536353 w 536352"/>
                <a:gd name="connsiteY3" fmla="*/ 0 h 576262"/>
                <a:gd name="connsiteX4" fmla="*/ 0 w 536352"/>
                <a:gd name="connsiteY4" fmla="*/ 131540 h 57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352" h="576262">
                  <a:moveTo>
                    <a:pt x="0" y="131540"/>
                  </a:moveTo>
                  <a:lnTo>
                    <a:pt x="0" y="576263"/>
                  </a:lnTo>
                  <a:lnTo>
                    <a:pt x="536353" y="576263"/>
                  </a:lnTo>
                  <a:lnTo>
                    <a:pt x="536353" y="0"/>
                  </a:lnTo>
                  <a:lnTo>
                    <a:pt x="0" y="131540"/>
                  </a:lnTo>
                  <a:close/>
                </a:path>
              </a:pathLst>
            </a:custGeom>
            <a:solidFill>
              <a:schemeClr val="accent1"/>
            </a:solidFill>
            <a:ln w="9525" cap="flat">
              <a:noFill/>
              <a:prstDash val="solid"/>
              <a:miter/>
            </a:ln>
          </p:spPr>
          <p:txBody>
            <a:bodyPr rtlCol="0" anchor="ctr"/>
            <a:lstStyle/>
            <a:p>
              <a:endParaRPr lang="en-GB"/>
            </a:p>
          </p:txBody>
        </p:sp>
        <p:sp>
          <p:nvSpPr>
            <p:cNvPr id="17" name="Graphic 34">
              <a:extLst>
                <a:ext uri="{FF2B5EF4-FFF2-40B4-BE49-F238E27FC236}">
                  <a16:creationId xmlns:a16="http://schemas.microsoft.com/office/drawing/2014/main" id="{96D52031-917D-D5F8-4387-936840DC78E3}"/>
                </a:ext>
              </a:extLst>
            </p:cNvPr>
            <p:cNvSpPr/>
            <p:nvPr/>
          </p:nvSpPr>
          <p:spPr>
            <a:xfrm>
              <a:off x="6973161" y="6037222"/>
              <a:ext cx="430425" cy="462454"/>
            </a:xfrm>
            <a:custGeom>
              <a:avLst/>
              <a:gdLst>
                <a:gd name="connsiteX0" fmla="*/ 0 w 536352"/>
                <a:gd name="connsiteY0" fmla="*/ 131540 h 576262"/>
                <a:gd name="connsiteX1" fmla="*/ 0 w 536352"/>
                <a:gd name="connsiteY1" fmla="*/ 576263 h 576262"/>
                <a:gd name="connsiteX2" fmla="*/ 536353 w 536352"/>
                <a:gd name="connsiteY2" fmla="*/ 576263 h 576262"/>
                <a:gd name="connsiteX3" fmla="*/ 536353 w 536352"/>
                <a:gd name="connsiteY3" fmla="*/ 0 h 576262"/>
                <a:gd name="connsiteX4" fmla="*/ 0 w 536352"/>
                <a:gd name="connsiteY4" fmla="*/ 131540 h 57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352" h="576262">
                  <a:moveTo>
                    <a:pt x="0" y="131540"/>
                  </a:moveTo>
                  <a:lnTo>
                    <a:pt x="0" y="576263"/>
                  </a:lnTo>
                  <a:lnTo>
                    <a:pt x="536353" y="576263"/>
                  </a:lnTo>
                  <a:lnTo>
                    <a:pt x="536353" y="0"/>
                  </a:lnTo>
                  <a:lnTo>
                    <a:pt x="0" y="131540"/>
                  </a:lnTo>
                  <a:close/>
                </a:path>
              </a:pathLst>
            </a:custGeom>
            <a:solidFill>
              <a:srgbClr val="1A244A"/>
            </a:solidFill>
            <a:ln w="9525" cap="flat">
              <a:noFill/>
              <a:prstDash val="solid"/>
              <a:miter/>
            </a:ln>
          </p:spPr>
          <p:txBody>
            <a:bodyPr rtlCol="0" anchor="ctr"/>
            <a:lstStyle/>
            <a:p>
              <a:endParaRPr lang="en-GB"/>
            </a:p>
          </p:txBody>
        </p:sp>
        <p:pic>
          <p:nvPicPr>
            <p:cNvPr id="9" name="Picture 8" descr="A computer with a screen showing a graph&#10;&#10;Description automatically generated with medium confidence">
              <a:extLst>
                <a:ext uri="{FF2B5EF4-FFF2-40B4-BE49-F238E27FC236}">
                  <a16:creationId xmlns:a16="http://schemas.microsoft.com/office/drawing/2014/main" id="{7F86B8B9-8432-27F4-9CFD-0940BB69B8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41871" y="1643749"/>
              <a:ext cx="8017278" cy="4297779"/>
            </a:xfrm>
            <a:prstGeom prst="rect">
              <a:avLst/>
            </a:prstGeom>
          </p:spPr>
        </p:pic>
        <p:sp>
          <p:nvSpPr>
            <p:cNvPr id="4" name="Graphic 27">
              <a:extLst>
                <a:ext uri="{FF2B5EF4-FFF2-40B4-BE49-F238E27FC236}">
                  <a16:creationId xmlns:a16="http://schemas.microsoft.com/office/drawing/2014/main" id="{399F22B3-5FF2-42E6-13D6-1E0AA4121AA4}"/>
                </a:ext>
              </a:extLst>
            </p:cNvPr>
            <p:cNvSpPr/>
            <p:nvPr/>
          </p:nvSpPr>
          <p:spPr>
            <a:xfrm>
              <a:off x="9846179" y="629537"/>
              <a:ext cx="1662973" cy="733097"/>
            </a:xfrm>
            <a:custGeom>
              <a:avLst/>
              <a:gdLst>
                <a:gd name="connsiteX0" fmla="*/ 1662974 w 1662973"/>
                <a:gd name="connsiteY0" fmla="*/ 733097 h 733097"/>
                <a:gd name="connsiteX1" fmla="*/ 862103 w 1662973"/>
                <a:gd name="connsiteY1" fmla="*/ 0 h 733097"/>
                <a:gd name="connsiteX2" fmla="*/ 0 w 1662973"/>
                <a:gd name="connsiteY2" fmla="*/ 733097 h 733097"/>
                <a:gd name="connsiteX3" fmla="*/ 1662974 w 1662973"/>
                <a:gd name="connsiteY3" fmla="*/ 733097 h 733097"/>
              </a:gdLst>
              <a:ahLst/>
              <a:cxnLst>
                <a:cxn ang="0">
                  <a:pos x="connsiteX0" y="connsiteY0"/>
                </a:cxn>
                <a:cxn ang="0">
                  <a:pos x="connsiteX1" y="connsiteY1"/>
                </a:cxn>
                <a:cxn ang="0">
                  <a:pos x="connsiteX2" y="connsiteY2"/>
                </a:cxn>
                <a:cxn ang="0">
                  <a:pos x="connsiteX3" y="connsiteY3"/>
                </a:cxn>
              </a:cxnLst>
              <a:rect l="l" t="t" r="r" b="b"/>
              <a:pathLst>
                <a:path w="1662973" h="733097">
                  <a:moveTo>
                    <a:pt x="1662974" y="733097"/>
                  </a:moveTo>
                  <a:cubicBezTo>
                    <a:pt x="1601910" y="230833"/>
                    <a:pt x="1235362" y="0"/>
                    <a:pt x="862103" y="0"/>
                  </a:cubicBezTo>
                  <a:cubicBezTo>
                    <a:pt x="488844" y="0"/>
                    <a:pt x="101828" y="230833"/>
                    <a:pt x="0" y="733097"/>
                  </a:cubicBezTo>
                  <a:lnTo>
                    <a:pt x="1662974" y="733097"/>
                  </a:lnTo>
                  <a:close/>
                </a:path>
              </a:pathLst>
            </a:custGeom>
            <a:solidFill>
              <a:srgbClr val="1A244A"/>
            </a:solidFill>
            <a:ln w="16741" cap="flat">
              <a:noFill/>
              <a:prstDash val="solid"/>
              <a:miter/>
            </a:ln>
          </p:spPr>
          <p:txBody>
            <a:bodyPr rtlCol="0" anchor="ctr"/>
            <a:lstStyle/>
            <a:p>
              <a:endParaRPr lang="en-GB"/>
            </a:p>
          </p:txBody>
        </p:sp>
      </p:grpSp>
    </p:spTree>
    <p:extLst>
      <p:ext uri="{BB962C8B-B14F-4D97-AF65-F5344CB8AC3E}">
        <p14:creationId xmlns:p14="http://schemas.microsoft.com/office/powerpoint/2010/main" val="359448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1511-5C50-82CB-F074-9248477ED151}"/>
              </a:ext>
            </a:extLst>
          </p:cNvPr>
          <p:cNvSpPr>
            <a:spLocks noGrp="1"/>
          </p:cNvSpPr>
          <p:nvPr>
            <p:ph type="title"/>
          </p:nvPr>
        </p:nvSpPr>
        <p:spPr/>
        <p:txBody>
          <a:bodyPr>
            <a:normAutofit/>
          </a:bodyPr>
          <a:lstStyle/>
          <a:p>
            <a:r>
              <a:rPr lang="en-GB" dirty="0"/>
              <a:t>Discover a new way of looking at potential </a:t>
            </a:r>
          </a:p>
        </p:txBody>
      </p:sp>
      <p:sp>
        <p:nvSpPr>
          <p:cNvPr id="21" name="Content Placeholder 20">
            <a:extLst>
              <a:ext uri="{FF2B5EF4-FFF2-40B4-BE49-F238E27FC236}">
                <a16:creationId xmlns:a16="http://schemas.microsoft.com/office/drawing/2014/main" id="{A37A7C91-043A-CB7C-D6A4-A4FC5E8654B7}"/>
              </a:ext>
            </a:extLst>
          </p:cNvPr>
          <p:cNvSpPr>
            <a:spLocks noGrp="1"/>
          </p:cNvSpPr>
          <p:nvPr>
            <p:ph sz="quarter" idx="13"/>
          </p:nvPr>
        </p:nvSpPr>
        <p:spPr/>
        <p:txBody>
          <a:bodyPr/>
          <a:lstStyle/>
          <a:p>
            <a:r>
              <a:rPr lang="en-GB" dirty="0"/>
              <a:t>Wave-</a:t>
            </a:r>
            <a:r>
              <a:rPr lang="en-GB" dirty="0" err="1"/>
              <a:t>i</a:t>
            </a:r>
            <a:r>
              <a:rPr lang="en-GB" dirty="0"/>
              <a:t> goes beyond the constraints of the traditional one universal lens</a:t>
            </a:r>
          </a:p>
          <a:p>
            <a:endParaRPr lang="en-GB" dirty="0"/>
          </a:p>
        </p:txBody>
      </p:sp>
      <p:sp>
        <p:nvSpPr>
          <p:cNvPr id="5" name="Rectangle: Diagonal Corners Rounded 4">
            <a:extLst>
              <a:ext uri="{FF2B5EF4-FFF2-40B4-BE49-F238E27FC236}">
                <a16:creationId xmlns:a16="http://schemas.microsoft.com/office/drawing/2014/main" id="{0592B758-CF05-DCD8-6F5B-036A01838B2A}"/>
              </a:ext>
            </a:extLst>
          </p:cNvPr>
          <p:cNvSpPr/>
          <p:nvPr/>
        </p:nvSpPr>
        <p:spPr>
          <a:xfrm>
            <a:off x="476206"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E752408-633B-0806-5A7F-ED19D1A4DCC6}"/>
              </a:ext>
            </a:extLst>
          </p:cNvPr>
          <p:cNvSpPr txBox="1"/>
          <p:nvPr/>
        </p:nvSpPr>
        <p:spPr>
          <a:xfrm>
            <a:off x="1826583" y="2523460"/>
            <a:ext cx="2029371" cy="738664"/>
          </a:xfrm>
          <a:prstGeom prst="rect">
            <a:avLst/>
          </a:prstGeom>
          <a:noFill/>
        </p:spPr>
        <p:txBody>
          <a:bodyPr wrap="square" rtlCol="0">
            <a:spAutoFit/>
          </a:bodyPr>
          <a:lstStyle/>
          <a:p>
            <a:r>
              <a:rPr lang="en-GB" sz="1400" dirty="0">
                <a:solidFill>
                  <a:schemeClr val="bg1"/>
                </a:solidFill>
              </a:rPr>
              <a:t>Picks up on the nuances of leadership in your organization</a:t>
            </a:r>
          </a:p>
        </p:txBody>
      </p:sp>
      <p:sp>
        <p:nvSpPr>
          <p:cNvPr id="17" name="Graphic 15">
            <a:extLst>
              <a:ext uri="{FF2B5EF4-FFF2-40B4-BE49-F238E27FC236}">
                <a16:creationId xmlns:a16="http://schemas.microsoft.com/office/drawing/2014/main" id="{7D88ABF2-AB75-DFAF-87DA-132B86A10B2D}"/>
              </a:ext>
            </a:extLst>
          </p:cNvPr>
          <p:cNvSpPr/>
          <p:nvPr/>
        </p:nvSpPr>
        <p:spPr>
          <a:xfrm>
            <a:off x="797702" y="2523461"/>
            <a:ext cx="771113" cy="770920"/>
          </a:xfrm>
          <a:custGeom>
            <a:avLst/>
            <a:gdLst>
              <a:gd name="connsiteX0" fmla="*/ 116491 w 382905"/>
              <a:gd name="connsiteY0" fmla="*/ 166497 h 382809"/>
              <a:gd name="connsiteX1" fmla="*/ 133160 w 382905"/>
              <a:gd name="connsiteY1" fmla="*/ 183166 h 382809"/>
              <a:gd name="connsiteX2" fmla="*/ 133160 w 382905"/>
              <a:gd name="connsiteY2" fmla="*/ 249746 h 382809"/>
              <a:gd name="connsiteX3" fmla="*/ 199739 w 382905"/>
              <a:gd name="connsiteY3" fmla="*/ 249746 h 382809"/>
              <a:gd name="connsiteX4" fmla="*/ 216408 w 382905"/>
              <a:gd name="connsiteY4" fmla="*/ 266414 h 382809"/>
              <a:gd name="connsiteX5" fmla="*/ 199739 w 382905"/>
              <a:gd name="connsiteY5" fmla="*/ 283083 h 382809"/>
              <a:gd name="connsiteX6" fmla="*/ 133160 w 382905"/>
              <a:gd name="connsiteY6" fmla="*/ 283083 h 382809"/>
              <a:gd name="connsiteX7" fmla="*/ 99822 w 382905"/>
              <a:gd name="connsiteY7" fmla="*/ 249746 h 382809"/>
              <a:gd name="connsiteX8" fmla="*/ 99822 w 382905"/>
              <a:gd name="connsiteY8" fmla="*/ 183166 h 382809"/>
              <a:gd name="connsiteX9" fmla="*/ 116491 w 382905"/>
              <a:gd name="connsiteY9" fmla="*/ 166497 h 382809"/>
              <a:gd name="connsiteX10" fmla="*/ 166402 w 382905"/>
              <a:gd name="connsiteY10" fmla="*/ 116586 h 382809"/>
              <a:gd name="connsiteX11" fmla="*/ 183071 w 382905"/>
              <a:gd name="connsiteY11" fmla="*/ 99917 h 382809"/>
              <a:gd name="connsiteX12" fmla="*/ 249650 w 382905"/>
              <a:gd name="connsiteY12" fmla="*/ 99917 h 382809"/>
              <a:gd name="connsiteX13" fmla="*/ 282988 w 382905"/>
              <a:gd name="connsiteY13" fmla="*/ 133255 h 382809"/>
              <a:gd name="connsiteX14" fmla="*/ 282988 w 382905"/>
              <a:gd name="connsiteY14" fmla="*/ 199835 h 382809"/>
              <a:gd name="connsiteX15" fmla="*/ 266319 w 382905"/>
              <a:gd name="connsiteY15" fmla="*/ 216503 h 382809"/>
              <a:gd name="connsiteX16" fmla="*/ 249650 w 382905"/>
              <a:gd name="connsiteY16" fmla="*/ 199835 h 382809"/>
              <a:gd name="connsiteX17" fmla="*/ 249650 w 382905"/>
              <a:gd name="connsiteY17" fmla="*/ 133255 h 382809"/>
              <a:gd name="connsiteX18" fmla="*/ 183071 w 382905"/>
              <a:gd name="connsiteY18" fmla="*/ 133255 h 382809"/>
              <a:gd name="connsiteX19" fmla="*/ 166402 w 382905"/>
              <a:gd name="connsiteY19" fmla="*/ 116586 h 382809"/>
              <a:gd name="connsiteX20" fmla="*/ 0 w 382905"/>
              <a:gd name="connsiteY20" fmla="*/ 133160 h 382809"/>
              <a:gd name="connsiteX21" fmla="*/ 33338 w 382905"/>
              <a:gd name="connsiteY21" fmla="*/ 99822 h 382809"/>
              <a:gd name="connsiteX22" fmla="*/ 50006 w 382905"/>
              <a:gd name="connsiteY22" fmla="*/ 99822 h 382809"/>
              <a:gd name="connsiteX23" fmla="*/ 66675 w 382905"/>
              <a:gd name="connsiteY23" fmla="*/ 116491 h 382809"/>
              <a:gd name="connsiteX24" fmla="*/ 50006 w 382905"/>
              <a:gd name="connsiteY24" fmla="*/ 133160 h 382809"/>
              <a:gd name="connsiteX25" fmla="*/ 33338 w 382905"/>
              <a:gd name="connsiteY25" fmla="*/ 133160 h 382809"/>
              <a:gd name="connsiteX26" fmla="*/ 33338 w 382905"/>
              <a:gd name="connsiteY26" fmla="*/ 349568 h 382809"/>
              <a:gd name="connsiteX27" fmla="*/ 249746 w 382905"/>
              <a:gd name="connsiteY27" fmla="*/ 349568 h 382809"/>
              <a:gd name="connsiteX28" fmla="*/ 249746 w 382905"/>
              <a:gd name="connsiteY28" fmla="*/ 332899 h 382809"/>
              <a:gd name="connsiteX29" fmla="*/ 266414 w 382905"/>
              <a:gd name="connsiteY29" fmla="*/ 316230 h 382809"/>
              <a:gd name="connsiteX30" fmla="*/ 283083 w 382905"/>
              <a:gd name="connsiteY30" fmla="*/ 332899 h 382809"/>
              <a:gd name="connsiteX31" fmla="*/ 283083 w 382905"/>
              <a:gd name="connsiteY31" fmla="*/ 349568 h 382809"/>
              <a:gd name="connsiteX32" fmla="*/ 249746 w 382905"/>
              <a:gd name="connsiteY32" fmla="*/ 382810 h 382809"/>
              <a:gd name="connsiteX33" fmla="*/ 33338 w 382905"/>
              <a:gd name="connsiteY33" fmla="*/ 382810 h 382809"/>
              <a:gd name="connsiteX34" fmla="*/ 0 w 382905"/>
              <a:gd name="connsiteY34" fmla="*/ 349568 h 382809"/>
              <a:gd name="connsiteX35" fmla="*/ 0 w 382905"/>
              <a:gd name="connsiteY35" fmla="*/ 133160 h 382809"/>
              <a:gd name="connsiteX36" fmla="*/ 99917 w 382905"/>
              <a:gd name="connsiteY36" fmla="*/ 33338 h 382809"/>
              <a:gd name="connsiteX37" fmla="*/ 133255 w 382905"/>
              <a:gd name="connsiteY37" fmla="*/ 0 h 382809"/>
              <a:gd name="connsiteX38" fmla="*/ 349663 w 382905"/>
              <a:gd name="connsiteY38" fmla="*/ 0 h 382809"/>
              <a:gd name="connsiteX39" fmla="*/ 382905 w 382905"/>
              <a:gd name="connsiteY39" fmla="*/ 33338 h 382809"/>
              <a:gd name="connsiteX40" fmla="*/ 382905 w 382905"/>
              <a:gd name="connsiteY40" fmla="*/ 249746 h 382809"/>
              <a:gd name="connsiteX41" fmla="*/ 349663 w 382905"/>
              <a:gd name="connsiteY41" fmla="*/ 283083 h 382809"/>
              <a:gd name="connsiteX42" fmla="*/ 332994 w 382905"/>
              <a:gd name="connsiteY42" fmla="*/ 283083 h 382809"/>
              <a:gd name="connsiteX43" fmla="*/ 316325 w 382905"/>
              <a:gd name="connsiteY43" fmla="*/ 266414 h 382809"/>
              <a:gd name="connsiteX44" fmla="*/ 332994 w 382905"/>
              <a:gd name="connsiteY44" fmla="*/ 249746 h 382809"/>
              <a:gd name="connsiteX45" fmla="*/ 349663 w 382905"/>
              <a:gd name="connsiteY45" fmla="*/ 249746 h 382809"/>
              <a:gd name="connsiteX46" fmla="*/ 349663 w 382905"/>
              <a:gd name="connsiteY46" fmla="*/ 33338 h 382809"/>
              <a:gd name="connsiteX47" fmla="*/ 133160 w 382905"/>
              <a:gd name="connsiteY47" fmla="*/ 33338 h 382809"/>
              <a:gd name="connsiteX48" fmla="*/ 133160 w 382905"/>
              <a:gd name="connsiteY48" fmla="*/ 50006 h 382809"/>
              <a:gd name="connsiteX49" fmla="*/ 116491 w 382905"/>
              <a:gd name="connsiteY49" fmla="*/ 66675 h 382809"/>
              <a:gd name="connsiteX50" fmla="*/ 99822 w 382905"/>
              <a:gd name="connsiteY50" fmla="*/ 50006 h 382809"/>
              <a:gd name="connsiteX51" fmla="*/ 99822 w 382905"/>
              <a:gd name="connsiteY51" fmla="*/ 33338 h 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2905" h="382809">
                <a:moveTo>
                  <a:pt x="116491" y="166497"/>
                </a:moveTo>
                <a:cubicBezTo>
                  <a:pt x="125730" y="166497"/>
                  <a:pt x="133160" y="173927"/>
                  <a:pt x="133160" y="183166"/>
                </a:cubicBezTo>
                <a:lnTo>
                  <a:pt x="133160" y="249746"/>
                </a:lnTo>
                <a:lnTo>
                  <a:pt x="199739" y="249746"/>
                </a:lnTo>
                <a:cubicBezTo>
                  <a:pt x="208883" y="249746"/>
                  <a:pt x="216408" y="257175"/>
                  <a:pt x="216408" y="266414"/>
                </a:cubicBezTo>
                <a:cubicBezTo>
                  <a:pt x="216408" y="275654"/>
                  <a:pt x="208979" y="283083"/>
                  <a:pt x="199739" y="283083"/>
                </a:cubicBezTo>
                <a:lnTo>
                  <a:pt x="133160" y="283083"/>
                </a:lnTo>
                <a:cubicBezTo>
                  <a:pt x="114776" y="283083"/>
                  <a:pt x="99822" y="268129"/>
                  <a:pt x="99822" y="249746"/>
                </a:cubicBezTo>
                <a:lnTo>
                  <a:pt x="99822" y="183166"/>
                </a:lnTo>
                <a:cubicBezTo>
                  <a:pt x="99822" y="174022"/>
                  <a:pt x="107252" y="166497"/>
                  <a:pt x="116491" y="166497"/>
                </a:cubicBezTo>
                <a:moveTo>
                  <a:pt x="166402" y="116586"/>
                </a:moveTo>
                <a:cubicBezTo>
                  <a:pt x="166402" y="107347"/>
                  <a:pt x="173831" y="99917"/>
                  <a:pt x="183071" y="99917"/>
                </a:cubicBezTo>
                <a:lnTo>
                  <a:pt x="249650" y="99917"/>
                </a:lnTo>
                <a:cubicBezTo>
                  <a:pt x="268034" y="99917"/>
                  <a:pt x="282988" y="114776"/>
                  <a:pt x="282988" y="133255"/>
                </a:cubicBezTo>
                <a:lnTo>
                  <a:pt x="282988" y="199835"/>
                </a:lnTo>
                <a:cubicBezTo>
                  <a:pt x="282988" y="208979"/>
                  <a:pt x="275558" y="216503"/>
                  <a:pt x="266319" y="216503"/>
                </a:cubicBezTo>
                <a:cubicBezTo>
                  <a:pt x="257080" y="216503"/>
                  <a:pt x="249650" y="209074"/>
                  <a:pt x="249650" y="199835"/>
                </a:cubicBezTo>
                <a:lnTo>
                  <a:pt x="249650" y="133255"/>
                </a:lnTo>
                <a:lnTo>
                  <a:pt x="183071" y="133255"/>
                </a:lnTo>
                <a:cubicBezTo>
                  <a:pt x="173831" y="133255"/>
                  <a:pt x="166402" y="125825"/>
                  <a:pt x="166402" y="116586"/>
                </a:cubicBezTo>
                <a:moveTo>
                  <a:pt x="0" y="133160"/>
                </a:moveTo>
                <a:cubicBezTo>
                  <a:pt x="0" y="114776"/>
                  <a:pt x="14954" y="99822"/>
                  <a:pt x="33338" y="99822"/>
                </a:cubicBezTo>
                <a:lnTo>
                  <a:pt x="50006" y="99822"/>
                </a:lnTo>
                <a:cubicBezTo>
                  <a:pt x="59245" y="99822"/>
                  <a:pt x="66675" y="107252"/>
                  <a:pt x="66675" y="116491"/>
                </a:cubicBezTo>
                <a:cubicBezTo>
                  <a:pt x="66675" y="125730"/>
                  <a:pt x="59245" y="133160"/>
                  <a:pt x="50006" y="133160"/>
                </a:cubicBezTo>
                <a:lnTo>
                  <a:pt x="33338" y="133160"/>
                </a:lnTo>
                <a:lnTo>
                  <a:pt x="33338" y="349568"/>
                </a:lnTo>
                <a:lnTo>
                  <a:pt x="249746" y="349568"/>
                </a:lnTo>
                <a:lnTo>
                  <a:pt x="249746" y="332899"/>
                </a:lnTo>
                <a:cubicBezTo>
                  <a:pt x="249746" y="323755"/>
                  <a:pt x="257175" y="316230"/>
                  <a:pt x="266414" y="316230"/>
                </a:cubicBezTo>
                <a:cubicBezTo>
                  <a:pt x="275654" y="316230"/>
                  <a:pt x="283083" y="323660"/>
                  <a:pt x="283083" y="332899"/>
                </a:cubicBezTo>
                <a:lnTo>
                  <a:pt x="283083" y="349568"/>
                </a:lnTo>
                <a:cubicBezTo>
                  <a:pt x="283083" y="367951"/>
                  <a:pt x="268129" y="382810"/>
                  <a:pt x="249746" y="382810"/>
                </a:cubicBezTo>
                <a:lnTo>
                  <a:pt x="33338" y="382810"/>
                </a:lnTo>
                <a:cubicBezTo>
                  <a:pt x="14954" y="382810"/>
                  <a:pt x="0" y="367856"/>
                  <a:pt x="0" y="349568"/>
                </a:cubicBezTo>
                <a:lnTo>
                  <a:pt x="0" y="133160"/>
                </a:lnTo>
                <a:close/>
                <a:moveTo>
                  <a:pt x="99917" y="33338"/>
                </a:moveTo>
                <a:cubicBezTo>
                  <a:pt x="99917" y="14954"/>
                  <a:pt x="114776" y="0"/>
                  <a:pt x="133255" y="0"/>
                </a:cubicBezTo>
                <a:lnTo>
                  <a:pt x="349663" y="0"/>
                </a:lnTo>
                <a:cubicBezTo>
                  <a:pt x="368046" y="0"/>
                  <a:pt x="382905" y="14954"/>
                  <a:pt x="382905" y="33338"/>
                </a:cubicBezTo>
                <a:lnTo>
                  <a:pt x="382905" y="249746"/>
                </a:lnTo>
                <a:cubicBezTo>
                  <a:pt x="382905" y="268129"/>
                  <a:pt x="368046" y="283083"/>
                  <a:pt x="349663" y="283083"/>
                </a:cubicBezTo>
                <a:lnTo>
                  <a:pt x="332994" y="283083"/>
                </a:lnTo>
                <a:cubicBezTo>
                  <a:pt x="323755" y="283083"/>
                  <a:pt x="316325" y="275654"/>
                  <a:pt x="316325" y="266414"/>
                </a:cubicBezTo>
                <a:cubicBezTo>
                  <a:pt x="316325" y="257175"/>
                  <a:pt x="323755" y="249746"/>
                  <a:pt x="332994" y="249746"/>
                </a:cubicBezTo>
                <a:lnTo>
                  <a:pt x="349663" y="249746"/>
                </a:lnTo>
                <a:lnTo>
                  <a:pt x="349663" y="33338"/>
                </a:lnTo>
                <a:lnTo>
                  <a:pt x="133160" y="33338"/>
                </a:lnTo>
                <a:lnTo>
                  <a:pt x="133160" y="50006"/>
                </a:lnTo>
                <a:cubicBezTo>
                  <a:pt x="133160" y="59245"/>
                  <a:pt x="125730" y="66675"/>
                  <a:pt x="116491" y="66675"/>
                </a:cubicBezTo>
                <a:cubicBezTo>
                  <a:pt x="107252" y="66675"/>
                  <a:pt x="99822" y="59245"/>
                  <a:pt x="99822" y="50006"/>
                </a:cubicBezTo>
                <a:lnTo>
                  <a:pt x="99822" y="33338"/>
                </a:lnTo>
                <a:close/>
              </a:path>
            </a:pathLst>
          </a:custGeom>
          <a:solidFill>
            <a:srgbClr val="55D2B1"/>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B78F0943-765B-8D94-9402-B8CAFECCA7F0}"/>
              </a:ext>
            </a:extLst>
          </p:cNvPr>
          <p:cNvGrpSpPr/>
          <p:nvPr/>
        </p:nvGrpSpPr>
        <p:grpSpPr>
          <a:xfrm>
            <a:off x="4308657" y="1874835"/>
            <a:ext cx="3574684" cy="1976348"/>
            <a:chOff x="4308657" y="1874835"/>
            <a:chExt cx="3574684" cy="1976348"/>
          </a:xfrm>
        </p:grpSpPr>
        <p:sp>
          <p:nvSpPr>
            <p:cNvPr id="6" name="Rectangle: Diagonal Corners Rounded 5">
              <a:extLst>
                <a:ext uri="{FF2B5EF4-FFF2-40B4-BE49-F238E27FC236}">
                  <a16:creationId xmlns:a16="http://schemas.microsoft.com/office/drawing/2014/main" id="{B67C296A-71A2-9E75-B30C-996E59C6CA1D}"/>
                </a:ext>
              </a:extLst>
            </p:cNvPr>
            <p:cNvSpPr/>
            <p:nvPr/>
          </p:nvSpPr>
          <p:spPr>
            <a:xfrm>
              <a:off x="4308657"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29CE8B0-3701-E485-E87B-29B390DE0DE1}"/>
                </a:ext>
              </a:extLst>
            </p:cNvPr>
            <p:cNvSpPr/>
            <p:nvPr/>
          </p:nvSpPr>
          <p:spPr>
            <a:xfrm>
              <a:off x="4606238" y="2555586"/>
              <a:ext cx="699645" cy="699861"/>
            </a:xfrm>
            <a:custGeom>
              <a:avLst/>
              <a:gdLst>
                <a:gd name="connsiteX0" fmla="*/ 429438 w 699645"/>
                <a:gd name="connsiteY0" fmla="*/ 0 h 699861"/>
                <a:gd name="connsiteX1" fmla="*/ 159057 w 699645"/>
                <a:gd name="connsiteY1" fmla="*/ 270380 h 699861"/>
                <a:gd name="connsiteX2" fmla="*/ 227643 w 699645"/>
                <a:gd name="connsiteY2" fmla="*/ 449772 h 699861"/>
                <a:gd name="connsiteX3" fmla="*/ 175084 w 699645"/>
                <a:gd name="connsiteY3" fmla="*/ 502332 h 699861"/>
                <a:gd name="connsiteX4" fmla="*/ 154405 w 699645"/>
                <a:gd name="connsiteY4" fmla="*/ 481653 h 699861"/>
                <a:gd name="connsiteX5" fmla="*/ 141480 w 699645"/>
                <a:gd name="connsiteY5" fmla="*/ 477172 h 699861"/>
                <a:gd name="connsiteX6" fmla="*/ 132002 w 699645"/>
                <a:gd name="connsiteY6" fmla="*/ 481653 h 699861"/>
                <a:gd name="connsiteX7" fmla="*/ 4653 w 699645"/>
                <a:gd name="connsiteY7" fmla="*/ 609002 h 699861"/>
                <a:gd name="connsiteX8" fmla="*/ 4653 w 699645"/>
                <a:gd name="connsiteY8" fmla="*/ 609002 h 699861"/>
                <a:gd name="connsiteX9" fmla="*/ 0 w 699645"/>
                <a:gd name="connsiteY9" fmla="*/ 620376 h 699861"/>
                <a:gd name="connsiteX10" fmla="*/ 4653 w 699645"/>
                <a:gd name="connsiteY10" fmla="*/ 631749 h 699861"/>
                <a:gd name="connsiteX11" fmla="*/ 68241 w 699645"/>
                <a:gd name="connsiteY11" fmla="*/ 695338 h 699861"/>
                <a:gd name="connsiteX12" fmla="*/ 90644 w 699645"/>
                <a:gd name="connsiteY12" fmla="*/ 695338 h 699861"/>
                <a:gd name="connsiteX13" fmla="*/ 217821 w 699645"/>
                <a:gd name="connsiteY13" fmla="*/ 567988 h 699861"/>
                <a:gd name="connsiteX14" fmla="*/ 222474 w 699645"/>
                <a:gd name="connsiteY14" fmla="*/ 556615 h 699861"/>
                <a:gd name="connsiteX15" fmla="*/ 217821 w 699645"/>
                <a:gd name="connsiteY15" fmla="*/ 545241 h 699861"/>
                <a:gd name="connsiteX16" fmla="*/ 197314 w 699645"/>
                <a:gd name="connsiteY16" fmla="*/ 524734 h 699861"/>
                <a:gd name="connsiteX17" fmla="*/ 249874 w 699645"/>
                <a:gd name="connsiteY17" fmla="*/ 472003 h 699861"/>
                <a:gd name="connsiteX18" fmla="*/ 429266 w 699645"/>
                <a:gd name="connsiteY18" fmla="*/ 540589 h 699861"/>
                <a:gd name="connsiteX19" fmla="*/ 699646 w 699645"/>
                <a:gd name="connsiteY19" fmla="*/ 270208 h 699861"/>
                <a:gd name="connsiteX20" fmla="*/ 429438 w 699645"/>
                <a:gd name="connsiteY20" fmla="*/ 0 h 699861"/>
                <a:gd name="connsiteX21" fmla="*/ 79615 w 699645"/>
                <a:gd name="connsiteY21" fmla="*/ 661389 h 699861"/>
                <a:gd name="connsiteX22" fmla="*/ 38429 w 699645"/>
                <a:gd name="connsiteY22" fmla="*/ 620376 h 699861"/>
                <a:gd name="connsiteX23" fmla="*/ 143376 w 699645"/>
                <a:gd name="connsiteY23" fmla="*/ 515429 h 699861"/>
                <a:gd name="connsiteX24" fmla="*/ 184562 w 699645"/>
                <a:gd name="connsiteY24" fmla="*/ 556615 h 699861"/>
                <a:gd name="connsiteX25" fmla="*/ 79615 w 699645"/>
                <a:gd name="connsiteY25" fmla="*/ 661217 h 699861"/>
                <a:gd name="connsiteX26" fmla="*/ 429610 w 699645"/>
                <a:gd name="connsiteY26" fmla="*/ 508880 h 699861"/>
                <a:gd name="connsiteX27" fmla="*/ 190938 w 699645"/>
                <a:gd name="connsiteY27" fmla="*/ 270208 h 699861"/>
                <a:gd name="connsiteX28" fmla="*/ 429438 w 699645"/>
                <a:gd name="connsiteY28" fmla="*/ 31880 h 699861"/>
                <a:gd name="connsiteX29" fmla="*/ 668110 w 699645"/>
                <a:gd name="connsiteY29" fmla="*/ 270553 h 699861"/>
                <a:gd name="connsiteX30" fmla="*/ 429438 w 699645"/>
                <a:gd name="connsiteY30" fmla="*/ 509225 h 69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9645" h="699861">
                  <a:moveTo>
                    <a:pt x="429438" y="0"/>
                  </a:moveTo>
                  <a:cubicBezTo>
                    <a:pt x="280375" y="0"/>
                    <a:pt x="159057" y="121318"/>
                    <a:pt x="159057" y="270380"/>
                  </a:cubicBezTo>
                  <a:cubicBezTo>
                    <a:pt x="159057" y="339311"/>
                    <a:pt x="185079" y="401866"/>
                    <a:pt x="227643" y="449772"/>
                  </a:cubicBezTo>
                  <a:lnTo>
                    <a:pt x="175084" y="502332"/>
                  </a:lnTo>
                  <a:lnTo>
                    <a:pt x="154405" y="481653"/>
                  </a:lnTo>
                  <a:cubicBezTo>
                    <a:pt x="150958" y="478379"/>
                    <a:pt x="146305" y="476655"/>
                    <a:pt x="141480" y="477172"/>
                  </a:cubicBezTo>
                  <a:cubicBezTo>
                    <a:pt x="137861" y="477517"/>
                    <a:pt x="134587" y="479068"/>
                    <a:pt x="132002" y="481653"/>
                  </a:cubicBezTo>
                  <a:lnTo>
                    <a:pt x="4653" y="609002"/>
                  </a:lnTo>
                  <a:lnTo>
                    <a:pt x="4653" y="609002"/>
                  </a:lnTo>
                  <a:cubicBezTo>
                    <a:pt x="1551" y="611932"/>
                    <a:pt x="0" y="616068"/>
                    <a:pt x="0" y="620376"/>
                  </a:cubicBezTo>
                  <a:cubicBezTo>
                    <a:pt x="0" y="624684"/>
                    <a:pt x="1723" y="628647"/>
                    <a:pt x="4653" y="631749"/>
                  </a:cubicBezTo>
                  <a:lnTo>
                    <a:pt x="68241" y="695338"/>
                  </a:lnTo>
                  <a:cubicBezTo>
                    <a:pt x="74445" y="701369"/>
                    <a:pt x="84440" y="701369"/>
                    <a:pt x="90644" y="695338"/>
                  </a:cubicBezTo>
                  <a:lnTo>
                    <a:pt x="217821" y="567988"/>
                  </a:lnTo>
                  <a:cubicBezTo>
                    <a:pt x="220923" y="565059"/>
                    <a:pt x="222474" y="560923"/>
                    <a:pt x="222474" y="556615"/>
                  </a:cubicBezTo>
                  <a:cubicBezTo>
                    <a:pt x="222474" y="552307"/>
                    <a:pt x="220750" y="548343"/>
                    <a:pt x="217821" y="545241"/>
                  </a:cubicBezTo>
                  <a:lnTo>
                    <a:pt x="197314" y="524734"/>
                  </a:lnTo>
                  <a:lnTo>
                    <a:pt x="249874" y="472003"/>
                  </a:lnTo>
                  <a:cubicBezTo>
                    <a:pt x="297608" y="514567"/>
                    <a:pt x="360335" y="540589"/>
                    <a:pt x="429266" y="540589"/>
                  </a:cubicBezTo>
                  <a:cubicBezTo>
                    <a:pt x="578500" y="540589"/>
                    <a:pt x="699646" y="419271"/>
                    <a:pt x="699646" y="270208"/>
                  </a:cubicBezTo>
                  <a:cubicBezTo>
                    <a:pt x="699646" y="121146"/>
                    <a:pt x="578673" y="0"/>
                    <a:pt x="429438" y="0"/>
                  </a:cubicBezTo>
                  <a:close/>
                  <a:moveTo>
                    <a:pt x="79615" y="661389"/>
                  </a:moveTo>
                  <a:lnTo>
                    <a:pt x="38429" y="620376"/>
                  </a:lnTo>
                  <a:lnTo>
                    <a:pt x="143376" y="515429"/>
                  </a:lnTo>
                  <a:lnTo>
                    <a:pt x="184562" y="556615"/>
                  </a:lnTo>
                  <a:lnTo>
                    <a:pt x="79615" y="661217"/>
                  </a:lnTo>
                  <a:close/>
                  <a:moveTo>
                    <a:pt x="429610" y="508880"/>
                  </a:moveTo>
                  <a:cubicBezTo>
                    <a:pt x="297608" y="508880"/>
                    <a:pt x="190938" y="402210"/>
                    <a:pt x="190938" y="270208"/>
                  </a:cubicBezTo>
                  <a:cubicBezTo>
                    <a:pt x="190938" y="138206"/>
                    <a:pt x="297436" y="31880"/>
                    <a:pt x="429438" y="31880"/>
                  </a:cubicBezTo>
                  <a:cubicBezTo>
                    <a:pt x="561440" y="31880"/>
                    <a:pt x="668110" y="138551"/>
                    <a:pt x="668110" y="270553"/>
                  </a:cubicBezTo>
                  <a:cubicBezTo>
                    <a:pt x="668110" y="402555"/>
                    <a:pt x="561440" y="509225"/>
                    <a:pt x="429438" y="509225"/>
                  </a:cubicBezTo>
                  <a:close/>
                </a:path>
              </a:pathLst>
            </a:custGeom>
            <a:solidFill>
              <a:srgbClr val="55D2B1"/>
            </a:solidFill>
            <a:ln w="19050" cap="flat">
              <a:solidFill>
                <a:schemeClr val="accent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9A66201-1947-E0C6-0A91-7122DE812DE3}"/>
                </a:ext>
              </a:extLst>
            </p:cNvPr>
            <p:cNvSpPr/>
            <p:nvPr/>
          </p:nvSpPr>
          <p:spPr>
            <a:xfrm>
              <a:off x="4939503" y="2730399"/>
              <a:ext cx="191986" cy="191552"/>
            </a:xfrm>
            <a:custGeom>
              <a:avLst/>
              <a:gdLst>
                <a:gd name="connsiteX0" fmla="*/ 175787 w 191986"/>
                <a:gd name="connsiteY0" fmla="*/ 79885 h 191552"/>
                <a:gd name="connsiteX1" fmla="*/ 112199 w 191986"/>
                <a:gd name="connsiteY1" fmla="*/ 79885 h 191552"/>
                <a:gd name="connsiteX2" fmla="*/ 112199 w 191986"/>
                <a:gd name="connsiteY2" fmla="*/ 16297 h 191552"/>
                <a:gd name="connsiteX3" fmla="*/ 107029 w 191986"/>
                <a:gd name="connsiteY3" fmla="*/ 4234 h 191552"/>
                <a:gd name="connsiteX4" fmla="*/ 94449 w 191986"/>
                <a:gd name="connsiteY4" fmla="*/ 98 h 191552"/>
                <a:gd name="connsiteX5" fmla="*/ 80319 w 191986"/>
                <a:gd name="connsiteY5" fmla="*/ 16297 h 191552"/>
                <a:gd name="connsiteX6" fmla="*/ 80319 w 191986"/>
                <a:gd name="connsiteY6" fmla="*/ 79885 h 191552"/>
                <a:gd name="connsiteX7" fmla="*/ 16730 w 191986"/>
                <a:gd name="connsiteY7" fmla="*/ 79885 h 191552"/>
                <a:gd name="connsiteX8" fmla="*/ 15179 w 191986"/>
                <a:gd name="connsiteY8" fmla="*/ 79885 h 191552"/>
                <a:gd name="connsiteX9" fmla="*/ 4150 w 191986"/>
                <a:gd name="connsiteY9" fmla="*/ 85055 h 191552"/>
                <a:gd name="connsiteX10" fmla="*/ 14 w 191986"/>
                <a:gd name="connsiteY10" fmla="*/ 96601 h 191552"/>
                <a:gd name="connsiteX11" fmla="*/ 5184 w 191986"/>
                <a:gd name="connsiteY11" fmla="*/ 107630 h 191552"/>
                <a:gd name="connsiteX12" fmla="*/ 16730 w 191986"/>
                <a:gd name="connsiteY12" fmla="*/ 111766 h 191552"/>
                <a:gd name="connsiteX13" fmla="*/ 80319 w 191986"/>
                <a:gd name="connsiteY13" fmla="*/ 111766 h 191552"/>
                <a:gd name="connsiteX14" fmla="*/ 80319 w 191986"/>
                <a:gd name="connsiteY14" fmla="*/ 175354 h 191552"/>
                <a:gd name="connsiteX15" fmla="*/ 84971 w 191986"/>
                <a:gd name="connsiteY15" fmla="*/ 186728 h 191552"/>
                <a:gd name="connsiteX16" fmla="*/ 96345 w 191986"/>
                <a:gd name="connsiteY16" fmla="*/ 191553 h 191552"/>
                <a:gd name="connsiteX17" fmla="*/ 107718 w 191986"/>
                <a:gd name="connsiteY17" fmla="*/ 186728 h 191552"/>
                <a:gd name="connsiteX18" fmla="*/ 112371 w 191986"/>
                <a:gd name="connsiteY18" fmla="*/ 175354 h 191552"/>
                <a:gd name="connsiteX19" fmla="*/ 112371 w 191986"/>
                <a:gd name="connsiteY19" fmla="*/ 111766 h 191552"/>
                <a:gd name="connsiteX20" fmla="*/ 175960 w 191986"/>
                <a:gd name="connsiteY20" fmla="*/ 111766 h 191552"/>
                <a:gd name="connsiteX21" fmla="*/ 187333 w 191986"/>
                <a:gd name="connsiteY21" fmla="*/ 107113 h 191552"/>
                <a:gd name="connsiteX22" fmla="*/ 191986 w 191986"/>
                <a:gd name="connsiteY22" fmla="*/ 95739 h 191552"/>
                <a:gd name="connsiteX23" fmla="*/ 187333 w 191986"/>
                <a:gd name="connsiteY23" fmla="*/ 84366 h 191552"/>
                <a:gd name="connsiteX24" fmla="*/ 175960 w 191986"/>
                <a:gd name="connsiteY24" fmla="*/ 79713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86" h="191552">
                  <a:moveTo>
                    <a:pt x="175787" y="79885"/>
                  </a:moveTo>
                  <a:lnTo>
                    <a:pt x="112199" y="79885"/>
                  </a:lnTo>
                  <a:lnTo>
                    <a:pt x="112199" y="16297"/>
                  </a:lnTo>
                  <a:cubicBezTo>
                    <a:pt x="112199" y="11644"/>
                    <a:pt x="110476" y="7336"/>
                    <a:pt x="107029" y="4234"/>
                  </a:cubicBezTo>
                  <a:cubicBezTo>
                    <a:pt x="103583" y="1132"/>
                    <a:pt x="99102" y="-419"/>
                    <a:pt x="94449" y="98"/>
                  </a:cubicBezTo>
                  <a:cubicBezTo>
                    <a:pt x="86350" y="960"/>
                    <a:pt x="80146" y="8025"/>
                    <a:pt x="80319" y="16297"/>
                  </a:cubicBezTo>
                  <a:lnTo>
                    <a:pt x="80319" y="79885"/>
                  </a:lnTo>
                  <a:lnTo>
                    <a:pt x="16730" y="79885"/>
                  </a:lnTo>
                  <a:cubicBezTo>
                    <a:pt x="16730" y="79885"/>
                    <a:pt x="15696" y="79885"/>
                    <a:pt x="15179" y="79885"/>
                  </a:cubicBezTo>
                  <a:cubicBezTo>
                    <a:pt x="10871" y="80058"/>
                    <a:pt x="6907" y="81953"/>
                    <a:pt x="4150" y="85055"/>
                  </a:cubicBezTo>
                  <a:cubicBezTo>
                    <a:pt x="1221" y="88157"/>
                    <a:pt x="-158" y="92293"/>
                    <a:pt x="14" y="96601"/>
                  </a:cubicBezTo>
                  <a:cubicBezTo>
                    <a:pt x="187" y="100737"/>
                    <a:pt x="2082" y="104873"/>
                    <a:pt x="5184" y="107630"/>
                  </a:cubicBezTo>
                  <a:cubicBezTo>
                    <a:pt x="8286" y="110387"/>
                    <a:pt x="12422" y="111938"/>
                    <a:pt x="16730" y="111766"/>
                  </a:cubicBezTo>
                  <a:lnTo>
                    <a:pt x="80319" y="111766"/>
                  </a:lnTo>
                  <a:lnTo>
                    <a:pt x="80319" y="175354"/>
                  </a:lnTo>
                  <a:cubicBezTo>
                    <a:pt x="80319" y="179662"/>
                    <a:pt x="81869" y="183626"/>
                    <a:pt x="84971" y="186728"/>
                  </a:cubicBezTo>
                  <a:cubicBezTo>
                    <a:pt x="87901" y="189830"/>
                    <a:pt x="92037" y="191553"/>
                    <a:pt x="96345" y="191553"/>
                  </a:cubicBezTo>
                  <a:cubicBezTo>
                    <a:pt x="100653" y="191553"/>
                    <a:pt x="104617" y="189830"/>
                    <a:pt x="107718" y="186728"/>
                  </a:cubicBezTo>
                  <a:cubicBezTo>
                    <a:pt x="110648" y="183626"/>
                    <a:pt x="112371" y="179662"/>
                    <a:pt x="112371" y="175354"/>
                  </a:cubicBezTo>
                  <a:lnTo>
                    <a:pt x="112371" y="111766"/>
                  </a:lnTo>
                  <a:lnTo>
                    <a:pt x="175960" y="111766"/>
                  </a:lnTo>
                  <a:cubicBezTo>
                    <a:pt x="180268" y="111766"/>
                    <a:pt x="184231" y="110215"/>
                    <a:pt x="187333" y="107113"/>
                  </a:cubicBezTo>
                  <a:cubicBezTo>
                    <a:pt x="190435" y="104183"/>
                    <a:pt x="191986" y="100047"/>
                    <a:pt x="191986" y="95739"/>
                  </a:cubicBezTo>
                  <a:cubicBezTo>
                    <a:pt x="191986" y="91431"/>
                    <a:pt x="190263" y="87468"/>
                    <a:pt x="187333" y="84366"/>
                  </a:cubicBezTo>
                  <a:cubicBezTo>
                    <a:pt x="184231" y="81436"/>
                    <a:pt x="180268" y="79713"/>
                    <a:pt x="175960" y="79713"/>
                  </a:cubicBezTo>
                  <a:close/>
                </a:path>
              </a:pathLst>
            </a:custGeom>
            <a:solidFill>
              <a:srgbClr val="55D2B1"/>
            </a:solidFill>
            <a:ln w="19050" cap="flat">
              <a:solidFill>
                <a:schemeClr val="accent1"/>
              </a:solidFill>
              <a:prstDash val="solid"/>
              <a:miter/>
            </a:ln>
          </p:spPr>
          <p:txBody>
            <a:bodyPr rtlCol="0" anchor="ctr"/>
            <a:lstStyle/>
            <a:p>
              <a:endParaRPr lang="en-GB"/>
            </a:p>
          </p:txBody>
        </p:sp>
        <p:sp>
          <p:nvSpPr>
            <p:cNvPr id="30" name="TextBox 29">
              <a:extLst>
                <a:ext uri="{FF2B5EF4-FFF2-40B4-BE49-F238E27FC236}">
                  <a16:creationId xmlns:a16="http://schemas.microsoft.com/office/drawing/2014/main" id="{7512C0B2-3449-6C35-A7EA-55D93721536C}"/>
                </a:ext>
              </a:extLst>
            </p:cNvPr>
            <p:cNvSpPr txBox="1"/>
            <p:nvPr/>
          </p:nvSpPr>
          <p:spPr>
            <a:xfrm>
              <a:off x="5570544" y="2415739"/>
              <a:ext cx="2029371" cy="954107"/>
            </a:xfrm>
            <a:prstGeom prst="rect">
              <a:avLst/>
            </a:prstGeom>
            <a:noFill/>
          </p:spPr>
          <p:txBody>
            <a:bodyPr wrap="square" rtlCol="0">
              <a:spAutoFit/>
            </a:bodyPr>
            <a:lstStyle/>
            <a:p>
              <a:r>
                <a:rPr lang="en-GB" sz="1400" dirty="0">
                  <a:solidFill>
                    <a:schemeClr val="bg1"/>
                  </a:solidFill>
                </a:rPr>
                <a:t>Accurately reveals the types of career or leadership role individuals will thrive in</a:t>
              </a:r>
            </a:p>
          </p:txBody>
        </p:sp>
      </p:grpSp>
      <p:grpSp>
        <p:nvGrpSpPr>
          <p:cNvPr id="8" name="Group 7">
            <a:extLst>
              <a:ext uri="{FF2B5EF4-FFF2-40B4-BE49-F238E27FC236}">
                <a16:creationId xmlns:a16="http://schemas.microsoft.com/office/drawing/2014/main" id="{156A4AF1-5AF5-582D-C382-A9658C565B4C}"/>
              </a:ext>
            </a:extLst>
          </p:cNvPr>
          <p:cNvGrpSpPr/>
          <p:nvPr/>
        </p:nvGrpSpPr>
        <p:grpSpPr>
          <a:xfrm>
            <a:off x="8141109" y="1874835"/>
            <a:ext cx="3574684" cy="1976348"/>
            <a:chOff x="8141109" y="1874835"/>
            <a:chExt cx="3574684" cy="1976348"/>
          </a:xfrm>
        </p:grpSpPr>
        <p:sp>
          <p:nvSpPr>
            <p:cNvPr id="7" name="Rectangle: Diagonal Corners Rounded 6">
              <a:extLst>
                <a:ext uri="{FF2B5EF4-FFF2-40B4-BE49-F238E27FC236}">
                  <a16:creationId xmlns:a16="http://schemas.microsoft.com/office/drawing/2014/main" id="{2961DA31-52BB-B688-FFAB-57FD4460D61C}"/>
                </a:ext>
              </a:extLst>
            </p:cNvPr>
            <p:cNvSpPr/>
            <p:nvPr/>
          </p:nvSpPr>
          <p:spPr>
            <a:xfrm>
              <a:off x="8141109"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001E37FA-594E-7DD0-2884-9A88A423F1E5}"/>
                </a:ext>
              </a:extLst>
            </p:cNvPr>
            <p:cNvSpPr/>
            <p:nvPr/>
          </p:nvSpPr>
          <p:spPr>
            <a:xfrm>
              <a:off x="8561077" y="2686466"/>
              <a:ext cx="206399" cy="206326"/>
            </a:xfrm>
            <a:custGeom>
              <a:avLst/>
              <a:gdLst>
                <a:gd name="connsiteX0" fmla="*/ 26418 w 206399"/>
                <a:gd name="connsiteY0" fmla="*/ 105688 h 206326"/>
                <a:gd name="connsiteX1" fmla="*/ 47097 w 206399"/>
                <a:gd name="connsiteY1" fmla="*/ 50544 h 206326"/>
                <a:gd name="connsiteX2" fmla="*/ 100691 w 206399"/>
                <a:gd name="connsiteY2" fmla="*/ 26246 h 206326"/>
                <a:gd name="connsiteX3" fmla="*/ 102931 w 206399"/>
                <a:gd name="connsiteY3" fmla="*/ 26246 h 206326"/>
                <a:gd name="connsiteX4" fmla="*/ 155663 w 206399"/>
                <a:gd name="connsiteY4" fmla="*/ 46925 h 206326"/>
                <a:gd name="connsiteX5" fmla="*/ 179961 w 206399"/>
                <a:gd name="connsiteY5" fmla="*/ 100518 h 206326"/>
                <a:gd name="connsiteX6" fmla="*/ 159282 w 206399"/>
                <a:gd name="connsiteY6" fmla="*/ 155663 h 206326"/>
                <a:gd name="connsiteX7" fmla="*/ 105688 w 206399"/>
                <a:gd name="connsiteY7" fmla="*/ 179961 h 206326"/>
                <a:gd name="connsiteX8" fmla="*/ 105688 w 206399"/>
                <a:gd name="connsiteY8" fmla="*/ 179961 h 206326"/>
                <a:gd name="connsiteX9" fmla="*/ 50716 w 206399"/>
                <a:gd name="connsiteY9" fmla="*/ 159282 h 206326"/>
                <a:gd name="connsiteX10" fmla="*/ 26418 w 206399"/>
                <a:gd name="connsiteY10" fmla="*/ 105688 h 206326"/>
                <a:gd name="connsiteX11" fmla="*/ 178582 w 206399"/>
                <a:gd name="connsiteY11" fmla="*/ 173585 h 206326"/>
                <a:gd name="connsiteX12" fmla="*/ 206327 w 206399"/>
                <a:gd name="connsiteY12" fmla="*/ 99657 h 206326"/>
                <a:gd name="connsiteX13" fmla="*/ 173585 w 206399"/>
                <a:gd name="connsiteY13" fmla="*/ 27797 h 206326"/>
                <a:gd name="connsiteX14" fmla="*/ 99657 w 206399"/>
                <a:gd name="connsiteY14" fmla="*/ 52 h 206326"/>
                <a:gd name="connsiteX15" fmla="*/ 27797 w 206399"/>
                <a:gd name="connsiteY15" fmla="*/ 32794 h 206326"/>
                <a:gd name="connsiteX16" fmla="*/ 52 w 206399"/>
                <a:gd name="connsiteY16" fmla="*/ 106550 h 206326"/>
                <a:gd name="connsiteX17" fmla="*/ 32622 w 206399"/>
                <a:gd name="connsiteY17" fmla="*/ 178410 h 206326"/>
                <a:gd name="connsiteX18" fmla="*/ 102931 w 206399"/>
                <a:gd name="connsiteY18" fmla="*/ 206327 h 206326"/>
                <a:gd name="connsiteX19" fmla="*/ 106378 w 206399"/>
                <a:gd name="connsiteY19" fmla="*/ 206327 h 206326"/>
                <a:gd name="connsiteX20" fmla="*/ 178238 w 206399"/>
                <a:gd name="connsiteY20" fmla="*/ 173585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6399" h="206326">
                  <a:moveTo>
                    <a:pt x="26418" y="105688"/>
                  </a:moveTo>
                  <a:cubicBezTo>
                    <a:pt x="25729" y="85181"/>
                    <a:pt x="32967" y="65536"/>
                    <a:pt x="47097" y="50544"/>
                  </a:cubicBezTo>
                  <a:cubicBezTo>
                    <a:pt x="61228" y="35551"/>
                    <a:pt x="80184" y="26935"/>
                    <a:pt x="100691" y="26246"/>
                  </a:cubicBezTo>
                  <a:cubicBezTo>
                    <a:pt x="101380" y="26246"/>
                    <a:pt x="102242" y="26246"/>
                    <a:pt x="102931" y="26246"/>
                  </a:cubicBezTo>
                  <a:cubicBezTo>
                    <a:pt x="122576" y="26246"/>
                    <a:pt x="141187" y="33484"/>
                    <a:pt x="155663" y="46925"/>
                  </a:cubicBezTo>
                  <a:cubicBezTo>
                    <a:pt x="170655" y="61056"/>
                    <a:pt x="179272" y="80012"/>
                    <a:pt x="179961" y="100518"/>
                  </a:cubicBezTo>
                  <a:cubicBezTo>
                    <a:pt x="180650" y="121025"/>
                    <a:pt x="173240" y="140671"/>
                    <a:pt x="159282" y="155663"/>
                  </a:cubicBezTo>
                  <a:cubicBezTo>
                    <a:pt x="145323" y="170655"/>
                    <a:pt x="126195" y="179272"/>
                    <a:pt x="105688" y="179961"/>
                  </a:cubicBezTo>
                  <a:lnTo>
                    <a:pt x="105688" y="179961"/>
                  </a:lnTo>
                  <a:cubicBezTo>
                    <a:pt x="85354" y="180650"/>
                    <a:pt x="65709" y="173413"/>
                    <a:pt x="50716" y="159282"/>
                  </a:cubicBezTo>
                  <a:cubicBezTo>
                    <a:pt x="35724" y="145323"/>
                    <a:pt x="27107" y="126195"/>
                    <a:pt x="26418" y="105688"/>
                  </a:cubicBezTo>
                  <a:moveTo>
                    <a:pt x="178582" y="173585"/>
                  </a:moveTo>
                  <a:cubicBezTo>
                    <a:pt x="197366" y="153423"/>
                    <a:pt x="207361" y="127057"/>
                    <a:pt x="206327" y="99657"/>
                  </a:cubicBezTo>
                  <a:cubicBezTo>
                    <a:pt x="205465" y="72085"/>
                    <a:pt x="193747" y="46580"/>
                    <a:pt x="173585" y="27797"/>
                  </a:cubicBezTo>
                  <a:cubicBezTo>
                    <a:pt x="153423" y="9013"/>
                    <a:pt x="127229" y="-809"/>
                    <a:pt x="99657" y="52"/>
                  </a:cubicBezTo>
                  <a:cubicBezTo>
                    <a:pt x="72085" y="914"/>
                    <a:pt x="46580" y="12632"/>
                    <a:pt x="27797" y="32794"/>
                  </a:cubicBezTo>
                  <a:cubicBezTo>
                    <a:pt x="9013" y="52784"/>
                    <a:pt x="-809" y="78978"/>
                    <a:pt x="52" y="106550"/>
                  </a:cubicBezTo>
                  <a:cubicBezTo>
                    <a:pt x="914" y="134122"/>
                    <a:pt x="12632" y="159626"/>
                    <a:pt x="32622" y="178410"/>
                  </a:cubicBezTo>
                  <a:cubicBezTo>
                    <a:pt x="51750" y="196332"/>
                    <a:pt x="76910" y="206327"/>
                    <a:pt x="102931" y="206327"/>
                  </a:cubicBezTo>
                  <a:cubicBezTo>
                    <a:pt x="104137" y="206327"/>
                    <a:pt x="105344" y="206327"/>
                    <a:pt x="106378" y="206327"/>
                  </a:cubicBezTo>
                  <a:cubicBezTo>
                    <a:pt x="133950" y="205465"/>
                    <a:pt x="159454" y="193747"/>
                    <a:pt x="178238" y="173585"/>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4B79E30F-3BCA-5479-56F0-DAC2F91176DF}"/>
                </a:ext>
              </a:extLst>
            </p:cNvPr>
            <p:cNvSpPr/>
            <p:nvPr/>
          </p:nvSpPr>
          <p:spPr>
            <a:xfrm>
              <a:off x="8719930" y="2825328"/>
              <a:ext cx="487170" cy="415218"/>
            </a:xfrm>
            <a:custGeom>
              <a:avLst/>
              <a:gdLst>
                <a:gd name="connsiteX0" fmla="*/ 435209 w 487170"/>
                <a:gd name="connsiteY0" fmla="*/ 188437 h 415218"/>
                <a:gd name="connsiteX1" fmla="*/ 242375 w 487170"/>
                <a:gd name="connsiteY1" fmla="*/ 384028 h 415218"/>
                <a:gd name="connsiteX2" fmla="*/ 56952 w 487170"/>
                <a:gd name="connsiteY2" fmla="*/ 201362 h 415218"/>
                <a:gd name="connsiteX3" fmla="*/ 26451 w 487170"/>
                <a:gd name="connsiteY3" fmla="*/ 134155 h 415218"/>
                <a:gd name="connsiteX4" fmla="*/ 52300 w 487170"/>
                <a:gd name="connsiteY4" fmla="*/ 65052 h 415218"/>
                <a:gd name="connsiteX5" fmla="*/ 122781 w 487170"/>
                <a:gd name="connsiteY5" fmla="*/ 34550 h 415218"/>
                <a:gd name="connsiteX6" fmla="*/ 188610 w 487170"/>
                <a:gd name="connsiteY6" fmla="*/ 60399 h 415218"/>
                <a:gd name="connsiteX7" fmla="*/ 233242 w 487170"/>
                <a:gd name="connsiteY7" fmla="*/ 102102 h 415218"/>
                <a:gd name="connsiteX8" fmla="*/ 243065 w 487170"/>
                <a:gd name="connsiteY8" fmla="*/ 105548 h 415218"/>
                <a:gd name="connsiteX9" fmla="*/ 252715 w 487170"/>
                <a:gd name="connsiteY9" fmla="*/ 101413 h 415218"/>
                <a:gd name="connsiteX10" fmla="*/ 294418 w 487170"/>
                <a:gd name="connsiteY10" fmla="*/ 56780 h 415218"/>
                <a:gd name="connsiteX11" fmla="*/ 361453 w 487170"/>
                <a:gd name="connsiteY11" fmla="*/ 26278 h 415218"/>
                <a:gd name="connsiteX12" fmla="*/ 430556 w 487170"/>
                <a:gd name="connsiteY12" fmla="*/ 52300 h 415218"/>
                <a:gd name="connsiteX13" fmla="*/ 435209 w 487170"/>
                <a:gd name="connsiteY13" fmla="*/ 188265 h 415218"/>
                <a:gd name="connsiteX14" fmla="*/ 448305 w 487170"/>
                <a:gd name="connsiteY14" fmla="*/ 32999 h 415218"/>
                <a:gd name="connsiteX15" fmla="*/ 360419 w 487170"/>
                <a:gd name="connsiteY15" fmla="*/ 85 h 415218"/>
                <a:gd name="connsiteX16" fmla="*/ 349045 w 487170"/>
                <a:gd name="connsiteY16" fmla="*/ 429 h 415218"/>
                <a:gd name="connsiteX17" fmla="*/ 349562 w 487170"/>
                <a:gd name="connsiteY17" fmla="*/ 946 h 415218"/>
                <a:gd name="connsiteX18" fmla="*/ 274945 w 487170"/>
                <a:gd name="connsiteY18" fmla="*/ 39030 h 415218"/>
                <a:gd name="connsiteX19" fmla="*/ 241858 w 487170"/>
                <a:gd name="connsiteY19" fmla="*/ 74357 h 415218"/>
                <a:gd name="connsiteX20" fmla="*/ 206532 w 487170"/>
                <a:gd name="connsiteY20" fmla="*/ 41271 h 415218"/>
                <a:gd name="connsiteX21" fmla="*/ 32999 w 487170"/>
                <a:gd name="connsiteY21" fmla="*/ 47130 h 415218"/>
                <a:gd name="connsiteX22" fmla="*/ 85 w 487170"/>
                <a:gd name="connsiteY22" fmla="*/ 135016 h 415218"/>
                <a:gd name="connsiteX23" fmla="*/ 38686 w 487170"/>
                <a:gd name="connsiteY23" fmla="*/ 220318 h 415218"/>
                <a:gd name="connsiteX24" fmla="*/ 232208 w 487170"/>
                <a:gd name="connsiteY24" fmla="*/ 410911 h 415218"/>
                <a:gd name="connsiteX25" fmla="*/ 237723 w 487170"/>
                <a:gd name="connsiteY25" fmla="*/ 414013 h 415218"/>
                <a:gd name="connsiteX26" fmla="*/ 243065 w 487170"/>
                <a:gd name="connsiteY26" fmla="*/ 415219 h 415218"/>
                <a:gd name="connsiteX27" fmla="*/ 252370 w 487170"/>
                <a:gd name="connsiteY27" fmla="*/ 411255 h 415218"/>
                <a:gd name="connsiteX28" fmla="*/ 454164 w 487170"/>
                <a:gd name="connsiteY28" fmla="*/ 206532 h 415218"/>
                <a:gd name="connsiteX29" fmla="*/ 448305 w 487170"/>
                <a:gd name="connsiteY29" fmla="*/ 32999 h 41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170" h="415218">
                  <a:moveTo>
                    <a:pt x="435209" y="188437"/>
                  </a:moveTo>
                  <a:lnTo>
                    <a:pt x="242375" y="384028"/>
                  </a:lnTo>
                  <a:lnTo>
                    <a:pt x="56952" y="201362"/>
                  </a:lnTo>
                  <a:cubicBezTo>
                    <a:pt x="38169" y="183785"/>
                    <a:pt x="27312" y="160004"/>
                    <a:pt x="26451" y="134155"/>
                  </a:cubicBezTo>
                  <a:cubicBezTo>
                    <a:pt x="25589" y="108306"/>
                    <a:pt x="34722" y="83835"/>
                    <a:pt x="52300" y="65052"/>
                  </a:cubicBezTo>
                  <a:cubicBezTo>
                    <a:pt x="71255" y="44717"/>
                    <a:pt x="96932" y="34550"/>
                    <a:pt x="122781" y="34550"/>
                  </a:cubicBezTo>
                  <a:cubicBezTo>
                    <a:pt x="146390" y="34550"/>
                    <a:pt x="169998" y="43166"/>
                    <a:pt x="188610" y="60399"/>
                  </a:cubicBezTo>
                  <a:lnTo>
                    <a:pt x="233242" y="102102"/>
                  </a:lnTo>
                  <a:cubicBezTo>
                    <a:pt x="235827" y="104514"/>
                    <a:pt x="239274" y="105721"/>
                    <a:pt x="243065" y="105548"/>
                  </a:cubicBezTo>
                  <a:cubicBezTo>
                    <a:pt x="246684" y="105548"/>
                    <a:pt x="250302" y="104170"/>
                    <a:pt x="252715" y="101413"/>
                  </a:cubicBezTo>
                  <a:lnTo>
                    <a:pt x="294418" y="56780"/>
                  </a:lnTo>
                  <a:cubicBezTo>
                    <a:pt x="311995" y="37996"/>
                    <a:pt x="335776" y="27140"/>
                    <a:pt x="361453" y="26278"/>
                  </a:cubicBezTo>
                  <a:cubicBezTo>
                    <a:pt x="387302" y="25417"/>
                    <a:pt x="411772" y="34722"/>
                    <a:pt x="430556" y="52300"/>
                  </a:cubicBezTo>
                  <a:cubicBezTo>
                    <a:pt x="469329" y="88488"/>
                    <a:pt x="471397" y="149492"/>
                    <a:pt x="435209" y="188265"/>
                  </a:cubicBezTo>
                  <a:moveTo>
                    <a:pt x="448305" y="32999"/>
                  </a:moveTo>
                  <a:cubicBezTo>
                    <a:pt x="424352" y="10597"/>
                    <a:pt x="393161" y="-1122"/>
                    <a:pt x="360419" y="85"/>
                  </a:cubicBezTo>
                  <a:lnTo>
                    <a:pt x="349045" y="429"/>
                  </a:lnTo>
                  <a:lnTo>
                    <a:pt x="349562" y="946"/>
                  </a:lnTo>
                  <a:cubicBezTo>
                    <a:pt x="320956" y="4393"/>
                    <a:pt x="294935" y="17662"/>
                    <a:pt x="274945" y="39030"/>
                  </a:cubicBezTo>
                  <a:lnTo>
                    <a:pt x="241858" y="74357"/>
                  </a:lnTo>
                  <a:lnTo>
                    <a:pt x="206532" y="41271"/>
                  </a:lnTo>
                  <a:cubicBezTo>
                    <a:pt x="157074" y="-4913"/>
                    <a:pt x="79355" y="-2328"/>
                    <a:pt x="32999" y="47130"/>
                  </a:cubicBezTo>
                  <a:cubicBezTo>
                    <a:pt x="10597" y="71083"/>
                    <a:pt x="-1122" y="102274"/>
                    <a:pt x="85" y="135016"/>
                  </a:cubicBezTo>
                  <a:cubicBezTo>
                    <a:pt x="1119" y="167758"/>
                    <a:pt x="14905" y="198088"/>
                    <a:pt x="38686" y="220318"/>
                  </a:cubicBezTo>
                  <a:lnTo>
                    <a:pt x="232208" y="410911"/>
                  </a:lnTo>
                  <a:cubicBezTo>
                    <a:pt x="233759" y="412462"/>
                    <a:pt x="235482" y="413496"/>
                    <a:pt x="237723" y="414013"/>
                  </a:cubicBezTo>
                  <a:cubicBezTo>
                    <a:pt x="239618" y="414874"/>
                    <a:pt x="241341" y="415219"/>
                    <a:pt x="243065" y="415219"/>
                  </a:cubicBezTo>
                  <a:cubicBezTo>
                    <a:pt x="246511" y="415219"/>
                    <a:pt x="249958" y="413840"/>
                    <a:pt x="252370" y="411255"/>
                  </a:cubicBezTo>
                  <a:lnTo>
                    <a:pt x="454164" y="206532"/>
                  </a:lnTo>
                  <a:cubicBezTo>
                    <a:pt x="500348" y="157074"/>
                    <a:pt x="497763" y="79355"/>
                    <a:pt x="448305" y="32999"/>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72CBB3C-8E84-FD74-E59E-D7E385E336AA}"/>
                </a:ext>
              </a:extLst>
            </p:cNvPr>
            <p:cNvSpPr/>
            <p:nvPr/>
          </p:nvSpPr>
          <p:spPr>
            <a:xfrm>
              <a:off x="9148000" y="2666648"/>
              <a:ext cx="206399" cy="206326"/>
            </a:xfrm>
            <a:custGeom>
              <a:avLst/>
              <a:gdLst>
                <a:gd name="connsiteX0" fmla="*/ 159475 w 206399"/>
                <a:gd name="connsiteY0" fmla="*/ 155663 h 206326"/>
                <a:gd name="connsiteX1" fmla="*/ 159475 w 206399"/>
                <a:gd name="connsiteY1" fmla="*/ 155663 h 206326"/>
                <a:gd name="connsiteX2" fmla="*/ 105881 w 206399"/>
                <a:gd name="connsiteY2" fmla="*/ 179961 h 206326"/>
                <a:gd name="connsiteX3" fmla="*/ 50737 w 206399"/>
                <a:gd name="connsiteY3" fmla="*/ 159282 h 206326"/>
                <a:gd name="connsiteX4" fmla="*/ 26439 w 206399"/>
                <a:gd name="connsiteY4" fmla="*/ 105688 h 206326"/>
                <a:gd name="connsiteX5" fmla="*/ 47118 w 206399"/>
                <a:gd name="connsiteY5" fmla="*/ 50544 h 206326"/>
                <a:gd name="connsiteX6" fmla="*/ 100712 w 206399"/>
                <a:gd name="connsiteY6" fmla="*/ 26246 h 206326"/>
                <a:gd name="connsiteX7" fmla="*/ 102952 w 206399"/>
                <a:gd name="connsiteY7" fmla="*/ 26246 h 206326"/>
                <a:gd name="connsiteX8" fmla="*/ 103124 w 206399"/>
                <a:gd name="connsiteY8" fmla="*/ 26246 h 206326"/>
                <a:gd name="connsiteX9" fmla="*/ 155511 w 206399"/>
                <a:gd name="connsiteY9" fmla="*/ 46925 h 206326"/>
                <a:gd name="connsiteX10" fmla="*/ 179809 w 206399"/>
                <a:gd name="connsiteY10" fmla="*/ 100518 h 206326"/>
                <a:gd name="connsiteX11" fmla="*/ 159130 w 206399"/>
                <a:gd name="connsiteY11" fmla="*/ 155663 h 206326"/>
                <a:gd name="connsiteX12" fmla="*/ 206175 w 206399"/>
                <a:gd name="connsiteY12" fmla="*/ 99657 h 206326"/>
                <a:gd name="connsiteX13" fmla="*/ 173606 w 206399"/>
                <a:gd name="connsiteY13" fmla="*/ 27797 h 206326"/>
                <a:gd name="connsiteX14" fmla="*/ 99678 w 206399"/>
                <a:gd name="connsiteY14" fmla="*/ 52 h 206326"/>
                <a:gd name="connsiteX15" fmla="*/ 27817 w 206399"/>
                <a:gd name="connsiteY15" fmla="*/ 32794 h 206326"/>
                <a:gd name="connsiteX16" fmla="*/ 73 w 206399"/>
                <a:gd name="connsiteY16" fmla="*/ 106722 h 206326"/>
                <a:gd name="connsiteX17" fmla="*/ 32815 w 206399"/>
                <a:gd name="connsiteY17" fmla="*/ 178582 h 206326"/>
                <a:gd name="connsiteX18" fmla="*/ 103296 w 206399"/>
                <a:gd name="connsiteY18" fmla="*/ 206327 h 206326"/>
                <a:gd name="connsiteX19" fmla="*/ 106743 w 206399"/>
                <a:gd name="connsiteY19" fmla="*/ 206327 h 206326"/>
                <a:gd name="connsiteX20" fmla="*/ 178603 w 206399"/>
                <a:gd name="connsiteY20" fmla="*/ 173585 h 206326"/>
                <a:gd name="connsiteX21" fmla="*/ 206347 w 206399"/>
                <a:gd name="connsiteY21" fmla="*/ 99657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399" h="206326">
                  <a:moveTo>
                    <a:pt x="159475" y="155663"/>
                  </a:moveTo>
                  <a:lnTo>
                    <a:pt x="159475" y="155663"/>
                  </a:lnTo>
                  <a:cubicBezTo>
                    <a:pt x="145344" y="170655"/>
                    <a:pt x="126388" y="179272"/>
                    <a:pt x="105881" y="179961"/>
                  </a:cubicBezTo>
                  <a:cubicBezTo>
                    <a:pt x="85374" y="180650"/>
                    <a:pt x="65902" y="173413"/>
                    <a:pt x="50737" y="159282"/>
                  </a:cubicBezTo>
                  <a:cubicBezTo>
                    <a:pt x="35744" y="145323"/>
                    <a:pt x="27128" y="126195"/>
                    <a:pt x="26439" y="105688"/>
                  </a:cubicBezTo>
                  <a:cubicBezTo>
                    <a:pt x="25750" y="85181"/>
                    <a:pt x="33160" y="65536"/>
                    <a:pt x="47118" y="50544"/>
                  </a:cubicBezTo>
                  <a:cubicBezTo>
                    <a:pt x="61076" y="35551"/>
                    <a:pt x="80205" y="26935"/>
                    <a:pt x="100712" y="26246"/>
                  </a:cubicBezTo>
                  <a:cubicBezTo>
                    <a:pt x="101401" y="26246"/>
                    <a:pt x="102262" y="26246"/>
                    <a:pt x="102952" y="26246"/>
                  </a:cubicBezTo>
                  <a:lnTo>
                    <a:pt x="103124" y="26246"/>
                  </a:lnTo>
                  <a:cubicBezTo>
                    <a:pt x="122597" y="26246"/>
                    <a:pt x="141208" y="33656"/>
                    <a:pt x="155511" y="46925"/>
                  </a:cubicBezTo>
                  <a:cubicBezTo>
                    <a:pt x="170504" y="60883"/>
                    <a:pt x="179120" y="80012"/>
                    <a:pt x="179809" y="100518"/>
                  </a:cubicBezTo>
                  <a:cubicBezTo>
                    <a:pt x="180499" y="121025"/>
                    <a:pt x="173261" y="140498"/>
                    <a:pt x="159130" y="155663"/>
                  </a:cubicBezTo>
                  <a:moveTo>
                    <a:pt x="206175" y="99657"/>
                  </a:moveTo>
                  <a:cubicBezTo>
                    <a:pt x="205314" y="72085"/>
                    <a:pt x="193768" y="46580"/>
                    <a:pt x="173606" y="27797"/>
                  </a:cubicBezTo>
                  <a:cubicBezTo>
                    <a:pt x="153443" y="9013"/>
                    <a:pt x="127250" y="-809"/>
                    <a:pt x="99678" y="52"/>
                  </a:cubicBezTo>
                  <a:cubicBezTo>
                    <a:pt x="72105" y="914"/>
                    <a:pt x="46601" y="12632"/>
                    <a:pt x="27817" y="32794"/>
                  </a:cubicBezTo>
                  <a:cubicBezTo>
                    <a:pt x="9034" y="52956"/>
                    <a:pt x="-961" y="79150"/>
                    <a:pt x="73" y="106722"/>
                  </a:cubicBezTo>
                  <a:cubicBezTo>
                    <a:pt x="935" y="134294"/>
                    <a:pt x="12653" y="159799"/>
                    <a:pt x="32815" y="178582"/>
                  </a:cubicBezTo>
                  <a:cubicBezTo>
                    <a:pt x="52115" y="196504"/>
                    <a:pt x="77103" y="206327"/>
                    <a:pt x="103296" y="206327"/>
                  </a:cubicBezTo>
                  <a:cubicBezTo>
                    <a:pt x="104503" y="206327"/>
                    <a:pt x="105709" y="206327"/>
                    <a:pt x="106743" y="206327"/>
                  </a:cubicBezTo>
                  <a:cubicBezTo>
                    <a:pt x="134315" y="205465"/>
                    <a:pt x="159819" y="193747"/>
                    <a:pt x="178603" y="173585"/>
                  </a:cubicBezTo>
                  <a:cubicBezTo>
                    <a:pt x="197387" y="153423"/>
                    <a:pt x="207209" y="127229"/>
                    <a:pt x="206347" y="99657"/>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ADBCE25-7F80-9522-C2FD-838205636C4A}"/>
                </a:ext>
              </a:extLst>
            </p:cNvPr>
            <p:cNvSpPr/>
            <p:nvPr/>
          </p:nvSpPr>
          <p:spPr>
            <a:xfrm>
              <a:off x="8854701" y="2539471"/>
              <a:ext cx="206399" cy="206326"/>
            </a:xfrm>
            <a:custGeom>
              <a:avLst/>
              <a:gdLst>
                <a:gd name="connsiteX0" fmla="*/ 46946 w 206399"/>
                <a:gd name="connsiteY0" fmla="*/ 50716 h 206326"/>
                <a:gd name="connsiteX1" fmla="*/ 46946 w 206399"/>
                <a:gd name="connsiteY1" fmla="*/ 50716 h 206326"/>
                <a:gd name="connsiteX2" fmla="*/ 103124 w 206399"/>
                <a:gd name="connsiteY2" fmla="*/ 26418 h 206326"/>
                <a:gd name="connsiteX3" fmla="*/ 155511 w 206399"/>
                <a:gd name="connsiteY3" fmla="*/ 47097 h 206326"/>
                <a:gd name="connsiteX4" fmla="*/ 179809 w 206399"/>
                <a:gd name="connsiteY4" fmla="*/ 100691 h 206326"/>
                <a:gd name="connsiteX5" fmla="*/ 159130 w 206399"/>
                <a:gd name="connsiteY5" fmla="*/ 155835 h 206326"/>
                <a:gd name="connsiteX6" fmla="*/ 50565 w 206399"/>
                <a:gd name="connsiteY6" fmla="*/ 159454 h 206326"/>
                <a:gd name="connsiteX7" fmla="*/ 26267 w 206399"/>
                <a:gd name="connsiteY7" fmla="*/ 105861 h 206326"/>
                <a:gd name="connsiteX8" fmla="*/ 46946 w 206399"/>
                <a:gd name="connsiteY8" fmla="*/ 50716 h 206326"/>
                <a:gd name="connsiteX9" fmla="*/ 32643 w 206399"/>
                <a:gd name="connsiteY9" fmla="*/ 178582 h 206326"/>
                <a:gd name="connsiteX10" fmla="*/ 103124 w 206399"/>
                <a:gd name="connsiteY10" fmla="*/ 206327 h 206326"/>
                <a:gd name="connsiteX11" fmla="*/ 178603 w 206399"/>
                <a:gd name="connsiteY11" fmla="*/ 173585 h 206326"/>
                <a:gd name="connsiteX12" fmla="*/ 206348 w 206399"/>
                <a:gd name="connsiteY12" fmla="*/ 99657 h 206326"/>
                <a:gd name="connsiteX13" fmla="*/ 173606 w 206399"/>
                <a:gd name="connsiteY13" fmla="*/ 27797 h 206326"/>
                <a:gd name="connsiteX14" fmla="*/ 99678 w 206399"/>
                <a:gd name="connsiteY14" fmla="*/ 52 h 206326"/>
                <a:gd name="connsiteX15" fmla="*/ 27817 w 206399"/>
                <a:gd name="connsiteY15" fmla="*/ 32622 h 206326"/>
                <a:gd name="connsiteX16" fmla="*/ 73 w 206399"/>
                <a:gd name="connsiteY16" fmla="*/ 106550 h 206326"/>
                <a:gd name="connsiteX17" fmla="*/ 32815 w 206399"/>
                <a:gd name="connsiteY17" fmla="*/ 178410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399" h="206326">
                  <a:moveTo>
                    <a:pt x="46946" y="50716"/>
                  </a:moveTo>
                  <a:lnTo>
                    <a:pt x="46946" y="50716"/>
                  </a:lnTo>
                  <a:cubicBezTo>
                    <a:pt x="61421" y="35207"/>
                    <a:pt x="81928" y="26418"/>
                    <a:pt x="103124" y="26418"/>
                  </a:cubicBezTo>
                  <a:cubicBezTo>
                    <a:pt x="122769" y="26418"/>
                    <a:pt x="141380" y="33828"/>
                    <a:pt x="155511" y="47097"/>
                  </a:cubicBezTo>
                  <a:cubicBezTo>
                    <a:pt x="170504" y="61056"/>
                    <a:pt x="179120" y="80184"/>
                    <a:pt x="179809" y="100691"/>
                  </a:cubicBezTo>
                  <a:cubicBezTo>
                    <a:pt x="180499" y="121198"/>
                    <a:pt x="173089" y="140843"/>
                    <a:pt x="159130" y="155835"/>
                  </a:cubicBezTo>
                  <a:cubicBezTo>
                    <a:pt x="130179" y="186854"/>
                    <a:pt x="81411" y="188405"/>
                    <a:pt x="50565" y="159454"/>
                  </a:cubicBezTo>
                  <a:cubicBezTo>
                    <a:pt x="35572" y="145496"/>
                    <a:pt x="26956" y="126367"/>
                    <a:pt x="26267" y="105861"/>
                  </a:cubicBezTo>
                  <a:cubicBezTo>
                    <a:pt x="25577" y="85181"/>
                    <a:pt x="32987" y="65709"/>
                    <a:pt x="46946" y="50716"/>
                  </a:cubicBezTo>
                  <a:moveTo>
                    <a:pt x="32643" y="178582"/>
                  </a:moveTo>
                  <a:cubicBezTo>
                    <a:pt x="51771" y="196504"/>
                    <a:pt x="76758" y="206327"/>
                    <a:pt x="103124" y="206327"/>
                  </a:cubicBezTo>
                  <a:cubicBezTo>
                    <a:pt x="131558" y="206327"/>
                    <a:pt x="159130" y="194436"/>
                    <a:pt x="178603" y="173585"/>
                  </a:cubicBezTo>
                  <a:cubicBezTo>
                    <a:pt x="197387" y="153423"/>
                    <a:pt x="207209" y="127229"/>
                    <a:pt x="206348" y="99657"/>
                  </a:cubicBezTo>
                  <a:cubicBezTo>
                    <a:pt x="205486" y="72085"/>
                    <a:pt x="193768" y="46580"/>
                    <a:pt x="173606" y="27797"/>
                  </a:cubicBezTo>
                  <a:cubicBezTo>
                    <a:pt x="153443" y="9013"/>
                    <a:pt x="127250" y="-809"/>
                    <a:pt x="99678" y="52"/>
                  </a:cubicBezTo>
                  <a:cubicBezTo>
                    <a:pt x="72105" y="914"/>
                    <a:pt x="46601" y="12632"/>
                    <a:pt x="27817" y="32622"/>
                  </a:cubicBezTo>
                  <a:cubicBezTo>
                    <a:pt x="9034" y="52784"/>
                    <a:pt x="-961" y="78978"/>
                    <a:pt x="73" y="106550"/>
                  </a:cubicBezTo>
                  <a:cubicBezTo>
                    <a:pt x="935" y="134122"/>
                    <a:pt x="12653" y="159626"/>
                    <a:pt x="32815" y="178410"/>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31" name="TextBox 30">
              <a:extLst>
                <a:ext uri="{FF2B5EF4-FFF2-40B4-BE49-F238E27FC236}">
                  <a16:creationId xmlns:a16="http://schemas.microsoft.com/office/drawing/2014/main" id="{8FD566E2-D7F8-2D37-9E58-325F0D481F71}"/>
                </a:ext>
              </a:extLst>
            </p:cNvPr>
            <p:cNvSpPr txBox="1"/>
            <p:nvPr/>
          </p:nvSpPr>
          <p:spPr>
            <a:xfrm>
              <a:off x="9520126" y="2523460"/>
              <a:ext cx="2029371" cy="738664"/>
            </a:xfrm>
            <a:prstGeom prst="rect">
              <a:avLst/>
            </a:prstGeom>
            <a:noFill/>
          </p:spPr>
          <p:txBody>
            <a:bodyPr wrap="square" rtlCol="0">
              <a:spAutoFit/>
            </a:bodyPr>
            <a:lstStyle/>
            <a:p>
              <a:r>
                <a:rPr lang="en-GB" sz="1400" dirty="0">
                  <a:solidFill>
                    <a:schemeClr val="bg1"/>
                  </a:solidFill>
                </a:rPr>
                <a:t>Helps build and maintain diversity in leadership pipelines</a:t>
              </a:r>
            </a:p>
          </p:txBody>
        </p:sp>
      </p:grpSp>
      <p:grpSp>
        <p:nvGrpSpPr>
          <p:cNvPr id="9" name="Group 8">
            <a:extLst>
              <a:ext uri="{FF2B5EF4-FFF2-40B4-BE49-F238E27FC236}">
                <a16:creationId xmlns:a16="http://schemas.microsoft.com/office/drawing/2014/main" id="{E7CBFEE5-6EBF-27B1-22FC-E24F1D5BDACC}"/>
              </a:ext>
            </a:extLst>
          </p:cNvPr>
          <p:cNvGrpSpPr/>
          <p:nvPr/>
        </p:nvGrpSpPr>
        <p:grpSpPr>
          <a:xfrm>
            <a:off x="476206" y="4115284"/>
            <a:ext cx="3574684" cy="1976348"/>
            <a:chOff x="476206" y="4115284"/>
            <a:chExt cx="3574684" cy="1976348"/>
          </a:xfrm>
        </p:grpSpPr>
        <p:sp>
          <p:nvSpPr>
            <p:cNvPr id="11" name="Rectangle: Diagonal Corners Rounded 10">
              <a:extLst>
                <a:ext uri="{FF2B5EF4-FFF2-40B4-BE49-F238E27FC236}">
                  <a16:creationId xmlns:a16="http://schemas.microsoft.com/office/drawing/2014/main" id="{8910E3A0-998D-E372-5546-07136A240CDC}"/>
                </a:ext>
              </a:extLst>
            </p:cNvPr>
            <p:cNvSpPr/>
            <p:nvPr/>
          </p:nvSpPr>
          <p:spPr>
            <a:xfrm>
              <a:off x="476206"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DEB37125-FC52-F6E9-78DE-1E076AAED4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096" y="4881154"/>
              <a:ext cx="931191" cy="495634"/>
            </a:xfrm>
            <a:prstGeom prst="rect">
              <a:avLst/>
            </a:prstGeom>
          </p:spPr>
        </p:pic>
        <p:sp>
          <p:nvSpPr>
            <p:cNvPr id="32" name="TextBox 31">
              <a:extLst>
                <a:ext uri="{FF2B5EF4-FFF2-40B4-BE49-F238E27FC236}">
                  <a16:creationId xmlns:a16="http://schemas.microsoft.com/office/drawing/2014/main" id="{BA984F04-BDB3-9444-8424-B3B9AF7D5B78}"/>
                </a:ext>
              </a:extLst>
            </p:cNvPr>
            <p:cNvSpPr txBox="1"/>
            <p:nvPr/>
          </p:nvSpPr>
          <p:spPr>
            <a:xfrm>
              <a:off x="1826583" y="4874966"/>
              <a:ext cx="2029371" cy="523220"/>
            </a:xfrm>
            <a:prstGeom prst="rect">
              <a:avLst/>
            </a:prstGeom>
            <a:noFill/>
          </p:spPr>
          <p:txBody>
            <a:bodyPr wrap="square" rtlCol="0">
              <a:spAutoFit/>
            </a:bodyPr>
            <a:lstStyle/>
            <a:p>
              <a:r>
                <a:rPr lang="en-GB" sz="1400" dirty="0">
                  <a:solidFill>
                    <a:schemeClr val="bg1"/>
                  </a:solidFill>
                </a:rPr>
                <a:t>Mobilizes a wider pool of potential</a:t>
              </a:r>
            </a:p>
          </p:txBody>
        </p:sp>
      </p:grpSp>
      <p:grpSp>
        <p:nvGrpSpPr>
          <p:cNvPr id="10" name="Group 9">
            <a:extLst>
              <a:ext uri="{FF2B5EF4-FFF2-40B4-BE49-F238E27FC236}">
                <a16:creationId xmlns:a16="http://schemas.microsoft.com/office/drawing/2014/main" id="{BA3E7A77-D69C-DFA4-6F46-508B38C98E27}"/>
              </a:ext>
            </a:extLst>
          </p:cNvPr>
          <p:cNvGrpSpPr/>
          <p:nvPr/>
        </p:nvGrpSpPr>
        <p:grpSpPr>
          <a:xfrm>
            <a:off x="4308657" y="4115284"/>
            <a:ext cx="3574684" cy="1976348"/>
            <a:chOff x="4308657" y="4115284"/>
            <a:chExt cx="3574684" cy="1976348"/>
          </a:xfrm>
        </p:grpSpPr>
        <p:sp>
          <p:nvSpPr>
            <p:cNvPr id="12" name="Rectangle: Diagonal Corners Rounded 11">
              <a:extLst>
                <a:ext uri="{FF2B5EF4-FFF2-40B4-BE49-F238E27FC236}">
                  <a16:creationId xmlns:a16="http://schemas.microsoft.com/office/drawing/2014/main" id="{45E2331E-A44F-BC63-FC16-A9202C651CDB}"/>
                </a:ext>
              </a:extLst>
            </p:cNvPr>
            <p:cNvSpPr/>
            <p:nvPr/>
          </p:nvSpPr>
          <p:spPr>
            <a:xfrm>
              <a:off x="4308657"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a:extLst>
                <a:ext uri="{FF2B5EF4-FFF2-40B4-BE49-F238E27FC236}">
                  <a16:creationId xmlns:a16="http://schemas.microsoft.com/office/drawing/2014/main" id="{108ECE10-1D7E-EC3A-F92B-23A7FFF6B0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649" y="4813785"/>
              <a:ext cx="768550" cy="645582"/>
            </a:xfrm>
            <a:prstGeom prst="rect">
              <a:avLst/>
            </a:prstGeom>
          </p:spPr>
        </p:pic>
        <p:sp>
          <p:nvSpPr>
            <p:cNvPr id="33" name="TextBox 32">
              <a:extLst>
                <a:ext uri="{FF2B5EF4-FFF2-40B4-BE49-F238E27FC236}">
                  <a16:creationId xmlns:a16="http://schemas.microsoft.com/office/drawing/2014/main" id="{EA495C4B-9477-CFDB-AF95-B1B5059CE855}"/>
                </a:ext>
              </a:extLst>
            </p:cNvPr>
            <p:cNvSpPr txBox="1"/>
            <p:nvPr/>
          </p:nvSpPr>
          <p:spPr>
            <a:xfrm>
              <a:off x="5583373" y="4767244"/>
              <a:ext cx="2029371" cy="738664"/>
            </a:xfrm>
            <a:prstGeom prst="rect">
              <a:avLst/>
            </a:prstGeom>
            <a:noFill/>
          </p:spPr>
          <p:txBody>
            <a:bodyPr wrap="square" rtlCol="0">
              <a:spAutoFit/>
            </a:bodyPr>
            <a:lstStyle/>
            <a:p>
              <a:r>
                <a:rPr lang="en-GB" sz="1400" dirty="0">
                  <a:solidFill>
                    <a:schemeClr val="bg1"/>
                  </a:solidFill>
                </a:rPr>
                <a:t>Engages the many, not the few: everyone has potential for something</a:t>
              </a:r>
            </a:p>
          </p:txBody>
        </p:sp>
      </p:grpSp>
      <p:grpSp>
        <p:nvGrpSpPr>
          <p:cNvPr id="15" name="Group 14">
            <a:extLst>
              <a:ext uri="{FF2B5EF4-FFF2-40B4-BE49-F238E27FC236}">
                <a16:creationId xmlns:a16="http://schemas.microsoft.com/office/drawing/2014/main" id="{FF6E77DC-6691-A7B9-8A23-794FE8CD1DD5}"/>
              </a:ext>
            </a:extLst>
          </p:cNvPr>
          <p:cNvGrpSpPr/>
          <p:nvPr/>
        </p:nvGrpSpPr>
        <p:grpSpPr>
          <a:xfrm>
            <a:off x="8141109" y="4115284"/>
            <a:ext cx="3574684" cy="1976348"/>
            <a:chOff x="8141109" y="4115284"/>
            <a:chExt cx="3574684" cy="1976348"/>
          </a:xfrm>
        </p:grpSpPr>
        <p:sp>
          <p:nvSpPr>
            <p:cNvPr id="13" name="Rectangle: Diagonal Corners Rounded 12">
              <a:extLst>
                <a:ext uri="{FF2B5EF4-FFF2-40B4-BE49-F238E27FC236}">
                  <a16:creationId xmlns:a16="http://schemas.microsoft.com/office/drawing/2014/main" id="{DF92B9F5-C059-125A-5DF1-ABEB6C6341D3}"/>
                </a:ext>
              </a:extLst>
            </p:cNvPr>
            <p:cNvSpPr/>
            <p:nvPr/>
          </p:nvSpPr>
          <p:spPr>
            <a:xfrm>
              <a:off x="8141109"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Compass with solid fill">
              <a:extLst>
                <a:ext uri="{FF2B5EF4-FFF2-40B4-BE49-F238E27FC236}">
                  <a16:creationId xmlns:a16="http://schemas.microsoft.com/office/drawing/2014/main" id="{F1260011-9C6C-AFBE-C095-FF59D5982EC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39431" y="4679376"/>
              <a:ext cx="914400" cy="914400"/>
            </a:xfrm>
            <a:prstGeom prst="rect">
              <a:avLst/>
            </a:prstGeom>
          </p:spPr>
        </p:pic>
        <p:sp>
          <p:nvSpPr>
            <p:cNvPr id="34" name="TextBox 33">
              <a:extLst>
                <a:ext uri="{FF2B5EF4-FFF2-40B4-BE49-F238E27FC236}">
                  <a16:creationId xmlns:a16="http://schemas.microsoft.com/office/drawing/2014/main" id="{2FC3BA30-85C5-D7A4-AB6B-63E0700F63D9}"/>
                </a:ext>
              </a:extLst>
            </p:cNvPr>
            <p:cNvSpPr txBox="1"/>
            <p:nvPr/>
          </p:nvSpPr>
          <p:spPr>
            <a:xfrm>
              <a:off x="9520125" y="4336357"/>
              <a:ext cx="2029371" cy="1600438"/>
            </a:xfrm>
            <a:prstGeom prst="rect">
              <a:avLst/>
            </a:prstGeom>
            <a:noFill/>
          </p:spPr>
          <p:txBody>
            <a:bodyPr wrap="square" rtlCol="0">
              <a:spAutoFit/>
            </a:bodyPr>
            <a:lstStyle/>
            <a:p>
              <a:r>
                <a:rPr lang="en-GB" sz="1400" dirty="0">
                  <a:solidFill>
                    <a:schemeClr val="bg1"/>
                  </a:solidFill>
                </a:rPr>
                <a:t>Dashboard scores &amp; Career Potential Development reports give a dual insight of potential for the organization and the individual </a:t>
              </a:r>
            </a:p>
          </p:txBody>
        </p:sp>
      </p:grpSp>
      <p:sp>
        <p:nvSpPr>
          <p:cNvPr id="20" name="Rectangle 19">
            <a:extLst>
              <a:ext uri="{FF2B5EF4-FFF2-40B4-BE49-F238E27FC236}">
                <a16:creationId xmlns:a16="http://schemas.microsoft.com/office/drawing/2014/main" id="{36F41598-3294-A001-9F46-6105334EEFA4}"/>
              </a:ext>
            </a:extLst>
          </p:cNvPr>
          <p:cNvSpPr/>
          <p:nvPr/>
        </p:nvSpPr>
        <p:spPr>
          <a:xfrm>
            <a:off x="388597" y="1779639"/>
            <a:ext cx="3740980" cy="2172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D01E83E-A1DB-4008-BC61-84266140BD46}"/>
              </a:ext>
            </a:extLst>
          </p:cNvPr>
          <p:cNvSpPr/>
          <p:nvPr/>
        </p:nvSpPr>
        <p:spPr>
          <a:xfrm>
            <a:off x="4232655" y="1779639"/>
            <a:ext cx="3740980" cy="2172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8800496-BBC3-01C5-7D69-DE9E19BC2BB4}"/>
              </a:ext>
            </a:extLst>
          </p:cNvPr>
          <p:cNvSpPr/>
          <p:nvPr/>
        </p:nvSpPr>
        <p:spPr>
          <a:xfrm>
            <a:off x="8049637" y="1779639"/>
            <a:ext cx="3740980" cy="2172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1E2758D-EB9C-781B-7B58-C5D842061EB6}"/>
              </a:ext>
            </a:extLst>
          </p:cNvPr>
          <p:cNvSpPr/>
          <p:nvPr/>
        </p:nvSpPr>
        <p:spPr>
          <a:xfrm>
            <a:off x="380916" y="4026825"/>
            <a:ext cx="3740980" cy="2172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056A5FC-846D-E5B7-05B6-35E9593E5CB1}"/>
              </a:ext>
            </a:extLst>
          </p:cNvPr>
          <p:cNvSpPr/>
          <p:nvPr/>
        </p:nvSpPr>
        <p:spPr>
          <a:xfrm>
            <a:off x="4216925" y="4026825"/>
            <a:ext cx="3740980" cy="21729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43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5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5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5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1511-5C50-82CB-F074-9248477ED151}"/>
              </a:ext>
            </a:extLst>
          </p:cNvPr>
          <p:cNvSpPr>
            <a:spLocks noGrp="1"/>
          </p:cNvSpPr>
          <p:nvPr>
            <p:ph type="title"/>
          </p:nvPr>
        </p:nvSpPr>
        <p:spPr/>
        <p:txBody>
          <a:bodyPr>
            <a:normAutofit/>
          </a:bodyPr>
          <a:lstStyle/>
          <a:p>
            <a:r>
              <a:rPr lang="en-GB" dirty="0"/>
              <a:t>Discover a new way of looking at potential </a:t>
            </a:r>
          </a:p>
        </p:txBody>
      </p:sp>
      <p:sp>
        <p:nvSpPr>
          <p:cNvPr id="21" name="Content Placeholder 20">
            <a:extLst>
              <a:ext uri="{FF2B5EF4-FFF2-40B4-BE49-F238E27FC236}">
                <a16:creationId xmlns:a16="http://schemas.microsoft.com/office/drawing/2014/main" id="{A37A7C91-043A-CB7C-D6A4-A4FC5E8654B7}"/>
              </a:ext>
            </a:extLst>
          </p:cNvPr>
          <p:cNvSpPr>
            <a:spLocks noGrp="1"/>
          </p:cNvSpPr>
          <p:nvPr>
            <p:ph sz="quarter" idx="13"/>
          </p:nvPr>
        </p:nvSpPr>
        <p:spPr/>
        <p:txBody>
          <a:bodyPr/>
          <a:lstStyle/>
          <a:p>
            <a:r>
              <a:rPr lang="en-GB" dirty="0"/>
              <a:t>Wave-</a:t>
            </a:r>
            <a:r>
              <a:rPr lang="en-GB" dirty="0" err="1"/>
              <a:t>i</a:t>
            </a:r>
            <a:r>
              <a:rPr lang="en-GB" dirty="0"/>
              <a:t> goes beyond the constraints of the traditional one universal lens</a:t>
            </a:r>
          </a:p>
          <a:p>
            <a:endParaRPr lang="en-GB" dirty="0"/>
          </a:p>
        </p:txBody>
      </p:sp>
      <p:sp>
        <p:nvSpPr>
          <p:cNvPr id="5" name="Rectangle: Diagonal Corners Rounded 4">
            <a:extLst>
              <a:ext uri="{FF2B5EF4-FFF2-40B4-BE49-F238E27FC236}">
                <a16:creationId xmlns:a16="http://schemas.microsoft.com/office/drawing/2014/main" id="{0592B758-CF05-DCD8-6F5B-036A01838B2A}"/>
              </a:ext>
            </a:extLst>
          </p:cNvPr>
          <p:cNvSpPr/>
          <p:nvPr/>
        </p:nvSpPr>
        <p:spPr>
          <a:xfrm>
            <a:off x="476206"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E752408-633B-0806-5A7F-ED19D1A4DCC6}"/>
              </a:ext>
            </a:extLst>
          </p:cNvPr>
          <p:cNvSpPr txBox="1"/>
          <p:nvPr/>
        </p:nvSpPr>
        <p:spPr>
          <a:xfrm>
            <a:off x="1826583" y="2523460"/>
            <a:ext cx="2029371" cy="738664"/>
          </a:xfrm>
          <a:prstGeom prst="rect">
            <a:avLst/>
          </a:prstGeom>
          <a:noFill/>
        </p:spPr>
        <p:txBody>
          <a:bodyPr wrap="square" rtlCol="0">
            <a:spAutoFit/>
          </a:bodyPr>
          <a:lstStyle/>
          <a:p>
            <a:r>
              <a:rPr lang="en-GB" sz="1400" dirty="0">
                <a:solidFill>
                  <a:schemeClr val="bg1"/>
                </a:solidFill>
              </a:rPr>
              <a:t>Picks up on the nuances of leadership in your organization</a:t>
            </a:r>
          </a:p>
        </p:txBody>
      </p:sp>
      <p:sp>
        <p:nvSpPr>
          <p:cNvPr id="17" name="Graphic 15">
            <a:extLst>
              <a:ext uri="{FF2B5EF4-FFF2-40B4-BE49-F238E27FC236}">
                <a16:creationId xmlns:a16="http://schemas.microsoft.com/office/drawing/2014/main" id="{7D88ABF2-AB75-DFAF-87DA-132B86A10B2D}"/>
              </a:ext>
            </a:extLst>
          </p:cNvPr>
          <p:cNvSpPr/>
          <p:nvPr/>
        </p:nvSpPr>
        <p:spPr>
          <a:xfrm>
            <a:off x="797702" y="2523461"/>
            <a:ext cx="771113" cy="770920"/>
          </a:xfrm>
          <a:custGeom>
            <a:avLst/>
            <a:gdLst>
              <a:gd name="connsiteX0" fmla="*/ 116491 w 382905"/>
              <a:gd name="connsiteY0" fmla="*/ 166497 h 382809"/>
              <a:gd name="connsiteX1" fmla="*/ 133160 w 382905"/>
              <a:gd name="connsiteY1" fmla="*/ 183166 h 382809"/>
              <a:gd name="connsiteX2" fmla="*/ 133160 w 382905"/>
              <a:gd name="connsiteY2" fmla="*/ 249746 h 382809"/>
              <a:gd name="connsiteX3" fmla="*/ 199739 w 382905"/>
              <a:gd name="connsiteY3" fmla="*/ 249746 h 382809"/>
              <a:gd name="connsiteX4" fmla="*/ 216408 w 382905"/>
              <a:gd name="connsiteY4" fmla="*/ 266414 h 382809"/>
              <a:gd name="connsiteX5" fmla="*/ 199739 w 382905"/>
              <a:gd name="connsiteY5" fmla="*/ 283083 h 382809"/>
              <a:gd name="connsiteX6" fmla="*/ 133160 w 382905"/>
              <a:gd name="connsiteY6" fmla="*/ 283083 h 382809"/>
              <a:gd name="connsiteX7" fmla="*/ 99822 w 382905"/>
              <a:gd name="connsiteY7" fmla="*/ 249746 h 382809"/>
              <a:gd name="connsiteX8" fmla="*/ 99822 w 382905"/>
              <a:gd name="connsiteY8" fmla="*/ 183166 h 382809"/>
              <a:gd name="connsiteX9" fmla="*/ 116491 w 382905"/>
              <a:gd name="connsiteY9" fmla="*/ 166497 h 382809"/>
              <a:gd name="connsiteX10" fmla="*/ 166402 w 382905"/>
              <a:gd name="connsiteY10" fmla="*/ 116586 h 382809"/>
              <a:gd name="connsiteX11" fmla="*/ 183071 w 382905"/>
              <a:gd name="connsiteY11" fmla="*/ 99917 h 382809"/>
              <a:gd name="connsiteX12" fmla="*/ 249650 w 382905"/>
              <a:gd name="connsiteY12" fmla="*/ 99917 h 382809"/>
              <a:gd name="connsiteX13" fmla="*/ 282988 w 382905"/>
              <a:gd name="connsiteY13" fmla="*/ 133255 h 382809"/>
              <a:gd name="connsiteX14" fmla="*/ 282988 w 382905"/>
              <a:gd name="connsiteY14" fmla="*/ 199835 h 382809"/>
              <a:gd name="connsiteX15" fmla="*/ 266319 w 382905"/>
              <a:gd name="connsiteY15" fmla="*/ 216503 h 382809"/>
              <a:gd name="connsiteX16" fmla="*/ 249650 w 382905"/>
              <a:gd name="connsiteY16" fmla="*/ 199835 h 382809"/>
              <a:gd name="connsiteX17" fmla="*/ 249650 w 382905"/>
              <a:gd name="connsiteY17" fmla="*/ 133255 h 382809"/>
              <a:gd name="connsiteX18" fmla="*/ 183071 w 382905"/>
              <a:gd name="connsiteY18" fmla="*/ 133255 h 382809"/>
              <a:gd name="connsiteX19" fmla="*/ 166402 w 382905"/>
              <a:gd name="connsiteY19" fmla="*/ 116586 h 382809"/>
              <a:gd name="connsiteX20" fmla="*/ 0 w 382905"/>
              <a:gd name="connsiteY20" fmla="*/ 133160 h 382809"/>
              <a:gd name="connsiteX21" fmla="*/ 33338 w 382905"/>
              <a:gd name="connsiteY21" fmla="*/ 99822 h 382809"/>
              <a:gd name="connsiteX22" fmla="*/ 50006 w 382905"/>
              <a:gd name="connsiteY22" fmla="*/ 99822 h 382809"/>
              <a:gd name="connsiteX23" fmla="*/ 66675 w 382905"/>
              <a:gd name="connsiteY23" fmla="*/ 116491 h 382809"/>
              <a:gd name="connsiteX24" fmla="*/ 50006 w 382905"/>
              <a:gd name="connsiteY24" fmla="*/ 133160 h 382809"/>
              <a:gd name="connsiteX25" fmla="*/ 33338 w 382905"/>
              <a:gd name="connsiteY25" fmla="*/ 133160 h 382809"/>
              <a:gd name="connsiteX26" fmla="*/ 33338 w 382905"/>
              <a:gd name="connsiteY26" fmla="*/ 349568 h 382809"/>
              <a:gd name="connsiteX27" fmla="*/ 249746 w 382905"/>
              <a:gd name="connsiteY27" fmla="*/ 349568 h 382809"/>
              <a:gd name="connsiteX28" fmla="*/ 249746 w 382905"/>
              <a:gd name="connsiteY28" fmla="*/ 332899 h 382809"/>
              <a:gd name="connsiteX29" fmla="*/ 266414 w 382905"/>
              <a:gd name="connsiteY29" fmla="*/ 316230 h 382809"/>
              <a:gd name="connsiteX30" fmla="*/ 283083 w 382905"/>
              <a:gd name="connsiteY30" fmla="*/ 332899 h 382809"/>
              <a:gd name="connsiteX31" fmla="*/ 283083 w 382905"/>
              <a:gd name="connsiteY31" fmla="*/ 349568 h 382809"/>
              <a:gd name="connsiteX32" fmla="*/ 249746 w 382905"/>
              <a:gd name="connsiteY32" fmla="*/ 382810 h 382809"/>
              <a:gd name="connsiteX33" fmla="*/ 33338 w 382905"/>
              <a:gd name="connsiteY33" fmla="*/ 382810 h 382809"/>
              <a:gd name="connsiteX34" fmla="*/ 0 w 382905"/>
              <a:gd name="connsiteY34" fmla="*/ 349568 h 382809"/>
              <a:gd name="connsiteX35" fmla="*/ 0 w 382905"/>
              <a:gd name="connsiteY35" fmla="*/ 133160 h 382809"/>
              <a:gd name="connsiteX36" fmla="*/ 99917 w 382905"/>
              <a:gd name="connsiteY36" fmla="*/ 33338 h 382809"/>
              <a:gd name="connsiteX37" fmla="*/ 133255 w 382905"/>
              <a:gd name="connsiteY37" fmla="*/ 0 h 382809"/>
              <a:gd name="connsiteX38" fmla="*/ 349663 w 382905"/>
              <a:gd name="connsiteY38" fmla="*/ 0 h 382809"/>
              <a:gd name="connsiteX39" fmla="*/ 382905 w 382905"/>
              <a:gd name="connsiteY39" fmla="*/ 33338 h 382809"/>
              <a:gd name="connsiteX40" fmla="*/ 382905 w 382905"/>
              <a:gd name="connsiteY40" fmla="*/ 249746 h 382809"/>
              <a:gd name="connsiteX41" fmla="*/ 349663 w 382905"/>
              <a:gd name="connsiteY41" fmla="*/ 283083 h 382809"/>
              <a:gd name="connsiteX42" fmla="*/ 332994 w 382905"/>
              <a:gd name="connsiteY42" fmla="*/ 283083 h 382809"/>
              <a:gd name="connsiteX43" fmla="*/ 316325 w 382905"/>
              <a:gd name="connsiteY43" fmla="*/ 266414 h 382809"/>
              <a:gd name="connsiteX44" fmla="*/ 332994 w 382905"/>
              <a:gd name="connsiteY44" fmla="*/ 249746 h 382809"/>
              <a:gd name="connsiteX45" fmla="*/ 349663 w 382905"/>
              <a:gd name="connsiteY45" fmla="*/ 249746 h 382809"/>
              <a:gd name="connsiteX46" fmla="*/ 349663 w 382905"/>
              <a:gd name="connsiteY46" fmla="*/ 33338 h 382809"/>
              <a:gd name="connsiteX47" fmla="*/ 133160 w 382905"/>
              <a:gd name="connsiteY47" fmla="*/ 33338 h 382809"/>
              <a:gd name="connsiteX48" fmla="*/ 133160 w 382905"/>
              <a:gd name="connsiteY48" fmla="*/ 50006 h 382809"/>
              <a:gd name="connsiteX49" fmla="*/ 116491 w 382905"/>
              <a:gd name="connsiteY49" fmla="*/ 66675 h 382809"/>
              <a:gd name="connsiteX50" fmla="*/ 99822 w 382905"/>
              <a:gd name="connsiteY50" fmla="*/ 50006 h 382809"/>
              <a:gd name="connsiteX51" fmla="*/ 99822 w 382905"/>
              <a:gd name="connsiteY51" fmla="*/ 33338 h 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2905" h="382809">
                <a:moveTo>
                  <a:pt x="116491" y="166497"/>
                </a:moveTo>
                <a:cubicBezTo>
                  <a:pt x="125730" y="166497"/>
                  <a:pt x="133160" y="173927"/>
                  <a:pt x="133160" y="183166"/>
                </a:cubicBezTo>
                <a:lnTo>
                  <a:pt x="133160" y="249746"/>
                </a:lnTo>
                <a:lnTo>
                  <a:pt x="199739" y="249746"/>
                </a:lnTo>
                <a:cubicBezTo>
                  <a:pt x="208883" y="249746"/>
                  <a:pt x="216408" y="257175"/>
                  <a:pt x="216408" y="266414"/>
                </a:cubicBezTo>
                <a:cubicBezTo>
                  <a:pt x="216408" y="275654"/>
                  <a:pt x="208979" y="283083"/>
                  <a:pt x="199739" y="283083"/>
                </a:cubicBezTo>
                <a:lnTo>
                  <a:pt x="133160" y="283083"/>
                </a:lnTo>
                <a:cubicBezTo>
                  <a:pt x="114776" y="283083"/>
                  <a:pt x="99822" y="268129"/>
                  <a:pt x="99822" y="249746"/>
                </a:cubicBezTo>
                <a:lnTo>
                  <a:pt x="99822" y="183166"/>
                </a:lnTo>
                <a:cubicBezTo>
                  <a:pt x="99822" y="174022"/>
                  <a:pt x="107252" y="166497"/>
                  <a:pt x="116491" y="166497"/>
                </a:cubicBezTo>
                <a:moveTo>
                  <a:pt x="166402" y="116586"/>
                </a:moveTo>
                <a:cubicBezTo>
                  <a:pt x="166402" y="107347"/>
                  <a:pt x="173831" y="99917"/>
                  <a:pt x="183071" y="99917"/>
                </a:cubicBezTo>
                <a:lnTo>
                  <a:pt x="249650" y="99917"/>
                </a:lnTo>
                <a:cubicBezTo>
                  <a:pt x="268034" y="99917"/>
                  <a:pt x="282988" y="114776"/>
                  <a:pt x="282988" y="133255"/>
                </a:cubicBezTo>
                <a:lnTo>
                  <a:pt x="282988" y="199835"/>
                </a:lnTo>
                <a:cubicBezTo>
                  <a:pt x="282988" y="208979"/>
                  <a:pt x="275558" y="216503"/>
                  <a:pt x="266319" y="216503"/>
                </a:cubicBezTo>
                <a:cubicBezTo>
                  <a:pt x="257080" y="216503"/>
                  <a:pt x="249650" y="209074"/>
                  <a:pt x="249650" y="199835"/>
                </a:cubicBezTo>
                <a:lnTo>
                  <a:pt x="249650" y="133255"/>
                </a:lnTo>
                <a:lnTo>
                  <a:pt x="183071" y="133255"/>
                </a:lnTo>
                <a:cubicBezTo>
                  <a:pt x="173831" y="133255"/>
                  <a:pt x="166402" y="125825"/>
                  <a:pt x="166402" y="116586"/>
                </a:cubicBezTo>
                <a:moveTo>
                  <a:pt x="0" y="133160"/>
                </a:moveTo>
                <a:cubicBezTo>
                  <a:pt x="0" y="114776"/>
                  <a:pt x="14954" y="99822"/>
                  <a:pt x="33338" y="99822"/>
                </a:cubicBezTo>
                <a:lnTo>
                  <a:pt x="50006" y="99822"/>
                </a:lnTo>
                <a:cubicBezTo>
                  <a:pt x="59245" y="99822"/>
                  <a:pt x="66675" y="107252"/>
                  <a:pt x="66675" y="116491"/>
                </a:cubicBezTo>
                <a:cubicBezTo>
                  <a:pt x="66675" y="125730"/>
                  <a:pt x="59245" y="133160"/>
                  <a:pt x="50006" y="133160"/>
                </a:cubicBezTo>
                <a:lnTo>
                  <a:pt x="33338" y="133160"/>
                </a:lnTo>
                <a:lnTo>
                  <a:pt x="33338" y="349568"/>
                </a:lnTo>
                <a:lnTo>
                  <a:pt x="249746" y="349568"/>
                </a:lnTo>
                <a:lnTo>
                  <a:pt x="249746" y="332899"/>
                </a:lnTo>
                <a:cubicBezTo>
                  <a:pt x="249746" y="323755"/>
                  <a:pt x="257175" y="316230"/>
                  <a:pt x="266414" y="316230"/>
                </a:cubicBezTo>
                <a:cubicBezTo>
                  <a:pt x="275654" y="316230"/>
                  <a:pt x="283083" y="323660"/>
                  <a:pt x="283083" y="332899"/>
                </a:cubicBezTo>
                <a:lnTo>
                  <a:pt x="283083" y="349568"/>
                </a:lnTo>
                <a:cubicBezTo>
                  <a:pt x="283083" y="367951"/>
                  <a:pt x="268129" y="382810"/>
                  <a:pt x="249746" y="382810"/>
                </a:cubicBezTo>
                <a:lnTo>
                  <a:pt x="33338" y="382810"/>
                </a:lnTo>
                <a:cubicBezTo>
                  <a:pt x="14954" y="382810"/>
                  <a:pt x="0" y="367856"/>
                  <a:pt x="0" y="349568"/>
                </a:cubicBezTo>
                <a:lnTo>
                  <a:pt x="0" y="133160"/>
                </a:lnTo>
                <a:close/>
                <a:moveTo>
                  <a:pt x="99917" y="33338"/>
                </a:moveTo>
                <a:cubicBezTo>
                  <a:pt x="99917" y="14954"/>
                  <a:pt x="114776" y="0"/>
                  <a:pt x="133255" y="0"/>
                </a:cubicBezTo>
                <a:lnTo>
                  <a:pt x="349663" y="0"/>
                </a:lnTo>
                <a:cubicBezTo>
                  <a:pt x="368046" y="0"/>
                  <a:pt x="382905" y="14954"/>
                  <a:pt x="382905" y="33338"/>
                </a:cubicBezTo>
                <a:lnTo>
                  <a:pt x="382905" y="249746"/>
                </a:lnTo>
                <a:cubicBezTo>
                  <a:pt x="382905" y="268129"/>
                  <a:pt x="368046" y="283083"/>
                  <a:pt x="349663" y="283083"/>
                </a:cubicBezTo>
                <a:lnTo>
                  <a:pt x="332994" y="283083"/>
                </a:lnTo>
                <a:cubicBezTo>
                  <a:pt x="323755" y="283083"/>
                  <a:pt x="316325" y="275654"/>
                  <a:pt x="316325" y="266414"/>
                </a:cubicBezTo>
                <a:cubicBezTo>
                  <a:pt x="316325" y="257175"/>
                  <a:pt x="323755" y="249746"/>
                  <a:pt x="332994" y="249746"/>
                </a:cubicBezTo>
                <a:lnTo>
                  <a:pt x="349663" y="249746"/>
                </a:lnTo>
                <a:lnTo>
                  <a:pt x="349663" y="33338"/>
                </a:lnTo>
                <a:lnTo>
                  <a:pt x="133160" y="33338"/>
                </a:lnTo>
                <a:lnTo>
                  <a:pt x="133160" y="50006"/>
                </a:lnTo>
                <a:cubicBezTo>
                  <a:pt x="133160" y="59245"/>
                  <a:pt x="125730" y="66675"/>
                  <a:pt x="116491" y="66675"/>
                </a:cubicBezTo>
                <a:cubicBezTo>
                  <a:pt x="107252" y="66675"/>
                  <a:pt x="99822" y="59245"/>
                  <a:pt x="99822" y="50006"/>
                </a:cubicBezTo>
                <a:lnTo>
                  <a:pt x="99822" y="33338"/>
                </a:lnTo>
                <a:close/>
              </a:path>
            </a:pathLst>
          </a:custGeom>
          <a:solidFill>
            <a:srgbClr val="55D2B1"/>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B78F0943-765B-8D94-9402-B8CAFECCA7F0}"/>
              </a:ext>
            </a:extLst>
          </p:cNvPr>
          <p:cNvGrpSpPr/>
          <p:nvPr/>
        </p:nvGrpSpPr>
        <p:grpSpPr>
          <a:xfrm>
            <a:off x="4308657" y="1874835"/>
            <a:ext cx="3574684" cy="1976348"/>
            <a:chOff x="4308657" y="1874835"/>
            <a:chExt cx="3574684" cy="1976348"/>
          </a:xfrm>
        </p:grpSpPr>
        <p:sp>
          <p:nvSpPr>
            <p:cNvPr id="6" name="Rectangle: Diagonal Corners Rounded 5">
              <a:extLst>
                <a:ext uri="{FF2B5EF4-FFF2-40B4-BE49-F238E27FC236}">
                  <a16:creationId xmlns:a16="http://schemas.microsoft.com/office/drawing/2014/main" id="{B67C296A-71A2-9E75-B30C-996E59C6CA1D}"/>
                </a:ext>
              </a:extLst>
            </p:cNvPr>
            <p:cNvSpPr/>
            <p:nvPr/>
          </p:nvSpPr>
          <p:spPr>
            <a:xfrm>
              <a:off x="4308657"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29CE8B0-3701-E485-E87B-29B390DE0DE1}"/>
                </a:ext>
              </a:extLst>
            </p:cNvPr>
            <p:cNvSpPr/>
            <p:nvPr/>
          </p:nvSpPr>
          <p:spPr>
            <a:xfrm>
              <a:off x="4606238" y="2555586"/>
              <a:ext cx="699645" cy="699861"/>
            </a:xfrm>
            <a:custGeom>
              <a:avLst/>
              <a:gdLst>
                <a:gd name="connsiteX0" fmla="*/ 429438 w 699645"/>
                <a:gd name="connsiteY0" fmla="*/ 0 h 699861"/>
                <a:gd name="connsiteX1" fmla="*/ 159057 w 699645"/>
                <a:gd name="connsiteY1" fmla="*/ 270380 h 699861"/>
                <a:gd name="connsiteX2" fmla="*/ 227643 w 699645"/>
                <a:gd name="connsiteY2" fmla="*/ 449772 h 699861"/>
                <a:gd name="connsiteX3" fmla="*/ 175084 w 699645"/>
                <a:gd name="connsiteY3" fmla="*/ 502332 h 699861"/>
                <a:gd name="connsiteX4" fmla="*/ 154405 w 699645"/>
                <a:gd name="connsiteY4" fmla="*/ 481653 h 699861"/>
                <a:gd name="connsiteX5" fmla="*/ 141480 w 699645"/>
                <a:gd name="connsiteY5" fmla="*/ 477172 h 699861"/>
                <a:gd name="connsiteX6" fmla="*/ 132002 w 699645"/>
                <a:gd name="connsiteY6" fmla="*/ 481653 h 699861"/>
                <a:gd name="connsiteX7" fmla="*/ 4653 w 699645"/>
                <a:gd name="connsiteY7" fmla="*/ 609002 h 699861"/>
                <a:gd name="connsiteX8" fmla="*/ 4653 w 699645"/>
                <a:gd name="connsiteY8" fmla="*/ 609002 h 699861"/>
                <a:gd name="connsiteX9" fmla="*/ 0 w 699645"/>
                <a:gd name="connsiteY9" fmla="*/ 620376 h 699861"/>
                <a:gd name="connsiteX10" fmla="*/ 4653 w 699645"/>
                <a:gd name="connsiteY10" fmla="*/ 631749 h 699861"/>
                <a:gd name="connsiteX11" fmla="*/ 68241 w 699645"/>
                <a:gd name="connsiteY11" fmla="*/ 695338 h 699861"/>
                <a:gd name="connsiteX12" fmla="*/ 90644 w 699645"/>
                <a:gd name="connsiteY12" fmla="*/ 695338 h 699861"/>
                <a:gd name="connsiteX13" fmla="*/ 217821 w 699645"/>
                <a:gd name="connsiteY13" fmla="*/ 567988 h 699861"/>
                <a:gd name="connsiteX14" fmla="*/ 222474 w 699645"/>
                <a:gd name="connsiteY14" fmla="*/ 556615 h 699861"/>
                <a:gd name="connsiteX15" fmla="*/ 217821 w 699645"/>
                <a:gd name="connsiteY15" fmla="*/ 545241 h 699861"/>
                <a:gd name="connsiteX16" fmla="*/ 197314 w 699645"/>
                <a:gd name="connsiteY16" fmla="*/ 524734 h 699861"/>
                <a:gd name="connsiteX17" fmla="*/ 249874 w 699645"/>
                <a:gd name="connsiteY17" fmla="*/ 472003 h 699861"/>
                <a:gd name="connsiteX18" fmla="*/ 429266 w 699645"/>
                <a:gd name="connsiteY18" fmla="*/ 540589 h 699861"/>
                <a:gd name="connsiteX19" fmla="*/ 699646 w 699645"/>
                <a:gd name="connsiteY19" fmla="*/ 270208 h 699861"/>
                <a:gd name="connsiteX20" fmla="*/ 429438 w 699645"/>
                <a:gd name="connsiteY20" fmla="*/ 0 h 699861"/>
                <a:gd name="connsiteX21" fmla="*/ 79615 w 699645"/>
                <a:gd name="connsiteY21" fmla="*/ 661389 h 699861"/>
                <a:gd name="connsiteX22" fmla="*/ 38429 w 699645"/>
                <a:gd name="connsiteY22" fmla="*/ 620376 h 699861"/>
                <a:gd name="connsiteX23" fmla="*/ 143376 w 699645"/>
                <a:gd name="connsiteY23" fmla="*/ 515429 h 699861"/>
                <a:gd name="connsiteX24" fmla="*/ 184562 w 699645"/>
                <a:gd name="connsiteY24" fmla="*/ 556615 h 699861"/>
                <a:gd name="connsiteX25" fmla="*/ 79615 w 699645"/>
                <a:gd name="connsiteY25" fmla="*/ 661217 h 699861"/>
                <a:gd name="connsiteX26" fmla="*/ 429610 w 699645"/>
                <a:gd name="connsiteY26" fmla="*/ 508880 h 699861"/>
                <a:gd name="connsiteX27" fmla="*/ 190938 w 699645"/>
                <a:gd name="connsiteY27" fmla="*/ 270208 h 699861"/>
                <a:gd name="connsiteX28" fmla="*/ 429438 w 699645"/>
                <a:gd name="connsiteY28" fmla="*/ 31880 h 699861"/>
                <a:gd name="connsiteX29" fmla="*/ 668110 w 699645"/>
                <a:gd name="connsiteY29" fmla="*/ 270553 h 699861"/>
                <a:gd name="connsiteX30" fmla="*/ 429438 w 699645"/>
                <a:gd name="connsiteY30" fmla="*/ 509225 h 69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9645" h="699861">
                  <a:moveTo>
                    <a:pt x="429438" y="0"/>
                  </a:moveTo>
                  <a:cubicBezTo>
                    <a:pt x="280375" y="0"/>
                    <a:pt x="159057" y="121318"/>
                    <a:pt x="159057" y="270380"/>
                  </a:cubicBezTo>
                  <a:cubicBezTo>
                    <a:pt x="159057" y="339311"/>
                    <a:pt x="185079" y="401866"/>
                    <a:pt x="227643" y="449772"/>
                  </a:cubicBezTo>
                  <a:lnTo>
                    <a:pt x="175084" y="502332"/>
                  </a:lnTo>
                  <a:lnTo>
                    <a:pt x="154405" y="481653"/>
                  </a:lnTo>
                  <a:cubicBezTo>
                    <a:pt x="150958" y="478379"/>
                    <a:pt x="146305" y="476655"/>
                    <a:pt x="141480" y="477172"/>
                  </a:cubicBezTo>
                  <a:cubicBezTo>
                    <a:pt x="137861" y="477517"/>
                    <a:pt x="134587" y="479068"/>
                    <a:pt x="132002" y="481653"/>
                  </a:cubicBezTo>
                  <a:lnTo>
                    <a:pt x="4653" y="609002"/>
                  </a:lnTo>
                  <a:lnTo>
                    <a:pt x="4653" y="609002"/>
                  </a:lnTo>
                  <a:cubicBezTo>
                    <a:pt x="1551" y="611932"/>
                    <a:pt x="0" y="616068"/>
                    <a:pt x="0" y="620376"/>
                  </a:cubicBezTo>
                  <a:cubicBezTo>
                    <a:pt x="0" y="624684"/>
                    <a:pt x="1723" y="628647"/>
                    <a:pt x="4653" y="631749"/>
                  </a:cubicBezTo>
                  <a:lnTo>
                    <a:pt x="68241" y="695338"/>
                  </a:lnTo>
                  <a:cubicBezTo>
                    <a:pt x="74445" y="701369"/>
                    <a:pt x="84440" y="701369"/>
                    <a:pt x="90644" y="695338"/>
                  </a:cubicBezTo>
                  <a:lnTo>
                    <a:pt x="217821" y="567988"/>
                  </a:lnTo>
                  <a:cubicBezTo>
                    <a:pt x="220923" y="565059"/>
                    <a:pt x="222474" y="560923"/>
                    <a:pt x="222474" y="556615"/>
                  </a:cubicBezTo>
                  <a:cubicBezTo>
                    <a:pt x="222474" y="552307"/>
                    <a:pt x="220750" y="548343"/>
                    <a:pt x="217821" y="545241"/>
                  </a:cubicBezTo>
                  <a:lnTo>
                    <a:pt x="197314" y="524734"/>
                  </a:lnTo>
                  <a:lnTo>
                    <a:pt x="249874" y="472003"/>
                  </a:lnTo>
                  <a:cubicBezTo>
                    <a:pt x="297608" y="514567"/>
                    <a:pt x="360335" y="540589"/>
                    <a:pt x="429266" y="540589"/>
                  </a:cubicBezTo>
                  <a:cubicBezTo>
                    <a:pt x="578500" y="540589"/>
                    <a:pt x="699646" y="419271"/>
                    <a:pt x="699646" y="270208"/>
                  </a:cubicBezTo>
                  <a:cubicBezTo>
                    <a:pt x="699646" y="121146"/>
                    <a:pt x="578673" y="0"/>
                    <a:pt x="429438" y="0"/>
                  </a:cubicBezTo>
                  <a:close/>
                  <a:moveTo>
                    <a:pt x="79615" y="661389"/>
                  </a:moveTo>
                  <a:lnTo>
                    <a:pt x="38429" y="620376"/>
                  </a:lnTo>
                  <a:lnTo>
                    <a:pt x="143376" y="515429"/>
                  </a:lnTo>
                  <a:lnTo>
                    <a:pt x="184562" y="556615"/>
                  </a:lnTo>
                  <a:lnTo>
                    <a:pt x="79615" y="661217"/>
                  </a:lnTo>
                  <a:close/>
                  <a:moveTo>
                    <a:pt x="429610" y="508880"/>
                  </a:moveTo>
                  <a:cubicBezTo>
                    <a:pt x="297608" y="508880"/>
                    <a:pt x="190938" y="402210"/>
                    <a:pt x="190938" y="270208"/>
                  </a:cubicBezTo>
                  <a:cubicBezTo>
                    <a:pt x="190938" y="138206"/>
                    <a:pt x="297436" y="31880"/>
                    <a:pt x="429438" y="31880"/>
                  </a:cubicBezTo>
                  <a:cubicBezTo>
                    <a:pt x="561440" y="31880"/>
                    <a:pt x="668110" y="138551"/>
                    <a:pt x="668110" y="270553"/>
                  </a:cubicBezTo>
                  <a:cubicBezTo>
                    <a:pt x="668110" y="402555"/>
                    <a:pt x="561440" y="509225"/>
                    <a:pt x="429438" y="509225"/>
                  </a:cubicBezTo>
                  <a:close/>
                </a:path>
              </a:pathLst>
            </a:custGeom>
            <a:solidFill>
              <a:srgbClr val="55D2B1"/>
            </a:solidFill>
            <a:ln w="19050" cap="flat">
              <a:solidFill>
                <a:schemeClr val="accent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9A66201-1947-E0C6-0A91-7122DE812DE3}"/>
                </a:ext>
              </a:extLst>
            </p:cNvPr>
            <p:cNvSpPr/>
            <p:nvPr/>
          </p:nvSpPr>
          <p:spPr>
            <a:xfrm>
              <a:off x="4939503" y="2730399"/>
              <a:ext cx="191986" cy="191552"/>
            </a:xfrm>
            <a:custGeom>
              <a:avLst/>
              <a:gdLst>
                <a:gd name="connsiteX0" fmla="*/ 175787 w 191986"/>
                <a:gd name="connsiteY0" fmla="*/ 79885 h 191552"/>
                <a:gd name="connsiteX1" fmla="*/ 112199 w 191986"/>
                <a:gd name="connsiteY1" fmla="*/ 79885 h 191552"/>
                <a:gd name="connsiteX2" fmla="*/ 112199 w 191986"/>
                <a:gd name="connsiteY2" fmla="*/ 16297 h 191552"/>
                <a:gd name="connsiteX3" fmla="*/ 107029 w 191986"/>
                <a:gd name="connsiteY3" fmla="*/ 4234 h 191552"/>
                <a:gd name="connsiteX4" fmla="*/ 94449 w 191986"/>
                <a:gd name="connsiteY4" fmla="*/ 98 h 191552"/>
                <a:gd name="connsiteX5" fmla="*/ 80319 w 191986"/>
                <a:gd name="connsiteY5" fmla="*/ 16297 h 191552"/>
                <a:gd name="connsiteX6" fmla="*/ 80319 w 191986"/>
                <a:gd name="connsiteY6" fmla="*/ 79885 h 191552"/>
                <a:gd name="connsiteX7" fmla="*/ 16730 w 191986"/>
                <a:gd name="connsiteY7" fmla="*/ 79885 h 191552"/>
                <a:gd name="connsiteX8" fmla="*/ 15179 w 191986"/>
                <a:gd name="connsiteY8" fmla="*/ 79885 h 191552"/>
                <a:gd name="connsiteX9" fmla="*/ 4150 w 191986"/>
                <a:gd name="connsiteY9" fmla="*/ 85055 h 191552"/>
                <a:gd name="connsiteX10" fmla="*/ 14 w 191986"/>
                <a:gd name="connsiteY10" fmla="*/ 96601 h 191552"/>
                <a:gd name="connsiteX11" fmla="*/ 5184 w 191986"/>
                <a:gd name="connsiteY11" fmla="*/ 107630 h 191552"/>
                <a:gd name="connsiteX12" fmla="*/ 16730 w 191986"/>
                <a:gd name="connsiteY12" fmla="*/ 111766 h 191552"/>
                <a:gd name="connsiteX13" fmla="*/ 80319 w 191986"/>
                <a:gd name="connsiteY13" fmla="*/ 111766 h 191552"/>
                <a:gd name="connsiteX14" fmla="*/ 80319 w 191986"/>
                <a:gd name="connsiteY14" fmla="*/ 175354 h 191552"/>
                <a:gd name="connsiteX15" fmla="*/ 84971 w 191986"/>
                <a:gd name="connsiteY15" fmla="*/ 186728 h 191552"/>
                <a:gd name="connsiteX16" fmla="*/ 96345 w 191986"/>
                <a:gd name="connsiteY16" fmla="*/ 191553 h 191552"/>
                <a:gd name="connsiteX17" fmla="*/ 107718 w 191986"/>
                <a:gd name="connsiteY17" fmla="*/ 186728 h 191552"/>
                <a:gd name="connsiteX18" fmla="*/ 112371 w 191986"/>
                <a:gd name="connsiteY18" fmla="*/ 175354 h 191552"/>
                <a:gd name="connsiteX19" fmla="*/ 112371 w 191986"/>
                <a:gd name="connsiteY19" fmla="*/ 111766 h 191552"/>
                <a:gd name="connsiteX20" fmla="*/ 175960 w 191986"/>
                <a:gd name="connsiteY20" fmla="*/ 111766 h 191552"/>
                <a:gd name="connsiteX21" fmla="*/ 187333 w 191986"/>
                <a:gd name="connsiteY21" fmla="*/ 107113 h 191552"/>
                <a:gd name="connsiteX22" fmla="*/ 191986 w 191986"/>
                <a:gd name="connsiteY22" fmla="*/ 95739 h 191552"/>
                <a:gd name="connsiteX23" fmla="*/ 187333 w 191986"/>
                <a:gd name="connsiteY23" fmla="*/ 84366 h 191552"/>
                <a:gd name="connsiteX24" fmla="*/ 175960 w 191986"/>
                <a:gd name="connsiteY24" fmla="*/ 79713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86" h="191552">
                  <a:moveTo>
                    <a:pt x="175787" y="79885"/>
                  </a:moveTo>
                  <a:lnTo>
                    <a:pt x="112199" y="79885"/>
                  </a:lnTo>
                  <a:lnTo>
                    <a:pt x="112199" y="16297"/>
                  </a:lnTo>
                  <a:cubicBezTo>
                    <a:pt x="112199" y="11644"/>
                    <a:pt x="110476" y="7336"/>
                    <a:pt x="107029" y="4234"/>
                  </a:cubicBezTo>
                  <a:cubicBezTo>
                    <a:pt x="103583" y="1132"/>
                    <a:pt x="99102" y="-419"/>
                    <a:pt x="94449" y="98"/>
                  </a:cubicBezTo>
                  <a:cubicBezTo>
                    <a:pt x="86350" y="960"/>
                    <a:pt x="80146" y="8025"/>
                    <a:pt x="80319" y="16297"/>
                  </a:cubicBezTo>
                  <a:lnTo>
                    <a:pt x="80319" y="79885"/>
                  </a:lnTo>
                  <a:lnTo>
                    <a:pt x="16730" y="79885"/>
                  </a:lnTo>
                  <a:cubicBezTo>
                    <a:pt x="16730" y="79885"/>
                    <a:pt x="15696" y="79885"/>
                    <a:pt x="15179" y="79885"/>
                  </a:cubicBezTo>
                  <a:cubicBezTo>
                    <a:pt x="10871" y="80058"/>
                    <a:pt x="6907" y="81953"/>
                    <a:pt x="4150" y="85055"/>
                  </a:cubicBezTo>
                  <a:cubicBezTo>
                    <a:pt x="1221" y="88157"/>
                    <a:pt x="-158" y="92293"/>
                    <a:pt x="14" y="96601"/>
                  </a:cubicBezTo>
                  <a:cubicBezTo>
                    <a:pt x="187" y="100737"/>
                    <a:pt x="2082" y="104873"/>
                    <a:pt x="5184" y="107630"/>
                  </a:cubicBezTo>
                  <a:cubicBezTo>
                    <a:pt x="8286" y="110387"/>
                    <a:pt x="12422" y="111938"/>
                    <a:pt x="16730" y="111766"/>
                  </a:cubicBezTo>
                  <a:lnTo>
                    <a:pt x="80319" y="111766"/>
                  </a:lnTo>
                  <a:lnTo>
                    <a:pt x="80319" y="175354"/>
                  </a:lnTo>
                  <a:cubicBezTo>
                    <a:pt x="80319" y="179662"/>
                    <a:pt x="81869" y="183626"/>
                    <a:pt x="84971" y="186728"/>
                  </a:cubicBezTo>
                  <a:cubicBezTo>
                    <a:pt x="87901" y="189830"/>
                    <a:pt x="92037" y="191553"/>
                    <a:pt x="96345" y="191553"/>
                  </a:cubicBezTo>
                  <a:cubicBezTo>
                    <a:pt x="100653" y="191553"/>
                    <a:pt x="104617" y="189830"/>
                    <a:pt x="107718" y="186728"/>
                  </a:cubicBezTo>
                  <a:cubicBezTo>
                    <a:pt x="110648" y="183626"/>
                    <a:pt x="112371" y="179662"/>
                    <a:pt x="112371" y="175354"/>
                  </a:cubicBezTo>
                  <a:lnTo>
                    <a:pt x="112371" y="111766"/>
                  </a:lnTo>
                  <a:lnTo>
                    <a:pt x="175960" y="111766"/>
                  </a:lnTo>
                  <a:cubicBezTo>
                    <a:pt x="180268" y="111766"/>
                    <a:pt x="184231" y="110215"/>
                    <a:pt x="187333" y="107113"/>
                  </a:cubicBezTo>
                  <a:cubicBezTo>
                    <a:pt x="190435" y="104183"/>
                    <a:pt x="191986" y="100047"/>
                    <a:pt x="191986" y="95739"/>
                  </a:cubicBezTo>
                  <a:cubicBezTo>
                    <a:pt x="191986" y="91431"/>
                    <a:pt x="190263" y="87468"/>
                    <a:pt x="187333" y="84366"/>
                  </a:cubicBezTo>
                  <a:cubicBezTo>
                    <a:pt x="184231" y="81436"/>
                    <a:pt x="180268" y="79713"/>
                    <a:pt x="175960" y="79713"/>
                  </a:cubicBezTo>
                  <a:close/>
                </a:path>
              </a:pathLst>
            </a:custGeom>
            <a:solidFill>
              <a:srgbClr val="55D2B1"/>
            </a:solidFill>
            <a:ln w="19050" cap="flat">
              <a:solidFill>
                <a:schemeClr val="accent1"/>
              </a:solidFill>
              <a:prstDash val="solid"/>
              <a:miter/>
            </a:ln>
          </p:spPr>
          <p:txBody>
            <a:bodyPr rtlCol="0" anchor="ctr"/>
            <a:lstStyle/>
            <a:p>
              <a:endParaRPr lang="en-GB"/>
            </a:p>
          </p:txBody>
        </p:sp>
        <p:sp>
          <p:nvSpPr>
            <p:cNvPr id="30" name="TextBox 29">
              <a:extLst>
                <a:ext uri="{FF2B5EF4-FFF2-40B4-BE49-F238E27FC236}">
                  <a16:creationId xmlns:a16="http://schemas.microsoft.com/office/drawing/2014/main" id="{7512C0B2-3449-6C35-A7EA-55D93721536C}"/>
                </a:ext>
              </a:extLst>
            </p:cNvPr>
            <p:cNvSpPr txBox="1"/>
            <p:nvPr/>
          </p:nvSpPr>
          <p:spPr>
            <a:xfrm>
              <a:off x="5570544" y="2415739"/>
              <a:ext cx="2029371" cy="954107"/>
            </a:xfrm>
            <a:prstGeom prst="rect">
              <a:avLst/>
            </a:prstGeom>
            <a:noFill/>
          </p:spPr>
          <p:txBody>
            <a:bodyPr wrap="square" rtlCol="0">
              <a:spAutoFit/>
            </a:bodyPr>
            <a:lstStyle/>
            <a:p>
              <a:r>
                <a:rPr lang="en-GB" sz="1400" dirty="0">
                  <a:solidFill>
                    <a:schemeClr val="bg1"/>
                  </a:solidFill>
                </a:rPr>
                <a:t>Accurately reveals the types of career or leadership role individuals will thrive in</a:t>
              </a:r>
            </a:p>
          </p:txBody>
        </p:sp>
      </p:grpSp>
      <p:grpSp>
        <p:nvGrpSpPr>
          <p:cNvPr id="8" name="Group 7">
            <a:extLst>
              <a:ext uri="{FF2B5EF4-FFF2-40B4-BE49-F238E27FC236}">
                <a16:creationId xmlns:a16="http://schemas.microsoft.com/office/drawing/2014/main" id="{156A4AF1-5AF5-582D-C382-A9658C565B4C}"/>
              </a:ext>
            </a:extLst>
          </p:cNvPr>
          <p:cNvGrpSpPr/>
          <p:nvPr/>
        </p:nvGrpSpPr>
        <p:grpSpPr>
          <a:xfrm>
            <a:off x="8141109" y="1874835"/>
            <a:ext cx="3574684" cy="1976348"/>
            <a:chOff x="8141109" y="1874835"/>
            <a:chExt cx="3574684" cy="1976348"/>
          </a:xfrm>
        </p:grpSpPr>
        <p:sp>
          <p:nvSpPr>
            <p:cNvPr id="7" name="Rectangle: Diagonal Corners Rounded 6">
              <a:extLst>
                <a:ext uri="{FF2B5EF4-FFF2-40B4-BE49-F238E27FC236}">
                  <a16:creationId xmlns:a16="http://schemas.microsoft.com/office/drawing/2014/main" id="{2961DA31-52BB-B688-FFAB-57FD4460D61C}"/>
                </a:ext>
              </a:extLst>
            </p:cNvPr>
            <p:cNvSpPr/>
            <p:nvPr/>
          </p:nvSpPr>
          <p:spPr>
            <a:xfrm>
              <a:off x="8141109" y="1874835"/>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E5D4E8C-B055-2D9F-E21C-3400EDCD6983}"/>
                </a:ext>
              </a:extLst>
            </p:cNvPr>
            <p:cNvSpPr/>
            <p:nvPr/>
          </p:nvSpPr>
          <p:spPr>
            <a:xfrm>
              <a:off x="8561077" y="2686466"/>
              <a:ext cx="206399" cy="206326"/>
            </a:xfrm>
            <a:custGeom>
              <a:avLst/>
              <a:gdLst>
                <a:gd name="connsiteX0" fmla="*/ 26418 w 206399"/>
                <a:gd name="connsiteY0" fmla="*/ 105688 h 206326"/>
                <a:gd name="connsiteX1" fmla="*/ 47097 w 206399"/>
                <a:gd name="connsiteY1" fmla="*/ 50544 h 206326"/>
                <a:gd name="connsiteX2" fmla="*/ 100691 w 206399"/>
                <a:gd name="connsiteY2" fmla="*/ 26246 h 206326"/>
                <a:gd name="connsiteX3" fmla="*/ 102931 w 206399"/>
                <a:gd name="connsiteY3" fmla="*/ 26246 h 206326"/>
                <a:gd name="connsiteX4" fmla="*/ 155663 w 206399"/>
                <a:gd name="connsiteY4" fmla="*/ 46925 h 206326"/>
                <a:gd name="connsiteX5" fmla="*/ 179961 w 206399"/>
                <a:gd name="connsiteY5" fmla="*/ 100518 h 206326"/>
                <a:gd name="connsiteX6" fmla="*/ 159282 w 206399"/>
                <a:gd name="connsiteY6" fmla="*/ 155663 h 206326"/>
                <a:gd name="connsiteX7" fmla="*/ 105688 w 206399"/>
                <a:gd name="connsiteY7" fmla="*/ 179961 h 206326"/>
                <a:gd name="connsiteX8" fmla="*/ 105688 w 206399"/>
                <a:gd name="connsiteY8" fmla="*/ 179961 h 206326"/>
                <a:gd name="connsiteX9" fmla="*/ 50716 w 206399"/>
                <a:gd name="connsiteY9" fmla="*/ 159282 h 206326"/>
                <a:gd name="connsiteX10" fmla="*/ 26418 w 206399"/>
                <a:gd name="connsiteY10" fmla="*/ 105688 h 206326"/>
                <a:gd name="connsiteX11" fmla="*/ 178582 w 206399"/>
                <a:gd name="connsiteY11" fmla="*/ 173585 h 206326"/>
                <a:gd name="connsiteX12" fmla="*/ 206327 w 206399"/>
                <a:gd name="connsiteY12" fmla="*/ 99657 h 206326"/>
                <a:gd name="connsiteX13" fmla="*/ 173585 w 206399"/>
                <a:gd name="connsiteY13" fmla="*/ 27797 h 206326"/>
                <a:gd name="connsiteX14" fmla="*/ 99657 w 206399"/>
                <a:gd name="connsiteY14" fmla="*/ 52 h 206326"/>
                <a:gd name="connsiteX15" fmla="*/ 27797 w 206399"/>
                <a:gd name="connsiteY15" fmla="*/ 32794 h 206326"/>
                <a:gd name="connsiteX16" fmla="*/ 52 w 206399"/>
                <a:gd name="connsiteY16" fmla="*/ 106550 h 206326"/>
                <a:gd name="connsiteX17" fmla="*/ 32622 w 206399"/>
                <a:gd name="connsiteY17" fmla="*/ 178410 h 206326"/>
                <a:gd name="connsiteX18" fmla="*/ 102931 w 206399"/>
                <a:gd name="connsiteY18" fmla="*/ 206327 h 206326"/>
                <a:gd name="connsiteX19" fmla="*/ 106378 w 206399"/>
                <a:gd name="connsiteY19" fmla="*/ 206327 h 206326"/>
                <a:gd name="connsiteX20" fmla="*/ 178238 w 206399"/>
                <a:gd name="connsiteY20" fmla="*/ 173585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6399" h="206326">
                  <a:moveTo>
                    <a:pt x="26418" y="105688"/>
                  </a:moveTo>
                  <a:cubicBezTo>
                    <a:pt x="25729" y="85181"/>
                    <a:pt x="32967" y="65536"/>
                    <a:pt x="47097" y="50544"/>
                  </a:cubicBezTo>
                  <a:cubicBezTo>
                    <a:pt x="61228" y="35551"/>
                    <a:pt x="80184" y="26935"/>
                    <a:pt x="100691" y="26246"/>
                  </a:cubicBezTo>
                  <a:cubicBezTo>
                    <a:pt x="101380" y="26246"/>
                    <a:pt x="102242" y="26246"/>
                    <a:pt x="102931" y="26246"/>
                  </a:cubicBezTo>
                  <a:cubicBezTo>
                    <a:pt x="122576" y="26246"/>
                    <a:pt x="141187" y="33484"/>
                    <a:pt x="155663" y="46925"/>
                  </a:cubicBezTo>
                  <a:cubicBezTo>
                    <a:pt x="170655" y="61056"/>
                    <a:pt x="179272" y="80012"/>
                    <a:pt x="179961" y="100518"/>
                  </a:cubicBezTo>
                  <a:cubicBezTo>
                    <a:pt x="180650" y="121025"/>
                    <a:pt x="173240" y="140671"/>
                    <a:pt x="159282" y="155663"/>
                  </a:cubicBezTo>
                  <a:cubicBezTo>
                    <a:pt x="145323" y="170655"/>
                    <a:pt x="126195" y="179272"/>
                    <a:pt x="105688" y="179961"/>
                  </a:cubicBezTo>
                  <a:lnTo>
                    <a:pt x="105688" y="179961"/>
                  </a:lnTo>
                  <a:cubicBezTo>
                    <a:pt x="85354" y="180650"/>
                    <a:pt x="65709" y="173413"/>
                    <a:pt x="50716" y="159282"/>
                  </a:cubicBezTo>
                  <a:cubicBezTo>
                    <a:pt x="35724" y="145323"/>
                    <a:pt x="27107" y="126195"/>
                    <a:pt x="26418" y="105688"/>
                  </a:cubicBezTo>
                  <a:moveTo>
                    <a:pt x="178582" y="173585"/>
                  </a:moveTo>
                  <a:cubicBezTo>
                    <a:pt x="197366" y="153423"/>
                    <a:pt x="207361" y="127057"/>
                    <a:pt x="206327" y="99657"/>
                  </a:cubicBezTo>
                  <a:cubicBezTo>
                    <a:pt x="205465" y="72085"/>
                    <a:pt x="193747" y="46580"/>
                    <a:pt x="173585" y="27797"/>
                  </a:cubicBezTo>
                  <a:cubicBezTo>
                    <a:pt x="153423" y="9013"/>
                    <a:pt x="127229" y="-809"/>
                    <a:pt x="99657" y="52"/>
                  </a:cubicBezTo>
                  <a:cubicBezTo>
                    <a:pt x="72085" y="914"/>
                    <a:pt x="46580" y="12632"/>
                    <a:pt x="27797" y="32794"/>
                  </a:cubicBezTo>
                  <a:cubicBezTo>
                    <a:pt x="9013" y="52784"/>
                    <a:pt x="-809" y="78978"/>
                    <a:pt x="52" y="106550"/>
                  </a:cubicBezTo>
                  <a:cubicBezTo>
                    <a:pt x="914" y="134122"/>
                    <a:pt x="12632" y="159626"/>
                    <a:pt x="32622" y="178410"/>
                  </a:cubicBezTo>
                  <a:cubicBezTo>
                    <a:pt x="51750" y="196332"/>
                    <a:pt x="76910" y="206327"/>
                    <a:pt x="102931" y="206327"/>
                  </a:cubicBezTo>
                  <a:cubicBezTo>
                    <a:pt x="104137" y="206327"/>
                    <a:pt x="105344" y="206327"/>
                    <a:pt x="106378" y="206327"/>
                  </a:cubicBezTo>
                  <a:cubicBezTo>
                    <a:pt x="133950" y="205465"/>
                    <a:pt x="159454" y="193747"/>
                    <a:pt x="178238" y="173585"/>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A8EECA5-36D1-88E8-C97D-7A53F953614E}"/>
                </a:ext>
              </a:extLst>
            </p:cNvPr>
            <p:cNvSpPr/>
            <p:nvPr/>
          </p:nvSpPr>
          <p:spPr>
            <a:xfrm>
              <a:off x="8719930" y="2825328"/>
              <a:ext cx="487170" cy="415218"/>
            </a:xfrm>
            <a:custGeom>
              <a:avLst/>
              <a:gdLst>
                <a:gd name="connsiteX0" fmla="*/ 435209 w 487170"/>
                <a:gd name="connsiteY0" fmla="*/ 188437 h 415218"/>
                <a:gd name="connsiteX1" fmla="*/ 242375 w 487170"/>
                <a:gd name="connsiteY1" fmla="*/ 384028 h 415218"/>
                <a:gd name="connsiteX2" fmla="*/ 56952 w 487170"/>
                <a:gd name="connsiteY2" fmla="*/ 201362 h 415218"/>
                <a:gd name="connsiteX3" fmla="*/ 26451 w 487170"/>
                <a:gd name="connsiteY3" fmla="*/ 134155 h 415218"/>
                <a:gd name="connsiteX4" fmla="*/ 52300 w 487170"/>
                <a:gd name="connsiteY4" fmla="*/ 65052 h 415218"/>
                <a:gd name="connsiteX5" fmla="*/ 122781 w 487170"/>
                <a:gd name="connsiteY5" fmla="*/ 34550 h 415218"/>
                <a:gd name="connsiteX6" fmla="*/ 188610 w 487170"/>
                <a:gd name="connsiteY6" fmla="*/ 60399 h 415218"/>
                <a:gd name="connsiteX7" fmla="*/ 233242 w 487170"/>
                <a:gd name="connsiteY7" fmla="*/ 102102 h 415218"/>
                <a:gd name="connsiteX8" fmla="*/ 243065 w 487170"/>
                <a:gd name="connsiteY8" fmla="*/ 105548 h 415218"/>
                <a:gd name="connsiteX9" fmla="*/ 252715 w 487170"/>
                <a:gd name="connsiteY9" fmla="*/ 101413 h 415218"/>
                <a:gd name="connsiteX10" fmla="*/ 294418 w 487170"/>
                <a:gd name="connsiteY10" fmla="*/ 56780 h 415218"/>
                <a:gd name="connsiteX11" fmla="*/ 361453 w 487170"/>
                <a:gd name="connsiteY11" fmla="*/ 26278 h 415218"/>
                <a:gd name="connsiteX12" fmla="*/ 430556 w 487170"/>
                <a:gd name="connsiteY12" fmla="*/ 52300 h 415218"/>
                <a:gd name="connsiteX13" fmla="*/ 435209 w 487170"/>
                <a:gd name="connsiteY13" fmla="*/ 188265 h 415218"/>
                <a:gd name="connsiteX14" fmla="*/ 448305 w 487170"/>
                <a:gd name="connsiteY14" fmla="*/ 32999 h 415218"/>
                <a:gd name="connsiteX15" fmla="*/ 360419 w 487170"/>
                <a:gd name="connsiteY15" fmla="*/ 85 h 415218"/>
                <a:gd name="connsiteX16" fmla="*/ 349045 w 487170"/>
                <a:gd name="connsiteY16" fmla="*/ 429 h 415218"/>
                <a:gd name="connsiteX17" fmla="*/ 349562 w 487170"/>
                <a:gd name="connsiteY17" fmla="*/ 946 h 415218"/>
                <a:gd name="connsiteX18" fmla="*/ 274945 w 487170"/>
                <a:gd name="connsiteY18" fmla="*/ 39030 h 415218"/>
                <a:gd name="connsiteX19" fmla="*/ 241858 w 487170"/>
                <a:gd name="connsiteY19" fmla="*/ 74357 h 415218"/>
                <a:gd name="connsiteX20" fmla="*/ 206532 w 487170"/>
                <a:gd name="connsiteY20" fmla="*/ 41271 h 415218"/>
                <a:gd name="connsiteX21" fmla="*/ 32999 w 487170"/>
                <a:gd name="connsiteY21" fmla="*/ 47130 h 415218"/>
                <a:gd name="connsiteX22" fmla="*/ 85 w 487170"/>
                <a:gd name="connsiteY22" fmla="*/ 135016 h 415218"/>
                <a:gd name="connsiteX23" fmla="*/ 38686 w 487170"/>
                <a:gd name="connsiteY23" fmla="*/ 220318 h 415218"/>
                <a:gd name="connsiteX24" fmla="*/ 232208 w 487170"/>
                <a:gd name="connsiteY24" fmla="*/ 410911 h 415218"/>
                <a:gd name="connsiteX25" fmla="*/ 237723 w 487170"/>
                <a:gd name="connsiteY25" fmla="*/ 414013 h 415218"/>
                <a:gd name="connsiteX26" fmla="*/ 243065 w 487170"/>
                <a:gd name="connsiteY26" fmla="*/ 415219 h 415218"/>
                <a:gd name="connsiteX27" fmla="*/ 252370 w 487170"/>
                <a:gd name="connsiteY27" fmla="*/ 411255 h 415218"/>
                <a:gd name="connsiteX28" fmla="*/ 454164 w 487170"/>
                <a:gd name="connsiteY28" fmla="*/ 206532 h 415218"/>
                <a:gd name="connsiteX29" fmla="*/ 448305 w 487170"/>
                <a:gd name="connsiteY29" fmla="*/ 32999 h 41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7170" h="415218">
                  <a:moveTo>
                    <a:pt x="435209" y="188437"/>
                  </a:moveTo>
                  <a:lnTo>
                    <a:pt x="242375" y="384028"/>
                  </a:lnTo>
                  <a:lnTo>
                    <a:pt x="56952" y="201362"/>
                  </a:lnTo>
                  <a:cubicBezTo>
                    <a:pt x="38169" y="183785"/>
                    <a:pt x="27312" y="160004"/>
                    <a:pt x="26451" y="134155"/>
                  </a:cubicBezTo>
                  <a:cubicBezTo>
                    <a:pt x="25589" y="108306"/>
                    <a:pt x="34722" y="83835"/>
                    <a:pt x="52300" y="65052"/>
                  </a:cubicBezTo>
                  <a:cubicBezTo>
                    <a:pt x="71255" y="44717"/>
                    <a:pt x="96932" y="34550"/>
                    <a:pt x="122781" y="34550"/>
                  </a:cubicBezTo>
                  <a:cubicBezTo>
                    <a:pt x="146390" y="34550"/>
                    <a:pt x="169998" y="43166"/>
                    <a:pt x="188610" y="60399"/>
                  </a:cubicBezTo>
                  <a:lnTo>
                    <a:pt x="233242" y="102102"/>
                  </a:lnTo>
                  <a:cubicBezTo>
                    <a:pt x="235827" y="104514"/>
                    <a:pt x="239274" y="105721"/>
                    <a:pt x="243065" y="105548"/>
                  </a:cubicBezTo>
                  <a:cubicBezTo>
                    <a:pt x="246684" y="105548"/>
                    <a:pt x="250302" y="104170"/>
                    <a:pt x="252715" y="101413"/>
                  </a:cubicBezTo>
                  <a:lnTo>
                    <a:pt x="294418" y="56780"/>
                  </a:lnTo>
                  <a:cubicBezTo>
                    <a:pt x="311995" y="37996"/>
                    <a:pt x="335776" y="27140"/>
                    <a:pt x="361453" y="26278"/>
                  </a:cubicBezTo>
                  <a:cubicBezTo>
                    <a:pt x="387302" y="25417"/>
                    <a:pt x="411772" y="34722"/>
                    <a:pt x="430556" y="52300"/>
                  </a:cubicBezTo>
                  <a:cubicBezTo>
                    <a:pt x="469329" y="88488"/>
                    <a:pt x="471397" y="149492"/>
                    <a:pt x="435209" y="188265"/>
                  </a:cubicBezTo>
                  <a:moveTo>
                    <a:pt x="448305" y="32999"/>
                  </a:moveTo>
                  <a:cubicBezTo>
                    <a:pt x="424352" y="10597"/>
                    <a:pt x="393161" y="-1122"/>
                    <a:pt x="360419" y="85"/>
                  </a:cubicBezTo>
                  <a:lnTo>
                    <a:pt x="349045" y="429"/>
                  </a:lnTo>
                  <a:lnTo>
                    <a:pt x="349562" y="946"/>
                  </a:lnTo>
                  <a:cubicBezTo>
                    <a:pt x="320956" y="4393"/>
                    <a:pt x="294935" y="17662"/>
                    <a:pt x="274945" y="39030"/>
                  </a:cubicBezTo>
                  <a:lnTo>
                    <a:pt x="241858" y="74357"/>
                  </a:lnTo>
                  <a:lnTo>
                    <a:pt x="206532" y="41271"/>
                  </a:lnTo>
                  <a:cubicBezTo>
                    <a:pt x="157074" y="-4913"/>
                    <a:pt x="79355" y="-2328"/>
                    <a:pt x="32999" y="47130"/>
                  </a:cubicBezTo>
                  <a:cubicBezTo>
                    <a:pt x="10597" y="71083"/>
                    <a:pt x="-1122" y="102274"/>
                    <a:pt x="85" y="135016"/>
                  </a:cubicBezTo>
                  <a:cubicBezTo>
                    <a:pt x="1119" y="167758"/>
                    <a:pt x="14905" y="198088"/>
                    <a:pt x="38686" y="220318"/>
                  </a:cubicBezTo>
                  <a:lnTo>
                    <a:pt x="232208" y="410911"/>
                  </a:lnTo>
                  <a:cubicBezTo>
                    <a:pt x="233759" y="412462"/>
                    <a:pt x="235482" y="413496"/>
                    <a:pt x="237723" y="414013"/>
                  </a:cubicBezTo>
                  <a:cubicBezTo>
                    <a:pt x="239618" y="414874"/>
                    <a:pt x="241341" y="415219"/>
                    <a:pt x="243065" y="415219"/>
                  </a:cubicBezTo>
                  <a:cubicBezTo>
                    <a:pt x="246511" y="415219"/>
                    <a:pt x="249958" y="413840"/>
                    <a:pt x="252370" y="411255"/>
                  </a:cubicBezTo>
                  <a:lnTo>
                    <a:pt x="454164" y="206532"/>
                  </a:lnTo>
                  <a:cubicBezTo>
                    <a:pt x="500348" y="157074"/>
                    <a:pt x="497763" y="79355"/>
                    <a:pt x="448305" y="32999"/>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4C01822-1629-1654-C5B2-3621E790FF3B}"/>
                </a:ext>
              </a:extLst>
            </p:cNvPr>
            <p:cNvSpPr/>
            <p:nvPr/>
          </p:nvSpPr>
          <p:spPr>
            <a:xfrm>
              <a:off x="9148000" y="2666648"/>
              <a:ext cx="206399" cy="206326"/>
            </a:xfrm>
            <a:custGeom>
              <a:avLst/>
              <a:gdLst>
                <a:gd name="connsiteX0" fmla="*/ 159475 w 206399"/>
                <a:gd name="connsiteY0" fmla="*/ 155663 h 206326"/>
                <a:gd name="connsiteX1" fmla="*/ 159475 w 206399"/>
                <a:gd name="connsiteY1" fmla="*/ 155663 h 206326"/>
                <a:gd name="connsiteX2" fmla="*/ 105881 w 206399"/>
                <a:gd name="connsiteY2" fmla="*/ 179961 h 206326"/>
                <a:gd name="connsiteX3" fmla="*/ 50737 w 206399"/>
                <a:gd name="connsiteY3" fmla="*/ 159282 h 206326"/>
                <a:gd name="connsiteX4" fmla="*/ 26439 w 206399"/>
                <a:gd name="connsiteY4" fmla="*/ 105688 h 206326"/>
                <a:gd name="connsiteX5" fmla="*/ 47118 w 206399"/>
                <a:gd name="connsiteY5" fmla="*/ 50544 h 206326"/>
                <a:gd name="connsiteX6" fmla="*/ 100712 w 206399"/>
                <a:gd name="connsiteY6" fmla="*/ 26246 h 206326"/>
                <a:gd name="connsiteX7" fmla="*/ 102952 w 206399"/>
                <a:gd name="connsiteY7" fmla="*/ 26246 h 206326"/>
                <a:gd name="connsiteX8" fmla="*/ 103124 w 206399"/>
                <a:gd name="connsiteY8" fmla="*/ 26246 h 206326"/>
                <a:gd name="connsiteX9" fmla="*/ 155511 w 206399"/>
                <a:gd name="connsiteY9" fmla="*/ 46925 h 206326"/>
                <a:gd name="connsiteX10" fmla="*/ 179809 w 206399"/>
                <a:gd name="connsiteY10" fmla="*/ 100518 h 206326"/>
                <a:gd name="connsiteX11" fmla="*/ 159130 w 206399"/>
                <a:gd name="connsiteY11" fmla="*/ 155663 h 206326"/>
                <a:gd name="connsiteX12" fmla="*/ 206175 w 206399"/>
                <a:gd name="connsiteY12" fmla="*/ 99657 h 206326"/>
                <a:gd name="connsiteX13" fmla="*/ 173606 w 206399"/>
                <a:gd name="connsiteY13" fmla="*/ 27797 h 206326"/>
                <a:gd name="connsiteX14" fmla="*/ 99678 w 206399"/>
                <a:gd name="connsiteY14" fmla="*/ 52 h 206326"/>
                <a:gd name="connsiteX15" fmla="*/ 27817 w 206399"/>
                <a:gd name="connsiteY15" fmla="*/ 32794 h 206326"/>
                <a:gd name="connsiteX16" fmla="*/ 73 w 206399"/>
                <a:gd name="connsiteY16" fmla="*/ 106722 h 206326"/>
                <a:gd name="connsiteX17" fmla="*/ 32815 w 206399"/>
                <a:gd name="connsiteY17" fmla="*/ 178582 h 206326"/>
                <a:gd name="connsiteX18" fmla="*/ 103296 w 206399"/>
                <a:gd name="connsiteY18" fmla="*/ 206327 h 206326"/>
                <a:gd name="connsiteX19" fmla="*/ 106743 w 206399"/>
                <a:gd name="connsiteY19" fmla="*/ 206327 h 206326"/>
                <a:gd name="connsiteX20" fmla="*/ 178603 w 206399"/>
                <a:gd name="connsiteY20" fmla="*/ 173585 h 206326"/>
                <a:gd name="connsiteX21" fmla="*/ 206347 w 206399"/>
                <a:gd name="connsiteY21" fmla="*/ 99657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399" h="206326">
                  <a:moveTo>
                    <a:pt x="159475" y="155663"/>
                  </a:moveTo>
                  <a:lnTo>
                    <a:pt x="159475" y="155663"/>
                  </a:lnTo>
                  <a:cubicBezTo>
                    <a:pt x="145344" y="170655"/>
                    <a:pt x="126388" y="179272"/>
                    <a:pt x="105881" y="179961"/>
                  </a:cubicBezTo>
                  <a:cubicBezTo>
                    <a:pt x="85374" y="180650"/>
                    <a:pt x="65902" y="173413"/>
                    <a:pt x="50737" y="159282"/>
                  </a:cubicBezTo>
                  <a:cubicBezTo>
                    <a:pt x="35744" y="145323"/>
                    <a:pt x="27128" y="126195"/>
                    <a:pt x="26439" y="105688"/>
                  </a:cubicBezTo>
                  <a:cubicBezTo>
                    <a:pt x="25750" y="85181"/>
                    <a:pt x="33160" y="65536"/>
                    <a:pt x="47118" y="50544"/>
                  </a:cubicBezTo>
                  <a:cubicBezTo>
                    <a:pt x="61076" y="35551"/>
                    <a:pt x="80205" y="26935"/>
                    <a:pt x="100712" y="26246"/>
                  </a:cubicBezTo>
                  <a:cubicBezTo>
                    <a:pt x="101401" y="26246"/>
                    <a:pt x="102262" y="26246"/>
                    <a:pt x="102952" y="26246"/>
                  </a:cubicBezTo>
                  <a:lnTo>
                    <a:pt x="103124" y="26246"/>
                  </a:lnTo>
                  <a:cubicBezTo>
                    <a:pt x="122597" y="26246"/>
                    <a:pt x="141208" y="33656"/>
                    <a:pt x="155511" y="46925"/>
                  </a:cubicBezTo>
                  <a:cubicBezTo>
                    <a:pt x="170504" y="60883"/>
                    <a:pt x="179120" y="80012"/>
                    <a:pt x="179809" y="100518"/>
                  </a:cubicBezTo>
                  <a:cubicBezTo>
                    <a:pt x="180499" y="121025"/>
                    <a:pt x="173261" y="140498"/>
                    <a:pt x="159130" y="155663"/>
                  </a:cubicBezTo>
                  <a:moveTo>
                    <a:pt x="206175" y="99657"/>
                  </a:moveTo>
                  <a:cubicBezTo>
                    <a:pt x="205314" y="72085"/>
                    <a:pt x="193768" y="46580"/>
                    <a:pt x="173606" y="27797"/>
                  </a:cubicBezTo>
                  <a:cubicBezTo>
                    <a:pt x="153443" y="9013"/>
                    <a:pt x="127250" y="-809"/>
                    <a:pt x="99678" y="52"/>
                  </a:cubicBezTo>
                  <a:cubicBezTo>
                    <a:pt x="72105" y="914"/>
                    <a:pt x="46601" y="12632"/>
                    <a:pt x="27817" y="32794"/>
                  </a:cubicBezTo>
                  <a:cubicBezTo>
                    <a:pt x="9034" y="52956"/>
                    <a:pt x="-961" y="79150"/>
                    <a:pt x="73" y="106722"/>
                  </a:cubicBezTo>
                  <a:cubicBezTo>
                    <a:pt x="935" y="134294"/>
                    <a:pt x="12653" y="159799"/>
                    <a:pt x="32815" y="178582"/>
                  </a:cubicBezTo>
                  <a:cubicBezTo>
                    <a:pt x="52115" y="196504"/>
                    <a:pt x="77103" y="206327"/>
                    <a:pt x="103296" y="206327"/>
                  </a:cubicBezTo>
                  <a:cubicBezTo>
                    <a:pt x="104503" y="206327"/>
                    <a:pt x="105709" y="206327"/>
                    <a:pt x="106743" y="206327"/>
                  </a:cubicBezTo>
                  <a:cubicBezTo>
                    <a:pt x="134315" y="205465"/>
                    <a:pt x="159819" y="193747"/>
                    <a:pt x="178603" y="173585"/>
                  </a:cubicBezTo>
                  <a:cubicBezTo>
                    <a:pt x="197387" y="153423"/>
                    <a:pt x="207209" y="127229"/>
                    <a:pt x="206347" y="99657"/>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31A2D00-5A82-AF42-A5DE-23EA4768D08B}"/>
                </a:ext>
              </a:extLst>
            </p:cNvPr>
            <p:cNvSpPr/>
            <p:nvPr/>
          </p:nvSpPr>
          <p:spPr>
            <a:xfrm>
              <a:off x="8854701" y="2539471"/>
              <a:ext cx="206399" cy="206326"/>
            </a:xfrm>
            <a:custGeom>
              <a:avLst/>
              <a:gdLst>
                <a:gd name="connsiteX0" fmla="*/ 46946 w 206399"/>
                <a:gd name="connsiteY0" fmla="*/ 50716 h 206326"/>
                <a:gd name="connsiteX1" fmla="*/ 46946 w 206399"/>
                <a:gd name="connsiteY1" fmla="*/ 50716 h 206326"/>
                <a:gd name="connsiteX2" fmla="*/ 103124 w 206399"/>
                <a:gd name="connsiteY2" fmla="*/ 26418 h 206326"/>
                <a:gd name="connsiteX3" fmla="*/ 155511 w 206399"/>
                <a:gd name="connsiteY3" fmla="*/ 47097 h 206326"/>
                <a:gd name="connsiteX4" fmla="*/ 179809 w 206399"/>
                <a:gd name="connsiteY4" fmla="*/ 100691 h 206326"/>
                <a:gd name="connsiteX5" fmla="*/ 159130 w 206399"/>
                <a:gd name="connsiteY5" fmla="*/ 155835 h 206326"/>
                <a:gd name="connsiteX6" fmla="*/ 50565 w 206399"/>
                <a:gd name="connsiteY6" fmla="*/ 159454 h 206326"/>
                <a:gd name="connsiteX7" fmla="*/ 26267 w 206399"/>
                <a:gd name="connsiteY7" fmla="*/ 105861 h 206326"/>
                <a:gd name="connsiteX8" fmla="*/ 46946 w 206399"/>
                <a:gd name="connsiteY8" fmla="*/ 50716 h 206326"/>
                <a:gd name="connsiteX9" fmla="*/ 32643 w 206399"/>
                <a:gd name="connsiteY9" fmla="*/ 178582 h 206326"/>
                <a:gd name="connsiteX10" fmla="*/ 103124 w 206399"/>
                <a:gd name="connsiteY10" fmla="*/ 206327 h 206326"/>
                <a:gd name="connsiteX11" fmla="*/ 178603 w 206399"/>
                <a:gd name="connsiteY11" fmla="*/ 173585 h 206326"/>
                <a:gd name="connsiteX12" fmla="*/ 206348 w 206399"/>
                <a:gd name="connsiteY12" fmla="*/ 99657 h 206326"/>
                <a:gd name="connsiteX13" fmla="*/ 173606 w 206399"/>
                <a:gd name="connsiteY13" fmla="*/ 27797 h 206326"/>
                <a:gd name="connsiteX14" fmla="*/ 99678 w 206399"/>
                <a:gd name="connsiteY14" fmla="*/ 52 h 206326"/>
                <a:gd name="connsiteX15" fmla="*/ 27817 w 206399"/>
                <a:gd name="connsiteY15" fmla="*/ 32622 h 206326"/>
                <a:gd name="connsiteX16" fmla="*/ 73 w 206399"/>
                <a:gd name="connsiteY16" fmla="*/ 106550 h 206326"/>
                <a:gd name="connsiteX17" fmla="*/ 32815 w 206399"/>
                <a:gd name="connsiteY17" fmla="*/ 178410 h 2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399" h="206326">
                  <a:moveTo>
                    <a:pt x="46946" y="50716"/>
                  </a:moveTo>
                  <a:lnTo>
                    <a:pt x="46946" y="50716"/>
                  </a:lnTo>
                  <a:cubicBezTo>
                    <a:pt x="61421" y="35207"/>
                    <a:pt x="81928" y="26418"/>
                    <a:pt x="103124" y="26418"/>
                  </a:cubicBezTo>
                  <a:cubicBezTo>
                    <a:pt x="122769" y="26418"/>
                    <a:pt x="141380" y="33828"/>
                    <a:pt x="155511" y="47097"/>
                  </a:cubicBezTo>
                  <a:cubicBezTo>
                    <a:pt x="170504" y="61056"/>
                    <a:pt x="179120" y="80184"/>
                    <a:pt x="179809" y="100691"/>
                  </a:cubicBezTo>
                  <a:cubicBezTo>
                    <a:pt x="180499" y="121198"/>
                    <a:pt x="173089" y="140843"/>
                    <a:pt x="159130" y="155835"/>
                  </a:cubicBezTo>
                  <a:cubicBezTo>
                    <a:pt x="130179" y="186854"/>
                    <a:pt x="81411" y="188405"/>
                    <a:pt x="50565" y="159454"/>
                  </a:cubicBezTo>
                  <a:cubicBezTo>
                    <a:pt x="35572" y="145496"/>
                    <a:pt x="26956" y="126367"/>
                    <a:pt x="26267" y="105861"/>
                  </a:cubicBezTo>
                  <a:cubicBezTo>
                    <a:pt x="25577" y="85181"/>
                    <a:pt x="32987" y="65709"/>
                    <a:pt x="46946" y="50716"/>
                  </a:cubicBezTo>
                  <a:moveTo>
                    <a:pt x="32643" y="178582"/>
                  </a:moveTo>
                  <a:cubicBezTo>
                    <a:pt x="51771" y="196504"/>
                    <a:pt x="76758" y="206327"/>
                    <a:pt x="103124" y="206327"/>
                  </a:cubicBezTo>
                  <a:cubicBezTo>
                    <a:pt x="131558" y="206327"/>
                    <a:pt x="159130" y="194436"/>
                    <a:pt x="178603" y="173585"/>
                  </a:cubicBezTo>
                  <a:cubicBezTo>
                    <a:pt x="197387" y="153423"/>
                    <a:pt x="207209" y="127229"/>
                    <a:pt x="206348" y="99657"/>
                  </a:cubicBezTo>
                  <a:cubicBezTo>
                    <a:pt x="205486" y="72085"/>
                    <a:pt x="193768" y="46580"/>
                    <a:pt x="173606" y="27797"/>
                  </a:cubicBezTo>
                  <a:cubicBezTo>
                    <a:pt x="153443" y="9013"/>
                    <a:pt x="127250" y="-809"/>
                    <a:pt x="99678" y="52"/>
                  </a:cubicBezTo>
                  <a:cubicBezTo>
                    <a:pt x="72105" y="914"/>
                    <a:pt x="46601" y="12632"/>
                    <a:pt x="27817" y="32622"/>
                  </a:cubicBezTo>
                  <a:cubicBezTo>
                    <a:pt x="9034" y="52784"/>
                    <a:pt x="-961" y="78978"/>
                    <a:pt x="73" y="106550"/>
                  </a:cubicBezTo>
                  <a:cubicBezTo>
                    <a:pt x="935" y="134122"/>
                    <a:pt x="12653" y="159626"/>
                    <a:pt x="32815" y="178410"/>
                  </a:cubicBezTo>
                </a:path>
              </a:pathLst>
            </a:custGeom>
            <a:solidFill>
              <a:srgbClr val="55D2B1"/>
            </a:solidFill>
            <a:ln w="19050" cap="flat">
              <a:solidFill>
                <a:schemeClr val="accent1"/>
              </a:solidFill>
              <a:prstDash val="solid"/>
              <a:miter/>
            </a:ln>
          </p:spPr>
          <p:txBody>
            <a:bodyPr rtlCol="0" anchor="ctr"/>
            <a:lstStyle/>
            <a:p>
              <a:endParaRPr lang="en-GB"/>
            </a:p>
          </p:txBody>
        </p:sp>
        <p:sp>
          <p:nvSpPr>
            <p:cNvPr id="31" name="TextBox 30">
              <a:extLst>
                <a:ext uri="{FF2B5EF4-FFF2-40B4-BE49-F238E27FC236}">
                  <a16:creationId xmlns:a16="http://schemas.microsoft.com/office/drawing/2014/main" id="{8FD566E2-D7F8-2D37-9E58-325F0D481F71}"/>
                </a:ext>
              </a:extLst>
            </p:cNvPr>
            <p:cNvSpPr txBox="1"/>
            <p:nvPr/>
          </p:nvSpPr>
          <p:spPr>
            <a:xfrm>
              <a:off x="9520126" y="2523460"/>
              <a:ext cx="2029371" cy="738664"/>
            </a:xfrm>
            <a:prstGeom prst="rect">
              <a:avLst/>
            </a:prstGeom>
            <a:noFill/>
          </p:spPr>
          <p:txBody>
            <a:bodyPr wrap="square" rtlCol="0">
              <a:spAutoFit/>
            </a:bodyPr>
            <a:lstStyle/>
            <a:p>
              <a:r>
                <a:rPr lang="en-GB" sz="1400" dirty="0">
                  <a:solidFill>
                    <a:schemeClr val="bg1"/>
                  </a:solidFill>
                </a:rPr>
                <a:t>Helps build and maintain diversity in leadership pipelines</a:t>
              </a:r>
            </a:p>
          </p:txBody>
        </p:sp>
      </p:grpSp>
      <p:grpSp>
        <p:nvGrpSpPr>
          <p:cNvPr id="9" name="Group 8">
            <a:extLst>
              <a:ext uri="{FF2B5EF4-FFF2-40B4-BE49-F238E27FC236}">
                <a16:creationId xmlns:a16="http://schemas.microsoft.com/office/drawing/2014/main" id="{E7CBFEE5-6EBF-27B1-22FC-E24F1D5BDACC}"/>
              </a:ext>
            </a:extLst>
          </p:cNvPr>
          <p:cNvGrpSpPr/>
          <p:nvPr/>
        </p:nvGrpSpPr>
        <p:grpSpPr>
          <a:xfrm>
            <a:off x="476206" y="4115284"/>
            <a:ext cx="3574684" cy="1976348"/>
            <a:chOff x="476206" y="4115284"/>
            <a:chExt cx="3574684" cy="1976348"/>
          </a:xfrm>
        </p:grpSpPr>
        <p:sp>
          <p:nvSpPr>
            <p:cNvPr id="11" name="Rectangle: Diagonal Corners Rounded 10">
              <a:extLst>
                <a:ext uri="{FF2B5EF4-FFF2-40B4-BE49-F238E27FC236}">
                  <a16:creationId xmlns:a16="http://schemas.microsoft.com/office/drawing/2014/main" id="{8910E3A0-998D-E372-5546-07136A240CDC}"/>
                </a:ext>
              </a:extLst>
            </p:cNvPr>
            <p:cNvSpPr/>
            <p:nvPr/>
          </p:nvSpPr>
          <p:spPr>
            <a:xfrm>
              <a:off x="476206"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DEB37125-FC52-F6E9-78DE-1E076AAED4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096" y="4881154"/>
              <a:ext cx="931191" cy="495634"/>
            </a:xfrm>
            <a:prstGeom prst="rect">
              <a:avLst/>
            </a:prstGeom>
          </p:spPr>
        </p:pic>
        <p:sp>
          <p:nvSpPr>
            <p:cNvPr id="32" name="TextBox 31">
              <a:extLst>
                <a:ext uri="{FF2B5EF4-FFF2-40B4-BE49-F238E27FC236}">
                  <a16:creationId xmlns:a16="http://schemas.microsoft.com/office/drawing/2014/main" id="{BA984F04-BDB3-9444-8424-B3B9AF7D5B78}"/>
                </a:ext>
              </a:extLst>
            </p:cNvPr>
            <p:cNvSpPr txBox="1"/>
            <p:nvPr/>
          </p:nvSpPr>
          <p:spPr>
            <a:xfrm>
              <a:off x="1826583" y="4874966"/>
              <a:ext cx="2029371" cy="523220"/>
            </a:xfrm>
            <a:prstGeom prst="rect">
              <a:avLst/>
            </a:prstGeom>
            <a:noFill/>
          </p:spPr>
          <p:txBody>
            <a:bodyPr wrap="square" rtlCol="0">
              <a:spAutoFit/>
            </a:bodyPr>
            <a:lstStyle/>
            <a:p>
              <a:r>
                <a:rPr lang="en-GB" sz="1400" dirty="0">
                  <a:solidFill>
                    <a:schemeClr val="bg1"/>
                  </a:solidFill>
                </a:rPr>
                <a:t>Mobilizes a wider pool of potential</a:t>
              </a:r>
            </a:p>
          </p:txBody>
        </p:sp>
      </p:grpSp>
      <p:grpSp>
        <p:nvGrpSpPr>
          <p:cNvPr id="10" name="Group 9">
            <a:extLst>
              <a:ext uri="{FF2B5EF4-FFF2-40B4-BE49-F238E27FC236}">
                <a16:creationId xmlns:a16="http://schemas.microsoft.com/office/drawing/2014/main" id="{BA3E7A77-D69C-DFA4-6F46-508B38C98E27}"/>
              </a:ext>
            </a:extLst>
          </p:cNvPr>
          <p:cNvGrpSpPr/>
          <p:nvPr/>
        </p:nvGrpSpPr>
        <p:grpSpPr>
          <a:xfrm>
            <a:off x="4308657" y="4115284"/>
            <a:ext cx="3574684" cy="1976348"/>
            <a:chOff x="4308657" y="4115284"/>
            <a:chExt cx="3574684" cy="1976348"/>
          </a:xfrm>
        </p:grpSpPr>
        <p:sp>
          <p:nvSpPr>
            <p:cNvPr id="12" name="Rectangle: Diagonal Corners Rounded 11">
              <a:extLst>
                <a:ext uri="{FF2B5EF4-FFF2-40B4-BE49-F238E27FC236}">
                  <a16:creationId xmlns:a16="http://schemas.microsoft.com/office/drawing/2014/main" id="{45E2331E-A44F-BC63-FC16-A9202C651CDB}"/>
                </a:ext>
              </a:extLst>
            </p:cNvPr>
            <p:cNvSpPr/>
            <p:nvPr/>
          </p:nvSpPr>
          <p:spPr>
            <a:xfrm>
              <a:off x="4308657"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a:extLst>
                <a:ext uri="{FF2B5EF4-FFF2-40B4-BE49-F238E27FC236}">
                  <a16:creationId xmlns:a16="http://schemas.microsoft.com/office/drawing/2014/main" id="{108ECE10-1D7E-EC3A-F92B-23A7FFF6B0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649" y="4813785"/>
              <a:ext cx="768550" cy="645582"/>
            </a:xfrm>
            <a:prstGeom prst="rect">
              <a:avLst/>
            </a:prstGeom>
          </p:spPr>
        </p:pic>
        <p:sp>
          <p:nvSpPr>
            <p:cNvPr id="33" name="TextBox 32">
              <a:extLst>
                <a:ext uri="{FF2B5EF4-FFF2-40B4-BE49-F238E27FC236}">
                  <a16:creationId xmlns:a16="http://schemas.microsoft.com/office/drawing/2014/main" id="{EA495C4B-9477-CFDB-AF95-B1B5059CE855}"/>
                </a:ext>
              </a:extLst>
            </p:cNvPr>
            <p:cNvSpPr txBox="1"/>
            <p:nvPr/>
          </p:nvSpPr>
          <p:spPr>
            <a:xfrm>
              <a:off x="5583373" y="4767244"/>
              <a:ext cx="2029371" cy="738664"/>
            </a:xfrm>
            <a:prstGeom prst="rect">
              <a:avLst/>
            </a:prstGeom>
            <a:noFill/>
          </p:spPr>
          <p:txBody>
            <a:bodyPr wrap="square" rtlCol="0">
              <a:spAutoFit/>
            </a:bodyPr>
            <a:lstStyle/>
            <a:p>
              <a:r>
                <a:rPr lang="en-GB" sz="1400" dirty="0">
                  <a:solidFill>
                    <a:schemeClr val="bg1"/>
                  </a:solidFill>
                </a:rPr>
                <a:t>Engages the many, not the few: everyone has potential for something</a:t>
              </a:r>
            </a:p>
          </p:txBody>
        </p:sp>
      </p:grpSp>
      <p:grpSp>
        <p:nvGrpSpPr>
          <p:cNvPr id="15" name="Group 14">
            <a:extLst>
              <a:ext uri="{FF2B5EF4-FFF2-40B4-BE49-F238E27FC236}">
                <a16:creationId xmlns:a16="http://schemas.microsoft.com/office/drawing/2014/main" id="{FF6E77DC-6691-A7B9-8A23-794FE8CD1DD5}"/>
              </a:ext>
            </a:extLst>
          </p:cNvPr>
          <p:cNvGrpSpPr/>
          <p:nvPr/>
        </p:nvGrpSpPr>
        <p:grpSpPr>
          <a:xfrm>
            <a:off x="8141109" y="4115284"/>
            <a:ext cx="3574684" cy="1976348"/>
            <a:chOff x="8141109" y="4115284"/>
            <a:chExt cx="3574684" cy="1976348"/>
          </a:xfrm>
        </p:grpSpPr>
        <p:sp>
          <p:nvSpPr>
            <p:cNvPr id="13" name="Rectangle: Diagonal Corners Rounded 12">
              <a:extLst>
                <a:ext uri="{FF2B5EF4-FFF2-40B4-BE49-F238E27FC236}">
                  <a16:creationId xmlns:a16="http://schemas.microsoft.com/office/drawing/2014/main" id="{DF92B9F5-C059-125A-5DF1-ABEB6C6341D3}"/>
                </a:ext>
              </a:extLst>
            </p:cNvPr>
            <p:cNvSpPr/>
            <p:nvPr/>
          </p:nvSpPr>
          <p:spPr>
            <a:xfrm>
              <a:off x="8141109" y="4115284"/>
              <a:ext cx="3574684" cy="1976348"/>
            </a:xfrm>
            <a:prstGeom prst="round2DiagRect">
              <a:avLst>
                <a:gd name="adj1" fmla="val 0"/>
                <a:gd name="adj2" fmla="val 608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Compass with solid fill">
              <a:extLst>
                <a:ext uri="{FF2B5EF4-FFF2-40B4-BE49-F238E27FC236}">
                  <a16:creationId xmlns:a16="http://schemas.microsoft.com/office/drawing/2014/main" id="{F1260011-9C6C-AFBE-C095-FF59D5982EC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39431" y="4679376"/>
              <a:ext cx="914400" cy="914400"/>
            </a:xfrm>
            <a:prstGeom prst="rect">
              <a:avLst/>
            </a:prstGeom>
          </p:spPr>
        </p:pic>
        <p:sp>
          <p:nvSpPr>
            <p:cNvPr id="34" name="TextBox 33">
              <a:extLst>
                <a:ext uri="{FF2B5EF4-FFF2-40B4-BE49-F238E27FC236}">
                  <a16:creationId xmlns:a16="http://schemas.microsoft.com/office/drawing/2014/main" id="{2FC3BA30-85C5-D7A4-AB6B-63E0700F63D9}"/>
                </a:ext>
              </a:extLst>
            </p:cNvPr>
            <p:cNvSpPr txBox="1"/>
            <p:nvPr/>
          </p:nvSpPr>
          <p:spPr>
            <a:xfrm>
              <a:off x="9520125" y="4336357"/>
              <a:ext cx="2029371" cy="1600438"/>
            </a:xfrm>
            <a:prstGeom prst="rect">
              <a:avLst/>
            </a:prstGeom>
            <a:noFill/>
          </p:spPr>
          <p:txBody>
            <a:bodyPr wrap="square" rtlCol="0">
              <a:spAutoFit/>
            </a:bodyPr>
            <a:lstStyle/>
            <a:p>
              <a:r>
                <a:rPr lang="en-GB" sz="1400" dirty="0">
                  <a:solidFill>
                    <a:schemeClr val="bg1"/>
                  </a:solidFill>
                </a:rPr>
                <a:t>Dashboard scores &amp; Career Potential Development reports give a dual insight of potential for the organization and the individual </a:t>
              </a:r>
            </a:p>
          </p:txBody>
        </p:sp>
      </p:grpSp>
    </p:spTree>
    <p:extLst>
      <p:ext uri="{BB962C8B-B14F-4D97-AF65-F5344CB8AC3E}">
        <p14:creationId xmlns:p14="http://schemas.microsoft.com/office/powerpoint/2010/main" val="307195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2A559F-80FD-2AE8-E808-C4E03A568AFA}"/>
              </a:ext>
            </a:extLst>
          </p:cNvPr>
          <p:cNvSpPr/>
          <p:nvPr/>
        </p:nvSpPr>
        <p:spPr>
          <a:xfrm>
            <a:off x="4299927" y="702605"/>
            <a:ext cx="1407285" cy="2917775"/>
          </a:xfrm>
          <a:custGeom>
            <a:avLst/>
            <a:gdLst>
              <a:gd name="connsiteX0" fmla="*/ 1094488 w 1407285"/>
              <a:gd name="connsiteY0" fmla="*/ 531032 h 2917775"/>
              <a:gd name="connsiteX1" fmla="*/ 1007850 w 1407285"/>
              <a:gd name="connsiteY1" fmla="*/ 617671 h 2917775"/>
              <a:gd name="connsiteX2" fmla="*/ 270884 w 1407285"/>
              <a:gd name="connsiteY2" fmla="*/ 1354502 h 2917775"/>
              <a:gd name="connsiteX3" fmla="*/ 75409 w 1407285"/>
              <a:gd name="connsiteY3" fmla="*/ 1384099 h 2917775"/>
              <a:gd name="connsiteX4" fmla="*/ 9892 w 1407285"/>
              <a:gd name="connsiteY4" fmla="*/ 1203692 h 2917775"/>
              <a:gd name="connsiteX5" fmla="*/ 67068 w 1407285"/>
              <a:gd name="connsiteY5" fmla="*/ 1122569 h 2917775"/>
              <a:gd name="connsiteX6" fmla="*/ 1017671 w 1407285"/>
              <a:gd name="connsiteY6" fmla="*/ 171563 h 2917775"/>
              <a:gd name="connsiteX7" fmla="*/ 1136193 w 1407285"/>
              <a:gd name="connsiteY7" fmla="*/ 52368 h 2917775"/>
              <a:gd name="connsiteX8" fmla="*/ 1314313 w 1407285"/>
              <a:gd name="connsiteY8" fmla="*/ 14161 h 2917775"/>
              <a:gd name="connsiteX9" fmla="*/ 1407140 w 1407285"/>
              <a:gd name="connsiteY9" fmla="*/ 164298 h 2917775"/>
              <a:gd name="connsiteX10" fmla="*/ 1407140 w 1407285"/>
              <a:gd name="connsiteY10" fmla="*/ 681977 h 2917775"/>
              <a:gd name="connsiteX11" fmla="*/ 1407140 w 1407285"/>
              <a:gd name="connsiteY11" fmla="*/ 2719059 h 2917775"/>
              <a:gd name="connsiteX12" fmla="*/ 1407006 w 1407285"/>
              <a:gd name="connsiteY12" fmla="*/ 2759418 h 2917775"/>
              <a:gd name="connsiteX13" fmla="*/ 1250411 w 1407285"/>
              <a:gd name="connsiteY13" fmla="*/ 2917762 h 2917775"/>
              <a:gd name="connsiteX14" fmla="*/ 1098390 w 1407285"/>
              <a:gd name="connsiteY14" fmla="*/ 2755248 h 2917775"/>
              <a:gd name="connsiteX15" fmla="*/ 1097717 w 1407285"/>
              <a:gd name="connsiteY15" fmla="*/ 1961913 h 2917775"/>
              <a:gd name="connsiteX16" fmla="*/ 1097717 w 1407285"/>
              <a:gd name="connsiteY16" fmla="*/ 603948 h 2917775"/>
              <a:gd name="connsiteX17" fmla="*/ 1094488 w 1407285"/>
              <a:gd name="connsiteY17" fmla="*/ 531032 h 291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7285" h="2917775">
                <a:moveTo>
                  <a:pt x="1094488" y="531032"/>
                </a:moveTo>
                <a:cubicBezTo>
                  <a:pt x="1057357" y="568163"/>
                  <a:pt x="1032604" y="592917"/>
                  <a:pt x="1007850" y="617671"/>
                </a:cubicBezTo>
                <a:cubicBezTo>
                  <a:pt x="762329" y="863326"/>
                  <a:pt x="516943" y="1109250"/>
                  <a:pt x="270884" y="1354502"/>
                </a:cubicBezTo>
                <a:cubicBezTo>
                  <a:pt x="211959" y="1413292"/>
                  <a:pt x="138101" y="1422979"/>
                  <a:pt x="75409" y="1384099"/>
                </a:cubicBezTo>
                <a:cubicBezTo>
                  <a:pt x="12987" y="1345219"/>
                  <a:pt x="-17014" y="1270150"/>
                  <a:pt x="9892" y="1203692"/>
                </a:cubicBezTo>
                <a:cubicBezTo>
                  <a:pt x="22000" y="1173691"/>
                  <a:pt x="43929" y="1145843"/>
                  <a:pt x="67068" y="1122569"/>
                </a:cubicBezTo>
                <a:cubicBezTo>
                  <a:pt x="383353" y="804939"/>
                  <a:pt x="700714" y="488520"/>
                  <a:pt x="1017671" y="171563"/>
                </a:cubicBezTo>
                <a:cubicBezTo>
                  <a:pt x="1057357" y="132011"/>
                  <a:pt x="1096506" y="91920"/>
                  <a:pt x="1136193" y="52368"/>
                </a:cubicBezTo>
                <a:cubicBezTo>
                  <a:pt x="1187315" y="1380"/>
                  <a:pt x="1246913" y="-14495"/>
                  <a:pt x="1314313" y="14161"/>
                </a:cubicBezTo>
                <a:cubicBezTo>
                  <a:pt x="1379696" y="41874"/>
                  <a:pt x="1407006" y="95418"/>
                  <a:pt x="1407140" y="164298"/>
                </a:cubicBezTo>
                <a:cubicBezTo>
                  <a:pt x="1407409" y="336903"/>
                  <a:pt x="1407140" y="509373"/>
                  <a:pt x="1407140" y="681977"/>
                </a:cubicBezTo>
                <a:cubicBezTo>
                  <a:pt x="1407140" y="1360959"/>
                  <a:pt x="1407140" y="2040076"/>
                  <a:pt x="1407140" y="2719059"/>
                </a:cubicBezTo>
                <a:cubicBezTo>
                  <a:pt x="1407140" y="2732512"/>
                  <a:pt x="1407544" y="2745965"/>
                  <a:pt x="1407006" y="2759418"/>
                </a:cubicBezTo>
                <a:cubicBezTo>
                  <a:pt x="1402835" y="2852918"/>
                  <a:pt x="1337453" y="2918839"/>
                  <a:pt x="1250411" y="2917762"/>
                </a:cubicBezTo>
                <a:cubicBezTo>
                  <a:pt x="1163772" y="2916686"/>
                  <a:pt x="1098659" y="2849151"/>
                  <a:pt x="1098390" y="2755248"/>
                </a:cubicBezTo>
                <a:cubicBezTo>
                  <a:pt x="1097313" y="2490893"/>
                  <a:pt x="1097717" y="2226403"/>
                  <a:pt x="1097717" y="1961913"/>
                </a:cubicBezTo>
                <a:cubicBezTo>
                  <a:pt x="1097717" y="1509214"/>
                  <a:pt x="1097717" y="1056514"/>
                  <a:pt x="1097717" y="603948"/>
                </a:cubicBezTo>
                <a:cubicBezTo>
                  <a:pt x="1097717" y="586190"/>
                  <a:pt x="1096237" y="568567"/>
                  <a:pt x="1094488" y="531032"/>
                </a:cubicBezTo>
                <a:close/>
              </a:path>
            </a:pathLst>
          </a:custGeom>
          <a:solidFill>
            <a:srgbClr val="1A244A"/>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C0EC6A5-275C-B873-EECF-0105F034166E}"/>
              </a:ext>
            </a:extLst>
          </p:cNvPr>
          <p:cNvSpPr/>
          <p:nvPr/>
        </p:nvSpPr>
        <p:spPr>
          <a:xfrm>
            <a:off x="6483584" y="3191679"/>
            <a:ext cx="1407666" cy="2917194"/>
          </a:xfrm>
          <a:custGeom>
            <a:avLst/>
            <a:gdLst>
              <a:gd name="connsiteX0" fmla="*/ 314671 w 1407666"/>
              <a:gd name="connsiteY0" fmla="*/ 2386194 h 2917194"/>
              <a:gd name="connsiteX1" fmla="*/ 441400 w 1407666"/>
              <a:gd name="connsiteY1" fmla="*/ 2259465 h 2917194"/>
              <a:gd name="connsiteX2" fmla="*/ 1130741 w 1407666"/>
              <a:gd name="connsiteY2" fmla="*/ 1569720 h 2917194"/>
              <a:gd name="connsiteX3" fmla="*/ 1325005 w 1407666"/>
              <a:gd name="connsiteY3" fmla="*/ 1528419 h 2917194"/>
              <a:gd name="connsiteX4" fmla="*/ 1357562 w 1407666"/>
              <a:gd name="connsiteY4" fmla="*/ 1779052 h 2917194"/>
              <a:gd name="connsiteX5" fmla="*/ 1058363 w 1407666"/>
              <a:gd name="connsiteY5" fmla="*/ 2079058 h 2917194"/>
              <a:gd name="connsiteX6" fmla="*/ 293280 w 1407666"/>
              <a:gd name="connsiteY6" fmla="*/ 2845217 h 2917194"/>
              <a:gd name="connsiteX7" fmla="*/ 95922 w 1407666"/>
              <a:gd name="connsiteY7" fmla="*/ 2904276 h 2917194"/>
              <a:gd name="connsiteX8" fmla="*/ 1 w 1407666"/>
              <a:gd name="connsiteY8" fmla="*/ 2721851 h 2917194"/>
              <a:gd name="connsiteX9" fmla="*/ 539 w 1407666"/>
              <a:gd name="connsiteY9" fmla="*/ 193324 h 2917194"/>
              <a:gd name="connsiteX10" fmla="*/ 808 w 1407666"/>
              <a:gd name="connsiteY10" fmla="*/ 159691 h 2917194"/>
              <a:gd name="connsiteX11" fmla="*/ 156731 w 1407666"/>
              <a:gd name="connsiteY11" fmla="*/ 2 h 2917194"/>
              <a:gd name="connsiteX12" fmla="*/ 310635 w 1407666"/>
              <a:gd name="connsiteY12" fmla="*/ 161171 h 2917194"/>
              <a:gd name="connsiteX13" fmla="*/ 311039 w 1407666"/>
              <a:gd name="connsiteY13" fmla="*/ 699164 h 2917194"/>
              <a:gd name="connsiteX14" fmla="*/ 311308 w 1407666"/>
              <a:gd name="connsiteY14" fmla="*/ 2313143 h 2917194"/>
              <a:gd name="connsiteX15" fmla="*/ 314940 w 1407666"/>
              <a:gd name="connsiteY15" fmla="*/ 2386328 h 29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7666" h="2917194">
                <a:moveTo>
                  <a:pt x="314671" y="2386194"/>
                </a:moveTo>
                <a:cubicBezTo>
                  <a:pt x="363641" y="2337224"/>
                  <a:pt x="402520" y="2298344"/>
                  <a:pt x="441400" y="2259465"/>
                </a:cubicBezTo>
                <a:cubicBezTo>
                  <a:pt x="671180" y="2029550"/>
                  <a:pt x="900692" y="1799366"/>
                  <a:pt x="1130741" y="1569720"/>
                </a:cubicBezTo>
                <a:cubicBezTo>
                  <a:pt x="1192895" y="1507566"/>
                  <a:pt x="1261103" y="1493844"/>
                  <a:pt x="1325005" y="1528419"/>
                </a:cubicBezTo>
                <a:cubicBezTo>
                  <a:pt x="1419716" y="1579541"/>
                  <a:pt x="1436398" y="1697929"/>
                  <a:pt x="1357562" y="1779052"/>
                </a:cubicBezTo>
                <a:cubicBezTo>
                  <a:pt x="1259219" y="1880354"/>
                  <a:pt x="1158320" y="1979235"/>
                  <a:pt x="1058363" y="2079058"/>
                </a:cubicBezTo>
                <a:cubicBezTo>
                  <a:pt x="803156" y="2334265"/>
                  <a:pt x="547411" y="2588933"/>
                  <a:pt x="293280" y="2845217"/>
                </a:cubicBezTo>
                <a:cubicBezTo>
                  <a:pt x="236642" y="2902258"/>
                  <a:pt x="176507" y="2937640"/>
                  <a:pt x="95922" y="2904276"/>
                </a:cubicBezTo>
                <a:cubicBezTo>
                  <a:pt x="14665" y="2870643"/>
                  <a:pt x="-134" y="2801359"/>
                  <a:pt x="1" y="2721851"/>
                </a:cubicBezTo>
                <a:cubicBezTo>
                  <a:pt x="808" y="1879009"/>
                  <a:pt x="539" y="1036166"/>
                  <a:pt x="539" y="193324"/>
                </a:cubicBezTo>
                <a:cubicBezTo>
                  <a:pt x="539" y="182158"/>
                  <a:pt x="136" y="170857"/>
                  <a:pt x="808" y="159691"/>
                </a:cubicBezTo>
                <a:cubicBezTo>
                  <a:pt x="5517" y="65519"/>
                  <a:pt x="69823" y="-402"/>
                  <a:pt x="156731" y="2"/>
                </a:cubicBezTo>
                <a:cubicBezTo>
                  <a:pt x="243100" y="271"/>
                  <a:pt x="309693" y="67671"/>
                  <a:pt x="310635" y="161171"/>
                </a:cubicBezTo>
                <a:cubicBezTo>
                  <a:pt x="312249" y="340502"/>
                  <a:pt x="311039" y="519833"/>
                  <a:pt x="311039" y="699164"/>
                </a:cubicBezTo>
                <a:cubicBezTo>
                  <a:pt x="311039" y="1237157"/>
                  <a:pt x="311039" y="1775150"/>
                  <a:pt x="311308" y="2313143"/>
                </a:cubicBezTo>
                <a:cubicBezTo>
                  <a:pt x="311308" y="2332247"/>
                  <a:pt x="313057" y="2351350"/>
                  <a:pt x="314940" y="2386328"/>
                </a:cubicBezTo>
                <a:close/>
              </a:path>
            </a:pathLst>
          </a:custGeom>
          <a:solidFill>
            <a:srgbClr val="55D2B1"/>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467DFA8-139E-EBB2-B71A-0BE62E868D54}"/>
              </a:ext>
            </a:extLst>
          </p:cNvPr>
          <p:cNvSpPr/>
          <p:nvPr/>
        </p:nvSpPr>
        <p:spPr>
          <a:xfrm>
            <a:off x="5946186" y="1250974"/>
            <a:ext cx="859208" cy="858856"/>
          </a:xfrm>
          <a:custGeom>
            <a:avLst/>
            <a:gdLst>
              <a:gd name="connsiteX0" fmla="*/ 315556 w 859208"/>
              <a:gd name="connsiteY0" fmla="*/ 533705 h 858856"/>
              <a:gd name="connsiteX1" fmla="*/ 54160 w 859208"/>
              <a:gd name="connsiteY1" fmla="*/ 271906 h 858856"/>
              <a:gd name="connsiteX2" fmla="*/ 47837 w 859208"/>
              <a:gd name="connsiteY2" fmla="*/ 45355 h 858856"/>
              <a:gd name="connsiteX3" fmla="*/ 270219 w 859208"/>
              <a:gd name="connsiteY3" fmla="*/ 51678 h 858856"/>
              <a:gd name="connsiteX4" fmla="*/ 807808 w 859208"/>
              <a:gd name="connsiteY4" fmla="*/ 589132 h 858856"/>
              <a:gd name="connsiteX5" fmla="*/ 813593 w 859208"/>
              <a:gd name="connsiteY5" fmla="*/ 811648 h 858856"/>
              <a:gd name="connsiteX6" fmla="*/ 586907 w 859208"/>
              <a:gd name="connsiteY6" fmla="*/ 804652 h 858856"/>
              <a:gd name="connsiteX7" fmla="*/ 315556 w 859208"/>
              <a:gd name="connsiteY7" fmla="*/ 533705 h 85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208" h="858856">
                <a:moveTo>
                  <a:pt x="315556" y="533705"/>
                </a:moveTo>
                <a:cubicBezTo>
                  <a:pt x="228379" y="446529"/>
                  <a:pt x="140530" y="359890"/>
                  <a:pt x="54160" y="271906"/>
                </a:cubicBezTo>
                <a:cubicBezTo>
                  <a:pt x="-16065" y="200335"/>
                  <a:pt x="-17814" y="109526"/>
                  <a:pt x="47837" y="45355"/>
                </a:cubicBezTo>
                <a:cubicBezTo>
                  <a:pt x="110933" y="-16396"/>
                  <a:pt x="201876" y="-15857"/>
                  <a:pt x="270219" y="51678"/>
                </a:cubicBezTo>
                <a:cubicBezTo>
                  <a:pt x="450491" y="229798"/>
                  <a:pt x="629688" y="408994"/>
                  <a:pt x="807808" y="589132"/>
                </a:cubicBezTo>
                <a:cubicBezTo>
                  <a:pt x="875208" y="657206"/>
                  <a:pt x="875478" y="748687"/>
                  <a:pt x="813593" y="811648"/>
                </a:cubicBezTo>
                <a:cubicBezTo>
                  <a:pt x="749690" y="876627"/>
                  <a:pt x="658208" y="874744"/>
                  <a:pt x="586907" y="804652"/>
                </a:cubicBezTo>
                <a:cubicBezTo>
                  <a:pt x="495694" y="715054"/>
                  <a:pt x="405961" y="624111"/>
                  <a:pt x="315556" y="533705"/>
                </a:cubicBezTo>
                <a:close/>
              </a:path>
            </a:pathLst>
          </a:custGeom>
          <a:solidFill>
            <a:srgbClr val="1A244A"/>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3EAFF1A-5AC1-DBBB-7E16-4CF5E1315848}"/>
              </a:ext>
            </a:extLst>
          </p:cNvPr>
          <p:cNvSpPr/>
          <p:nvPr/>
        </p:nvSpPr>
        <p:spPr>
          <a:xfrm>
            <a:off x="5386516" y="4701972"/>
            <a:ext cx="859389" cy="859108"/>
          </a:xfrm>
          <a:custGeom>
            <a:avLst/>
            <a:gdLst>
              <a:gd name="connsiteX0" fmla="*/ 537282 w 859389"/>
              <a:gd name="connsiteY0" fmla="*/ 318939 h 859108"/>
              <a:gd name="connsiteX1" fmla="*/ 803521 w 859389"/>
              <a:gd name="connsiteY1" fmla="*/ 585447 h 859108"/>
              <a:gd name="connsiteX2" fmla="*/ 812938 w 859389"/>
              <a:gd name="connsiteY2" fmla="*/ 811864 h 859108"/>
              <a:gd name="connsiteX3" fmla="*/ 585848 w 859389"/>
              <a:gd name="connsiteY3" fmla="*/ 804330 h 859108"/>
              <a:gd name="connsiteX4" fmla="*/ 53102 w 859389"/>
              <a:gd name="connsiteY4" fmla="*/ 271584 h 859108"/>
              <a:gd name="connsiteX5" fmla="*/ 48931 w 859389"/>
              <a:gd name="connsiteY5" fmla="*/ 44494 h 859108"/>
              <a:gd name="connsiteX6" fmla="*/ 270640 w 859389"/>
              <a:gd name="connsiteY6" fmla="*/ 52835 h 859108"/>
              <a:gd name="connsiteX7" fmla="*/ 537282 w 859389"/>
              <a:gd name="connsiteY7" fmla="*/ 318939 h 85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389" h="859108">
                <a:moveTo>
                  <a:pt x="537282" y="318939"/>
                </a:moveTo>
                <a:cubicBezTo>
                  <a:pt x="626073" y="407730"/>
                  <a:pt x="715402" y="495983"/>
                  <a:pt x="803521" y="585447"/>
                </a:cubicBezTo>
                <a:cubicBezTo>
                  <a:pt x="874822" y="657960"/>
                  <a:pt x="877782" y="746751"/>
                  <a:pt x="812938" y="811864"/>
                </a:cubicBezTo>
                <a:cubicBezTo>
                  <a:pt x="748228" y="876843"/>
                  <a:pt x="657553" y="875228"/>
                  <a:pt x="585848" y="804330"/>
                </a:cubicBezTo>
                <a:cubicBezTo>
                  <a:pt x="407459" y="627555"/>
                  <a:pt x="229742" y="450108"/>
                  <a:pt x="53102" y="271584"/>
                </a:cubicBezTo>
                <a:cubicBezTo>
                  <a:pt x="-16989" y="200685"/>
                  <a:pt x="-16989" y="108262"/>
                  <a:pt x="48931" y="44494"/>
                </a:cubicBezTo>
                <a:cubicBezTo>
                  <a:pt x="112699" y="-17256"/>
                  <a:pt x="201490" y="-14969"/>
                  <a:pt x="270640" y="52835"/>
                </a:cubicBezTo>
                <a:cubicBezTo>
                  <a:pt x="360238" y="140684"/>
                  <a:pt x="448491" y="230148"/>
                  <a:pt x="537282" y="318939"/>
                </a:cubicBezTo>
                <a:close/>
              </a:path>
            </a:pathLst>
          </a:custGeom>
          <a:solidFill>
            <a:srgbClr val="55D2B1"/>
          </a:solidFill>
          <a:ln w="0" cap="flat">
            <a:noFill/>
            <a:prstDash val="solid"/>
            <a:miter/>
          </a:ln>
        </p:spPr>
        <p:txBody>
          <a:bodyPr rtlCol="0" anchor="ctr"/>
          <a:lstStyle/>
          <a:p>
            <a:endParaRPr lang="en-GB"/>
          </a:p>
        </p:txBody>
      </p:sp>
      <p:sp>
        <p:nvSpPr>
          <p:cNvPr id="12" name="TextBox 11">
            <a:extLst>
              <a:ext uri="{FF2B5EF4-FFF2-40B4-BE49-F238E27FC236}">
                <a16:creationId xmlns:a16="http://schemas.microsoft.com/office/drawing/2014/main" id="{48F0301D-60B1-7DB2-3909-741F4CFA29FF}"/>
              </a:ext>
            </a:extLst>
          </p:cNvPr>
          <p:cNvSpPr txBox="1"/>
          <p:nvPr/>
        </p:nvSpPr>
        <p:spPr>
          <a:xfrm>
            <a:off x="1556771" y="2411050"/>
            <a:ext cx="3205316" cy="1323439"/>
          </a:xfrm>
          <a:prstGeom prst="rect">
            <a:avLst/>
          </a:prstGeom>
          <a:noFill/>
        </p:spPr>
        <p:txBody>
          <a:bodyPr wrap="square">
            <a:spAutoFit/>
          </a:bodyPr>
          <a:lstStyle/>
          <a:p>
            <a:pPr algn="r"/>
            <a:r>
              <a:rPr lang="en-GB" sz="4000" b="1" dirty="0">
                <a:solidFill>
                  <a:schemeClr val="tx2"/>
                </a:solidFill>
                <a:latin typeface="+mj-lt"/>
              </a:rPr>
              <a:t>Amplify the science </a:t>
            </a:r>
          </a:p>
        </p:txBody>
      </p:sp>
      <p:sp>
        <p:nvSpPr>
          <p:cNvPr id="13" name="TextBox 12">
            <a:extLst>
              <a:ext uri="{FF2B5EF4-FFF2-40B4-BE49-F238E27FC236}">
                <a16:creationId xmlns:a16="http://schemas.microsoft.com/office/drawing/2014/main" id="{79A27242-B05C-D99C-E038-109A4848DDCD}"/>
              </a:ext>
            </a:extLst>
          </p:cNvPr>
          <p:cNvSpPr txBox="1"/>
          <p:nvPr/>
        </p:nvSpPr>
        <p:spPr>
          <a:xfrm>
            <a:off x="7379426" y="3072770"/>
            <a:ext cx="4052429" cy="1323439"/>
          </a:xfrm>
          <a:prstGeom prst="rect">
            <a:avLst/>
          </a:prstGeom>
          <a:noFill/>
        </p:spPr>
        <p:txBody>
          <a:bodyPr wrap="square">
            <a:spAutoFit/>
          </a:bodyPr>
          <a:lstStyle/>
          <a:p>
            <a:r>
              <a:rPr lang="en-GB" sz="4000" b="1" dirty="0">
                <a:solidFill>
                  <a:schemeClr val="accent2"/>
                </a:solidFill>
                <a:latin typeface="+mj-lt"/>
              </a:rPr>
              <a:t>Reduce subjective bias </a:t>
            </a:r>
          </a:p>
        </p:txBody>
      </p:sp>
    </p:spTree>
    <p:extLst>
      <p:ext uri="{BB962C8B-B14F-4D97-AF65-F5344CB8AC3E}">
        <p14:creationId xmlns:p14="http://schemas.microsoft.com/office/powerpoint/2010/main" val="18589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2579553-3338-611D-FB2E-915032EA1290}"/>
              </a:ext>
            </a:extLst>
          </p:cNvPr>
          <p:cNvSpPr txBox="1"/>
          <p:nvPr/>
        </p:nvSpPr>
        <p:spPr>
          <a:xfrm>
            <a:off x="5048851" y="2027918"/>
            <a:ext cx="4558136" cy="2400657"/>
          </a:xfrm>
          <a:prstGeom prst="rect">
            <a:avLst/>
          </a:prstGeom>
          <a:noFill/>
        </p:spPr>
        <p:txBody>
          <a:bodyPr wrap="square">
            <a:spAutoFit/>
          </a:bodyPr>
          <a:lstStyle/>
          <a:p>
            <a:pPr>
              <a:lnSpc>
                <a:spcPts val="6000"/>
              </a:lnSpc>
              <a:spcAft>
                <a:spcPts val="800"/>
              </a:spcAft>
            </a:pPr>
            <a:r>
              <a:rPr lang="en-GB" sz="6600" b="1" dirty="0">
                <a:solidFill>
                  <a:schemeClr val="bg1"/>
                </a:solidFill>
                <a:latin typeface="Segoe UI" panose="020B0502040204020203" pitchFamily="34" charset="0"/>
                <a:ea typeface="Calibri" panose="020F0502020204030204" pitchFamily="34" charset="0"/>
                <a:cs typeface="Segoe UI" panose="020B0502040204020203" pitchFamily="34" charset="0"/>
              </a:rPr>
              <a:t>Grounded in research across </a:t>
            </a:r>
          </a:p>
        </p:txBody>
      </p:sp>
      <p:sp>
        <p:nvSpPr>
          <p:cNvPr id="21" name="TextBox 20">
            <a:extLst>
              <a:ext uri="{FF2B5EF4-FFF2-40B4-BE49-F238E27FC236}">
                <a16:creationId xmlns:a16="http://schemas.microsoft.com/office/drawing/2014/main" id="{80C0437F-5A7F-17AE-053F-922511D1EC04}"/>
              </a:ext>
            </a:extLst>
          </p:cNvPr>
          <p:cNvSpPr txBox="1"/>
          <p:nvPr/>
        </p:nvSpPr>
        <p:spPr>
          <a:xfrm>
            <a:off x="5048851" y="4547974"/>
            <a:ext cx="4963248" cy="1647952"/>
          </a:xfrm>
          <a:prstGeom prst="rect">
            <a:avLst/>
          </a:prstGeom>
          <a:noFill/>
        </p:spPr>
        <p:txBody>
          <a:bodyPr wrap="square">
            <a:spAutoFit/>
          </a:bodyPr>
          <a:lstStyle/>
          <a:p>
            <a:pPr>
              <a:lnSpc>
                <a:spcPts val="6000"/>
              </a:lnSpc>
            </a:pPr>
            <a:r>
              <a:rPr lang="en-GB" sz="7200" b="1" dirty="0">
                <a:solidFill>
                  <a:schemeClr val="accent1"/>
                </a:solidFill>
                <a:latin typeface="Segoe UI" panose="020B0502040204020203" pitchFamily="34" charset="0"/>
                <a:ea typeface="Calibri" panose="020F0502020204030204" pitchFamily="34" charset="0"/>
                <a:cs typeface="Segoe UI" panose="020B0502040204020203" pitchFamily="34" charset="0"/>
              </a:rPr>
              <a:t>50 countries</a:t>
            </a:r>
            <a:endParaRPr lang="en-GB" sz="7200" b="1"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39" name="Rectangle 38">
            <a:extLst>
              <a:ext uri="{FF2B5EF4-FFF2-40B4-BE49-F238E27FC236}">
                <a16:creationId xmlns:a16="http://schemas.microsoft.com/office/drawing/2014/main" id="{9FE0FF79-DB47-C34B-BE93-1CE3AFA1E10E}"/>
              </a:ext>
            </a:extLst>
          </p:cNvPr>
          <p:cNvSpPr/>
          <p:nvPr/>
        </p:nvSpPr>
        <p:spPr>
          <a:xfrm>
            <a:off x="4965539" y="1822285"/>
            <a:ext cx="101099" cy="45979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D5978D0-F37A-0DAE-26F7-7F51822FC322}"/>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bg1"/>
                </a:solidFill>
                <a:latin typeface="Segoe UI" panose="020B0502040204020203" pitchFamily="34" charset="0"/>
                <a:ea typeface="Calibri" panose="020F0502020204030204" pitchFamily="34" charset="0"/>
                <a:cs typeface="Segoe UI" panose="020B0502040204020203" pitchFamily="34" charset="0"/>
              </a:rPr>
              <a:t>8</a:t>
            </a:fld>
            <a:endParaRPr lang="en-GB" sz="12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E989B74-13EA-DA2E-CD6C-32BAFAFDFC56}"/>
              </a:ext>
            </a:extLst>
          </p:cNvPr>
          <p:cNvSpPr txBox="1"/>
          <p:nvPr/>
        </p:nvSpPr>
        <p:spPr>
          <a:xfrm>
            <a:off x="1181077" y="437750"/>
            <a:ext cx="9829846" cy="980461"/>
          </a:xfrm>
          <a:prstGeom prst="rect">
            <a:avLst/>
          </a:prstGeom>
          <a:noFill/>
        </p:spPr>
        <p:txBody>
          <a:bodyPr wrap="square">
            <a:spAutoFit/>
          </a:bodyPr>
          <a:lstStyle/>
          <a:p>
            <a:pPr algn="ctr">
              <a:lnSpc>
                <a:spcPct val="107000"/>
              </a:lnSpc>
              <a:spcAft>
                <a:spcPts val="800"/>
              </a:spcAft>
            </a:pPr>
            <a:r>
              <a:rPr lang="en-GB" sz="2800" b="1" dirty="0">
                <a:solidFill>
                  <a:schemeClr val="accent1"/>
                </a:solidFill>
                <a:latin typeface="Segoe UI" panose="020B0502040204020203" pitchFamily="34" charset="0"/>
                <a:ea typeface="Calibri" panose="020F0502020204030204" pitchFamily="34" charset="0"/>
                <a:cs typeface="Segoe UI" panose="020B0502040204020203" pitchFamily="34" charset="0"/>
              </a:rPr>
              <a:t>Over</a:t>
            </a:r>
            <a:r>
              <a:rPr lang="en-GB" sz="2800"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rPr>
              <a:t> </a:t>
            </a:r>
            <a:r>
              <a:rPr lang="en-GB" sz="2800" b="1" dirty="0">
                <a:solidFill>
                  <a:schemeClr val="accent1"/>
                </a:solidFill>
                <a:effectLst/>
                <a:latin typeface="Segoe UI" panose="020B0502040204020203" pitchFamily="34" charset="0"/>
                <a:ea typeface="Calibri" panose="020F0502020204030204" pitchFamily="34" charset="0"/>
                <a:cs typeface="Segoe UI" panose="020B0502040204020203" pitchFamily="34" charset="0"/>
              </a:rPr>
              <a:t>15 years </a:t>
            </a:r>
            <a:r>
              <a:rPr lang="en-GB" sz="28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of research and big data, putting the best predictor of performance and potential in your hands </a:t>
            </a:r>
          </a:p>
        </p:txBody>
      </p:sp>
      <p:pic>
        <p:nvPicPr>
          <p:cNvPr id="15" name="Graphic 14">
            <a:extLst>
              <a:ext uri="{FF2B5EF4-FFF2-40B4-BE49-F238E27FC236}">
                <a16:creationId xmlns:a16="http://schemas.microsoft.com/office/drawing/2014/main" id="{B885A677-2C71-B500-537C-A18071617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2355" y="1822285"/>
            <a:ext cx="2284416" cy="4568832"/>
          </a:xfrm>
          <a:prstGeom prst="rect">
            <a:avLst/>
          </a:prstGeom>
        </p:spPr>
      </p:pic>
      <p:cxnSp>
        <p:nvCxnSpPr>
          <p:cNvPr id="17" name="Straight Connector 16">
            <a:extLst>
              <a:ext uri="{FF2B5EF4-FFF2-40B4-BE49-F238E27FC236}">
                <a16:creationId xmlns:a16="http://schemas.microsoft.com/office/drawing/2014/main" id="{B68E9A68-B40F-D3FB-60F2-769C5A2623A5}"/>
              </a:ext>
            </a:extLst>
          </p:cNvPr>
          <p:cNvCxnSpPr>
            <a:cxnSpLocks/>
          </p:cNvCxnSpPr>
          <p:nvPr/>
        </p:nvCxnSpPr>
        <p:spPr>
          <a:xfrm>
            <a:off x="4876771" y="1822285"/>
            <a:ext cx="0" cy="45679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88F7A90F-14C8-33C1-7EAB-9F6C06085F5E}"/>
              </a:ext>
            </a:extLst>
          </p:cNvPr>
          <p:cNvGrpSpPr/>
          <p:nvPr/>
        </p:nvGrpSpPr>
        <p:grpSpPr>
          <a:xfrm>
            <a:off x="-4876771" y="1551008"/>
            <a:ext cx="4876771" cy="5062934"/>
            <a:chOff x="-11575" y="1551008"/>
            <a:chExt cx="4876771" cy="5062934"/>
          </a:xfrm>
        </p:grpSpPr>
        <p:sp>
          <p:nvSpPr>
            <p:cNvPr id="23" name="Rectangle 22">
              <a:extLst>
                <a:ext uri="{FF2B5EF4-FFF2-40B4-BE49-F238E27FC236}">
                  <a16:creationId xmlns:a16="http://schemas.microsoft.com/office/drawing/2014/main" id="{C95F18E9-304E-A9B4-5825-4EEA3DDB87BB}"/>
                </a:ext>
              </a:extLst>
            </p:cNvPr>
            <p:cNvSpPr/>
            <p:nvPr/>
          </p:nvSpPr>
          <p:spPr>
            <a:xfrm>
              <a:off x="0" y="1551008"/>
              <a:ext cx="4865196" cy="5062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0261987-393C-2FE7-A0B8-E47F38AC3441}"/>
                </a:ext>
              </a:extLst>
            </p:cNvPr>
            <p:cNvSpPr txBox="1"/>
            <p:nvPr/>
          </p:nvSpPr>
          <p:spPr>
            <a:xfrm>
              <a:off x="-1" y="2259411"/>
              <a:ext cx="4618299" cy="1680845"/>
            </a:xfrm>
            <a:prstGeom prst="rect">
              <a:avLst/>
            </a:prstGeom>
            <a:noFill/>
          </p:spPr>
          <p:txBody>
            <a:bodyPr wrap="square">
              <a:spAutoFit/>
            </a:bodyPr>
            <a:lstStyle/>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Underpinned</a:t>
              </a:r>
            </a:p>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by</a:t>
              </a:r>
            </a:p>
          </p:txBody>
        </p:sp>
        <p:sp>
          <p:nvSpPr>
            <p:cNvPr id="36" name="TextBox 35">
              <a:extLst>
                <a:ext uri="{FF2B5EF4-FFF2-40B4-BE49-F238E27FC236}">
                  <a16:creationId xmlns:a16="http://schemas.microsoft.com/office/drawing/2014/main" id="{85EDEA94-E402-4082-4CD1-667D996CB9CF}"/>
                </a:ext>
              </a:extLst>
            </p:cNvPr>
            <p:cNvSpPr txBox="1"/>
            <p:nvPr/>
          </p:nvSpPr>
          <p:spPr>
            <a:xfrm>
              <a:off x="-11575" y="4211533"/>
              <a:ext cx="4673100" cy="878510"/>
            </a:xfrm>
            <a:prstGeom prst="rect">
              <a:avLst/>
            </a:prstGeom>
            <a:noFill/>
          </p:spPr>
          <p:txBody>
            <a:bodyPr wrap="square">
              <a:spAutoFit/>
            </a:bodyPr>
            <a:lstStyle/>
            <a:p>
              <a:pPr algn="r">
                <a:lnSpc>
                  <a:spcPts val="6000"/>
                </a:lnSpc>
              </a:pPr>
              <a:r>
                <a:rPr lang="en-GB" sz="7200" b="1" dirty="0">
                  <a:solidFill>
                    <a:schemeClr val="accent1"/>
                  </a:solidFill>
                  <a:latin typeface="Segoe UI" panose="020B0502040204020203" pitchFamily="34" charset="0"/>
                  <a:ea typeface="Calibri" panose="020F0502020204030204" pitchFamily="34" charset="0"/>
                  <a:cs typeface="Segoe UI" panose="020B0502040204020203" pitchFamily="34" charset="0"/>
                </a:rPr>
                <a:t>55,000</a:t>
              </a:r>
              <a:endParaRPr lang="en-GB" sz="7200" b="1"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37" name="TextBox 36">
              <a:extLst>
                <a:ext uri="{FF2B5EF4-FFF2-40B4-BE49-F238E27FC236}">
                  <a16:creationId xmlns:a16="http://schemas.microsoft.com/office/drawing/2014/main" id="{BF041687-0F26-C989-9E30-176ECDF5BDBA}"/>
                </a:ext>
              </a:extLst>
            </p:cNvPr>
            <p:cNvSpPr txBox="1"/>
            <p:nvPr/>
          </p:nvSpPr>
          <p:spPr>
            <a:xfrm>
              <a:off x="-1" y="5134079"/>
              <a:ext cx="4618299" cy="808811"/>
            </a:xfrm>
            <a:prstGeom prst="rect">
              <a:avLst/>
            </a:prstGeom>
            <a:noFill/>
          </p:spPr>
          <p:txBody>
            <a:bodyPr wrap="square">
              <a:spAutoFit/>
            </a:bodyPr>
            <a:lstStyle/>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data points</a:t>
              </a:r>
            </a:p>
          </p:txBody>
        </p:sp>
      </p:grpSp>
    </p:spTree>
    <p:extLst>
      <p:ext uri="{BB962C8B-B14F-4D97-AF65-F5344CB8AC3E}">
        <p14:creationId xmlns:p14="http://schemas.microsoft.com/office/powerpoint/2010/main" val="2856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5978D0-F37A-0DAE-26F7-7F51822FC322}"/>
              </a:ext>
            </a:extLst>
          </p:cNvPr>
          <p:cNvSpPr txBox="1"/>
          <p:nvPr/>
        </p:nvSpPr>
        <p:spPr>
          <a:xfrm>
            <a:off x="11562736" y="6336943"/>
            <a:ext cx="399344" cy="276999"/>
          </a:xfrm>
          <a:prstGeom prst="rect">
            <a:avLst/>
          </a:prstGeom>
          <a:noFill/>
        </p:spPr>
        <p:txBody>
          <a:bodyPr wrap="square" rtlCol="0">
            <a:spAutoFit/>
          </a:bodyPr>
          <a:lstStyle/>
          <a:p>
            <a:fld id="{AF7127FF-F8DE-4228-8048-97D89ED18292}" type="slidenum">
              <a:rPr lang="en-GB" sz="1200" b="1" smtClean="0">
                <a:solidFill>
                  <a:schemeClr val="bg1"/>
                </a:solidFill>
                <a:latin typeface="Segoe UI" panose="020B0502040204020203" pitchFamily="34" charset="0"/>
                <a:ea typeface="Calibri" panose="020F0502020204030204" pitchFamily="34" charset="0"/>
                <a:cs typeface="Segoe UI" panose="020B0502040204020203" pitchFamily="34" charset="0"/>
              </a:rPr>
              <a:t>9</a:t>
            </a:fld>
            <a:endParaRPr lang="en-GB" sz="12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E989B74-13EA-DA2E-CD6C-32BAFAFDFC56}"/>
              </a:ext>
            </a:extLst>
          </p:cNvPr>
          <p:cNvSpPr txBox="1"/>
          <p:nvPr/>
        </p:nvSpPr>
        <p:spPr>
          <a:xfrm>
            <a:off x="1181077" y="437750"/>
            <a:ext cx="9829846" cy="980461"/>
          </a:xfrm>
          <a:prstGeom prst="rect">
            <a:avLst/>
          </a:prstGeom>
          <a:noFill/>
        </p:spPr>
        <p:txBody>
          <a:bodyPr wrap="square">
            <a:spAutoFit/>
          </a:bodyPr>
          <a:lstStyle/>
          <a:p>
            <a:pPr algn="ctr">
              <a:lnSpc>
                <a:spcPct val="107000"/>
              </a:lnSpc>
              <a:spcAft>
                <a:spcPts val="800"/>
              </a:spcAft>
            </a:pPr>
            <a:r>
              <a:rPr lang="en-GB" sz="2800" b="1" dirty="0">
                <a:solidFill>
                  <a:schemeClr val="accent1"/>
                </a:solidFill>
                <a:latin typeface="Segoe UI" panose="020B0502040204020203" pitchFamily="34" charset="0"/>
                <a:ea typeface="Calibri" panose="020F0502020204030204" pitchFamily="34" charset="0"/>
                <a:cs typeface="Segoe UI" panose="020B0502040204020203" pitchFamily="34" charset="0"/>
              </a:rPr>
              <a:t>Over</a:t>
            </a:r>
            <a:r>
              <a:rPr lang="en-GB" sz="2800"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rPr>
              <a:t> </a:t>
            </a:r>
            <a:r>
              <a:rPr lang="en-GB" sz="2800" b="1" dirty="0">
                <a:solidFill>
                  <a:schemeClr val="accent1"/>
                </a:solidFill>
                <a:effectLst/>
                <a:latin typeface="Segoe UI" panose="020B0502040204020203" pitchFamily="34" charset="0"/>
                <a:ea typeface="Calibri" panose="020F0502020204030204" pitchFamily="34" charset="0"/>
                <a:cs typeface="Segoe UI" panose="020B0502040204020203" pitchFamily="34" charset="0"/>
              </a:rPr>
              <a:t>15 years </a:t>
            </a:r>
            <a:r>
              <a:rPr lang="en-GB" sz="28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of research and big data, putting the best predictor of performance and potential in your hands </a:t>
            </a:r>
          </a:p>
        </p:txBody>
      </p:sp>
      <p:pic>
        <p:nvPicPr>
          <p:cNvPr id="15" name="Graphic 14">
            <a:extLst>
              <a:ext uri="{FF2B5EF4-FFF2-40B4-BE49-F238E27FC236}">
                <a16:creationId xmlns:a16="http://schemas.microsoft.com/office/drawing/2014/main" id="{B885A677-2C71-B500-537C-A18071617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2355" y="1822285"/>
            <a:ext cx="2284416" cy="4568832"/>
          </a:xfrm>
          <a:prstGeom prst="rect">
            <a:avLst/>
          </a:prstGeom>
        </p:spPr>
      </p:pic>
      <p:cxnSp>
        <p:nvCxnSpPr>
          <p:cNvPr id="17" name="Straight Connector 16">
            <a:extLst>
              <a:ext uri="{FF2B5EF4-FFF2-40B4-BE49-F238E27FC236}">
                <a16:creationId xmlns:a16="http://schemas.microsoft.com/office/drawing/2014/main" id="{B68E9A68-B40F-D3FB-60F2-769C5A2623A5}"/>
              </a:ext>
            </a:extLst>
          </p:cNvPr>
          <p:cNvCxnSpPr>
            <a:cxnSpLocks/>
          </p:cNvCxnSpPr>
          <p:nvPr/>
        </p:nvCxnSpPr>
        <p:spPr>
          <a:xfrm>
            <a:off x="4876771" y="1822285"/>
            <a:ext cx="0" cy="45679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579553-3338-611D-FB2E-915032EA1290}"/>
              </a:ext>
            </a:extLst>
          </p:cNvPr>
          <p:cNvSpPr txBox="1"/>
          <p:nvPr/>
        </p:nvSpPr>
        <p:spPr>
          <a:xfrm>
            <a:off x="5048851" y="2027918"/>
            <a:ext cx="4558136" cy="2400657"/>
          </a:xfrm>
          <a:prstGeom prst="rect">
            <a:avLst/>
          </a:prstGeom>
          <a:noFill/>
        </p:spPr>
        <p:txBody>
          <a:bodyPr wrap="square">
            <a:spAutoFit/>
          </a:bodyPr>
          <a:lstStyle/>
          <a:p>
            <a:pPr>
              <a:lnSpc>
                <a:spcPts val="6000"/>
              </a:lnSpc>
              <a:spcAft>
                <a:spcPts val="800"/>
              </a:spcAft>
            </a:pPr>
            <a:r>
              <a:rPr lang="en-GB" sz="6600" b="1" dirty="0">
                <a:solidFill>
                  <a:schemeClr val="bg1"/>
                </a:solidFill>
                <a:latin typeface="Segoe UI" panose="020B0502040204020203" pitchFamily="34" charset="0"/>
                <a:ea typeface="Calibri" panose="020F0502020204030204" pitchFamily="34" charset="0"/>
                <a:cs typeface="Segoe UI" panose="020B0502040204020203" pitchFamily="34" charset="0"/>
              </a:rPr>
              <a:t>Grounded in research across </a:t>
            </a:r>
          </a:p>
        </p:txBody>
      </p:sp>
      <p:sp>
        <p:nvSpPr>
          <p:cNvPr id="21" name="TextBox 20">
            <a:extLst>
              <a:ext uri="{FF2B5EF4-FFF2-40B4-BE49-F238E27FC236}">
                <a16:creationId xmlns:a16="http://schemas.microsoft.com/office/drawing/2014/main" id="{80C0437F-5A7F-17AE-053F-922511D1EC04}"/>
              </a:ext>
            </a:extLst>
          </p:cNvPr>
          <p:cNvSpPr txBox="1"/>
          <p:nvPr/>
        </p:nvSpPr>
        <p:spPr>
          <a:xfrm>
            <a:off x="5048851" y="4547974"/>
            <a:ext cx="4963248" cy="1647952"/>
          </a:xfrm>
          <a:prstGeom prst="rect">
            <a:avLst/>
          </a:prstGeom>
          <a:noFill/>
        </p:spPr>
        <p:txBody>
          <a:bodyPr wrap="square">
            <a:spAutoFit/>
          </a:bodyPr>
          <a:lstStyle/>
          <a:p>
            <a:pPr>
              <a:lnSpc>
                <a:spcPts val="6000"/>
              </a:lnSpc>
            </a:pPr>
            <a:r>
              <a:rPr lang="en-GB" sz="7200" b="1" dirty="0">
                <a:solidFill>
                  <a:schemeClr val="accent1"/>
                </a:solidFill>
                <a:latin typeface="Segoe UI" panose="020B0502040204020203" pitchFamily="34" charset="0"/>
                <a:ea typeface="Calibri" panose="020F0502020204030204" pitchFamily="34" charset="0"/>
                <a:cs typeface="Segoe UI" panose="020B0502040204020203" pitchFamily="34" charset="0"/>
              </a:rPr>
              <a:t>50 countries</a:t>
            </a:r>
            <a:endParaRPr lang="en-GB" sz="7200" b="1"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endParaRPr>
          </a:p>
        </p:txBody>
      </p:sp>
      <p:grpSp>
        <p:nvGrpSpPr>
          <p:cNvPr id="38" name="Group 37">
            <a:extLst>
              <a:ext uri="{FF2B5EF4-FFF2-40B4-BE49-F238E27FC236}">
                <a16:creationId xmlns:a16="http://schemas.microsoft.com/office/drawing/2014/main" id="{88F7A90F-14C8-33C1-7EAB-9F6C06085F5E}"/>
              </a:ext>
            </a:extLst>
          </p:cNvPr>
          <p:cNvGrpSpPr/>
          <p:nvPr/>
        </p:nvGrpSpPr>
        <p:grpSpPr>
          <a:xfrm>
            <a:off x="-11575" y="1551008"/>
            <a:ext cx="4876771" cy="5062934"/>
            <a:chOff x="-11575" y="1551008"/>
            <a:chExt cx="4876771" cy="5062934"/>
          </a:xfrm>
        </p:grpSpPr>
        <p:sp>
          <p:nvSpPr>
            <p:cNvPr id="23" name="Rectangle 22">
              <a:extLst>
                <a:ext uri="{FF2B5EF4-FFF2-40B4-BE49-F238E27FC236}">
                  <a16:creationId xmlns:a16="http://schemas.microsoft.com/office/drawing/2014/main" id="{C95F18E9-304E-A9B4-5825-4EEA3DDB87BB}"/>
                </a:ext>
              </a:extLst>
            </p:cNvPr>
            <p:cNvSpPr/>
            <p:nvPr/>
          </p:nvSpPr>
          <p:spPr>
            <a:xfrm>
              <a:off x="0" y="1551008"/>
              <a:ext cx="4865196" cy="5062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0261987-393C-2FE7-A0B8-E47F38AC3441}"/>
                </a:ext>
              </a:extLst>
            </p:cNvPr>
            <p:cNvSpPr txBox="1"/>
            <p:nvPr/>
          </p:nvSpPr>
          <p:spPr>
            <a:xfrm>
              <a:off x="-1" y="2259411"/>
              <a:ext cx="4618299" cy="1680845"/>
            </a:xfrm>
            <a:prstGeom prst="rect">
              <a:avLst/>
            </a:prstGeom>
            <a:noFill/>
          </p:spPr>
          <p:txBody>
            <a:bodyPr wrap="square">
              <a:spAutoFit/>
            </a:bodyPr>
            <a:lstStyle/>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Underpinned</a:t>
              </a:r>
            </a:p>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by</a:t>
              </a:r>
            </a:p>
          </p:txBody>
        </p:sp>
        <p:sp>
          <p:nvSpPr>
            <p:cNvPr id="36" name="TextBox 35">
              <a:extLst>
                <a:ext uri="{FF2B5EF4-FFF2-40B4-BE49-F238E27FC236}">
                  <a16:creationId xmlns:a16="http://schemas.microsoft.com/office/drawing/2014/main" id="{85EDEA94-E402-4082-4CD1-667D996CB9CF}"/>
                </a:ext>
              </a:extLst>
            </p:cNvPr>
            <p:cNvSpPr txBox="1"/>
            <p:nvPr/>
          </p:nvSpPr>
          <p:spPr>
            <a:xfrm>
              <a:off x="-11575" y="4211533"/>
              <a:ext cx="4673100" cy="878510"/>
            </a:xfrm>
            <a:prstGeom prst="rect">
              <a:avLst/>
            </a:prstGeom>
            <a:noFill/>
          </p:spPr>
          <p:txBody>
            <a:bodyPr wrap="square">
              <a:spAutoFit/>
            </a:bodyPr>
            <a:lstStyle/>
            <a:p>
              <a:pPr algn="r">
                <a:lnSpc>
                  <a:spcPts val="6000"/>
                </a:lnSpc>
              </a:pPr>
              <a:r>
                <a:rPr lang="en-GB" sz="7200" b="1" dirty="0">
                  <a:solidFill>
                    <a:schemeClr val="accent1"/>
                  </a:solidFill>
                  <a:latin typeface="Segoe UI" panose="020B0502040204020203" pitchFamily="34" charset="0"/>
                  <a:ea typeface="Calibri" panose="020F0502020204030204" pitchFamily="34" charset="0"/>
                  <a:cs typeface="Segoe UI" panose="020B0502040204020203" pitchFamily="34" charset="0"/>
                </a:rPr>
                <a:t>55,000</a:t>
              </a:r>
              <a:endParaRPr lang="en-GB" sz="7200" b="1" dirty="0">
                <a:solidFill>
                  <a:schemeClr val="accent1"/>
                </a:solidFill>
                <a:effectLst/>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37" name="TextBox 36">
              <a:extLst>
                <a:ext uri="{FF2B5EF4-FFF2-40B4-BE49-F238E27FC236}">
                  <a16:creationId xmlns:a16="http://schemas.microsoft.com/office/drawing/2014/main" id="{BF041687-0F26-C989-9E30-176ECDF5BDBA}"/>
                </a:ext>
              </a:extLst>
            </p:cNvPr>
            <p:cNvSpPr txBox="1"/>
            <p:nvPr/>
          </p:nvSpPr>
          <p:spPr>
            <a:xfrm>
              <a:off x="-1" y="5134079"/>
              <a:ext cx="4618299" cy="808811"/>
            </a:xfrm>
            <a:prstGeom prst="rect">
              <a:avLst/>
            </a:prstGeom>
            <a:noFill/>
          </p:spPr>
          <p:txBody>
            <a:bodyPr wrap="square">
              <a:spAutoFit/>
            </a:bodyPr>
            <a:lstStyle/>
            <a:p>
              <a:pPr algn="r">
                <a:lnSpc>
                  <a:spcPts val="6000"/>
                </a:lnSpc>
                <a:spcAft>
                  <a:spcPts val="800"/>
                </a:spcAft>
              </a:pPr>
              <a:r>
                <a:rPr lang="en-GB" sz="4800" b="1" dirty="0">
                  <a:solidFill>
                    <a:schemeClr val="bg1"/>
                  </a:solidFill>
                  <a:latin typeface="Segoe UI" panose="020B0502040204020203" pitchFamily="34" charset="0"/>
                  <a:ea typeface="Calibri" panose="020F0502020204030204" pitchFamily="34" charset="0"/>
                  <a:cs typeface="Segoe UI" panose="020B0502040204020203" pitchFamily="34" charset="0"/>
                </a:rPr>
                <a:t>data points</a:t>
              </a:r>
            </a:p>
          </p:txBody>
        </p:sp>
      </p:grpSp>
      <p:sp>
        <p:nvSpPr>
          <p:cNvPr id="4" name="Rectangle 3">
            <a:extLst>
              <a:ext uri="{FF2B5EF4-FFF2-40B4-BE49-F238E27FC236}">
                <a16:creationId xmlns:a16="http://schemas.microsoft.com/office/drawing/2014/main" id="{C588C7F6-A4DE-E093-8880-DE060266DB34}"/>
              </a:ext>
            </a:extLst>
          </p:cNvPr>
          <p:cNvSpPr/>
          <p:nvPr/>
        </p:nvSpPr>
        <p:spPr>
          <a:xfrm>
            <a:off x="4965539" y="1822285"/>
            <a:ext cx="4433103" cy="45979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ue dot pattern with a blue background&#10;&#10;Description automatically generated with medium confidence">
            <a:extLst>
              <a:ext uri="{FF2B5EF4-FFF2-40B4-BE49-F238E27FC236}">
                <a16:creationId xmlns:a16="http://schemas.microsoft.com/office/drawing/2014/main" id="{EEA323C9-4D92-0693-7907-EC611A2C8E1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22466" y="2019638"/>
            <a:ext cx="6539942" cy="4035543"/>
          </a:xfrm>
          <a:prstGeom prst="rect">
            <a:avLst/>
          </a:prstGeom>
        </p:spPr>
      </p:pic>
    </p:spTree>
    <p:extLst>
      <p:ext uri="{BB962C8B-B14F-4D97-AF65-F5344CB8AC3E}">
        <p14:creationId xmlns:p14="http://schemas.microsoft.com/office/powerpoint/2010/main" val="2554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Saville Assessment Colours">
      <a:dk1>
        <a:srgbClr val="242424"/>
      </a:dk1>
      <a:lt1>
        <a:sysClr val="window" lastClr="FFFFFF"/>
      </a:lt1>
      <a:dk2>
        <a:srgbClr val="1A244A"/>
      </a:dk2>
      <a:lt2>
        <a:srgbClr val="D1D3DB"/>
      </a:lt2>
      <a:accent1>
        <a:srgbClr val="55D2B1"/>
      </a:accent1>
      <a:accent2>
        <a:srgbClr val="409E85"/>
      </a:accent2>
      <a:accent3>
        <a:srgbClr val="4F9CC9"/>
      </a:accent3>
      <a:accent4>
        <a:srgbClr val="FC5B54"/>
      </a:accent4>
      <a:accent5>
        <a:srgbClr val="AF78B3"/>
      </a:accent5>
      <a:accent6>
        <a:srgbClr val="FEFCC4"/>
      </a:accent6>
      <a:hlink>
        <a:srgbClr val="409E85"/>
      </a:hlink>
      <a:folHlink>
        <a:srgbClr val="AF78B3"/>
      </a:folHlink>
    </a:clrScheme>
    <a:fontScheme name="Saville Typography">
      <a:majorFont>
        <a:latin typeface="Segoe U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ville template 2023.potx" id="{15D6E5C9-E727-47E8-AE2C-A3518A4652FF}" vid="{DCF2FB4F-B0D2-417B-A894-53FC1A848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8781CD-94F3-4975-AC1A-6D6E6331E9D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20" ma:contentTypeDescription="Create a new document." ma:contentTypeScope="" ma:versionID="b88b516d2ec042b95b46e32ad5ac9a22">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83b0acc9b80f6bf6dac97ba07a95b1d4"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89565c-e6d4-4850-abe4-04ea891e0b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d670484-a104-44e3-a743-a92da67ef027}" ma:internalName="TaxCatchAll" ma:showField="CatchAllData" ma:web="9cd31565-5270-412f-9c99-58cb3e648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d31565-5270-412f-9c99-58cb3e64888d" xsi:nil="true"/>
    <SharedWithUsers xmlns="9cd31565-5270-412f-9c99-58cb3e64888d">
      <UserInfo>
        <DisplayName>James Hollingsworth</DisplayName>
        <AccountId>14</AccountId>
        <AccountType/>
      </UserInfo>
      <UserInfo>
        <DisplayName>Adam Woodward</DisplayName>
        <AccountId>13</AccountId>
        <AccountType/>
      </UserInfo>
      <UserInfo>
        <DisplayName>John Regula</DisplayName>
        <AccountId>15</AccountId>
        <AccountType/>
      </UserInfo>
      <UserInfo>
        <DisplayName>Dominic Goodacre</DisplayName>
        <AccountId>22</AccountId>
        <AccountType/>
      </UserInfo>
      <UserInfo>
        <DisplayName>Holly Eastwood</DisplayName>
        <AccountId>32</AccountId>
        <AccountType/>
      </UserInfo>
    </SharedWithUsers>
    <lcf76f155ced4ddcb4097134ff3c332f xmlns="3f3b39d8-0b74-43ac-aa08-f59c1e079f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080538-FD74-46D2-B3DD-A9E33EE2EC29}">
  <ds:schemaRefs>
    <ds:schemaRef ds:uri="http://schemas.microsoft.com/sharepoint/v3/contenttype/forms"/>
  </ds:schemaRefs>
</ds:datastoreItem>
</file>

<file path=customXml/itemProps2.xml><?xml version="1.0" encoding="utf-8"?>
<ds:datastoreItem xmlns:ds="http://schemas.openxmlformats.org/officeDocument/2006/customXml" ds:itemID="{F2A68ED6-FFCF-419D-AD9A-6D5FBC484382}"/>
</file>

<file path=customXml/itemProps3.xml><?xml version="1.0" encoding="utf-8"?>
<ds:datastoreItem xmlns:ds="http://schemas.openxmlformats.org/officeDocument/2006/customXml" ds:itemID="{42908038-7F5F-4D2B-A61C-34C8C3AA3BF7}">
  <ds:schemaRefs>
    <ds:schemaRef ds:uri="http://schemas.microsoft.com/office/2006/metadata/properties"/>
    <ds:schemaRef ds:uri="http://purl.org/dc/dcmitype/"/>
    <ds:schemaRef ds:uri="http://schemas.openxmlformats.org/package/2006/metadata/core-properties"/>
    <ds:schemaRef ds:uri="http://purl.org/dc/elements/1.1/"/>
    <ds:schemaRef ds:uri="http://schemas.microsoft.com/office/2006/documentManagement/types"/>
    <ds:schemaRef ds:uri="9cd31565-5270-412f-9c99-58cb3e64888d"/>
    <ds:schemaRef ds:uri="http://schemas.microsoft.com/office/infopath/2007/PartnerControls"/>
    <ds:schemaRef ds:uri="http://www.w3.org/XML/1998/namespace"/>
    <ds:schemaRef ds:uri="5ccf9469-ba5a-4366-b2d9-60ed07c7549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1285</Words>
  <Application>Microsoft Office PowerPoint</Application>
  <PresentationFormat>Widescreen</PresentationFormat>
  <Paragraphs>166</Paragraphs>
  <Slides>32</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Segoe UI</vt:lpstr>
      <vt:lpstr>Segoe UI Semilight</vt:lpstr>
      <vt:lpstr>Office Theme</vt:lpstr>
      <vt:lpstr>PowerPoint Presentation</vt:lpstr>
      <vt:lpstr>transform tomorrow with your talent of today </vt:lpstr>
      <vt:lpstr>PowerPoint Presentation</vt:lpstr>
      <vt:lpstr>PowerPoint Presentation</vt:lpstr>
      <vt:lpstr>Discover a new way of looking at potential </vt:lpstr>
      <vt:lpstr>Discover a new way of looking at potential </vt:lpstr>
      <vt:lpstr>PowerPoint Presentation</vt:lpstr>
      <vt:lpstr>PowerPoint Presentation</vt:lpstr>
      <vt:lpstr>PowerPoint Presentation</vt:lpstr>
      <vt:lpstr>Reducing the odds of wrongly identifying high-potential from 1 in 5 to 1 in 50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Development for Everyone </vt:lpstr>
      <vt:lpstr>PowerPoint Presentation</vt:lpstr>
      <vt:lpstr>Discovering &amp; retaining hidden talent </vt:lpstr>
      <vt:lpstr>Women in leadership program</vt:lpstr>
      <vt:lpstr>Engaging a wider talent pool </vt:lpstr>
      <vt:lpstr>Reducing the opportunity for bias in development programs </vt:lpstr>
      <vt:lpstr>Refocusing conversations on what people have potential for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Regula</dc:creator>
  <cp:lastModifiedBy>James Hollingsworth</cp:lastModifiedBy>
  <cp:revision>10</cp:revision>
  <dcterms:created xsi:type="dcterms:W3CDTF">2023-05-25T08:05:09Z</dcterms:created>
  <dcterms:modified xsi:type="dcterms:W3CDTF">2023-12-04T18:51:12Z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0x010100CB889E6103750F438878AB45B4DD2222</vt:lpwstr>
  </property>
  <property fmtid="{D5CDD505-2E9C-101B-9397-08002B2CF9AE}" pid="3" name="MediaServiceImageTags">
    <vt:lpwstr/>
  </property>
  <property fmtid="{D5CDD505-2E9C-101B-9397-08002B2CF9AE}" pid="4" name="MSIP_Label_112bfb09-0f6a-4518-a647-7fa9d6d66816_Enabled">
    <vt:lpwstr>true</vt:lpwstr>
  </property>
  <property fmtid="{D5CDD505-2E9C-101B-9397-08002B2CF9AE}" pid="5" name="MSIP_Label_112bfb09-0f6a-4518-a647-7fa9d6d66816_SetDate">
    <vt:lpwstr>2023-06-29T12:38:48Z</vt:lpwstr>
  </property>
  <property fmtid="{D5CDD505-2E9C-101B-9397-08002B2CF9AE}" pid="6" name="MSIP_Label_112bfb09-0f6a-4518-a647-7fa9d6d66816_Method">
    <vt:lpwstr>Standard</vt:lpwstr>
  </property>
  <property fmtid="{D5CDD505-2E9C-101B-9397-08002B2CF9AE}" pid="7" name="MSIP_Label_112bfb09-0f6a-4518-a647-7fa9d6d66816_Name">
    <vt:lpwstr>Confidential</vt:lpwstr>
  </property>
  <property fmtid="{D5CDD505-2E9C-101B-9397-08002B2CF9AE}" pid="8" name="MSIP_Label_112bfb09-0f6a-4518-a647-7fa9d6d66816_SiteId">
    <vt:lpwstr>0622322b-70eb-4067-8631-3f9eab57e22d</vt:lpwstr>
  </property>
  <property fmtid="{D5CDD505-2E9C-101B-9397-08002B2CF9AE}" pid="9" name="MSIP_Label_112bfb09-0f6a-4518-a647-7fa9d6d66816_ActionId">
    <vt:lpwstr>cdec5a76-b7dc-40dd-a02e-b4668dca15ca</vt:lpwstr>
  </property>
  <property fmtid="{D5CDD505-2E9C-101B-9397-08002B2CF9AE}" pid="10" name="MSIP_Label_112bfb09-0f6a-4518-a647-7fa9d6d66816_ContentBits">
    <vt:lpwstr>0</vt:lpwstr>
  </property>
</Properties>
</file>