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9"/>
  </p:notesMasterIdLst>
  <p:sldIdLst>
    <p:sldId id="2147379039" r:id="rId5"/>
    <p:sldId id="327" r:id="rId6"/>
    <p:sldId id="2147379051" r:id="rId7"/>
    <p:sldId id="2147379050" r:id="rId8"/>
    <p:sldId id="2147379052" r:id="rId9"/>
    <p:sldId id="2147379043" r:id="rId10"/>
    <p:sldId id="2147379049" r:id="rId11"/>
    <p:sldId id="2147379044" r:id="rId12"/>
    <p:sldId id="2147379045" r:id="rId13"/>
    <p:sldId id="2147379053" r:id="rId14"/>
    <p:sldId id="2147379054" r:id="rId15"/>
    <p:sldId id="2147379055" r:id="rId16"/>
    <p:sldId id="2147379056" r:id="rId17"/>
    <p:sldId id="706" r:id="rId18"/>
    <p:sldId id="2147379058" r:id="rId19"/>
    <p:sldId id="2147379059" r:id="rId20"/>
    <p:sldId id="2147379060" r:id="rId21"/>
    <p:sldId id="2147379061" r:id="rId22"/>
    <p:sldId id="2147379062" r:id="rId23"/>
    <p:sldId id="2147379063" r:id="rId24"/>
    <p:sldId id="2147379064" r:id="rId25"/>
    <p:sldId id="424" r:id="rId26"/>
    <p:sldId id="2147379065" r:id="rId27"/>
    <p:sldId id="1535" r:id="rId28"/>
    <p:sldId id="2147379118" r:id="rId29"/>
    <p:sldId id="2147379119" r:id="rId30"/>
    <p:sldId id="2147379120" r:id="rId31"/>
    <p:sldId id="2147379125" r:id="rId32"/>
    <p:sldId id="2147379126" r:id="rId33"/>
    <p:sldId id="2147379127" r:id="rId34"/>
    <p:sldId id="466" r:id="rId35"/>
    <p:sldId id="2147379128" r:id="rId36"/>
    <p:sldId id="2147379129" r:id="rId37"/>
    <p:sldId id="369" r:id="rId38"/>
    <p:sldId id="2147379130" r:id="rId39"/>
    <p:sldId id="467" r:id="rId40"/>
    <p:sldId id="584" r:id="rId41"/>
    <p:sldId id="2147379131" r:id="rId42"/>
    <p:sldId id="2147379264" r:id="rId43"/>
    <p:sldId id="2147379133" r:id="rId44"/>
    <p:sldId id="2147379134" r:id="rId45"/>
    <p:sldId id="2147379135" r:id="rId46"/>
    <p:sldId id="2147379136" r:id="rId47"/>
    <p:sldId id="2147379137" r:id="rId48"/>
    <p:sldId id="2147379138" r:id="rId49"/>
    <p:sldId id="2147379139" r:id="rId50"/>
    <p:sldId id="2147379140" r:id="rId51"/>
    <p:sldId id="2147379141" r:id="rId52"/>
    <p:sldId id="479" r:id="rId53"/>
    <p:sldId id="2147379142" r:id="rId54"/>
    <p:sldId id="2147379143" r:id="rId55"/>
    <p:sldId id="2147379144" r:id="rId56"/>
    <p:sldId id="2147379145" r:id="rId57"/>
    <p:sldId id="2147379146" r:id="rId58"/>
    <p:sldId id="2147379147" r:id="rId59"/>
    <p:sldId id="2147379148" r:id="rId60"/>
    <p:sldId id="2147379149" r:id="rId61"/>
    <p:sldId id="2147379150" r:id="rId62"/>
    <p:sldId id="2147379151" r:id="rId63"/>
    <p:sldId id="2147379152" r:id="rId64"/>
    <p:sldId id="2147379153" r:id="rId65"/>
    <p:sldId id="2147379154" r:id="rId66"/>
    <p:sldId id="2147379155" r:id="rId67"/>
    <p:sldId id="2147379156" r:id="rId68"/>
    <p:sldId id="2147379157" r:id="rId69"/>
    <p:sldId id="2147379265" r:id="rId70"/>
    <p:sldId id="2147379158" r:id="rId71"/>
    <p:sldId id="2147379159" r:id="rId72"/>
    <p:sldId id="2147379160" r:id="rId73"/>
    <p:sldId id="2147379161" r:id="rId74"/>
    <p:sldId id="2147379162" r:id="rId75"/>
    <p:sldId id="2147379316" r:id="rId76"/>
    <p:sldId id="2147379163" r:id="rId77"/>
    <p:sldId id="2147379164" r:id="rId78"/>
    <p:sldId id="2147379165" r:id="rId79"/>
    <p:sldId id="2147379166" r:id="rId80"/>
    <p:sldId id="2147379167" r:id="rId81"/>
    <p:sldId id="2147379168" r:id="rId82"/>
    <p:sldId id="2147379169" r:id="rId83"/>
    <p:sldId id="2147379170" r:id="rId84"/>
    <p:sldId id="2147379171" r:id="rId85"/>
    <p:sldId id="2147379172" r:id="rId86"/>
    <p:sldId id="2147379246" r:id="rId87"/>
    <p:sldId id="2147379175" r:id="rId88"/>
    <p:sldId id="2147379260" r:id="rId89"/>
    <p:sldId id="2147379247" r:id="rId90"/>
    <p:sldId id="2147379248" r:id="rId91"/>
    <p:sldId id="2147379249" r:id="rId92"/>
    <p:sldId id="2147379250" r:id="rId93"/>
    <p:sldId id="2147379251" r:id="rId94"/>
    <p:sldId id="2147379182" r:id="rId95"/>
    <p:sldId id="2147379183" r:id="rId96"/>
    <p:sldId id="2147379184" r:id="rId97"/>
    <p:sldId id="2147379185" r:id="rId98"/>
    <p:sldId id="2147379186" r:id="rId99"/>
    <p:sldId id="2147379188" r:id="rId100"/>
    <p:sldId id="2147379252" r:id="rId101"/>
    <p:sldId id="2147379253" r:id="rId102"/>
    <p:sldId id="2147379254" r:id="rId103"/>
    <p:sldId id="2147379255" r:id="rId104"/>
    <p:sldId id="2147379192" r:id="rId105"/>
    <p:sldId id="2147379194" r:id="rId106"/>
    <p:sldId id="2147379195" r:id="rId107"/>
    <p:sldId id="2147379196" r:id="rId108"/>
    <p:sldId id="2147379259" r:id="rId109"/>
    <p:sldId id="2147379256" r:id="rId110"/>
    <p:sldId id="2147379257" r:id="rId111"/>
    <p:sldId id="2147379199" r:id="rId112"/>
    <p:sldId id="2147379258" r:id="rId113"/>
    <p:sldId id="2147379202" r:id="rId114"/>
    <p:sldId id="2147379203" r:id="rId115"/>
    <p:sldId id="2147379204" r:id="rId116"/>
    <p:sldId id="2147379205" r:id="rId117"/>
    <p:sldId id="2147379206" r:id="rId118"/>
    <p:sldId id="2147379207" r:id="rId119"/>
    <p:sldId id="2147379208" r:id="rId120"/>
    <p:sldId id="2147379209" r:id="rId121"/>
    <p:sldId id="2147379211" r:id="rId122"/>
    <p:sldId id="2147379212" r:id="rId123"/>
    <p:sldId id="2147379213" r:id="rId124"/>
    <p:sldId id="2147379214" r:id="rId125"/>
    <p:sldId id="2147379215" r:id="rId126"/>
    <p:sldId id="2147379261" r:id="rId127"/>
    <p:sldId id="2147379263" r:id="rId128"/>
    <p:sldId id="2147379218" r:id="rId129"/>
    <p:sldId id="2147379219" r:id="rId130"/>
    <p:sldId id="2147379220" r:id="rId131"/>
    <p:sldId id="2147379221" r:id="rId132"/>
    <p:sldId id="2147379222" r:id="rId133"/>
    <p:sldId id="2147379223" r:id="rId134"/>
    <p:sldId id="2147379224" r:id="rId135"/>
    <p:sldId id="2147379225" r:id="rId136"/>
    <p:sldId id="2147379226" r:id="rId137"/>
    <p:sldId id="2147379227" r:id="rId138"/>
    <p:sldId id="2147379228" r:id="rId139"/>
    <p:sldId id="2147379229" r:id="rId140"/>
    <p:sldId id="2147379230" r:id="rId141"/>
    <p:sldId id="2147379231" r:id="rId142"/>
    <p:sldId id="827" r:id="rId143"/>
    <p:sldId id="2147379232" r:id="rId144"/>
    <p:sldId id="2147379317" r:id="rId145"/>
    <p:sldId id="2147379237" r:id="rId146"/>
    <p:sldId id="2147379238" r:id="rId147"/>
    <p:sldId id="2147379244" r:id="rId148"/>
    <p:sldId id="2147379239" r:id="rId149"/>
    <p:sldId id="2147379240" r:id="rId150"/>
    <p:sldId id="2147379318" r:id="rId151"/>
    <p:sldId id="2147379242" r:id="rId152"/>
    <p:sldId id="2147379243" r:id="rId153"/>
    <p:sldId id="2147379233" r:id="rId154"/>
    <p:sldId id="2147379234" r:id="rId155"/>
    <p:sldId id="2147379235" r:id="rId156"/>
    <p:sldId id="311" r:id="rId157"/>
    <p:sldId id="2147379041" r:id="rId1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72DBFA0-71B8-45C5-A516-5F0EDD0A0868}">
          <p14:sldIdLst>
            <p14:sldId id="2147379039"/>
            <p14:sldId id="327"/>
            <p14:sldId id="2147379051"/>
            <p14:sldId id="2147379050"/>
            <p14:sldId id="2147379052"/>
            <p14:sldId id="2147379043"/>
            <p14:sldId id="2147379049"/>
          </p14:sldIdLst>
        </p14:section>
        <p14:section name="Module 1" id="{D9F6113F-A007-4B34-9A91-A701116986D4}">
          <p14:sldIdLst>
            <p14:sldId id="2147379044"/>
            <p14:sldId id="2147379045"/>
            <p14:sldId id="2147379053"/>
            <p14:sldId id="2147379054"/>
            <p14:sldId id="2147379055"/>
            <p14:sldId id="2147379056"/>
            <p14:sldId id="706"/>
          </p14:sldIdLst>
        </p14:section>
        <p14:section name="Module 2" id="{C9AEC7D8-26A2-49D3-96B3-6CB73A8630EC}">
          <p14:sldIdLst>
            <p14:sldId id="2147379058"/>
            <p14:sldId id="2147379059"/>
            <p14:sldId id="2147379060"/>
            <p14:sldId id="2147379061"/>
            <p14:sldId id="2147379062"/>
            <p14:sldId id="2147379063"/>
            <p14:sldId id="2147379064"/>
            <p14:sldId id="424"/>
            <p14:sldId id="2147379065"/>
            <p14:sldId id="1535"/>
          </p14:sldIdLst>
        </p14:section>
        <p14:section name="Module 3" id="{8940907E-C2E9-45EA-B6F2-38F28CBA7EFE}">
          <p14:sldIdLst>
            <p14:sldId id="2147379118"/>
            <p14:sldId id="2147379119"/>
            <p14:sldId id="2147379120"/>
            <p14:sldId id="2147379125"/>
            <p14:sldId id="2147379126"/>
            <p14:sldId id="2147379127"/>
            <p14:sldId id="466"/>
            <p14:sldId id="2147379128"/>
            <p14:sldId id="2147379129"/>
            <p14:sldId id="369"/>
          </p14:sldIdLst>
        </p14:section>
        <p14:section name="Module 4" id="{89028198-524A-4E0A-A2C3-DE58F55A5658}">
          <p14:sldIdLst>
            <p14:sldId id="2147379130"/>
            <p14:sldId id="467"/>
            <p14:sldId id="584"/>
            <p14:sldId id="2147379131"/>
            <p14:sldId id="2147379264"/>
            <p14:sldId id="2147379133"/>
            <p14:sldId id="2147379134"/>
            <p14:sldId id="2147379135"/>
            <p14:sldId id="2147379136"/>
            <p14:sldId id="2147379137"/>
            <p14:sldId id="2147379138"/>
            <p14:sldId id="2147379139"/>
            <p14:sldId id="2147379140"/>
            <p14:sldId id="2147379141"/>
            <p14:sldId id="479"/>
            <p14:sldId id="2147379142"/>
            <p14:sldId id="2147379143"/>
            <p14:sldId id="2147379144"/>
            <p14:sldId id="2147379145"/>
            <p14:sldId id="2147379146"/>
            <p14:sldId id="2147379147"/>
            <p14:sldId id="2147379148"/>
            <p14:sldId id="2147379149"/>
            <p14:sldId id="2147379150"/>
            <p14:sldId id="2147379151"/>
            <p14:sldId id="2147379152"/>
            <p14:sldId id="2147379153"/>
            <p14:sldId id="2147379154"/>
            <p14:sldId id="2147379155"/>
            <p14:sldId id="2147379156"/>
            <p14:sldId id="2147379157"/>
            <p14:sldId id="2147379265"/>
            <p14:sldId id="2147379158"/>
            <p14:sldId id="2147379159"/>
            <p14:sldId id="2147379160"/>
            <p14:sldId id="2147379161"/>
            <p14:sldId id="2147379162"/>
          </p14:sldIdLst>
        </p14:section>
        <p14:section name="Module 5" id="{B16E85E4-D8F5-4C3A-B59A-EC2047B4CBCB}">
          <p14:sldIdLst>
            <p14:sldId id="2147379316"/>
            <p14:sldId id="2147379163"/>
            <p14:sldId id="2147379164"/>
            <p14:sldId id="2147379165"/>
            <p14:sldId id="2147379166"/>
            <p14:sldId id="2147379167"/>
            <p14:sldId id="2147379168"/>
            <p14:sldId id="2147379169"/>
            <p14:sldId id="2147379170"/>
          </p14:sldIdLst>
        </p14:section>
        <p14:section name="Module 6" id="{0AC17A33-5CF9-4A6C-A46A-A2DB88BA10D5}">
          <p14:sldIdLst>
            <p14:sldId id="2147379171"/>
            <p14:sldId id="2147379172"/>
            <p14:sldId id="2147379246"/>
            <p14:sldId id="2147379175"/>
            <p14:sldId id="2147379260"/>
            <p14:sldId id="2147379247"/>
            <p14:sldId id="2147379248"/>
            <p14:sldId id="2147379249"/>
            <p14:sldId id="2147379250"/>
            <p14:sldId id="2147379251"/>
            <p14:sldId id="2147379182"/>
            <p14:sldId id="2147379183"/>
            <p14:sldId id="2147379184"/>
            <p14:sldId id="2147379185"/>
            <p14:sldId id="2147379186"/>
            <p14:sldId id="2147379188"/>
            <p14:sldId id="2147379252"/>
            <p14:sldId id="2147379253"/>
            <p14:sldId id="2147379254"/>
            <p14:sldId id="2147379255"/>
            <p14:sldId id="2147379192"/>
            <p14:sldId id="2147379194"/>
          </p14:sldIdLst>
        </p14:section>
        <p14:section name="Module 7" id="{9E022594-B0B8-45C3-9FC9-165CA14C239C}">
          <p14:sldIdLst>
            <p14:sldId id="2147379195"/>
            <p14:sldId id="2147379196"/>
            <p14:sldId id="2147379259"/>
            <p14:sldId id="2147379256"/>
            <p14:sldId id="2147379257"/>
            <p14:sldId id="2147379199"/>
            <p14:sldId id="2147379258"/>
          </p14:sldIdLst>
        </p14:section>
        <p14:section name="Module 8" id="{4A8839DB-D90B-4CCA-96CE-9A80F542D2D8}">
          <p14:sldIdLst>
            <p14:sldId id="2147379202"/>
            <p14:sldId id="2147379203"/>
            <p14:sldId id="2147379204"/>
            <p14:sldId id="2147379205"/>
            <p14:sldId id="2147379206"/>
            <p14:sldId id="2147379207"/>
            <p14:sldId id="2147379208"/>
            <p14:sldId id="2147379209"/>
            <p14:sldId id="2147379211"/>
            <p14:sldId id="2147379212"/>
            <p14:sldId id="2147379213"/>
            <p14:sldId id="2147379214"/>
            <p14:sldId id="2147379215"/>
            <p14:sldId id="2147379261"/>
            <p14:sldId id="2147379263"/>
            <p14:sldId id="2147379218"/>
            <p14:sldId id="2147379219"/>
            <p14:sldId id="2147379220"/>
            <p14:sldId id="2147379221"/>
          </p14:sldIdLst>
        </p14:section>
        <p14:section name="Module 11" id="{A2819B0D-C995-4684-8805-40E88E8FD38B}">
          <p14:sldIdLst>
            <p14:sldId id="2147379222"/>
            <p14:sldId id="2147379223"/>
            <p14:sldId id="2147379224"/>
            <p14:sldId id="2147379225"/>
            <p14:sldId id="2147379226"/>
            <p14:sldId id="2147379227"/>
            <p14:sldId id="2147379228"/>
            <p14:sldId id="2147379229"/>
            <p14:sldId id="2147379230"/>
            <p14:sldId id="2147379231"/>
            <p14:sldId id="827"/>
            <p14:sldId id="2147379232"/>
          </p14:sldIdLst>
        </p14:section>
        <p14:section name="Module 10 - Selection Case Study" id="{5CD8A690-16A9-4071-8658-928B785B4397}">
          <p14:sldIdLst>
            <p14:sldId id="2147379317"/>
            <p14:sldId id="2147379237"/>
            <p14:sldId id="2147379238"/>
            <p14:sldId id="2147379244"/>
            <p14:sldId id="2147379239"/>
            <p14:sldId id="2147379240"/>
          </p14:sldIdLst>
        </p14:section>
        <p14:section name="Module 11 - Development Case Study" id="{953C2FE8-A2BE-4E96-AC34-892ED710C586}">
          <p14:sldIdLst>
            <p14:sldId id="2147379318"/>
            <p14:sldId id="2147379242"/>
            <p14:sldId id="2147379243"/>
          </p14:sldIdLst>
        </p14:section>
        <p14:section name="Next Steps" id="{0A8A879F-3E0F-402A-9738-C35D5926819A}">
          <p14:sldIdLst>
            <p14:sldId id="2147379233"/>
            <p14:sldId id="2147379234"/>
            <p14:sldId id="2147379235"/>
            <p14:sldId id="311"/>
            <p14:sldId id="214737904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9E8E40-ACC7-73FC-6BBA-03684C713ACC}" name="John Regula" initials="JR" userId="S::john.regula@savilleassessment.com::17b6aed6-6a75-48fb-a3c8-7e7070c8665f" providerId="AD"/>
  <p188:author id="{3D1D83CE-A663-0D0E-6BE5-935FBFF0F4A6}" name="Lucy Costello" initials="LC" userId="S::Lucy.Costello@savilleassessment.com::7ef0a7ea-aac0-425a-869c-6e797d9fd2c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presProps" Target="pres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41F41-A9D5-4DED-BD37-0182929943BB}" type="datetimeFigureOut">
              <a:rPr lang="en-GB" smtClean="0"/>
              <a:t>15/03/2024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D8A5FE-A32A-4953-A047-190B0A12A482}" type="slidenum">
              <a:rPr lang="en-GB" smtClean="0"/>
              <a:t>‹#›</a:t>
            </a:fld>
            <a:endParaRPr lang="en-GB"/>
          </a:p>
        </p:txBody>
      </p:sp>
    </p:spTree>
    <p:extLst>
      <p:ext uri="{BB962C8B-B14F-4D97-AF65-F5344CB8AC3E}">
        <p14:creationId xmlns:p14="http://schemas.microsoft.com/office/powerpoint/2010/main" val="1578117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Note: we’re not using the square break out button here as it can display differently on app vs browser</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AC4DA-4713-4364-A84B-3351FA8F4B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248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Can do – what is the maximum you can do in these circumstances?</a:t>
            </a:r>
            <a:endParaRPr lang="en-US"/>
          </a:p>
          <a:p>
            <a:endParaRPr lang="en-GB"/>
          </a:p>
          <a:p>
            <a:r>
              <a:rPr lang="en-GB"/>
              <a:t>No subject knowledge, underlying skill</a:t>
            </a:r>
            <a:endParaRPr lang="en-US">
              <a:ea typeface="Calibri"/>
              <a:cs typeface="Calibri"/>
            </a:endParaRPr>
          </a:p>
          <a:p>
            <a:endParaRPr lang="en-GB"/>
          </a:p>
          <a:p>
            <a:r>
              <a:rPr lang="en-GB"/>
              <a:t>Weckler</a:t>
            </a:r>
            <a:endParaRPr lang="en-GB">
              <a:ea typeface="Calibri"/>
              <a:cs typeface="Calibri"/>
            </a:endParaRPr>
          </a:p>
          <a:p>
            <a:endParaRPr lang="en-GB"/>
          </a:p>
          <a:p>
            <a:r>
              <a:rPr lang="en-GB"/>
              <a:t>‘to what extent can they do something in the future’</a:t>
            </a:r>
            <a:endParaRPr lang="en-GB">
              <a:ea typeface="Calibri"/>
              <a:cs typeface="Calibri"/>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Ask: how did everyone get on with practice </a:t>
            </a:r>
            <a:r>
              <a:rPr lang="en-GB" err="1"/>
              <a:t>qs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07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Job analysis is the first thing you should do when starting an assessment process</a:t>
            </a:r>
          </a:p>
          <a:p>
            <a:pPr marL="171450" indent="-171450">
              <a:buFont typeface="Arial" panose="020B0604020202020204" pitchFamily="34" charset="0"/>
              <a:buChar char="•"/>
            </a:pPr>
            <a:r>
              <a:rPr lang="en-GB"/>
              <a:t>It is critical for you to understand ‘what good looks like’ in a given role to be able to assess for those competencies</a:t>
            </a:r>
          </a:p>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16</a:t>
            </a:fld>
            <a:endParaRPr lang="en-GB"/>
          </a:p>
        </p:txBody>
      </p:sp>
    </p:spTree>
    <p:extLst>
      <p:ext uri="{BB962C8B-B14F-4D97-AF65-F5344CB8AC3E}">
        <p14:creationId xmlns:p14="http://schemas.microsoft.com/office/powerpoint/2010/main" val="1049555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17</a:t>
            </a:fld>
            <a:endParaRPr lang="en-GB"/>
          </a:p>
        </p:txBody>
      </p:sp>
    </p:spTree>
    <p:extLst>
      <p:ext uri="{BB962C8B-B14F-4D97-AF65-F5344CB8AC3E}">
        <p14:creationId xmlns:p14="http://schemas.microsoft.com/office/powerpoint/2010/main" val="1877367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a:latin typeface="+mj-lt"/>
                <a:cs typeface="Arial" panose="020B0604020202020204" pitchFamily="34" charset="0"/>
              </a:rPr>
              <a:t>These are a few examples of methods that are commonly used in other organizations </a:t>
            </a:r>
          </a:p>
          <a:p>
            <a:pPr marL="181240" indent="-181240">
              <a:buFont typeface="Arial" panose="020B0604020202020204" pitchFamily="34" charset="0"/>
              <a:buChar char="•"/>
            </a:pPr>
            <a:r>
              <a:rPr lang="en-GB" sz="1200">
                <a:latin typeface="+mj-lt"/>
                <a:cs typeface="Arial" panose="020B0604020202020204" pitchFamily="34" charset="0"/>
              </a:rPr>
              <a:t>Structured interviews provide perspectives and allows an insight into specific circumstances. Often situations with a particularly positive or negative outcome are evaluated to understand the behaviors or skills that contributed to the particular outcome. </a:t>
            </a:r>
          </a:p>
          <a:p>
            <a:pPr marL="638440" lvl="1" indent="-181240">
              <a:buFont typeface="Arial" panose="020B0604020202020204" pitchFamily="34" charset="0"/>
              <a:buChar char="•"/>
            </a:pPr>
            <a:r>
              <a:rPr lang="en-GB" sz="1200">
                <a:latin typeface="+mj-lt"/>
                <a:cs typeface="Arial" panose="020B0604020202020204" pitchFamily="34" charset="0"/>
              </a:rPr>
              <a:t>Critical incident identification is where job holders discuss specific difficulties they face in role, how they responded and what outcome was achieved.</a:t>
            </a:r>
          </a:p>
          <a:p>
            <a:pPr marL="638440" lvl="1" indent="-181240">
              <a:buFont typeface="Arial" panose="020B0604020202020204" pitchFamily="34" charset="0"/>
              <a:buChar char="•"/>
            </a:pPr>
            <a:r>
              <a:rPr lang="en-GB" sz="1200">
                <a:latin typeface="+mj-lt"/>
                <a:cs typeface="Arial" panose="020B0604020202020204" pitchFamily="34" charset="0"/>
              </a:rPr>
              <a:t>Repertory grid comparisons are where a manager would the compare the behaviors and skillsets of the employees in their team to identify what helps a person perform well in the role.</a:t>
            </a:r>
          </a:p>
          <a:p>
            <a:pPr marL="181240" indent="-181240">
              <a:buFont typeface="Arial" panose="020B0604020202020204" pitchFamily="34" charset="0"/>
              <a:buChar char="•"/>
            </a:pPr>
            <a:r>
              <a:rPr lang="en-GB" sz="1200">
                <a:latin typeface="+mj-lt"/>
                <a:cs typeface="Arial" panose="020B0604020202020204" pitchFamily="34" charset="0"/>
              </a:rPr>
              <a:t>Job content reviews are useful when the job remains similar or the same each day</a:t>
            </a:r>
          </a:p>
          <a:p>
            <a:pPr marL="181240" indent="-181240">
              <a:buFont typeface="Arial" panose="020B0604020202020204" pitchFamily="34" charset="0"/>
              <a:buChar char="•"/>
            </a:pPr>
            <a:r>
              <a:rPr lang="en-GB" sz="1200">
                <a:latin typeface="+mj-lt"/>
                <a:cs typeface="Arial" panose="020B0604020202020204" pitchFamily="34" charset="0"/>
              </a:rPr>
              <a:t>Validation research is the gold standard and allows us to statistically </a:t>
            </a:r>
            <a:r>
              <a:rPr lang="en-GB" sz="1200" err="1">
                <a:latin typeface="+mj-lt"/>
                <a:cs typeface="Arial" panose="020B0604020202020204" pitchFamily="34" charset="0"/>
              </a:rPr>
              <a:t>analyze</a:t>
            </a:r>
            <a:r>
              <a:rPr lang="en-GB" sz="1200">
                <a:latin typeface="+mj-lt"/>
                <a:cs typeface="Arial" panose="020B0604020202020204" pitchFamily="34" charset="0"/>
              </a:rPr>
              <a:t> how predictive certain behavioral competencies or skills are of workplace performance. </a:t>
            </a:r>
          </a:p>
          <a:p>
            <a:endParaRPr lang="en-GB" sz="1200">
              <a:latin typeface="+mj-lt"/>
            </a:endParaRPr>
          </a:p>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18</a:t>
            </a:fld>
            <a:endParaRPr lang="en-GB"/>
          </a:p>
        </p:txBody>
      </p:sp>
    </p:spTree>
    <p:extLst>
      <p:ext uri="{BB962C8B-B14F-4D97-AF65-F5344CB8AC3E}">
        <p14:creationId xmlns:p14="http://schemas.microsoft.com/office/powerpoint/2010/main" val="3259938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One tool that can be used to support job analysis is our Job Profiler questionnaire</a:t>
            </a:r>
          </a:p>
          <a:p>
            <a:pPr marL="171450" indent="-171450">
              <a:buFont typeface="Arial" panose="020B0604020202020204" pitchFamily="34" charset="0"/>
              <a:buChar char="•"/>
            </a:pPr>
            <a:r>
              <a:rPr lang="en-GB"/>
              <a:t>This can be sent to multiple stakeholder categories to gain their insight on how important various competencies are to the role</a:t>
            </a:r>
          </a:p>
          <a:p>
            <a:pPr marL="171450" indent="-171450">
              <a:buFont typeface="Arial" panose="020B0604020202020204" pitchFamily="34" charset="0"/>
              <a:buChar char="•"/>
            </a:pPr>
            <a:r>
              <a:rPr lang="en-GB"/>
              <a:t>It is particularly useful when there is a client who would like to gain the opinions of multiple people based in different locations</a:t>
            </a:r>
          </a:p>
        </p:txBody>
      </p:sp>
      <p:sp>
        <p:nvSpPr>
          <p:cNvPr id="4" name="Slide Number Placeholder 3"/>
          <p:cNvSpPr>
            <a:spLocks noGrp="1"/>
          </p:cNvSpPr>
          <p:nvPr>
            <p:ph type="sldNum" sz="quarter" idx="5"/>
          </p:nvPr>
        </p:nvSpPr>
        <p:spPr/>
        <p:txBody>
          <a:bodyPr/>
          <a:lstStyle/>
          <a:p>
            <a:fld id="{27AAF4CE-E491-4C24-973E-BE509AF71BBF}" type="slidenum">
              <a:rPr lang="en-GB" smtClean="0"/>
              <a:t>19</a:t>
            </a:fld>
            <a:endParaRPr lang="en-GB"/>
          </a:p>
        </p:txBody>
      </p:sp>
    </p:spTree>
    <p:extLst>
      <p:ext uri="{BB962C8B-B14F-4D97-AF65-F5344CB8AC3E}">
        <p14:creationId xmlns:p14="http://schemas.microsoft.com/office/powerpoint/2010/main" val="743775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Alternatively, we do have card decks available to be purchased</a:t>
            </a:r>
          </a:p>
          <a:p>
            <a:pPr marL="171450" indent="-171450">
              <a:buFont typeface="Arial" panose="020B0604020202020204" pitchFamily="34" charset="0"/>
              <a:buChar char="•"/>
            </a:pPr>
            <a:r>
              <a:rPr lang="en-GB"/>
              <a:t>These can be used to run in person job analysis focus groups</a:t>
            </a:r>
          </a:p>
        </p:txBody>
      </p:sp>
      <p:sp>
        <p:nvSpPr>
          <p:cNvPr id="4" name="Slide Number Placeholder 3"/>
          <p:cNvSpPr>
            <a:spLocks noGrp="1"/>
          </p:cNvSpPr>
          <p:nvPr>
            <p:ph type="sldNum" sz="quarter" idx="5"/>
          </p:nvPr>
        </p:nvSpPr>
        <p:spPr/>
        <p:txBody>
          <a:bodyPr/>
          <a:lstStyle/>
          <a:p>
            <a:fld id="{27AAF4CE-E491-4C24-973E-BE509AF71BBF}" type="slidenum">
              <a:rPr lang="en-GB" smtClean="0"/>
              <a:t>20</a:t>
            </a:fld>
            <a:endParaRPr lang="en-GB"/>
          </a:p>
        </p:txBody>
      </p:sp>
    </p:spTree>
    <p:extLst>
      <p:ext uri="{BB962C8B-B14F-4D97-AF65-F5344CB8AC3E}">
        <p14:creationId xmlns:p14="http://schemas.microsoft.com/office/powerpoint/2010/main" val="3518481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a:defRPr/>
            </a:pPr>
            <a:endParaRPr lang="en-GB"/>
          </a:p>
          <a:p>
            <a:pPr marL="171450" indent="-171450">
              <a:buFont typeface="Arial" panose="020B0604020202020204" pitchFamily="34" charset="0"/>
              <a:buChar char="•"/>
            </a:pPr>
            <a:r>
              <a:rPr lang="en-GB"/>
              <a:t>Encourage trainees to discuss these 12 Wave Sections in relation to the role</a:t>
            </a:r>
          </a:p>
          <a:p>
            <a:pPr marL="171450" indent="-171450">
              <a:buFont typeface="Arial" panose="020B0604020202020204" pitchFamily="34" charset="0"/>
              <a:buChar char="•"/>
            </a:pPr>
            <a:r>
              <a:rPr lang="en-GB"/>
              <a:t>The goal is to choose 4 Sections as critically important, these do not need to be split across the 4 Clusters/</a:t>
            </a:r>
            <a:r>
              <a:rPr lang="en-GB" err="1"/>
              <a:t>colors</a:t>
            </a:r>
            <a:endParaRPr lang="en-GB"/>
          </a:p>
          <a:p>
            <a:pPr marL="171450" indent="-171450">
              <a:buFont typeface="Arial" panose="020B0604020202020204" pitchFamily="34" charset="0"/>
              <a:buChar char="•"/>
            </a:pPr>
            <a:r>
              <a:rPr lang="en-GB"/>
              <a:t>All Sections are positively worded, making them all sound desirable, try to think of which </a:t>
            </a:r>
            <a:r>
              <a:rPr lang="en-GB" err="1"/>
              <a:t>behaviors</a:t>
            </a:r>
            <a:r>
              <a:rPr lang="en-GB"/>
              <a:t> a person could not do the job without</a:t>
            </a:r>
          </a:p>
          <a:p>
            <a:pPr marL="0" indent="0">
              <a:buFont typeface="Arial" panose="020B0604020202020204" pitchFamily="34" charset="0"/>
              <a:buNone/>
            </a:pPr>
            <a:endParaRPr lang="en-GB"/>
          </a:p>
          <a:p>
            <a:pPr marL="0" indent="0">
              <a:buFont typeface="Arial" panose="020B0604020202020204" pitchFamily="34" charset="0"/>
              <a:buNone/>
            </a:pPr>
            <a:endParaRPr lang="en-GB"/>
          </a:p>
          <a:p>
            <a:r>
              <a:rPr lang="en-GB"/>
              <a:t>Creating Innovation – Generating innovative ideas and creative approaches to e-learning with due consideration of customer needs / Able to develop innovative approaches to meet business objectives</a:t>
            </a:r>
          </a:p>
          <a:p>
            <a:endParaRPr lang="en-GB"/>
          </a:p>
          <a:p>
            <a:r>
              <a:rPr lang="en-GB"/>
              <a:t>Providing Leadership - Managing the team and coordinating their sales and account management activities</a:t>
            </a:r>
          </a:p>
          <a:p>
            <a:endParaRPr lang="en-GB"/>
          </a:p>
          <a:p>
            <a:r>
              <a:rPr lang="en-GB"/>
              <a:t>Driving Success - Able to motivate a team to achieve targets/ Pursuing goals etc</a:t>
            </a:r>
          </a:p>
          <a:p>
            <a:endParaRPr lang="en-GB"/>
          </a:p>
          <a:p>
            <a:endParaRPr lang="en-GB"/>
          </a:p>
          <a:p>
            <a:r>
              <a:rPr lang="en-GB"/>
              <a:t>Building Relationships - Able to network and build relationships with a range of individuals</a:t>
            </a:r>
          </a:p>
          <a:p>
            <a:endParaRPr lang="en-GB"/>
          </a:p>
          <a:p>
            <a:r>
              <a:rPr lang="en-GB"/>
              <a:t>Adjusting to change - Resolving Conflict - Managing challenges encountered by the team and advising on the best course of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577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Encourage trainees to discuss and agree on 3 ability areas for the role</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Working with numbers - Monthly reports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Working with Words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Working with Systems/Logic</a:t>
            </a:r>
          </a:p>
          <a:p>
            <a:pPr marL="0" indent="0">
              <a:buFont typeface="Arial" panose="020B0604020202020204" pitchFamily="34" charset="0"/>
              <a:buNone/>
            </a:pPr>
            <a:endParaRPr lang="en-GB"/>
          </a:p>
          <a:p>
            <a:pPr marL="0" indent="0">
              <a:buFont typeface="Arial" panose="020B0604020202020204" pitchFamily="34" charset="0"/>
              <a:buNone/>
            </a:pPr>
            <a:r>
              <a:rPr lang="en-GB"/>
              <a:t>• Strong written &amp; verbal communication skills</a:t>
            </a:r>
          </a:p>
          <a:p>
            <a:pPr marL="0" indent="0">
              <a:buFont typeface="Arial" panose="020B0604020202020204" pitchFamily="34" charset="0"/>
              <a:buNone/>
            </a:pPr>
            <a:r>
              <a:rPr lang="en-GB"/>
              <a:t>• Strong numerical &amp; logical thinking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5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24</a:t>
            </a:fld>
            <a:endParaRPr lang="en-US"/>
          </a:p>
        </p:txBody>
      </p:sp>
    </p:spTree>
    <p:extLst>
      <p:ext uri="{BB962C8B-B14F-4D97-AF65-F5344CB8AC3E}">
        <p14:creationId xmlns:p14="http://schemas.microsoft.com/office/powerpoint/2010/main" val="99319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10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a:solidFill>
                  <a:srgbClr val="000000"/>
                </a:solidFill>
                <a:effectLst/>
                <a:latin typeface="Times New Roman" panose="02020603050405020304" pitchFamily="18" charset="0"/>
              </a:rPr>
              <a:t> </a:t>
            </a:r>
            <a:r>
              <a:rPr lang="en-GB"/>
              <a:t>Ask trainees to turn on webcams for introduction and ask them to cover these questions</a:t>
            </a:r>
          </a:p>
          <a:p>
            <a:pPr marL="171450" indent="-171450">
              <a:buFont typeface="Arial" panose="020B0604020202020204" pitchFamily="34" charset="0"/>
              <a:buChar char="•"/>
            </a:pPr>
            <a:r>
              <a:rPr lang="en-GB"/>
              <a:t>You may wish to remove these or ask trainees to keep their introductions brief if you have a large group</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575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editable in their workbooks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857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029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Energizer – ask trainees which ‘blob’ they feel like</a:t>
            </a:r>
          </a:p>
          <a:p>
            <a:pPr marL="628650" lvl="1" indent="-171450">
              <a:buFont typeface="Arial" panose="020B0604020202020204" pitchFamily="34" charset="0"/>
              <a:buChar char="•"/>
            </a:pPr>
            <a:r>
              <a:rPr lang="en-GB"/>
              <a:t>Use to gauge if a break is needed</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AC4DA-4713-4364-A84B-3351FA8F4B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149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Explore this combination in relation to a leadership role</a:t>
            </a:r>
            <a:br>
              <a:rPr lang="en-GB"/>
            </a:br>
            <a:r>
              <a:rPr lang="en-GB"/>
              <a:t>What might the advantages and disadvantages be?</a:t>
            </a:r>
          </a:p>
          <a:p>
            <a:r>
              <a:rPr lang="en-GB"/>
              <a:t>Only slightly less Directing than others – how important is this in the specific role?</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263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 could these style combinations play out in the role?</a:t>
            </a:r>
          </a:p>
          <a:p>
            <a:r>
              <a:rPr lang="en-GB"/>
              <a:t>How important is it to be challenging?</a:t>
            </a:r>
          </a:p>
          <a:p>
            <a:r>
              <a:rPr lang="en-GB"/>
              <a:t>When have they had to challenge others? </a:t>
            </a:r>
          </a:p>
          <a:p>
            <a:r>
              <a:rPr lang="en-GB"/>
              <a:t>How could they use their strength in articulating to support them in being challenging?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067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032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857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Explore initial reactions to these two areas – can explore one at a time then combine</a:t>
            </a:r>
          </a:p>
          <a:p>
            <a:r>
              <a:rPr lang="en-GB"/>
              <a:t>How much opportunity/time does this individual have to learn about new things?</a:t>
            </a:r>
          </a:p>
          <a:p>
            <a:r>
              <a:rPr lang="en-GB"/>
              <a:t>They appear to prefer learning by reading – is this possible in the role?</a:t>
            </a:r>
          </a:p>
          <a:p>
            <a:r>
              <a:rPr lang="en-GB"/>
              <a:t>What does practical work look like for them/in the role?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437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 important is it to be positive in the role?</a:t>
            </a:r>
          </a:p>
          <a:p>
            <a:r>
              <a:rPr lang="en-GB"/>
              <a:t>What impact could this have on others around them?</a:t>
            </a:r>
          </a:p>
          <a:p>
            <a:r>
              <a:rPr lang="en-GB"/>
              <a:t>If this is a leadership/manager position, how do they bring others with them during change?</a:t>
            </a:r>
          </a:p>
          <a:p>
            <a:r>
              <a:rPr lang="en-GB"/>
              <a:t>Common pattern to see people finding it difficult to cope with uncertainty</a:t>
            </a:r>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579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are styles?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079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You can talk through this slide to introduce Saville Assessment</a:t>
            </a:r>
          </a:p>
          <a:p>
            <a:pPr marL="171450" indent="-171450">
              <a:buFont typeface="Arial" panose="020B0604020202020204" pitchFamily="34" charset="0"/>
              <a:buChar char="•"/>
            </a:pPr>
            <a:r>
              <a:rPr lang="en-GB"/>
              <a:t>Peter Saville was the ‘S’ from SHL if you are familiar with their assessments, after selling SHL, he chose to start again. This time he wanted to make use of technology to dive deeper and better predict workplace performance</a:t>
            </a:r>
          </a:p>
          <a:p>
            <a:pPr marL="171450" indent="-171450">
              <a:buFont typeface="Arial" panose="020B0604020202020204" pitchFamily="34" charset="0"/>
              <a:buChar char="•"/>
            </a:pPr>
            <a:r>
              <a:rPr lang="en-GB"/>
              <a:t>Before Wave was launched, there was a two-year research program exploring which behaviors and preferences best predicted workplace performance in order to create a highly-valid assessment.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086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Self-assured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How important is it for them to be self-assured in their role?</a:t>
            </a:r>
          </a:p>
          <a:p>
            <a:r>
              <a:rPr lang="en-GB" b="0"/>
              <a:t>How much autonomy do they have in their role/in their own development?</a:t>
            </a:r>
          </a:p>
          <a:p>
            <a:r>
              <a:rPr lang="en-GB" b="0"/>
              <a:t>How might developing in this area benefit them?</a:t>
            </a:r>
            <a:endParaRPr lang="en-GB"/>
          </a:p>
          <a:p>
            <a:endParaRPr lang="en-GB"/>
          </a:p>
          <a:p>
            <a:r>
              <a:rPr lang="en-GB" b="1"/>
              <a:t>Interactive</a:t>
            </a:r>
          </a:p>
          <a:p>
            <a:r>
              <a:rPr lang="en-GB" b="0"/>
              <a:t>How important is it for them to be interactive in their role?</a:t>
            </a:r>
          </a:p>
          <a:p>
            <a:r>
              <a:rPr lang="en-GB" b="0"/>
              <a:t>Is motivation lower as their would be a benefit to being less lively/talkative?</a:t>
            </a:r>
          </a:p>
          <a:p>
            <a:r>
              <a:rPr lang="en-GB" b="0"/>
              <a:t>If being interactive is important, how might this motivation impact negatively?</a:t>
            </a:r>
          </a:p>
          <a:p>
            <a:r>
              <a:rPr lang="en-GB" b="0"/>
              <a:t>What to they like/dislike about being interactive?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208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Remember to cover facets first before exploring M-T splits</a:t>
            </a:r>
          </a:p>
          <a:p>
            <a:r>
              <a:rPr lang="en-GB"/>
              <a:t>How important is it to empower others in this role?</a:t>
            </a:r>
          </a:p>
          <a:p>
            <a:r>
              <a:rPr lang="en-GB"/>
              <a:t>What do they like/dislike about empowering others?</a:t>
            </a:r>
          </a:p>
          <a:p>
            <a:r>
              <a:rPr lang="en-GB"/>
              <a:t>Example to gather evidence of talent</a:t>
            </a:r>
          </a:p>
          <a:p>
            <a:r>
              <a:rPr lang="en-GB"/>
              <a:t>What could be the impact/risk of lower motivation?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279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Remember to cover facets first before exploring M-T splits</a:t>
            </a:r>
          </a:p>
          <a:p>
            <a:r>
              <a:rPr lang="en-GB"/>
              <a:t>Explore Convincing first </a:t>
            </a:r>
          </a:p>
          <a:p>
            <a:r>
              <a:rPr lang="en-GB"/>
              <a:t>Why is this important to them?</a:t>
            </a:r>
          </a:p>
          <a:p>
            <a:r>
              <a:rPr lang="en-GB"/>
              <a:t>How well do they feel they convince others? Any examples?</a:t>
            </a:r>
          </a:p>
          <a:p>
            <a:r>
              <a:rPr lang="en-GB"/>
              <a:t>Could their responses to articulate be having an effect on their ability to convince others?</a:t>
            </a:r>
          </a:p>
          <a:p>
            <a:r>
              <a:rPr lang="en-GB"/>
              <a:t>How would it benefit them to improve their articulation skills?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7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655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648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Receptive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Is this an area they have initially overrated?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When might they be more/less receptive?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could the risk/impact be if they become less receptive under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are some advantages to this style? </a:t>
            </a:r>
            <a:endParaRPr lang="en-GB" b="0"/>
          </a:p>
          <a:p>
            <a:endParaRPr lang="en-GB"/>
          </a:p>
          <a:p>
            <a:r>
              <a:rPr lang="en-GB" b="1"/>
              <a:t>Purposeful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Is this an area they have initially underrated?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When might they be more/less purposeful?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How important is this area in the role?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are the advantages/disadvantages of this style?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How might this impact others involved in the decision making process?</a:t>
            </a:r>
          </a:p>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4395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Remember to cover facets first before exploring N-I splits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Is this an area they have initially overrated?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When might they be more/less organized?</a:t>
            </a:r>
          </a:p>
          <a:p>
            <a:r>
              <a:rPr lang="en-GB"/>
              <a:t>What is the impact of potentially becoming less organized under pressure?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399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Remember to cover facets first before exploring N-I splits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Is this an area they have initially underrated?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When might they be more/less meticulous?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Does a naturally tendency to be detail oriented come out under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impact might this have in their role?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327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684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Energizer – ask trainees which ‘blob’ they feel like</a:t>
            </a:r>
          </a:p>
          <a:p>
            <a:pPr marL="628650" lvl="1" indent="-171450">
              <a:buFont typeface="Arial" panose="020B0604020202020204" pitchFamily="34" charset="0"/>
              <a:buChar char="•"/>
            </a:pPr>
            <a:r>
              <a:rPr lang="en-GB"/>
              <a:t>Use to gauge if a break is needed</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AC4DA-4713-4364-A84B-3351FA8F4B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149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 can use this slide to give an overview of the course. Depending on the course timings, you can explain which modules you expect to cover in today’s session and what time you expect to have breaks and finish.</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687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0" i="0">
                <a:solidFill>
                  <a:srgbClr val="000000"/>
                </a:solidFill>
                <a:effectLst/>
                <a:latin typeface="Arial" panose="020B0604020202020204" pitchFamily="34" charset="0"/>
              </a:rPr>
              <a:t>​</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338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9823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Workbook page 64</a:t>
            </a:r>
          </a:p>
        </p:txBody>
      </p:sp>
      <p:sp>
        <p:nvSpPr>
          <p:cNvPr id="4" name="Slide Number Placeholder 3"/>
          <p:cNvSpPr>
            <a:spLocks noGrp="1"/>
          </p:cNvSpPr>
          <p:nvPr>
            <p:ph type="sldNum" sz="quarter" idx="5"/>
          </p:nvPr>
        </p:nvSpPr>
        <p:spPr/>
        <p:txBody>
          <a:bodyPr/>
          <a:lstStyle/>
          <a:p>
            <a:fld id="{37D8A5FE-A32A-4953-A047-190B0A12A482}" type="slidenum">
              <a:rPr lang="en-GB" smtClean="0"/>
              <a:t>86</a:t>
            </a:fld>
            <a:endParaRPr lang="en-GB"/>
          </a:p>
        </p:txBody>
      </p:sp>
    </p:spTree>
    <p:extLst>
      <p:ext uri="{BB962C8B-B14F-4D97-AF65-F5344CB8AC3E}">
        <p14:creationId xmlns:p14="http://schemas.microsoft.com/office/powerpoint/2010/main" val="3604110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Break into groups/pairs for feedback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3340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0" i="0">
                <a:solidFill>
                  <a:srgbClr val="000000"/>
                </a:solidFill>
                <a:effectLst/>
                <a:latin typeface="Arial" panose="020B0604020202020204" pitchFamily="34" charset="0"/>
              </a:rPr>
              <a:t>​</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784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feedback report</a:t>
            </a:r>
          </a:p>
          <a:p>
            <a:r>
              <a:rPr lang="en-GB"/>
              <a:t>Split into groups / pairs and use sample reports A-D (same as old reports)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8694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feedback report</a:t>
            </a:r>
          </a:p>
          <a:p>
            <a:r>
              <a:rPr lang="en-GB"/>
              <a:t>Split into groups / pairs and use sample reports A-D (same as old reports)</a:t>
            </a:r>
          </a:p>
        </p:txBody>
      </p:sp>
      <p:sp>
        <p:nvSpPr>
          <p:cNvPr id="4" name="Slide Number Placeholder 3"/>
          <p:cNvSpPr>
            <a:spLocks noGrp="1"/>
          </p:cNvSpPr>
          <p:nvPr>
            <p:ph type="sldNum" sz="quarter" idx="5"/>
          </p:nvPr>
        </p:nvSpPr>
        <p:spPr/>
        <p:txBody>
          <a:bodyPr/>
          <a:lstStyle/>
          <a:p>
            <a:fld id="{27AAF4CE-E491-4C24-973E-BE509AF71BBF}" type="slidenum">
              <a:rPr lang="en-GB" smtClean="0"/>
              <a:t>102</a:t>
            </a:fld>
            <a:endParaRPr lang="en-GB"/>
          </a:p>
        </p:txBody>
      </p:sp>
    </p:spTree>
    <p:extLst>
      <p:ext uri="{BB962C8B-B14F-4D97-AF65-F5344CB8AC3E}">
        <p14:creationId xmlns:p14="http://schemas.microsoft.com/office/powerpoint/2010/main" val="3993454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Break into groups/pairs for feedback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249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0" i="0">
                <a:solidFill>
                  <a:srgbClr val="000000"/>
                </a:solidFill>
                <a:effectLst/>
                <a:latin typeface="Arial" panose="020B0604020202020204" pitchFamily="34" charset="0"/>
              </a:rPr>
              <a:t>​</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341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434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This slides covers talent trends seen over the last few years</a:t>
            </a:r>
          </a:p>
          <a:p>
            <a:pPr marL="171450" indent="-171450">
              <a:buFont typeface="Arial" panose="020B0604020202020204" pitchFamily="34" charset="0"/>
              <a:buChar char="•"/>
            </a:pPr>
            <a:r>
              <a:rPr lang="en-GB"/>
              <a:t>Ask trainees if they have any experiences of these or if there are any they would like to know more about</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0920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Workbook page 77</a:t>
            </a:r>
          </a:p>
        </p:txBody>
      </p:sp>
      <p:sp>
        <p:nvSpPr>
          <p:cNvPr id="4" name="Slide Number Placeholder 3"/>
          <p:cNvSpPr>
            <a:spLocks noGrp="1"/>
          </p:cNvSpPr>
          <p:nvPr>
            <p:ph type="sldNum" sz="quarter" idx="5"/>
          </p:nvPr>
        </p:nvSpPr>
        <p:spPr/>
        <p:txBody>
          <a:bodyPr/>
          <a:lstStyle/>
          <a:p>
            <a:fld id="{37D8A5FE-A32A-4953-A047-190B0A12A482}" type="slidenum">
              <a:rPr lang="en-GB" smtClean="0"/>
              <a:t>113</a:t>
            </a:fld>
            <a:endParaRPr lang="en-GB"/>
          </a:p>
        </p:txBody>
      </p:sp>
    </p:spTree>
    <p:extLst>
      <p:ext uri="{BB962C8B-B14F-4D97-AF65-F5344CB8AC3E}">
        <p14:creationId xmlns:p14="http://schemas.microsoft.com/office/powerpoint/2010/main" val="25161892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Workbook page 77</a:t>
            </a:r>
          </a:p>
          <a:p>
            <a:endParaRPr lang="en-GB" dirty="0"/>
          </a:p>
        </p:txBody>
      </p:sp>
      <p:sp>
        <p:nvSpPr>
          <p:cNvPr id="4" name="Slide Number Placeholder 3"/>
          <p:cNvSpPr>
            <a:spLocks noGrp="1"/>
          </p:cNvSpPr>
          <p:nvPr>
            <p:ph type="sldNum" sz="quarter" idx="5"/>
          </p:nvPr>
        </p:nvSpPr>
        <p:spPr/>
        <p:txBody>
          <a:bodyPr/>
          <a:lstStyle/>
          <a:p>
            <a:fld id="{37D8A5FE-A32A-4953-A047-190B0A12A482}" type="slidenum">
              <a:rPr lang="en-GB" smtClean="0"/>
              <a:t>114</a:t>
            </a:fld>
            <a:endParaRPr lang="en-GB"/>
          </a:p>
        </p:txBody>
      </p:sp>
    </p:spTree>
    <p:extLst>
      <p:ext uri="{BB962C8B-B14F-4D97-AF65-F5344CB8AC3E}">
        <p14:creationId xmlns:p14="http://schemas.microsoft.com/office/powerpoint/2010/main" val="9893872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Workbook page 77</a:t>
            </a:r>
          </a:p>
          <a:p>
            <a:endParaRPr lang="en-GB" dirty="0"/>
          </a:p>
        </p:txBody>
      </p:sp>
      <p:sp>
        <p:nvSpPr>
          <p:cNvPr id="4" name="Slide Number Placeholder 3"/>
          <p:cNvSpPr>
            <a:spLocks noGrp="1"/>
          </p:cNvSpPr>
          <p:nvPr>
            <p:ph type="sldNum" sz="quarter" idx="5"/>
          </p:nvPr>
        </p:nvSpPr>
        <p:spPr/>
        <p:txBody>
          <a:bodyPr/>
          <a:lstStyle/>
          <a:p>
            <a:fld id="{37D8A5FE-A32A-4953-A047-190B0A12A482}" type="slidenum">
              <a:rPr lang="en-GB" smtClean="0"/>
              <a:t>115</a:t>
            </a:fld>
            <a:endParaRPr lang="en-GB"/>
          </a:p>
        </p:txBody>
      </p:sp>
    </p:spTree>
    <p:extLst>
      <p:ext uri="{BB962C8B-B14F-4D97-AF65-F5344CB8AC3E}">
        <p14:creationId xmlns:p14="http://schemas.microsoft.com/office/powerpoint/2010/main" val="33673718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Reliability: </a:t>
            </a:r>
            <a:r>
              <a:rPr kumimoji="0" lang="en-GB" sz="12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How consistently and precisely an assessment measures a characteristic. </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GB"/>
              <a:t>accuracy and consistency - .7</a:t>
            </a:r>
            <a:endParaRPr kumimoji="0" lang="en-GB" sz="12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GB" sz="12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Validity: </a:t>
            </a:r>
            <a:r>
              <a:rPr kumimoji="0" lang="en-GB" sz="12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Related to the relevance and predictive power of an assessment.</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GB"/>
              <a:t>relevance and predictive power - .3</a:t>
            </a:r>
            <a:r>
              <a:rPr kumimoji="0" lang="en-GB" sz="12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6328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Test-retest</a:t>
            </a:r>
          </a:p>
          <a:p>
            <a:r>
              <a:rPr lang="en-US"/>
              <a:t> - Attribute is stable</a:t>
            </a:r>
          </a:p>
          <a:p>
            <a:r>
              <a:rPr lang="en-US"/>
              <a:t> - hard to get because candidate might not be willing to do it twice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wave .75</a:t>
            </a:r>
          </a:p>
          <a:p>
            <a:endParaRPr lang="en-US"/>
          </a:p>
          <a:p>
            <a:endParaRPr lang="en-US"/>
          </a:p>
          <a:p>
            <a:r>
              <a:rPr lang="en-US"/>
              <a:t>Alternate/ Parallel</a:t>
            </a:r>
          </a:p>
          <a:p>
            <a:r>
              <a:rPr lang="en-US"/>
              <a:t> - two versions of the same assessment are closely related (think of PS and FS)</a:t>
            </a:r>
          </a:p>
          <a:p>
            <a:r>
              <a:rPr lang="en-US"/>
              <a:t> - clear and consistent in terms of what is measured</a:t>
            </a:r>
          </a:p>
          <a:p>
            <a:endParaRPr lang="en-US"/>
          </a:p>
          <a:p>
            <a:r>
              <a:rPr lang="en-US"/>
              <a:t> - cost of having two versions to compare</a:t>
            </a:r>
          </a:p>
          <a:p>
            <a:r>
              <a:rPr lang="en-US"/>
              <a:t> - wave .86</a:t>
            </a:r>
          </a:p>
          <a:p>
            <a:endParaRPr lang="en-US"/>
          </a:p>
          <a:p>
            <a:endParaRPr lang="en-US"/>
          </a:p>
          <a:p>
            <a:r>
              <a:rPr lang="en-US"/>
              <a:t>Internal consistency</a:t>
            </a:r>
          </a:p>
          <a:p>
            <a:r>
              <a:rPr lang="en-GB"/>
              <a:t> - internal correlations of measures in a questionnaire – how well the questions in one scale are related</a:t>
            </a:r>
          </a:p>
          <a:p>
            <a:endParaRPr lang="en-GB"/>
          </a:p>
          <a:p>
            <a:r>
              <a:rPr lang="en-GB"/>
              <a:t>If items are repetitive the correlations could look really </a:t>
            </a:r>
            <a:r>
              <a:rPr lang="en-GB" err="1"/>
              <a:t>really</a:t>
            </a:r>
            <a:r>
              <a:rPr lang="en-GB"/>
              <a:t> high but not actually demonstrate good underlying relationship</a:t>
            </a:r>
          </a:p>
          <a:p>
            <a:endParaRPr lang="en-GB"/>
          </a:p>
          <a:p>
            <a:r>
              <a:rPr lang="en-GB"/>
              <a:t>- Wave .74</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3392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5458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Face and Faith</a:t>
            </a:r>
          </a:p>
          <a:p>
            <a:endParaRPr lang="en-US"/>
          </a:p>
          <a:p>
            <a:endParaRPr lang="en-US"/>
          </a:p>
          <a:p>
            <a:r>
              <a:rPr lang="en-US"/>
              <a:t>Content: Focusing on relevant content (i.e. job and work-related)</a:t>
            </a:r>
          </a:p>
          <a:p>
            <a:endParaRPr lang="en-US"/>
          </a:p>
          <a:p>
            <a:r>
              <a:rPr lang="en-US"/>
              <a:t>Construct: Measures expected underlying value such as a trait or theory </a:t>
            </a:r>
          </a:p>
          <a:p>
            <a:r>
              <a:rPr lang="en-US"/>
              <a:t>(for example a </a:t>
            </a:r>
            <a:r>
              <a:rPr lang="en-US" err="1"/>
              <a:t>beahvioural</a:t>
            </a:r>
            <a:r>
              <a:rPr lang="en-US"/>
              <a:t> measure aimed at building relationships shouldn’t be more focused on anything else)</a:t>
            </a:r>
          </a:p>
          <a:p>
            <a:endParaRPr lang="en-US"/>
          </a:p>
          <a:p>
            <a:r>
              <a:rPr lang="en-US"/>
              <a:t>Consequential: consequences of using the assessment – do no harm, appropriate for promotion decision, etc.</a:t>
            </a:r>
          </a:p>
          <a:p>
            <a:endParaRPr lang="en-US"/>
          </a:p>
          <a:p>
            <a:r>
              <a:rPr lang="en-US"/>
              <a:t>Criterion: - does the questionnaire predict a particular criterion? E.g. job competency</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8357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Designed with validity in mind, from the start – items written and selected to predict overall working performance</a:t>
            </a:r>
          </a:p>
          <a:p>
            <a:endParaRPr lang="en-GB"/>
          </a:p>
          <a:p>
            <a:r>
              <a:rPr lang="en-GB"/>
              <a:t>Rate/Rank – helps minimise distortion – makes profiles more reflective of people’s typical behaviour</a:t>
            </a:r>
          </a:p>
          <a:p>
            <a:endParaRPr lang="en-GB"/>
          </a:p>
          <a:p>
            <a:r>
              <a:rPr lang="en-GB"/>
              <a:t>Only the most predictive competencies were kept, those giving less prediction about performance were less useful so we didn’t keep them in</a:t>
            </a:r>
          </a:p>
          <a:p>
            <a:endParaRPr lang="en-GB"/>
          </a:p>
          <a:p>
            <a:r>
              <a:rPr lang="en-GB"/>
              <a:t>Epsom – looking at constructs of existing assessments – more information in your workbooks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0226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Based on our own data as well as meta-analyses</a:t>
            </a:r>
          </a:p>
          <a:p>
            <a:endParaRPr lang="en-GB"/>
          </a:p>
          <a:p>
            <a:r>
              <a:rPr lang="en-GB"/>
              <a:t>When you are building a selection process/ ac make sure you’re using the methods which will give you most value – what’s going to be giving the information you really need?</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3281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Anything over .3 is giving good prediction about performance, so all of these tools are good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122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Ask trainees to say what they see in the chat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You can use this as a way to practice functionality by asked them to raise their hand if they see a bat</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2835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Page 140</a:t>
            </a:r>
          </a:p>
          <a:p>
            <a:endParaRPr lang="en-US"/>
          </a:p>
          <a:p>
            <a:r>
              <a:rPr lang="en-US"/>
              <a:t>The greater your validity, the greater the benefit to the organization as you get more test utility or return on investment.</a:t>
            </a:r>
          </a:p>
          <a:p>
            <a:endParaRPr lang="en-US"/>
          </a:p>
          <a:p>
            <a:endParaRPr lang="en-US"/>
          </a:p>
          <a:p>
            <a:r>
              <a:rPr lang="en-US"/>
              <a:t>The greater your validity, the smaller the risk of a wrong hire, the more accurate your selection process is of hiring the right person -  so the return on investment is massive</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91696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ROI model – using rigorous, robust assessment means you’re giving candidates a Quality experience and helping engagement whilst getting what you need from the selection methods too. You can reliability screen out less suitable candidates and select in those who will support the organisation best.</a:t>
            </a:r>
          </a:p>
          <a:p>
            <a:endParaRPr lang="en-GB"/>
          </a:p>
          <a:p>
            <a:r>
              <a:rPr lang="en-GB"/>
              <a:t>Consider the cost of a poor hire, needing to go out to recruit again, administrator time and resource</a:t>
            </a:r>
          </a:p>
          <a:p>
            <a:endParaRPr lang="en-GB"/>
          </a:p>
          <a:p>
            <a:r>
              <a:rPr lang="en-GB" err="1"/>
              <a:t>Standarised</a:t>
            </a:r>
            <a:r>
              <a:rPr lang="en-GB"/>
              <a:t>, objective, less room for subjectivity and bias which could unfairly impact different groups – genders, ages, ethnicities, etc.</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8147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Encourage trainees to discuss these 12 Wave Sections in relation to the role</a:t>
            </a:r>
          </a:p>
          <a:p>
            <a:pPr marL="171450" indent="-171450">
              <a:buFont typeface="Arial" panose="020B0604020202020204" pitchFamily="34" charset="0"/>
              <a:buChar char="•"/>
            </a:pPr>
            <a:r>
              <a:rPr lang="en-GB"/>
              <a:t>The goal is to choose 4 Sections as critically important, these do not need to be split across the 4 Clusters/</a:t>
            </a:r>
            <a:r>
              <a:rPr lang="en-GB" err="1"/>
              <a:t>colors</a:t>
            </a:r>
            <a:endParaRPr lang="en-GB"/>
          </a:p>
          <a:p>
            <a:pPr marL="171450" indent="-171450">
              <a:buFont typeface="Arial" panose="020B0604020202020204" pitchFamily="34" charset="0"/>
              <a:buChar char="•"/>
            </a:pPr>
            <a:r>
              <a:rPr lang="en-GB"/>
              <a:t>All Sections are positively worded, making them all sound desirable, try to think of which </a:t>
            </a:r>
            <a:r>
              <a:rPr lang="en-GB" err="1"/>
              <a:t>behaviors</a:t>
            </a:r>
            <a:r>
              <a:rPr lang="en-GB"/>
              <a:t> a person could not do the job without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5772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Encourage trainees to discuss these 12 Wave Sections in relation to the role</a:t>
            </a:r>
          </a:p>
          <a:p>
            <a:pPr marL="171450" indent="-171450">
              <a:buFont typeface="Arial" panose="020B0604020202020204" pitchFamily="34" charset="0"/>
              <a:buChar char="•"/>
            </a:pPr>
            <a:r>
              <a:rPr lang="en-GB"/>
              <a:t>The goal is to choose 4 Sections as critically important, these do not need to be split across the 4 Clusters/</a:t>
            </a:r>
            <a:r>
              <a:rPr lang="en-GB" err="1"/>
              <a:t>colors</a:t>
            </a:r>
            <a:endParaRPr lang="en-GB"/>
          </a:p>
          <a:p>
            <a:pPr marL="171450" indent="-171450">
              <a:buFont typeface="Arial" panose="020B0604020202020204" pitchFamily="34" charset="0"/>
              <a:buChar char="•"/>
            </a:pPr>
            <a:r>
              <a:rPr lang="en-GB"/>
              <a:t>All Sections are positively worded, making them all sound desirable, try to think of which </a:t>
            </a:r>
            <a:r>
              <a:rPr lang="en-GB" err="1"/>
              <a:t>behaviors</a:t>
            </a:r>
            <a:r>
              <a:rPr lang="en-GB"/>
              <a:t> a person could not do the job without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5445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Look at current price list for notes around pricing</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05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053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Objective and standardised</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4472C4"/>
                </a:solidFill>
                <a:effectLst/>
                <a:latin typeface="Calibri" panose="020F0502020204030204" pitchFamily="34" charset="0"/>
              </a:rPr>
              <a:t>An assessment of a psychological attribute, typically scored using a numerical scale or category system</a:t>
            </a:r>
            <a:r>
              <a:rPr lang="en-US" b="0" i="0">
                <a:solidFill>
                  <a:srgbClr val="4472C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4472C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4472C4"/>
                </a:solidFill>
                <a:effectLst/>
                <a:latin typeface="Calibri" panose="020F0502020204030204" pitchFamily="34" charset="0"/>
              </a:rPr>
              <a:t>Psycho= mind</a:t>
            </a:r>
            <a:r>
              <a:rPr lang="en-US" b="0" i="0">
                <a:solidFill>
                  <a:srgbClr val="4472C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u="none" strike="noStrike">
                <a:solidFill>
                  <a:srgbClr val="4472C4"/>
                </a:solidFill>
                <a:effectLst/>
                <a:latin typeface="Calibri" panose="020F0502020204030204" pitchFamily="34" charset="0"/>
              </a:rPr>
              <a:t>Metric= measure</a:t>
            </a:r>
            <a:r>
              <a:rPr lang="en-US" b="0" i="0">
                <a:solidFill>
                  <a:srgbClr val="4472C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315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 buckets </a:t>
            </a:r>
          </a:p>
          <a:p>
            <a:endParaRPr lang="en-GB"/>
          </a:p>
          <a:p>
            <a:r>
              <a:rPr lang="en-GB"/>
              <a:t>Typical – normal day – how will you typically perform</a:t>
            </a:r>
          </a:p>
          <a:p>
            <a:r>
              <a:rPr lang="en-GB"/>
              <a:t>ASK: other examples?</a:t>
            </a:r>
            <a:endParaRPr lang="en-GB">
              <a:ea typeface="Calibri"/>
              <a:cs typeface="Calibri"/>
            </a:endParaRPr>
          </a:p>
          <a:p>
            <a:r>
              <a:rPr lang="en-GB"/>
              <a:t>Interest inventories, personality questionnaires, motivational tests, attitude, 360</a:t>
            </a:r>
            <a:endParaRPr lang="en-GB">
              <a:ea typeface="Calibri"/>
              <a:cs typeface="Calibri"/>
            </a:endParaRPr>
          </a:p>
          <a:p>
            <a:r>
              <a:rPr lang="en-GB"/>
              <a:t>Has anyone done anything like this?</a:t>
            </a:r>
            <a:endParaRPr lang="en-GB">
              <a:ea typeface="Calibri"/>
              <a:cs typeface="Calibri"/>
            </a:endParaRPr>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497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CFD3E33-1CF0-47B5-7A15-F68739B64965}"/>
              </a:ext>
            </a:extLst>
          </p:cNvPr>
          <p:cNvSpPr>
            <a:spLocks noGrp="1"/>
          </p:cNvSpPr>
          <p:nvPr>
            <p:ph type="pic" sz="quarter" idx="12"/>
          </p:nvPr>
        </p:nvSpPr>
        <p:spPr>
          <a:xfrm>
            <a:off x="7113211" y="0"/>
            <a:ext cx="4359328" cy="6850856"/>
          </a:xfrm>
          <a:custGeom>
            <a:avLst/>
            <a:gdLst>
              <a:gd name="connsiteX0" fmla="*/ 5003 w 4366799"/>
              <a:gd name="connsiteY0" fmla="*/ 0 h 6850856"/>
              <a:gd name="connsiteX1" fmla="*/ 2988647 w 4366799"/>
              <a:gd name="connsiteY1" fmla="*/ 0 h 6850856"/>
              <a:gd name="connsiteX2" fmla="*/ 3329756 w 4366799"/>
              <a:gd name="connsiteY2" fmla="*/ 347212 h 6850856"/>
              <a:gd name="connsiteX3" fmla="*/ 4366173 w 4366799"/>
              <a:gd name="connsiteY3" fmla="*/ 1385265 h 6850856"/>
              <a:gd name="connsiteX4" fmla="*/ 4360567 w 4366799"/>
              <a:gd name="connsiteY4" fmla="*/ 4128003 h 6850856"/>
              <a:gd name="connsiteX5" fmla="*/ 4355001 w 4366799"/>
              <a:gd name="connsiteY5" fmla="*/ 6850856 h 6850856"/>
              <a:gd name="connsiteX6" fmla="*/ 2127331 w 4366799"/>
              <a:gd name="connsiteY6" fmla="*/ 6850856 h 6850856"/>
              <a:gd name="connsiteX7" fmla="*/ 5028 w 4366799"/>
              <a:gd name="connsiteY7" fmla="*/ 4741494 h 6850856"/>
              <a:gd name="connsiteX8" fmla="*/ 742 w 4366799"/>
              <a:gd name="connsiteY8" fmla="*/ 1187336 h 685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6799" h="6850856">
                <a:moveTo>
                  <a:pt x="5003" y="0"/>
                </a:moveTo>
                <a:lnTo>
                  <a:pt x="2988647" y="0"/>
                </a:lnTo>
                <a:lnTo>
                  <a:pt x="3329756" y="347212"/>
                </a:lnTo>
                <a:cubicBezTo>
                  <a:pt x="3675229" y="693230"/>
                  <a:pt x="4029804" y="1035833"/>
                  <a:pt x="4366173" y="1385265"/>
                </a:cubicBezTo>
                <a:cubicBezTo>
                  <a:pt x="4368350" y="2297488"/>
                  <a:pt x="4364458" y="3212745"/>
                  <a:pt x="4360567" y="4128003"/>
                </a:cubicBezTo>
                <a:lnTo>
                  <a:pt x="4355001" y="6850856"/>
                </a:lnTo>
                <a:lnTo>
                  <a:pt x="2127331" y="6850856"/>
                </a:lnTo>
                <a:lnTo>
                  <a:pt x="5028" y="4741494"/>
                </a:lnTo>
                <a:cubicBezTo>
                  <a:pt x="1763" y="3549509"/>
                  <a:pt x="-1503" y="2375730"/>
                  <a:pt x="742" y="1187336"/>
                </a:cubicBezTo>
                <a:close/>
              </a:path>
            </a:pathLst>
          </a:custGeom>
          <a:effectLst>
            <a:innerShdw blurRad="241300">
              <a:prstClr val="black">
                <a:alpha val="75000"/>
              </a:prstClr>
            </a:innerShdw>
          </a:effectLst>
        </p:spPr>
        <p:txBody>
          <a:bodyPr wrap="square">
            <a:noAutofit/>
          </a:bodyPr>
          <a:lstStyle/>
          <a:p>
            <a:endParaRPr lang="en-GB"/>
          </a:p>
        </p:txBody>
      </p:sp>
      <p:sp>
        <p:nvSpPr>
          <p:cNvPr id="4" name="TextBox 3">
            <a:extLst>
              <a:ext uri="{FF2B5EF4-FFF2-40B4-BE49-F238E27FC236}">
                <a16:creationId xmlns:a16="http://schemas.microsoft.com/office/drawing/2014/main" id="{D2350FC8-2D7F-E87F-BC4A-619FBC8CA140}"/>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
        <p:nvSpPr>
          <p:cNvPr id="5" name="Text Placeholder 17">
            <a:extLst>
              <a:ext uri="{FF2B5EF4-FFF2-40B4-BE49-F238E27FC236}">
                <a16:creationId xmlns:a16="http://schemas.microsoft.com/office/drawing/2014/main" id="{9E7735F2-47B5-38F9-4A10-3F3591D804F9}"/>
              </a:ext>
            </a:extLst>
          </p:cNvPr>
          <p:cNvSpPr>
            <a:spLocks noGrp="1"/>
          </p:cNvSpPr>
          <p:nvPr>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6" name="Text Placeholder 20">
            <a:extLst>
              <a:ext uri="{FF2B5EF4-FFF2-40B4-BE49-F238E27FC236}">
                <a16:creationId xmlns:a16="http://schemas.microsoft.com/office/drawing/2014/main" id="{01A96A6D-6411-7ABB-9F48-93B53A5A3FF5}"/>
              </a:ext>
            </a:extLst>
          </p:cNvPr>
          <p:cNvSpPr>
            <a:spLocks noGrp="1"/>
          </p:cNvSpPr>
          <p:nvPr>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7" name="Graphic 6">
            <a:extLst>
              <a:ext uri="{FF2B5EF4-FFF2-40B4-BE49-F238E27FC236}">
                <a16:creationId xmlns:a16="http://schemas.microsoft.com/office/drawing/2014/main" id="{391886EC-1986-8FEF-C701-80920CC3E5C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8" name="Group 7">
            <a:extLst>
              <a:ext uri="{FF2B5EF4-FFF2-40B4-BE49-F238E27FC236}">
                <a16:creationId xmlns:a16="http://schemas.microsoft.com/office/drawing/2014/main" id="{47CB7F87-07D6-6430-6813-EF8406DDE654}"/>
              </a:ext>
            </a:extLst>
          </p:cNvPr>
          <p:cNvGrpSpPr/>
          <p:nvPr userDrawn="1"/>
        </p:nvGrpSpPr>
        <p:grpSpPr>
          <a:xfrm>
            <a:off x="3850235" y="-493"/>
            <a:ext cx="8362044" cy="6871649"/>
            <a:chOff x="3850235" y="-493"/>
            <a:chExt cx="8362044" cy="6871649"/>
          </a:xfrm>
        </p:grpSpPr>
        <p:sp>
          <p:nvSpPr>
            <p:cNvPr id="9" name="Freeform: Shape 8">
              <a:extLst>
                <a:ext uri="{FF2B5EF4-FFF2-40B4-BE49-F238E27FC236}">
                  <a16:creationId xmlns:a16="http://schemas.microsoft.com/office/drawing/2014/main" id="{5018D83A-6ED4-6760-A2BA-FB82546A7075}"/>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10" name="Freeform: Shape 9">
              <a:extLst>
                <a:ext uri="{FF2B5EF4-FFF2-40B4-BE49-F238E27FC236}">
                  <a16:creationId xmlns:a16="http://schemas.microsoft.com/office/drawing/2014/main" id="{659F47A6-EC81-9A38-C5E6-AA6257C06E28}"/>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6B52BEF7-83B9-9F35-BF2D-DA0A9651B011}"/>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8CDEEA79-9CA9-075A-3D83-989E4AC88243}"/>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spTree>
    <p:extLst>
      <p:ext uri="{BB962C8B-B14F-4D97-AF65-F5344CB8AC3E}">
        <p14:creationId xmlns:p14="http://schemas.microsoft.com/office/powerpoint/2010/main" val="2990580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 Cover Woman">
    <p:bg>
      <p:bgPr>
        <a:solidFill>
          <a:schemeClr val="tx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BCB0CA-9F5A-AA7B-4ECF-E9966F87B09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28" name="Group 27">
            <a:extLst>
              <a:ext uri="{FF2B5EF4-FFF2-40B4-BE49-F238E27FC236}">
                <a16:creationId xmlns:a16="http://schemas.microsoft.com/office/drawing/2014/main" id="{954AA946-35DE-17F0-B6C8-74D4E89AE92F}"/>
              </a:ext>
            </a:extLst>
          </p:cNvPr>
          <p:cNvGrpSpPr/>
          <p:nvPr userDrawn="1"/>
        </p:nvGrpSpPr>
        <p:grpSpPr>
          <a:xfrm>
            <a:off x="3850235" y="-493"/>
            <a:ext cx="8362044" cy="6871649"/>
            <a:chOff x="3850235" y="-493"/>
            <a:chExt cx="8362044" cy="6871649"/>
          </a:xfrm>
        </p:grpSpPr>
        <p:sp>
          <p:nvSpPr>
            <p:cNvPr id="5" name="Freeform: Shape 4">
              <a:extLst>
                <a:ext uri="{FF2B5EF4-FFF2-40B4-BE49-F238E27FC236}">
                  <a16:creationId xmlns:a16="http://schemas.microsoft.com/office/drawing/2014/main" id="{6984A697-AFBF-AD99-7ABE-F14F9F86A554}"/>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E6E2EF6A-D392-2F93-5DA2-9468FA83EEDE}"/>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CD205D5C-21C9-E2A3-C2AB-1DBED6BF9043}"/>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568A2AEE-7518-23FD-F112-48044B22D52F}"/>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pic>
        <p:nvPicPr>
          <p:cNvPr id="2" name="Picture 1">
            <a:extLst>
              <a:ext uri="{FF2B5EF4-FFF2-40B4-BE49-F238E27FC236}">
                <a16:creationId xmlns:a16="http://schemas.microsoft.com/office/drawing/2014/main" id="{BCB470A6-3B09-C075-4245-3C6D554F68D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449" r="20113"/>
          <a:stretch/>
        </p:blipFill>
        <p:spPr>
          <a:xfrm>
            <a:off x="7105740" y="-7144"/>
            <a:ext cx="4366799" cy="6858000"/>
          </a:xfrm>
          <a:custGeom>
            <a:avLst/>
            <a:gdLst>
              <a:gd name="connsiteX0" fmla="*/ 5028 w 4366799"/>
              <a:gd name="connsiteY0" fmla="*/ 0 h 6858000"/>
              <a:gd name="connsiteX1" fmla="*/ 2988330 w 4366799"/>
              <a:gd name="connsiteY1" fmla="*/ 6821 h 6858000"/>
              <a:gd name="connsiteX2" fmla="*/ 4366173 w 4366799"/>
              <a:gd name="connsiteY2" fmla="*/ 1392409 h 6858000"/>
              <a:gd name="connsiteX3" fmla="*/ 4360567 w 4366799"/>
              <a:gd name="connsiteY3" fmla="*/ 4135147 h 6858000"/>
              <a:gd name="connsiteX4" fmla="*/ 4355001 w 4366799"/>
              <a:gd name="connsiteY4" fmla="*/ 6858000 h 6858000"/>
              <a:gd name="connsiteX5" fmla="*/ 2127331 w 4366799"/>
              <a:gd name="connsiteY5" fmla="*/ 6858000 h 6858000"/>
              <a:gd name="connsiteX6" fmla="*/ 5028 w 4366799"/>
              <a:gd name="connsiteY6" fmla="*/ 4748638 h 6858000"/>
              <a:gd name="connsiteX7" fmla="*/ 5028 w 436679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799" h="6858000">
                <a:moveTo>
                  <a:pt x="5028" y="0"/>
                </a:moveTo>
                <a:lnTo>
                  <a:pt x="2988330" y="6821"/>
                </a:lnTo>
                <a:cubicBezTo>
                  <a:pt x="3436822" y="472730"/>
                  <a:pt x="3917681" y="926500"/>
                  <a:pt x="4366173" y="1392409"/>
                </a:cubicBezTo>
                <a:cubicBezTo>
                  <a:pt x="4368350" y="2304632"/>
                  <a:pt x="4364458" y="3219889"/>
                  <a:pt x="4360567" y="4135147"/>
                </a:cubicBezTo>
                <a:lnTo>
                  <a:pt x="4355001" y="6858000"/>
                </a:lnTo>
                <a:lnTo>
                  <a:pt x="2127331" y="6858000"/>
                </a:lnTo>
                <a:lnTo>
                  <a:pt x="5028" y="4748638"/>
                </a:lnTo>
                <a:cubicBezTo>
                  <a:pt x="674" y="3159324"/>
                  <a:pt x="-3681" y="1602377"/>
                  <a:pt x="5028" y="0"/>
                </a:cubicBezTo>
                <a:close/>
              </a:path>
            </a:pathLst>
          </a:custGeom>
          <a:effectLst>
            <a:innerShdw blurRad="241300">
              <a:prstClr val="black">
                <a:alpha val="75000"/>
              </a:prstClr>
            </a:innerShdw>
          </a:effectLst>
        </p:spPr>
      </p:pic>
    </p:spTree>
    <p:extLst>
      <p:ext uri="{BB962C8B-B14F-4D97-AF65-F5344CB8AC3E}">
        <p14:creationId xmlns:p14="http://schemas.microsoft.com/office/powerpoint/2010/main" val="2060650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 Cover 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28" name="Group 27">
            <a:extLst>
              <a:ext uri="{FF2B5EF4-FFF2-40B4-BE49-F238E27FC236}">
                <a16:creationId xmlns:a16="http://schemas.microsoft.com/office/drawing/2014/main" id="{954AA946-35DE-17F0-B6C8-74D4E89AE92F}"/>
              </a:ext>
            </a:extLst>
          </p:cNvPr>
          <p:cNvGrpSpPr/>
          <p:nvPr userDrawn="1"/>
        </p:nvGrpSpPr>
        <p:grpSpPr>
          <a:xfrm>
            <a:off x="3850235" y="-493"/>
            <a:ext cx="8362044" cy="6871649"/>
            <a:chOff x="3850235" y="-493"/>
            <a:chExt cx="8362044" cy="6871649"/>
          </a:xfrm>
        </p:grpSpPr>
        <p:sp>
          <p:nvSpPr>
            <p:cNvPr id="5" name="Freeform: Shape 4">
              <a:extLst>
                <a:ext uri="{FF2B5EF4-FFF2-40B4-BE49-F238E27FC236}">
                  <a16:creationId xmlns:a16="http://schemas.microsoft.com/office/drawing/2014/main" id="{6984A697-AFBF-AD99-7ABE-F14F9F86A554}"/>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E6E2EF6A-D392-2F93-5DA2-9468FA83EEDE}"/>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CD205D5C-21C9-E2A3-C2AB-1DBED6BF9043}"/>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568A2AEE-7518-23FD-F112-48044B22D52F}"/>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pic>
        <p:nvPicPr>
          <p:cNvPr id="4" name="Picture 3">
            <a:extLst>
              <a:ext uri="{FF2B5EF4-FFF2-40B4-BE49-F238E27FC236}">
                <a16:creationId xmlns:a16="http://schemas.microsoft.com/office/drawing/2014/main" id="{EEB72412-4469-D410-EEF0-101AE540F1E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6687" t="-179" r="26725" b="14094"/>
          <a:stretch/>
        </p:blipFill>
        <p:spPr>
          <a:xfrm>
            <a:off x="7105740" y="-7144"/>
            <a:ext cx="4366799" cy="6858000"/>
          </a:xfrm>
          <a:custGeom>
            <a:avLst/>
            <a:gdLst>
              <a:gd name="connsiteX0" fmla="*/ 5028 w 4366799"/>
              <a:gd name="connsiteY0" fmla="*/ 0 h 6858000"/>
              <a:gd name="connsiteX1" fmla="*/ 2988330 w 4366799"/>
              <a:gd name="connsiteY1" fmla="*/ 6821 h 6858000"/>
              <a:gd name="connsiteX2" fmla="*/ 4366173 w 4366799"/>
              <a:gd name="connsiteY2" fmla="*/ 1392409 h 6858000"/>
              <a:gd name="connsiteX3" fmla="*/ 4360567 w 4366799"/>
              <a:gd name="connsiteY3" fmla="*/ 4135147 h 6858000"/>
              <a:gd name="connsiteX4" fmla="*/ 4355001 w 4366799"/>
              <a:gd name="connsiteY4" fmla="*/ 6858000 h 6858000"/>
              <a:gd name="connsiteX5" fmla="*/ 2127331 w 4366799"/>
              <a:gd name="connsiteY5" fmla="*/ 6858000 h 6858000"/>
              <a:gd name="connsiteX6" fmla="*/ 5028 w 4366799"/>
              <a:gd name="connsiteY6" fmla="*/ 4748638 h 6858000"/>
              <a:gd name="connsiteX7" fmla="*/ 5028 w 436679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799" h="6858000">
                <a:moveTo>
                  <a:pt x="5028" y="0"/>
                </a:moveTo>
                <a:lnTo>
                  <a:pt x="2988330" y="6821"/>
                </a:lnTo>
                <a:cubicBezTo>
                  <a:pt x="3436822" y="472730"/>
                  <a:pt x="3917681" y="926500"/>
                  <a:pt x="4366173" y="1392409"/>
                </a:cubicBezTo>
                <a:cubicBezTo>
                  <a:pt x="4368350" y="2304632"/>
                  <a:pt x="4364458" y="3219889"/>
                  <a:pt x="4360567" y="4135147"/>
                </a:cubicBezTo>
                <a:lnTo>
                  <a:pt x="4355001" y="6858000"/>
                </a:lnTo>
                <a:lnTo>
                  <a:pt x="2127331" y="6858000"/>
                </a:lnTo>
                <a:lnTo>
                  <a:pt x="5028" y="4748638"/>
                </a:lnTo>
                <a:cubicBezTo>
                  <a:pt x="674" y="3159324"/>
                  <a:pt x="-3681" y="1602377"/>
                  <a:pt x="5028" y="0"/>
                </a:cubicBezTo>
                <a:close/>
              </a:path>
            </a:pathLst>
          </a:custGeom>
          <a:effectLst>
            <a:innerShdw blurRad="241300">
              <a:prstClr val="black">
                <a:alpha val="75000"/>
              </a:prstClr>
            </a:innerShdw>
          </a:effectLst>
        </p:spPr>
      </p:pic>
      <p:sp>
        <p:nvSpPr>
          <p:cNvPr id="2" name="TextBox 1">
            <a:extLst>
              <a:ext uri="{FF2B5EF4-FFF2-40B4-BE49-F238E27FC236}">
                <a16:creationId xmlns:a16="http://schemas.microsoft.com/office/drawing/2014/main" id="{72FFBDE8-7B59-D35A-A497-BB75D7AEF484}"/>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4051590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nt Cover 2 Editable">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E9316C-ED89-0FB1-B3C9-92E5D7311479}"/>
              </a:ext>
            </a:extLst>
          </p:cNvPr>
          <p:cNvSpPr>
            <a:spLocks noGrp="1"/>
          </p:cNvSpPr>
          <p:nvPr>
            <p:ph type="pic" sz="quarter" idx="12"/>
          </p:nvPr>
        </p:nvSpPr>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p:spPr>
        <p:txBody>
          <a:bodyPr wrap="square">
            <a:noAutofit/>
          </a:bodyPr>
          <a:lstStyle/>
          <a:p>
            <a:endParaRPr lang="en-GB"/>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0D53257D-6C07-97CA-DA62-5EDB9EB13094}"/>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402846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nt Cover 2 Wo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pic>
        <p:nvPicPr>
          <p:cNvPr id="34" name="Picture 33">
            <a:extLst>
              <a:ext uri="{FF2B5EF4-FFF2-40B4-BE49-F238E27FC236}">
                <a16:creationId xmlns:a16="http://schemas.microsoft.com/office/drawing/2014/main" id="{3C246AC6-634E-7AC3-E98E-4996D7815C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475" r="32989"/>
          <a:stretch/>
        </p:blipFill>
        <p:spPr>
          <a:xfrm>
            <a:off x="7604337"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a:effectLst>
            <a:innerShdw blurRad="63500" dist="50800" dir="18900000">
              <a:prstClr val="black">
                <a:alpha val="50000"/>
              </a:prstClr>
            </a:innerShdw>
          </a:effectLst>
        </p:spPr>
      </p:pic>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82F7E4B1-4511-661F-211E-778B8323B5E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1361223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ont Cover 2 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79767"/>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5" name="Freeform: Shape 4">
            <a:extLst>
              <a:ext uri="{FF2B5EF4-FFF2-40B4-BE49-F238E27FC236}">
                <a16:creationId xmlns:a16="http://schemas.microsoft.com/office/drawing/2014/main" id="{6CD4417A-638B-8102-FE62-167676AB0168}"/>
              </a:ext>
            </a:extLst>
          </p:cNvPr>
          <p:cNvSpPr/>
          <p:nvPr userDrawn="1"/>
        </p:nvSpPr>
        <p:spPr>
          <a:xfrm>
            <a:off x="7591048" y="-462"/>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 name="connsiteX7" fmla="*/ 0 w 249784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lnTo>
                  <a:pt x="0" y="0"/>
                </a:lnTo>
                <a:close/>
              </a:path>
            </a:pathLst>
          </a:custGeom>
          <a:solidFill>
            <a:srgbClr val="72B0D5"/>
          </a:solidFill>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4" name="Picture 33">
            <a:extLst>
              <a:ext uri="{FF2B5EF4-FFF2-40B4-BE49-F238E27FC236}">
                <a16:creationId xmlns:a16="http://schemas.microsoft.com/office/drawing/2014/main" id="{3C246AC6-634E-7AC3-E98E-4996D7815C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8103" t="-11006" r="34852" b="-343"/>
          <a:stretch/>
        </p:blipFill>
        <p:spPr>
          <a:xfrm>
            <a:off x="7588381" y="1016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a:effectLst/>
        </p:spPr>
      </p:pic>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DFB90ADD-12E1-B64A-180F-80249CB9423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2838667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34D8F86C-0EDC-7502-57AE-547023D69728}"/>
              </a:ext>
            </a:extLst>
          </p:cNvPr>
          <p:cNvSpPr>
            <a:spLocks noGrp="1"/>
          </p:cNvSpPr>
          <p:nvPr>
            <p:ph type="pic" sz="quarter" idx="11"/>
          </p:nvPr>
        </p:nvSpPr>
        <p:spPr>
          <a:xfrm>
            <a:off x="4561636" y="0"/>
            <a:ext cx="7630364" cy="6858000"/>
          </a:xfrm>
          <a:custGeom>
            <a:avLst/>
            <a:gdLst>
              <a:gd name="connsiteX0" fmla="*/ 5211554 w 7630364"/>
              <a:gd name="connsiteY0" fmla="*/ 0 h 6858000"/>
              <a:gd name="connsiteX1" fmla="*/ 7630364 w 7630364"/>
              <a:gd name="connsiteY1" fmla="*/ 0 h 6858000"/>
              <a:gd name="connsiteX2" fmla="*/ 7630364 w 7630364"/>
              <a:gd name="connsiteY2" fmla="*/ 6858000 h 6858000"/>
              <a:gd name="connsiteX3" fmla="*/ 1074595 w 7630364"/>
              <a:gd name="connsiteY3" fmla="*/ 6858000 h 6858000"/>
              <a:gd name="connsiteX4" fmla="*/ 206541 w 7630364"/>
              <a:gd name="connsiteY4" fmla="*/ 5989950 h 6858000"/>
              <a:gd name="connsiteX5" fmla="*/ 0 w 7630364"/>
              <a:gd name="connsiteY5" fmla="*/ 5497472 h 6858000"/>
              <a:gd name="connsiteX6" fmla="*/ 206541 w 7630364"/>
              <a:gd name="connsiteY6" fmla="*/ 50049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0364" h="6858000">
                <a:moveTo>
                  <a:pt x="5211554" y="0"/>
                </a:moveTo>
                <a:lnTo>
                  <a:pt x="7630364" y="0"/>
                </a:lnTo>
                <a:lnTo>
                  <a:pt x="7630364" y="6858000"/>
                </a:lnTo>
                <a:lnTo>
                  <a:pt x="1074595" y="6858000"/>
                </a:lnTo>
                <a:lnTo>
                  <a:pt x="206541" y="5989950"/>
                </a:lnTo>
                <a:cubicBezTo>
                  <a:pt x="79436" y="5862845"/>
                  <a:pt x="0" y="5688110"/>
                  <a:pt x="0" y="5497472"/>
                </a:cubicBezTo>
                <a:cubicBezTo>
                  <a:pt x="0" y="5322737"/>
                  <a:pt x="63533" y="5147963"/>
                  <a:pt x="206541" y="5004994"/>
                </a:cubicBezTo>
                <a:close/>
              </a:path>
            </a:pathLst>
          </a:custGeom>
          <a:solidFill>
            <a:schemeClr val="accent1"/>
          </a:solidFill>
        </p:spPr>
        <p:txBody>
          <a:bodyPr wrap="square">
            <a:noAutofit/>
          </a:bodyPr>
          <a:lstStyle/>
          <a:p>
            <a:r>
              <a:rPr lang="en-US"/>
              <a:t>Click icon to add picture</a:t>
            </a:r>
            <a:endParaRPr lang="en-GB"/>
          </a:p>
        </p:txBody>
      </p:sp>
      <p:sp>
        <p:nvSpPr>
          <p:cNvPr id="14" name="Text Placeholder 17">
            <a:extLst>
              <a:ext uri="{FF2B5EF4-FFF2-40B4-BE49-F238E27FC236}">
                <a16:creationId xmlns:a16="http://schemas.microsoft.com/office/drawing/2014/main" id="{B8039770-0FBA-5289-1101-16C99105DDF0}"/>
              </a:ext>
            </a:extLst>
          </p:cNvPr>
          <p:cNvSpPr>
            <a:spLocks noGrp="1"/>
          </p:cNvSpPr>
          <p:nvPr>
            <p:ph type="body" sz="quarter" idx="10" hasCustomPrompt="1"/>
          </p:nvPr>
        </p:nvSpPr>
        <p:spPr>
          <a:xfrm>
            <a:off x="343911" y="1275660"/>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Tree>
    <p:extLst>
      <p:ext uri="{BB962C8B-B14F-4D97-AF65-F5344CB8AC3E}">
        <p14:creationId xmlns:p14="http://schemas.microsoft.com/office/powerpoint/2010/main" val="1547615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2"/>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88E6685F-C9E9-B7C5-D9CB-9A751E503AE5}"/>
              </a:ext>
            </a:extLst>
          </p:cNvPr>
          <p:cNvSpPr>
            <a:spLocks noGrp="1"/>
          </p:cNvSpPr>
          <p:nvPr>
            <p:ph type="body" sz="quarter" idx="10" hasCustomPrompt="1"/>
          </p:nvPr>
        </p:nvSpPr>
        <p:spPr>
          <a:xfrm>
            <a:off x="343912" y="4877840"/>
            <a:ext cx="3590780"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
        <p:nvSpPr>
          <p:cNvPr id="10" name="Picture Placeholder 9">
            <a:extLst>
              <a:ext uri="{FF2B5EF4-FFF2-40B4-BE49-F238E27FC236}">
                <a16:creationId xmlns:a16="http://schemas.microsoft.com/office/drawing/2014/main" id="{F3F181DD-0BA1-7923-265B-653FF3AAAF15}"/>
              </a:ext>
            </a:extLst>
          </p:cNvPr>
          <p:cNvSpPr>
            <a:spLocks noGrp="1"/>
          </p:cNvSpPr>
          <p:nvPr>
            <p:ph type="pic" sz="quarter" idx="12"/>
          </p:nvPr>
        </p:nvSpPr>
        <p:spPr>
          <a:xfrm>
            <a:off x="5704568" y="-12700"/>
            <a:ext cx="6492875" cy="6870700"/>
          </a:xfrm>
          <a:custGeom>
            <a:avLst/>
            <a:gdLst>
              <a:gd name="connsiteX0" fmla="*/ 0 w 6492875"/>
              <a:gd name="connsiteY0" fmla="*/ 0 h 6870700"/>
              <a:gd name="connsiteX1" fmla="*/ 6492875 w 6492875"/>
              <a:gd name="connsiteY1" fmla="*/ 0 h 6870700"/>
              <a:gd name="connsiteX2" fmla="*/ 6492875 w 6492875"/>
              <a:gd name="connsiteY2" fmla="*/ 6870700 h 6870700"/>
              <a:gd name="connsiteX3" fmla="*/ 0 w 6492875"/>
              <a:gd name="connsiteY3" fmla="*/ 6870700 h 6870700"/>
              <a:gd name="connsiteX4" fmla="*/ 0 w 6492875"/>
              <a:gd name="connsiteY4" fmla="*/ 0 h 6870700"/>
              <a:gd name="connsiteX0" fmla="*/ 16328 w 6492875"/>
              <a:gd name="connsiteY0" fmla="*/ 1567543 h 6870700"/>
              <a:gd name="connsiteX1" fmla="*/ 6492875 w 6492875"/>
              <a:gd name="connsiteY1" fmla="*/ 0 h 6870700"/>
              <a:gd name="connsiteX2" fmla="*/ 6492875 w 6492875"/>
              <a:gd name="connsiteY2" fmla="*/ 6870700 h 6870700"/>
              <a:gd name="connsiteX3" fmla="*/ 0 w 6492875"/>
              <a:gd name="connsiteY3" fmla="*/ 6870700 h 6870700"/>
              <a:gd name="connsiteX4" fmla="*/ 16328 w 6492875"/>
              <a:gd name="connsiteY4" fmla="*/ 1567543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875" h="6870700">
                <a:moveTo>
                  <a:pt x="16328" y="1567543"/>
                </a:moveTo>
                <a:lnTo>
                  <a:pt x="6492875" y="0"/>
                </a:lnTo>
                <a:lnTo>
                  <a:pt x="6492875" y="6870700"/>
                </a:lnTo>
                <a:lnTo>
                  <a:pt x="0" y="6870700"/>
                </a:lnTo>
                <a:cubicBezTo>
                  <a:pt x="5443" y="5102981"/>
                  <a:pt x="10885" y="3335262"/>
                  <a:pt x="16328" y="1567543"/>
                </a:cubicBezTo>
                <a:close/>
              </a:path>
            </a:pathLst>
          </a:custGeom>
          <a:solidFill>
            <a:schemeClr val="accent1"/>
          </a:solidFill>
        </p:spPr>
        <p:txBody>
          <a:bodyPr/>
          <a:lstStyle/>
          <a:p>
            <a:r>
              <a:rPr lang="en-US"/>
              <a:t>Click icon to add picture</a:t>
            </a:r>
            <a:endParaRPr lang="en-GB"/>
          </a:p>
        </p:txBody>
      </p:sp>
    </p:spTree>
    <p:extLst>
      <p:ext uri="{BB962C8B-B14F-4D97-AF65-F5344CB8AC3E}">
        <p14:creationId xmlns:p14="http://schemas.microsoft.com/office/powerpoint/2010/main" val="1735689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2"/>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88E6685F-C9E9-B7C5-D9CB-9A751E503AE5}"/>
              </a:ext>
            </a:extLst>
          </p:cNvPr>
          <p:cNvSpPr>
            <a:spLocks noGrp="1"/>
          </p:cNvSpPr>
          <p:nvPr>
            <p:ph type="body" sz="quarter" idx="10" hasCustomPrompt="1"/>
          </p:nvPr>
        </p:nvSpPr>
        <p:spPr>
          <a:xfrm>
            <a:off x="343722" y="809745"/>
            <a:ext cx="3590780"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
        <p:nvSpPr>
          <p:cNvPr id="8" name="Picture Placeholder 7">
            <a:extLst>
              <a:ext uri="{FF2B5EF4-FFF2-40B4-BE49-F238E27FC236}">
                <a16:creationId xmlns:a16="http://schemas.microsoft.com/office/drawing/2014/main" id="{7DF8343D-233D-C38E-C6DC-48AB472AD99E}"/>
              </a:ext>
            </a:extLst>
          </p:cNvPr>
          <p:cNvSpPr>
            <a:spLocks noGrp="1"/>
          </p:cNvSpPr>
          <p:nvPr>
            <p:ph type="pic" sz="quarter" idx="11"/>
          </p:nvPr>
        </p:nvSpPr>
        <p:spPr>
          <a:xfrm>
            <a:off x="2571912" y="1488606"/>
            <a:ext cx="9620088" cy="5369394"/>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solidFill>
            <a:schemeClr val="accent1"/>
          </a:solidFill>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3124631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ire Talent Divider - whit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143221A-3574-AD6A-D251-432E5FF72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93758" y="2260171"/>
            <a:ext cx="1479578" cy="1468284"/>
          </a:xfrm>
          <a:prstGeom prst="rect">
            <a:avLst/>
          </a:prstGeom>
        </p:spPr>
      </p:pic>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Hire Talent</a:t>
            </a:r>
          </a:p>
        </p:txBody>
      </p:sp>
      <p:sp>
        <p:nvSpPr>
          <p:cNvPr id="2" name="Freeform: Shape 1">
            <a:extLst>
              <a:ext uri="{FF2B5EF4-FFF2-40B4-BE49-F238E27FC236}">
                <a16:creationId xmlns:a16="http://schemas.microsoft.com/office/drawing/2014/main" id="{2BD5672B-1157-D6DA-2D99-D4749E3A9C18}"/>
              </a:ext>
            </a:extLst>
          </p:cNvPr>
          <p:cNvSpPr/>
          <p:nvPr userDrawn="1"/>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accent1">
              <a:alpha val="25000"/>
            </a:schemeClr>
          </a:solidFill>
          <a:ln w="28502"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0590DC5-CA8A-4690-A4EB-360323E32735}"/>
              </a:ext>
            </a:extLst>
          </p:cNvPr>
          <p:cNvSpPr/>
          <p:nvPr userDrawn="1"/>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tx2">
              <a:alpha val="25000"/>
            </a:schemeClr>
          </a:solidFill>
          <a:ln w="28502"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069BDA78-3C1B-2857-7592-DC39FD13E515}"/>
              </a:ext>
            </a:extLst>
          </p:cNvPr>
          <p:cNvSpPr/>
          <p:nvPr userDrawn="1"/>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accent1">
              <a:alpha val="25000"/>
            </a:schemeClr>
          </a:solidFill>
          <a:ln w="28502" cap="flat">
            <a:noFill/>
            <a:prstDash val="solid"/>
            <a:miter/>
          </a:ln>
        </p:spPr>
        <p:txBody>
          <a:bodyPr rtlCol="0" anchor="ctr"/>
          <a:lstStyle/>
          <a:p>
            <a:endParaRPr lang="en-GB"/>
          </a:p>
        </p:txBody>
      </p:sp>
    </p:spTree>
    <p:extLst>
      <p:ext uri="{BB962C8B-B14F-4D97-AF65-F5344CB8AC3E}">
        <p14:creationId xmlns:p14="http://schemas.microsoft.com/office/powerpoint/2010/main" val="4244371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ire Talent Divider - navy">
    <p:bg>
      <p:bgPr>
        <a:solidFill>
          <a:schemeClr val="tx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F2BE814-5E39-6CFB-F084-542E0CF02F17}"/>
              </a:ext>
            </a:extLst>
          </p:cNvPr>
          <p:cNvSpPr/>
          <p:nvPr/>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bg1">
              <a:alpha val="25000"/>
            </a:schemeClr>
          </a:solidFill>
          <a:ln w="28502"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845532C-7ED9-051F-468C-872DD57897DA}"/>
              </a:ext>
            </a:extLst>
          </p:cNvPr>
          <p:cNvSpPr/>
          <p:nvPr/>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accent1">
              <a:alpha val="25000"/>
            </a:schemeClr>
          </a:solidFill>
          <a:ln w="28502"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FE21FF-70FC-C949-ED0A-D5491C139442}"/>
              </a:ext>
            </a:extLst>
          </p:cNvPr>
          <p:cNvSpPr/>
          <p:nvPr/>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bg1">
              <a:alpha val="25000"/>
            </a:schemeClr>
          </a:solidFill>
          <a:ln w="28502"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9637B2C7-045A-85BB-5617-7FAF25EF59ED}"/>
              </a:ext>
            </a:extLst>
          </p:cNvPr>
          <p:cNvGrpSpPr/>
          <p:nvPr/>
        </p:nvGrpSpPr>
        <p:grpSpPr>
          <a:xfrm>
            <a:off x="1509301" y="2260171"/>
            <a:ext cx="3848493" cy="2337658"/>
            <a:chOff x="2017301" y="1960716"/>
            <a:chExt cx="3848493" cy="2337658"/>
          </a:xfrm>
        </p:grpSpPr>
        <p:grpSp>
          <p:nvGrpSpPr>
            <p:cNvPr id="5" name="Graphic 2">
              <a:extLst>
                <a:ext uri="{FF2B5EF4-FFF2-40B4-BE49-F238E27FC236}">
                  <a16:creationId xmlns:a16="http://schemas.microsoft.com/office/drawing/2014/main" id="{E104E099-C76F-EE2B-51B2-028D5F2617E5}"/>
                </a:ext>
              </a:extLst>
            </p:cNvPr>
            <p:cNvGrpSpPr/>
            <p:nvPr/>
          </p:nvGrpSpPr>
          <p:grpSpPr>
            <a:xfrm>
              <a:off x="3201758" y="1960716"/>
              <a:ext cx="1478297" cy="1469902"/>
              <a:chOff x="3201758" y="1960716"/>
              <a:chExt cx="1478297" cy="1469902"/>
            </a:xfrm>
            <a:solidFill>
              <a:schemeClr val="bg1"/>
            </a:solidFill>
          </p:grpSpPr>
          <p:sp>
            <p:nvSpPr>
              <p:cNvPr id="6" name="Freeform: Shape 5">
                <a:extLst>
                  <a:ext uri="{FF2B5EF4-FFF2-40B4-BE49-F238E27FC236}">
                    <a16:creationId xmlns:a16="http://schemas.microsoft.com/office/drawing/2014/main" id="{A649823E-CFCC-E4CB-7874-D61690594472}"/>
                  </a:ext>
                </a:extLst>
              </p:cNvPr>
              <p:cNvSpPr/>
              <p:nvPr/>
            </p:nvSpPr>
            <p:spPr>
              <a:xfrm>
                <a:off x="3201758" y="2003025"/>
                <a:ext cx="664755" cy="622447"/>
              </a:xfrm>
              <a:custGeom>
                <a:avLst/>
                <a:gdLst>
                  <a:gd name="connsiteX0" fmla="*/ 664756 w 664755"/>
                  <a:gd name="connsiteY0" fmla="*/ 463647 h 622447"/>
                  <a:gd name="connsiteX1" fmla="*/ 664756 w 664755"/>
                  <a:gd name="connsiteY1" fmla="*/ 30051 h 622447"/>
                  <a:gd name="connsiteX2" fmla="*/ 644464 w 664755"/>
                  <a:gd name="connsiteY2" fmla="*/ 1664 h 622447"/>
                  <a:gd name="connsiteX3" fmla="*/ 613592 w 664755"/>
                  <a:gd name="connsiteY3" fmla="*/ 8855 h 622447"/>
                  <a:gd name="connsiteX4" fmla="*/ 488863 w 664755"/>
                  <a:gd name="connsiteY4" fmla="*/ 133584 h 622447"/>
                  <a:gd name="connsiteX5" fmla="*/ 488863 w 664755"/>
                  <a:gd name="connsiteY5" fmla="*/ 446554 h 622447"/>
                  <a:gd name="connsiteX6" fmla="*/ 175893 w 664755"/>
                  <a:gd name="connsiteY6" fmla="*/ 446554 h 622447"/>
                  <a:gd name="connsiteX7" fmla="*/ 0 w 664755"/>
                  <a:gd name="connsiteY7" fmla="*/ 622447 h 622447"/>
                  <a:gd name="connsiteX8" fmla="*/ 507160 w 664755"/>
                  <a:gd name="connsiteY8" fmla="*/ 622447 h 622447"/>
                  <a:gd name="connsiteX9" fmla="*/ 664756 w 664755"/>
                  <a:gd name="connsiteY9" fmla="*/ 463647 h 6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755" h="622447">
                    <a:moveTo>
                      <a:pt x="664756" y="463647"/>
                    </a:moveTo>
                    <a:lnTo>
                      <a:pt x="664756" y="30051"/>
                    </a:lnTo>
                    <a:cubicBezTo>
                      <a:pt x="664756" y="15933"/>
                      <a:pt x="655758" y="5542"/>
                      <a:pt x="644464" y="1664"/>
                    </a:cubicBezTo>
                    <a:cubicBezTo>
                      <a:pt x="634374" y="-1799"/>
                      <a:pt x="622515" y="-68"/>
                      <a:pt x="613592" y="8855"/>
                    </a:cubicBezTo>
                    <a:lnTo>
                      <a:pt x="488863" y="133584"/>
                    </a:lnTo>
                    <a:lnTo>
                      <a:pt x="488863" y="446554"/>
                    </a:lnTo>
                    <a:lnTo>
                      <a:pt x="175893" y="446554"/>
                    </a:lnTo>
                    <a:lnTo>
                      <a:pt x="0" y="622447"/>
                    </a:lnTo>
                    <a:lnTo>
                      <a:pt x="507160" y="622447"/>
                    </a:lnTo>
                    <a:cubicBezTo>
                      <a:pt x="530239" y="546962"/>
                      <a:pt x="589497" y="487252"/>
                      <a:pt x="664756" y="463647"/>
                    </a:cubicBezTo>
                    <a:close/>
                  </a:path>
                </a:pathLst>
              </a:custGeom>
              <a:solidFill>
                <a:schemeClr val="bg1"/>
              </a:solidFill>
              <a:ln w="3757"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8E4FFDA1-EB48-EC53-AFEF-7533B7D4A235}"/>
                  </a:ext>
                </a:extLst>
              </p:cNvPr>
              <p:cNvSpPr/>
              <p:nvPr/>
            </p:nvSpPr>
            <p:spPr>
              <a:xfrm>
                <a:off x="3244066" y="2765862"/>
                <a:ext cx="622446" cy="664756"/>
              </a:xfrm>
              <a:custGeom>
                <a:avLst/>
                <a:gdLst>
                  <a:gd name="connsiteX0" fmla="*/ 464851 w 622446"/>
                  <a:gd name="connsiteY0" fmla="*/ 0 h 664756"/>
                  <a:gd name="connsiteX1" fmla="*/ 30051 w 622446"/>
                  <a:gd name="connsiteY1" fmla="*/ 0 h 664756"/>
                  <a:gd name="connsiteX2" fmla="*/ 1664 w 622446"/>
                  <a:gd name="connsiteY2" fmla="*/ 20292 h 664756"/>
                  <a:gd name="connsiteX3" fmla="*/ 8855 w 622446"/>
                  <a:gd name="connsiteY3" fmla="*/ 51164 h 664756"/>
                  <a:gd name="connsiteX4" fmla="*/ 133584 w 622446"/>
                  <a:gd name="connsiteY4" fmla="*/ 175893 h 664756"/>
                  <a:gd name="connsiteX5" fmla="*/ 446554 w 622446"/>
                  <a:gd name="connsiteY5" fmla="*/ 175893 h 664756"/>
                  <a:gd name="connsiteX6" fmla="*/ 446554 w 622446"/>
                  <a:gd name="connsiteY6" fmla="*/ 488863 h 664756"/>
                  <a:gd name="connsiteX7" fmla="*/ 622447 w 622446"/>
                  <a:gd name="connsiteY7" fmla="*/ 664756 h 664756"/>
                  <a:gd name="connsiteX8" fmla="*/ 622447 w 622446"/>
                  <a:gd name="connsiteY8" fmla="*/ 158801 h 664756"/>
                  <a:gd name="connsiteX9" fmla="*/ 464851 w 622446"/>
                  <a:gd name="connsiteY9" fmla="*/ 0 h 66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6" h="664756">
                    <a:moveTo>
                      <a:pt x="464851" y="0"/>
                    </a:moveTo>
                    <a:lnTo>
                      <a:pt x="30051" y="0"/>
                    </a:lnTo>
                    <a:cubicBezTo>
                      <a:pt x="15933" y="0"/>
                      <a:pt x="5542" y="8998"/>
                      <a:pt x="1664" y="20292"/>
                    </a:cubicBezTo>
                    <a:cubicBezTo>
                      <a:pt x="-1799" y="30382"/>
                      <a:pt x="-68" y="42241"/>
                      <a:pt x="8855" y="51164"/>
                    </a:cubicBezTo>
                    <a:lnTo>
                      <a:pt x="133584" y="175893"/>
                    </a:lnTo>
                    <a:lnTo>
                      <a:pt x="446554" y="175893"/>
                    </a:lnTo>
                    <a:lnTo>
                      <a:pt x="446554" y="488863"/>
                    </a:lnTo>
                    <a:lnTo>
                      <a:pt x="622447" y="664756"/>
                    </a:lnTo>
                    <a:lnTo>
                      <a:pt x="622447" y="158801"/>
                    </a:lnTo>
                    <a:cubicBezTo>
                      <a:pt x="547188" y="135195"/>
                      <a:pt x="487930" y="75522"/>
                      <a:pt x="464851" y="0"/>
                    </a:cubicBezTo>
                    <a:close/>
                  </a:path>
                </a:pathLst>
              </a:custGeom>
              <a:solidFill>
                <a:schemeClr val="bg1"/>
              </a:solidFill>
              <a:ln w="375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A94F1B3-B6C4-E8FE-7BD1-B71C1C01D993}"/>
                  </a:ext>
                </a:extLst>
              </p:cNvPr>
              <p:cNvSpPr/>
              <p:nvPr/>
            </p:nvSpPr>
            <p:spPr>
              <a:xfrm>
                <a:off x="4015299" y="2765862"/>
                <a:ext cx="664755" cy="622447"/>
              </a:xfrm>
              <a:custGeom>
                <a:avLst/>
                <a:gdLst>
                  <a:gd name="connsiteX0" fmla="*/ 152626 w 664755"/>
                  <a:gd name="connsiteY0" fmla="*/ 0 h 622447"/>
                  <a:gd name="connsiteX1" fmla="*/ 0 w 664755"/>
                  <a:gd name="connsiteY1" fmla="*/ 157106 h 622447"/>
                  <a:gd name="connsiteX2" fmla="*/ 0 w 664755"/>
                  <a:gd name="connsiteY2" fmla="*/ 592396 h 622447"/>
                  <a:gd name="connsiteX3" fmla="*/ 20292 w 664755"/>
                  <a:gd name="connsiteY3" fmla="*/ 620783 h 622447"/>
                  <a:gd name="connsiteX4" fmla="*/ 51164 w 664755"/>
                  <a:gd name="connsiteY4" fmla="*/ 613592 h 622447"/>
                  <a:gd name="connsiteX5" fmla="*/ 175893 w 664755"/>
                  <a:gd name="connsiteY5" fmla="*/ 488863 h 622447"/>
                  <a:gd name="connsiteX6" fmla="*/ 175893 w 664755"/>
                  <a:gd name="connsiteY6" fmla="*/ 175893 h 622447"/>
                  <a:gd name="connsiteX7" fmla="*/ 488863 w 664755"/>
                  <a:gd name="connsiteY7" fmla="*/ 175893 h 622447"/>
                  <a:gd name="connsiteX8" fmla="*/ 664756 w 664755"/>
                  <a:gd name="connsiteY8" fmla="*/ 0 h 622447"/>
                  <a:gd name="connsiteX9" fmla="*/ 152626 w 664755"/>
                  <a:gd name="connsiteY9" fmla="*/ 0 h 6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755" h="622447">
                    <a:moveTo>
                      <a:pt x="152626" y="0"/>
                    </a:moveTo>
                    <a:cubicBezTo>
                      <a:pt x="130075" y="73828"/>
                      <a:pt x="72887" y="132484"/>
                      <a:pt x="0" y="157106"/>
                    </a:cubicBezTo>
                    <a:lnTo>
                      <a:pt x="0" y="592396"/>
                    </a:lnTo>
                    <a:cubicBezTo>
                      <a:pt x="0" y="606514"/>
                      <a:pt x="8998" y="616905"/>
                      <a:pt x="20292" y="620783"/>
                    </a:cubicBezTo>
                    <a:cubicBezTo>
                      <a:pt x="30382" y="624247"/>
                      <a:pt x="42241" y="622515"/>
                      <a:pt x="51164" y="613592"/>
                    </a:cubicBezTo>
                    <a:lnTo>
                      <a:pt x="175893" y="488863"/>
                    </a:lnTo>
                    <a:lnTo>
                      <a:pt x="175893" y="175893"/>
                    </a:lnTo>
                    <a:lnTo>
                      <a:pt x="488863" y="175893"/>
                    </a:lnTo>
                    <a:lnTo>
                      <a:pt x="664756" y="0"/>
                    </a:lnTo>
                    <a:lnTo>
                      <a:pt x="152626" y="0"/>
                    </a:lnTo>
                    <a:close/>
                  </a:path>
                </a:pathLst>
              </a:custGeom>
              <a:solidFill>
                <a:schemeClr val="bg1"/>
              </a:solidFill>
              <a:ln w="375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A4A57DB-CCFD-943E-C3C3-4B928070570C}"/>
                  </a:ext>
                </a:extLst>
              </p:cNvPr>
              <p:cNvSpPr/>
              <p:nvPr/>
            </p:nvSpPr>
            <p:spPr>
              <a:xfrm>
                <a:off x="4015299" y="1960716"/>
                <a:ext cx="622446" cy="664756"/>
              </a:xfrm>
              <a:custGeom>
                <a:avLst/>
                <a:gdLst>
                  <a:gd name="connsiteX0" fmla="*/ 152626 w 622446"/>
                  <a:gd name="connsiteY0" fmla="*/ 664756 h 664756"/>
                  <a:gd name="connsiteX1" fmla="*/ 592396 w 622446"/>
                  <a:gd name="connsiteY1" fmla="*/ 664756 h 664756"/>
                  <a:gd name="connsiteX2" fmla="*/ 620783 w 622446"/>
                  <a:gd name="connsiteY2" fmla="*/ 644464 h 664756"/>
                  <a:gd name="connsiteX3" fmla="*/ 613592 w 622446"/>
                  <a:gd name="connsiteY3" fmla="*/ 613592 h 664756"/>
                  <a:gd name="connsiteX4" fmla="*/ 488863 w 622446"/>
                  <a:gd name="connsiteY4" fmla="*/ 488863 h 664756"/>
                  <a:gd name="connsiteX5" fmla="*/ 175893 w 622446"/>
                  <a:gd name="connsiteY5" fmla="*/ 488863 h 664756"/>
                  <a:gd name="connsiteX6" fmla="*/ 175893 w 622446"/>
                  <a:gd name="connsiteY6" fmla="*/ 175893 h 664756"/>
                  <a:gd name="connsiteX7" fmla="*/ 0 w 622446"/>
                  <a:gd name="connsiteY7" fmla="*/ 0 h 664756"/>
                  <a:gd name="connsiteX8" fmla="*/ 0 w 622446"/>
                  <a:gd name="connsiteY8" fmla="*/ 507650 h 664756"/>
                  <a:gd name="connsiteX9" fmla="*/ 152626 w 622446"/>
                  <a:gd name="connsiteY9" fmla="*/ 664756 h 66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6" h="664756">
                    <a:moveTo>
                      <a:pt x="152626" y="664756"/>
                    </a:moveTo>
                    <a:lnTo>
                      <a:pt x="592396" y="664756"/>
                    </a:lnTo>
                    <a:cubicBezTo>
                      <a:pt x="606514" y="664756"/>
                      <a:pt x="616905" y="655758"/>
                      <a:pt x="620783" y="644464"/>
                    </a:cubicBezTo>
                    <a:cubicBezTo>
                      <a:pt x="624246" y="634374"/>
                      <a:pt x="622515" y="622515"/>
                      <a:pt x="613592" y="613592"/>
                    </a:cubicBezTo>
                    <a:lnTo>
                      <a:pt x="488863" y="488863"/>
                    </a:lnTo>
                    <a:lnTo>
                      <a:pt x="175893" y="488863"/>
                    </a:lnTo>
                    <a:lnTo>
                      <a:pt x="175893" y="175893"/>
                    </a:lnTo>
                    <a:lnTo>
                      <a:pt x="0" y="0"/>
                    </a:lnTo>
                    <a:lnTo>
                      <a:pt x="0" y="507650"/>
                    </a:lnTo>
                    <a:cubicBezTo>
                      <a:pt x="72887" y="532309"/>
                      <a:pt x="130075" y="590928"/>
                      <a:pt x="152626" y="664756"/>
                    </a:cubicBezTo>
                    <a:close/>
                  </a:path>
                </a:pathLst>
              </a:custGeom>
              <a:solidFill>
                <a:schemeClr val="bg1"/>
              </a:solidFill>
              <a:ln w="3757" cap="flat">
                <a:noFill/>
                <a:prstDash val="solid"/>
                <a:miter/>
              </a:ln>
            </p:spPr>
            <p:txBody>
              <a:bodyPr rtlCol="0" anchor="ctr"/>
              <a:lstStyle/>
              <a:p>
                <a:endParaRPr lang="en-GB"/>
              </a:p>
            </p:txBody>
          </p:sp>
        </p:grpSp>
        <p:sp>
          <p:nvSpPr>
            <p:cNvPr id="12" name="Freeform: Shape 11">
              <a:extLst>
                <a:ext uri="{FF2B5EF4-FFF2-40B4-BE49-F238E27FC236}">
                  <a16:creationId xmlns:a16="http://schemas.microsoft.com/office/drawing/2014/main" id="{9E99A25F-38EB-7165-2399-271B86C74DDF}"/>
                </a:ext>
              </a:extLst>
            </p:cNvPr>
            <p:cNvSpPr/>
            <p:nvPr/>
          </p:nvSpPr>
          <p:spPr>
            <a:xfrm>
              <a:off x="3799650" y="2554429"/>
              <a:ext cx="282512" cy="282512"/>
            </a:xfrm>
            <a:custGeom>
              <a:avLst/>
              <a:gdLst>
                <a:gd name="connsiteX0" fmla="*/ 282513 w 282512"/>
                <a:gd name="connsiteY0" fmla="*/ 141256 h 282512"/>
                <a:gd name="connsiteX1" fmla="*/ 141256 w 282512"/>
                <a:gd name="connsiteY1" fmla="*/ 282513 h 282512"/>
                <a:gd name="connsiteX2" fmla="*/ 0 w 282512"/>
                <a:gd name="connsiteY2" fmla="*/ 141256 h 282512"/>
                <a:gd name="connsiteX3" fmla="*/ 141256 w 282512"/>
                <a:gd name="connsiteY3" fmla="*/ 0 h 282512"/>
                <a:gd name="connsiteX4" fmla="*/ 282513 w 282512"/>
                <a:gd name="connsiteY4" fmla="*/ 141256 h 282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2" h="282512">
                  <a:moveTo>
                    <a:pt x="282513" y="141256"/>
                  </a:moveTo>
                  <a:cubicBezTo>
                    <a:pt x="282513" y="219270"/>
                    <a:pt x="219270" y="282513"/>
                    <a:pt x="141256" y="282513"/>
                  </a:cubicBezTo>
                  <a:cubicBezTo>
                    <a:pt x="63243" y="282513"/>
                    <a:pt x="0" y="219270"/>
                    <a:pt x="0" y="141256"/>
                  </a:cubicBezTo>
                  <a:cubicBezTo>
                    <a:pt x="0" y="63243"/>
                    <a:pt x="63243" y="0"/>
                    <a:pt x="141256" y="0"/>
                  </a:cubicBezTo>
                  <a:cubicBezTo>
                    <a:pt x="219270" y="0"/>
                    <a:pt x="282513" y="63243"/>
                    <a:pt x="282513" y="141256"/>
                  </a:cubicBezTo>
                  <a:close/>
                </a:path>
              </a:pathLst>
            </a:custGeom>
            <a:solidFill>
              <a:schemeClr val="accent1"/>
            </a:solidFill>
            <a:ln w="3757"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EBF1A715-142F-A4A1-1D9B-AA1F2645900B}"/>
                </a:ext>
              </a:extLst>
            </p:cNvPr>
            <p:cNvSpPr txBox="1"/>
            <p:nvPr userDrawn="1"/>
          </p:nvSpPr>
          <p:spPr>
            <a:xfrm>
              <a:off x="2017301" y="3652043"/>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Hire Talent</a:t>
              </a:r>
            </a:p>
          </p:txBody>
        </p:sp>
      </p:grpSp>
    </p:spTree>
    <p:extLst>
      <p:ext uri="{BB962C8B-B14F-4D97-AF65-F5344CB8AC3E}">
        <p14:creationId xmlns:p14="http://schemas.microsoft.com/office/powerpoint/2010/main" val="3321820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10515600"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8" name="Freeform: Shape 7">
            <a:extLst>
              <a:ext uri="{FF2B5EF4-FFF2-40B4-BE49-F238E27FC236}">
                <a16:creationId xmlns:a16="http://schemas.microsoft.com/office/drawing/2014/main" id="{0E999773-2EDE-62A8-D419-E30303F334EC}"/>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E88F6B49-23E1-51AB-302F-266E46FED499}"/>
              </a:ext>
            </a:extLst>
          </p:cNvPr>
          <p:cNvSpPr txBox="1"/>
          <p:nvPr userDrawn="1"/>
        </p:nvSpPr>
        <p:spPr>
          <a:xfrm>
            <a:off x="11157995" y="6336943"/>
            <a:ext cx="804085" cy="276999"/>
          </a:xfrm>
          <a:prstGeom prst="rect">
            <a:avLst/>
          </a:prstGeom>
          <a:noFill/>
        </p:spPr>
        <p:txBody>
          <a:bodyPr wrap="square" rtlCol="0">
            <a:spAutoFit/>
          </a:bodyPr>
          <a:lstStyle/>
          <a:p>
            <a:pPr algn="r"/>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46613993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ild Talent Divider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17" name="Group 16">
            <a:extLst>
              <a:ext uri="{FF2B5EF4-FFF2-40B4-BE49-F238E27FC236}">
                <a16:creationId xmlns:a16="http://schemas.microsoft.com/office/drawing/2014/main" id="{1313D7F8-FD21-B638-CADB-69461869A7D6}"/>
              </a:ext>
            </a:extLst>
          </p:cNvPr>
          <p:cNvGrpSpPr/>
          <p:nvPr userDrawn="1"/>
        </p:nvGrpSpPr>
        <p:grpSpPr>
          <a:xfrm>
            <a:off x="2814491" y="2395041"/>
            <a:ext cx="1238112" cy="1197904"/>
            <a:chOff x="4241051" y="2324992"/>
            <a:chExt cx="1382912" cy="1338002"/>
          </a:xfrm>
        </p:grpSpPr>
        <p:sp>
          <p:nvSpPr>
            <p:cNvPr id="11" name="Freeform: Shape 10">
              <a:extLst>
                <a:ext uri="{FF2B5EF4-FFF2-40B4-BE49-F238E27FC236}">
                  <a16:creationId xmlns:a16="http://schemas.microsoft.com/office/drawing/2014/main" id="{160A98C5-9E1E-3E92-3EF8-299F81CC5855}"/>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78F0003-5C95-CE49-4B1D-FFD1EC3CC04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D990A9-5048-BF26-4E7F-272383D35E1F}"/>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FC0E6D8-4445-4653-07EC-4BC3589D04E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28D39D3-CF12-F3F6-DE47-FA042DA042BE}"/>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66D1860-D150-0651-544F-4CE258BC7D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endParaRPr lang="en-GB"/>
            </a:p>
          </p:txBody>
        </p:sp>
      </p:grpSp>
      <p:sp>
        <p:nvSpPr>
          <p:cNvPr id="37" name="Freeform: Shape 36">
            <a:extLst>
              <a:ext uri="{FF2B5EF4-FFF2-40B4-BE49-F238E27FC236}">
                <a16:creationId xmlns:a16="http://schemas.microsoft.com/office/drawing/2014/main" id="{F26F0884-CE2E-F86A-CF84-C832EBF002E6}"/>
              </a:ext>
            </a:extLst>
          </p:cNvPr>
          <p:cNvSpPr/>
          <p:nvPr userDrawn="1"/>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9AD01DE2-D721-81EF-FF4E-DC70E731B606}"/>
              </a:ext>
            </a:extLst>
          </p:cNvPr>
          <p:cNvSpPr/>
          <p:nvPr userDrawn="1"/>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C0643576-80E4-1843-5807-21C4322FD24A}"/>
              </a:ext>
            </a:extLst>
          </p:cNvPr>
          <p:cNvSpPr/>
          <p:nvPr userDrawn="1"/>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82EE6B1E-FB2F-0C47-6876-69B9DFBDB141}"/>
              </a:ext>
            </a:extLst>
          </p:cNvPr>
          <p:cNvSpPr/>
          <p:nvPr userDrawn="1"/>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 name="Freeform: Shape 32">
            <a:extLst>
              <a:ext uri="{FF2B5EF4-FFF2-40B4-BE49-F238E27FC236}">
                <a16:creationId xmlns:a16="http://schemas.microsoft.com/office/drawing/2014/main" id="{1DAE9CFD-E7DD-D5B0-9B9A-3EFAF37220C0}"/>
              </a:ext>
            </a:extLst>
          </p:cNvPr>
          <p:cNvSpPr/>
          <p:nvPr userDrawn="1"/>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787323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ild Talent Divider - navy">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17" name="Group 16">
            <a:extLst>
              <a:ext uri="{FF2B5EF4-FFF2-40B4-BE49-F238E27FC236}">
                <a16:creationId xmlns:a16="http://schemas.microsoft.com/office/drawing/2014/main" id="{1313D7F8-FD21-B638-CADB-69461869A7D6}"/>
              </a:ext>
            </a:extLst>
          </p:cNvPr>
          <p:cNvGrpSpPr/>
          <p:nvPr userDrawn="1"/>
        </p:nvGrpSpPr>
        <p:grpSpPr>
          <a:xfrm>
            <a:off x="2814491" y="2395041"/>
            <a:ext cx="1238112" cy="1197904"/>
            <a:chOff x="4241051" y="2324992"/>
            <a:chExt cx="1382912" cy="1338002"/>
          </a:xfrm>
          <a:solidFill>
            <a:schemeClr val="bg1"/>
          </a:solidFill>
        </p:grpSpPr>
        <p:sp>
          <p:nvSpPr>
            <p:cNvPr id="11" name="Freeform: Shape 10">
              <a:extLst>
                <a:ext uri="{FF2B5EF4-FFF2-40B4-BE49-F238E27FC236}">
                  <a16:creationId xmlns:a16="http://schemas.microsoft.com/office/drawing/2014/main" id="{160A98C5-9E1E-3E92-3EF8-299F81CC5855}"/>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grpFill/>
            <a:ln w="376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78F0003-5C95-CE49-4B1D-FFD1EC3CC04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grpFill/>
            <a:ln w="376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D990A9-5048-BF26-4E7F-272383D35E1F}"/>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grpFill/>
            <a:ln w="376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FC0E6D8-4445-4653-07EC-4BC3589D04E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grp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28D39D3-CF12-F3F6-DE47-FA042DA042BE}"/>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chemeClr val="accent1"/>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66D1860-D150-0651-544F-4CE258BC7D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chemeClr val="accent1"/>
            </a:solidFill>
            <a:ln w="3763" cap="flat">
              <a:noFill/>
              <a:prstDash val="solid"/>
              <a:miter/>
            </a:ln>
          </p:spPr>
          <p:txBody>
            <a:bodyPr rtlCol="0" anchor="ctr"/>
            <a:lstStyle/>
            <a:p>
              <a:endParaRPr lang="en-GB"/>
            </a:p>
          </p:txBody>
        </p:sp>
      </p:grpSp>
      <p:sp>
        <p:nvSpPr>
          <p:cNvPr id="37" name="Freeform: Shape 36">
            <a:extLst>
              <a:ext uri="{FF2B5EF4-FFF2-40B4-BE49-F238E27FC236}">
                <a16:creationId xmlns:a16="http://schemas.microsoft.com/office/drawing/2014/main" id="{F26F0884-CE2E-F86A-CF84-C832EBF002E6}"/>
              </a:ext>
            </a:extLst>
          </p:cNvPr>
          <p:cNvSpPr/>
          <p:nvPr userDrawn="1"/>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9AD01DE2-D721-81EF-FF4E-DC70E731B606}"/>
              </a:ext>
            </a:extLst>
          </p:cNvPr>
          <p:cNvSpPr/>
          <p:nvPr userDrawn="1"/>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C0643576-80E4-1843-5807-21C4322FD24A}"/>
              </a:ext>
            </a:extLst>
          </p:cNvPr>
          <p:cNvSpPr/>
          <p:nvPr userDrawn="1"/>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82EE6B1E-FB2F-0C47-6876-69B9DFBDB141}"/>
              </a:ext>
            </a:extLst>
          </p:cNvPr>
          <p:cNvSpPr/>
          <p:nvPr userDrawn="1"/>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 name="Freeform: Shape 32">
            <a:extLst>
              <a:ext uri="{FF2B5EF4-FFF2-40B4-BE49-F238E27FC236}">
                <a16:creationId xmlns:a16="http://schemas.microsoft.com/office/drawing/2014/main" id="{1DAE9CFD-E7DD-D5B0-9B9A-3EFAF37220C0}"/>
              </a:ext>
            </a:extLst>
          </p:cNvPr>
          <p:cNvSpPr/>
          <p:nvPr userDrawn="1"/>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086199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ad Talent Divider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Lead Talent</a:t>
            </a:r>
          </a:p>
        </p:txBody>
      </p:sp>
      <p:grpSp>
        <p:nvGrpSpPr>
          <p:cNvPr id="9" name="Group 8">
            <a:extLst>
              <a:ext uri="{FF2B5EF4-FFF2-40B4-BE49-F238E27FC236}">
                <a16:creationId xmlns:a16="http://schemas.microsoft.com/office/drawing/2014/main" id="{B863A6D6-22AA-FC71-2B62-B85AD871CEE0}"/>
              </a:ext>
            </a:extLst>
          </p:cNvPr>
          <p:cNvGrpSpPr/>
          <p:nvPr userDrawn="1"/>
        </p:nvGrpSpPr>
        <p:grpSpPr>
          <a:xfrm>
            <a:off x="2757738" y="2364988"/>
            <a:ext cx="1467554" cy="1221492"/>
            <a:chOff x="4062427" y="1738312"/>
            <a:chExt cx="4062873" cy="3381660"/>
          </a:xfrm>
        </p:grpSpPr>
        <p:sp>
          <p:nvSpPr>
            <p:cNvPr id="5" name="Freeform: Shape 4">
              <a:extLst>
                <a:ext uri="{FF2B5EF4-FFF2-40B4-BE49-F238E27FC236}">
                  <a16:creationId xmlns:a16="http://schemas.microsoft.com/office/drawing/2014/main" id="{7C0F468D-B7D8-DD3E-732F-00383B2DC564}"/>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D1A7B39-E30D-41BA-1E1D-D09816AA14B5}"/>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4F6761-CEBC-42AC-5545-F3DBA9E75F9A}"/>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endParaRPr lang="en-GB"/>
            </a:p>
          </p:txBody>
        </p:sp>
      </p:grpSp>
      <p:sp>
        <p:nvSpPr>
          <p:cNvPr id="42" name="Freeform: Shape 41">
            <a:extLst>
              <a:ext uri="{FF2B5EF4-FFF2-40B4-BE49-F238E27FC236}">
                <a16:creationId xmlns:a16="http://schemas.microsoft.com/office/drawing/2014/main" id="{3A633A67-808D-0760-0462-C96F54903F78}"/>
              </a:ext>
            </a:extLst>
          </p:cNvPr>
          <p:cNvSpPr/>
          <p:nvPr userDrawn="1"/>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Freeform: Shape 39">
            <a:extLst>
              <a:ext uri="{FF2B5EF4-FFF2-40B4-BE49-F238E27FC236}">
                <a16:creationId xmlns:a16="http://schemas.microsoft.com/office/drawing/2014/main" id="{02872CE7-A3A1-3589-2EC8-67C7E98D5925}"/>
              </a:ext>
            </a:extLst>
          </p:cNvPr>
          <p:cNvSpPr/>
          <p:nvPr userDrawn="1"/>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Freeform: Shape 38">
            <a:extLst>
              <a:ext uri="{FF2B5EF4-FFF2-40B4-BE49-F238E27FC236}">
                <a16:creationId xmlns:a16="http://schemas.microsoft.com/office/drawing/2014/main" id="{79CA74C9-D86C-0E08-B287-9CFC01C20ADC}"/>
              </a:ext>
            </a:extLst>
          </p:cNvPr>
          <p:cNvSpPr/>
          <p:nvPr userDrawn="1"/>
        </p:nvSpPr>
        <p:spPr>
          <a:xfrm>
            <a:off x="9967534" y="5684836"/>
            <a:ext cx="2224466" cy="1173165"/>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266124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ad Talent Divider - navy">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Lead Talent</a:t>
            </a:r>
          </a:p>
        </p:txBody>
      </p:sp>
      <p:grpSp>
        <p:nvGrpSpPr>
          <p:cNvPr id="9" name="Group 8">
            <a:extLst>
              <a:ext uri="{FF2B5EF4-FFF2-40B4-BE49-F238E27FC236}">
                <a16:creationId xmlns:a16="http://schemas.microsoft.com/office/drawing/2014/main" id="{B863A6D6-22AA-FC71-2B62-B85AD871CEE0}"/>
              </a:ext>
            </a:extLst>
          </p:cNvPr>
          <p:cNvGrpSpPr/>
          <p:nvPr userDrawn="1"/>
        </p:nvGrpSpPr>
        <p:grpSpPr>
          <a:xfrm>
            <a:off x="2757738" y="2364988"/>
            <a:ext cx="1467554" cy="1221492"/>
            <a:chOff x="4062427" y="1738312"/>
            <a:chExt cx="4062873" cy="3381660"/>
          </a:xfrm>
          <a:solidFill>
            <a:schemeClr val="bg1"/>
          </a:solidFill>
        </p:grpSpPr>
        <p:sp>
          <p:nvSpPr>
            <p:cNvPr id="5" name="Freeform: Shape 4">
              <a:extLst>
                <a:ext uri="{FF2B5EF4-FFF2-40B4-BE49-F238E27FC236}">
                  <a16:creationId xmlns:a16="http://schemas.microsoft.com/office/drawing/2014/main" id="{7C0F468D-B7D8-DD3E-732F-00383B2DC564}"/>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chemeClr val="accent1"/>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D1A7B39-E30D-41BA-1E1D-D09816AA14B5}"/>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grp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4F6761-CEBC-42AC-5545-F3DBA9E75F9A}"/>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grpFill/>
            <a:ln w="9525" cap="flat">
              <a:noFill/>
              <a:prstDash val="solid"/>
              <a:miter/>
            </a:ln>
          </p:spPr>
          <p:txBody>
            <a:bodyPr rtlCol="0" anchor="ctr"/>
            <a:lstStyle/>
            <a:p>
              <a:endParaRPr lang="en-GB"/>
            </a:p>
          </p:txBody>
        </p:sp>
      </p:grpSp>
      <p:sp>
        <p:nvSpPr>
          <p:cNvPr id="42" name="Freeform: Shape 41">
            <a:extLst>
              <a:ext uri="{FF2B5EF4-FFF2-40B4-BE49-F238E27FC236}">
                <a16:creationId xmlns:a16="http://schemas.microsoft.com/office/drawing/2014/main" id="{3A633A67-808D-0760-0462-C96F54903F78}"/>
              </a:ext>
            </a:extLst>
          </p:cNvPr>
          <p:cNvSpPr/>
          <p:nvPr userDrawn="1"/>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Freeform: Shape 39">
            <a:extLst>
              <a:ext uri="{FF2B5EF4-FFF2-40B4-BE49-F238E27FC236}">
                <a16:creationId xmlns:a16="http://schemas.microsoft.com/office/drawing/2014/main" id="{02872CE7-A3A1-3589-2EC8-67C7E98D5925}"/>
              </a:ext>
            </a:extLst>
          </p:cNvPr>
          <p:cNvSpPr/>
          <p:nvPr userDrawn="1"/>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Freeform: Shape 38">
            <a:extLst>
              <a:ext uri="{FF2B5EF4-FFF2-40B4-BE49-F238E27FC236}">
                <a16:creationId xmlns:a16="http://schemas.microsoft.com/office/drawing/2014/main" id="{79CA74C9-D86C-0E08-B287-9CFC01C20ADC}"/>
              </a:ext>
            </a:extLst>
          </p:cNvPr>
          <p:cNvSpPr/>
          <p:nvPr userDrawn="1"/>
        </p:nvSpPr>
        <p:spPr>
          <a:xfrm>
            <a:off x="9967534" y="5684836"/>
            <a:ext cx="2224466" cy="1173165"/>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505318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ve Divider - navy">
    <p:bg>
      <p:bgPr>
        <a:solidFill>
          <a:schemeClr val="tx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6E19192-60DF-3898-E057-FB24DD18C36B}"/>
              </a:ext>
            </a:extLst>
          </p:cNvPr>
          <p:cNvGrpSpPr/>
          <p:nvPr userDrawn="1"/>
        </p:nvGrpSpPr>
        <p:grpSpPr>
          <a:xfrm>
            <a:off x="2941320" y="-1203341"/>
            <a:ext cx="10149840" cy="9264682"/>
            <a:chOff x="4657813" y="2052649"/>
            <a:chExt cx="2873932" cy="2755705"/>
          </a:xfrm>
          <a:solidFill>
            <a:schemeClr val="bg1">
              <a:alpha val="2000"/>
            </a:schemeClr>
          </a:solidFill>
        </p:grpSpPr>
        <p:sp>
          <p:nvSpPr>
            <p:cNvPr id="5" name="Freeform: Shape 4">
              <a:extLst>
                <a:ext uri="{FF2B5EF4-FFF2-40B4-BE49-F238E27FC236}">
                  <a16:creationId xmlns:a16="http://schemas.microsoft.com/office/drawing/2014/main" id="{9CB270E8-E629-7F9D-ADA8-646229351187}"/>
                </a:ext>
              </a:extLst>
            </p:cNvPr>
            <p:cNvSpPr/>
            <p:nvPr/>
          </p:nvSpPr>
          <p:spPr>
            <a:xfrm>
              <a:off x="5195827" y="2479927"/>
              <a:ext cx="2335918" cy="2328427"/>
            </a:xfrm>
            <a:custGeom>
              <a:avLst/>
              <a:gdLst>
                <a:gd name="connsiteX0" fmla="*/ 781396 w 2335918"/>
                <a:gd name="connsiteY0" fmla="*/ 1408653 h 2328427"/>
                <a:gd name="connsiteX1" fmla="*/ 1238786 w 2335918"/>
                <a:gd name="connsiteY1" fmla="*/ 1688783 h 2328427"/>
                <a:gd name="connsiteX2" fmla="*/ 1761709 w 2335918"/>
                <a:gd name="connsiteY2" fmla="*/ 1464470 h 2328427"/>
                <a:gd name="connsiteX3" fmla="*/ 2026218 w 2335918"/>
                <a:gd name="connsiteY3" fmla="*/ 1060229 h 2328427"/>
                <a:gd name="connsiteX4" fmla="*/ 2217956 w 2335918"/>
                <a:gd name="connsiteY4" fmla="*/ 1 h 2328427"/>
                <a:gd name="connsiteX5" fmla="*/ 2057460 w 2335918"/>
                <a:gd name="connsiteY5" fmla="*/ 1768508 h 2328427"/>
                <a:gd name="connsiteX6" fmla="*/ 771871 w 2335918"/>
                <a:gd name="connsiteY6" fmla="*/ 2267713 h 2328427"/>
                <a:gd name="connsiteX7" fmla="*/ 25206 w 2335918"/>
                <a:gd name="connsiteY7" fmla="*/ 1421321 h 2328427"/>
                <a:gd name="connsiteX8" fmla="*/ 8347 w 2335918"/>
                <a:gd name="connsiteY8" fmla="*/ 1078898 h 2328427"/>
                <a:gd name="connsiteX9" fmla="*/ 264093 w 2335918"/>
                <a:gd name="connsiteY9" fmla="*/ 699898 h 2328427"/>
                <a:gd name="connsiteX10" fmla="*/ 396586 w 2335918"/>
                <a:gd name="connsiteY10" fmla="*/ 694850 h 2328427"/>
                <a:gd name="connsiteX11" fmla="*/ 509647 w 2335918"/>
                <a:gd name="connsiteY11" fmla="*/ 787433 h 2328427"/>
                <a:gd name="connsiteX12" fmla="*/ 550700 w 2335918"/>
                <a:gd name="connsiteY12" fmla="*/ 911448 h 2328427"/>
                <a:gd name="connsiteX13" fmla="*/ 781491 w 2335918"/>
                <a:gd name="connsiteY13" fmla="*/ 1408558 h 23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5918" h="2328427">
                  <a:moveTo>
                    <a:pt x="781396" y="1408653"/>
                  </a:moveTo>
                  <a:cubicBezTo>
                    <a:pt x="882932" y="1567530"/>
                    <a:pt x="1072384" y="1678973"/>
                    <a:pt x="1238786" y="1688783"/>
                  </a:cubicBezTo>
                  <a:cubicBezTo>
                    <a:pt x="1499200" y="1704119"/>
                    <a:pt x="1685985" y="1533526"/>
                    <a:pt x="1761709" y="1464470"/>
                  </a:cubicBezTo>
                  <a:cubicBezTo>
                    <a:pt x="1876866" y="1359314"/>
                    <a:pt x="1949447" y="1239584"/>
                    <a:pt x="2026218" y="1060229"/>
                  </a:cubicBezTo>
                  <a:cubicBezTo>
                    <a:pt x="2253770" y="528162"/>
                    <a:pt x="2191953" y="-761"/>
                    <a:pt x="2217956" y="1"/>
                  </a:cubicBezTo>
                  <a:cubicBezTo>
                    <a:pt x="2256818" y="1239"/>
                    <a:pt x="2540378" y="1039750"/>
                    <a:pt x="2057460" y="1768508"/>
                  </a:cubicBezTo>
                  <a:cubicBezTo>
                    <a:pt x="1774853" y="2195037"/>
                    <a:pt x="1294603" y="2452593"/>
                    <a:pt x="771871" y="2267713"/>
                  </a:cubicBezTo>
                  <a:cubicBezTo>
                    <a:pt x="383727" y="2130458"/>
                    <a:pt x="119408" y="1805750"/>
                    <a:pt x="25206" y="1421321"/>
                  </a:cubicBezTo>
                  <a:cubicBezTo>
                    <a:pt x="-1750" y="1311117"/>
                    <a:pt x="-6608" y="1191007"/>
                    <a:pt x="8347" y="1078898"/>
                  </a:cubicBezTo>
                  <a:cubicBezTo>
                    <a:pt x="28254" y="928784"/>
                    <a:pt x="101406" y="742094"/>
                    <a:pt x="264093" y="699898"/>
                  </a:cubicBezTo>
                  <a:cubicBezTo>
                    <a:pt x="306003" y="689039"/>
                    <a:pt x="354104" y="685706"/>
                    <a:pt x="396586" y="694850"/>
                  </a:cubicBezTo>
                  <a:cubicBezTo>
                    <a:pt x="448687" y="706089"/>
                    <a:pt x="486978" y="740093"/>
                    <a:pt x="509647" y="787433"/>
                  </a:cubicBezTo>
                  <a:cubicBezTo>
                    <a:pt x="528316" y="826485"/>
                    <a:pt x="538032" y="870300"/>
                    <a:pt x="550700" y="911448"/>
                  </a:cubicBezTo>
                  <a:cubicBezTo>
                    <a:pt x="604516" y="1086041"/>
                    <a:pt x="682717" y="1253967"/>
                    <a:pt x="781491" y="1408558"/>
                  </a:cubicBezTo>
                  <a:close/>
                </a:path>
              </a:pathLst>
            </a:custGeom>
            <a:grp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B2B65B2-ACCB-A2F1-3F2E-2BCF536458F0}"/>
                </a:ext>
              </a:extLst>
            </p:cNvPr>
            <p:cNvSpPr/>
            <p:nvPr/>
          </p:nvSpPr>
          <p:spPr>
            <a:xfrm>
              <a:off x="4657813" y="2052649"/>
              <a:ext cx="2344150" cy="2309135"/>
            </a:xfrm>
            <a:custGeom>
              <a:avLst/>
              <a:gdLst>
                <a:gd name="connsiteX0" fmla="*/ 1566203 w 2344150"/>
                <a:gd name="connsiteY0" fmla="*/ 925437 h 2309135"/>
                <a:gd name="connsiteX1" fmla="*/ 1113765 w 2344150"/>
                <a:gd name="connsiteY1" fmla="*/ 637496 h 2309135"/>
                <a:gd name="connsiteX2" fmla="*/ 587128 w 2344150"/>
                <a:gd name="connsiteY2" fmla="*/ 852761 h 2309135"/>
                <a:gd name="connsiteX3" fmla="*/ 315761 w 2344150"/>
                <a:gd name="connsiteY3" fmla="*/ 1252430 h 2309135"/>
                <a:gd name="connsiteX4" fmla="*/ 105830 w 2344150"/>
                <a:gd name="connsiteY4" fmla="*/ 2309133 h 2309135"/>
                <a:gd name="connsiteX5" fmla="*/ 296615 w 2344150"/>
                <a:gd name="connsiteY5" fmla="*/ 543675 h 2309135"/>
                <a:gd name="connsiteX6" fmla="*/ 1590491 w 2344150"/>
                <a:gd name="connsiteY6" fmla="*/ 66758 h 2309135"/>
                <a:gd name="connsiteX7" fmla="*/ 2322488 w 2344150"/>
                <a:gd name="connsiteY7" fmla="*/ 925818 h 2309135"/>
                <a:gd name="connsiteX8" fmla="*/ 2333537 w 2344150"/>
                <a:gd name="connsiteY8" fmla="*/ 1268432 h 2309135"/>
                <a:gd name="connsiteX9" fmla="*/ 2071313 w 2344150"/>
                <a:gd name="connsiteY9" fmla="*/ 1643050 h 2309135"/>
                <a:gd name="connsiteX10" fmla="*/ 1938821 w 2344150"/>
                <a:gd name="connsiteY10" fmla="*/ 1645812 h 2309135"/>
                <a:gd name="connsiteX11" fmla="*/ 1827378 w 2344150"/>
                <a:gd name="connsiteY11" fmla="*/ 1551229 h 2309135"/>
                <a:gd name="connsiteX12" fmla="*/ 1788421 w 2344150"/>
                <a:gd name="connsiteY12" fmla="*/ 1426452 h 2309135"/>
                <a:gd name="connsiteX13" fmla="*/ 1566203 w 2344150"/>
                <a:gd name="connsiteY13" fmla="*/ 925437 h 23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150" h="2309135">
                  <a:moveTo>
                    <a:pt x="1566203" y="925437"/>
                  </a:moveTo>
                  <a:cubicBezTo>
                    <a:pt x="1467333" y="764845"/>
                    <a:pt x="1279976" y="650164"/>
                    <a:pt x="1113765" y="637496"/>
                  </a:cubicBezTo>
                  <a:cubicBezTo>
                    <a:pt x="853637" y="617684"/>
                    <a:pt x="663899" y="785038"/>
                    <a:pt x="587128" y="852761"/>
                  </a:cubicBezTo>
                  <a:cubicBezTo>
                    <a:pt x="470161" y="955917"/>
                    <a:pt x="395580" y="1074408"/>
                    <a:pt x="315761" y="1252430"/>
                  </a:cubicBezTo>
                  <a:cubicBezTo>
                    <a:pt x="79064" y="1780496"/>
                    <a:pt x="131738" y="2310372"/>
                    <a:pt x="105830" y="2309133"/>
                  </a:cubicBezTo>
                  <a:cubicBezTo>
                    <a:pt x="67063" y="2307228"/>
                    <a:pt x="-198685" y="1263955"/>
                    <a:pt x="296615" y="543675"/>
                  </a:cubicBezTo>
                  <a:cubicBezTo>
                    <a:pt x="586461" y="122193"/>
                    <a:pt x="1071093" y="-127076"/>
                    <a:pt x="1590491" y="66758"/>
                  </a:cubicBezTo>
                  <a:cubicBezTo>
                    <a:pt x="1976159" y="210681"/>
                    <a:pt x="2234953" y="539865"/>
                    <a:pt x="2322488" y="925818"/>
                  </a:cubicBezTo>
                  <a:cubicBezTo>
                    <a:pt x="2347634" y="1036403"/>
                    <a:pt x="2350301" y="1156608"/>
                    <a:pt x="2333537" y="1268432"/>
                  </a:cubicBezTo>
                  <a:cubicBezTo>
                    <a:pt x="2311058" y="1418165"/>
                    <a:pt x="2234762" y="1603521"/>
                    <a:pt x="2071313" y="1643050"/>
                  </a:cubicBezTo>
                  <a:cubicBezTo>
                    <a:pt x="2029213" y="1653242"/>
                    <a:pt x="1981112" y="1655718"/>
                    <a:pt x="1938821" y="1645812"/>
                  </a:cubicBezTo>
                  <a:cubicBezTo>
                    <a:pt x="1887005" y="1633620"/>
                    <a:pt x="1849190" y="1599045"/>
                    <a:pt x="1827378" y="1551229"/>
                  </a:cubicBezTo>
                  <a:cubicBezTo>
                    <a:pt x="1809376" y="1511796"/>
                    <a:pt x="1800422" y="1467885"/>
                    <a:pt x="1788421" y="1426452"/>
                  </a:cubicBezTo>
                  <a:cubicBezTo>
                    <a:pt x="1737557" y="1250906"/>
                    <a:pt x="1662310" y="1081742"/>
                    <a:pt x="1566203" y="925437"/>
                  </a:cubicBezTo>
                  <a:close/>
                </a:path>
              </a:pathLst>
            </a:custGeom>
            <a:grpFill/>
            <a:ln w="9525" cap="flat">
              <a:noFill/>
              <a:prstDash val="solid"/>
              <a:miter/>
            </a:ln>
          </p:spPr>
          <p:txBody>
            <a:bodyPr rtlCol="0" anchor="ctr"/>
            <a:lstStyle/>
            <a:p>
              <a:endParaRPr lang="en-GB"/>
            </a:p>
          </p:txBody>
        </p:sp>
      </p:grpSp>
      <p:pic>
        <p:nvPicPr>
          <p:cNvPr id="7" name="Graphic 6">
            <a:extLst>
              <a:ext uri="{FF2B5EF4-FFF2-40B4-BE49-F238E27FC236}">
                <a16:creationId xmlns:a16="http://schemas.microsoft.com/office/drawing/2014/main" id="{98EBC293-E020-3652-4B48-3113702F13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5491" y="2332287"/>
            <a:ext cx="4221018" cy="2193426"/>
          </a:xfrm>
          <a:prstGeom prst="rect">
            <a:avLst/>
          </a:prstGeom>
        </p:spPr>
      </p:pic>
    </p:spTree>
    <p:extLst>
      <p:ext uri="{BB962C8B-B14F-4D97-AF65-F5344CB8AC3E}">
        <p14:creationId xmlns:p14="http://schemas.microsoft.com/office/powerpoint/2010/main" val="1585395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ave Divider - light">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267B8D9-655F-BC1A-3796-45081E8AF61D}"/>
              </a:ext>
            </a:extLst>
          </p:cNvPr>
          <p:cNvGrpSpPr/>
          <p:nvPr userDrawn="1"/>
        </p:nvGrpSpPr>
        <p:grpSpPr>
          <a:xfrm>
            <a:off x="2971800" y="-1203341"/>
            <a:ext cx="10149840" cy="9264682"/>
            <a:chOff x="4657813" y="2052649"/>
            <a:chExt cx="2873932" cy="2755705"/>
          </a:xfrm>
          <a:solidFill>
            <a:schemeClr val="bg1">
              <a:alpha val="15000"/>
            </a:schemeClr>
          </a:solidFill>
        </p:grpSpPr>
        <p:sp>
          <p:nvSpPr>
            <p:cNvPr id="9" name="Freeform: Shape 8">
              <a:extLst>
                <a:ext uri="{FF2B5EF4-FFF2-40B4-BE49-F238E27FC236}">
                  <a16:creationId xmlns:a16="http://schemas.microsoft.com/office/drawing/2014/main" id="{E8FC5C7B-68BA-8F20-318E-634AB343810B}"/>
                </a:ext>
              </a:extLst>
            </p:cNvPr>
            <p:cNvSpPr/>
            <p:nvPr/>
          </p:nvSpPr>
          <p:spPr>
            <a:xfrm>
              <a:off x="5195827" y="2479927"/>
              <a:ext cx="2335918" cy="2328427"/>
            </a:xfrm>
            <a:custGeom>
              <a:avLst/>
              <a:gdLst>
                <a:gd name="connsiteX0" fmla="*/ 781396 w 2335918"/>
                <a:gd name="connsiteY0" fmla="*/ 1408653 h 2328427"/>
                <a:gd name="connsiteX1" fmla="*/ 1238786 w 2335918"/>
                <a:gd name="connsiteY1" fmla="*/ 1688783 h 2328427"/>
                <a:gd name="connsiteX2" fmla="*/ 1761709 w 2335918"/>
                <a:gd name="connsiteY2" fmla="*/ 1464470 h 2328427"/>
                <a:gd name="connsiteX3" fmla="*/ 2026218 w 2335918"/>
                <a:gd name="connsiteY3" fmla="*/ 1060229 h 2328427"/>
                <a:gd name="connsiteX4" fmla="*/ 2217956 w 2335918"/>
                <a:gd name="connsiteY4" fmla="*/ 1 h 2328427"/>
                <a:gd name="connsiteX5" fmla="*/ 2057460 w 2335918"/>
                <a:gd name="connsiteY5" fmla="*/ 1768508 h 2328427"/>
                <a:gd name="connsiteX6" fmla="*/ 771871 w 2335918"/>
                <a:gd name="connsiteY6" fmla="*/ 2267713 h 2328427"/>
                <a:gd name="connsiteX7" fmla="*/ 25206 w 2335918"/>
                <a:gd name="connsiteY7" fmla="*/ 1421321 h 2328427"/>
                <a:gd name="connsiteX8" fmla="*/ 8347 w 2335918"/>
                <a:gd name="connsiteY8" fmla="*/ 1078898 h 2328427"/>
                <a:gd name="connsiteX9" fmla="*/ 264093 w 2335918"/>
                <a:gd name="connsiteY9" fmla="*/ 699898 h 2328427"/>
                <a:gd name="connsiteX10" fmla="*/ 396586 w 2335918"/>
                <a:gd name="connsiteY10" fmla="*/ 694850 h 2328427"/>
                <a:gd name="connsiteX11" fmla="*/ 509647 w 2335918"/>
                <a:gd name="connsiteY11" fmla="*/ 787433 h 2328427"/>
                <a:gd name="connsiteX12" fmla="*/ 550700 w 2335918"/>
                <a:gd name="connsiteY12" fmla="*/ 911448 h 2328427"/>
                <a:gd name="connsiteX13" fmla="*/ 781491 w 2335918"/>
                <a:gd name="connsiteY13" fmla="*/ 1408558 h 23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5918" h="2328427">
                  <a:moveTo>
                    <a:pt x="781396" y="1408653"/>
                  </a:moveTo>
                  <a:cubicBezTo>
                    <a:pt x="882932" y="1567530"/>
                    <a:pt x="1072384" y="1678973"/>
                    <a:pt x="1238786" y="1688783"/>
                  </a:cubicBezTo>
                  <a:cubicBezTo>
                    <a:pt x="1499200" y="1704119"/>
                    <a:pt x="1685985" y="1533526"/>
                    <a:pt x="1761709" y="1464470"/>
                  </a:cubicBezTo>
                  <a:cubicBezTo>
                    <a:pt x="1876866" y="1359314"/>
                    <a:pt x="1949447" y="1239584"/>
                    <a:pt x="2026218" y="1060229"/>
                  </a:cubicBezTo>
                  <a:cubicBezTo>
                    <a:pt x="2253770" y="528162"/>
                    <a:pt x="2191953" y="-761"/>
                    <a:pt x="2217956" y="1"/>
                  </a:cubicBezTo>
                  <a:cubicBezTo>
                    <a:pt x="2256818" y="1239"/>
                    <a:pt x="2540378" y="1039750"/>
                    <a:pt x="2057460" y="1768508"/>
                  </a:cubicBezTo>
                  <a:cubicBezTo>
                    <a:pt x="1774853" y="2195037"/>
                    <a:pt x="1294603" y="2452593"/>
                    <a:pt x="771871" y="2267713"/>
                  </a:cubicBezTo>
                  <a:cubicBezTo>
                    <a:pt x="383727" y="2130458"/>
                    <a:pt x="119408" y="1805750"/>
                    <a:pt x="25206" y="1421321"/>
                  </a:cubicBezTo>
                  <a:cubicBezTo>
                    <a:pt x="-1750" y="1311117"/>
                    <a:pt x="-6608" y="1191007"/>
                    <a:pt x="8347" y="1078898"/>
                  </a:cubicBezTo>
                  <a:cubicBezTo>
                    <a:pt x="28254" y="928784"/>
                    <a:pt x="101406" y="742094"/>
                    <a:pt x="264093" y="699898"/>
                  </a:cubicBezTo>
                  <a:cubicBezTo>
                    <a:pt x="306003" y="689039"/>
                    <a:pt x="354104" y="685706"/>
                    <a:pt x="396586" y="694850"/>
                  </a:cubicBezTo>
                  <a:cubicBezTo>
                    <a:pt x="448687" y="706089"/>
                    <a:pt x="486978" y="740093"/>
                    <a:pt x="509647" y="787433"/>
                  </a:cubicBezTo>
                  <a:cubicBezTo>
                    <a:pt x="528316" y="826485"/>
                    <a:pt x="538032" y="870300"/>
                    <a:pt x="550700" y="911448"/>
                  </a:cubicBezTo>
                  <a:cubicBezTo>
                    <a:pt x="604516" y="1086041"/>
                    <a:pt x="682717" y="1253967"/>
                    <a:pt x="781491" y="1408558"/>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9E91631-3428-3CE7-BEC7-4DA119053980}"/>
                </a:ext>
              </a:extLst>
            </p:cNvPr>
            <p:cNvSpPr/>
            <p:nvPr/>
          </p:nvSpPr>
          <p:spPr>
            <a:xfrm>
              <a:off x="4657813" y="2052649"/>
              <a:ext cx="2344150" cy="2309135"/>
            </a:xfrm>
            <a:custGeom>
              <a:avLst/>
              <a:gdLst>
                <a:gd name="connsiteX0" fmla="*/ 1566203 w 2344150"/>
                <a:gd name="connsiteY0" fmla="*/ 925437 h 2309135"/>
                <a:gd name="connsiteX1" fmla="*/ 1113765 w 2344150"/>
                <a:gd name="connsiteY1" fmla="*/ 637496 h 2309135"/>
                <a:gd name="connsiteX2" fmla="*/ 587128 w 2344150"/>
                <a:gd name="connsiteY2" fmla="*/ 852761 h 2309135"/>
                <a:gd name="connsiteX3" fmla="*/ 315761 w 2344150"/>
                <a:gd name="connsiteY3" fmla="*/ 1252430 h 2309135"/>
                <a:gd name="connsiteX4" fmla="*/ 105830 w 2344150"/>
                <a:gd name="connsiteY4" fmla="*/ 2309133 h 2309135"/>
                <a:gd name="connsiteX5" fmla="*/ 296615 w 2344150"/>
                <a:gd name="connsiteY5" fmla="*/ 543675 h 2309135"/>
                <a:gd name="connsiteX6" fmla="*/ 1590491 w 2344150"/>
                <a:gd name="connsiteY6" fmla="*/ 66758 h 2309135"/>
                <a:gd name="connsiteX7" fmla="*/ 2322488 w 2344150"/>
                <a:gd name="connsiteY7" fmla="*/ 925818 h 2309135"/>
                <a:gd name="connsiteX8" fmla="*/ 2333537 w 2344150"/>
                <a:gd name="connsiteY8" fmla="*/ 1268432 h 2309135"/>
                <a:gd name="connsiteX9" fmla="*/ 2071313 w 2344150"/>
                <a:gd name="connsiteY9" fmla="*/ 1643050 h 2309135"/>
                <a:gd name="connsiteX10" fmla="*/ 1938821 w 2344150"/>
                <a:gd name="connsiteY10" fmla="*/ 1645812 h 2309135"/>
                <a:gd name="connsiteX11" fmla="*/ 1827378 w 2344150"/>
                <a:gd name="connsiteY11" fmla="*/ 1551229 h 2309135"/>
                <a:gd name="connsiteX12" fmla="*/ 1788421 w 2344150"/>
                <a:gd name="connsiteY12" fmla="*/ 1426452 h 2309135"/>
                <a:gd name="connsiteX13" fmla="*/ 1566203 w 2344150"/>
                <a:gd name="connsiteY13" fmla="*/ 925437 h 23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150" h="2309135">
                  <a:moveTo>
                    <a:pt x="1566203" y="925437"/>
                  </a:moveTo>
                  <a:cubicBezTo>
                    <a:pt x="1467333" y="764845"/>
                    <a:pt x="1279976" y="650164"/>
                    <a:pt x="1113765" y="637496"/>
                  </a:cubicBezTo>
                  <a:cubicBezTo>
                    <a:pt x="853637" y="617684"/>
                    <a:pt x="663899" y="785038"/>
                    <a:pt x="587128" y="852761"/>
                  </a:cubicBezTo>
                  <a:cubicBezTo>
                    <a:pt x="470161" y="955917"/>
                    <a:pt x="395580" y="1074408"/>
                    <a:pt x="315761" y="1252430"/>
                  </a:cubicBezTo>
                  <a:cubicBezTo>
                    <a:pt x="79064" y="1780496"/>
                    <a:pt x="131738" y="2310372"/>
                    <a:pt x="105830" y="2309133"/>
                  </a:cubicBezTo>
                  <a:cubicBezTo>
                    <a:pt x="67063" y="2307228"/>
                    <a:pt x="-198685" y="1263955"/>
                    <a:pt x="296615" y="543675"/>
                  </a:cubicBezTo>
                  <a:cubicBezTo>
                    <a:pt x="586461" y="122193"/>
                    <a:pt x="1071093" y="-127076"/>
                    <a:pt x="1590491" y="66758"/>
                  </a:cubicBezTo>
                  <a:cubicBezTo>
                    <a:pt x="1976159" y="210681"/>
                    <a:pt x="2234953" y="539865"/>
                    <a:pt x="2322488" y="925818"/>
                  </a:cubicBezTo>
                  <a:cubicBezTo>
                    <a:pt x="2347634" y="1036403"/>
                    <a:pt x="2350301" y="1156608"/>
                    <a:pt x="2333537" y="1268432"/>
                  </a:cubicBezTo>
                  <a:cubicBezTo>
                    <a:pt x="2311058" y="1418165"/>
                    <a:pt x="2234762" y="1603521"/>
                    <a:pt x="2071313" y="1643050"/>
                  </a:cubicBezTo>
                  <a:cubicBezTo>
                    <a:pt x="2029213" y="1653242"/>
                    <a:pt x="1981112" y="1655718"/>
                    <a:pt x="1938821" y="1645812"/>
                  </a:cubicBezTo>
                  <a:cubicBezTo>
                    <a:pt x="1887005" y="1633620"/>
                    <a:pt x="1849190" y="1599045"/>
                    <a:pt x="1827378" y="1551229"/>
                  </a:cubicBezTo>
                  <a:cubicBezTo>
                    <a:pt x="1809376" y="1511796"/>
                    <a:pt x="1800422" y="1467885"/>
                    <a:pt x="1788421" y="1426452"/>
                  </a:cubicBezTo>
                  <a:cubicBezTo>
                    <a:pt x="1737557" y="1250906"/>
                    <a:pt x="1662310" y="1081742"/>
                    <a:pt x="1566203" y="925437"/>
                  </a:cubicBezTo>
                  <a:close/>
                </a:path>
              </a:pathLst>
            </a:custGeom>
            <a:grpFill/>
            <a:ln w="9525" cap="flat">
              <a:noFill/>
              <a:prstDash val="solid"/>
              <a:miter/>
            </a:ln>
          </p:spPr>
          <p:txBody>
            <a:bodyPr rtlCol="0" anchor="ctr"/>
            <a:lstStyle/>
            <a:p>
              <a:endParaRPr lang="en-GB"/>
            </a:p>
          </p:txBody>
        </p:sp>
      </p:grpSp>
      <p:pic>
        <p:nvPicPr>
          <p:cNvPr id="5" name="Graphic 4">
            <a:extLst>
              <a:ext uri="{FF2B5EF4-FFF2-40B4-BE49-F238E27FC236}">
                <a16:creationId xmlns:a16="http://schemas.microsoft.com/office/drawing/2014/main" id="{B9A48068-2E78-F587-4878-D8619869BA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5491" y="2332287"/>
            <a:ext cx="4221018" cy="2193426"/>
          </a:xfrm>
          <a:prstGeom prst="rect">
            <a:avLst/>
          </a:prstGeom>
        </p:spPr>
      </p:pic>
    </p:spTree>
    <p:extLst>
      <p:ext uri="{BB962C8B-B14F-4D97-AF65-F5344CB8AC3E}">
        <p14:creationId xmlns:p14="http://schemas.microsoft.com/office/powerpoint/2010/main" val="1187627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titude Divider - navy">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A01401-2E47-2372-F0EF-AFEFCF07906A}"/>
              </a:ext>
            </a:extLst>
          </p:cNvPr>
          <p:cNvGrpSpPr/>
          <p:nvPr userDrawn="1"/>
        </p:nvGrpSpPr>
        <p:grpSpPr>
          <a:xfrm>
            <a:off x="3246120" y="-1996338"/>
            <a:ext cx="11003279" cy="10249080"/>
            <a:chOff x="4676811" y="2105025"/>
            <a:chExt cx="2838100" cy="2643568"/>
          </a:xfrm>
          <a:solidFill>
            <a:schemeClr val="bg1">
              <a:alpha val="2000"/>
            </a:schemeClr>
          </a:solidFill>
        </p:grpSpPr>
        <p:sp>
          <p:nvSpPr>
            <p:cNvPr id="3" name="Freeform: Shape 2">
              <a:extLst>
                <a:ext uri="{FF2B5EF4-FFF2-40B4-BE49-F238E27FC236}">
                  <a16:creationId xmlns:a16="http://schemas.microsoft.com/office/drawing/2014/main" id="{DA71CF46-FFD2-9195-1026-1F421528C606}"/>
                </a:ext>
              </a:extLst>
            </p:cNvPr>
            <p:cNvSpPr/>
            <p:nvPr/>
          </p:nvSpPr>
          <p:spPr>
            <a:xfrm>
              <a:off x="5478244" y="2105025"/>
              <a:ext cx="1235328" cy="1091279"/>
            </a:xfrm>
            <a:custGeom>
              <a:avLst/>
              <a:gdLst>
                <a:gd name="connsiteX0" fmla="*/ 547271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7859 w 1235328"/>
                <a:gd name="connsiteY7" fmla="*/ 40577 h 1091279"/>
                <a:gd name="connsiteX8" fmla="*/ 617565 w 1235328"/>
                <a:gd name="connsiteY8" fmla="*/ 0 h 1091279"/>
                <a:gd name="connsiteX9" fmla="*/ 54727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1"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7859" y="40577"/>
                  </a:lnTo>
                  <a:cubicBezTo>
                    <a:pt x="672238" y="13526"/>
                    <a:pt x="644902" y="0"/>
                    <a:pt x="617565" y="0"/>
                  </a:cubicBezTo>
                  <a:cubicBezTo>
                    <a:pt x="590228" y="0"/>
                    <a:pt x="562892" y="13526"/>
                    <a:pt x="547271" y="40577"/>
                  </a:cubicBezTo>
                  <a:close/>
                </a:path>
              </a:pathLst>
            </a:custGeom>
            <a:grp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116DA128-83B2-7F15-62A7-27FA3213E32B}"/>
                </a:ext>
              </a:extLst>
            </p:cNvPr>
            <p:cNvSpPr/>
            <p:nvPr/>
          </p:nvSpPr>
          <p:spPr>
            <a:xfrm>
              <a:off x="6279582" y="3471195"/>
              <a:ext cx="1235329" cy="1091279"/>
            </a:xfrm>
            <a:custGeom>
              <a:avLst/>
              <a:gdLst>
                <a:gd name="connsiteX0" fmla="*/ 547270 w 1235329"/>
                <a:gd name="connsiteY0" fmla="*/ 40577 h 1091279"/>
                <a:gd name="connsiteX1" fmla="*/ 11013 w 1235329"/>
                <a:gd name="connsiteY1" fmla="*/ 969455 h 1091279"/>
                <a:gd name="connsiteX2" fmla="*/ 11013 w 1235329"/>
                <a:gd name="connsiteY2" fmla="*/ 1050512 h 1091279"/>
                <a:gd name="connsiteX3" fmla="*/ 81403 w 1235329"/>
                <a:gd name="connsiteY3" fmla="*/ 1091279 h 1091279"/>
                <a:gd name="connsiteX4" fmla="*/ 1154013 w 1235329"/>
                <a:gd name="connsiteY4" fmla="*/ 1091279 h 1091279"/>
                <a:gd name="connsiteX5" fmla="*/ 1222117 w 1235329"/>
                <a:gd name="connsiteY5" fmla="*/ 1054322 h 1091279"/>
                <a:gd name="connsiteX6" fmla="*/ 1224308 w 1235329"/>
                <a:gd name="connsiteY6" fmla="*/ 969455 h 1091279"/>
                <a:gd name="connsiteX7" fmla="*/ 688050 w 1235329"/>
                <a:gd name="connsiteY7" fmla="*/ 40577 h 1091279"/>
                <a:gd name="connsiteX8" fmla="*/ 617756 w 1235329"/>
                <a:gd name="connsiteY8" fmla="*/ 0 h 1091279"/>
                <a:gd name="connsiteX9" fmla="*/ 547461 w 1235329"/>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9"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8" y="969455"/>
                  </a:cubicBezTo>
                  <a:lnTo>
                    <a:pt x="688050" y="40577"/>
                  </a:lnTo>
                  <a:cubicBezTo>
                    <a:pt x="672429" y="13526"/>
                    <a:pt x="645092" y="0"/>
                    <a:pt x="617756"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3DCFE39-D7CC-D5AD-9A57-2B1BC87B8A45}"/>
                </a:ext>
              </a:extLst>
            </p:cNvPr>
            <p:cNvSpPr/>
            <p:nvPr/>
          </p:nvSpPr>
          <p:spPr>
            <a:xfrm>
              <a:off x="4676811" y="3471195"/>
              <a:ext cx="1235328" cy="1091279"/>
            </a:xfrm>
            <a:custGeom>
              <a:avLst/>
              <a:gdLst>
                <a:gd name="connsiteX0" fmla="*/ 547270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8050 w 1235328"/>
                <a:gd name="connsiteY7" fmla="*/ 40577 h 1091279"/>
                <a:gd name="connsiteX8" fmla="*/ 617755 w 1235328"/>
                <a:gd name="connsiteY8" fmla="*/ 0 h 1091279"/>
                <a:gd name="connsiteX9" fmla="*/ 54746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8050" y="40577"/>
                  </a:lnTo>
                  <a:cubicBezTo>
                    <a:pt x="672429" y="13526"/>
                    <a:pt x="645092" y="0"/>
                    <a:pt x="617755"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3FBB447-3D61-F2AC-59DE-0068E4CC2FAB}"/>
                </a:ext>
              </a:extLst>
            </p:cNvPr>
            <p:cNvSpPr/>
            <p:nvPr/>
          </p:nvSpPr>
          <p:spPr>
            <a:xfrm>
              <a:off x="5968269" y="4490847"/>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F67164F-8668-8F51-6138-5EED500189BA}"/>
                </a:ext>
              </a:extLst>
            </p:cNvPr>
            <p:cNvSpPr/>
            <p:nvPr/>
          </p:nvSpPr>
          <p:spPr>
            <a:xfrm>
              <a:off x="5165502" y="3131153"/>
              <a:ext cx="257746" cy="257746"/>
            </a:xfrm>
            <a:custGeom>
              <a:avLst/>
              <a:gdLst>
                <a:gd name="connsiteX0" fmla="*/ 257747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7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7" y="128873"/>
                  </a:moveTo>
                  <a:cubicBezTo>
                    <a:pt x="257747" y="200048"/>
                    <a:pt x="200048" y="257747"/>
                    <a:pt x="128873" y="257747"/>
                  </a:cubicBezTo>
                  <a:cubicBezTo>
                    <a:pt x="57699" y="257747"/>
                    <a:pt x="0" y="200048"/>
                    <a:pt x="0" y="128873"/>
                  </a:cubicBezTo>
                  <a:cubicBezTo>
                    <a:pt x="0" y="57699"/>
                    <a:pt x="57699" y="0"/>
                    <a:pt x="128873" y="0"/>
                  </a:cubicBezTo>
                  <a:cubicBezTo>
                    <a:pt x="200048" y="0"/>
                    <a:pt x="257747" y="57699"/>
                    <a:pt x="257747" y="128873"/>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3648FA3-D08C-0E10-CD98-F5D5D84EF328}"/>
                </a:ext>
              </a:extLst>
            </p:cNvPr>
            <p:cNvSpPr/>
            <p:nvPr/>
          </p:nvSpPr>
          <p:spPr>
            <a:xfrm>
              <a:off x="6768369" y="3131153"/>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CD1CFAE-0B5D-F717-24A8-6EB7CE71F46C}"/>
                </a:ext>
              </a:extLst>
            </p:cNvPr>
            <p:cNvSpPr/>
            <p:nvPr/>
          </p:nvSpPr>
          <p:spPr>
            <a:xfrm>
              <a:off x="5479765" y="3324510"/>
              <a:ext cx="1235230" cy="1091279"/>
            </a:xfrm>
            <a:custGeom>
              <a:avLst/>
              <a:gdLst>
                <a:gd name="connsiteX0" fmla="*/ 10921 w 1235230"/>
                <a:gd name="connsiteY0" fmla="*/ 121825 h 1091279"/>
                <a:gd name="connsiteX1" fmla="*/ 547179 w 1235230"/>
                <a:gd name="connsiteY1" fmla="*/ 1050703 h 1091279"/>
                <a:gd name="connsiteX2" fmla="*/ 617568 w 1235230"/>
                <a:gd name="connsiteY2" fmla="*/ 1091279 h 1091279"/>
                <a:gd name="connsiteX3" fmla="*/ 687863 w 1235230"/>
                <a:gd name="connsiteY3" fmla="*/ 1050703 h 1091279"/>
                <a:gd name="connsiteX4" fmla="*/ 1224216 w 1235230"/>
                <a:gd name="connsiteY4" fmla="*/ 121825 h 1091279"/>
                <a:gd name="connsiteX5" fmla="*/ 1221073 w 1235230"/>
                <a:gd name="connsiteY5" fmla="*/ 35528 h 1091279"/>
                <a:gd name="connsiteX6" fmla="*/ 1153921 w 1235230"/>
                <a:gd name="connsiteY6" fmla="*/ 0 h 1091279"/>
                <a:gd name="connsiteX7" fmla="*/ 81311 w 1235230"/>
                <a:gd name="connsiteY7" fmla="*/ 0 h 1091279"/>
                <a:gd name="connsiteX8" fmla="*/ 11683 w 1235230"/>
                <a:gd name="connsiteY8" fmla="*/ 39529 h 1091279"/>
                <a:gd name="connsiteX9" fmla="*/ 11016 w 1235230"/>
                <a:gd name="connsiteY9" fmla="*/ 121825 h 1091279"/>
                <a:gd name="connsiteX10" fmla="*/ 240759 w 1235230"/>
                <a:gd name="connsiteY10" fmla="*/ 144113 h 1091279"/>
                <a:gd name="connsiteX11" fmla="*/ 994282 w 1235230"/>
                <a:gd name="connsiteY11" fmla="*/ 144113 h 1091279"/>
                <a:gd name="connsiteX12" fmla="*/ 1019619 w 1235230"/>
                <a:gd name="connsiteY12" fmla="*/ 187928 h 1091279"/>
                <a:gd name="connsiteX13" fmla="*/ 642810 w 1235230"/>
                <a:gd name="connsiteY13" fmla="*/ 840486 h 1091279"/>
                <a:gd name="connsiteX14" fmla="*/ 592232 w 1235230"/>
                <a:gd name="connsiteY14" fmla="*/ 840486 h 1091279"/>
                <a:gd name="connsiteX15" fmla="*/ 215423 w 1235230"/>
                <a:gd name="connsiteY15" fmla="*/ 187928 h 1091279"/>
                <a:gd name="connsiteX16" fmla="*/ 240759 w 1235230"/>
                <a:gd name="connsiteY16" fmla="*/ 144113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5230" h="1091279">
                  <a:moveTo>
                    <a:pt x="10921" y="121825"/>
                  </a:moveTo>
                  <a:lnTo>
                    <a:pt x="547179" y="1050703"/>
                  </a:lnTo>
                  <a:cubicBezTo>
                    <a:pt x="562800" y="1077754"/>
                    <a:pt x="590136" y="1091279"/>
                    <a:pt x="617568" y="1091279"/>
                  </a:cubicBezTo>
                  <a:cubicBezTo>
                    <a:pt x="644905" y="1091279"/>
                    <a:pt x="672242" y="1077754"/>
                    <a:pt x="687863" y="1050703"/>
                  </a:cubicBezTo>
                  <a:lnTo>
                    <a:pt x="1224216" y="121825"/>
                  </a:lnTo>
                  <a:cubicBezTo>
                    <a:pt x="1240980" y="92774"/>
                    <a:pt x="1237551" y="59817"/>
                    <a:pt x="1221073" y="35528"/>
                  </a:cubicBezTo>
                  <a:cubicBezTo>
                    <a:pt x="1206880" y="14573"/>
                    <a:pt x="1182877" y="0"/>
                    <a:pt x="1153921" y="0"/>
                  </a:cubicBezTo>
                  <a:lnTo>
                    <a:pt x="81311" y="0"/>
                  </a:lnTo>
                  <a:cubicBezTo>
                    <a:pt x="50545" y="0"/>
                    <a:pt x="25494" y="16383"/>
                    <a:pt x="11683" y="39529"/>
                  </a:cubicBezTo>
                  <a:cubicBezTo>
                    <a:pt x="-2604" y="63341"/>
                    <a:pt x="-4890" y="94393"/>
                    <a:pt x="11016" y="121825"/>
                  </a:cubicBezTo>
                  <a:close/>
                  <a:moveTo>
                    <a:pt x="240759" y="144113"/>
                  </a:moveTo>
                  <a:lnTo>
                    <a:pt x="994282" y="144113"/>
                  </a:lnTo>
                  <a:cubicBezTo>
                    <a:pt x="1016761" y="144113"/>
                    <a:pt x="1030858" y="168497"/>
                    <a:pt x="1019619" y="187928"/>
                  </a:cubicBezTo>
                  <a:lnTo>
                    <a:pt x="642810" y="840486"/>
                  </a:lnTo>
                  <a:cubicBezTo>
                    <a:pt x="631570" y="859917"/>
                    <a:pt x="603376" y="859917"/>
                    <a:pt x="592232" y="840486"/>
                  </a:cubicBezTo>
                  <a:lnTo>
                    <a:pt x="215423" y="187928"/>
                  </a:lnTo>
                  <a:cubicBezTo>
                    <a:pt x="204183" y="168497"/>
                    <a:pt x="218280" y="144113"/>
                    <a:pt x="240759" y="144113"/>
                  </a:cubicBezTo>
                  <a:close/>
                </a:path>
              </a:pathLst>
            </a:custGeom>
            <a:grp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ECCBD49E-0F99-CB0A-3392-DF90BE351C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1400" y="2052637"/>
            <a:ext cx="5029200" cy="2752725"/>
          </a:xfrm>
          <a:prstGeom prst="rect">
            <a:avLst/>
          </a:prstGeom>
        </p:spPr>
      </p:pic>
    </p:spTree>
    <p:extLst>
      <p:ext uri="{BB962C8B-B14F-4D97-AF65-F5344CB8AC3E}">
        <p14:creationId xmlns:p14="http://schemas.microsoft.com/office/powerpoint/2010/main" val="3981675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titude Divider - light">
    <p:bg>
      <p:bgPr>
        <a:solidFill>
          <a:schemeClr val="bg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33BDC6E-1C92-FC4D-1AB0-CB54E07F8BC2}"/>
              </a:ext>
            </a:extLst>
          </p:cNvPr>
          <p:cNvGrpSpPr/>
          <p:nvPr userDrawn="1"/>
        </p:nvGrpSpPr>
        <p:grpSpPr>
          <a:xfrm>
            <a:off x="3246120" y="-1996338"/>
            <a:ext cx="11003279" cy="10249080"/>
            <a:chOff x="4676811" y="2105025"/>
            <a:chExt cx="2838100" cy="2643568"/>
          </a:xfrm>
          <a:solidFill>
            <a:schemeClr val="bg1">
              <a:alpha val="15000"/>
            </a:schemeClr>
          </a:solidFill>
        </p:grpSpPr>
        <p:sp>
          <p:nvSpPr>
            <p:cNvPr id="9" name="Freeform: Shape 8">
              <a:extLst>
                <a:ext uri="{FF2B5EF4-FFF2-40B4-BE49-F238E27FC236}">
                  <a16:creationId xmlns:a16="http://schemas.microsoft.com/office/drawing/2014/main" id="{4F4ED0A6-3607-8FFF-F7FA-87A180A5F93B}"/>
                </a:ext>
              </a:extLst>
            </p:cNvPr>
            <p:cNvSpPr/>
            <p:nvPr/>
          </p:nvSpPr>
          <p:spPr>
            <a:xfrm>
              <a:off x="5478244" y="2105025"/>
              <a:ext cx="1235328" cy="1091279"/>
            </a:xfrm>
            <a:custGeom>
              <a:avLst/>
              <a:gdLst>
                <a:gd name="connsiteX0" fmla="*/ 547271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7859 w 1235328"/>
                <a:gd name="connsiteY7" fmla="*/ 40577 h 1091279"/>
                <a:gd name="connsiteX8" fmla="*/ 617565 w 1235328"/>
                <a:gd name="connsiteY8" fmla="*/ 0 h 1091279"/>
                <a:gd name="connsiteX9" fmla="*/ 54727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1"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7859" y="40577"/>
                  </a:lnTo>
                  <a:cubicBezTo>
                    <a:pt x="672238" y="13526"/>
                    <a:pt x="644902" y="0"/>
                    <a:pt x="617565" y="0"/>
                  </a:cubicBezTo>
                  <a:cubicBezTo>
                    <a:pt x="590228" y="0"/>
                    <a:pt x="562892" y="13526"/>
                    <a:pt x="547271" y="40577"/>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DDB9510-83CE-8B24-4757-7451C4047F15}"/>
                </a:ext>
              </a:extLst>
            </p:cNvPr>
            <p:cNvSpPr/>
            <p:nvPr/>
          </p:nvSpPr>
          <p:spPr>
            <a:xfrm>
              <a:off x="6279582" y="3471195"/>
              <a:ext cx="1235329" cy="1091279"/>
            </a:xfrm>
            <a:custGeom>
              <a:avLst/>
              <a:gdLst>
                <a:gd name="connsiteX0" fmla="*/ 547270 w 1235329"/>
                <a:gd name="connsiteY0" fmla="*/ 40577 h 1091279"/>
                <a:gd name="connsiteX1" fmla="*/ 11013 w 1235329"/>
                <a:gd name="connsiteY1" fmla="*/ 969455 h 1091279"/>
                <a:gd name="connsiteX2" fmla="*/ 11013 w 1235329"/>
                <a:gd name="connsiteY2" fmla="*/ 1050512 h 1091279"/>
                <a:gd name="connsiteX3" fmla="*/ 81403 w 1235329"/>
                <a:gd name="connsiteY3" fmla="*/ 1091279 h 1091279"/>
                <a:gd name="connsiteX4" fmla="*/ 1154013 w 1235329"/>
                <a:gd name="connsiteY4" fmla="*/ 1091279 h 1091279"/>
                <a:gd name="connsiteX5" fmla="*/ 1222117 w 1235329"/>
                <a:gd name="connsiteY5" fmla="*/ 1054322 h 1091279"/>
                <a:gd name="connsiteX6" fmla="*/ 1224308 w 1235329"/>
                <a:gd name="connsiteY6" fmla="*/ 969455 h 1091279"/>
                <a:gd name="connsiteX7" fmla="*/ 688050 w 1235329"/>
                <a:gd name="connsiteY7" fmla="*/ 40577 h 1091279"/>
                <a:gd name="connsiteX8" fmla="*/ 617756 w 1235329"/>
                <a:gd name="connsiteY8" fmla="*/ 0 h 1091279"/>
                <a:gd name="connsiteX9" fmla="*/ 547461 w 1235329"/>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9"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8" y="969455"/>
                  </a:cubicBezTo>
                  <a:lnTo>
                    <a:pt x="688050" y="40577"/>
                  </a:lnTo>
                  <a:cubicBezTo>
                    <a:pt x="672429" y="13526"/>
                    <a:pt x="645092" y="0"/>
                    <a:pt x="617756"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6790D94-2F03-9F01-99A0-9352F73AB5D0}"/>
                </a:ext>
              </a:extLst>
            </p:cNvPr>
            <p:cNvSpPr/>
            <p:nvPr/>
          </p:nvSpPr>
          <p:spPr>
            <a:xfrm>
              <a:off x="4676811" y="3471195"/>
              <a:ext cx="1235328" cy="1091279"/>
            </a:xfrm>
            <a:custGeom>
              <a:avLst/>
              <a:gdLst>
                <a:gd name="connsiteX0" fmla="*/ 547270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8050 w 1235328"/>
                <a:gd name="connsiteY7" fmla="*/ 40577 h 1091279"/>
                <a:gd name="connsiteX8" fmla="*/ 617755 w 1235328"/>
                <a:gd name="connsiteY8" fmla="*/ 0 h 1091279"/>
                <a:gd name="connsiteX9" fmla="*/ 54746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8050" y="40577"/>
                  </a:lnTo>
                  <a:cubicBezTo>
                    <a:pt x="672429" y="13526"/>
                    <a:pt x="645092" y="0"/>
                    <a:pt x="617755"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08EDD86-973C-6EBE-4FB1-95EB5130F35F}"/>
                </a:ext>
              </a:extLst>
            </p:cNvPr>
            <p:cNvSpPr/>
            <p:nvPr/>
          </p:nvSpPr>
          <p:spPr>
            <a:xfrm>
              <a:off x="5968269" y="4490847"/>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320B825-DEC5-2DCC-2D5A-B59072AB3B43}"/>
                </a:ext>
              </a:extLst>
            </p:cNvPr>
            <p:cNvSpPr/>
            <p:nvPr/>
          </p:nvSpPr>
          <p:spPr>
            <a:xfrm>
              <a:off x="5165502" y="3131153"/>
              <a:ext cx="257746" cy="257746"/>
            </a:xfrm>
            <a:custGeom>
              <a:avLst/>
              <a:gdLst>
                <a:gd name="connsiteX0" fmla="*/ 257747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7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7" y="128873"/>
                  </a:moveTo>
                  <a:cubicBezTo>
                    <a:pt x="257747" y="200048"/>
                    <a:pt x="200048" y="257747"/>
                    <a:pt x="128873" y="257747"/>
                  </a:cubicBezTo>
                  <a:cubicBezTo>
                    <a:pt x="57699" y="257747"/>
                    <a:pt x="0" y="200048"/>
                    <a:pt x="0" y="128873"/>
                  </a:cubicBezTo>
                  <a:cubicBezTo>
                    <a:pt x="0" y="57699"/>
                    <a:pt x="57699" y="0"/>
                    <a:pt x="128873" y="0"/>
                  </a:cubicBezTo>
                  <a:cubicBezTo>
                    <a:pt x="200048" y="0"/>
                    <a:pt x="257747" y="57699"/>
                    <a:pt x="257747" y="128873"/>
                  </a:cubicBezTo>
                  <a:close/>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52291F8-C460-B4B0-8E29-FF3C1421896C}"/>
                </a:ext>
              </a:extLst>
            </p:cNvPr>
            <p:cNvSpPr/>
            <p:nvPr/>
          </p:nvSpPr>
          <p:spPr>
            <a:xfrm>
              <a:off x="6768369" y="3131153"/>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AA43AED-65D6-30CD-627C-723C0CB27373}"/>
                </a:ext>
              </a:extLst>
            </p:cNvPr>
            <p:cNvSpPr/>
            <p:nvPr/>
          </p:nvSpPr>
          <p:spPr>
            <a:xfrm>
              <a:off x="5479765" y="3324510"/>
              <a:ext cx="1235230" cy="1091279"/>
            </a:xfrm>
            <a:custGeom>
              <a:avLst/>
              <a:gdLst>
                <a:gd name="connsiteX0" fmla="*/ 10921 w 1235230"/>
                <a:gd name="connsiteY0" fmla="*/ 121825 h 1091279"/>
                <a:gd name="connsiteX1" fmla="*/ 547179 w 1235230"/>
                <a:gd name="connsiteY1" fmla="*/ 1050703 h 1091279"/>
                <a:gd name="connsiteX2" fmla="*/ 617568 w 1235230"/>
                <a:gd name="connsiteY2" fmla="*/ 1091279 h 1091279"/>
                <a:gd name="connsiteX3" fmla="*/ 687863 w 1235230"/>
                <a:gd name="connsiteY3" fmla="*/ 1050703 h 1091279"/>
                <a:gd name="connsiteX4" fmla="*/ 1224216 w 1235230"/>
                <a:gd name="connsiteY4" fmla="*/ 121825 h 1091279"/>
                <a:gd name="connsiteX5" fmla="*/ 1221073 w 1235230"/>
                <a:gd name="connsiteY5" fmla="*/ 35528 h 1091279"/>
                <a:gd name="connsiteX6" fmla="*/ 1153921 w 1235230"/>
                <a:gd name="connsiteY6" fmla="*/ 0 h 1091279"/>
                <a:gd name="connsiteX7" fmla="*/ 81311 w 1235230"/>
                <a:gd name="connsiteY7" fmla="*/ 0 h 1091279"/>
                <a:gd name="connsiteX8" fmla="*/ 11683 w 1235230"/>
                <a:gd name="connsiteY8" fmla="*/ 39529 h 1091279"/>
                <a:gd name="connsiteX9" fmla="*/ 11016 w 1235230"/>
                <a:gd name="connsiteY9" fmla="*/ 121825 h 1091279"/>
                <a:gd name="connsiteX10" fmla="*/ 240759 w 1235230"/>
                <a:gd name="connsiteY10" fmla="*/ 144113 h 1091279"/>
                <a:gd name="connsiteX11" fmla="*/ 994282 w 1235230"/>
                <a:gd name="connsiteY11" fmla="*/ 144113 h 1091279"/>
                <a:gd name="connsiteX12" fmla="*/ 1019619 w 1235230"/>
                <a:gd name="connsiteY12" fmla="*/ 187928 h 1091279"/>
                <a:gd name="connsiteX13" fmla="*/ 642810 w 1235230"/>
                <a:gd name="connsiteY13" fmla="*/ 840486 h 1091279"/>
                <a:gd name="connsiteX14" fmla="*/ 592232 w 1235230"/>
                <a:gd name="connsiteY14" fmla="*/ 840486 h 1091279"/>
                <a:gd name="connsiteX15" fmla="*/ 215423 w 1235230"/>
                <a:gd name="connsiteY15" fmla="*/ 187928 h 1091279"/>
                <a:gd name="connsiteX16" fmla="*/ 240759 w 1235230"/>
                <a:gd name="connsiteY16" fmla="*/ 144113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5230" h="1091279">
                  <a:moveTo>
                    <a:pt x="10921" y="121825"/>
                  </a:moveTo>
                  <a:lnTo>
                    <a:pt x="547179" y="1050703"/>
                  </a:lnTo>
                  <a:cubicBezTo>
                    <a:pt x="562800" y="1077754"/>
                    <a:pt x="590136" y="1091279"/>
                    <a:pt x="617568" y="1091279"/>
                  </a:cubicBezTo>
                  <a:cubicBezTo>
                    <a:pt x="644905" y="1091279"/>
                    <a:pt x="672242" y="1077754"/>
                    <a:pt x="687863" y="1050703"/>
                  </a:cubicBezTo>
                  <a:lnTo>
                    <a:pt x="1224216" y="121825"/>
                  </a:lnTo>
                  <a:cubicBezTo>
                    <a:pt x="1240980" y="92774"/>
                    <a:pt x="1237551" y="59817"/>
                    <a:pt x="1221073" y="35528"/>
                  </a:cubicBezTo>
                  <a:cubicBezTo>
                    <a:pt x="1206880" y="14573"/>
                    <a:pt x="1182877" y="0"/>
                    <a:pt x="1153921" y="0"/>
                  </a:cubicBezTo>
                  <a:lnTo>
                    <a:pt x="81311" y="0"/>
                  </a:lnTo>
                  <a:cubicBezTo>
                    <a:pt x="50545" y="0"/>
                    <a:pt x="25494" y="16383"/>
                    <a:pt x="11683" y="39529"/>
                  </a:cubicBezTo>
                  <a:cubicBezTo>
                    <a:pt x="-2604" y="63341"/>
                    <a:pt x="-4890" y="94393"/>
                    <a:pt x="11016" y="121825"/>
                  </a:cubicBezTo>
                  <a:close/>
                  <a:moveTo>
                    <a:pt x="240759" y="144113"/>
                  </a:moveTo>
                  <a:lnTo>
                    <a:pt x="994282" y="144113"/>
                  </a:lnTo>
                  <a:cubicBezTo>
                    <a:pt x="1016761" y="144113"/>
                    <a:pt x="1030858" y="168497"/>
                    <a:pt x="1019619" y="187928"/>
                  </a:cubicBezTo>
                  <a:lnTo>
                    <a:pt x="642810" y="840486"/>
                  </a:lnTo>
                  <a:cubicBezTo>
                    <a:pt x="631570" y="859917"/>
                    <a:pt x="603376" y="859917"/>
                    <a:pt x="592232" y="840486"/>
                  </a:cubicBezTo>
                  <a:lnTo>
                    <a:pt x="215423" y="187928"/>
                  </a:lnTo>
                  <a:cubicBezTo>
                    <a:pt x="204183" y="168497"/>
                    <a:pt x="218280" y="144113"/>
                    <a:pt x="240759" y="144113"/>
                  </a:cubicBezTo>
                  <a:close/>
                </a:path>
              </a:pathLst>
            </a:custGeom>
            <a:grpFill/>
            <a:ln w="9525" cap="flat">
              <a:noFill/>
              <a:prstDash val="solid"/>
              <a:miter/>
            </a:ln>
          </p:spPr>
          <p:txBody>
            <a:bodyPr rtlCol="0" anchor="ctr"/>
            <a:lstStyle/>
            <a:p>
              <a:endParaRPr lang="en-GB"/>
            </a:p>
          </p:txBody>
        </p:sp>
      </p:grpSp>
      <p:pic>
        <p:nvPicPr>
          <p:cNvPr id="3" name="Graphic 2">
            <a:extLst>
              <a:ext uri="{FF2B5EF4-FFF2-40B4-BE49-F238E27FC236}">
                <a16:creationId xmlns:a16="http://schemas.microsoft.com/office/drawing/2014/main" id="{986A4BD9-F5CB-E9CE-2100-3722DAD722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1400" y="2052637"/>
            <a:ext cx="5029200" cy="2752725"/>
          </a:xfrm>
          <a:prstGeom prst="rect">
            <a:avLst/>
          </a:prstGeom>
        </p:spPr>
      </p:pic>
    </p:spTree>
    <p:extLst>
      <p:ext uri="{BB962C8B-B14F-4D97-AF65-F5344CB8AC3E}">
        <p14:creationId xmlns:p14="http://schemas.microsoft.com/office/powerpoint/2010/main" val="4044223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1 - navy">
    <p:bg>
      <p:bgPr>
        <a:solidFill>
          <a:schemeClr val="tx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2021A6-B859-C31D-42EB-913B356978FE}"/>
              </a:ext>
            </a:extLst>
          </p:cNvPr>
          <p:cNvSpPr/>
          <p:nvPr userDrawn="1"/>
        </p:nvSpPr>
        <p:spPr>
          <a:xfrm>
            <a:off x="5705856" y="0"/>
            <a:ext cx="6486144" cy="6858000"/>
          </a:xfrm>
          <a:custGeom>
            <a:avLst/>
            <a:gdLst>
              <a:gd name="connsiteX0" fmla="*/ 6439115 w 6486144"/>
              <a:gd name="connsiteY0" fmla="*/ 0 h 6858000"/>
              <a:gd name="connsiteX1" fmla="*/ 6486144 w 6486144"/>
              <a:gd name="connsiteY1" fmla="*/ 0 h 6858000"/>
              <a:gd name="connsiteX2" fmla="*/ 6486144 w 6486144"/>
              <a:gd name="connsiteY2" fmla="*/ 6858000 h 6858000"/>
              <a:gd name="connsiteX3" fmla="*/ 0 w 6486144"/>
              <a:gd name="connsiteY3" fmla="*/ 6858000 h 6858000"/>
              <a:gd name="connsiteX4" fmla="*/ 0 w 6486144"/>
              <a:gd name="connsiteY4" fmla="*/ 6439686 h 6858000"/>
              <a:gd name="connsiteX5" fmla="*/ 15040 w 6486144"/>
              <a:gd name="connsiteY5" fmla="*/ 1554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144" h="6858000">
                <a:moveTo>
                  <a:pt x="6439115" y="0"/>
                </a:moveTo>
                <a:lnTo>
                  <a:pt x="6486144" y="0"/>
                </a:lnTo>
                <a:lnTo>
                  <a:pt x="6486144" y="6858000"/>
                </a:lnTo>
                <a:lnTo>
                  <a:pt x="0" y="6858000"/>
                </a:lnTo>
                <a:lnTo>
                  <a:pt x="0" y="6439686"/>
                </a:lnTo>
                <a:lnTo>
                  <a:pt x="15040" y="1554843"/>
                </a:lnTo>
                <a:close/>
              </a:path>
            </a:pathLst>
          </a:custGeom>
          <a:blipFill dpi="0" rotWithShape="1">
            <a:blip r:embed="rId2"/>
            <a:srcRect/>
            <a:tile tx="0" ty="0" sx="67000" sy="6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Graphic 17">
            <a:extLst>
              <a:ext uri="{FF2B5EF4-FFF2-40B4-BE49-F238E27FC236}">
                <a16:creationId xmlns:a16="http://schemas.microsoft.com/office/drawing/2014/main" id="{FFDF924D-CEB3-76AB-6279-36B596411CCD}"/>
              </a:ext>
            </a:extLst>
          </p:cNvPr>
          <p:cNvSpPr/>
          <p:nvPr userDrawn="1"/>
        </p:nvSpPr>
        <p:spPr>
          <a:xfrm>
            <a:off x="321502" y="598490"/>
            <a:ext cx="2696192" cy="2112515"/>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
        <p:nvSpPr>
          <p:cNvPr id="5" name="Text Placeholder 14">
            <a:extLst>
              <a:ext uri="{FF2B5EF4-FFF2-40B4-BE49-F238E27FC236}">
                <a16:creationId xmlns:a16="http://schemas.microsoft.com/office/drawing/2014/main" id="{42D22A88-613A-AEA7-1453-4AB25488EB5C}"/>
              </a:ext>
            </a:extLst>
          </p:cNvPr>
          <p:cNvSpPr>
            <a:spLocks noGrp="1"/>
          </p:cNvSpPr>
          <p:nvPr>
            <p:ph type="body" sz="quarter" idx="10" hasCustomPrompt="1"/>
          </p:nvPr>
        </p:nvSpPr>
        <p:spPr>
          <a:xfrm>
            <a:off x="656608" y="2101724"/>
            <a:ext cx="3906155"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A7C8A4D0-F0BF-82E2-E78C-DE13055E6A6A}"/>
              </a:ext>
            </a:extLst>
          </p:cNvPr>
          <p:cNvSpPr>
            <a:spLocks noGrp="1"/>
          </p:cNvSpPr>
          <p:nvPr>
            <p:ph type="body" sz="quarter" idx="11" hasCustomPrompt="1"/>
          </p:nvPr>
        </p:nvSpPr>
        <p:spPr>
          <a:xfrm>
            <a:off x="767609" y="3424514"/>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8" name="Text Placeholder 18">
            <a:extLst>
              <a:ext uri="{FF2B5EF4-FFF2-40B4-BE49-F238E27FC236}">
                <a16:creationId xmlns:a16="http://schemas.microsoft.com/office/drawing/2014/main" id="{5CF42F7B-D2D8-3BA7-84B6-E1F6636F1DCF}"/>
              </a:ext>
            </a:extLst>
          </p:cNvPr>
          <p:cNvSpPr>
            <a:spLocks noGrp="1"/>
          </p:cNvSpPr>
          <p:nvPr>
            <p:ph type="body" sz="quarter" idx="12" hasCustomPrompt="1"/>
          </p:nvPr>
        </p:nvSpPr>
        <p:spPr>
          <a:xfrm>
            <a:off x="767609" y="3691593"/>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Tree>
    <p:extLst>
      <p:ext uri="{BB962C8B-B14F-4D97-AF65-F5344CB8AC3E}">
        <p14:creationId xmlns:p14="http://schemas.microsoft.com/office/powerpoint/2010/main" val="1414181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1 - green">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2021A6-B859-C31D-42EB-913B356978FE}"/>
              </a:ext>
            </a:extLst>
          </p:cNvPr>
          <p:cNvSpPr/>
          <p:nvPr userDrawn="1"/>
        </p:nvSpPr>
        <p:spPr>
          <a:xfrm>
            <a:off x="5705856" y="0"/>
            <a:ext cx="6486144" cy="6858000"/>
          </a:xfrm>
          <a:custGeom>
            <a:avLst/>
            <a:gdLst>
              <a:gd name="connsiteX0" fmla="*/ 6439115 w 6486144"/>
              <a:gd name="connsiteY0" fmla="*/ 0 h 6858000"/>
              <a:gd name="connsiteX1" fmla="*/ 6486144 w 6486144"/>
              <a:gd name="connsiteY1" fmla="*/ 0 h 6858000"/>
              <a:gd name="connsiteX2" fmla="*/ 6486144 w 6486144"/>
              <a:gd name="connsiteY2" fmla="*/ 6858000 h 6858000"/>
              <a:gd name="connsiteX3" fmla="*/ 0 w 6486144"/>
              <a:gd name="connsiteY3" fmla="*/ 6858000 h 6858000"/>
              <a:gd name="connsiteX4" fmla="*/ 0 w 6486144"/>
              <a:gd name="connsiteY4" fmla="*/ 6439686 h 6858000"/>
              <a:gd name="connsiteX5" fmla="*/ 15040 w 6486144"/>
              <a:gd name="connsiteY5" fmla="*/ 1554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144" h="6858000">
                <a:moveTo>
                  <a:pt x="6439115" y="0"/>
                </a:moveTo>
                <a:lnTo>
                  <a:pt x="6486144" y="0"/>
                </a:lnTo>
                <a:lnTo>
                  <a:pt x="6486144" y="6858000"/>
                </a:lnTo>
                <a:lnTo>
                  <a:pt x="0" y="6858000"/>
                </a:lnTo>
                <a:lnTo>
                  <a:pt x="0" y="6439686"/>
                </a:lnTo>
                <a:lnTo>
                  <a:pt x="15040" y="1554843"/>
                </a:ln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Graphic 17">
            <a:extLst>
              <a:ext uri="{FF2B5EF4-FFF2-40B4-BE49-F238E27FC236}">
                <a16:creationId xmlns:a16="http://schemas.microsoft.com/office/drawing/2014/main" id="{C3F18FDB-1209-1CE9-F6A1-EAA68C1ECE82}"/>
              </a:ext>
            </a:extLst>
          </p:cNvPr>
          <p:cNvSpPr/>
          <p:nvPr userDrawn="1"/>
        </p:nvSpPr>
        <p:spPr>
          <a:xfrm>
            <a:off x="321502" y="598490"/>
            <a:ext cx="2696192" cy="2112515"/>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40000"/>
              </a:schemeClr>
            </a:solidFill>
            <a:prstDash val="solid"/>
            <a:miter/>
          </a:ln>
        </p:spPr>
        <p:txBody>
          <a:bodyPr rtlCol="0" anchor="ctr"/>
          <a:lstStyle/>
          <a:p>
            <a:endParaRPr lang="en-GB"/>
          </a:p>
        </p:txBody>
      </p:sp>
      <p:sp>
        <p:nvSpPr>
          <p:cNvPr id="6" name="Text Placeholder 14">
            <a:extLst>
              <a:ext uri="{FF2B5EF4-FFF2-40B4-BE49-F238E27FC236}">
                <a16:creationId xmlns:a16="http://schemas.microsoft.com/office/drawing/2014/main" id="{BA8A42A4-7535-0C04-9ED5-C9314EED39C0}"/>
              </a:ext>
            </a:extLst>
          </p:cNvPr>
          <p:cNvSpPr>
            <a:spLocks noGrp="1"/>
          </p:cNvSpPr>
          <p:nvPr>
            <p:ph type="body" sz="quarter" idx="10" hasCustomPrompt="1"/>
          </p:nvPr>
        </p:nvSpPr>
        <p:spPr>
          <a:xfrm>
            <a:off x="656608" y="2101724"/>
            <a:ext cx="3906155"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9" name="Text Placeholder 16">
            <a:extLst>
              <a:ext uri="{FF2B5EF4-FFF2-40B4-BE49-F238E27FC236}">
                <a16:creationId xmlns:a16="http://schemas.microsoft.com/office/drawing/2014/main" id="{02102A52-C1E2-328A-8E8B-90CA2C86A0ED}"/>
              </a:ext>
            </a:extLst>
          </p:cNvPr>
          <p:cNvSpPr>
            <a:spLocks noGrp="1"/>
          </p:cNvSpPr>
          <p:nvPr>
            <p:ph type="body" sz="quarter" idx="11" hasCustomPrompt="1"/>
          </p:nvPr>
        </p:nvSpPr>
        <p:spPr>
          <a:xfrm>
            <a:off x="767609" y="3424514"/>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10" name="Text Placeholder 18">
            <a:extLst>
              <a:ext uri="{FF2B5EF4-FFF2-40B4-BE49-F238E27FC236}">
                <a16:creationId xmlns:a16="http://schemas.microsoft.com/office/drawing/2014/main" id="{D0EBC177-52AB-C9DD-201D-AC73844FA5EE}"/>
              </a:ext>
            </a:extLst>
          </p:cNvPr>
          <p:cNvSpPr>
            <a:spLocks noGrp="1"/>
          </p:cNvSpPr>
          <p:nvPr>
            <p:ph type="body" sz="quarter" idx="12" hasCustomPrompt="1"/>
          </p:nvPr>
        </p:nvSpPr>
        <p:spPr>
          <a:xfrm>
            <a:off x="767609" y="3691593"/>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Tree>
    <p:extLst>
      <p:ext uri="{BB962C8B-B14F-4D97-AF65-F5344CB8AC3E}">
        <p14:creationId xmlns:p14="http://schemas.microsoft.com/office/powerpoint/2010/main" val="2445372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73A71C5D-5827-7352-531E-79175730DCE0}"/>
              </a:ext>
            </a:extLst>
          </p:cNvPr>
          <p:cNvSpPr txBox="1"/>
          <p:nvPr userDrawn="1"/>
        </p:nvSpPr>
        <p:spPr>
          <a:xfrm>
            <a:off x="2549235" y="191464"/>
            <a:ext cx="7093530" cy="590931"/>
          </a:xfrm>
          <a:prstGeom prst="rect">
            <a:avLst/>
          </a:prstGeom>
          <a:noFill/>
        </p:spPr>
        <p:txBody>
          <a:bodyPr wrap="square">
            <a:spAutoFit/>
          </a:bodyPr>
          <a:lstStyle/>
          <a:p>
            <a:pPr marL="0" lvl="0" indent="0" algn="ctr" defTabSz="914400" rtl="0" eaLnBrk="1" latinLnBrk="0" hangingPunct="1">
              <a:lnSpc>
                <a:spcPct val="90000"/>
              </a:lnSpc>
              <a:spcBef>
                <a:spcPct val="0"/>
              </a:spcBef>
              <a:buClr>
                <a:schemeClr val="accent2"/>
              </a:buClr>
              <a:buFont typeface="Arial" panose="020B0604020202020204" pitchFamily="34" charset="0"/>
              <a:buNone/>
            </a:pPr>
            <a:r>
              <a:rPr lang="en-US" sz="3600" b="1" kern="1200" spc="600">
                <a:solidFill>
                  <a:schemeClr val="tx2"/>
                </a:solidFill>
                <a:latin typeface="+mj-lt"/>
                <a:ea typeface="+mj-ea"/>
                <a:cs typeface="+mj-cs"/>
              </a:rPr>
              <a:t>COURSE OVERVIEW</a:t>
            </a:r>
          </a:p>
        </p:txBody>
      </p:sp>
      <p:sp>
        <p:nvSpPr>
          <p:cNvPr id="87" name="Text Placeholder 35">
            <a:extLst>
              <a:ext uri="{FF2B5EF4-FFF2-40B4-BE49-F238E27FC236}">
                <a16:creationId xmlns:a16="http://schemas.microsoft.com/office/drawing/2014/main" id="{EF8F3E63-3786-569C-8BA0-83F1AC52A306}"/>
              </a:ext>
            </a:extLst>
          </p:cNvPr>
          <p:cNvSpPr>
            <a:spLocks noGrp="1"/>
          </p:cNvSpPr>
          <p:nvPr>
            <p:ph type="body" sz="quarter" idx="22" hasCustomPrompt="1"/>
          </p:nvPr>
        </p:nvSpPr>
        <p:spPr>
          <a:xfrm>
            <a:off x="1031875" y="1704235"/>
            <a:ext cx="1443038" cy="515937"/>
          </a:xfrm>
        </p:spPr>
        <p:txBody>
          <a:bodyPr>
            <a:noAutofit/>
          </a:bodyPr>
          <a:lstStyle>
            <a:lvl1pPr marL="0" indent="0" algn="l" defTabSz="914400" rtl="0" eaLnBrk="1" latinLnBrk="0" hangingPunct="1">
              <a:buNone/>
              <a:defRPr lang="en-GB" sz="3200" b="1" kern="1200" dirty="0">
                <a:solidFill>
                  <a:schemeClr val="accent2"/>
                </a:solidFill>
                <a:latin typeface="+mj-lt"/>
                <a:ea typeface="+mn-ea"/>
                <a:cs typeface="+mn-cs"/>
              </a:defRPr>
            </a:lvl1pPr>
          </a:lstStyle>
          <a:p>
            <a:pPr lvl="0"/>
            <a:r>
              <a:rPr lang="en-US"/>
              <a:t>01</a:t>
            </a:r>
            <a:endParaRPr lang="en-GB"/>
          </a:p>
        </p:txBody>
      </p:sp>
      <p:sp>
        <p:nvSpPr>
          <p:cNvPr id="97" name="Text Placeholder 37">
            <a:extLst>
              <a:ext uri="{FF2B5EF4-FFF2-40B4-BE49-F238E27FC236}">
                <a16:creationId xmlns:a16="http://schemas.microsoft.com/office/drawing/2014/main" id="{946538FC-9A89-4DED-FF77-46042FEF3FB4}"/>
              </a:ext>
            </a:extLst>
          </p:cNvPr>
          <p:cNvSpPr>
            <a:spLocks noGrp="1"/>
          </p:cNvSpPr>
          <p:nvPr>
            <p:ph type="body" sz="quarter" idx="24"/>
          </p:nvPr>
        </p:nvSpPr>
        <p:spPr>
          <a:xfrm>
            <a:off x="1031875" y="2220172"/>
            <a:ext cx="2947988" cy="929428"/>
          </a:xfrm>
          <a:ln w="19050">
            <a:noFill/>
          </a:ln>
        </p:spPr>
        <p:txBody>
          <a:bodyPr>
            <a:normAutofit/>
          </a:bodyPr>
          <a:lstStyle>
            <a:lvl1pPr marL="0" indent="0" algn="l" defTabSz="914400" rtl="0" eaLnBrk="1" latinLnBrk="0" hangingPunct="1">
              <a:lnSpc>
                <a:spcPct val="150000"/>
              </a:lnSpc>
              <a:spcBef>
                <a:spcPts val="1200"/>
              </a:spcBef>
              <a:buNone/>
              <a:defRPr lang="en-GB" sz="1800" b="1" kern="1200" dirty="0">
                <a:solidFill>
                  <a:schemeClr val="tx2"/>
                </a:solidFill>
                <a:latin typeface="+mj-lt"/>
                <a:ea typeface="+mn-ea"/>
                <a:cs typeface="+mn-cs"/>
              </a:defRPr>
            </a:lvl1pPr>
          </a:lstStyle>
          <a:p>
            <a:pPr lvl="0"/>
            <a:endParaRPr lang="en-GB"/>
          </a:p>
        </p:txBody>
      </p:sp>
    </p:spTree>
    <p:extLst>
      <p:ext uri="{BB962C8B-B14F-4D97-AF65-F5344CB8AC3E}">
        <p14:creationId xmlns:p14="http://schemas.microsoft.com/office/powerpoint/2010/main" val="180508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animEffect transition="in" filter="fade">
                                      <p:cBhvr>
                                        <p:cTn id="7" dur="500"/>
                                        <p:tgtEl>
                                          <p:spTgt spid="87">
                                            <p:txEl>
                                              <p:pRg st="0" end="0"/>
                                            </p:txEl>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7">
                                            <p:txEl>
                                              <p:pRg st="0" end="0"/>
                                            </p:txEl>
                                          </p:spTgt>
                                        </p:tgtEl>
                                        <p:attrNameLst>
                                          <p:attrName>style.visibility</p:attrName>
                                        </p:attrNameLst>
                                      </p:cBhvr>
                                      <p:to>
                                        <p:strVal val="visible"/>
                                      </p:to>
                                    </p:set>
                                    <p:animEffect transition="in" filter="fade">
                                      <p:cBhvr>
                                        <p:cTn id="10" dur="500"/>
                                        <p:tgtEl>
                                          <p:spTgt spid="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uild="p">
        <p:tmplLst>
          <p:tmpl lvl="1">
            <p:tnLst>
              <p:par>
                <p:cTn presetID="10" presetClass="entr" presetSubtype="0" fill="hold" nodeType="with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P spid="9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97"/>
                        </p:tgtEl>
                        <p:attrNameLst>
                          <p:attrName>style.visibility</p:attrName>
                        </p:attrNameLst>
                      </p:cBhvr>
                      <p:to>
                        <p:strVal val="visible"/>
                      </p:to>
                    </p:set>
                    <p:animEffect transition="in" filter="fade">
                      <p:cBhvr>
                        <p:cTn dur="500"/>
                        <p:tgtEl>
                          <p:spTgt spid="97"/>
                        </p:tgtEl>
                      </p:cBhvr>
                    </p:animEffect>
                  </p:childTnLst>
                </p:cTn>
              </p:par>
            </p:tnLst>
          </p:tmpl>
        </p:tmplLst>
      </p:bldP>
    </p:bldLst>
  </p:timing>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2 - navy">
    <p:bg>
      <p:bgPr>
        <a:solidFill>
          <a:schemeClr val="tx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A018845-D01F-E9C1-0F15-7C43838AA010}"/>
              </a:ext>
            </a:extLst>
          </p:cNvPr>
          <p:cNvSpPr/>
          <p:nvPr userDrawn="1"/>
        </p:nvSpPr>
        <p:spPr>
          <a:xfrm>
            <a:off x="2933196" y="1690254"/>
            <a:ext cx="9258803" cy="5167745"/>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507143" y="1508569"/>
            <a:ext cx="3906155"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507143" y="282495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507143" y="3092034"/>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2" name="Graphic 17">
            <a:extLst>
              <a:ext uri="{FF2B5EF4-FFF2-40B4-BE49-F238E27FC236}">
                <a16:creationId xmlns:a16="http://schemas.microsoft.com/office/drawing/2014/main" id="{CCC8BF0D-6326-8343-65A5-FF875D47CBD5}"/>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4184595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2 - green">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A018845-D01F-E9C1-0F15-7C43838AA010}"/>
              </a:ext>
            </a:extLst>
          </p:cNvPr>
          <p:cNvSpPr/>
          <p:nvPr userDrawn="1"/>
        </p:nvSpPr>
        <p:spPr>
          <a:xfrm>
            <a:off x="2933194" y="1690254"/>
            <a:ext cx="9258805" cy="5167746"/>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8" name="Text Placeholder 14">
            <a:extLst>
              <a:ext uri="{FF2B5EF4-FFF2-40B4-BE49-F238E27FC236}">
                <a16:creationId xmlns:a16="http://schemas.microsoft.com/office/drawing/2014/main" id="{A5B1266E-982E-C40B-87DC-374C053A40EF}"/>
              </a:ext>
            </a:extLst>
          </p:cNvPr>
          <p:cNvSpPr>
            <a:spLocks noGrp="1"/>
          </p:cNvSpPr>
          <p:nvPr>
            <p:ph type="body" sz="quarter" idx="10" hasCustomPrompt="1"/>
          </p:nvPr>
        </p:nvSpPr>
        <p:spPr>
          <a:xfrm>
            <a:off x="507143" y="1508569"/>
            <a:ext cx="3906155"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10" name="Text Placeholder 16">
            <a:extLst>
              <a:ext uri="{FF2B5EF4-FFF2-40B4-BE49-F238E27FC236}">
                <a16:creationId xmlns:a16="http://schemas.microsoft.com/office/drawing/2014/main" id="{C57C47A7-088C-E0B6-8959-2F60F68CBCEB}"/>
              </a:ext>
            </a:extLst>
          </p:cNvPr>
          <p:cNvSpPr>
            <a:spLocks noGrp="1"/>
          </p:cNvSpPr>
          <p:nvPr>
            <p:ph type="body" sz="quarter" idx="11" hasCustomPrompt="1"/>
          </p:nvPr>
        </p:nvSpPr>
        <p:spPr>
          <a:xfrm>
            <a:off x="507143" y="282495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11" name="Text Placeholder 18">
            <a:extLst>
              <a:ext uri="{FF2B5EF4-FFF2-40B4-BE49-F238E27FC236}">
                <a16:creationId xmlns:a16="http://schemas.microsoft.com/office/drawing/2014/main" id="{CB816E8C-6515-E580-D602-8CCAE3DD8537}"/>
              </a:ext>
            </a:extLst>
          </p:cNvPr>
          <p:cNvSpPr>
            <a:spLocks noGrp="1"/>
          </p:cNvSpPr>
          <p:nvPr>
            <p:ph type="body" sz="quarter" idx="12" hasCustomPrompt="1"/>
          </p:nvPr>
        </p:nvSpPr>
        <p:spPr>
          <a:xfrm>
            <a:off x="507143" y="3092034"/>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12" name="Graphic 17">
            <a:extLst>
              <a:ext uri="{FF2B5EF4-FFF2-40B4-BE49-F238E27FC236}">
                <a16:creationId xmlns:a16="http://schemas.microsoft.com/office/drawing/2014/main" id="{28C8304A-AA79-53D8-0F9B-BA1CC2F26559}"/>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60000"/>
              </a:schemeClr>
            </a:solidFill>
            <a:prstDash val="solid"/>
            <a:miter/>
          </a:ln>
        </p:spPr>
        <p:txBody>
          <a:bodyPr rtlCol="0" anchor="ctr"/>
          <a:lstStyle/>
          <a:p>
            <a:endParaRPr lang="en-GB"/>
          </a:p>
        </p:txBody>
      </p:sp>
    </p:spTree>
    <p:extLst>
      <p:ext uri="{BB962C8B-B14F-4D97-AF65-F5344CB8AC3E}">
        <p14:creationId xmlns:p14="http://schemas.microsoft.com/office/powerpoint/2010/main" val="34070062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3 - navy">
    <p:bg>
      <p:bgPr>
        <a:blipFill dpi="0" rotWithShape="1">
          <a:blip r:embed="rId2">
            <a:lum/>
          </a:blip>
          <a:srcRect/>
          <a:tile tx="0" ty="0" sx="67000" sy="67000" flip="none" algn="ctr"/>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6C3D2-0B0C-F6EF-551D-89DC357771AF}"/>
              </a:ext>
            </a:extLst>
          </p:cNvPr>
          <p:cNvSpPr/>
          <p:nvPr userDrawn="1"/>
        </p:nvSpPr>
        <p:spPr>
          <a:xfrm>
            <a:off x="0" y="0"/>
            <a:ext cx="433185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340726" y="1571928"/>
            <a:ext cx="3603202"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340889" y="2493776"/>
            <a:ext cx="3603039"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340889" y="2760855"/>
            <a:ext cx="3603039"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2" name="Graphic 17">
            <a:extLst>
              <a:ext uri="{FF2B5EF4-FFF2-40B4-BE49-F238E27FC236}">
                <a16:creationId xmlns:a16="http://schemas.microsoft.com/office/drawing/2014/main" id="{6BBAAD53-7351-6BC6-4DC9-9FF3FA0E7905}"/>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1469690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3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6C3D2-0B0C-F6EF-551D-89DC357771AF}"/>
              </a:ext>
            </a:extLst>
          </p:cNvPr>
          <p:cNvSpPr/>
          <p:nvPr userDrawn="1"/>
        </p:nvSpPr>
        <p:spPr>
          <a:xfrm>
            <a:off x="0" y="0"/>
            <a:ext cx="43318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4">
            <a:extLst>
              <a:ext uri="{FF2B5EF4-FFF2-40B4-BE49-F238E27FC236}">
                <a16:creationId xmlns:a16="http://schemas.microsoft.com/office/drawing/2014/main" id="{6DC192A6-1138-34F1-2109-7785DA567F2A}"/>
              </a:ext>
            </a:extLst>
          </p:cNvPr>
          <p:cNvSpPr>
            <a:spLocks noGrp="1"/>
          </p:cNvSpPr>
          <p:nvPr>
            <p:ph type="body" sz="quarter" idx="10" hasCustomPrompt="1"/>
          </p:nvPr>
        </p:nvSpPr>
        <p:spPr>
          <a:xfrm>
            <a:off x="340726" y="1571928"/>
            <a:ext cx="3603202"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3" name="Text Placeholder 16">
            <a:extLst>
              <a:ext uri="{FF2B5EF4-FFF2-40B4-BE49-F238E27FC236}">
                <a16:creationId xmlns:a16="http://schemas.microsoft.com/office/drawing/2014/main" id="{101916FB-FC04-BF5D-90A5-78D07E3B3E81}"/>
              </a:ext>
            </a:extLst>
          </p:cNvPr>
          <p:cNvSpPr>
            <a:spLocks noGrp="1"/>
          </p:cNvSpPr>
          <p:nvPr>
            <p:ph type="body" sz="quarter" idx="11" hasCustomPrompt="1"/>
          </p:nvPr>
        </p:nvSpPr>
        <p:spPr>
          <a:xfrm>
            <a:off x="340889" y="2493776"/>
            <a:ext cx="3603039"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6" name="Text Placeholder 18">
            <a:extLst>
              <a:ext uri="{FF2B5EF4-FFF2-40B4-BE49-F238E27FC236}">
                <a16:creationId xmlns:a16="http://schemas.microsoft.com/office/drawing/2014/main" id="{27DF3881-1D80-EFF6-723F-61DA0AD97315}"/>
              </a:ext>
            </a:extLst>
          </p:cNvPr>
          <p:cNvSpPr>
            <a:spLocks noGrp="1"/>
          </p:cNvSpPr>
          <p:nvPr>
            <p:ph type="body" sz="quarter" idx="12" hasCustomPrompt="1"/>
          </p:nvPr>
        </p:nvSpPr>
        <p:spPr>
          <a:xfrm>
            <a:off x="340889" y="2760855"/>
            <a:ext cx="3603039"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10" name="Graphic 17">
            <a:extLst>
              <a:ext uri="{FF2B5EF4-FFF2-40B4-BE49-F238E27FC236}">
                <a16:creationId xmlns:a16="http://schemas.microsoft.com/office/drawing/2014/main" id="{2782A67A-1E98-98E0-0186-865007F4B77E}"/>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3983729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st Slide">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98D9EF-25D3-C0E9-FCA9-CC474B9F8B62}"/>
              </a:ext>
            </a:extLst>
          </p:cNvPr>
          <p:cNvSpPr txBox="1"/>
          <p:nvPr userDrawn="1"/>
        </p:nvSpPr>
        <p:spPr>
          <a:xfrm>
            <a:off x="3897630" y="5152469"/>
            <a:ext cx="43967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www.</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grpSp>
        <p:nvGrpSpPr>
          <p:cNvPr id="7" name="Group 6">
            <a:extLst>
              <a:ext uri="{FF2B5EF4-FFF2-40B4-BE49-F238E27FC236}">
                <a16:creationId xmlns:a16="http://schemas.microsoft.com/office/drawing/2014/main" id="{81E90B03-1C71-8CF7-3A9D-9AFCFD7BBE6C}"/>
              </a:ext>
            </a:extLst>
          </p:cNvPr>
          <p:cNvGrpSpPr/>
          <p:nvPr userDrawn="1"/>
        </p:nvGrpSpPr>
        <p:grpSpPr>
          <a:xfrm>
            <a:off x="1" y="0"/>
            <a:ext cx="12192000" cy="6857999"/>
            <a:chOff x="1" y="0"/>
            <a:chExt cx="12192000" cy="6857999"/>
          </a:xfrm>
        </p:grpSpPr>
        <p:sp>
          <p:nvSpPr>
            <p:cNvPr id="8" name="Freeform: Shape 7">
              <a:extLst>
                <a:ext uri="{FF2B5EF4-FFF2-40B4-BE49-F238E27FC236}">
                  <a16:creationId xmlns:a16="http://schemas.microsoft.com/office/drawing/2014/main" id="{B01C417F-AAE6-95BB-EB59-8082B999101F}"/>
                </a:ext>
              </a:extLst>
            </p:cNvPr>
            <p:cNvSpPr/>
            <p:nvPr/>
          </p:nvSpPr>
          <p:spPr>
            <a:xfrm>
              <a:off x="1" y="0"/>
              <a:ext cx="3219345" cy="6415835"/>
            </a:xfrm>
            <a:custGeom>
              <a:avLst/>
              <a:gdLst>
                <a:gd name="connsiteX0" fmla="*/ 0 w 3219345"/>
                <a:gd name="connsiteY0" fmla="*/ 0 h 6415835"/>
                <a:gd name="connsiteX1" fmla="*/ 3219345 w 3219345"/>
                <a:gd name="connsiteY1" fmla="*/ 0 h 6415835"/>
                <a:gd name="connsiteX2" fmla="*/ 3219345 w 3219345"/>
                <a:gd name="connsiteY2" fmla="*/ 6415835 h 6415835"/>
                <a:gd name="connsiteX3" fmla="*/ 0 w 3219345"/>
                <a:gd name="connsiteY3" fmla="*/ 3196987 h 6415835"/>
                <a:gd name="connsiteX4" fmla="*/ 0 w 3219345"/>
                <a:gd name="connsiteY4" fmla="*/ 0 h 641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345" h="6415835">
                  <a:moveTo>
                    <a:pt x="0" y="0"/>
                  </a:moveTo>
                  <a:lnTo>
                    <a:pt x="3219345" y="0"/>
                  </a:lnTo>
                  <a:lnTo>
                    <a:pt x="3219345" y="6415835"/>
                  </a:lnTo>
                  <a:lnTo>
                    <a:pt x="0" y="3196987"/>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Freeform: Shape 8">
              <a:extLst>
                <a:ext uri="{FF2B5EF4-FFF2-40B4-BE49-F238E27FC236}">
                  <a16:creationId xmlns:a16="http://schemas.microsoft.com/office/drawing/2014/main" id="{02A35EBA-6E2B-04EC-83E9-A43889D7C716}"/>
                </a:ext>
              </a:extLst>
            </p:cNvPr>
            <p:cNvSpPr/>
            <p:nvPr/>
          </p:nvSpPr>
          <p:spPr>
            <a:xfrm>
              <a:off x="8753425" y="0"/>
              <a:ext cx="882635" cy="441285"/>
            </a:xfrm>
            <a:custGeom>
              <a:avLst/>
              <a:gdLst>
                <a:gd name="connsiteX0" fmla="*/ 0 w 882635"/>
                <a:gd name="connsiteY0" fmla="*/ 0 h 441285"/>
                <a:gd name="connsiteX1" fmla="*/ 882635 w 882635"/>
                <a:gd name="connsiteY1" fmla="*/ 0 h 441285"/>
                <a:gd name="connsiteX2" fmla="*/ 441350 w 882635"/>
                <a:gd name="connsiteY2" fmla="*/ 441285 h 441285"/>
                <a:gd name="connsiteX3" fmla="*/ 0 w 882635"/>
                <a:gd name="connsiteY3" fmla="*/ 0 h 441285"/>
              </a:gdLst>
              <a:ahLst/>
              <a:cxnLst>
                <a:cxn ang="0">
                  <a:pos x="connsiteX0" y="connsiteY0"/>
                </a:cxn>
                <a:cxn ang="0">
                  <a:pos x="connsiteX1" y="connsiteY1"/>
                </a:cxn>
                <a:cxn ang="0">
                  <a:pos x="connsiteX2" y="connsiteY2"/>
                </a:cxn>
                <a:cxn ang="0">
                  <a:pos x="connsiteX3" y="connsiteY3"/>
                </a:cxn>
              </a:cxnLst>
              <a:rect l="l" t="t" r="r" b="b"/>
              <a:pathLst>
                <a:path w="882635" h="441285">
                  <a:moveTo>
                    <a:pt x="0" y="0"/>
                  </a:moveTo>
                  <a:lnTo>
                    <a:pt x="882635" y="0"/>
                  </a:lnTo>
                  <a:lnTo>
                    <a:pt x="441350" y="441285"/>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9">
              <a:extLst>
                <a:ext uri="{FF2B5EF4-FFF2-40B4-BE49-F238E27FC236}">
                  <a16:creationId xmlns:a16="http://schemas.microsoft.com/office/drawing/2014/main" id="{373009C6-8571-BC57-3A51-58AA5689A5BE}"/>
                </a:ext>
              </a:extLst>
            </p:cNvPr>
            <p:cNvSpPr/>
            <p:nvPr/>
          </p:nvSpPr>
          <p:spPr>
            <a:xfrm>
              <a:off x="9194776" y="441285"/>
              <a:ext cx="2997225" cy="6416714"/>
            </a:xfrm>
            <a:custGeom>
              <a:avLst/>
              <a:gdLst>
                <a:gd name="connsiteX0" fmla="*/ 0 w 2997225"/>
                <a:gd name="connsiteY0" fmla="*/ 0 h 6416714"/>
                <a:gd name="connsiteX1" fmla="*/ 2997225 w 2997225"/>
                <a:gd name="connsiteY1" fmla="*/ 2997226 h 6416714"/>
                <a:gd name="connsiteX2" fmla="*/ 2997225 w 2997225"/>
                <a:gd name="connsiteY2" fmla="*/ 6416714 h 6416714"/>
                <a:gd name="connsiteX3" fmla="*/ 0 w 2997225"/>
                <a:gd name="connsiteY3" fmla="*/ 6416714 h 6416714"/>
                <a:gd name="connsiteX4" fmla="*/ 0 w 2997225"/>
                <a:gd name="connsiteY4" fmla="*/ 0 h 641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25" h="6416714">
                  <a:moveTo>
                    <a:pt x="0" y="0"/>
                  </a:moveTo>
                  <a:lnTo>
                    <a:pt x="2997225" y="2997226"/>
                  </a:lnTo>
                  <a:lnTo>
                    <a:pt x="2997225" y="6416714"/>
                  </a:lnTo>
                  <a:lnTo>
                    <a:pt x="0" y="6416714"/>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Shape 10">
              <a:extLst>
                <a:ext uri="{FF2B5EF4-FFF2-40B4-BE49-F238E27FC236}">
                  <a16:creationId xmlns:a16="http://schemas.microsoft.com/office/drawing/2014/main" id="{0877FCA1-069D-B533-2333-7E24A9699B98}"/>
                </a:ext>
              </a:extLst>
            </p:cNvPr>
            <p:cNvSpPr/>
            <p:nvPr/>
          </p:nvSpPr>
          <p:spPr>
            <a:xfrm>
              <a:off x="2778062" y="6416715"/>
              <a:ext cx="882568" cy="441284"/>
            </a:xfrm>
            <a:custGeom>
              <a:avLst/>
              <a:gdLst>
                <a:gd name="connsiteX0" fmla="*/ 441284 w 882568"/>
                <a:gd name="connsiteY0" fmla="*/ 0 h 441284"/>
                <a:gd name="connsiteX1" fmla="*/ 882568 w 882568"/>
                <a:gd name="connsiteY1" fmla="*/ 441284 h 441284"/>
                <a:gd name="connsiteX2" fmla="*/ 0 w 882568"/>
                <a:gd name="connsiteY2" fmla="*/ 441284 h 441284"/>
                <a:gd name="connsiteX3" fmla="*/ 441284 w 882568"/>
                <a:gd name="connsiteY3" fmla="*/ 0 h 441284"/>
              </a:gdLst>
              <a:ahLst/>
              <a:cxnLst>
                <a:cxn ang="0">
                  <a:pos x="connsiteX0" y="connsiteY0"/>
                </a:cxn>
                <a:cxn ang="0">
                  <a:pos x="connsiteX1" y="connsiteY1"/>
                </a:cxn>
                <a:cxn ang="0">
                  <a:pos x="connsiteX2" y="connsiteY2"/>
                </a:cxn>
                <a:cxn ang="0">
                  <a:pos x="connsiteX3" y="connsiteY3"/>
                </a:cxn>
              </a:cxnLst>
              <a:rect l="l" t="t" r="r" b="b"/>
              <a:pathLst>
                <a:path w="882568" h="441284">
                  <a:moveTo>
                    <a:pt x="441284" y="0"/>
                  </a:moveTo>
                  <a:lnTo>
                    <a:pt x="882568" y="441284"/>
                  </a:lnTo>
                  <a:lnTo>
                    <a:pt x="0" y="441284"/>
                  </a:lnTo>
                  <a:lnTo>
                    <a:pt x="441284"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2" name="TextBox 11">
            <a:extLst>
              <a:ext uri="{FF2B5EF4-FFF2-40B4-BE49-F238E27FC236}">
                <a16:creationId xmlns:a16="http://schemas.microsoft.com/office/drawing/2014/main" id="{AAF55103-FC42-48B4-0F11-3C2E21B3F08E}"/>
              </a:ext>
            </a:extLst>
          </p:cNvPr>
          <p:cNvSpPr txBox="1"/>
          <p:nvPr userDrawn="1"/>
        </p:nvSpPr>
        <p:spPr>
          <a:xfrm>
            <a:off x="3897630" y="6288749"/>
            <a:ext cx="4396740" cy="254172"/>
          </a:xfrm>
          <a:prstGeom prst="rect">
            <a:avLst/>
          </a:prstGeom>
          <a:noFill/>
        </p:spPr>
        <p:txBody>
          <a:bodyPr wrap="square" rtlCol="0">
            <a:spAutoFit/>
          </a:bodyPr>
          <a:lstStyle/>
          <a:p>
            <a:pPr algn="ct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pic>
        <p:nvPicPr>
          <p:cNvPr id="14" name="Graphic 13">
            <a:extLst>
              <a:ext uri="{FF2B5EF4-FFF2-40B4-BE49-F238E27FC236}">
                <a16:creationId xmlns:a16="http://schemas.microsoft.com/office/drawing/2014/main" id="{98CD8B72-79ED-72DB-4493-2E0AF533EF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8110" y="1018776"/>
            <a:ext cx="2772618" cy="3026049"/>
          </a:xfrm>
          <a:prstGeom prst="rect">
            <a:avLst/>
          </a:prstGeom>
        </p:spPr>
      </p:pic>
    </p:spTree>
    <p:extLst>
      <p:ext uri="{BB962C8B-B14F-4D97-AF65-F5344CB8AC3E}">
        <p14:creationId xmlns:p14="http://schemas.microsoft.com/office/powerpoint/2010/main" val="1489341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st Slide 2">
    <p:bg>
      <p:bgPr>
        <a:solidFill>
          <a:schemeClr val="tx2"/>
        </a:solidFill>
        <a:effectLst/>
      </p:bgPr>
    </p:bg>
    <p:spTree>
      <p:nvGrpSpPr>
        <p:cNvPr id="1" name=""/>
        <p:cNvGrpSpPr/>
        <p:nvPr/>
      </p:nvGrpSpPr>
      <p:grpSpPr>
        <a:xfrm>
          <a:off x="0" y="0"/>
          <a:ext cx="0" cy="0"/>
          <a:chOff x="0" y="0"/>
          <a:chExt cx="0" cy="0"/>
        </a:xfrm>
      </p:grpSpPr>
      <p:sp>
        <p:nvSpPr>
          <p:cNvPr id="113" name="Freeform: Shape 112">
            <a:extLst>
              <a:ext uri="{FF2B5EF4-FFF2-40B4-BE49-F238E27FC236}">
                <a16:creationId xmlns:a16="http://schemas.microsoft.com/office/drawing/2014/main" id="{A56D859B-9AEB-75B4-4DDC-7530D9C05978}"/>
              </a:ext>
            </a:extLst>
          </p:cNvPr>
          <p:cNvSpPr/>
          <p:nvPr userDrawn="1"/>
        </p:nvSpPr>
        <p:spPr>
          <a:xfrm>
            <a:off x="8287651" y="1215171"/>
            <a:ext cx="3904349" cy="5642828"/>
          </a:xfrm>
          <a:custGeom>
            <a:avLst/>
            <a:gdLst>
              <a:gd name="connsiteX0" fmla="*/ 5 w 3904349"/>
              <a:gd name="connsiteY0" fmla="*/ 0 h 5642828"/>
              <a:gd name="connsiteX1" fmla="*/ 3904349 w 3904349"/>
              <a:gd name="connsiteY1" fmla="*/ 3901136 h 5642828"/>
              <a:gd name="connsiteX2" fmla="*/ 3904349 w 3904349"/>
              <a:gd name="connsiteY2" fmla="*/ 4859019 h 5642828"/>
              <a:gd name="connsiteX3" fmla="*/ 3121185 w 3904349"/>
              <a:gd name="connsiteY3" fmla="*/ 5642828 h 5642828"/>
              <a:gd name="connsiteX4" fmla="*/ 0 w 3904349"/>
              <a:gd name="connsiteY4" fmla="*/ 5642828 h 5642828"/>
              <a:gd name="connsiteX5" fmla="*/ 0 w 3904349"/>
              <a:gd name="connsiteY5" fmla="*/ 3 h 5642828"/>
              <a:gd name="connsiteX6" fmla="*/ 1 w 3904349"/>
              <a:gd name="connsiteY6" fmla="*/ 4 h 5642828"/>
              <a:gd name="connsiteX7" fmla="*/ 5 w 3904349"/>
              <a:gd name="connsiteY7" fmla="*/ 0 h 56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4349" h="5642828">
                <a:moveTo>
                  <a:pt x="5" y="0"/>
                </a:moveTo>
                <a:lnTo>
                  <a:pt x="3904349" y="3901136"/>
                </a:lnTo>
                <a:lnTo>
                  <a:pt x="3904349" y="4859019"/>
                </a:lnTo>
                <a:lnTo>
                  <a:pt x="3121185" y="5642828"/>
                </a:lnTo>
                <a:lnTo>
                  <a:pt x="0" y="5642828"/>
                </a:lnTo>
                <a:lnTo>
                  <a:pt x="0" y="3"/>
                </a:lnTo>
                <a:lnTo>
                  <a:pt x="1" y="4"/>
                </a:lnTo>
                <a:lnTo>
                  <a:pt x="5" y="0"/>
                </a:lnTo>
                <a:close/>
              </a:path>
            </a:pathLst>
          </a:custGeom>
          <a:solidFill>
            <a:srgbClr val="55D2B1">
              <a:alpha val="3000"/>
            </a:srgbClr>
          </a:solidFill>
          <a:ln w="375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AAF55103-FC42-48B4-0F11-3C2E21B3F08E}"/>
              </a:ext>
            </a:extLst>
          </p:cNvPr>
          <p:cNvSpPr txBox="1"/>
          <p:nvPr userDrawn="1"/>
        </p:nvSpPr>
        <p:spPr>
          <a:xfrm>
            <a:off x="3897630" y="6288749"/>
            <a:ext cx="4396740" cy="254172"/>
          </a:xfrm>
          <a:prstGeom prst="rect">
            <a:avLst/>
          </a:prstGeom>
          <a:noFill/>
        </p:spPr>
        <p:txBody>
          <a:bodyPr wrap="square" rtlCol="0">
            <a:spAutoFit/>
          </a:bodyPr>
          <a:lstStyle/>
          <a:p>
            <a:pPr algn="ct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grpSp>
        <p:nvGrpSpPr>
          <p:cNvPr id="118" name="Group 117">
            <a:extLst>
              <a:ext uri="{FF2B5EF4-FFF2-40B4-BE49-F238E27FC236}">
                <a16:creationId xmlns:a16="http://schemas.microsoft.com/office/drawing/2014/main" id="{2FA7E0BF-4D7F-3D16-A78B-4AEA2951B154}"/>
              </a:ext>
            </a:extLst>
          </p:cNvPr>
          <p:cNvGrpSpPr/>
          <p:nvPr userDrawn="1"/>
        </p:nvGrpSpPr>
        <p:grpSpPr>
          <a:xfrm>
            <a:off x="2037138" y="2014150"/>
            <a:ext cx="8117724" cy="2842055"/>
            <a:chOff x="2160931" y="2014150"/>
            <a:chExt cx="8117724" cy="2842055"/>
          </a:xfrm>
        </p:grpSpPr>
        <p:pic>
          <p:nvPicPr>
            <p:cNvPr id="14" name="Graphic 13">
              <a:extLst>
                <a:ext uri="{FF2B5EF4-FFF2-40B4-BE49-F238E27FC236}">
                  <a16:creationId xmlns:a16="http://schemas.microsoft.com/office/drawing/2014/main" id="{98CD8B72-79ED-72DB-4493-2E0AF533EF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0931" y="2116321"/>
              <a:ext cx="2419314" cy="2640450"/>
            </a:xfrm>
            <a:prstGeom prst="rect">
              <a:avLst/>
            </a:prstGeom>
          </p:spPr>
        </p:pic>
        <p:cxnSp>
          <p:nvCxnSpPr>
            <p:cNvPr id="3" name="Straight Connector 2">
              <a:extLst>
                <a:ext uri="{FF2B5EF4-FFF2-40B4-BE49-F238E27FC236}">
                  <a16:creationId xmlns:a16="http://schemas.microsoft.com/office/drawing/2014/main" id="{585EF3F2-C4AE-E178-4AE0-78CB6B931D09}"/>
                </a:ext>
              </a:extLst>
            </p:cNvPr>
            <p:cNvCxnSpPr>
              <a:cxnSpLocks/>
            </p:cNvCxnSpPr>
            <p:nvPr userDrawn="1"/>
          </p:nvCxnSpPr>
          <p:spPr>
            <a:xfrm>
              <a:off x="5650056" y="2014150"/>
              <a:ext cx="0" cy="28420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98D9EF-25D3-C0E9-FCA9-CC474B9F8B62}"/>
                </a:ext>
              </a:extLst>
            </p:cNvPr>
            <p:cNvSpPr txBox="1"/>
            <p:nvPr userDrawn="1"/>
          </p:nvSpPr>
          <p:spPr>
            <a:xfrm>
              <a:off x="7193569" y="2122929"/>
              <a:ext cx="299363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www.</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sp>
          <p:nvSpPr>
            <p:cNvPr id="4" name="Freeform: Shape 3">
              <a:extLst>
                <a:ext uri="{FF2B5EF4-FFF2-40B4-BE49-F238E27FC236}">
                  <a16:creationId xmlns:a16="http://schemas.microsoft.com/office/drawing/2014/main" id="{24B7E8A9-3E72-63B0-AA04-19072D4973FF}"/>
                </a:ext>
              </a:extLst>
            </p:cNvPr>
            <p:cNvSpPr/>
            <p:nvPr userDrawn="1"/>
          </p:nvSpPr>
          <p:spPr>
            <a:xfrm rot="5400000">
              <a:off x="6696078" y="2268881"/>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sp>
          <p:nvSpPr>
            <p:cNvPr id="5" name="TextBox 4">
              <a:extLst>
                <a:ext uri="{FF2B5EF4-FFF2-40B4-BE49-F238E27FC236}">
                  <a16:creationId xmlns:a16="http://schemas.microsoft.com/office/drawing/2014/main" id="{549D2551-03D3-20F8-E006-48D9BE5BFE4B}"/>
                </a:ext>
              </a:extLst>
            </p:cNvPr>
            <p:cNvSpPr txBox="1"/>
            <p:nvPr userDrawn="1"/>
          </p:nvSpPr>
          <p:spPr>
            <a:xfrm>
              <a:off x="7193569" y="3205044"/>
              <a:ext cx="299363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+44(0)20 8619 9000</a:t>
              </a:r>
            </a:p>
          </p:txBody>
        </p:sp>
        <p:sp>
          <p:nvSpPr>
            <p:cNvPr id="13" name="Freeform: Shape 12">
              <a:extLst>
                <a:ext uri="{FF2B5EF4-FFF2-40B4-BE49-F238E27FC236}">
                  <a16:creationId xmlns:a16="http://schemas.microsoft.com/office/drawing/2014/main" id="{8763D0CC-5CF0-5E4D-3888-E5059EC19A0B}"/>
                </a:ext>
              </a:extLst>
            </p:cNvPr>
            <p:cNvSpPr/>
            <p:nvPr userDrawn="1"/>
          </p:nvSpPr>
          <p:spPr>
            <a:xfrm rot="5400000">
              <a:off x="6696078" y="3336763"/>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sp>
          <p:nvSpPr>
            <p:cNvPr id="15" name="TextBox 14">
              <a:extLst>
                <a:ext uri="{FF2B5EF4-FFF2-40B4-BE49-F238E27FC236}">
                  <a16:creationId xmlns:a16="http://schemas.microsoft.com/office/drawing/2014/main" id="{1C489FC4-16FF-CB68-EA66-472ABBF90130}"/>
                </a:ext>
              </a:extLst>
            </p:cNvPr>
            <p:cNvSpPr txBox="1"/>
            <p:nvPr userDrawn="1"/>
          </p:nvSpPr>
          <p:spPr>
            <a:xfrm>
              <a:off x="7193568" y="4261496"/>
              <a:ext cx="308508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info@</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sp>
          <p:nvSpPr>
            <p:cNvPr id="16" name="Freeform: Shape 15">
              <a:extLst>
                <a:ext uri="{FF2B5EF4-FFF2-40B4-BE49-F238E27FC236}">
                  <a16:creationId xmlns:a16="http://schemas.microsoft.com/office/drawing/2014/main" id="{37436DDF-9415-000D-7EC1-7FA4B646F6AA}"/>
                </a:ext>
              </a:extLst>
            </p:cNvPr>
            <p:cNvSpPr/>
            <p:nvPr userDrawn="1"/>
          </p:nvSpPr>
          <p:spPr>
            <a:xfrm rot="5400000">
              <a:off x="6696078" y="4389405"/>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grpSp>
      <p:sp>
        <p:nvSpPr>
          <p:cNvPr id="115" name="Freeform: Shape 114">
            <a:extLst>
              <a:ext uri="{FF2B5EF4-FFF2-40B4-BE49-F238E27FC236}">
                <a16:creationId xmlns:a16="http://schemas.microsoft.com/office/drawing/2014/main" id="{BAF5DDB7-E40A-CE16-606A-A02D62D43D62}"/>
              </a:ext>
            </a:extLst>
          </p:cNvPr>
          <p:cNvSpPr/>
          <p:nvPr userDrawn="1"/>
        </p:nvSpPr>
        <p:spPr>
          <a:xfrm>
            <a:off x="-1" y="0"/>
            <a:ext cx="3900917" cy="5598471"/>
          </a:xfrm>
          <a:custGeom>
            <a:avLst/>
            <a:gdLst>
              <a:gd name="connsiteX0" fmla="*/ 734567 w 3900917"/>
              <a:gd name="connsiteY0" fmla="*/ 0 h 5598471"/>
              <a:gd name="connsiteX1" fmla="*/ 3900917 w 3900917"/>
              <a:gd name="connsiteY1" fmla="*/ 0 h 5598471"/>
              <a:gd name="connsiteX2" fmla="*/ 3900917 w 3900917"/>
              <a:gd name="connsiteY2" fmla="*/ 5598471 h 5598471"/>
              <a:gd name="connsiteX3" fmla="*/ 0 w 3900917"/>
              <a:gd name="connsiteY3" fmla="*/ 1694346 h 5598471"/>
              <a:gd name="connsiteX4" fmla="*/ 0 w 3900917"/>
              <a:gd name="connsiteY4" fmla="*/ 735776 h 5598471"/>
              <a:gd name="connsiteX5" fmla="*/ 734567 w 3900917"/>
              <a:gd name="connsiteY5" fmla="*/ 0 h 559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0917" h="5598471">
                <a:moveTo>
                  <a:pt x="734567" y="0"/>
                </a:moveTo>
                <a:lnTo>
                  <a:pt x="3900917" y="0"/>
                </a:lnTo>
                <a:lnTo>
                  <a:pt x="3900917" y="5598471"/>
                </a:lnTo>
                <a:lnTo>
                  <a:pt x="0" y="1694346"/>
                </a:lnTo>
                <a:lnTo>
                  <a:pt x="0" y="735776"/>
                </a:lnTo>
                <a:lnTo>
                  <a:pt x="734567" y="0"/>
                </a:lnTo>
                <a:close/>
              </a:path>
            </a:pathLst>
          </a:custGeom>
          <a:solidFill>
            <a:srgbClr val="55D2B1">
              <a:alpha val="3000"/>
            </a:srgbClr>
          </a:solidFill>
          <a:ln w="37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114" name="Freeform: Shape 113">
            <a:extLst>
              <a:ext uri="{FF2B5EF4-FFF2-40B4-BE49-F238E27FC236}">
                <a16:creationId xmlns:a16="http://schemas.microsoft.com/office/drawing/2014/main" id="{03FAFC63-C994-1E64-EAB7-D64CCC4FB498}"/>
              </a:ext>
            </a:extLst>
          </p:cNvPr>
          <p:cNvSpPr/>
          <p:nvPr userDrawn="1"/>
        </p:nvSpPr>
        <p:spPr>
          <a:xfrm>
            <a:off x="7072476" y="0"/>
            <a:ext cx="2429279" cy="1215175"/>
          </a:xfrm>
          <a:custGeom>
            <a:avLst/>
            <a:gdLst>
              <a:gd name="connsiteX0" fmla="*/ 0 w 2429279"/>
              <a:gd name="connsiteY0" fmla="*/ 0 h 1215175"/>
              <a:gd name="connsiteX1" fmla="*/ 2429279 w 2429279"/>
              <a:gd name="connsiteY1" fmla="*/ 0 h 1215175"/>
              <a:gd name="connsiteX2" fmla="*/ 1215180 w 2429279"/>
              <a:gd name="connsiteY2" fmla="*/ 1215172 h 1215175"/>
              <a:gd name="connsiteX3" fmla="*/ 1215175 w 2429279"/>
              <a:gd name="connsiteY3" fmla="*/ 1215167 h 1215175"/>
              <a:gd name="connsiteX4" fmla="*/ 1215175 w 2429279"/>
              <a:gd name="connsiteY4" fmla="*/ 1215175 h 1215175"/>
              <a:gd name="connsiteX5" fmla="*/ 0 w 2429279"/>
              <a:gd name="connsiteY5" fmla="*/ 0 h 121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279" h="1215175">
                <a:moveTo>
                  <a:pt x="0" y="0"/>
                </a:moveTo>
                <a:lnTo>
                  <a:pt x="2429279" y="0"/>
                </a:lnTo>
                <a:lnTo>
                  <a:pt x="1215180" y="1215172"/>
                </a:lnTo>
                <a:lnTo>
                  <a:pt x="1215175" y="1215167"/>
                </a:lnTo>
                <a:lnTo>
                  <a:pt x="1215175" y="1215175"/>
                </a:lnTo>
                <a:lnTo>
                  <a:pt x="0" y="0"/>
                </a:lnTo>
                <a:close/>
              </a:path>
            </a:pathLst>
          </a:custGeom>
          <a:solidFill>
            <a:srgbClr val="55D2B1">
              <a:alpha val="3000"/>
            </a:srgbClr>
          </a:solidFill>
          <a:ln w="375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EC0650C7-A129-27BB-F8D6-5E1F3727AD49}"/>
              </a:ext>
            </a:extLst>
          </p:cNvPr>
          <p:cNvSpPr/>
          <p:nvPr userDrawn="1"/>
        </p:nvSpPr>
        <p:spPr>
          <a:xfrm>
            <a:off x="2644819" y="5598462"/>
            <a:ext cx="2519076" cy="1259538"/>
          </a:xfrm>
          <a:custGeom>
            <a:avLst/>
            <a:gdLst>
              <a:gd name="connsiteX0" fmla="*/ 1259538 w 2519076"/>
              <a:gd name="connsiteY0" fmla="*/ 0 h 1259538"/>
              <a:gd name="connsiteX1" fmla="*/ 2519076 w 2519076"/>
              <a:gd name="connsiteY1" fmla="*/ 1259538 h 1259538"/>
              <a:gd name="connsiteX2" fmla="*/ 0 w 2519076"/>
              <a:gd name="connsiteY2" fmla="*/ 1259538 h 1259538"/>
              <a:gd name="connsiteX3" fmla="*/ 1259538 w 2519076"/>
              <a:gd name="connsiteY3" fmla="*/ 0 h 1259538"/>
            </a:gdLst>
            <a:ahLst/>
            <a:cxnLst>
              <a:cxn ang="0">
                <a:pos x="connsiteX0" y="connsiteY0"/>
              </a:cxn>
              <a:cxn ang="0">
                <a:pos x="connsiteX1" y="connsiteY1"/>
              </a:cxn>
              <a:cxn ang="0">
                <a:pos x="connsiteX2" y="connsiteY2"/>
              </a:cxn>
              <a:cxn ang="0">
                <a:pos x="connsiteX3" y="connsiteY3"/>
              </a:cxn>
            </a:cxnLst>
            <a:rect l="l" t="t" r="r" b="b"/>
            <a:pathLst>
              <a:path w="2519076" h="1259538">
                <a:moveTo>
                  <a:pt x="1259538" y="0"/>
                </a:moveTo>
                <a:lnTo>
                  <a:pt x="2519076" y="1259538"/>
                </a:lnTo>
                <a:lnTo>
                  <a:pt x="0" y="1259538"/>
                </a:lnTo>
                <a:lnTo>
                  <a:pt x="1259538" y="0"/>
                </a:lnTo>
                <a:close/>
              </a:path>
            </a:pathLst>
          </a:custGeom>
          <a:solidFill>
            <a:srgbClr val="55D2B1">
              <a:alpha val="3000"/>
            </a:srgbClr>
          </a:solidFill>
          <a:ln w="375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0B2FD51C-8E76-314B-D74B-4BA5523D4A65}"/>
              </a:ext>
            </a:extLst>
          </p:cNvPr>
          <p:cNvSpPr/>
          <p:nvPr userDrawn="1"/>
        </p:nvSpPr>
        <p:spPr>
          <a:xfrm>
            <a:off x="11408836" y="6074191"/>
            <a:ext cx="783164" cy="783809"/>
          </a:xfrm>
          <a:custGeom>
            <a:avLst/>
            <a:gdLst>
              <a:gd name="connsiteX0" fmla="*/ 783164 w 783164"/>
              <a:gd name="connsiteY0" fmla="*/ 0 h 783809"/>
              <a:gd name="connsiteX1" fmla="*/ 783164 w 783164"/>
              <a:gd name="connsiteY1" fmla="*/ 783809 h 783809"/>
              <a:gd name="connsiteX2" fmla="*/ 0 w 783164"/>
              <a:gd name="connsiteY2" fmla="*/ 783809 h 783809"/>
              <a:gd name="connsiteX3" fmla="*/ 783164 w 783164"/>
              <a:gd name="connsiteY3" fmla="*/ 0 h 783809"/>
            </a:gdLst>
            <a:ahLst/>
            <a:cxnLst>
              <a:cxn ang="0">
                <a:pos x="connsiteX0" y="connsiteY0"/>
              </a:cxn>
              <a:cxn ang="0">
                <a:pos x="connsiteX1" y="connsiteY1"/>
              </a:cxn>
              <a:cxn ang="0">
                <a:pos x="connsiteX2" y="connsiteY2"/>
              </a:cxn>
              <a:cxn ang="0">
                <a:pos x="connsiteX3" y="connsiteY3"/>
              </a:cxn>
            </a:cxnLst>
            <a:rect l="l" t="t" r="r" b="b"/>
            <a:pathLst>
              <a:path w="783164" h="783809">
                <a:moveTo>
                  <a:pt x="783164" y="0"/>
                </a:moveTo>
                <a:lnTo>
                  <a:pt x="783164" y="783809"/>
                </a:lnTo>
                <a:lnTo>
                  <a:pt x="0" y="783809"/>
                </a:lnTo>
                <a:lnTo>
                  <a:pt x="783164" y="0"/>
                </a:lnTo>
                <a:close/>
              </a:path>
            </a:pathLst>
          </a:custGeom>
          <a:solidFill>
            <a:srgbClr val="55D2B1">
              <a:alpha val="5000"/>
            </a:srgbClr>
          </a:solidFill>
          <a:ln w="3755" cap="flat">
            <a:noFill/>
            <a:prstDash val="solid"/>
            <a:miter/>
          </a:ln>
        </p:spPr>
        <p:txBody>
          <a:bodyPr rtlCol="0" anchor="ctr"/>
          <a:lstStyle/>
          <a:p>
            <a:endParaRPr lang="en-GB"/>
          </a:p>
        </p:txBody>
      </p:sp>
    </p:spTree>
    <p:extLst>
      <p:ext uri="{BB962C8B-B14F-4D97-AF65-F5344CB8AC3E}">
        <p14:creationId xmlns:p14="http://schemas.microsoft.com/office/powerpoint/2010/main" val="34180475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845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2/3 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CC3C6E-EE89-434A-973C-DFF0598D6477}"/>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a:xfrm>
            <a:off x="457200" y="457199"/>
            <a:ext cx="3599966" cy="784226"/>
          </a:xfrm>
        </p:spPr>
        <p:txBody>
          <a:bodyPr lIns="0" rIns="0"/>
          <a:lstStyle/>
          <a:p>
            <a:r>
              <a:rPr lang="en-US"/>
              <a:t>Click to edit Master title style</a:t>
            </a:r>
          </a:p>
        </p:txBody>
      </p:sp>
      <p:sp>
        <p:nvSpPr>
          <p:cNvPr id="9" name="Text Placeholder 25">
            <a:extLst>
              <a:ext uri="{FF2B5EF4-FFF2-40B4-BE49-F238E27FC236}">
                <a16:creationId xmlns:a16="http://schemas.microsoft.com/office/drawing/2014/main" id="{950D9BC9-37AB-2942-B45D-4822C8B58D04}"/>
              </a:ext>
            </a:extLst>
          </p:cNvPr>
          <p:cNvSpPr>
            <a:spLocks noGrp="1"/>
          </p:cNvSpPr>
          <p:nvPr>
            <p:ph type="body" sz="quarter" idx="17" hasCustomPrompt="1"/>
          </p:nvPr>
        </p:nvSpPr>
        <p:spPr>
          <a:xfrm>
            <a:off x="457200" y="1343431"/>
            <a:ext cx="3602039" cy="485369"/>
          </a:xfrm>
        </p:spPr>
        <p:txBody>
          <a:bodyPr lIns="0"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a:t>
            </a:r>
          </a:p>
        </p:txBody>
      </p:sp>
      <p:sp>
        <p:nvSpPr>
          <p:cNvPr id="5" name="Picture Placeholder 4">
            <a:extLst>
              <a:ext uri="{FF2B5EF4-FFF2-40B4-BE49-F238E27FC236}">
                <a16:creationId xmlns:a16="http://schemas.microsoft.com/office/drawing/2014/main" id="{A693F555-17A4-FA44-B000-3CAEB366B8A0}"/>
              </a:ext>
            </a:extLst>
          </p:cNvPr>
          <p:cNvSpPr>
            <a:spLocks noGrp="1"/>
          </p:cNvSpPr>
          <p:nvPr>
            <p:ph type="pic" sz="quarter" idx="18"/>
          </p:nvPr>
        </p:nvSpPr>
        <p:spPr>
          <a:xfrm>
            <a:off x="4298950" y="457198"/>
            <a:ext cx="7427912" cy="5551489"/>
          </a:xfrm>
          <a:solidFill>
            <a:schemeClr val="bg1">
              <a:lumMod val="75000"/>
            </a:schemeClr>
          </a:solidFill>
        </p:spPr>
        <p:txBody>
          <a:bodyPr tIns="2194560"/>
          <a:lstStyle>
            <a:lvl1pPr algn="ctr">
              <a:defRPr b="0" i="0"/>
            </a:lvl1pPr>
          </a:lstStyle>
          <a:p>
            <a:r>
              <a:rPr lang="en-US"/>
              <a:t>Click icon to add picture</a:t>
            </a:r>
          </a:p>
        </p:txBody>
      </p:sp>
      <p:sp>
        <p:nvSpPr>
          <p:cNvPr id="11" name="Content Placeholder 4">
            <a:extLst>
              <a:ext uri="{FF2B5EF4-FFF2-40B4-BE49-F238E27FC236}">
                <a16:creationId xmlns:a16="http://schemas.microsoft.com/office/drawing/2014/main" id="{760A7196-34C5-A442-9294-F070A669800E}"/>
              </a:ext>
            </a:extLst>
          </p:cNvPr>
          <p:cNvSpPr>
            <a:spLocks noGrp="1"/>
          </p:cNvSpPr>
          <p:nvPr>
            <p:ph sz="quarter" idx="19"/>
          </p:nvPr>
        </p:nvSpPr>
        <p:spPr>
          <a:xfrm>
            <a:off x="457200" y="182880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1">
            <a:extLst>
              <a:ext uri="{FF2B5EF4-FFF2-40B4-BE49-F238E27FC236}">
                <a16:creationId xmlns:a16="http://schemas.microsoft.com/office/drawing/2014/main" id="{A90A9191-AB5C-45F7-8497-E7B48023341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8365C358-C614-4094-8159-920D7C86FB23}"/>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DA0DD836-634E-49C1-87BF-476E084BD25A}"/>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3" name="Graphic 12">
            <a:extLst>
              <a:ext uri="{FF2B5EF4-FFF2-40B4-BE49-F238E27FC236}">
                <a16:creationId xmlns:a16="http://schemas.microsoft.com/office/drawing/2014/main" id="{95857139-4273-6F65-F9BD-7218ADEBC8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823618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 header only">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ACF38C-F2B7-42D8-B179-6AC594C125B8}"/>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Slide Number Placeholder 1">
            <a:extLst>
              <a:ext uri="{FF2B5EF4-FFF2-40B4-BE49-F238E27FC236}">
                <a16:creationId xmlns:a16="http://schemas.microsoft.com/office/drawing/2014/main" id="{7C71AD98-43C1-4B44-BD16-A2AC82688C8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9" name="Text Placeholder 25">
            <a:extLst>
              <a:ext uri="{FF2B5EF4-FFF2-40B4-BE49-F238E27FC236}">
                <a16:creationId xmlns:a16="http://schemas.microsoft.com/office/drawing/2014/main" id="{521BE056-4E7F-41B4-B79F-6147E6C0EA29}"/>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0" name="Title 15">
            <a:extLst>
              <a:ext uri="{FF2B5EF4-FFF2-40B4-BE49-F238E27FC236}">
                <a16:creationId xmlns:a16="http://schemas.microsoft.com/office/drawing/2014/main" id="{9C7F8C39-538A-4240-962A-CBD12505A7EE}"/>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0" name="Rectangle 9">
            <a:extLst>
              <a:ext uri="{FF2B5EF4-FFF2-40B4-BE49-F238E27FC236}">
                <a16:creationId xmlns:a16="http://schemas.microsoft.com/office/drawing/2014/main" id="{93668D78-FBE5-4932-B959-D6BB08AE8811}"/>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pic>
        <p:nvPicPr>
          <p:cNvPr id="9" name="Graphic 8">
            <a:extLst>
              <a:ext uri="{FF2B5EF4-FFF2-40B4-BE49-F238E27FC236}">
                <a16:creationId xmlns:a16="http://schemas.microsoft.com/office/drawing/2014/main" id="{3989AC59-A3D9-1FE4-D0DE-DC5046F0E8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
        <p:nvSpPr>
          <p:cNvPr id="11" name="Footer Placeholder 3">
            <a:extLst>
              <a:ext uri="{FF2B5EF4-FFF2-40B4-BE49-F238E27FC236}">
                <a16:creationId xmlns:a16="http://schemas.microsoft.com/office/drawing/2014/main" id="{98E7C296-9498-C023-B5A9-6895D7E53FA8}"/>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4988976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1col ">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361F0B8B-F383-5648-840E-3CFCED05616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B0B919C9-B9AD-524C-B36A-104779C34B6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C2F043B3-7271-2743-8B55-2D3661E53CB4}"/>
              </a:ext>
            </a:extLst>
          </p:cNvPr>
          <p:cNvSpPr>
            <a:spLocks noGrp="1"/>
          </p:cNvSpPr>
          <p:nvPr>
            <p:ph sz="quarter" idx="19" hasCustomPrompt="1"/>
          </p:nvPr>
        </p:nvSpPr>
        <p:spPr>
          <a:xfrm>
            <a:off x="457199" y="1645920"/>
            <a:ext cx="11247120" cy="4179888"/>
          </a:xfrm>
        </p:spPr>
        <p:txBody>
          <a:bodyPr tIns="0" rIns="2286000"/>
          <a:lstStyle>
            <a:lvl3pPr>
              <a:defRPr sz="1600"/>
            </a:lvl3pPr>
            <a:lvl4pPr>
              <a:defRPr sz="1400"/>
            </a:lvl4pPr>
            <a:lvl5pPr>
              <a:defRPr sz="1200"/>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A46D982F-4D09-463D-9B88-3B04CA756F14}"/>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pic>
        <p:nvPicPr>
          <p:cNvPr id="9" name="Graphic 8">
            <a:extLst>
              <a:ext uri="{FF2B5EF4-FFF2-40B4-BE49-F238E27FC236}">
                <a16:creationId xmlns:a16="http://schemas.microsoft.com/office/drawing/2014/main" id="{7912423F-3D85-6CA2-D3C8-373E9794AA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0139" y="6471379"/>
            <a:ext cx="1146828" cy="202098"/>
          </a:xfrm>
          <a:prstGeom prst="rect">
            <a:avLst/>
          </a:prstGeom>
        </p:spPr>
      </p:pic>
      <p:sp>
        <p:nvSpPr>
          <p:cNvPr id="15" name="Footer Placeholder 3">
            <a:extLst>
              <a:ext uri="{FF2B5EF4-FFF2-40B4-BE49-F238E27FC236}">
                <a16:creationId xmlns:a16="http://schemas.microsoft.com/office/drawing/2014/main" id="{3D8DC3A9-7F47-FCC8-C6AE-5E99D9DC59C9}"/>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2697387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DDCA0D-4602-7263-A62A-23D5794AD5E0}"/>
              </a:ext>
            </a:extLst>
          </p:cNvPr>
          <p:cNvSpPr>
            <a:spLocks noGrp="1"/>
          </p:cNvSpPr>
          <p:nvPr>
            <p:ph sz="half" idx="1"/>
          </p:nvPr>
        </p:nvSpPr>
        <p:spPr>
          <a:xfrm>
            <a:off x="339437" y="1825625"/>
            <a:ext cx="5181600" cy="4351338"/>
          </a:xfrm>
          <a:prstGeom prst="rect">
            <a:avLst/>
          </a:prstGeom>
        </p:spPr>
        <p:txBody>
          <a:bodyPr>
            <a:normAutofit/>
          </a:bodyPr>
          <a:lstStyle>
            <a:lvl1pPr marL="2286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1pPr>
            <a:lvl2pPr marL="6858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2pPr>
            <a:lvl3pPr marL="11430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3pPr>
            <a:lvl4pPr marL="16002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lnSpc>
                <a:spcPct val="90000"/>
              </a:lnSpc>
              <a:buClr>
                <a:schemeClr val="accent2"/>
              </a:buClr>
              <a:buFont typeface="Arial" panose="020B0604020202020204" pitchFamily="34" charset="0"/>
              <a:buChar char="•"/>
              <a:defRPr lang="en-GB"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BA6F73AD-9288-58FC-8602-0E3AB02749D2}"/>
              </a:ext>
            </a:extLst>
          </p:cNvPr>
          <p:cNvSpPr>
            <a:spLocks noGrp="1"/>
          </p:cNvSpPr>
          <p:nvPr>
            <p:ph sz="half" idx="2"/>
          </p:nvPr>
        </p:nvSpPr>
        <p:spPr>
          <a:xfrm>
            <a:off x="5673437"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C427F883-EAF1-E51F-D3C9-A058C067BC16}"/>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9" name="Content Placeholder 6">
            <a:extLst>
              <a:ext uri="{FF2B5EF4-FFF2-40B4-BE49-F238E27FC236}">
                <a16:creationId xmlns:a16="http://schemas.microsoft.com/office/drawing/2014/main" id="{ECE8B265-B3D6-57F7-F7DF-B42F6C0005CF}"/>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10" name="Freeform: Shape 9">
            <a:extLst>
              <a:ext uri="{FF2B5EF4-FFF2-40B4-BE49-F238E27FC236}">
                <a16:creationId xmlns:a16="http://schemas.microsoft.com/office/drawing/2014/main" id="{4896C598-87DD-3DF2-99E9-0552BBBB60A4}"/>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1" name="TextBox 10">
            <a:extLst>
              <a:ext uri="{FF2B5EF4-FFF2-40B4-BE49-F238E27FC236}">
                <a16:creationId xmlns:a16="http://schemas.microsoft.com/office/drawing/2014/main" id="{7758CE6C-1C00-0301-E372-3ECF6B84A63E}"/>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767117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8147261"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9977581"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8146973"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4" name="Freeform: Shape 3">
            <a:extLst>
              <a:ext uri="{FF2B5EF4-FFF2-40B4-BE49-F238E27FC236}">
                <a16:creationId xmlns:a16="http://schemas.microsoft.com/office/drawing/2014/main" id="{4CD14B02-7691-768D-A7D5-3368A6B67FAF}"/>
              </a:ext>
            </a:extLst>
          </p:cNvPr>
          <p:cNvSpPr/>
          <p:nvPr userDrawn="1"/>
        </p:nvSpPr>
        <p:spPr>
          <a:xfrm>
            <a:off x="8486698" y="0"/>
            <a:ext cx="3391927" cy="3544847"/>
          </a:xfrm>
          <a:custGeom>
            <a:avLst/>
            <a:gdLst>
              <a:gd name="connsiteX0" fmla="*/ 9456 w 3391927"/>
              <a:gd name="connsiteY0" fmla="*/ 0 h 3544847"/>
              <a:gd name="connsiteX1" fmla="*/ 3391927 w 3391927"/>
              <a:gd name="connsiteY1" fmla="*/ 0 h 3544847"/>
              <a:gd name="connsiteX2" fmla="*/ 3391927 w 3391927"/>
              <a:gd name="connsiteY2" fmla="*/ 3544847 h 3544847"/>
              <a:gd name="connsiteX3" fmla="*/ 64826 w 3391927"/>
              <a:gd name="connsiteY3" fmla="*/ 218258 h 3544847"/>
              <a:gd name="connsiteX4" fmla="*/ 0 w 3391927"/>
              <a:gd name="connsiteY4" fmla="*/ 60826 h 3544847"/>
              <a:gd name="connsiteX5" fmla="*/ 4051 w 3391927"/>
              <a:gd name="connsiteY5" fmla="*/ 18293 h 3544847"/>
              <a:gd name="connsiteX6" fmla="*/ 9456 w 3391927"/>
              <a:gd name="connsiteY6" fmla="*/ 0 h 354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927" h="3544847">
                <a:moveTo>
                  <a:pt x="9456" y="0"/>
                </a:moveTo>
                <a:lnTo>
                  <a:pt x="3391927" y="0"/>
                </a:lnTo>
                <a:lnTo>
                  <a:pt x="3391927" y="3544847"/>
                </a:lnTo>
                <a:lnTo>
                  <a:pt x="64826" y="218258"/>
                </a:lnTo>
                <a:cubicBezTo>
                  <a:pt x="21605" y="174523"/>
                  <a:pt x="0" y="117934"/>
                  <a:pt x="0" y="60826"/>
                </a:cubicBezTo>
                <a:cubicBezTo>
                  <a:pt x="0" y="46549"/>
                  <a:pt x="1350" y="32304"/>
                  <a:pt x="4051" y="18293"/>
                </a:cubicBezTo>
                <a:lnTo>
                  <a:pt x="9456" y="0"/>
                </a:lnTo>
                <a:close/>
              </a:path>
            </a:pathLst>
          </a:custGeom>
          <a:solidFill>
            <a:srgbClr val="55D2B1"/>
          </a:solidFill>
          <a:ln w="9525" cap="flat">
            <a:noFill/>
            <a:prstDash val="solid"/>
            <a:miter/>
          </a:ln>
        </p:spPr>
        <p:txBody>
          <a:bodyPr wrap="square" rtlCol="0" anchor="ctr">
            <a:noAutofit/>
          </a:bodyPr>
          <a:lstStyle/>
          <a:p>
            <a:endParaRPr lang="en-GB"/>
          </a:p>
        </p:txBody>
      </p:sp>
      <p:sp>
        <p:nvSpPr>
          <p:cNvPr id="5" name="Freeform: Shape 4">
            <a:extLst>
              <a:ext uri="{FF2B5EF4-FFF2-40B4-BE49-F238E27FC236}">
                <a16:creationId xmlns:a16="http://schemas.microsoft.com/office/drawing/2014/main" id="{379AF9D4-11A9-DABD-BA2D-774CE763D522}"/>
              </a:ext>
            </a:extLst>
          </p:cNvPr>
          <p:cNvSpPr/>
          <p:nvPr userDrawn="1"/>
        </p:nvSpPr>
        <p:spPr>
          <a:xfrm>
            <a:off x="8708059" y="3545359"/>
            <a:ext cx="3483941" cy="3312642"/>
          </a:xfrm>
          <a:custGeom>
            <a:avLst/>
            <a:gdLst>
              <a:gd name="connsiteX0" fmla="*/ 3170568 w 3483941"/>
              <a:gd name="connsiteY0" fmla="*/ 0 h 3312642"/>
              <a:gd name="connsiteX1" fmla="*/ 3483941 w 3483941"/>
              <a:gd name="connsiteY1" fmla="*/ 313373 h 3312642"/>
              <a:gd name="connsiteX2" fmla="*/ 3483941 w 3483941"/>
              <a:gd name="connsiteY2" fmla="*/ 3312642 h 3312642"/>
              <a:gd name="connsiteX3" fmla="*/ 8121 w 3483941"/>
              <a:gd name="connsiteY3" fmla="*/ 3312642 h 3312642"/>
              <a:gd name="connsiteX4" fmla="*/ 2834 w 3483941"/>
              <a:gd name="connsiteY4" fmla="*/ 3295781 h 3312642"/>
              <a:gd name="connsiteX5" fmla="*/ 65200 w 3483941"/>
              <a:gd name="connsiteY5" fmla="*/ 3104855 h 3312642"/>
              <a:gd name="connsiteX6" fmla="*/ 65713 w 3483941"/>
              <a:gd name="connsiteY6" fmla="*/ 3104855 h 3312642"/>
              <a:gd name="connsiteX7" fmla="*/ 3170568 w 3483941"/>
              <a:gd name="connsiteY7" fmla="*/ 0 h 331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3941" h="3312642">
                <a:moveTo>
                  <a:pt x="3170568" y="0"/>
                </a:moveTo>
                <a:lnTo>
                  <a:pt x="3483941" y="313373"/>
                </a:lnTo>
                <a:lnTo>
                  <a:pt x="3483941" y="3312642"/>
                </a:lnTo>
                <a:lnTo>
                  <a:pt x="8121" y="3312642"/>
                </a:lnTo>
                <a:lnTo>
                  <a:pt x="2834" y="3295781"/>
                </a:lnTo>
                <a:cubicBezTo>
                  <a:pt x="-7633" y="3230549"/>
                  <a:pt x="10407" y="3160033"/>
                  <a:pt x="65200" y="3104855"/>
                </a:cubicBezTo>
                <a:lnTo>
                  <a:pt x="65713" y="3104855"/>
                </a:lnTo>
                <a:lnTo>
                  <a:pt x="3170568" y="0"/>
                </a:lnTo>
                <a:close/>
              </a:path>
            </a:pathLst>
          </a:custGeom>
          <a:solidFill>
            <a:srgbClr val="55D2B1"/>
          </a:solidFill>
          <a:ln w="9525" cap="flat">
            <a:noFill/>
            <a:prstDash val="solid"/>
            <a:miter/>
          </a:ln>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592ACEAA-8E75-352E-0C3F-F5E535F3AE58}"/>
              </a:ext>
            </a:extLst>
          </p:cNvPr>
          <p:cNvSpPr/>
          <p:nvPr userDrawn="1"/>
        </p:nvSpPr>
        <p:spPr>
          <a:xfrm>
            <a:off x="11901313"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1A244A"/>
          </a:solidFill>
          <a:ln w="9525" cap="flat">
            <a:noFill/>
            <a:prstDash val="solid"/>
            <a:miter/>
          </a:ln>
        </p:spPr>
        <p:txBody>
          <a:bodyPr rtlCol="0" anchor="ctr"/>
          <a:lstStyle/>
          <a:p>
            <a:endParaRPr lang="en-GB"/>
          </a:p>
        </p:txBody>
      </p:sp>
      <p:sp>
        <p:nvSpPr>
          <p:cNvPr id="9" name="TextBox 8">
            <a:extLst>
              <a:ext uri="{FF2B5EF4-FFF2-40B4-BE49-F238E27FC236}">
                <a16:creationId xmlns:a16="http://schemas.microsoft.com/office/drawing/2014/main" id="{04B444B0-C50D-2377-37A9-CCB9D8868117}"/>
              </a:ext>
            </a:extLst>
          </p:cNvPr>
          <p:cNvSpPr txBox="1"/>
          <p:nvPr userDrawn="1"/>
        </p:nvSpPr>
        <p:spPr>
          <a:xfrm>
            <a:off x="11305309" y="6336943"/>
            <a:ext cx="656771" cy="276999"/>
          </a:xfrm>
          <a:prstGeom prst="rect">
            <a:avLst/>
          </a:prstGeom>
          <a:noFill/>
        </p:spPr>
        <p:txBody>
          <a:bodyPr wrap="square" rtlCol="0">
            <a:spAutoFit/>
          </a:bodyPr>
          <a:lstStyle/>
          <a:p>
            <a:pPr algn="r"/>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75577361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00D69AA-C1E3-E47E-0561-6DCCFE1344A5}"/>
              </a:ext>
            </a:extLst>
          </p:cNvPr>
          <p:cNvGrpSpPr>
            <a:grpSpLocks/>
          </p:cNvGrpSpPr>
          <p:nvPr userDrawn="1"/>
        </p:nvGrpSpPr>
        <p:grpSpPr>
          <a:xfrm>
            <a:off x="1" y="0"/>
            <a:ext cx="12192000" cy="6857999"/>
            <a:chOff x="1" y="0"/>
            <a:chExt cx="12192000" cy="6857999"/>
          </a:xfrm>
        </p:grpSpPr>
        <p:sp>
          <p:nvSpPr>
            <p:cNvPr id="5" name="Freeform: Shape 4">
              <a:extLst>
                <a:ext uri="{FF2B5EF4-FFF2-40B4-BE49-F238E27FC236}">
                  <a16:creationId xmlns:a16="http://schemas.microsoft.com/office/drawing/2014/main" id="{A4753432-7367-C8DD-C560-E9091D3ECDEF}"/>
                </a:ext>
              </a:extLst>
            </p:cNvPr>
            <p:cNvSpPr>
              <a:spLocks/>
            </p:cNvSpPr>
            <p:nvPr/>
          </p:nvSpPr>
          <p:spPr>
            <a:xfrm>
              <a:off x="1" y="0"/>
              <a:ext cx="3867601" cy="5965633"/>
            </a:xfrm>
            <a:custGeom>
              <a:avLst/>
              <a:gdLst>
                <a:gd name="connsiteX0" fmla="*/ 0 w 3867601"/>
                <a:gd name="connsiteY0" fmla="*/ 0 h 5965633"/>
                <a:gd name="connsiteX1" fmla="*/ 3867601 w 3867601"/>
                <a:gd name="connsiteY1" fmla="*/ 0 h 5965633"/>
                <a:gd name="connsiteX2" fmla="*/ 3867601 w 3867601"/>
                <a:gd name="connsiteY2" fmla="*/ 5965633 h 5965633"/>
                <a:gd name="connsiteX3" fmla="*/ 0 w 3867601"/>
                <a:gd name="connsiteY3" fmla="*/ 2098629 h 5965633"/>
                <a:gd name="connsiteX4" fmla="*/ 0 w 3867601"/>
                <a:gd name="connsiteY4" fmla="*/ 0 h 5965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601" h="5965633">
                  <a:moveTo>
                    <a:pt x="0" y="0"/>
                  </a:moveTo>
                  <a:lnTo>
                    <a:pt x="3867601" y="0"/>
                  </a:lnTo>
                  <a:lnTo>
                    <a:pt x="3867601" y="5965633"/>
                  </a:lnTo>
                  <a:lnTo>
                    <a:pt x="0" y="2098629"/>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E7B72DCB-3D63-C6E7-CA7D-913BE8291385}"/>
                </a:ext>
              </a:extLst>
            </p:cNvPr>
            <p:cNvSpPr>
              <a:spLocks/>
            </p:cNvSpPr>
            <p:nvPr/>
          </p:nvSpPr>
          <p:spPr>
            <a:xfrm>
              <a:off x="8050611" y="0"/>
              <a:ext cx="1783371" cy="891620"/>
            </a:xfrm>
            <a:custGeom>
              <a:avLst/>
              <a:gdLst>
                <a:gd name="connsiteX0" fmla="*/ 0 w 1783371"/>
                <a:gd name="connsiteY0" fmla="*/ 0 h 891620"/>
                <a:gd name="connsiteX1" fmla="*/ 1783371 w 1783371"/>
                <a:gd name="connsiteY1" fmla="*/ 0 h 891620"/>
                <a:gd name="connsiteX2" fmla="*/ 891751 w 1783371"/>
                <a:gd name="connsiteY2" fmla="*/ 891620 h 891620"/>
                <a:gd name="connsiteX3" fmla="*/ 0 w 1783371"/>
                <a:gd name="connsiteY3" fmla="*/ 0 h 891620"/>
              </a:gdLst>
              <a:ahLst/>
              <a:cxnLst>
                <a:cxn ang="0">
                  <a:pos x="connsiteX0" y="connsiteY0"/>
                </a:cxn>
                <a:cxn ang="0">
                  <a:pos x="connsiteX1" y="connsiteY1"/>
                </a:cxn>
                <a:cxn ang="0">
                  <a:pos x="connsiteX2" y="connsiteY2"/>
                </a:cxn>
                <a:cxn ang="0">
                  <a:pos x="connsiteX3" y="connsiteY3"/>
                </a:cxn>
              </a:cxnLst>
              <a:rect l="l" t="t" r="r" b="b"/>
              <a:pathLst>
                <a:path w="1783371" h="891620">
                  <a:moveTo>
                    <a:pt x="0" y="0"/>
                  </a:moveTo>
                  <a:lnTo>
                    <a:pt x="1783371" y="0"/>
                  </a:lnTo>
                  <a:lnTo>
                    <a:pt x="891751" y="891620"/>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24B48FFE-6F57-391B-F497-AFE50F4041A4}"/>
                </a:ext>
              </a:extLst>
            </p:cNvPr>
            <p:cNvSpPr>
              <a:spLocks/>
            </p:cNvSpPr>
            <p:nvPr/>
          </p:nvSpPr>
          <p:spPr>
            <a:xfrm>
              <a:off x="8942362" y="891620"/>
              <a:ext cx="3249639" cy="5966379"/>
            </a:xfrm>
            <a:custGeom>
              <a:avLst/>
              <a:gdLst>
                <a:gd name="connsiteX0" fmla="*/ 0 w 3249639"/>
                <a:gd name="connsiteY0" fmla="*/ 0 h 5966379"/>
                <a:gd name="connsiteX1" fmla="*/ 3249639 w 3249639"/>
                <a:gd name="connsiteY1" fmla="*/ 3249638 h 5966379"/>
                <a:gd name="connsiteX2" fmla="*/ 3249639 w 3249639"/>
                <a:gd name="connsiteY2" fmla="*/ 5966379 h 5966379"/>
                <a:gd name="connsiteX3" fmla="*/ 0 w 3249639"/>
                <a:gd name="connsiteY3" fmla="*/ 5966379 h 5966379"/>
                <a:gd name="connsiteX4" fmla="*/ 0 w 3249639"/>
                <a:gd name="connsiteY4" fmla="*/ 0 h 596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9639" h="5966379">
                  <a:moveTo>
                    <a:pt x="0" y="0"/>
                  </a:moveTo>
                  <a:lnTo>
                    <a:pt x="3249639" y="3249638"/>
                  </a:lnTo>
                  <a:lnTo>
                    <a:pt x="3249639" y="5966379"/>
                  </a:lnTo>
                  <a:lnTo>
                    <a:pt x="0" y="5966379"/>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EB324E9E-25F7-CA04-8717-01B5EFF1A26F}"/>
                </a:ext>
              </a:extLst>
            </p:cNvPr>
            <p:cNvSpPr>
              <a:spLocks/>
            </p:cNvSpPr>
            <p:nvPr/>
          </p:nvSpPr>
          <p:spPr>
            <a:xfrm>
              <a:off x="2975982" y="5966380"/>
              <a:ext cx="1783238" cy="891619"/>
            </a:xfrm>
            <a:custGeom>
              <a:avLst/>
              <a:gdLst>
                <a:gd name="connsiteX0" fmla="*/ 891619 w 1783238"/>
                <a:gd name="connsiteY0" fmla="*/ 0 h 891619"/>
                <a:gd name="connsiteX1" fmla="*/ 1783238 w 1783238"/>
                <a:gd name="connsiteY1" fmla="*/ 891619 h 891619"/>
                <a:gd name="connsiteX2" fmla="*/ 0 w 1783238"/>
                <a:gd name="connsiteY2" fmla="*/ 891619 h 891619"/>
                <a:gd name="connsiteX3" fmla="*/ 891619 w 1783238"/>
                <a:gd name="connsiteY3" fmla="*/ 0 h 891619"/>
              </a:gdLst>
              <a:ahLst/>
              <a:cxnLst>
                <a:cxn ang="0">
                  <a:pos x="connsiteX0" y="connsiteY0"/>
                </a:cxn>
                <a:cxn ang="0">
                  <a:pos x="connsiteX1" y="connsiteY1"/>
                </a:cxn>
                <a:cxn ang="0">
                  <a:pos x="connsiteX2" y="connsiteY2"/>
                </a:cxn>
                <a:cxn ang="0">
                  <a:pos x="connsiteX3" y="connsiteY3"/>
                </a:cxn>
              </a:cxnLst>
              <a:rect l="l" t="t" r="r" b="b"/>
              <a:pathLst>
                <a:path w="1783238" h="891619">
                  <a:moveTo>
                    <a:pt x="891619" y="0"/>
                  </a:moveTo>
                  <a:lnTo>
                    <a:pt x="1783238" y="891619"/>
                  </a:lnTo>
                  <a:lnTo>
                    <a:pt x="0" y="891619"/>
                  </a:lnTo>
                  <a:lnTo>
                    <a:pt x="891619"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10515600" cy="3895580"/>
          </a:xfrm>
          <a:prstGeom prst="rect">
            <a:avLst/>
          </a:prstGeom>
        </p:spPr>
        <p:txBody>
          <a:bodyPr>
            <a:normAutofit/>
          </a:bodyPr>
          <a:lstStyle>
            <a:lvl1pPr marL="285750" indent="-285750">
              <a:lnSpc>
                <a:spcPct val="100000"/>
              </a:lnSpc>
              <a:buClr>
                <a:schemeClr val="accent2"/>
              </a:buClr>
              <a:buFont typeface="Arial" panose="020B0604020202020204" pitchFamily="34" charset="0"/>
              <a:buChar char="•"/>
              <a:defRPr sz="1400">
                <a:solidFill>
                  <a:schemeClr val="tx1"/>
                </a:solidFill>
              </a:defRPr>
            </a:lvl1pPr>
            <a:lvl2pPr>
              <a:lnSpc>
                <a:spcPct val="100000"/>
              </a:lnSpc>
              <a:buClr>
                <a:schemeClr val="accent2"/>
              </a:buClr>
              <a:defRPr sz="1400">
                <a:solidFill>
                  <a:schemeClr val="tx1"/>
                </a:solidFill>
              </a:defRPr>
            </a:lvl2pPr>
            <a:lvl3pPr>
              <a:lnSpc>
                <a:spcPct val="100000"/>
              </a:lnSpc>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8" name="Freeform: Shape 7">
            <a:extLst>
              <a:ext uri="{FF2B5EF4-FFF2-40B4-BE49-F238E27FC236}">
                <a16:creationId xmlns:a16="http://schemas.microsoft.com/office/drawing/2014/main" id="{0E999773-2EDE-62A8-D419-E30303F334EC}"/>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E88F6B49-23E1-51AB-302F-266E46FED499}"/>
              </a:ext>
            </a:extLst>
          </p:cNvPr>
          <p:cNvSpPr txBox="1"/>
          <p:nvPr userDrawn="1"/>
        </p:nvSpPr>
        <p:spPr>
          <a:xfrm>
            <a:off x="11369964" y="6336943"/>
            <a:ext cx="592115" cy="276999"/>
          </a:xfrm>
          <a:prstGeom prst="rect">
            <a:avLst/>
          </a:prstGeom>
          <a:noFill/>
        </p:spPr>
        <p:txBody>
          <a:bodyPr wrap="square" rtlCol="0">
            <a:spAutoFit/>
          </a:bodyPr>
          <a:lstStyle/>
          <a:p>
            <a:pPr algn="r"/>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49769812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950856" y="434253"/>
            <a:ext cx="7197435"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950856" y="1995055"/>
            <a:ext cx="7197181"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951144" y="1154544"/>
            <a:ext cx="7197181"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21" name="Freeform: Shape 20">
            <a:extLst>
              <a:ext uri="{FF2B5EF4-FFF2-40B4-BE49-F238E27FC236}">
                <a16:creationId xmlns:a16="http://schemas.microsoft.com/office/drawing/2014/main" id="{7778D19D-1B39-F626-DC9F-E0E51238D26F}"/>
              </a:ext>
            </a:extLst>
          </p:cNvPr>
          <p:cNvSpPr/>
          <p:nvPr userDrawn="1"/>
        </p:nvSpPr>
        <p:spPr>
          <a:xfrm>
            <a:off x="374609" y="3565872"/>
            <a:ext cx="3284821" cy="3292128"/>
          </a:xfrm>
          <a:custGeom>
            <a:avLst/>
            <a:gdLst>
              <a:gd name="connsiteX0" fmla="*/ 0 w 3284821"/>
              <a:gd name="connsiteY0" fmla="*/ 0 h 3292128"/>
              <a:gd name="connsiteX1" fmla="*/ 3255435 w 3284821"/>
              <a:gd name="connsiteY1" fmla="*/ 3255421 h 3292128"/>
              <a:gd name="connsiteX2" fmla="*/ 3282639 w 3284821"/>
              <a:gd name="connsiteY2" fmla="*/ 3288206 h 3292128"/>
              <a:gd name="connsiteX3" fmla="*/ 3284821 w 3284821"/>
              <a:gd name="connsiteY3" fmla="*/ 3292128 h 3292128"/>
              <a:gd name="connsiteX4" fmla="*/ 0 w 3284821"/>
              <a:gd name="connsiteY4" fmla="*/ 3292128 h 329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821" h="3292128">
                <a:moveTo>
                  <a:pt x="0" y="0"/>
                </a:moveTo>
                <a:lnTo>
                  <a:pt x="3255435" y="3255421"/>
                </a:lnTo>
                <a:cubicBezTo>
                  <a:pt x="3265499" y="3265485"/>
                  <a:pt x="3274620" y="3276492"/>
                  <a:pt x="3282639" y="3288206"/>
                </a:cubicBezTo>
                <a:lnTo>
                  <a:pt x="3284821" y="3292128"/>
                </a:lnTo>
                <a:lnTo>
                  <a:pt x="0" y="32921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Freeform: Shape 22">
            <a:extLst>
              <a:ext uri="{FF2B5EF4-FFF2-40B4-BE49-F238E27FC236}">
                <a16:creationId xmlns:a16="http://schemas.microsoft.com/office/drawing/2014/main" id="{9CF377C3-E8C5-0C1E-A5E4-A32816B132ED}"/>
              </a:ext>
            </a:extLst>
          </p:cNvPr>
          <p:cNvSpPr/>
          <p:nvPr userDrawn="1"/>
        </p:nvSpPr>
        <p:spPr>
          <a:xfrm>
            <a:off x="0" y="1"/>
            <a:ext cx="3634180" cy="3565583"/>
          </a:xfrm>
          <a:custGeom>
            <a:avLst/>
            <a:gdLst>
              <a:gd name="connsiteX0" fmla="*/ 0 w 3634180"/>
              <a:gd name="connsiteY0" fmla="*/ 0 h 3565583"/>
              <a:gd name="connsiteX1" fmla="*/ 3402662 w 3634180"/>
              <a:gd name="connsiteY1" fmla="*/ 0 h 3565583"/>
              <a:gd name="connsiteX2" fmla="*/ 3608055 w 3634180"/>
              <a:gd name="connsiteY2" fmla="*/ 126402 h 3565583"/>
              <a:gd name="connsiteX3" fmla="*/ 3565930 w 3634180"/>
              <a:gd name="connsiteY3" fmla="*/ 384466 h 3565583"/>
              <a:gd name="connsiteX4" fmla="*/ 384792 w 3634180"/>
              <a:gd name="connsiteY4" fmla="*/ 3565583 h 3565583"/>
              <a:gd name="connsiteX5" fmla="*/ 0 w 3634180"/>
              <a:gd name="connsiteY5" fmla="*/ 3180792 h 3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4180" h="3565583">
                <a:moveTo>
                  <a:pt x="0" y="0"/>
                </a:moveTo>
                <a:lnTo>
                  <a:pt x="3402662" y="0"/>
                </a:lnTo>
                <a:cubicBezTo>
                  <a:pt x="3497457" y="0"/>
                  <a:pt x="3571189" y="52657"/>
                  <a:pt x="3608055" y="126402"/>
                </a:cubicBezTo>
                <a:cubicBezTo>
                  <a:pt x="3650193" y="205394"/>
                  <a:pt x="3644921" y="310733"/>
                  <a:pt x="3565930" y="384466"/>
                </a:cubicBezTo>
                <a:lnTo>
                  <a:pt x="384792" y="3565583"/>
                </a:lnTo>
                <a:lnTo>
                  <a:pt x="0" y="318079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Freeform: Shape 3">
            <a:extLst>
              <a:ext uri="{FF2B5EF4-FFF2-40B4-BE49-F238E27FC236}">
                <a16:creationId xmlns:a16="http://schemas.microsoft.com/office/drawing/2014/main" id="{32F05FA2-E5E5-78D0-5C16-2FCDCDBAE4AA}"/>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5" name="TextBox 4">
            <a:extLst>
              <a:ext uri="{FF2B5EF4-FFF2-40B4-BE49-F238E27FC236}">
                <a16:creationId xmlns:a16="http://schemas.microsoft.com/office/drawing/2014/main" id="{257D4DC4-C8DB-2F24-9CD3-300D9B507D2E}"/>
              </a:ext>
            </a:extLst>
          </p:cNvPr>
          <p:cNvSpPr txBox="1"/>
          <p:nvPr userDrawn="1"/>
        </p:nvSpPr>
        <p:spPr>
          <a:xfrm>
            <a:off x="11443856" y="6336943"/>
            <a:ext cx="518224" cy="276999"/>
          </a:xfrm>
          <a:prstGeom prst="rect">
            <a:avLst/>
          </a:prstGeom>
          <a:noFill/>
        </p:spPr>
        <p:txBody>
          <a:bodyPr wrap="square" rtlCol="0">
            <a:spAutoFit/>
          </a:bodyPr>
          <a:lstStyle/>
          <a:p>
            <a:pPr algn="r"/>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86814915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E9316C-ED89-0FB1-B3C9-92E5D7311479}"/>
              </a:ext>
            </a:extLst>
          </p:cNvPr>
          <p:cNvSpPr>
            <a:spLocks noGrp="1"/>
          </p:cNvSpPr>
          <p:nvPr>
            <p:ph type="pic" sz="quarter" idx="12"/>
          </p:nvPr>
        </p:nvSpPr>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p:spPr>
        <p:txBody>
          <a:bodyPr wrap="square">
            <a:noAutofit/>
          </a:bodyPr>
          <a:lstStyle/>
          <a:p>
            <a:endParaRPr lang="en-GB"/>
          </a:p>
        </p:txBody>
      </p:sp>
      <p:sp>
        <p:nvSpPr>
          <p:cNvPr id="31" name="Freeform: Shape 30">
            <a:extLst>
              <a:ext uri="{FF2B5EF4-FFF2-40B4-BE49-F238E27FC236}">
                <a16:creationId xmlns:a16="http://schemas.microsoft.com/office/drawing/2014/main" id="{2DABC660-8022-FC13-ED94-2A6591A92F75}"/>
              </a:ext>
            </a:extLst>
          </p:cNvPr>
          <p:cNvSpPr/>
          <p:nvPr userDrawn="1"/>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userDrawn="1"/>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userDrawn="1"/>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userDrawn="1"/>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752CD043-699B-D98F-1A58-657BD3529583}"/>
              </a:ext>
            </a:extLst>
          </p:cNvPr>
          <p:cNvSpPr>
            <a:spLocks noGrp="1"/>
          </p:cNvSpPr>
          <p:nvPr>
            <p:ph type="title" hasCustomPrompt="1"/>
          </p:nvPr>
        </p:nvSpPr>
        <p:spPr>
          <a:xfrm>
            <a:off x="340496" y="434253"/>
            <a:ext cx="5755504"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BD0BC3E9-B633-B097-82B0-35B9223A89CC}"/>
              </a:ext>
            </a:extLst>
          </p:cNvPr>
          <p:cNvSpPr>
            <a:spLocks noGrp="1"/>
          </p:cNvSpPr>
          <p:nvPr>
            <p:ph idx="1"/>
          </p:nvPr>
        </p:nvSpPr>
        <p:spPr>
          <a:xfrm>
            <a:off x="340496" y="1995055"/>
            <a:ext cx="4813711" cy="774571"/>
          </a:xfrm>
          <a:prstGeom prst="rect">
            <a:avLst/>
          </a:prstGeom>
        </p:spPr>
        <p:txBody>
          <a:bodyPr wrap="square">
            <a:sp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Content Placeholder 6">
            <a:extLst>
              <a:ext uri="{FF2B5EF4-FFF2-40B4-BE49-F238E27FC236}">
                <a16:creationId xmlns:a16="http://schemas.microsoft.com/office/drawing/2014/main" id="{60221775-BF39-0502-0CE1-9B54CC3C3F25}"/>
              </a:ext>
            </a:extLst>
          </p:cNvPr>
          <p:cNvSpPr>
            <a:spLocks noGrp="1"/>
          </p:cNvSpPr>
          <p:nvPr>
            <p:ph sz="quarter" idx="13" hasCustomPrompt="1"/>
          </p:nvPr>
        </p:nvSpPr>
        <p:spPr>
          <a:xfrm>
            <a:off x="340784" y="1154544"/>
            <a:ext cx="5321207"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6" name="Freeform: Shape 5">
            <a:extLst>
              <a:ext uri="{FF2B5EF4-FFF2-40B4-BE49-F238E27FC236}">
                <a16:creationId xmlns:a16="http://schemas.microsoft.com/office/drawing/2014/main" id="{EA0AE87E-5AEF-29ED-180C-8FFD856E6C26}"/>
              </a:ext>
            </a:extLst>
          </p:cNvPr>
          <p:cNvSpPr/>
          <p:nvPr userDrawn="1"/>
        </p:nvSpPr>
        <p:spPr>
          <a:xfrm>
            <a:off x="11901313"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1A244A"/>
          </a:solidFill>
          <a:ln w="9525"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1B4C09FA-9CA1-7F34-3F81-DD1F831A278F}"/>
              </a:ext>
            </a:extLst>
          </p:cNvPr>
          <p:cNvSpPr txBox="1"/>
          <p:nvPr userDrawn="1"/>
        </p:nvSpPr>
        <p:spPr>
          <a:xfrm>
            <a:off x="11594251" y="6336943"/>
            <a:ext cx="367829" cy="276999"/>
          </a:xfrm>
          <a:prstGeom prst="rect">
            <a:avLst/>
          </a:prstGeom>
          <a:noFill/>
        </p:spPr>
        <p:txBody>
          <a:bodyPr wrap="square" rtlCol="0">
            <a:spAutoFit/>
          </a:bodyPr>
          <a:lstStyle/>
          <a:p>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866556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sultant Bio">
    <p:spTree>
      <p:nvGrpSpPr>
        <p:cNvPr id="1" name=""/>
        <p:cNvGrpSpPr/>
        <p:nvPr/>
      </p:nvGrpSpPr>
      <p:grpSpPr>
        <a:xfrm>
          <a:off x="0" y="0"/>
          <a:ext cx="0" cy="0"/>
          <a:chOff x="0" y="0"/>
          <a:chExt cx="0" cy="0"/>
        </a:xfrm>
      </p:grpSpPr>
      <p:pic>
        <p:nvPicPr>
          <p:cNvPr id="8" name="Picture 7" descr="A green background with triangles&#10;&#10;Description automatically generated">
            <a:extLst>
              <a:ext uri="{FF2B5EF4-FFF2-40B4-BE49-F238E27FC236}">
                <a16:creationId xmlns:a16="http://schemas.microsoft.com/office/drawing/2014/main" id="{1B436445-CC0B-ABA8-9DC5-98F425D9C06B}"/>
              </a:ext>
            </a:extLst>
          </p:cNvPr>
          <p:cNvPicPr>
            <a:picLocks noChangeAspect="1"/>
          </p:cNvPicPr>
          <p:nvPr userDrawn="1"/>
        </p:nvPicPr>
        <p:blipFill rotWithShape="1">
          <a:blip r:embed="rId2">
            <a:clrChange>
              <a:clrFrom>
                <a:srgbClr val="55D2B1"/>
              </a:clrFrom>
              <a:clrTo>
                <a:srgbClr val="55D2B1">
                  <a:alpha val="0"/>
                </a:srgbClr>
              </a:clrTo>
            </a:clrChange>
            <a:alphaModFix amt="14000"/>
            <a:extLst>
              <a:ext uri="{28A0092B-C50C-407E-A947-70E740481C1C}">
                <a14:useLocalDpi xmlns:a14="http://schemas.microsoft.com/office/drawing/2010/main" val="0"/>
              </a:ext>
            </a:extLst>
          </a:blip>
          <a:srcRect r="41532"/>
          <a:stretch/>
        </p:blipFill>
        <p:spPr>
          <a:xfrm>
            <a:off x="0" y="0"/>
            <a:ext cx="7128387" cy="6858000"/>
          </a:xfrm>
          <a:prstGeom prst="rect">
            <a:avLst/>
          </a:prstGeom>
        </p:spPr>
      </p:pic>
      <p:sp>
        <p:nvSpPr>
          <p:cNvPr id="9" name="Rectangle 8">
            <a:extLst>
              <a:ext uri="{FF2B5EF4-FFF2-40B4-BE49-F238E27FC236}">
                <a16:creationId xmlns:a16="http://schemas.microsoft.com/office/drawing/2014/main" id="{E49BC10D-A111-15D7-CCA2-2013FFD5A083}"/>
              </a:ext>
            </a:extLst>
          </p:cNvPr>
          <p:cNvSpPr>
            <a:spLocks noGrp="1" noRot="1" noMove="1" noResize="1" noEditPoints="1" noAdjustHandles="1" noChangeArrowheads="1" noChangeShapeType="1"/>
          </p:cNvSpPr>
          <p:nvPr userDrawn="1"/>
        </p:nvSpPr>
        <p:spPr>
          <a:xfrm>
            <a:off x="1577457" y="0"/>
            <a:ext cx="6666746" cy="6858000"/>
          </a:xfrm>
          <a:prstGeom prst="rect">
            <a:avLst/>
          </a:prstGeom>
          <a:gradFill flip="none" rotWithShape="1">
            <a:gsLst>
              <a:gs pos="3200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2">
            <a:extLst>
              <a:ext uri="{FF2B5EF4-FFF2-40B4-BE49-F238E27FC236}">
                <a16:creationId xmlns:a16="http://schemas.microsoft.com/office/drawing/2014/main" id="{0F411538-ED69-6243-9DD9-2D828566DE3B}"/>
              </a:ext>
            </a:extLst>
          </p:cNvPr>
          <p:cNvSpPr>
            <a:spLocks noGrp="1"/>
          </p:cNvSpPr>
          <p:nvPr>
            <p:ph idx="1"/>
          </p:nvPr>
        </p:nvSpPr>
        <p:spPr>
          <a:xfrm>
            <a:off x="5720120" y="1319247"/>
            <a:ext cx="5649844" cy="5017695"/>
          </a:xfrm>
          <a:prstGeom prst="rect">
            <a:avLst/>
          </a:prstGeom>
        </p:spPr>
        <p:txBody>
          <a:bodyPr>
            <a:normAutofit/>
          </a:bodyPr>
          <a:lstStyle>
            <a:lvl1pPr marL="0" indent="0">
              <a:buClr>
                <a:schemeClr val="accent2"/>
              </a:buClr>
              <a:buFont typeface="Arial" panose="020B0604020202020204" pitchFamily="34" charset="0"/>
              <a:buNone/>
              <a:defRPr sz="1400">
                <a:solidFill>
                  <a:schemeClr val="tx1"/>
                </a:solidFill>
              </a:defRPr>
            </a:lvl1pPr>
            <a:lvl2pPr marL="457200" indent="0">
              <a:buClr>
                <a:schemeClr val="accent2"/>
              </a:buClr>
              <a:buNone/>
              <a:defRPr sz="1400">
                <a:solidFill>
                  <a:schemeClr val="tx1"/>
                </a:solidFill>
              </a:defRPr>
            </a:lvl2pPr>
            <a:lvl3pPr marL="914400" indent="0">
              <a:buClr>
                <a:schemeClr val="accent2"/>
              </a:buClr>
              <a:buNone/>
              <a:defRPr sz="1200">
                <a:solidFill>
                  <a:schemeClr val="tx1"/>
                </a:solidFill>
              </a:defRPr>
            </a:lvl3pPr>
            <a:lvl4pPr>
              <a:defRPr sz="1400"/>
            </a:lvl4pPr>
            <a:lvl5pPr>
              <a:defRPr sz="1400"/>
            </a:lvl5pPr>
          </a:lstStyle>
          <a:p>
            <a:pPr lvl="0"/>
            <a:r>
              <a:rPr lang="en-US"/>
              <a:t>Click to edit Master text styles</a:t>
            </a:r>
          </a:p>
        </p:txBody>
      </p:sp>
      <p:sp>
        <p:nvSpPr>
          <p:cNvPr id="6" name="Freeform: Shape 5">
            <a:extLst>
              <a:ext uri="{FF2B5EF4-FFF2-40B4-BE49-F238E27FC236}">
                <a16:creationId xmlns:a16="http://schemas.microsoft.com/office/drawing/2014/main" id="{13A29C9B-B3C8-2296-9F1B-5BF263B3918B}"/>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49B1146C-42F0-7FAF-47F0-9F95C1705FE1}"/>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
        <p:nvSpPr>
          <p:cNvPr id="13" name="Graphic 27">
            <a:extLst>
              <a:ext uri="{FF2B5EF4-FFF2-40B4-BE49-F238E27FC236}">
                <a16:creationId xmlns:a16="http://schemas.microsoft.com/office/drawing/2014/main" id="{AA5139EA-8EFB-542D-3ED3-EC786AE839A9}"/>
              </a:ext>
            </a:extLst>
          </p:cNvPr>
          <p:cNvSpPr/>
          <p:nvPr userDrawn="1"/>
        </p:nvSpPr>
        <p:spPr>
          <a:xfrm>
            <a:off x="2915775" y="1594973"/>
            <a:ext cx="837801" cy="369332"/>
          </a:xfrm>
          <a:custGeom>
            <a:avLst/>
            <a:gdLst>
              <a:gd name="connsiteX0" fmla="*/ 1662974 w 1662973"/>
              <a:gd name="connsiteY0" fmla="*/ 733097 h 733097"/>
              <a:gd name="connsiteX1" fmla="*/ 862103 w 1662973"/>
              <a:gd name="connsiteY1" fmla="*/ 0 h 733097"/>
              <a:gd name="connsiteX2" fmla="*/ 0 w 1662973"/>
              <a:gd name="connsiteY2" fmla="*/ 733097 h 733097"/>
              <a:gd name="connsiteX3" fmla="*/ 1662974 w 1662973"/>
              <a:gd name="connsiteY3" fmla="*/ 733097 h 733097"/>
            </a:gdLst>
            <a:ahLst/>
            <a:cxnLst>
              <a:cxn ang="0">
                <a:pos x="connsiteX0" y="connsiteY0"/>
              </a:cxn>
              <a:cxn ang="0">
                <a:pos x="connsiteX1" y="connsiteY1"/>
              </a:cxn>
              <a:cxn ang="0">
                <a:pos x="connsiteX2" y="connsiteY2"/>
              </a:cxn>
              <a:cxn ang="0">
                <a:pos x="connsiteX3" y="connsiteY3"/>
              </a:cxn>
            </a:cxnLst>
            <a:rect l="l" t="t" r="r" b="b"/>
            <a:pathLst>
              <a:path w="1662973" h="733097">
                <a:moveTo>
                  <a:pt x="1662974" y="733097"/>
                </a:moveTo>
                <a:cubicBezTo>
                  <a:pt x="1601910" y="230833"/>
                  <a:pt x="1235362" y="0"/>
                  <a:pt x="862103" y="0"/>
                </a:cubicBezTo>
                <a:cubicBezTo>
                  <a:pt x="488844" y="0"/>
                  <a:pt x="101828" y="230833"/>
                  <a:pt x="0" y="733097"/>
                </a:cubicBezTo>
                <a:lnTo>
                  <a:pt x="1662974" y="733097"/>
                </a:lnTo>
                <a:close/>
              </a:path>
            </a:pathLst>
          </a:custGeom>
          <a:solidFill>
            <a:srgbClr val="1A244A"/>
          </a:solidFill>
          <a:ln w="16741" cap="flat">
            <a:noFill/>
            <a:prstDash val="solid"/>
            <a:miter/>
          </a:ln>
        </p:spPr>
        <p:txBody>
          <a:bodyPr rtlCol="0" anchor="ctr"/>
          <a:lstStyle/>
          <a:p>
            <a:endParaRPr lang="en-GB"/>
          </a:p>
        </p:txBody>
      </p:sp>
      <p:sp>
        <p:nvSpPr>
          <p:cNvPr id="14" name="Graphic 34">
            <a:extLst>
              <a:ext uri="{FF2B5EF4-FFF2-40B4-BE49-F238E27FC236}">
                <a16:creationId xmlns:a16="http://schemas.microsoft.com/office/drawing/2014/main" id="{5DF4D77C-AD51-E5AE-B0B1-27BCCE73AE2B}"/>
              </a:ext>
            </a:extLst>
          </p:cNvPr>
          <p:cNvSpPr/>
          <p:nvPr userDrawn="1"/>
        </p:nvSpPr>
        <p:spPr>
          <a:xfrm>
            <a:off x="1154177" y="3027231"/>
            <a:ext cx="376298" cy="404298"/>
          </a:xfrm>
          <a:custGeom>
            <a:avLst/>
            <a:gdLst>
              <a:gd name="connsiteX0" fmla="*/ 0 w 536352"/>
              <a:gd name="connsiteY0" fmla="*/ 131540 h 576262"/>
              <a:gd name="connsiteX1" fmla="*/ 0 w 536352"/>
              <a:gd name="connsiteY1" fmla="*/ 576263 h 576262"/>
              <a:gd name="connsiteX2" fmla="*/ 536353 w 536352"/>
              <a:gd name="connsiteY2" fmla="*/ 576263 h 576262"/>
              <a:gd name="connsiteX3" fmla="*/ 536353 w 536352"/>
              <a:gd name="connsiteY3" fmla="*/ 0 h 576262"/>
              <a:gd name="connsiteX4" fmla="*/ 0 w 536352"/>
              <a:gd name="connsiteY4" fmla="*/ 131540 h 57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352" h="576262">
                <a:moveTo>
                  <a:pt x="0" y="131540"/>
                </a:moveTo>
                <a:lnTo>
                  <a:pt x="0" y="576263"/>
                </a:lnTo>
                <a:lnTo>
                  <a:pt x="536353" y="576263"/>
                </a:lnTo>
                <a:lnTo>
                  <a:pt x="536353" y="0"/>
                </a:lnTo>
                <a:lnTo>
                  <a:pt x="0" y="131540"/>
                </a:lnTo>
                <a:close/>
              </a:path>
            </a:pathLst>
          </a:custGeom>
          <a:solidFill>
            <a:schemeClr val="accent1"/>
          </a:solidFill>
          <a:ln w="9525" cap="flat">
            <a:noFill/>
            <a:prstDash val="solid"/>
            <a:miter/>
          </a:ln>
        </p:spPr>
        <p:txBody>
          <a:bodyPr rtlCol="0" anchor="ctr"/>
          <a:lstStyle/>
          <a:p>
            <a:endParaRPr lang="en-GB"/>
          </a:p>
        </p:txBody>
      </p:sp>
      <p:sp>
        <p:nvSpPr>
          <p:cNvPr id="15" name="Graphic 27">
            <a:extLst>
              <a:ext uri="{FF2B5EF4-FFF2-40B4-BE49-F238E27FC236}">
                <a16:creationId xmlns:a16="http://schemas.microsoft.com/office/drawing/2014/main" id="{EBEA6948-D93E-A3E7-F072-75C82E69A314}"/>
              </a:ext>
            </a:extLst>
          </p:cNvPr>
          <p:cNvSpPr/>
          <p:nvPr userDrawn="1"/>
        </p:nvSpPr>
        <p:spPr>
          <a:xfrm>
            <a:off x="3334675" y="2416330"/>
            <a:ext cx="454337" cy="200288"/>
          </a:xfrm>
          <a:custGeom>
            <a:avLst/>
            <a:gdLst>
              <a:gd name="connsiteX0" fmla="*/ 1662974 w 1662973"/>
              <a:gd name="connsiteY0" fmla="*/ 733097 h 733097"/>
              <a:gd name="connsiteX1" fmla="*/ 862103 w 1662973"/>
              <a:gd name="connsiteY1" fmla="*/ 0 h 733097"/>
              <a:gd name="connsiteX2" fmla="*/ 0 w 1662973"/>
              <a:gd name="connsiteY2" fmla="*/ 733097 h 733097"/>
              <a:gd name="connsiteX3" fmla="*/ 1662974 w 1662973"/>
              <a:gd name="connsiteY3" fmla="*/ 733097 h 733097"/>
            </a:gdLst>
            <a:ahLst/>
            <a:cxnLst>
              <a:cxn ang="0">
                <a:pos x="connsiteX0" y="connsiteY0"/>
              </a:cxn>
              <a:cxn ang="0">
                <a:pos x="connsiteX1" y="connsiteY1"/>
              </a:cxn>
              <a:cxn ang="0">
                <a:pos x="connsiteX2" y="connsiteY2"/>
              </a:cxn>
              <a:cxn ang="0">
                <a:pos x="connsiteX3" y="connsiteY3"/>
              </a:cxn>
            </a:cxnLst>
            <a:rect l="l" t="t" r="r" b="b"/>
            <a:pathLst>
              <a:path w="1662973" h="733097">
                <a:moveTo>
                  <a:pt x="1662974" y="733097"/>
                </a:moveTo>
                <a:cubicBezTo>
                  <a:pt x="1601910" y="230833"/>
                  <a:pt x="1235362" y="0"/>
                  <a:pt x="862103" y="0"/>
                </a:cubicBezTo>
                <a:cubicBezTo>
                  <a:pt x="488844" y="0"/>
                  <a:pt x="101828" y="230833"/>
                  <a:pt x="0" y="733097"/>
                </a:cubicBezTo>
                <a:lnTo>
                  <a:pt x="1662974" y="733097"/>
                </a:lnTo>
                <a:close/>
              </a:path>
            </a:pathLst>
          </a:custGeom>
          <a:solidFill>
            <a:srgbClr val="1A244A"/>
          </a:solidFill>
          <a:ln w="16741" cap="flat">
            <a:noFill/>
            <a:prstDash val="solid"/>
            <a:miter/>
          </a:ln>
        </p:spPr>
        <p:txBody>
          <a:bodyPr rtlCol="0" anchor="ctr"/>
          <a:lstStyle/>
          <a:p>
            <a:endParaRPr lang="en-GB"/>
          </a:p>
        </p:txBody>
      </p:sp>
      <p:sp>
        <p:nvSpPr>
          <p:cNvPr id="18" name="Title 1">
            <a:extLst>
              <a:ext uri="{FF2B5EF4-FFF2-40B4-BE49-F238E27FC236}">
                <a16:creationId xmlns:a16="http://schemas.microsoft.com/office/drawing/2014/main" id="{10BCEDE8-D121-4BA3-8EE6-E29C50C7286C}"/>
              </a:ext>
            </a:extLst>
          </p:cNvPr>
          <p:cNvSpPr>
            <a:spLocks noGrp="1"/>
          </p:cNvSpPr>
          <p:nvPr>
            <p:ph type="title" hasCustomPrompt="1"/>
          </p:nvPr>
        </p:nvSpPr>
        <p:spPr>
          <a:xfrm>
            <a:off x="1243570" y="3856467"/>
            <a:ext cx="3716357" cy="720291"/>
          </a:xfrm>
          <a:prstGeom prst="rect">
            <a:avLst/>
          </a:prstGeom>
        </p:spPr>
        <p:txBody>
          <a:bodyPr>
            <a:normAutofit/>
          </a:bodyPr>
          <a:lstStyle>
            <a:lvl1pPr>
              <a:defRPr sz="4000" b="1">
                <a:solidFill>
                  <a:schemeClr val="tx2"/>
                </a:solidFill>
              </a:defRPr>
            </a:lvl1pPr>
          </a:lstStyle>
          <a:p>
            <a:r>
              <a:rPr lang="en-US"/>
              <a:t>Name</a:t>
            </a:r>
            <a:endParaRPr lang="en-GB"/>
          </a:p>
        </p:txBody>
      </p:sp>
      <p:sp>
        <p:nvSpPr>
          <p:cNvPr id="19" name="Content Placeholder 6">
            <a:extLst>
              <a:ext uri="{FF2B5EF4-FFF2-40B4-BE49-F238E27FC236}">
                <a16:creationId xmlns:a16="http://schemas.microsoft.com/office/drawing/2014/main" id="{AB712B72-CCDB-49CE-8C9D-C201FB449058}"/>
              </a:ext>
            </a:extLst>
          </p:cNvPr>
          <p:cNvSpPr>
            <a:spLocks noGrp="1"/>
          </p:cNvSpPr>
          <p:nvPr>
            <p:ph sz="quarter" idx="13" hasCustomPrompt="1"/>
          </p:nvPr>
        </p:nvSpPr>
        <p:spPr>
          <a:xfrm>
            <a:off x="1243858" y="4576758"/>
            <a:ext cx="3716357"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Job title</a:t>
            </a:r>
          </a:p>
        </p:txBody>
      </p:sp>
      <p:sp>
        <p:nvSpPr>
          <p:cNvPr id="21" name="Text Placeholder 20">
            <a:extLst>
              <a:ext uri="{FF2B5EF4-FFF2-40B4-BE49-F238E27FC236}">
                <a16:creationId xmlns:a16="http://schemas.microsoft.com/office/drawing/2014/main" id="{6D188B64-2984-C81D-4E35-4ED6DAC12D4D}"/>
              </a:ext>
            </a:extLst>
          </p:cNvPr>
          <p:cNvSpPr>
            <a:spLocks noGrp="1"/>
          </p:cNvSpPr>
          <p:nvPr>
            <p:ph type="body" sz="quarter" idx="14" hasCustomPrompt="1"/>
          </p:nvPr>
        </p:nvSpPr>
        <p:spPr>
          <a:xfrm>
            <a:off x="5720120" y="714412"/>
            <a:ext cx="3460750" cy="450850"/>
          </a:xfrm>
        </p:spPr>
        <p:txBody>
          <a:bodyPr>
            <a:normAutofit/>
          </a:bodyPr>
          <a:lstStyle>
            <a:lvl1pPr marL="0" indent="0">
              <a:buNone/>
              <a:defRPr lang="en-GB" sz="1800" b="1" kern="1200" dirty="0">
                <a:solidFill>
                  <a:schemeClr val="accent2"/>
                </a:solidFill>
                <a:latin typeface="+mj-lt"/>
                <a:ea typeface="+mn-ea"/>
                <a:cs typeface="+mn-cs"/>
              </a:defRPr>
            </a:lvl1pPr>
          </a:lstStyle>
          <a:p>
            <a:r>
              <a:rPr lang="en-GB" b="1">
                <a:solidFill>
                  <a:schemeClr val="accent2"/>
                </a:solidFill>
                <a:latin typeface="+mj-lt"/>
              </a:rPr>
              <a:t>Relevant Experience</a:t>
            </a:r>
          </a:p>
        </p:txBody>
      </p:sp>
      <p:sp>
        <p:nvSpPr>
          <p:cNvPr id="35" name="Picture Placeholder 34">
            <a:extLst>
              <a:ext uri="{FF2B5EF4-FFF2-40B4-BE49-F238E27FC236}">
                <a16:creationId xmlns:a16="http://schemas.microsoft.com/office/drawing/2014/main" id="{B863D0C7-13F5-D09D-2E09-E936CD788D59}"/>
              </a:ext>
            </a:extLst>
          </p:cNvPr>
          <p:cNvSpPr>
            <a:spLocks noGrp="1"/>
          </p:cNvSpPr>
          <p:nvPr>
            <p:ph type="pic" sz="quarter" idx="16"/>
          </p:nvPr>
        </p:nvSpPr>
        <p:spPr>
          <a:xfrm>
            <a:off x="1342258" y="1779427"/>
            <a:ext cx="1873250" cy="1858206"/>
          </a:xfrm>
          <a:custGeom>
            <a:avLst/>
            <a:gdLst>
              <a:gd name="connsiteX0" fmla="*/ 0 w 1873250"/>
              <a:gd name="connsiteY0" fmla="*/ 0 h 1858206"/>
              <a:gd name="connsiteX1" fmla="*/ 1651006 w 1873250"/>
              <a:gd name="connsiteY1" fmla="*/ 0 h 1858206"/>
              <a:gd name="connsiteX2" fmla="*/ 1635812 w 1873250"/>
              <a:gd name="connsiteY2" fmla="*/ 20419 h 1858206"/>
              <a:gd name="connsiteX3" fmla="*/ 1572750 w 1873250"/>
              <a:gd name="connsiteY3" fmla="*/ 184878 h 1858206"/>
              <a:gd name="connsiteX4" fmla="*/ 1873250 w 1873250"/>
              <a:gd name="connsiteY4" fmla="*/ 184878 h 1858206"/>
              <a:gd name="connsiteX5" fmla="*/ 1873250 w 1873250"/>
              <a:gd name="connsiteY5" fmla="*/ 1858206 h 1858206"/>
              <a:gd name="connsiteX6" fmla="*/ 0 w 1873250"/>
              <a:gd name="connsiteY6" fmla="*/ 1858206 h 1858206"/>
              <a:gd name="connsiteX7" fmla="*/ 0 w 1873250"/>
              <a:gd name="connsiteY7" fmla="*/ 1652103 h 1858206"/>
              <a:gd name="connsiteX8" fmla="*/ 187451 w 1873250"/>
              <a:gd name="connsiteY8" fmla="*/ 1652103 h 1858206"/>
              <a:gd name="connsiteX9" fmla="*/ 187451 w 1873250"/>
              <a:gd name="connsiteY9" fmla="*/ 1247804 h 1858206"/>
              <a:gd name="connsiteX10" fmla="*/ 0 w 1873250"/>
              <a:gd name="connsiteY10" fmla="*/ 1293776 h 185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3250" h="1858206">
                <a:moveTo>
                  <a:pt x="0" y="0"/>
                </a:moveTo>
                <a:lnTo>
                  <a:pt x="1651006" y="0"/>
                </a:lnTo>
                <a:lnTo>
                  <a:pt x="1635812" y="20419"/>
                </a:lnTo>
                <a:cubicBezTo>
                  <a:pt x="1607380" y="66905"/>
                  <a:pt x="1585575" y="121618"/>
                  <a:pt x="1572750" y="184878"/>
                </a:cubicBezTo>
                <a:lnTo>
                  <a:pt x="1873250" y="184878"/>
                </a:lnTo>
                <a:lnTo>
                  <a:pt x="1873250" y="1858206"/>
                </a:lnTo>
                <a:lnTo>
                  <a:pt x="0" y="1858206"/>
                </a:lnTo>
                <a:lnTo>
                  <a:pt x="0" y="1652103"/>
                </a:lnTo>
                <a:lnTo>
                  <a:pt x="187451" y="1652103"/>
                </a:lnTo>
                <a:lnTo>
                  <a:pt x="187451" y="1247804"/>
                </a:lnTo>
                <a:lnTo>
                  <a:pt x="0" y="1293776"/>
                </a:lnTo>
                <a:close/>
              </a:path>
            </a:pathLst>
          </a:custGeom>
        </p:spPr>
        <p:txBody>
          <a:bodyPr wrap="square">
            <a:noAutofit/>
          </a:bodyPr>
          <a:lstStyle/>
          <a:p>
            <a:endParaRPr lang="en-GB"/>
          </a:p>
        </p:txBody>
      </p:sp>
    </p:spTree>
    <p:extLst>
      <p:ext uri="{BB962C8B-B14F-4D97-AF65-F5344CB8AC3E}">
        <p14:creationId xmlns:p14="http://schemas.microsoft.com/office/powerpoint/2010/main" val="269939421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0E229-02D5-CCEA-926C-21B9F00FD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C43F52-B783-F2FB-8D0C-E2D4CB1F42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742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p:hf hdr="0" ft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projectivetests.umwblogs.org/files/2010/10/tatpic21.jp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svg"/></Relationships>
</file>

<file path=ppt/slides/_rels/slide113.xml.rels><?xml version="1.0" encoding="UTF-8" standalone="yes"?>
<Relationships xmlns="http://schemas.openxmlformats.org/package/2006/relationships"><Relationship Id="rId8" Type="http://schemas.openxmlformats.org/officeDocument/2006/relationships/image" Target="../media/image133.svg"/><Relationship Id="rId13" Type="http://schemas.openxmlformats.org/officeDocument/2006/relationships/image" Target="../media/image138.png"/><Relationship Id="rId18" Type="http://schemas.openxmlformats.org/officeDocument/2006/relationships/image" Target="../media/image143.svg"/><Relationship Id="rId26" Type="http://schemas.openxmlformats.org/officeDocument/2006/relationships/image" Target="../media/image149.svg"/><Relationship Id="rId3" Type="http://schemas.openxmlformats.org/officeDocument/2006/relationships/image" Target="../media/image8.png"/><Relationship Id="rId21" Type="http://schemas.openxmlformats.org/officeDocument/2006/relationships/image" Target="../media/image146.png"/><Relationship Id="rId7" Type="http://schemas.openxmlformats.org/officeDocument/2006/relationships/image" Target="../media/image132.png"/><Relationship Id="rId12" Type="http://schemas.openxmlformats.org/officeDocument/2006/relationships/image" Target="../media/image137.svg"/><Relationship Id="rId17" Type="http://schemas.openxmlformats.org/officeDocument/2006/relationships/image" Target="../media/image142.png"/><Relationship Id="rId25" Type="http://schemas.openxmlformats.org/officeDocument/2006/relationships/image" Target="../media/image148.png"/><Relationship Id="rId2" Type="http://schemas.openxmlformats.org/officeDocument/2006/relationships/notesSlide" Target="../notesSlides/notesSlide50.xml"/><Relationship Id="rId16" Type="http://schemas.openxmlformats.org/officeDocument/2006/relationships/image" Target="../media/image141.svg"/><Relationship Id="rId20" Type="http://schemas.openxmlformats.org/officeDocument/2006/relationships/image" Target="../media/image145.svg"/><Relationship Id="rId1" Type="http://schemas.openxmlformats.org/officeDocument/2006/relationships/slideLayout" Target="../slideLayouts/slideLayout2.xml"/><Relationship Id="rId6" Type="http://schemas.openxmlformats.org/officeDocument/2006/relationships/image" Target="../media/image131.svg"/><Relationship Id="rId11" Type="http://schemas.openxmlformats.org/officeDocument/2006/relationships/image" Target="../media/image136.png"/><Relationship Id="rId24" Type="http://schemas.openxmlformats.org/officeDocument/2006/relationships/image" Target="../media/image129.svg"/><Relationship Id="rId5" Type="http://schemas.openxmlformats.org/officeDocument/2006/relationships/image" Target="../media/image130.png"/><Relationship Id="rId15" Type="http://schemas.openxmlformats.org/officeDocument/2006/relationships/image" Target="../media/image140.png"/><Relationship Id="rId23" Type="http://schemas.openxmlformats.org/officeDocument/2006/relationships/image" Target="../media/image128.png"/><Relationship Id="rId28" Type="http://schemas.openxmlformats.org/officeDocument/2006/relationships/image" Target="../media/image151.svg"/><Relationship Id="rId10" Type="http://schemas.openxmlformats.org/officeDocument/2006/relationships/image" Target="../media/image135.svg"/><Relationship Id="rId19" Type="http://schemas.openxmlformats.org/officeDocument/2006/relationships/image" Target="../media/image144.png"/><Relationship Id="rId4" Type="http://schemas.openxmlformats.org/officeDocument/2006/relationships/image" Target="../media/image9.svg"/><Relationship Id="rId9" Type="http://schemas.openxmlformats.org/officeDocument/2006/relationships/image" Target="../media/image134.png"/><Relationship Id="rId14" Type="http://schemas.openxmlformats.org/officeDocument/2006/relationships/image" Target="../media/image139.svg"/><Relationship Id="rId22" Type="http://schemas.openxmlformats.org/officeDocument/2006/relationships/image" Target="../media/image147.svg"/><Relationship Id="rId27" Type="http://schemas.openxmlformats.org/officeDocument/2006/relationships/image" Target="../media/image150.png"/></Relationships>
</file>

<file path=ppt/slides/_rels/slide114.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56.png"/><Relationship Id="rId18" Type="http://schemas.openxmlformats.org/officeDocument/2006/relationships/image" Target="../media/image159.svg"/><Relationship Id="rId3" Type="http://schemas.openxmlformats.org/officeDocument/2006/relationships/image" Target="../media/image132.png"/><Relationship Id="rId7" Type="http://schemas.openxmlformats.org/officeDocument/2006/relationships/image" Target="../media/image152.png"/><Relationship Id="rId12" Type="http://schemas.openxmlformats.org/officeDocument/2006/relationships/image" Target="../media/image139.svg"/><Relationship Id="rId17" Type="http://schemas.openxmlformats.org/officeDocument/2006/relationships/image" Target="../media/image158.png"/><Relationship Id="rId2" Type="http://schemas.openxmlformats.org/officeDocument/2006/relationships/notesSlide" Target="../notesSlides/notesSlide51.xml"/><Relationship Id="rId16" Type="http://schemas.openxmlformats.org/officeDocument/2006/relationships/image" Target="../media/image141.svg"/><Relationship Id="rId20" Type="http://schemas.openxmlformats.org/officeDocument/2006/relationships/image" Target="../media/image161.svg"/><Relationship Id="rId1" Type="http://schemas.openxmlformats.org/officeDocument/2006/relationships/slideLayout" Target="../slideLayouts/slideLayout2.xml"/><Relationship Id="rId6" Type="http://schemas.openxmlformats.org/officeDocument/2006/relationships/image" Target="../media/image143.svg"/><Relationship Id="rId11" Type="http://schemas.openxmlformats.org/officeDocument/2006/relationships/image" Target="../media/image138.png"/><Relationship Id="rId5" Type="http://schemas.openxmlformats.org/officeDocument/2006/relationships/image" Target="../media/image142.png"/><Relationship Id="rId15" Type="http://schemas.openxmlformats.org/officeDocument/2006/relationships/image" Target="../media/image140.png"/><Relationship Id="rId10" Type="http://schemas.openxmlformats.org/officeDocument/2006/relationships/image" Target="../media/image155.svg"/><Relationship Id="rId19" Type="http://schemas.openxmlformats.org/officeDocument/2006/relationships/image" Target="../media/image160.png"/><Relationship Id="rId4" Type="http://schemas.openxmlformats.org/officeDocument/2006/relationships/image" Target="../media/image133.svg"/><Relationship Id="rId9" Type="http://schemas.openxmlformats.org/officeDocument/2006/relationships/image" Target="../media/image154.png"/><Relationship Id="rId14" Type="http://schemas.openxmlformats.org/officeDocument/2006/relationships/image" Target="../media/image157.svg"/></Relationships>
</file>

<file path=ppt/slides/_rels/slide115.xml.rels><?xml version="1.0" encoding="UTF-8" standalone="yes"?>
<Relationships xmlns="http://schemas.openxmlformats.org/package/2006/relationships"><Relationship Id="rId8" Type="http://schemas.openxmlformats.org/officeDocument/2006/relationships/image" Target="../media/image165.svg"/><Relationship Id="rId13" Type="http://schemas.openxmlformats.org/officeDocument/2006/relationships/image" Target="../media/image168.png"/><Relationship Id="rId3" Type="http://schemas.openxmlformats.org/officeDocument/2006/relationships/image" Target="../media/image132.png"/><Relationship Id="rId7" Type="http://schemas.openxmlformats.org/officeDocument/2006/relationships/image" Target="../media/image164.png"/><Relationship Id="rId12" Type="http://schemas.openxmlformats.org/officeDocument/2006/relationships/image" Target="../media/image145.svg"/><Relationship Id="rId2" Type="http://schemas.openxmlformats.org/officeDocument/2006/relationships/notesSlide" Target="../notesSlides/notesSlide52.xml"/><Relationship Id="rId16" Type="http://schemas.openxmlformats.org/officeDocument/2006/relationships/image" Target="../media/image161.svg"/><Relationship Id="rId1" Type="http://schemas.openxmlformats.org/officeDocument/2006/relationships/slideLayout" Target="../slideLayouts/slideLayout2.xml"/><Relationship Id="rId6" Type="http://schemas.openxmlformats.org/officeDocument/2006/relationships/image" Target="../media/image163.svg"/><Relationship Id="rId11" Type="http://schemas.openxmlformats.org/officeDocument/2006/relationships/image" Target="../media/image144.png"/><Relationship Id="rId5" Type="http://schemas.openxmlformats.org/officeDocument/2006/relationships/image" Target="../media/image162.png"/><Relationship Id="rId15" Type="http://schemas.openxmlformats.org/officeDocument/2006/relationships/image" Target="../media/image160.png"/><Relationship Id="rId10" Type="http://schemas.openxmlformats.org/officeDocument/2006/relationships/image" Target="../media/image167.svg"/><Relationship Id="rId4" Type="http://schemas.openxmlformats.org/officeDocument/2006/relationships/image" Target="../media/image133.svg"/><Relationship Id="rId9" Type="http://schemas.openxmlformats.org/officeDocument/2006/relationships/image" Target="../media/image166.png"/><Relationship Id="rId14" Type="http://schemas.openxmlformats.org/officeDocument/2006/relationships/image" Target="../media/image169.svg"/></Relationships>
</file>

<file path=ppt/slides/_rels/slide1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70.png"/></Relationships>
</file>

<file path=ppt/slides/_rels/slide117.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9.svg"/><Relationship Id="rId7" Type="http://schemas.openxmlformats.org/officeDocument/2006/relationships/image" Target="../media/image175.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svg"/><Relationship Id="rId4" Type="http://schemas.openxmlformats.org/officeDocument/2006/relationships/image" Target="../media/image172.png"/></Relationships>
</file>

<file path=ppt/slides/_rels/slide11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80.sv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png"/></Relationships>
</file>

<file path=ppt/slides/_rels/slide12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24.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8" Type="http://schemas.openxmlformats.org/officeDocument/2006/relationships/image" Target="../media/image199.svg"/><Relationship Id="rId3" Type="http://schemas.openxmlformats.org/officeDocument/2006/relationships/image" Target="../media/image194.png"/><Relationship Id="rId7" Type="http://schemas.openxmlformats.org/officeDocument/2006/relationships/image" Target="../media/image198.sv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97.svg"/><Relationship Id="rId5" Type="http://schemas.openxmlformats.org/officeDocument/2006/relationships/image" Target="../media/image196.png"/><Relationship Id="rId4" Type="http://schemas.openxmlformats.org/officeDocument/2006/relationships/image" Target="../media/image195.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153.xml.rels><?xml version="1.0" encoding="UTF-8" standalone="yes"?>
<Relationships xmlns="http://schemas.openxmlformats.org/package/2006/relationships"><Relationship Id="rId3" Type="http://schemas.openxmlformats.org/officeDocument/2006/relationships/hyperlink" Target="https://www.linkedin.com/company" TargetMode="External"/><Relationship Id="rId7" Type="http://schemas.openxmlformats.org/officeDocument/2006/relationships/image" Target="../media/image209.svg"/><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a0Dlo0ynn-c?start=1&amp;feature=oembed" TargetMode="Externa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9.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jpg"/><Relationship Id="rId4" Type="http://schemas.openxmlformats.org/officeDocument/2006/relationships/image" Target="../media/image97.jpg"/></Relationships>
</file>

<file path=ppt/slides/_rels/slide7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1.png"/><Relationship Id="rId7" Type="http://schemas.openxmlformats.org/officeDocument/2006/relationships/image" Target="../media/image87.sv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115.svg"/><Relationship Id="rId5" Type="http://schemas.openxmlformats.org/officeDocument/2006/relationships/image" Target="../media/image85.svg"/><Relationship Id="rId10" Type="http://schemas.openxmlformats.org/officeDocument/2006/relationships/image" Target="../media/image114.png"/><Relationship Id="rId4" Type="http://schemas.openxmlformats.org/officeDocument/2006/relationships/image" Target="../media/image84.png"/><Relationship Id="rId9" Type="http://schemas.openxmlformats.org/officeDocument/2006/relationships/image" Target="../media/image113.svg"/></Relationships>
</file>

<file path=ppt/slides/_rels/slide87.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84.png"/><Relationship Id="rId7"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115.svg"/><Relationship Id="rId4" Type="http://schemas.openxmlformats.org/officeDocument/2006/relationships/image" Target="../media/image85.svg"/><Relationship Id="rId9" Type="http://schemas.openxmlformats.org/officeDocument/2006/relationships/image" Target="../media/image114.png"/></Relationships>
</file>

<file path=ppt/slides/_rels/slide88.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84.png"/><Relationship Id="rId7"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115.svg"/><Relationship Id="rId4" Type="http://schemas.openxmlformats.org/officeDocument/2006/relationships/image" Target="../media/image85.svg"/><Relationship Id="rId9" Type="http://schemas.openxmlformats.org/officeDocument/2006/relationships/image" Target="../media/image114.png"/></Relationships>
</file>

<file path=ppt/slides/_rels/slide89.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84.png"/><Relationship Id="rId7"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115.svg"/><Relationship Id="rId4" Type="http://schemas.openxmlformats.org/officeDocument/2006/relationships/image" Target="../media/image85.svg"/><Relationship Id="rId9" Type="http://schemas.openxmlformats.org/officeDocument/2006/relationships/image" Target="../media/image1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84.png"/><Relationship Id="rId7"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115.svg"/><Relationship Id="rId4" Type="http://schemas.openxmlformats.org/officeDocument/2006/relationships/image" Target="../media/image85.svg"/><Relationship Id="rId9" Type="http://schemas.openxmlformats.org/officeDocument/2006/relationships/image" Target="../media/image114.png"/></Relationships>
</file>

<file path=ppt/slides/_rels/slide9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2.xml"/><Relationship Id="rId1" Type="http://schemas.openxmlformats.org/officeDocument/2006/relationships/video" Target="https://www.youtube.com/embed/7ghAxpMLd20?feature=oembed"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in a white shirt with his arms crossed&#10;&#10;Description automatically generated">
            <a:extLst>
              <a:ext uri="{FF2B5EF4-FFF2-40B4-BE49-F238E27FC236}">
                <a16:creationId xmlns:a16="http://schemas.microsoft.com/office/drawing/2014/main" id="{DF6A812C-BE8A-F6A0-7818-53B7F2792EE5}"/>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43167" t="4467" r="16406" b="233"/>
          <a:stretch/>
        </p:blipFill>
        <p:spPr>
          <a:xfrm>
            <a:off x="7113211" y="0"/>
            <a:ext cx="4359328" cy="6850856"/>
          </a:xfrm>
        </p:spPr>
      </p:pic>
      <p:sp>
        <p:nvSpPr>
          <p:cNvPr id="2" name="Text Placeholder 1">
            <a:extLst>
              <a:ext uri="{FF2B5EF4-FFF2-40B4-BE49-F238E27FC236}">
                <a16:creationId xmlns:a16="http://schemas.microsoft.com/office/drawing/2014/main" id="{D22FE926-B9E0-FB5D-3A8A-486ECE0661D2}"/>
              </a:ext>
            </a:extLst>
          </p:cNvPr>
          <p:cNvSpPr>
            <a:spLocks noGrp="1"/>
          </p:cNvSpPr>
          <p:nvPr>
            <p:ph type="body" sz="quarter" idx="10"/>
          </p:nvPr>
        </p:nvSpPr>
        <p:spPr>
          <a:xfrm>
            <a:off x="528638" y="3191460"/>
            <a:ext cx="5449375" cy="1754165"/>
          </a:xfrm>
        </p:spPr>
        <p:txBody>
          <a:bodyPr/>
          <a:lstStyle/>
          <a:p>
            <a:r>
              <a:rPr lang="en-GB" dirty="0"/>
              <a:t>Saville Assessment </a:t>
            </a:r>
            <a:br>
              <a:rPr lang="en-GB" dirty="0"/>
            </a:br>
            <a:r>
              <a:rPr lang="en-GB" dirty="0"/>
              <a:t>International Accreditation</a:t>
            </a:r>
          </a:p>
        </p:txBody>
      </p:sp>
      <p:pic>
        <p:nvPicPr>
          <p:cNvPr id="10" name="Graphic 9">
            <a:extLst>
              <a:ext uri="{FF2B5EF4-FFF2-40B4-BE49-F238E27FC236}">
                <a16:creationId xmlns:a16="http://schemas.microsoft.com/office/drawing/2014/main" id="{CA35C5BB-ACD7-3EDF-0F18-91FBF58291C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19461" y="5296455"/>
            <a:ext cx="1738390" cy="372512"/>
          </a:xfrm>
          <a:prstGeom prst="rect">
            <a:avLst/>
          </a:prstGeom>
        </p:spPr>
      </p:pic>
    </p:spTree>
    <p:extLst>
      <p:ext uri="{BB962C8B-B14F-4D97-AF65-F5344CB8AC3E}">
        <p14:creationId xmlns:p14="http://schemas.microsoft.com/office/powerpoint/2010/main" val="421865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2B09-34C6-1F11-CBE5-BE82F0E60815}"/>
              </a:ext>
            </a:extLst>
          </p:cNvPr>
          <p:cNvSpPr>
            <a:spLocks noGrp="1"/>
          </p:cNvSpPr>
          <p:nvPr>
            <p:ph type="title"/>
          </p:nvPr>
        </p:nvSpPr>
        <p:spPr/>
        <p:txBody>
          <a:bodyPr/>
          <a:lstStyle/>
          <a:p>
            <a:r>
              <a:rPr lang="en-GB"/>
              <a:t>Projective Tests </a:t>
            </a:r>
          </a:p>
        </p:txBody>
      </p:sp>
      <p:sp>
        <p:nvSpPr>
          <p:cNvPr id="4" name="Content Placeholder 3">
            <a:extLst>
              <a:ext uri="{FF2B5EF4-FFF2-40B4-BE49-F238E27FC236}">
                <a16:creationId xmlns:a16="http://schemas.microsoft.com/office/drawing/2014/main" id="{709B07BC-99D5-4FD1-92E6-043858510EE9}"/>
              </a:ext>
            </a:extLst>
          </p:cNvPr>
          <p:cNvSpPr>
            <a:spLocks noGrp="1"/>
          </p:cNvSpPr>
          <p:nvPr>
            <p:ph sz="quarter" idx="13"/>
          </p:nvPr>
        </p:nvSpPr>
        <p:spPr/>
        <p:txBody>
          <a:bodyPr/>
          <a:lstStyle/>
          <a:p>
            <a:r>
              <a:rPr lang="en-GB"/>
              <a:t>Inkblot Test</a:t>
            </a:r>
          </a:p>
        </p:txBody>
      </p:sp>
      <p:pic>
        <p:nvPicPr>
          <p:cNvPr id="5" name="Picture 4">
            <a:extLst>
              <a:ext uri="{FF2B5EF4-FFF2-40B4-BE49-F238E27FC236}">
                <a16:creationId xmlns:a16="http://schemas.microsoft.com/office/drawing/2014/main" id="{F5DBD489-D48A-E2EF-6580-581FFF430D0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267885" y="1408918"/>
            <a:ext cx="7656229" cy="5014829"/>
          </a:xfrm>
          <a:prstGeom prst="rect">
            <a:avLst/>
          </a:prstGeom>
        </p:spPr>
      </p:pic>
    </p:spTree>
    <p:extLst>
      <p:ext uri="{BB962C8B-B14F-4D97-AF65-F5344CB8AC3E}">
        <p14:creationId xmlns:p14="http://schemas.microsoft.com/office/powerpoint/2010/main" val="5736589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E471-D09B-F74D-1922-92357877BE5F}"/>
              </a:ext>
            </a:extLst>
          </p:cNvPr>
          <p:cNvSpPr>
            <a:spLocks noGrp="1"/>
          </p:cNvSpPr>
          <p:nvPr>
            <p:ph type="title"/>
          </p:nvPr>
        </p:nvSpPr>
        <p:spPr/>
        <p:txBody>
          <a:bodyPr/>
          <a:lstStyle/>
          <a:p>
            <a:endParaRPr lang="en-GB"/>
          </a:p>
        </p:txBody>
      </p:sp>
      <p:sp>
        <p:nvSpPr>
          <p:cNvPr id="8" name="Rectangle 7">
            <a:extLst>
              <a:ext uri="{FF2B5EF4-FFF2-40B4-BE49-F238E27FC236}">
                <a16:creationId xmlns:a16="http://schemas.microsoft.com/office/drawing/2014/main" id="{FDBD918A-C40B-6BC5-935C-4FDA4899030D}"/>
              </a:ext>
            </a:extLst>
          </p:cNvPr>
          <p:cNvSpPr/>
          <p:nvPr/>
        </p:nvSpPr>
        <p:spPr>
          <a:xfrm>
            <a:off x="893571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448FB1E-B286-65A9-CE9A-1724980BB247}"/>
              </a:ext>
            </a:extLst>
          </p:cNvPr>
          <p:cNvSpPr/>
          <p:nvPr/>
        </p:nvSpPr>
        <p:spPr>
          <a:xfrm>
            <a:off x="458723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4A7B31F-6FC3-7368-BE43-15C17492A18D}"/>
              </a:ext>
            </a:extLst>
          </p:cNvPr>
          <p:cNvPicPr>
            <a:picLocks noChangeAspect="1"/>
          </p:cNvPicPr>
          <p:nvPr/>
        </p:nvPicPr>
        <p:blipFill>
          <a:blip r:embed="rId2"/>
          <a:stretch>
            <a:fillRect/>
          </a:stretch>
        </p:blipFill>
        <p:spPr>
          <a:xfrm>
            <a:off x="4299086" y="1083846"/>
            <a:ext cx="3593828" cy="4940749"/>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013423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DD7F6-E401-345D-73BD-0A25111DABA7}"/>
              </a:ext>
            </a:extLst>
          </p:cNvPr>
          <p:cNvSpPr>
            <a:spLocks noGrp="1"/>
          </p:cNvSpPr>
          <p:nvPr>
            <p:ph type="title"/>
          </p:nvPr>
        </p:nvSpPr>
        <p:spPr/>
        <p:txBody>
          <a:bodyPr/>
          <a:lstStyle/>
          <a:p>
            <a:r>
              <a:rPr lang="en-GB"/>
              <a:t>Practical Session: Feedback</a:t>
            </a:r>
          </a:p>
        </p:txBody>
      </p:sp>
      <p:graphicFrame>
        <p:nvGraphicFramePr>
          <p:cNvPr id="5" name="Table 8">
            <a:extLst>
              <a:ext uri="{FF2B5EF4-FFF2-40B4-BE49-F238E27FC236}">
                <a16:creationId xmlns:a16="http://schemas.microsoft.com/office/drawing/2014/main" id="{5E31AB02-AC9E-2276-3512-A168EECBDB27}"/>
              </a:ext>
            </a:extLst>
          </p:cNvPr>
          <p:cNvGraphicFramePr>
            <a:graphicFrameLocks/>
          </p:cNvGraphicFramePr>
          <p:nvPr/>
        </p:nvGraphicFramePr>
        <p:xfrm>
          <a:off x="6080760" y="1975112"/>
          <a:ext cx="5081592" cy="1752625"/>
        </p:xfrm>
        <a:graphic>
          <a:graphicData uri="http://schemas.openxmlformats.org/drawingml/2006/table">
            <a:tbl>
              <a:tblPr firstRow="1" bandRow="1">
                <a:tableStyleId>{5C22544A-7EE6-4342-B048-85BDC9FD1C3A}</a:tableStyleId>
              </a:tblPr>
              <a:tblGrid>
                <a:gridCol w="2540796">
                  <a:extLst>
                    <a:ext uri="{9D8B030D-6E8A-4147-A177-3AD203B41FA5}">
                      <a16:colId xmlns:a16="http://schemas.microsoft.com/office/drawing/2014/main" val="1442636845"/>
                    </a:ext>
                  </a:extLst>
                </a:gridCol>
                <a:gridCol w="2540796">
                  <a:extLst>
                    <a:ext uri="{9D8B030D-6E8A-4147-A177-3AD203B41FA5}">
                      <a16:colId xmlns:a16="http://schemas.microsoft.com/office/drawing/2014/main" val="678928258"/>
                    </a:ext>
                  </a:extLst>
                </a:gridCol>
              </a:tblGrid>
              <a:tr h="492785">
                <a:tc>
                  <a:txBody>
                    <a:bodyPr/>
                    <a:lstStyle/>
                    <a:p>
                      <a:r>
                        <a:rPr lang="en-GB" sz="1400">
                          <a:solidFill>
                            <a:schemeClr val="tx2"/>
                          </a:solidFill>
                        </a:rPr>
                        <a:t>Feedback Provider</a:t>
                      </a:r>
                    </a:p>
                  </a:txBody>
                  <a:tcPr anchor="ctr"/>
                </a:tc>
                <a:tc>
                  <a:txBody>
                    <a:bodyPr/>
                    <a:lstStyle/>
                    <a:p>
                      <a:r>
                        <a:rPr lang="en-GB" sz="1400">
                          <a:solidFill>
                            <a:schemeClr val="tx2"/>
                          </a:solidFill>
                        </a:rPr>
                        <a:t>Feedback Receiver</a:t>
                      </a:r>
                    </a:p>
                  </a:txBody>
                  <a:tcPr anchor="ctr"/>
                </a:tc>
                <a:extLst>
                  <a:ext uri="{0D108BD9-81ED-4DB2-BD59-A6C34878D82A}">
                    <a16:rowId xmlns:a16="http://schemas.microsoft.com/office/drawing/2014/main" val="1184119921"/>
                  </a:ext>
                </a:extLst>
              </a:tr>
              <a:tr h="370840">
                <a:tc>
                  <a:txBody>
                    <a:bodyPr/>
                    <a:lstStyle/>
                    <a:p>
                      <a:r>
                        <a:rPr lang="en-GB" sz="1400"/>
                        <a:t>Caragh (Influence Cluster)</a:t>
                      </a:r>
                    </a:p>
                  </a:txBody>
                  <a:tcPr/>
                </a:tc>
                <a:tc>
                  <a:txBody>
                    <a:bodyPr/>
                    <a:lstStyle/>
                    <a:p>
                      <a:r>
                        <a:rPr lang="en-US" sz="1400" b="0" i="0" u="none" strike="noStrike">
                          <a:solidFill>
                            <a:srgbClr val="000000"/>
                          </a:solidFill>
                          <a:effectLst/>
                          <a:latin typeface="Arial" panose="020B0604020202020204" pitchFamily="34" charset="0"/>
                        </a:rPr>
                        <a:t>Ana Cassinelli </a:t>
                      </a:r>
                      <a:endParaRPr lang="en-GB" sz="1400" b="0"/>
                    </a:p>
                  </a:txBody>
                  <a:tcPr/>
                </a:tc>
                <a:extLst>
                  <a:ext uri="{0D108BD9-81ED-4DB2-BD59-A6C34878D82A}">
                    <a16:rowId xmlns:a16="http://schemas.microsoft.com/office/drawing/2014/main" val="16340166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Arial" panose="020B0604020202020204" pitchFamily="34" charset="0"/>
                        </a:rPr>
                        <a:t>Ana Cassinelli </a:t>
                      </a:r>
                      <a:r>
                        <a:rPr lang="en-GB" sz="1400"/>
                        <a:t>(Adaptability Cluster)</a:t>
                      </a:r>
                    </a:p>
                  </a:txBody>
                  <a:tcPr/>
                </a:tc>
                <a:tc>
                  <a:txBody>
                    <a:bodyPr/>
                    <a:lstStyle/>
                    <a:p>
                      <a:r>
                        <a:rPr lang="en-GB" sz="1400"/>
                        <a:t>Caragh</a:t>
                      </a:r>
                    </a:p>
                  </a:txBody>
                  <a:tcPr/>
                </a:tc>
                <a:extLst>
                  <a:ext uri="{0D108BD9-81ED-4DB2-BD59-A6C34878D82A}">
                    <a16:rowId xmlns:a16="http://schemas.microsoft.com/office/drawing/2014/main" val="3148389329"/>
                  </a:ext>
                </a:extLst>
              </a:tr>
              <a:tr h="370840">
                <a:tc gridSpan="2">
                  <a:txBody>
                    <a:bodyPr/>
                    <a:lstStyle/>
                    <a:p>
                      <a:r>
                        <a:rPr lang="en-GB" sz="1400" b="1"/>
                        <a:t>Tutor: Karen and Camille</a:t>
                      </a:r>
                    </a:p>
                  </a:txBody>
                  <a:tcPr/>
                </a:tc>
                <a:tc hMerge="1">
                  <a:txBody>
                    <a:bodyPr/>
                    <a:lstStyle/>
                    <a:p>
                      <a:endParaRPr lang="en-GB" sz="1400"/>
                    </a:p>
                  </a:txBody>
                  <a:tcPr/>
                </a:tc>
                <a:extLst>
                  <a:ext uri="{0D108BD9-81ED-4DB2-BD59-A6C34878D82A}">
                    <a16:rowId xmlns:a16="http://schemas.microsoft.com/office/drawing/2014/main" val="1703200218"/>
                  </a:ext>
                </a:extLst>
              </a:tr>
            </a:tbl>
          </a:graphicData>
        </a:graphic>
      </p:graphicFrame>
      <p:graphicFrame>
        <p:nvGraphicFramePr>
          <p:cNvPr id="6" name="Table 5">
            <a:extLst>
              <a:ext uri="{FF2B5EF4-FFF2-40B4-BE49-F238E27FC236}">
                <a16:creationId xmlns:a16="http://schemas.microsoft.com/office/drawing/2014/main" id="{A0794454-D612-D19C-4C02-B0F7DB42F679}"/>
              </a:ext>
            </a:extLst>
          </p:cNvPr>
          <p:cNvGraphicFramePr>
            <a:graphicFrameLocks/>
          </p:cNvGraphicFramePr>
          <p:nvPr/>
        </p:nvGraphicFramePr>
        <p:xfrm>
          <a:off x="489435" y="1975740"/>
          <a:ext cx="5098177" cy="1624341"/>
        </p:xfrm>
        <a:graphic>
          <a:graphicData uri="http://schemas.openxmlformats.org/drawingml/2006/table">
            <a:tbl>
              <a:tblPr firstRow="1" bandRow="1">
                <a:tableStyleId>{5C22544A-7EE6-4342-B048-85BDC9FD1C3A}</a:tableStyleId>
              </a:tblPr>
              <a:tblGrid>
                <a:gridCol w="2584990">
                  <a:extLst>
                    <a:ext uri="{9D8B030D-6E8A-4147-A177-3AD203B41FA5}">
                      <a16:colId xmlns:a16="http://schemas.microsoft.com/office/drawing/2014/main" val="1442636845"/>
                    </a:ext>
                  </a:extLst>
                </a:gridCol>
                <a:gridCol w="2513187">
                  <a:extLst>
                    <a:ext uri="{9D8B030D-6E8A-4147-A177-3AD203B41FA5}">
                      <a16:colId xmlns:a16="http://schemas.microsoft.com/office/drawing/2014/main" val="678928258"/>
                    </a:ext>
                  </a:extLst>
                </a:gridCol>
              </a:tblGrid>
              <a:tr h="511821">
                <a:tc>
                  <a:txBody>
                    <a:bodyPr/>
                    <a:lstStyle/>
                    <a:p>
                      <a:r>
                        <a:rPr lang="en-GB" sz="1400">
                          <a:solidFill>
                            <a:schemeClr val="tx2"/>
                          </a:solidFill>
                        </a:rPr>
                        <a:t>Feedback Provider</a:t>
                      </a:r>
                    </a:p>
                  </a:txBody>
                  <a:tcPr anchor="ctr"/>
                </a:tc>
                <a:tc>
                  <a:txBody>
                    <a:bodyPr/>
                    <a:lstStyle/>
                    <a:p>
                      <a:r>
                        <a:rPr lang="en-GB" sz="1400">
                          <a:solidFill>
                            <a:schemeClr val="tx2"/>
                          </a:solidFill>
                        </a:rPr>
                        <a:t>Feedback Receiver</a:t>
                      </a:r>
                    </a:p>
                  </a:txBody>
                  <a:tcPr anchor="ctr"/>
                </a:tc>
                <a:extLst>
                  <a:ext uri="{0D108BD9-81ED-4DB2-BD59-A6C34878D82A}">
                    <a16:rowId xmlns:a16="http://schemas.microsoft.com/office/drawing/2014/main" val="1184119921"/>
                  </a:ext>
                </a:extLst>
              </a:tr>
              <a:tr h="370840">
                <a:tc>
                  <a:txBody>
                    <a:bodyPr/>
                    <a:lstStyle/>
                    <a:p>
                      <a:r>
                        <a:rPr lang="en-GB" sz="1400"/>
                        <a:t>Ana (Influence Cluster)</a:t>
                      </a:r>
                    </a:p>
                  </a:txBody>
                  <a:tcPr/>
                </a:tc>
                <a:tc>
                  <a:txBody>
                    <a:bodyPr/>
                    <a:lstStyle/>
                    <a:p>
                      <a:r>
                        <a:rPr lang="en-GB" sz="1400"/>
                        <a:t>Nancy</a:t>
                      </a:r>
                    </a:p>
                  </a:txBody>
                  <a:tcPr/>
                </a:tc>
                <a:extLst>
                  <a:ext uri="{0D108BD9-81ED-4DB2-BD59-A6C34878D82A}">
                    <a16:rowId xmlns:a16="http://schemas.microsoft.com/office/drawing/2014/main" val="1634016647"/>
                  </a:ext>
                </a:extLst>
              </a:tr>
              <a:tr h="370840">
                <a:tc>
                  <a:txBody>
                    <a:bodyPr/>
                    <a:lstStyle/>
                    <a:p>
                      <a:r>
                        <a:rPr lang="en-GB" sz="1400"/>
                        <a:t>Nancy (Influence Cluster)</a:t>
                      </a:r>
                    </a:p>
                  </a:txBody>
                  <a:tcPr/>
                </a:tc>
                <a:tc>
                  <a:txBody>
                    <a:bodyPr/>
                    <a:lstStyle/>
                    <a:p>
                      <a:r>
                        <a:rPr lang="en-GB" sz="1400"/>
                        <a:t>Ana</a:t>
                      </a:r>
                    </a:p>
                  </a:txBody>
                  <a:tcPr/>
                </a:tc>
                <a:extLst>
                  <a:ext uri="{0D108BD9-81ED-4DB2-BD59-A6C34878D82A}">
                    <a16:rowId xmlns:a16="http://schemas.microsoft.com/office/drawing/2014/main" val="3148389329"/>
                  </a:ext>
                </a:extLst>
              </a:tr>
              <a:tr h="370840">
                <a:tc gridSpan="2">
                  <a:txBody>
                    <a:bodyPr/>
                    <a:lstStyle/>
                    <a:p>
                      <a:r>
                        <a:rPr lang="en-GB" sz="1400" b="1"/>
                        <a:t>Tutor: Lucy</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Tutor: Nikki</a:t>
                      </a:r>
                    </a:p>
                  </a:txBody>
                  <a:tcPr/>
                </a:tc>
                <a:extLst>
                  <a:ext uri="{0D108BD9-81ED-4DB2-BD59-A6C34878D82A}">
                    <a16:rowId xmlns:a16="http://schemas.microsoft.com/office/drawing/2014/main" val="2247105124"/>
                  </a:ext>
                </a:extLst>
              </a:tr>
            </a:tbl>
          </a:graphicData>
        </a:graphic>
      </p:graphicFrame>
    </p:spTree>
    <p:extLst>
      <p:ext uri="{BB962C8B-B14F-4D97-AF65-F5344CB8AC3E}">
        <p14:creationId xmlns:p14="http://schemas.microsoft.com/office/powerpoint/2010/main" val="1915048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DD7F6-E401-345D-73BD-0A25111DABA7}"/>
              </a:ext>
            </a:extLst>
          </p:cNvPr>
          <p:cNvSpPr>
            <a:spLocks noGrp="1"/>
          </p:cNvSpPr>
          <p:nvPr>
            <p:ph type="title"/>
          </p:nvPr>
        </p:nvSpPr>
        <p:spPr/>
        <p:txBody>
          <a:bodyPr/>
          <a:lstStyle/>
          <a:p>
            <a:r>
              <a:rPr lang="en-GB"/>
              <a:t>Practical Session: Feedback</a:t>
            </a:r>
          </a:p>
        </p:txBody>
      </p:sp>
      <p:graphicFrame>
        <p:nvGraphicFramePr>
          <p:cNvPr id="3" name="Table 8">
            <a:extLst>
              <a:ext uri="{FF2B5EF4-FFF2-40B4-BE49-F238E27FC236}">
                <a16:creationId xmlns:a16="http://schemas.microsoft.com/office/drawing/2014/main" id="{7EDD00C4-8CCB-3ACB-F063-92690B903C51}"/>
              </a:ext>
            </a:extLst>
          </p:cNvPr>
          <p:cNvGraphicFramePr>
            <a:graphicFrameLocks/>
          </p:cNvGraphicFramePr>
          <p:nvPr/>
        </p:nvGraphicFramePr>
        <p:xfrm>
          <a:off x="469204" y="1646238"/>
          <a:ext cx="5432832" cy="1854200"/>
        </p:xfrm>
        <a:graphic>
          <a:graphicData uri="http://schemas.openxmlformats.org/drawingml/2006/table">
            <a:tbl>
              <a:tblPr firstRow="1" bandRow="1">
                <a:tableStyleId>{5C22544A-7EE6-4342-B048-85BDC9FD1C3A}</a:tableStyleId>
              </a:tblPr>
              <a:tblGrid>
                <a:gridCol w="1838385">
                  <a:extLst>
                    <a:ext uri="{9D8B030D-6E8A-4147-A177-3AD203B41FA5}">
                      <a16:colId xmlns:a16="http://schemas.microsoft.com/office/drawing/2014/main" val="1442636845"/>
                    </a:ext>
                  </a:extLst>
                </a:gridCol>
                <a:gridCol w="1838385">
                  <a:extLst>
                    <a:ext uri="{9D8B030D-6E8A-4147-A177-3AD203B41FA5}">
                      <a16:colId xmlns:a16="http://schemas.microsoft.com/office/drawing/2014/main" val="678928258"/>
                    </a:ext>
                  </a:extLst>
                </a:gridCol>
                <a:gridCol w="1756062">
                  <a:extLst>
                    <a:ext uri="{9D8B030D-6E8A-4147-A177-3AD203B41FA5}">
                      <a16:colId xmlns:a16="http://schemas.microsoft.com/office/drawing/2014/main" val="2251953746"/>
                    </a:ext>
                  </a:extLst>
                </a:gridCol>
              </a:tblGrid>
              <a:tr h="370840">
                <a:tc>
                  <a:txBody>
                    <a:bodyPr/>
                    <a:lstStyle/>
                    <a:p>
                      <a:r>
                        <a:rPr lang="en-GB" sz="1400" dirty="0">
                          <a:solidFill>
                            <a:schemeClr val="tx2"/>
                          </a:solidFill>
                        </a:rPr>
                        <a:t>Feedback Provider</a:t>
                      </a:r>
                    </a:p>
                  </a:txBody>
                  <a:tcPr/>
                </a:tc>
                <a:tc>
                  <a:txBody>
                    <a:bodyPr/>
                    <a:lstStyle/>
                    <a:p>
                      <a:r>
                        <a:rPr lang="en-GB" sz="1400" dirty="0">
                          <a:solidFill>
                            <a:schemeClr val="tx2"/>
                          </a:solidFill>
                        </a:rPr>
                        <a:t>Feedback Receiver</a:t>
                      </a:r>
                    </a:p>
                  </a:txBody>
                  <a:tcPr/>
                </a:tc>
                <a:tc>
                  <a:txBody>
                    <a:bodyPr/>
                    <a:lstStyle/>
                    <a:p>
                      <a:r>
                        <a:rPr lang="en-GB" sz="1400" dirty="0">
                          <a:solidFill>
                            <a:schemeClr val="tx2"/>
                          </a:solidFill>
                        </a:rPr>
                        <a:t>Cluster</a:t>
                      </a:r>
                    </a:p>
                  </a:txBody>
                  <a:tcPr/>
                </a:tc>
                <a:extLst>
                  <a:ext uri="{0D108BD9-81ED-4DB2-BD59-A6C34878D82A}">
                    <a16:rowId xmlns:a16="http://schemas.microsoft.com/office/drawing/2014/main" val="1184119921"/>
                  </a:ext>
                </a:extLst>
              </a:tr>
              <a:tr h="370840">
                <a:tc>
                  <a:txBody>
                    <a:bodyPr/>
                    <a:lstStyle/>
                    <a:p>
                      <a:endParaRPr lang="en-GB" sz="1400" dirty="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634016647"/>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3148389329"/>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2730088172"/>
                  </a:ext>
                </a:extLst>
              </a:tr>
              <a:tr h="370840">
                <a:tc gridSpan="3">
                  <a:txBody>
                    <a:bodyPr/>
                    <a:lstStyle/>
                    <a:p>
                      <a:r>
                        <a:rPr lang="en-GB" sz="1400" b="1" dirty="0"/>
                        <a:t>Tutor: </a:t>
                      </a:r>
                    </a:p>
                  </a:txBody>
                  <a:tcPr/>
                </a:tc>
                <a:tc hMerge="1">
                  <a:txBody>
                    <a:bodyPr/>
                    <a:lstStyle/>
                    <a:p>
                      <a:endParaRPr lang="en-GB" sz="14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1703200218"/>
                  </a:ext>
                </a:extLst>
              </a:tr>
            </a:tbl>
          </a:graphicData>
        </a:graphic>
      </p:graphicFrame>
      <p:graphicFrame>
        <p:nvGraphicFramePr>
          <p:cNvPr id="4" name="Table 3">
            <a:extLst>
              <a:ext uri="{FF2B5EF4-FFF2-40B4-BE49-F238E27FC236}">
                <a16:creationId xmlns:a16="http://schemas.microsoft.com/office/drawing/2014/main" id="{D02B85A8-CAEE-C740-2F8C-F10F998C731C}"/>
              </a:ext>
            </a:extLst>
          </p:cNvPr>
          <p:cNvGraphicFramePr>
            <a:graphicFrameLocks/>
          </p:cNvGraphicFramePr>
          <p:nvPr/>
        </p:nvGraphicFramePr>
        <p:xfrm>
          <a:off x="457202" y="3869932"/>
          <a:ext cx="5457158" cy="1788160"/>
        </p:xfrm>
        <a:graphic>
          <a:graphicData uri="http://schemas.openxmlformats.org/drawingml/2006/table">
            <a:tbl>
              <a:tblPr firstRow="1" bandRow="1">
                <a:tableStyleId>{5C22544A-7EE6-4342-B048-85BDC9FD1C3A}</a:tableStyleId>
              </a:tblPr>
              <a:tblGrid>
                <a:gridCol w="1870362">
                  <a:extLst>
                    <a:ext uri="{9D8B030D-6E8A-4147-A177-3AD203B41FA5}">
                      <a16:colId xmlns:a16="http://schemas.microsoft.com/office/drawing/2014/main" val="1442636845"/>
                    </a:ext>
                  </a:extLst>
                </a:gridCol>
                <a:gridCol w="1818409">
                  <a:extLst>
                    <a:ext uri="{9D8B030D-6E8A-4147-A177-3AD203B41FA5}">
                      <a16:colId xmlns:a16="http://schemas.microsoft.com/office/drawing/2014/main" val="678928258"/>
                    </a:ext>
                  </a:extLst>
                </a:gridCol>
                <a:gridCol w="1768387">
                  <a:extLst>
                    <a:ext uri="{9D8B030D-6E8A-4147-A177-3AD203B41FA5}">
                      <a16:colId xmlns:a16="http://schemas.microsoft.com/office/drawing/2014/main" val="2251953746"/>
                    </a:ext>
                  </a:extLst>
                </a:gridCol>
              </a:tblGrid>
              <a:tr h="370840">
                <a:tc>
                  <a:txBody>
                    <a:bodyPr/>
                    <a:lstStyle/>
                    <a:p>
                      <a:r>
                        <a:rPr lang="en-GB" sz="1400">
                          <a:solidFill>
                            <a:schemeClr val="tx2"/>
                          </a:solidFill>
                        </a:rPr>
                        <a:t>Feedback Provider</a:t>
                      </a:r>
                    </a:p>
                  </a:txBody>
                  <a:tcPr/>
                </a:tc>
                <a:tc>
                  <a:txBody>
                    <a:bodyPr/>
                    <a:lstStyle/>
                    <a:p>
                      <a:r>
                        <a:rPr lang="en-GB" sz="1400">
                          <a:solidFill>
                            <a:schemeClr val="tx2"/>
                          </a:solidFill>
                        </a:rPr>
                        <a:t>Feedback Receiver</a:t>
                      </a:r>
                    </a:p>
                  </a:txBody>
                  <a:tcPr/>
                </a:tc>
                <a:tc>
                  <a:txBody>
                    <a:bodyPr/>
                    <a:lstStyle/>
                    <a:p>
                      <a:r>
                        <a:rPr lang="en-GB" sz="1400">
                          <a:solidFill>
                            <a:schemeClr val="tx2"/>
                          </a:solidFill>
                        </a:rPr>
                        <a:t>Cluster</a:t>
                      </a:r>
                    </a:p>
                  </a:txBody>
                  <a:tcPr/>
                </a:tc>
                <a:extLst>
                  <a:ext uri="{0D108BD9-81ED-4DB2-BD59-A6C34878D82A}">
                    <a16:rowId xmlns:a16="http://schemas.microsoft.com/office/drawing/2014/main" val="1184119921"/>
                  </a:ext>
                </a:extLst>
              </a:tr>
              <a:tr h="370840">
                <a:tc>
                  <a:txBody>
                    <a:bodyPr/>
                    <a:lstStyle/>
                    <a:p>
                      <a:endParaRPr lang="en-GB" sz="140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634016647"/>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3148389329"/>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971187559"/>
                  </a:ext>
                </a:extLst>
              </a:tr>
              <a:tr h="302963">
                <a:tc gridSpan="3">
                  <a:txBody>
                    <a:bodyPr/>
                    <a:lstStyle/>
                    <a:p>
                      <a:pPr marL="0" marR="0" lvl="0" indent="0" algn="l" rtl="0" eaLnBrk="1" fontAlgn="auto" latinLnBrk="0" hangingPunct="1">
                        <a:lnSpc>
                          <a:spcPct val="100000"/>
                        </a:lnSpc>
                        <a:spcBef>
                          <a:spcPts val="0"/>
                        </a:spcBef>
                        <a:spcAft>
                          <a:spcPts val="0"/>
                        </a:spcAft>
                        <a:buClrTx/>
                        <a:buSzTx/>
                        <a:buFontTx/>
                        <a:buNone/>
                      </a:pPr>
                      <a:r>
                        <a:rPr lang="en-GB" sz="1400" b="1"/>
                        <a:t>Tutor: </a:t>
                      </a:r>
                    </a:p>
                  </a:txBody>
                  <a:tcPr/>
                </a:tc>
                <a:tc hMerge="1">
                  <a:txBody>
                    <a:bodyPr/>
                    <a:lstStyle/>
                    <a:p>
                      <a:endParaRPr lang="en-GB" sz="14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2729516999"/>
                  </a:ext>
                </a:extLst>
              </a:tr>
            </a:tbl>
          </a:graphicData>
        </a:graphic>
      </p:graphicFrame>
      <p:graphicFrame>
        <p:nvGraphicFramePr>
          <p:cNvPr id="7" name="Table 6">
            <a:extLst>
              <a:ext uri="{FF2B5EF4-FFF2-40B4-BE49-F238E27FC236}">
                <a16:creationId xmlns:a16="http://schemas.microsoft.com/office/drawing/2014/main" id="{09FAF783-A88F-22E2-F88A-EDAA31C3B072}"/>
              </a:ext>
            </a:extLst>
          </p:cNvPr>
          <p:cNvGraphicFramePr>
            <a:graphicFrameLocks/>
          </p:cNvGraphicFramePr>
          <p:nvPr/>
        </p:nvGraphicFramePr>
        <p:xfrm>
          <a:off x="6247162" y="1646238"/>
          <a:ext cx="5457158" cy="1854200"/>
        </p:xfrm>
        <a:graphic>
          <a:graphicData uri="http://schemas.openxmlformats.org/drawingml/2006/table">
            <a:tbl>
              <a:tblPr firstRow="1" bandRow="1">
                <a:tableStyleId>{5C22544A-7EE6-4342-B048-85BDC9FD1C3A}</a:tableStyleId>
              </a:tblPr>
              <a:tblGrid>
                <a:gridCol w="1870362">
                  <a:extLst>
                    <a:ext uri="{9D8B030D-6E8A-4147-A177-3AD203B41FA5}">
                      <a16:colId xmlns:a16="http://schemas.microsoft.com/office/drawing/2014/main" val="1442636845"/>
                    </a:ext>
                  </a:extLst>
                </a:gridCol>
                <a:gridCol w="1818409">
                  <a:extLst>
                    <a:ext uri="{9D8B030D-6E8A-4147-A177-3AD203B41FA5}">
                      <a16:colId xmlns:a16="http://schemas.microsoft.com/office/drawing/2014/main" val="678928258"/>
                    </a:ext>
                  </a:extLst>
                </a:gridCol>
                <a:gridCol w="1768387">
                  <a:extLst>
                    <a:ext uri="{9D8B030D-6E8A-4147-A177-3AD203B41FA5}">
                      <a16:colId xmlns:a16="http://schemas.microsoft.com/office/drawing/2014/main" val="2251953746"/>
                    </a:ext>
                  </a:extLst>
                </a:gridCol>
              </a:tblGrid>
              <a:tr h="370840">
                <a:tc>
                  <a:txBody>
                    <a:bodyPr/>
                    <a:lstStyle/>
                    <a:p>
                      <a:r>
                        <a:rPr lang="en-GB" sz="1400">
                          <a:solidFill>
                            <a:schemeClr val="tx2"/>
                          </a:solidFill>
                        </a:rPr>
                        <a:t>Feedback Provider</a:t>
                      </a:r>
                    </a:p>
                  </a:txBody>
                  <a:tcPr/>
                </a:tc>
                <a:tc>
                  <a:txBody>
                    <a:bodyPr/>
                    <a:lstStyle/>
                    <a:p>
                      <a:r>
                        <a:rPr lang="en-GB" sz="1400">
                          <a:solidFill>
                            <a:schemeClr val="tx2"/>
                          </a:solidFill>
                        </a:rPr>
                        <a:t>Feedback Receiver</a:t>
                      </a:r>
                    </a:p>
                  </a:txBody>
                  <a:tcPr/>
                </a:tc>
                <a:tc>
                  <a:txBody>
                    <a:bodyPr/>
                    <a:lstStyle/>
                    <a:p>
                      <a:r>
                        <a:rPr lang="en-GB" sz="1400">
                          <a:solidFill>
                            <a:schemeClr val="tx2"/>
                          </a:solidFill>
                        </a:rPr>
                        <a:t>Cluster</a:t>
                      </a:r>
                    </a:p>
                  </a:txBody>
                  <a:tcPr/>
                </a:tc>
                <a:extLst>
                  <a:ext uri="{0D108BD9-81ED-4DB2-BD59-A6C34878D82A}">
                    <a16:rowId xmlns:a16="http://schemas.microsoft.com/office/drawing/2014/main" val="1184119921"/>
                  </a:ext>
                </a:extLst>
              </a:tr>
              <a:tr h="370840">
                <a:tc>
                  <a:txBody>
                    <a:bodyPr/>
                    <a:lstStyle/>
                    <a:p>
                      <a:endParaRPr lang="en-GB" sz="140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634016647"/>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3148389329"/>
                  </a:ext>
                </a:extLst>
              </a:tr>
              <a:tr h="370840">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971187559"/>
                  </a:ext>
                </a:extLst>
              </a:tr>
              <a:tr h="370840">
                <a:tc gridSpan="3">
                  <a:txBody>
                    <a:bodyPr/>
                    <a:lstStyle/>
                    <a:p>
                      <a:r>
                        <a:rPr lang="en-GB" sz="1400" b="1"/>
                        <a:t>Tutor: </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Tutor: Nikki</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a:ea typeface="+mn-ea"/>
                          <a:cs typeface="+mn-cs"/>
                        </a:rPr>
                        <a:t>Tutor: Nikki</a:t>
                      </a:r>
                    </a:p>
                  </a:txBody>
                  <a:tcPr/>
                </a:tc>
                <a:extLst>
                  <a:ext uri="{0D108BD9-81ED-4DB2-BD59-A6C34878D82A}">
                    <a16:rowId xmlns:a16="http://schemas.microsoft.com/office/drawing/2014/main" val="2247105124"/>
                  </a:ext>
                </a:extLst>
              </a:tr>
            </a:tbl>
          </a:graphicData>
        </a:graphic>
      </p:graphicFrame>
      <p:graphicFrame>
        <p:nvGraphicFramePr>
          <p:cNvPr id="8" name="Table 7">
            <a:extLst>
              <a:ext uri="{FF2B5EF4-FFF2-40B4-BE49-F238E27FC236}">
                <a16:creationId xmlns:a16="http://schemas.microsoft.com/office/drawing/2014/main" id="{917C9B3A-3F52-1D59-1E86-7C1566678988}"/>
              </a:ext>
            </a:extLst>
          </p:cNvPr>
          <p:cNvGraphicFramePr>
            <a:graphicFrameLocks/>
          </p:cNvGraphicFramePr>
          <p:nvPr/>
        </p:nvGraphicFramePr>
        <p:xfrm>
          <a:off x="6247162" y="3869932"/>
          <a:ext cx="5475804" cy="1854200"/>
        </p:xfrm>
        <a:graphic>
          <a:graphicData uri="http://schemas.openxmlformats.org/drawingml/2006/table">
            <a:tbl>
              <a:tblPr firstRow="1" bandRow="1">
                <a:tableStyleId>{5C22544A-7EE6-4342-B048-85BDC9FD1C3A}</a:tableStyleId>
              </a:tblPr>
              <a:tblGrid>
                <a:gridCol w="1870362">
                  <a:extLst>
                    <a:ext uri="{9D8B030D-6E8A-4147-A177-3AD203B41FA5}">
                      <a16:colId xmlns:a16="http://schemas.microsoft.com/office/drawing/2014/main" val="1442636845"/>
                    </a:ext>
                  </a:extLst>
                </a:gridCol>
                <a:gridCol w="1837055">
                  <a:extLst>
                    <a:ext uri="{9D8B030D-6E8A-4147-A177-3AD203B41FA5}">
                      <a16:colId xmlns:a16="http://schemas.microsoft.com/office/drawing/2014/main" val="678928258"/>
                    </a:ext>
                  </a:extLst>
                </a:gridCol>
                <a:gridCol w="1768387">
                  <a:extLst>
                    <a:ext uri="{9D8B030D-6E8A-4147-A177-3AD203B41FA5}">
                      <a16:colId xmlns:a16="http://schemas.microsoft.com/office/drawing/2014/main" val="2251953746"/>
                    </a:ext>
                  </a:extLst>
                </a:gridCol>
              </a:tblGrid>
              <a:tr h="370840">
                <a:tc>
                  <a:txBody>
                    <a:bodyPr/>
                    <a:lstStyle/>
                    <a:p>
                      <a:r>
                        <a:rPr lang="en-GB" sz="1400">
                          <a:solidFill>
                            <a:schemeClr val="tx2"/>
                          </a:solidFill>
                        </a:rPr>
                        <a:t>Feedback Provider</a:t>
                      </a:r>
                    </a:p>
                  </a:txBody>
                  <a:tcPr/>
                </a:tc>
                <a:tc>
                  <a:txBody>
                    <a:bodyPr/>
                    <a:lstStyle/>
                    <a:p>
                      <a:r>
                        <a:rPr lang="en-GB" sz="1400">
                          <a:solidFill>
                            <a:schemeClr val="tx2"/>
                          </a:solidFill>
                        </a:rPr>
                        <a:t>Feedback Receiver</a:t>
                      </a:r>
                    </a:p>
                  </a:txBody>
                  <a:tcPr/>
                </a:tc>
                <a:tc>
                  <a:txBody>
                    <a:bodyPr/>
                    <a:lstStyle/>
                    <a:p>
                      <a:r>
                        <a:rPr lang="en-GB" sz="1400">
                          <a:solidFill>
                            <a:schemeClr val="tx2"/>
                          </a:solidFill>
                        </a:rPr>
                        <a:t>Cluster</a:t>
                      </a:r>
                    </a:p>
                  </a:txBody>
                  <a:tcPr/>
                </a:tc>
                <a:extLst>
                  <a:ext uri="{0D108BD9-81ED-4DB2-BD59-A6C34878D82A}">
                    <a16:rowId xmlns:a16="http://schemas.microsoft.com/office/drawing/2014/main" val="1184119921"/>
                  </a:ext>
                </a:extLst>
              </a:tr>
              <a:tr h="370840">
                <a:tc>
                  <a:txBody>
                    <a:bodyPr/>
                    <a:lstStyle/>
                    <a:p>
                      <a:endParaRPr lang="en-GB" sz="140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634016647"/>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3148389329"/>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971187559"/>
                  </a:ext>
                </a:extLst>
              </a:tr>
              <a:tr h="370840">
                <a:tc gridSpan="3">
                  <a:txBody>
                    <a:bodyPr/>
                    <a:lstStyle/>
                    <a:p>
                      <a:pPr marL="0" marR="0" lvl="0" indent="0" algn="l" rtl="0" eaLnBrk="1" fontAlgn="auto" latinLnBrk="0" hangingPunct="1">
                        <a:lnSpc>
                          <a:spcPct val="100000"/>
                        </a:lnSpc>
                        <a:spcBef>
                          <a:spcPts val="0"/>
                        </a:spcBef>
                        <a:spcAft>
                          <a:spcPts val="0"/>
                        </a:spcAft>
                        <a:buClrTx/>
                        <a:buSzTx/>
                        <a:buFontTx/>
                        <a:buNone/>
                      </a:pPr>
                      <a:r>
                        <a:rPr lang="en-GB" sz="1400" b="1"/>
                        <a:t>Tutor: </a:t>
                      </a:r>
                    </a:p>
                  </a:txBody>
                  <a:tcPr/>
                </a:tc>
                <a:tc hMerge="1">
                  <a:txBody>
                    <a:bodyPr/>
                    <a:lstStyle/>
                    <a:p>
                      <a:endParaRPr lang="en-GB" sz="14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4008437912"/>
                  </a:ext>
                </a:extLst>
              </a:tr>
            </a:tbl>
          </a:graphicData>
        </a:graphic>
      </p:graphicFrame>
    </p:spTree>
    <p:extLst>
      <p:ext uri="{BB962C8B-B14F-4D97-AF65-F5344CB8AC3E}">
        <p14:creationId xmlns:p14="http://schemas.microsoft.com/office/powerpoint/2010/main" val="42217972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4" name="Text Placeholder 4">
            <a:extLst>
              <a:ext uri="{FF2B5EF4-FFF2-40B4-BE49-F238E27FC236}">
                <a16:creationId xmlns:a16="http://schemas.microsoft.com/office/drawing/2014/main" id="{B796DAF7-82DC-75E5-1879-B27DA3AAED8D}"/>
              </a:ext>
            </a:extLst>
          </p:cNvPr>
          <p:cNvSpPr txBox="1">
            <a:spLocks/>
          </p:cNvSpPr>
          <p:nvPr/>
        </p:nvSpPr>
        <p:spPr>
          <a:xfrm>
            <a:off x="1037247" y="1265611"/>
            <a:ext cx="5447289" cy="8535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lnSpc>
                <a:spcPct val="90000"/>
              </a:lnSpc>
              <a:spcBef>
                <a:spcPts val="500"/>
              </a:spcBef>
              <a:buClr>
                <a:schemeClr val="accent2"/>
              </a:buClr>
              <a:buFont typeface="Arial" panose="020B0604020202020204" pitchFamily="34" charset="0"/>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4000" b="1" i="0" u="none" strike="noStrike" kern="1200" cap="none" spc="0" normalizeH="0" baseline="0" noProof="0" dirty="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Module </a:t>
            </a:r>
            <a:r>
              <a:rPr lang="en-GB" dirty="0">
                <a:solidFill>
                  <a:srgbClr val="55D2B1"/>
                </a:solidFill>
              </a:rPr>
              <a:t>7</a:t>
            </a:r>
            <a:endParaRPr kumimoji="0" lang="en-GB" sz="4000" b="1" i="0" u="none" strike="noStrike" kern="1200" cap="none" spc="0" normalizeH="0" baseline="0" noProof="0" dirty="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7" name="Content Placeholder 11">
            <a:extLst>
              <a:ext uri="{FF2B5EF4-FFF2-40B4-BE49-F238E27FC236}">
                <a16:creationId xmlns:a16="http://schemas.microsoft.com/office/drawing/2014/main" id="{D56A377A-F1A4-F861-FFBA-6002CF343107}"/>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Focus Styles</a:t>
            </a:r>
          </a:p>
        </p:txBody>
      </p:sp>
    </p:spTree>
    <p:extLst>
      <p:ext uri="{BB962C8B-B14F-4D97-AF65-F5344CB8AC3E}">
        <p14:creationId xmlns:p14="http://schemas.microsoft.com/office/powerpoint/2010/main" val="42935522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C2D43C-1D18-9497-E611-A0035128BE9D}"/>
              </a:ext>
            </a:extLst>
          </p:cNvPr>
          <p:cNvSpPr>
            <a:spLocks noGrp="1"/>
          </p:cNvSpPr>
          <p:nvPr>
            <p:ph type="title"/>
          </p:nvPr>
        </p:nvSpPr>
        <p:spPr>
          <a:xfrm>
            <a:off x="838200" y="434253"/>
            <a:ext cx="10515600" cy="720291"/>
          </a:xfrm>
        </p:spPr>
        <p:txBody>
          <a:bodyPr/>
          <a:lstStyle/>
          <a:p>
            <a:pPr algn="ctr"/>
            <a:r>
              <a:rPr lang="en-GB"/>
              <a:t>A Need to Focus </a:t>
            </a:r>
          </a:p>
        </p:txBody>
      </p:sp>
      <p:sp>
        <p:nvSpPr>
          <p:cNvPr id="7" name="Rectangle: Diagonal Corners Rounded 6">
            <a:extLst>
              <a:ext uri="{FF2B5EF4-FFF2-40B4-BE49-F238E27FC236}">
                <a16:creationId xmlns:a16="http://schemas.microsoft.com/office/drawing/2014/main" id="{DB5E3C10-1E3C-C116-852E-97A8CB8F569F}"/>
              </a:ext>
            </a:extLst>
          </p:cNvPr>
          <p:cNvSpPr/>
          <p:nvPr/>
        </p:nvSpPr>
        <p:spPr>
          <a:xfrm>
            <a:off x="1970709" y="1482233"/>
            <a:ext cx="3918813" cy="232285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88610E95-E4AA-5AFD-4F35-9E0A6AD31CDD}"/>
              </a:ext>
            </a:extLst>
          </p:cNvPr>
          <p:cNvSpPr txBox="1"/>
          <p:nvPr/>
        </p:nvSpPr>
        <p:spPr>
          <a:xfrm>
            <a:off x="2455878" y="2320586"/>
            <a:ext cx="29484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Lighter touch - quick to complete (13 mins) </a:t>
            </a:r>
          </a:p>
        </p:txBody>
      </p:sp>
      <p:sp>
        <p:nvSpPr>
          <p:cNvPr id="9" name="Rectangle: Diagonal Corners Rounded 8">
            <a:extLst>
              <a:ext uri="{FF2B5EF4-FFF2-40B4-BE49-F238E27FC236}">
                <a16:creationId xmlns:a16="http://schemas.microsoft.com/office/drawing/2014/main" id="{60056CE2-9DB7-0598-59F2-DD7D51E55D9A}"/>
              </a:ext>
            </a:extLst>
          </p:cNvPr>
          <p:cNvSpPr/>
          <p:nvPr/>
        </p:nvSpPr>
        <p:spPr>
          <a:xfrm>
            <a:off x="1970709" y="4100895"/>
            <a:ext cx="3918813" cy="232285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Diagonal Corners Rounded 9">
            <a:extLst>
              <a:ext uri="{FF2B5EF4-FFF2-40B4-BE49-F238E27FC236}">
                <a16:creationId xmlns:a16="http://schemas.microsoft.com/office/drawing/2014/main" id="{2C75D61E-9167-549C-2D16-454F247F942E}"/>
              </a:ext>
            </a:extLst>
          </p:cNvPr>
          <p:cNvSpPr/>
          <p:nvPr/>
        </p:nvSpPr>
        <p:spPr>
          <a:xfrm>
            <a:off x="6306735" y="1482233"/>
            <a:ext cx="3918813" cy="232285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Diagonal Corners Rounded 10">
            <a:extLst>
              <a:ext uri="{FF2B5EF4-FFF2-40B4-BE49-F238E27FC236}">
                <a16:creationId xmlns:a16="http://schemas.microsoft.com/office/drawing/2014/main" id="{7BDE7203-352A-B18C-CDB5-90B34FCAA32B}"/>
              </a:ext>
            </a:extLst>
          </p:cNvPr>
          <p:cNvSpPr/>
          <p:nvPr/>
        </p:nvSpPr>
        <p:spPr>
          <a:xfrm>
            <a:off x="6306735" y="4100895"/>
            <a:ext cx="3918813" cy="232285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3F943CE4-9324-E137-555B-192B4B2A1AD6}"/>
              </a:ext>
            </a:extLst>
          </p:cNvPr>
          <p:cNvSpPr txBox="1"/>
          <p:nvPr/>
        </p:nvSpPr>
        <p:spPr>
          <a:xfrm>
            <a:off x="6791904" y="2181994"/>
            <a:ext cx="29484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Maintains exceptional validity (80% of Professional Styles) </a:t>
            </a:r>
          </a:p>
        </p:txBody>
      </p:sp>
      <p:sp>
        <p:nvSpPr>
          <p:cNvPr id="13" name="TextBox 12">
            <a:extLst>
              <a:ext uri="{FF2B5EF4-FFF2-40B4-BE49-F238E27FC236}">
                <a16:creationId xmlns:a16="http://schemas.microsoft.com/office/drawing/2014/main" id="{6A9B1E2D-1A47-71F7-4766-657601635A63}"/>
              </a:ext>
            </a:extLst>
          </p:cNvPr>
          <p:cNvSpPr txBox="1"/>
          <p:nvPr/>
        </p:nvSpPr>
        <p:spPr>
          <a:xfrm>
            <a:off x="2455878" y="4777802"/>
            <a:ext cx="29484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Keeps the unique features of Wave Professional Styles </a:t>
            </a:r>
          </a:p>
        </p:txBody>
      </p:sp>
      <p:sp>
        <p:nvSpPr>
          <p:cNvPr id="14" name="TextBox 13">
            <a:extLst>
              <a:ext uri="{FF2B5EF4-FFF2-40B4-BE49-F238E27FC236}">
                <a16:creationId xmlns:a16="http://schemas.microsoft.com/office/drawing/2014/main" id="{705C649A-28A1-EDEC-3172-65B215B4A2AD}"/>
              </a:ext>
            </a:extLst>
          </p:cNvPr>
          <p:cNvSpPr txBox="1"/>
          <p:nvPr/>
        </p:nvSpPr>
        <p:spPr>
          <a:xfrm>
            <a:off x="6791904" y="4800656"/>
            <a:ext cx="29484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5D2B1"/>
                </a:solidFill>
                <a:effectLst/>
                <a:uLnTx/>
                <a:uFillTx/>
                <a:latin typeface="Segoe UI"/>
                <a:ea typeface="+mn-ea"/>
                <a:cs typeface="+mn-cs"/>
              </a:rPr>
              <a:t>Suitable for multiple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5D2B1"/>
                </a:solidFill>
                <a:effectLst/>
                <a:uLnTx/>
                <a:uFillTx/>
                <a:latin typeface="Segoe UI"/>
                <a:ea typeface="+mn-ea"/>
                <a:cs typeface="+mn-cs"/>
              </a:rPr>
              <a:t>(Hire, Build, Lead) </a:t>
            </a:r>
          </a:p>
        </p:txBody>
      </p:sp>
    </p:spTree>
    <p:extLst>
      <p:ext uri="{BB962C8B-B14F-4D97-AF65-F5344CB8AC3E}">
        <p14:creationId xmlns:p14="http://schemas.microsoft.com/office/powerpoint/2010/main" val="13664875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D416-D725-4C52-82E4-F32B744733DA}"/>
              </a:ext>
            </a:extLst>
          </p:cNvPr>
          <p:cNvSpPr>
            <a:spLocks noGrp="1"/>
          </p:cNvSpPr>
          <p:nvPr>
            <p:ph type="title"/>
          </p:nvPr>
        </p:nvSpPr>
        <p:spPr/>
        <p:txBody>
          <a:bodyPr/>
          <a:lstStyle/>
          <a:p>
            <a:r>
              <a:rPr lang="en-US"/>
              <a:t>Wave Focus Styles</a:t>
            </a:r>
            <a:endParaRPr lang="en-GB"/>
          </a:p>
        </p:txBody>
      </p:sp>
      <p:sp>
        <p:nvSpPr>
          <p:cNvPr id="10" name="AutoShape 3">
            <a:extLst>
              <a:ext uri="{FF2B5EF4-FFF2-40B4-BE49-F238E27FC236}">
                <a16:creationId xmlns:a16="http://schemas.microsoft.com/office/drawing/2014/main" id="{384AE305-C900-F34D-58DD-731057E8DBC3}"/>
              </a:ext>
            </a:extLst>
          </p:cNvPr>
          <p:cNvSpPr>
            <a:spLocks noChangeArrowheads="1"/>
          </p:cNvSpPr>
          <p:nvPr/>
        </p:nvSpPr>
        <p:spPr bwMode="auto">
          <a:xfrm>
            <a:off x="4327435" y="1808178"/>
            <a:ext cx="1731962"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INFLUENCE</a:t>
            </a:r>
          </a:p>
        </p:txBody>
      </p:sp>
      <p:sp>
        <p:nvSpPr>
          <p:cNvPr id="11" name="AutoShape 4">
            <a:extLst>
              <a:ext uri="{FF2B5EF4-FFF2-40B4-BE49-F238E27FC236}">
                <a16:creationId xmlns:a16="http://schemas.microsoft.com/office/drawing/2014/main" id="{EAA5C05A-89FF-E40A-0451-29EB1B458D77}"/>
              </a:ext>
            </a:extLst>
          </p:cNvPr>
          <p:cNvSpPr>
            <a:spLocks noChangeArrowheads="1"/>
          </p:cNvSpPr>
          <p:nvPr/>
        </p:nvSpPr>
        <p:spPr bwMode="auto">
          <a:xfrm>
            <a:off x="2912972" y="2932128"/>
            <a:ext cx="1439863"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Sociable</a:t>
            </a:r>
          </a:p>
        </p:txBody>
      </p:sp>
      <p:sp>
        <p:nvSpPr>
          <p:cNvPr id="12" name="AutoShape 5">
            <a:extLst>
              <a:ext uri="{FF2B5EF4-FFF2-40B4-BE49-F238E27FC236}">
                <a16:creationId xmlns:a16="http://schemas.microsoft.com/office/drawing/2014/main" id="{B8F95BBE-1AD4-6A19-44D0-C592FFB5C555}"/>
              </a:ext>
            </a:extLst>
          </p:cNvPr>
          <p:cNvSpPr>
            <a:spLocks noChangeArrowheads="1"/>
          </p:cNvSpPr>
          <p:nvPr/>
        </p:nvSpPr>
        <p:spPr bwMode="auto">
          <a:xfrm>
            <a:off x="4519522" y="2932128"/>
            <a:ext cx="1439863"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Impactful</a:t>
            </a:r>
          </a:p>
        </p:txBody>
      </p:sp>
      <p:sp>
        <p:nvSpPr>
          <p:cNvPr id="13" name="AutoShape 6">
            <a:extLst>
              <a:ext uri="{FF2B5EF4-FFF2-40B4-BE49-F238E27FC236}">
                <a16:creationId xmlns:a16="http://schemas.microsoft.com/office/drawing/2014/main" id="{34BFA2D4-C44F-EAD0-01CB-5E5CF0652BC4}"/>
              </a:ext>
            </a:extLst>
          </p:cNvPr>
          <p:cNvSpPr>
            <a:spLocks noChangeArrowheads="1"/>
          </p:cNvSpPr>
          <p:nvPr/>
        </p:nvSpPr>
        <p:spPr bwMode="auto">
          <a:xfrm>
            <a:off x="6059397" y="2932128"/>
            <a:ext cx="1439863"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Assertive</a:t>
            </a:r>
          </a:p>
        </p:txBody>
      </p:sp>
      <p:sp>
        <p:nvSpPr>
          <p:cNvPr id="17" name="AutoShape 10">
            <a:extLst>
              <a:ext uri="{FF2B5EF4-FFF2-40B4-BE49-F238E27FC236}">
                <a16:creationId xmlns:a16="http://schemas.microsoft.com/office/drawing/2014/main" id="{787AA058-DC26-B278-01D7-9CEEDBEEEEC1}"/>
              </a:ext>
            </a:extLst>
          </p:cNvPr>
          <p:cNvSpPr>
            <a:spLocks noChangeArrowheads="1"/>
          </p:cNvSpPr>
          <p:nvPr/>
        </p:nvSpPr>
        <p:spPr bwMode="auto">
          <a:xfrm>
            <a:off x="1822105" y="5237178"/>
            <a:ext cx="2089150"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Persuasive</a:t>
            </a:r>
          </a:p>
        </p:txBody>
      </p:sp>
      <p:sp>
        <p:nvSpPr>
          <p:cNvPr id="18" name="AutoShape 11">
            <a:extLst>
              <a:ext uri="{FF2B5EF4-FFF2-40B4-BE49-F238E27FC236}">
                <a16:creationId xmlns:a16="http://schemas.microsoft.com/office/drawing/2014/main" id="{25A81EA1-A141-742C-4EFA-0B5BA826E9E7}"/>
              </a:ext>
            </a:extLst>
          </p:cNvPr>
          <p:cNvSpPr>
            <a:spLocks noChangeArrowheads="1"/>
          </p:cNvSpPr>
          <p:nvPr/>
        </p:nvSpPr>
        <p:spPr bwMode="auto">
          <a:xfrm>
            <a:off x="4149214" y="5226066"/>
            <a:ext cx="2182068"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Presentation Oriented</a:t>
            </a:r>
          </a:p>
        </p:txBody>
      </p:sp>
      <p:sp>
        <p:nvSpPr>
          <p:cNvPr id="19" name="AutoShape 12">
            <a:extLst>
              <a:ext uri="{FF2B5EF4-FFF2-40B4-BE49-F238E27FC236}">
                <a16:creationId xmlns:a16="http://schemas.microsoft.com/office/drawing/2014/main" id="{5FAC56D6-9D9B-923F-583A-9BBF0927FA15}"/>
              </a:ext>
            </a:extLst>
          </p:cNvPr>
          <p:cNvSpPr>
            <a:spLocks noChangeArrowheads="1"/>
          </p:cNvSpPr>
          <p:nvPr/>
        </p:nvSpPr>
        <p:spPr bwMode="auto">
          <a:xfrm>
            <a:off x="6492078" y="5232416"/>
            <a:ext cx="2089646"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Prepared to Disagree</a:t>
            </a:r>
          </a:p>
        </p:txBody>
      </p:sp>
      <p:sp>
        <p:nvSpPr>
          <p:cNvPr id="21" name="Text Box 14">
            <a:extLst>
              <a:ext uri="{FF2B5EF4-FFF2-40B4-BE49-F238E27FC236}">
                <a16:creationId xmlns:a16="http://schemas.microsoft.com/office/drawing/2014/main" id="{7A1EF4B6-CB0A-EF9B-B4B1-A3BB1630B7FF}"/>
              </a:ext>
            </a:extLst>
          </p:cNvPr>
          <p:cNvSpPr txBox="1">
            <a:spLocks noChangeArrowheads="1"/>
          </p:cNvSpPr>
          <p:nvPr/>
        </p:nvSpPr>
        <p:spPr bwMode="auto">
          <a:xfrm>
            <a:off x="8857187" y="1841516"/>
            <a:ext cx="1749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Arial" charset="0"/>
              </a:rPr>
              <a:t>4 CLUSTERS</a:t>
            </a:r>
          </a:p>
        </p:txBody>
      </p:sp>
      <p:sp>
        <p:nvSpPr>
          <p:cNvPr id="23" name="Text Box 16">
            <a:extLst>
              <a:ext uri="{FF2B5EF4-FFF2-40B4-BE49-F238E27FC236}">
                <a16:creationId xmlns:a16="http://schemas.microsoft.com/office/drawing/2014/main" id="{EFCC8F36-7AD9-8D8C-89F7-D6675A7F7942}"/>
              </a:ext>
            </a:extLst>
          </p:cNvPr>
          <p:cNvSpPr txBox="1">
            <a:spLocks noChangeArrowheads="1"/>
          </p:cNvSpPr>
          <p:nvPr/>
        </p:nvSpPr>
        <p:spPr bwMode="auto">
          <a:xfrm>
            <a:off x="8717487" y="2941653"/>
            <a:ext cx="1889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Arial" charset="0"/>
              </a:rPr>
              <a:t>12 SECTIONS</a:t>
            </a:r>
          </a:p>
        </p:txBody>
      </p:sp>
      <p:sp>
        <p:nvSpPr>
          <p:cNvPr id="25" name="Text Box 18">
            <a:extLst>
              <a:ext uri="{FF2B5EF4-FFF2-40B4-BE49-F238E27FC236}">
                <a16:creationId xmlns:a16="http://schemas.microsoft.com/office/drawing/2014/main" id="{D62DDBF9-C145-1631-D95B-AEF8FFF6FD64}"/>
              </a:ext>
            </a:extLst>
          </p:cNvPr>
          <p:cNvSpPr txBox="1">
            <a:spLocks noChangeArrowheads="1"/>
          </p:cNvSpPr>
          <p:nvPr/>
        </p:nvSpPr>
        <p:spPr bwMode="auto">
          <a:xfrm>
            <a:off x="8585725" y="3810017"/>
            <a:ext cx="2020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Arial" charset="0"/>
              </a:rPr>
              <a:t>NO NEED FOR DIMENSIONS!</a:t>
            </a:r>
          </a:p>
        </p:txBody>
      </p:sp>
      <p:sp>
        <p:nvSpPr>
          <p:cNvPr id="26" name="Text Box 19">
            <a:extLst>
              <a:ext uri="{FF2B5EF4-FFF2-40B4-BE49-F238E27FC236}">
                <a16:creationId xmlns:a16="http://schemas.microsoft.com/office/drawing/2014/main" id="{F70DF7BC-B3A7-34C0-597A-F0BB77C9388E}"/>
              </a:ext>
            </a:extLst>
          </p:cNvPr>
          <p:cNvSpPr txBox="1">
            <a:spLocks noChangeArrowheads="1"/>
          </p:cNvSpPr>
          <p:nvPr/>
        </p:nvSpPr>
        <p:spPr bwMode="auto">
          <a:xfrm>
            <a:off x="8631462" y="5226066"/>
            <a:ext cx="197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Arial" charset="0"/>
              </a:rPr>
              <a:t>36 FACETS</a:t>
            </a:r>
          </a:p>
        </p:txBody>
      </p:sp>
      <p:grpSp>
        <p:nvGrpSpPr>
          <p:cNvPr id="27" name="Group 20">
            <a:extLst>
              <a:ext uri="{FF2B5EF4-FFF2-40B4-BE49-F238E27FC236}">
                <a16:creationId xmlns:a16="http://schemas.microsoft.com/office/drawing/2014/main" id="{5424D987-A96F-73DE-7500-94844C5A7C91}"/>
              </a:ext>
            </a:extLst>
          </p:cNvPr>
          <p:cNvGrpSpPr>
            <a:grpSpLocks/>
          </p:cNvGrpSpPr>
          <p:nvPr/>
        </p:nvGrpSpPr>
        <p:grpSpPr bwMode="auto">
          <a:xfrm>
            <a:off x="3511460" y="2246328"/>
            <a:ext cx="3379787" cy="650875"/>
            <a:chOff x="1255" y="963"/>
            <a:chExt cx="2129" cy="410"/>
          </a:xfrm>
        </p:grpSpPr>
        <p:sp>
          <p:nvSpPr>
            <p:cNvPr id="28" name="Freeform 21">
              <a:extLst>
                <a:ext uri="{FF2B5EF4-FFF2-40B4-BE49-F238E27FC236}">
                  <a16:creationId xmlns:a16="http://schemas.microsoft.com/office/drawing/2014/main" id="{7B8AFF5F-6064-CCF3-404F-B2ED24FAEB55}"/>
                </a:ext>
              </a:extLst>
            </p:cNvPr>
            <p:cNvSpPr>
              <a:spLocks/>
            </p:cNvSpPr>
            <p:nvPr/>
          </p:nvSpPr>
          <p:spPr bwMode="auto">
            <a:xfrm>
              <a:off x="1328" y="963"/>
              <a:ext cx="1995" cy="408"/>
            </a:xfrm>
            <a:custGeom>
              <a:avLst/>
              <a:gdLst>
                <a:gd name="T0" fmla="*/ 0 w 1995"/>
                <a:gd name="T1" fmla="*/ 401 h 408"/>
                <a:gd name="T2" fmla="*/ 0 w 1995"/>
                <a:gd name="T3" fmla="*/ 229 h 408"/>
                <a:gd name="T4" fmla="*/ 1995 w 1995"/>
                <a:gd name="T5" fmla="*/ 226 h 408"/>
                <a:gd name="T6" fmla="*/ 1995 w 1995"/>
                <a:gd name="T7" fmla="*/ 408 h 408"/>
                <a:gd name="T8" fmla="*/ 1995 w 1995"/>
                <a:gd name="T9" fmla="*/ 226 h 408"/>
                <a:gd name="T10" fmla="*/ 1016 w 1995"/>
                <a:gd name="T11" fmla="*/ 226 h 408"/>
                <a:gd name="T12" fmla="*/ 1016 w 1995"/>
                <a:gd name="T13" fmla="*/ 408 h 408"/>
                <a:gd name="T14" fmla="*/ 1016 w 1995"/>
                <a:gd name="T15" fmla="*/ 0 h 408"/>
                <a:gd name="T16" fmla="*/ 0 60000 65536"/>
                <a:gd name="T17" fmla="*/ 0 60000 65536"/>
                <a:gd name="T18" fmla="*/ 0 60000 65536"/>
                <a:gd name="T19" fmla="*/ 0 60000 65536"/>
                <a:gd name="T20" fmla="*/ 0 60000 65536"/>
                <a:gd name="T21" fmla="*/ 0 60000 65536"/>
                <a:gd name="T22" fmla="*/ 0 60000 65536"/>
                <a:gd name="T23" fmla="*/ 0 60000 65536"/>
                <a:gd name="T24" fmla="*/ 0 w 1995"/>
                <a:gd name="T25" fmla="*/ 0 h 408"/>
                <a:gd name="T26" fmla="*/ 1995 w 1995"/>
                <a:gd name="T27" fmla="*/ 408 h 4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5" h="408">
                  <a:moveTo>
                    <a:pt x="0" y="401"/>
                  </a:moveTo>
                  <a:lnTo>
                    <a:pt x="0" y="229"/>
                  </a:lnTo>
                  <a:lnTo>
                    <a:pt x="1995" y="226"/>
                  </a:lnTo>
                  <a:lnTo>
                    <a:pt x="1995" y="408"/>
                  </a:lnTo>
                  <a:lnTo>
                    <a:pt x="1995" y="226"/>
                  </a:lnTo>
                  <a:lnTo>
                    <a:pt x="1016" y="226"/>
                  </a:lnTo>
                  <a:lnTo>
                    <a:pt x="1016" y="408"/>
                  </a:lnTo>
                  <a:lnTo>
                    <a:pt x="1016" y="0"/>
                  </a:lnTo>
                </a:path>
              </a:pathLst>
            </a:cu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Line 22">
              <a:extLst>
                <a:ext uri="{FF2B5EF4-FFF2-40B4-BE49-F238E27FC236}">
                  <a16:creationId xmlns:a16="http://schemas.microsoft.com/office/drawing/2014/main" id="{0369909A-145B-9010-8F13-B212326BE2B0}"/>
                </a:ext>
              </a:extLst>
            </p:cNvPr>
            <p:cNvSpPr>
              <a:spLocks noChangeShapeType="1"/>
            </p:cNvSpPr>
            <p:nvPr/>
          </p:nvSpPr>
          <p:spPr bwMode="auto">
            <a:xfrm>
              <a:off x="1255" y="1368"/>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Line 23">
              <a:extLst>
                <a:ext uri="{FF2B5EF4-FFF2-40B4-BE49-F238E27FC236}">
                  <a16:creationId xmlns:a16="http://schemas.microsoft.com/office/drawing/2014/main" id="{373F6894-BFAD-3A6B-96FF-43A7B4EFCD15}"/>
                </a:ext>
              </a:extLst>
            </p:cNvPr>
            <p:cNvSpPr>
              <a:spLocks noChangeShapeType="1"/>
            </p:cNvSpPr>
            <p:nvPr/>
          </p:nvSpPr>
          <p:spPr bwMode="auto">
            <a:xfrm>
              <a:off x="2271" y="1373"/>
              <a:ext cx="134"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Line 24">
              <a:extLst>
                <a:ext uri="{FF2B5EF4-FFF2-40B4-BE49-F238E27FC236}">
                  <a16:creationId xmlns:a16="http://schemas.microsoft.com/office/drawing/2014/main" id="{89747C2C-0834-6EB9-E93D-61C83F18D49C}"/>
                </a:ext>
              </a:extLst>
            </p:cNvPr>
            <p:cNvSpPr>
              <a:spLocks noChangeShapeType="1"/>
            </p:cNvSpPr>
            <p:nvPr/>
          </p:nvSpPr>
          <p:spPr bwMode="auto">
            <a:xfrm>
              <a:off x="3251" y="1373"/>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38" name="Freeform 31">
            <a:extLst>
              <a:ext uri="{FF2B5EF4-FFF2-40B4-BE49-F238E27FC236}">
                <a16:creationId xmlns:a16="http://schemas.microsoft.com/office/drawing/2014/main" id="{17C237D4-9380-FD93-AF6D-A537E0BF1C49}"/>
              </a:ext>
            </a:extLst>
          </p:cNvPr>
          <p:cNvSpPr>
            <a:spLocks/>
          </p:cNvSpPr>
          <p:nvPr/>
        </p:nvSpPr>
        <p:spPr bwMode="auto">
          <a:xfrm>
            <a:off x="2861183" y="3365752"/>
            <a:ext cx="4673385" cy="1807925"/>
          </a:xfrm>
          <a:custGeom>
            <a:avLst/>
            <a:gdLst>
              <a:gd name="T0" fmla="*/ 0 w 1995"/>
              <a:gd name="T1" fmla="*/ 401 h 408"/>
              <a:gd name="T2" fmla="*/ 0 w 1995"/>
              <a:gd name="T3" fmla="*/ 229 h 408"/>
              <a:gd name="T4" fmla="*/ 1995 w 1995"/>
              <a:gd name="T5" fmla="*/ 226 h 408"/>
              <a:gd name="T6" fmla="*/ 1995 w 1995"/>
              <a:gd name="T7" fmla="*/ 408 h 408"/>
              <a:gd name="T8" fmla="*/ 1995 w 1995"/>
              <a:gd name="T9" fmla="*/ 226 h 408"/>
              <a:gd name="T10" fmla="*/ 1016 w 1995"/>
              <a:gd name="T11" fmla="*/ 226 h 408"/>
              <a:gd name="T12" fmla="*/ 1016 w 1995"/>
              <a:gd name="T13" fmla="*/ 408 h 408"/>
              <a:gd name="T14" fmla="*/ 1016 w 1995"/>
              <a:gd name="T15" fmla="*/ 0 h 408"/>
              <a:gd name="T16" fmla="*/ 0 60000 65536"/>
              <a:gd name="T17" fmla="*/ 0 60000 65536"/>
              <a:gd name="T18" fmla="*/ 0 60000 65536"/>
              <a:gd name="T19" fmla="*/ 0 60000 65536"/>
              <a:gd name="T20" fmla="*/ 0 60000 65536"/>
              <a:gd name="T21" fmla="*/ 0 60000 65536"/>
              <a:gd name="T22" fmla="*/ 0 60000 65536"/>
              <a:gd name="T23" fmla="*/ 0 60000 65536"/>
              <a:gd name="T24" fmla="*/ 0 w 1995"/>
              <a:gd name="T25" fmla="*/ 0 h 408"/>
              <a:gd name="T26" fmla="*/ 1995 w 1995"/>
              <a:gd name="T27" fmla="*/ 408 h 408"/>
              <a:gd name="connsiteX0" fmla="*/ 0 w 10000"/>
              <a:gd name="connsiteY0" fmla="*/ 27741 h 27913"/>
              <a:gd name="connsiteX1" fmla="*/ 0 w 10000"/>
              <a:gd name="connsiteY1" fmla="*/ 23526 h 27913"/>
              <a:gd name="connsiteX2" fmla="*/ 10000 w 10000"/>
              <a:gd name="connsiteY2" fmla="*/ 23452 h 27913"/>
              <a:gd name="connsiteX3" fmla="*/ 10000 w 10000"/>
              <a:gd name="connsiteY3" fmla="*/ 27913 h 27913"/>
              <a:gd name="connsiteX4" fmla="*/ 10000 w 10000"/>
              <a:gd name="connsiteY4" fmla="*/ 23452 h 27913"/>
              <a:gd name="connsiteX5" fmla="*/ 5093 w 10000"/>
              <a:gd name="connsiteY5" fmla="*/ 23452 h 27913"/>
              <a:gd name="connsiteX6" fmla="*/ 5093 w 10000"/>
              <a:gd name="connsiteY6" fmla="*/ 27913 h 27913"/>
              <a:gd name="connsiteX7" fmla="*/ 5093 w 10000"/>
              <a:gd name="connsiteY7" fmla="*/ 0 h 2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27913">
                <a:moveTo>
                  <a:pt x="0" y="27741"/>
                </a:moveTo>
                <a:lnTo>
                  <a:pt x="0" y="23526"/>
                </a:lnTo>
                <a:lnTo>
                  <a:pt x="10000" y="23452"/>
                </a:lnTo>
                <a:lnTo>
                  <a:pt x="10000" y="27913"/>
                </a:lnTo>
                <a:lnTo>
                  <a:pt x="10000" y="23452"/>
                </a:lnTo>
                <a:lnTo>
                  <a:pt x="5093" y="23452"/>
                </a:lnTo>
                <a:lnTo>
                  <a:pt x="5093" y="27913"/>
                </a:lnTo>
                <a:lnTo>
                  <a:pt x="5093" y="0"/>
                </a:lnTo>
              </a:path>
            </a:pathLst>
          </a:cu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Line 32">
            <a:extLst>
              <a:ext uri="{FF2B5EF4-FFF2-40B4-BE49-F238E27FC236}">
                <a16:creationId xmlns:a16="http://schemas.microsoft.com/office/drawing/2014/main" id="{E09372E6-1DEB-DB84-EAA5-8B118DE01189}"/>
              </a:ext>
            </a:extLst>
          </p:cNvPr>
          <p:cNvSpPr>
            <a:spLocks noChangeShapeType="1"/>
          </p:cNvSpPr>
          <p:nvPr/>
        </p:nvSpPr>
        <p:spPr bwMode="auto">
          <a:xfrm>
            <a:off x="2703570" y="5168916"/>
            <a:ext cx="292359"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Line 33">
            <a:extLst>
              <a:ext uri="{FF2B5EF4-FFF2-40B4-BE49-F238E27FC236}">
                <a16:creationId xmlns:a16="http://schemas.microsoft.com/office/drawing/2014/main" id="{1F754D47-E11C-ACE8-C892-D38902C0E9C2}"/>
              </a:ext>
            </a:extLst>
          </p:cNvPr>
          <p:cNvSpPr>
            <a:spLocks noChangeShapeType="1"/>
          </p:cNvSpPr>
          <p:nvPr/>
        </p:nvSpPr>
        <p:spPr bwMode="auto">
          <a:xfrm>
            <a:off x="5094255" y="5176853"/>
            <a:ext cx="294558"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Line 34">
            <a:extLst>
              <a:ext uri="{FF2B5EF4-FFF2-40B4-BE49-F238E27FC236}">
                <a16:creationId xmlns:a16="http://schemas.microsoft.com/office/drawing/2014/main" id="{0EF5DE6E-C684-2CD9-8D07-E8AEDD342F73}"/>
              </a:ext>
            </a:extLst>
          </p:cNvPr>
          <p:cNvSpPr>
            <a:spLocks noChangeShapeType="1"/>
          </p:cNvSpPr>
          <p:nvPr/>
        </p:nvSpPr>
        <p:spPr bwMode="auto">
          <a:xfrm>
            <a:off x="7376299" y="5176853"/>
            <a:ext cx="292359"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D39F69F-D0CB-B4B7-B595-41A902C5DEC7}"/>
              </a:ext>
            </a:extLst>
          </p:cNvPr>
          <p:cNvGrpSpPr/>
          <p:nvPr/>
        </p:nvGrpSpPr>
        <p:grpSpPr>
          <a:xfrm>
            <a:off x="1822105" y="2371741"/>
            <a:ext cx="8698411" cy="3575050"/>
            <a:chOff x="1955710" y="2371741"/>
            <a:chExt cx="8062912" cy="3575050"/>
          </a:xfrm>
        </p:grpSpPr>
        <p:sp>
          <p:nvSpPr>
            <p:cNvPr id="20" name="Line 13">
              <a:extLst>
                <a:ext uri="{FF2B5EF4-FFF2-40B4-BE49-F238E27FC236}">
                  <a16:creationId xmlns:a16="http://schemas.microsoft.com/office/drawing/2014/main" id="{B1BF6027-D915-A086-F003-06620C0C70A3}"/>
                </a:ext>
              </a:extLst>
            </p:cNvPr>
            <p:cNvSpPr>
              <a:spLocks noChangeShapeType="1"/>
            </p:cNvSpPr>
            <p:nvPr/>
          </p:nvSpPr>
          <p:spPr bwMode="auto">
            <a:xfrm>
              <a:off x="1960472" y="2371741"/>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2" name="Line 15">
              <a:extLst>
                <a:ext uri="{FF2B5EF4-FFF2-40B4-BE49-F238E27FC236}">
                  <a16:creationId xmlns:a16="http://schemas.microsoft.com/office/drawing/2014/main" id="{E475BFEE-2DD6-1B07-F0F9-3AAF6B199584}"/>
                </a:ext>
              </a:extLst>
            </p:cNvPr>
            <p:cNvSpPr>
              <a:spLocks noChangeShapeType="1"/>
            </p:cNvSpPr>
            <p:nvPr/>
          </p:nvSpPr>
          <p:spPr bwMode="auto">
            <a:xfrm>
              <a:off x="1958885" y="3559191"/>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4" name="Line 17">
              <a:extLst>
                <a:ext uri="{FF2B5EF4-FFF2-40B4-BE49-F238E27FC236}">
                  <a16:creationId xmlns:a16="http://schemas.microsoft.com/office/drawing/2014/main" id="{D485E980-6466-1235-06EC-FB4F55526BF8}"/>
                </a:ext>
              </a:extLst>
            </p:cNvPr>
            <p:cNvSpPr>
              <a:spLocks noChangeShapeType="1"/>
            </p:cNvSpPr>
            <p:nvPr/>
          </p:nvSpPr>
          <p:spPr bwMode="auto">
            <a:xfrm>
              <a:off x="1955710" y="4722828"/>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2" name="Line 35">
              <a:extLst>
                <a:ext uri="{FF2B5EF4-FFF2-40B4-BE49-F238E27FC236}">
                  <a16:creationId xmlns:a16="http://schemas.microsoft.com/office/drawing/2014/main" id="{D783438B-54F3-118F-4760-7973E59C0CE6}"/>
                </a:ext>
              </a:extLst>
            </p:cNvPr>
            <p:cNvSpPr>
              <a:spLocks noChangeShapeType="1"/>
            </p:cNvSpPr>
            <p:nvPr/>
          </p:nvSpPr>
          <p:spPr bwMode="auto">
            <a:xfrm>
              <a:off x="1958885" y="5946791"/>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Tree>
    <p:extLst>
      <p:ext uri="{BB962C8B-B14F-4D97-AF65-F5344CB8AC3E}">
        <p14:creationId xmlns:p14="http://schemas.microsoft.com/office/powerpoint/2010/main" val="24007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mph" presetSubtype="2" fill="hold" nodeType="clickEffect">
                                  <p:stCondLst>
                                    <p:cond delay="0"/>
                                  </p:stCondLst>
                                  <p:childTnLst>
                                    <p:animClr clrSpc="rgb" dir="cw">
                                      <p:cBhvr>
                                        <p:cTn id="31" dur="1000" fill="hold"/>
                                        <p:tgtEl>
                                          <p:spTgt spid="12"/>
                                        </p:tgtEl>
                                        <p:attrNameLst>
                                          <p:attrName>fillcolor</p:attrName>
                                        </p:attrNameLst>
                                      </p:cBhvr>
                                      <p:to>
                                        <a:srgbClr val="409E85"/>
                                      </p:to>
                                    </p:animClr>
                                    <p:set>
                                      <p:cBhvr>
                                        <p:cTn id="32" dur="1000" fill="hold"/>
                                        <p:tgtEl>
                                          <p:spTgt spid="12"/>
                                        </p:tgtEl>
                                        <p:attrNameLst>
                                          <p:attrName>fill.type</p:attrName>
                                        </p:attrNameLst>
                                      </p:cBhvr>
                                      <p:to>
                                        <p:strVal val="solid"/>
                                      </p:to>
                                    </p:set>
                                    <p:set>
                                      <p:cBhvr>
                                        <p:cTn id="33" dur="1000" fill="hold"/>
                                        <p:tgtEl>
                                          <p:spTgt spid="12"/>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mph" presetSubtype="2" fill="hold" nodeType="clickEffect">
                                  <p:stCondLst>
                                    <p:cond delay="0"/>
                                  </p:stCondLst>
                                  <p:childTnLst>
                                    <p:animClr clrSpc="rgb" dir="cw">
                                      <p:cBhvr>
                                        <p:cTn id="52" dur="1000" fill="hold"/>
                                        <p:tgtEl>
                                          <p:spTgt spid="17"/>
                                        </p:tgtEl>
                                        <p:attrNameLst>
                                          <p:attrName>fillcolor</p:attrName>
                                        </p:attrNameLst>
                                      </p:cBhvr>
                                      <p:to>
                                        <a:srgbClr val="409E85"/>
                                      </p:to>
                                    </p:animClr>
                                    <p:set>
                                      <p:cBhvr>
                                        <p:cTn id="53" dur="1000" fill="hold"/>
                                        <p:tgtEl>
                                          <p:spTgt spid="17"/>
                                        </p:tgtEl>
                                        <p:attrNameLst>
                                          <p:attrName>fill.type</p:attrName>
                                        </p:attrNameLst>
                                      </p:cBhvr>
                                      <p:to>
                                        <p:strVal val="solid"/>
                                      </p:to>
                                    </p:set>
                                    <p:set>
                                      <p:cBhvr>
                                        <p:cTn id="54" dur="1000" fill="hold"/>
                                        <p:tgtEl>
                                          <p:spTgt spid="17"/>
                                        </p:tgtEl>
                                        <p:attrNameLst>
                                          <p:attrName>fill.on</p:attrName>
                                        </p:attrNameLst>
                                      </p:cBhvr>
                                      <p:to>
                                        <p:strVal val="tru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1000" fill="hold"/>
                                        <p:tgtEl>
                                          <p:spTgt spid="18"/>
                                        </p:tgtEl>
                                        <p:attrNameLst>
                                          <p:attrName>fillcolor</p:attrName>
                                        </p:attrNameLst>
                                      </p:cBhvr>
                                      <p:to>
                                        <a:srgbClr val="409E85"/>
                                      </p:to>
                                    </p:animClr>
                                    <p:set>
                                      <p:cBhvr>
                                        <p:cTn id="59" dur="1000" fill="hold"/>
                                        <p:tgtEl>
                                          <p:spTgt spid="18"/>
                                        </p:tgtEl>
                                        <p:attrNameLst>
                                          <p:attrName>fill.type</p:attrName>
                                        </p:attrNameLst>
                                      </p:cBhvr>
                                      <p:to>
                                        <p:strVal val="solid"/>
                                      </p:to>
                                    </p:set>
                                    <p:set>
                                      <p:cBhvr>
                                        <p:cTn id="60" dur="1000" fill="hold"/>
                                        <p:tgtEl>
                                          <p:spTgt spid="18"/>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mph" presetSubtype="2" fill="hold" nodeType="clickEffect">
                                  <p:stCondLst>
                                    <p:cond delay="0"/>
                                  </p:stCondLst>
                                  <p:childTnLst>
                                    <p:animClr clrSpc="rgb" dir="cw">
                                      <p:cBhvr>
                                        <p:cTn id="64" dur="1000" fill="hold"/>
                                        <p:tgtEl>
                                          <p:spTgt spid="19"/>
                                        </p:tgtEl>
                                        <p:attrNameLst>
                                          <p:attrName>fillcolor</p:attrName>
                                        </p:attrNameLst>
                                      </p:cBhvr>
                                      <p:to>
                                        <a:srgbClr val="409E85"/>
                                      </p:to>
                                    </p:animClr>
                                    <p:set>
                                      <p:cBhvr>
                                        <p:cTn id="65" dur="1000" fill="hold"/>
                                        <p:tgtEl>
                                          <p:spTgt spid="19"/>
                                        </p:tgtEl>
                                        <p:attrNameLst>
                                          <p:attrName>fill.type</p:attrName>
                                        </p:attrNameLst>
                                      </p:cBhvr>
                                      <p:to>
                                        <p:strVal val="solid"/>
                                      </p:to>
                                    </p:set>
                                    <p:set>
                                      <p:cBhvr>
                                        <p:cTn id="66" dur="1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7" grpId="0" animBg="1"/>
      <p:bldP spid="18" grpId="0" animBg="1"/>
      <p:bldP spid="1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21725-B160-D50E-3F0A-1DCC56A2988F}"/>
              </a:ext>
            </a:extLst>
          </p:cNvPr>
          <p:cNvSpPr>
            <a:spLocks noGrp="1"/>
          </p:cNvSpPr>
          <p:nvPr>
            <p:ph type="title"/>
          </p:nvPr>
        </p:nvSpPr>
        <p:spPr/>
        <p:txBody>
          <a:bodyPr/>
          <a:lstStyle/>
          <a:p>
            <a:r>
              <a:rPr lang="en-GB"/>
              <a:t>Focus Styles Expert Report</a:t>
            </a:r>
          </a:p>
        </p:txBody>
      </p:sp>
      <p:sp>
        <p:nvSpPr>
          <p:cNvPr id="7" name="Rectangle 6">
            <a:extLst>
              <a:ext uri="{FF2B5EF4-FFF2-40B4-BE49-F238E27FC236}">
                <a16:creationId xmlns:a16="http://schemas.microsoft.com/office/drawing/2014/main" id="{31AFAA16-63E7-23DB-1F58-D4B53DA34CFC}"/>
              </a:ext>
            </a:extLst>
          </p:cNvPr>
          <p:cNvSpPr/>
          <p:nvPr/>
        </p:nvSpPr>
        <p:spPr>
          <a:xfrm>
            <a:off x="4454013" y="1471216"/>
            <a:ext cx="1641987" cy="403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close-up of a book&#10;&#10;Description automatically generated">
            <a:extLst>
              <a:ext uri="{FF2B5EF4-FFF2-40B4-BE49-F238E27FC236}">
                <a16:creationId xmlns:a16="http://schemas.microsoft.com/office/drawing/2014/main" id="{E6F24FBC-C7C0-F53B-6316-636A042E2E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1174" y="794398"/>
            <a:ext cx="3887827" cy="5497961"/>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D3F0963F-EE15-C418-4170-49F6EEAA1F97}"/>
              </a:ext>
            </a:extLst>
          </p:cNvPr>
          <p:cNvSpPr/>
          <p:nvPr/>
        </p:nvSpPr>
        <p:spPr>
          <a:xfrm>
            <a:off x="9881419" y="805454"/>
            <a:ext cx="973618" cy="187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screenshot of a metric profile&#10;&#10;Description automatically generated">
            <a:extLst>
              <a:ext uri="{FF2B5EF4-FFF2-40B4-BE49-F238E27FC236}">
                <a16:creationId xmlns:a16="http://schemas.microsoft.com/office/drawing/2014/main" id="{63039BFE-27F8-E9B4-08E9-225363098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46" y="1667264"/>
            <a:ext cx="5845260" cy="424785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88028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E471-D09B-F74D-1922-92357877BE5F}"/>
              </a:ext>
            </a:extLst>
          </p:cNvPr>
          <p:cNvSpPr>
            <a:spLocks noGrp="1"/>
          </p:cNvSpPr>
          <p:nvPr>
            <p:ph type="title"/>
          </p:nvPr>
        </p:nvSpPr>
        <p:spPr/>
        <p:txBody>
          <a:bodyPr/>
          <a:lstStyle/>
          <a:p>
            <a:endParaRPr lang="en-GB"/>
          </a:p>
        </p:txBody>
      </p:sp>
      <p:sp>
        <p:nvSpPr>
          <p:cNvPr id="11" name="Rectangle 10">
            <a:extLst>
              <a:ext uri="{FF2B5EF4-FFF2-40B4-BE49-F238E27FC236}">
                <a16:creationId xmlns:a16="http://schemas.microsoft.com/office/drawing/2014/main" id="{2448FB1E-B286-65A9-CE9A-1724980BB247}"/>
              </a:ext>
            </a:extLst>
          </p:cNvPr>
          <p:cNvSpPr/>
          <p:nvPr/>
        </p:nvSpPr>
        <p:spPr>
          <a:xfrm>
            <a:off x="458723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2B8554B-A870-7B57-5014-0DA423BEC4BD}"/>
              </a:ext>
            </a:extLst>
          </p:cNvPr>
          <p:cNvPicPr>
            <a:picLocks noChangeAspect="1"/>
          </p:cNvPicPr>
          <p:nvPr/>
        </p:nvPicPr>
        <p:blipFill>
          <a:blip r:embed="rId2"/>
          <a:stretch>
            <a:fillRect/>
          </a:stretch>
        </p:blipFill>
        <p:spPr>
          <a:xfrm>
            <a:off x="2114574" y="1083846"/>
            <a:ext cx="3599950" cy="4940749"/>
          </a:xfrm>
          <a:prstGeom prst="rect">
            <a:avLst/>
          </a:prstGeom>
          <a:ln>
            <a:noFill/>
          </a:ln>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94AE2FF5-F2F9-84E0-C216-D322066C8B2B}"/>
              </a:ext>
            </a:extLst>
          </p:cNvPr>
          <p:cNvPicPr>
            <a:picLocks noChangeAspect="1"/>
          </p:cNvPicPr>
          <p:nvPr/>
        </p:nvPicPr>
        <p:blipFill>
          <a:blip r:embed="rId3"/>
          <a:stretch>
            <a:fillRect/>
          </a:stretch>
        </p:blipFill>
        <p:spPr>
          <a:xfrm>
            <a:off x="6477478" y="1083846"/>
            <a:ext cx="3599951" cy="4940749"/>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55682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7DDF-FC3A-253E-F404-3E721BC08E97}"/>
              </a:ext>
            </a:extLst>
          </p:cNvPr>
          <p:cNvSpPr>
            <a:spLocks noGrp="1"/>
          </p:cNvSpPr>
          <p:nvPr>
            <p:ph type="title"/>
          </p:nvPr>
        </p:nvSpPr>
        <p:spPr/>
        <p:txBody>
          <a:bodyPr/>
          <a:lstStyle/>
          <a:p>
            <a:r>
              <a:rPr lang="en-GB"/>
              <a:t>Practical session: </a:t>
            </a:r>
          </a:p>
        </p:txBody>
      </p:sp>
      <p:sp>
        <p:nvSpPr>
          <p:cNvPr id="5" name="Content Placeholder 5">
            <a:extLst>
              <a:ext uri="{FF2B5EF4-FFF2-40B4-BE49-F238E27FC236}">
                <a16:creationId xmlns:a16="http://schemas.microsoft.com/office/drawing/2014/main" id="{25788AC8-2A83-7CD7-1EE8-9267B7F9E867}"/>
              </a:ext>
            </a:extLst>
          </p:cNvPr>
          <p:cNvSpPr>
            <a:spLocks noGrp="1"/>
          </p:cNvSpPr>
          <p:nvPr>
            <p:ph idx="1"/>
          </p:nvPr>
        </p:nvSpPr>
        <p:spPr>
          <a:xfrm>
            <a:off x="409222" y="3344516"/>
            <a:ext cx="5093982" cy="1688604"/>
          </a:xfrm>
        </p:spPr>
        <p:txBody>
          <a:bodyPr>
            <a:normAutofit lnSpcReduction="10000"/>
          </a:bodyPr>
          <a:lstStyle/>
          <a:p>
            <a:pPr>
              <a:spcAft>
                <a:spcPts val="1200"/>
              </a:spcAft>
            </a:pPr>
            <a:r>
              <a:rPr lang="en-GB" sz="1600"/>
              <a:t>An introduction</a:t>
            </a:r>
          </a:p>
          <a:p>
            <a:pPr>
              <a:spcAft>
                <a:spcPts val="1200"/>
              </a:spcAft>
            </a:pPr>
            <a:r>
              <a:rPr lang="en-GB" sz="1600"/>
              <a:t>Response Summary</a:t>
            </a:r>
          </a:p>
          <a:p>
            <a:pPr>
              <a:spcAft>
                <a:spcPts val="1200"/>
              </a:spcAft>
            </a:pPr>
            <a:r>
              <a:rPr lang="en-GB" sz="1600"/>
              <a:t>All the clusters – if you don’t get through everything in the allotted time don’t worry; we’re aiming for depth not breadth</a:t>
            </a:r>
          </a:p>
        </p:txBody>
      </p:sp>
      <p:sp>
        <p:nvSpPr>
          <p:cNvPr id="3" name="Content Placeholder 2">
            <a:extLst>
              <a:ext uri="{FF2B5EF4-FFF2-40B4-BE49-F238E27FC236}">
                <a16:creationId xmlns:a16="http://schemas.microsoft.com/office/drawing/2014/main" id="{3806D7CC-51BC-1C33-0AEB-35D11B7EB2FC}"/>
              </a:ext>
            </a:extLst>
          </p:cNvPr>
          <p:cNvSpPr>
            <a:spLocks noGrp="1"/>
          </p:cNvSpPr>
          <p:nvPr>
            <p:ph sz="quarter" idx="13"/>
          </p:nvPr>
        </p:nvSpPr>
        <p:spPr/>
        <p:txBody>
          <a:bodyPr/>
          <a:lstStyle/>
          <a:p>
            <a:r>
              <a:rPr lang="en-US"/>
              <a:t>Focus</a:t>
            </a:r>
            <a:r>
              <a:rPr lang="en-US" b="0"/>
              <a:t> Styles feedback</a:t>
            </a:r>
            <a:endParaRPr lang="en-GB"/>
          </a:p>
        </p:txBody>
      </p:sp>
      <p:sp>
        <p:nvSpPr>
          <p:cNvPr id="6" name="TextBox 5">
            <a:extLst>
              <a:ext uri="{FF2B5EF4-FFF2-40B4-BE49-F238E27FC236}">
                <a16:creationId xmlns:a16="http://schemas.microsoft.com/office/drawing/2014/main" id="{C0E22C8D-FC7B-B54A-739E-964434276FD3}"/>
              </a:ext>
            </a:extLst>
          </p:cNvPr>
          <p:cNvSpPr txBox="1"/>
          <p:nvPr/>
        </p:nvSpPr>
        <p:spPr>
          <a:xfrm>
            <a:off x="339437" y="2223635"/>
            <a:ext cx="28121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Wave feedback</a:t>
            </a:r>
          </a:p>
        </p:txBody>
      </p:sp>
      <p:sp>
        <p:nvSpPr>
          <p:cNvPr id="4" name="Content Placeholder 5">
            <a:extLst>
              <a:ext uri="{FF2B5EF4-FFF2-40B4-BE49-F238E27FC236}">
                <a16:creationId xmlns:a16="http://schemas.microsoft.com/office/drawing/2014/main" id="{9AF1FC5B-38BA-CFA2-1CCF-6FA25B19B26C}"/>
              </a:ext>
            </a:extLst>
          </p:cNvPr>
          <p:cNvSpPr txBox="1">
            <a:spLocks/>
          </p:cNvSpPr>
          <p:nvPr/>
        </p:nvSpPr>
        <p:spPr>
          <a:xfrm>
            <a:off x="339437" y="2660280"/>
            <a:ext cx="5532879" cy="630072"/>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You have the report of another delegate. Please prepare a feedback session including:</a:t>
            </a:r>
          </a:p>
        </p:txBody>
      </p:sp>
      <p:sp>
        <p:nvSpPr>
          <p:cNvPr id="10" name="TextBox 9">
            <a:extLst>
              <a:ext uri="{FF2B5EF4-FFF2-40B4-BE49-F238E27FC236}">
                <a16:creationId xmlns:a16="http://schemas.microsoft.com/office/drawing/2014/main" id="{B6E24AD4-9E84-A923-5919-A102023213E0}"/>
              </a:ext>
            </a:extLst>
          </p:cNvPr>
          <p:cNvSpPr txBox="1"/>
          <p:nvPr/>
        </p:nvSpPr>
        <p:spPr>
          <a:xfrm>
            <a:off x="409222" y="5703456"/>
            <a:ext cx="6096000" cy="294632"/>
          </a:xfrm>
          <a:prstGeom prst="rect">
            <a:avLst/>
          </a:prstGeom>
          <a:noFill/>
        </p:spPr>
        <p:txBody>
          <a:bodyPr wrap="square">
            <a:spAutoFit/>
          </a:bodyPr>
          <a:lstStyle/>
          <a:p>
            <a:pPr marL="0" marR="0" lvl="1" indent="0" algn="l" defTabSz="711200" rtl="0" eaLnBrk="1" fontAlgn="auto" latinLnBrk="0" hangingPunct="1">
              <a:lnSpc>
                <a:spcPct val="150000"/>
              </a:lnSpc>
              <a:spcBef>
                <a:spcPct val="0"/>
              </a:spcBef>
              <a:spcAft>
                <a:spcPct val="20000"/>
              </a:spcAft>
              <a:buClrTx/>
              <a:buSzTx/>
              <a:buFontTx/>
              <a:buNone/>
              <a:tabLst/>
              <a:defRPr/>
            </a:pPr>
            <a:r>
              <a:rPr kumimoji="0" lang="en-US" sz="1000" b="0" i="0" u="none" strike="noStrike" kern="1200" cap="none" spc="0" normalizeH="0" baseline="0" noProof="0">
                <a:ln>
                  <a:noFill/>
                </a:ln>
                <a:solidFill>
                  <a:srgbClr val="409E85"/>
                </a:solidFill>
                <a:effectLst/>
                <a:uLnTx/>
                <a:uFillTx/>
                <a:latin typeface="Arial"/>
                <a:ea typeface="+mn-ea"/>
                <a:cs typeface="+mn-cs"/>
              </a:rPr>
              <a:t>Please keep all data secure and confidential. </a:t>
            </a:r>
          </a:p>
        </p:txBody>
      </p:sp>
      <p:pic>
        <p:nvPicPr>
          <p:cNvPr id="15" name="Picture 14" descr="A close-up of a water wave&#10;&#10;Description automatically generated">
            <a:extLst>
              <a:ext uri="{FF2B5EF4-FFF2-40B4-BE49-F238E27FC236}">
                <a16:creationId xmlns:a16="http://schemas.microsoft.com/office/drawing/2014/main" id="{662DC0CE-A0B4-7488-7433-83FF61757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1316" y="1270842"/>
            <a:ext cx="3378165" cy="477250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859900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57374A2-FB98-59F5-204C-336EFB06C9F8}"/>
              </a:ext>
            </a:extLst>
          </p:cNvPr>
          <p:cNvSpPr/>
          <p:nvPr/>
        </p:nvSpPr>
        <p:spPr>
          <a:xfrm>
            <a:off x="5181931"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DAF28023-62DB-C920-1F77-F35D13BE5671}"/>
              </a:ext>
            </a:extLst>
          </p:cNvPr>
          <p:cNvSpPr/>
          <p:nvPr/>
        </p:nvSpPr>
        <p:spPr>
          <a:xfrm>
            <a:off x="7495466"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DABB9402-2772-08E6-A7CA-4FFD03FDEAD7}"/>
              </a:ext>
            </a:extLst>
          </p:cNvPr>
          <p:cNvSpPr/>
          <p:nvPr/>
        </p:nvSpPr>
        <p:spPr>
          <a:xfrm>
            <a:off x="9809001"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Freeform: Shape 2">
            <a:extLst>
              <a:ext uri="{FF2B5EF4-FFF2-40B4-BE49-F238E27FC236}">
                <a16:creationId xmlns:a16="http://schemas.microsoft.com/office/drawing/2014/main" id="{41297C03-BD38-53CA-21EC-120E5D640FBE}"/>
              </a:ext>
            </a:extLst>
          </p:cNvPr>
          <p:cNvSpPr/>
          <p:nvPr/>
        </p:nvSpPr>
        <p:spPr>
          <a:xfrm>
            <a:off x="501902"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07E34B3E-1C4A-147D-BF52-371A70000250}"/>
              </a:ext>
            </a:extLst>
          </p:cNvPr>
          <p:cNvSpPr/>
          <p:nvPr/>
        </p:nvSpPr>
        <p:spPr>
          <a:xfrm>
            <a:off x="2848740"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4A9E466F-8301-2B16-B676-A7564E8BDE2B}"/>
              </a:ext>
            </a:extLst>
          </p:cNvPr>
          <p:cNvSpPr>
            <a:spLocks noGrp="1"/>
          </p:cNvSpPr>
          <p:nvPr>
            <p:ph type="title"/>
          </p:nvPr>
        </p:nvSpPr>
        <p:spPr>
          <a:xfrm>
            <a:off x="838200" y="714474"/>
            <a:ext cx="10515600" cy="720291"/>
          </a:xfrm>
        </p:spPr>
        <p:txBody>
          <a:bodyPr/>
          <a:lstStyle/>
          <a:p>
            <a:pPr algn="ctr"/>
            <a:r>
              <a:rPr lang="en-GB"/>
              <a:t>Feedback Process</a:t>
            </a:r>
          </a:p>
        </p:txBody>
      </p:sp>
      <p:sp>
        <p:nvSpPr>
          <p:cNvPr id="10" name="TextBox 9">
            <a:extLst>
              <a:ext uri="{FF2B5EF4-FFF2-40B4-BE49-F238E27FC236}">
                <a16:creationId xmlns:a16="http://schemas.microsoft.com/office/drawing/2014/main" id="{D542F445-04C2-5C86-6DB8-F1E842856FF9}"/>
              </a:ext>
            </a:extLst>
          </p:cNvPr>
          <p:cNvSpPr txBox="1"/>
          <p:nvPr/>
        </p:nvSpPr>
        <p:spPr>
          <a:xfrm>
            <a:off x="513272" y="3454390"/>
            <a:ext cx="18250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Setting the scene</a:t>
            </a:r>
          </a:p>
        </p:txBody>
      </p:sp>
      <p:sp>
        <p:nvSpPr>
          <p:cNvPr id="11" name="Freeform: Shape 10">
            <a:extLst>
              <a:ext uri="{FF2B5EF4-FFF2-40B4-BE49-F238E27FC236}">
                <a16:creationId xmlns:a16="http://schemas.microsoft.com/office/drawing/2014/main" id="{FD88090A-A86B-3D42-0BEC-5CD138F735E2}"/>
              </a:ext>
            </a:extLst>
          </p:cNvPr>
          <p:cNvSpPr/>
          <p:nvPr/>
        </p:nvSpPr>
        <p:spPr>
          <a:xfrm rot="16200000" flipH="1" flipV="1">
            <a:off x="2376152"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5" name="TextBox 24">
            <a:extLst>
              <a:ext uri="{FF2B5EF4-FFF2-40B4-BE49-F238E27FC236}">
                <a16:creationId xmlns:a16="http://schemas.microsoft.com/office/drawing/2014/main" id="{8536751B-872A-FEE6-8FA3-7F8529D07739}"/>
              </a:ext>
            </a:extLst>
          </p:cNvPr>
          <p:cNvSpPr txBox="1"/>
          <p:nvPr/>
        </p:nvSpPr>
        <p:spPr>
          <a:xfrm>
            <a:off x="2892904" y="3327091"/>
            <a:ext cx="1712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Explain how Wave works</a:t>
            </a:r>
          </a:p>
        </p:txBody>
      </p:sp>
      <p:sp>
        <p:nvSpPr>
          <p:cNvPr id="26" name="Freeform: Shape 25">
            <a:extLst>
              <a:ext uri="{FF2B5EF4-FFF2-40B4-BE49-F238E27FC236}">
                <a16:creationId xmlns:a16="http://schemas.microsoft.com/office/drawing/2014/main" id="{78DC22CD-946A-241A-D0A9-8B2E2DAD725C}"/>
              </a:ext>
            </a:extLst>
          </p:cNvPr>
          <p:cNvSpPr/>
          <p:nvPr/>
        </p:nvSpPr>
        <p:spPr>
          <a:xfrm rot="16200000" flipH="1" flipV="1">
            <a:off x="4684805"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8" name="TextBox 27">
            <a:extLst>
              <a:ext uri="{FF2B5EF4-FFF2-40B4-BE49-F238E27FC236}">
                <a16:creationId xmlns:a16="http://schemas.microsoft.com/office/drawing/2014/main" id="{32AA5C67-700B-BBE8-6670-4FE5688311C9}"/>
              </a:ext>
            </a:extLst>
          </p:cNvPr>
          <p:cNvSpPr txBox="1"/>
          <p:nvPr/>
        </p:nvSpPr>
        <p:spPr>
          <a:xfrm>
            <a:off x="5188158" y="3330427"/>
            <a:ext cx="1825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Response Summary</a:t>
            </a:r>
          </a:p>
        </p:txBody>
      </p:sp>
      <p:sp>
        <p:nvSpPr>
          <p:cNvPr id="29" name="Freeform: Shape 28">
            <a:extLst>
              <a:ext uri="{FF2B5EF4-FFF2-40B4-BE49-F238E27FC236}">
                <a16:creationId xmlns:a16="http://schemas.microsoft.com/office/drawing/2014/main" id="{196CE164-A8DC-0F1C-5A66-77D4C58EAA07}"/>
              </a:ext>
            </a:extLst>
          </p:cNvPr>
          <p:cNvSpPr/>
          <p:nvPr/>
        </p:nvSpPr>
        <p:spPr>
          <a:xfrm rot="16200000" flipH="1" flipV="1">
            <a:off x="7017996"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1" name="TextBox 30">
            <a:extLst>
              <a:ext uri="{FF2B5EF4-FFF2-40B4-BE49-F238E27FC236}">
                <a16:creationId xmlns:a16="http://schemas.microsoft.com/office/drawing/2014/main" id="{A1BC8AC3-F19E-C745-0C5A-72F4E7115F97}"/>
              </a:ext>
            </a:extLst>
          </p:cNvPr>
          <p:cNvSpPr txBox="1"/>
          <p:nvPr/>
        </p:nvSpPr>
        <p:spPr>
          <a:xfrm>
            <a:off x="7523259" y="3352726"/>
            <a:ext cx="1825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Feedback the profile</a:t>
            </a:r>
          </a:p>
        </p:txBody>
      </p:sp>
      <p:sp>
        <p:nvSpPr>
          <p:cNvPr id="32" name="Freeform: Shape 31">
            <a:extLst>
              <a:ext uri="{FF2B5EF4-FFF2-40B4-BE49-F238E27FC236}">
                <a16:creationId xmlns:a16="http://schemas.microsoft.com/office/drawing/2014/main" id="{1B1907CE-6606-E9CC-7219-3A6430C2BB9B}"/>
              </a:ext>
            </a:extLst>
          </p:cNvPr>
          <p:cNvSpPr/>
          <p:nvPr/>
        </p:nvSpPr>
        <p:spPr>
          <a:xfrm rot="16200000" flipH="1" flipV="1">
            <a:off x="9331897"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4" name="TextBox 33">
            <a:extLst>
              <a:ext uri="{FF2B5EF4-FFF2-40B4-BE49-F238E27FC236}">
                <a16:creationId xmlns:a16="http://schemas.microsoft.com/office/drawing/2014/main" id="{6C1C38E8-2E06-7F44-2B48-8804E2273608}"/>
              </a:ext>
            </a:extLst>
          </p:cNvPr>
          <p:cNvSpPr txBox="1"/>
          <p:nvPr/>
        </p:nvSpPr>
        <p:spPr>
          <a:xfrm>
            <a:off x="9853674" y="3450201"/>
            <a:ext cx="18250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Summarize</a:t>
            </a:r>
          </a:p>
        </p:txBody>
      </p:sp>
      <p:sp>
        <p:nvSpPr>
          <p:cNvPr id="2" name="Content Placeholder 3">
            <a:extLst>
              <a:ext uri="{FF2B5EF4-FFF2-40B4-BE49-F238E27FC236}">
                <a16:creationId xmlns:a16="http://schemas.microsoft.com/office/drawing/2014/main" id="{CCB49D44-B919-C6F4-E20C-0D311FFCFEE3}"/>
              </a:ext>
            </a:extLst>
          </p:cNvPr>
          <p:cNvSpPr txBox="1">
            <a:spLocks/>
          </p:cNvSpPr>
          <p:nvPr/>
        </p:nvSpPr>
        <p:spPr>
          <a:xfrm>
            <a:off x="6926226" y="4664908"/>
            <a:ext cx="2532860" cy="1640294"/>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Discuss Deep Dives </a:t>
            </a:r>
          </a:p>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Ask questions </a:t>
            </a:r>
          </a:p>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Make links </a:t>
            </a:r>
          </a:p>
        </p:txBody>
      </p:sp>
    </p:spTree>
    <p:extLst>
      <p:ext uri="{BB962C8B-B14F-4D97-AF65-F5344CB8AC3E}">
        <p14:creationId xmlns:p14="http://schemas.microsoft.com/office/powerpoint/2010/main" val="3195278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2B09-34C6-1F11-CBE5-BE82F0E60815}"/>
              </a:ext>
            </a:extLst>
          </p:cNvPr>
          <p:cNvSpPr>
            <a:spLocks noGrp="1"/>
          </p:cNvSpPr>
          <p:nvPr>
            <p:ph type="title"/>
          </p:nvPr>
        </p:nvSpPr>
        <p:spPr/>
        <p:txBody>
          <a:bodyPr/>
          <a:lstStyle/>
          <a:p>
            <a:r>
              <a:rPr lang="en-GB"/>
              <a:t>Projective Tests </a:t>
            </a:r>
          </a:p>
        </p:txBody>
      </p:sp>
      <p:sp>
        <p:nvSpPr>
          <p:cNvPr id="4" name="Content Placeholder 3">
            <a:extLst>
              <a:ext uri="{FF2B5EF4-FFF2-40B4-BE49-F238E27FC236}">
                <a16:creationId xmlns:a16="http://schemas.microsoft.com/office/drawing/2014/main" id="{709B07BC-99D5-4FD1-92E6-043858510EE9}"/>
              </a:ext>
            </a:extLst>
          </p:cNvPr>
          <p:cNvSpPr>
            <a:spLocks noGrp="1"/>
          </p:cNvSpPr>
          <p:nvPr>
            <p:ph sz="quarter" idx="13"/>
          </p:nvPr>
        </p:nvSpPr>
        <p:spPr/>
        <p:txBody>
          <a:bodyPr/>
          <a:lstStyle/>
          <a:p>
            <a:r>
              <a:rPr lang="en-GB"/>
              <a:t>Thematic Apperception Test </a:t>
            </a:r>
          </a:p>
        </p:txBody>
      </p:sp>
      <p:pic>
        <p:nvPicPr>
          <p:cNvPr id="3" name="Picture 2" descr="http://projectivetests.umwblogs.org/files/2010/10/tatpic21-290x300.jpg">
            <a:hlinkClick r:id="rId3"/>
            <a:extLst>
              <a:ext uri="{FF2B5EF4-FFF2-40B4-BE49-F238E27FC236}">
                <a16:creationId xmlns:a16="http://schemas.microsoft.com/office/drawing/2014/main" id="{7C5686CC-BE52-619F-5554-4A179B3B5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5479" y="864157"/>
            <a:ext cx="5220826" cy="540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8242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4" name="Text Placeholder 4">
            <a:extLst>
              <a:ext uri="{FF2B5EF4-FFF2-40B4-BE49-F238E27FC236}">
                <a16:creationId xmlns:a16="http://schemas.microsoft.com/office/drawing/2014/main" id="{B796DAF7-82DC-75E5-1879-B27DA3AAED8D}"/>
              </a:ext>
            </a:extLst>
          </p:cNvPr>
          <p:cNvSpPr txBox="1">
            <a:spLocks/>
          </p:cNvSpPr>
          <p:nvPr/>
        </p:nvSpPr>
        <p:spPr>
          <a:xfrm>
            <a:off x="1037247" y="1265611"/>
            <a:ext cx="5447289" cy="8535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lnSpc>
                <a:spcPct val="90000"/>
              </a:lnSpc>
              <a:spcBef>
                <a:spcPts val="500"/>
              </a:spcBef>
              <a:buClr>
                <a:schemeClr val="accent2"/>
              </a:buClr>
              <a:buFont typeface="Arial" panose="020B0604020202020204" pitchFamily="34" charset="0"/>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4000" b="1" i="0" u="none" strike="noStrike" kern="1200" cap="none" spc="0" normalizeH="0" baseline="0" noProof="0" dirty="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Module </a:t>
            </a:r>
            <a:r>
              <a:rPr lang="en-GB" dirty="0">
                <a:solidFill>
                  <a:srgbClr val="55D2B1"/>
                </a:solidFill>
              </a:rPr>
              <a:t>8</a:t>
            </a:r>
            <a:endParaRPr kumimoji="0" lang="en-GB" sz="4000" b="1" i="0" u="none" strike="noStrike" kern="1200" cap="none" spc="0" normalizeH="0" baseline="0" noProof="0" dirty="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7" name="Content Placeholder 11">
            <a:extLst>
              <a:ext uri="{FF2B5EF4-FFF2-40B4-BE49-F238E27FC236}">
                <a16:creationId xmlns:a16="http://schemas.microsoft.com/office/drawing/2014/main" id="{D56A377A-F1A4-F861-FFBA-6002CF343107}"/>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Applications of Wave</a:t>
            </a:r>
          </a:p>
        </p:txBody>
      </p:sp>
    </p:spTree>
    <p:extLst>
      <p:ext uri="{BB962C8B-B14F-4D97-AF65-F5344CB8AC3E}">
        <p14:creationId xmlns:p14="http://schemas.microsoft.com/office/powerpoint/2010/main" val="18803737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DEF181-1440-7387-9CBE-B8864D1C5D7F}"/>
              </a:ext>
            </a:extLst>
          </p:cNvPr>
          <p:cNvSpPr>
            <a:spLocks noGrp="1"/>
          </p:cNvSpPr>
          <p:nvPr>
            <p:ph type="title"/>
          </p:nvPr>
        </p:nvSpPr>
        <p:spPr>
          <a:xfrm>
            <a:off x="339437" y="1182464"/>
            <a:ext cx="8147261" cy="720291"/>
          </a:xfrm>
        </p:spPr>
        <p:txBody>
          <a:bodyPr/>
          <a:lstStyle/>
          <a:p>
            <a:r>
              <a:rPr lang="en-GB"/>
              <a:t>General Process </a:t>
            </a:r>
          </a:p>
        </p:txBody>
      </p:sp>
      <p:sp>
        <p:nvSpPr>
          <p:cNvPr id="5" name="Content Placeholder 4">
            <a:extLst>
              <a:ext uri="{FF2B5EF4-FFF2-40B4-BE49-F238E27FC236}">
                <a16:creationId xmlns:a16="http://schemas.microsoft.com/office/drawing/2014/main" id="{E8AD0CC7-4066-0875-5226-E8E6E421B7BF}"/>
              </a:ext>
            </a:extLst>
          </p:cNvPr>
          <p:cNvSpPr>
            <a:spLocks noGrp="1"/>
          </p:cNvSpPr>
          <p:nvPr>
            <p:ph idx="1"/>
          </p:nvPr>
        </p:nvSpPr>
        <p:spPr>
          <a:xfrm>
            <a:off x="847737" y="2428354"/>
            <a:ext cx="9353457" cy="3895580"/>
          </a:xfrm>
        </p:spPr>
        <p:txBody>
          <a:bodyPr>
            <a:normAutofit/>
          </a:bodyPr>
          <a:lstStyle/>
          <a:p>
            <a:pPr marL="0" indent="0">
              <a:spcAft>
                <a:spcPts val="1800"/>
              </a:spcAft>
              <a:buNone/>
            </a:pPr>
            <a:r>
              <a:rPr lang="en-GB" sz="1800"/>
              <a:t>Job analysis to identify role requirements, e.g. select report and norm group </a:t>
            </a:r>
          </a:p>
          <a:p>
            <a:pPr marL="0" indent="0">
              <a:spcAft>
                <a:spcPts val="1800"/>
              </a:spcAft>
              <a:buNone/>
            </a:pPr>
            <a:r>
              <a:rPr lang="en-GB" sz="1800"/>
              <a:t>Prepare candidates and administer Wave </a:t>
            </a:r>
          </a:p>
          <a:p>
            <a:pPr marL="0" indent="0">
              <a:spcAft>
                <a:spcPts val="1800"/>
              </a:spcAft>
              <a:buNone/>
            </a:pPr>
            <a:r>
              <a:rPr lang="en-GB" sz="1800"/>
              <a:t>Interpret results </a:t>
            </a:r>
          </a:p>
          <a:p>
            <a:pPr marL="0" indent="0">
              <a:spcAft>
                <a:spcPts val="1800"/>
              </a:spcAft>
              <a:buNone/>
            </a:pPr>
            <a:r>
              <a:rPr lang="en-GB" sz="1800"/>
              <a:t>Use results to inform process/feedback </a:t>
            </a:r>
          </a:p>
        </p:txBody>
      </p:sp>
      <p:sp>
        <p:nvSpPr>
          <p:cNvPr id="7" name="Freeform: Shape 6">
            <a:extLst>
              <a:ext uri="{FF2B5EF4-FFF2-40B4-BE49-F238E27FC236}">
                <a16:creationId xmlns:a16="http://schemas.microsoft.com/office/drawing/2014/main" id="{3095EED7-1B22-DCF2-D6A0-82536B7726D8}"/>
              </a:ext>
            </a:extLst>
          </p:cNvPr>
          <p:cNvSpPr/>
          <p:nvPr/>
        </p:nvSpPr>
        <p:spPr>
          <a:xfrm rot="5400000">
            <a:off x="466572" y="2522159"/>
            <a:ext cx="272596" cy="14262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164E5173-88E8-D063-422F-D75347B2798B}"/>
              </a:ext>
            </a:extLst>
          </p:cNvPr>
          <p:cNvSpPr/>
          <p:nvPr/>
        </p:nvSpPr>
        <p:spPr>
          <a:xfrm rot="5400000">
            <a:off x="466572" y="3125663"/>
            <a:ext cx="272596" cy="14262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7E98E9B1-E4E0-4338-5FA0-CD3F87BE621D}"/>
              </a:ext>
            </a:extLst>
          </p:cNvPr>
          <p:cNvSpPr/>
          <p:nvPr/>
        </p:nvSpPr>
        <p:spPr>
          <a:xfrm rot="5400000">
            <a:off x="466572" y="3729167"/>
            <a:ext cx="272596" cy="14262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89FE57BE-A313-CA71-3FD9-722EF0D39A49}"/>
              </a:ext>
            </a:extLst>
          </p:cNvPr>
          <p:cNvSpPr/>
          <p:nvPr/>
        </p:nvSpPr>
        <p:spPr>
          <a:xfrm rot="5400000">
            <a:off x="466572" y="4332671"/>
            <a:ext cx="272596" cy="142620"/>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12976572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ABAF71-E274-9D18-308C-E866D250C85D}"/>
              </a:ext>
            </a:extLst>
          </p:cNvPr>
          <p:cNvSpPr>
            <a:spLocks noGrp="1"/>
          </p:cNvSpPr>
          <p:nvPr>
            <p:ph type="title"/>
          </p:nvPr>
        </p:nvSpPr>
        <p:spPr>
          <a:xfrm>
            <a:off x="3151463" y="847208"/>
            <a:ext cx="7142911" cy="720291"/>
          </a:xfrm>
        </p:spPr>
        <p:txBody>
          <a:bodyPr/>
          <a:lstStyle/>
          <a:p>
            <a:r>
              <a:rPr lang="en-GB"/>
              <a:t>Job Analysis</a:t>
            </a:r>
          </a:p>
        </p:txBody>
      </p:sp>
      <p:sp>
        <p:nvSpPr>
          <p:cNvPr id="6" name="Content Placeholder 5">
            <a:extLst>
              <a:ext uri="{FF2B5EF4-FFF2-40B4-BE49-F238E27FC236}">
                <a16:creationId xmlns:a16="http://schemas.microsoft.com/office/drawing/2014/main" id="{E0306FF2-7389-2859-0B6F-52A404D31859}"/>
              </a:ext>
            </a:extLst>
          </p:cNvPr>
          <p:cNvSpPr>
            <a:spLocks noGrp="1"/>
          </p:cNvSpPr>
          <p:nvPr>
            <p:ph idx="1"/>
          </p:nvPr>
        </p:nvSpPr>
        <p:spPr>
          <a:xfrm>
            <a:off x="545916" y="3345139"/>
            <a:ext cx="4901155" cy="1738140"/>
          </a:xfrm>
        </p:spPr>
        <p:txBody>
          <a:bodyPr>
            <a:normAutofit/>
          </a:bodyPr>
          <a:lstStyle/>
          <a:p>
            <a:r>
              <a:rPr lang="en-GB" sz="1600"/>
              <a:t>Prior to using Wave it is important to understand the role requirements so that you can select the appropriate report and norm group, and focus on relevant behaviors. </a:t>
            </a:r>
          </a:p>
          <a:p>
            <a:r>
              <a:rPr lang="en-GB" sz="1600"/>
              <a:t>Which behaviors are critical to success, and what is their relative importance? </a:t>
            </a:r>
          </a:p>
        </p:txBody>
      </p:sp>
      <p:sp>
        <p:nvSpPr>
          <p:cNvPr id="7" name="Content Placeholder 6">
            <a:extLst>
              <a:ext uri="{FF2B5EF4-FFF2-40B4-BE49-F238E27FC236}">
                <a16:creationId xmlns:a16="http://schemas.microsoft.com/office/drawing/2014/main" id="{A2A393A0-6F1C-B9FF-3398-39D668C40DA0}"/>
              </a:ext>
            </a:extLst>
          </p:cNvPr>
          <p:cNvSpPr>
            <a:spLocks noGrp="1"/>
          </p:cNvSpPr>
          <p:nvPr>
            <p:ph sz="quarter" idx="13"/>
          </p:nvPr>
        </p:nvSpPr>
        <p:spPr>
          <a:xfrm>
            <a:off x="3151751" y="1567499"/>
            <a:ext cx="7752223" cy="456190"/>
          </a:xfrm>
        </p:spPr>
        <p:txBody>
          <a:bodyPr/>
          <a:lstStyle/>
          <a:p>
            <a:r>
              <a:rPr lang="en-GB"/>
              <a:t>Profiling Requirements </a:t>
            </a:r>
          </a:p>
        </p:txBody>
      </p:sp>
      <p:pic>
        <p:nvPicPr>
          <p:cNvPr id="8" name="Picture 7">
            <a:extLst>
              <a:ext uri="{FF2B5EF4-FFF2-40B4-BE49-F238E27FC236}">
                <a16:creationId xmlns:a16="http://schemas.microsoft.com/office/drawing/2014/main" id="{90521ABF-96F5-0700-99DF-F68AAD5022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0918203">
            <a:off x="6211427" y="2112505"/>
            <a:ext cx="4930462" cy="3446343"/>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11" name="Graphic 10">
            <a:extLst>
              <a:ext uri="{FF2B5EF4-FFF2-40B4-BE49-F238E27FC236}">
                <a16:creationId xmlns:a16="http://schemas.microsoft.com/office/drawing/2014/main" id="{F7DDCA07-00E3-39F0-A65B-6B261CDDFF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2921" y="434254"/>
            <a:ext cx="1939106" cy="1974850"/>
          </a:xfrm>
          <a:prstGeom prst="rect">
            <a:avLst/>
          </a:prstGeom>
        </p:spPr>
      </p:pic>
    </p:spTree>
    <p:extLst>
      <p:ext uri="{BB962C8B-B14F-4D97-AF65-F5344CB8AC3E}">
        <p14:creationId xmlns:p14="http://schemas.microsoft.com/office/powerpoint/2010/main" val="10501333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7FDE8AD-6ACC-24C2-8E38-EBFADED600F4}"/>
              </a:ext>
            </a:extLst>
          </p:cNvPr>
          <p:cNvSpPr/>
          <p:nvPr/>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accent1">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83C2DD04-58F5-2B15-191E-C1317BC7A77A}"/>
              </a:ext>
            </a:extLst>
          </p:cNvPr>
          <p:cNvSpPr/>
          <p:nvPr/>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tx2">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9122B9A8-DDAA-D586-8805-B934448958AB}"/>
              </a:ext>
            </a:extLst>
          </p:cNvPr>
          <p:cNvSpPr/>
          <p:nvPr/>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accent1">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pic>
        <p:nvPicPr>
          <p:cNvPr id="11" name="Graphic 10">
            <a:extLst>
              <a:ext uri="{FF2B5EF4-FFF2-40B4-BE49-F238E27FC236}">
                <a16:creationId xmlns:a16="http://schemas.microsoft.com/office/drawing/2014/main" id="{C3B75ED3-A3FF-64EB-C26F-A6916EA9F80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5682" y="1392133"/>
            <a:ext cx="1479578" cy="1468284"/>
          </a:xfrm>
          <a:prstGeom prst="rect">
            <a:avLst/>
          </a:prstGeom>
        </p:spPr>
      </p:pic>
      <p:sp>
        <p:nvSpPr>
          <p:cNvPr id="12" name="TextBox 11">
            <a:extLst>
              <a:ext uri="{FF2B5EF4-FFF2-40B4-BE49-F238E27FC236}">
                <a16:creationId xmlns:a16="http://schemas.microsoft.com/office/drawing/2014/main" id="{F918805B-E228-4B92-1DC6-2666F8DA8E12}"/>
              </a:ext>
            </a:extLst>
          </p:cNvPr>
          <p:cNvSpPr txBox="1"/>
          <p:nvPr/>
        </p:nvSpPr>
        <p:spPr>
          <a:xfrm>
            <a:off x="1819242" y="1797242"/>
            <a:ext cx="3848493"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US" sz="40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Hire Talent</a:t>
            </a:r>
          </a:p>
        </p:txBody>
      </p:sp>
      <p:pic>
        <p:nvPicPr>
          <p:cNvPr id="18" name="Graphic 17">
            <a:extLst>
              <a:ext uri="{FF2B5EF4-FFF2-40B4-BE49-F238E27FC236}">
                <a16:creationId xmlns:a16="http://schemas.microsoft.com/office/drawing/2014/main" id="{8A2E80D1-4507-13E3-A641-EDE47E49378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62466" y="4058020"/>
            <a:ext cx="1661057" cy="322535"/>
          </a:xfrm>
          <a:prstGeom prst="rect">
            <a:avLst/>
          </a:prstGeom>
        </p:spPr>
      </p:pic>
      <p:cxnSp>
        <p:nvCxnSpPr>
          <p:cNvPr id="22" name="Straight Connector 21">
            <a:extLst>
              <a:ext uri="{FF2B5EF4-FFF2-40B4-BE49-F238E27FC236}">
                <a16:creationId xmlns:a16="http://schemas.microsoft.com/office/drawing/2014/main" id="{A12E4134-BA2F-BC91-00BF-58B4F8CF58FA}"/>
              </a:ext>
            </a:extLst>
          </p:cNvPr>
          <p:cNvCxnSpPr>
            <a:cxnSpLocks/>
          </p:cNvCxnSpPr>
          <p:nvPr/>
        </p:nvCxnSpPr>
        <p:spPr>
          <a:xfrm flipV="1">
            <a:off x="2800883" y="3063209"/>
            <a:ext cx="0" cy="3091328"/>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1792829-C053-7B08-E669-16096E74E2BC}"/>
              </a:ext>
            </a:extLst>
          </p:cNvPr>
          <p:cNvCxnSpPr/>
          <p:nvPr/>
        </p:nvCxnSpPr>
        <p:spPr>
          <a:xfrm>
            <a:off x="541981" y="3837865"/>
            <a:ext cx="9872019" cy="0"/>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86C60A7-1AAF-92E6-6F11-4EC8112A9949}"/>
              </a:ext>
            </a:extLst>
          </p:cNvPr>
          <p:cNvCxnSpPr/>
          <p:nvPr/>
        </p:nvCxnSpPr>
        <p:spPr>
          <a:xfrm>
            <a:off x="541981" y="4624882"/>
            <a:ext cx="9872019" cy="0"/>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B95DCB7-4A97-4DA2-3FFF-389D0D2BC709}"/>
              </a:ext>
            </a:extLst>
          </p:cNvPr>
          <p:cNvCxnSpPr>
            <a:cxnSpLocks/>
          </p:cNvCxnSpPr>
          <p:nvPr/>
        </p:nvCxnSpPr>
        <p:spPr>
          <a:xfrm>
            <a:off x="541981" y="5465866"/>
            <a:ext cx="7335209" cy="0"/>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pic>
        <p:nvPicPr>
          <p:cNvPr id="28" name="Graphic 27">
            <a:extLst>
              <a:ext uri="{FF2B5EF4-FFF2-40B4-BE49-F238E27FC236}">
                <a16:creationId xmlns:a16="http://schemas.microsoft.com/office/drawing/2014/main" id="{C7F51650-CFCB-13B8-77A6-CA598C9836C9}"/>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3234" y="3208569"/>
            <a:ext cx="411208" cy="411208"/>
          </a:xfrm>
          <a:prstGeom prst="rect">
            <a:avLst/>
          </a:prstGeom>
        </p:spPr>
      </p:pic>
      <p:sp>
        <p:nvSpPr>
          <p:cNvPr id="30" name="TextBox 29">
            <a:extLst>
              <a:ext uri="{FF2B5EF4-FFF2-40B4-BE49-F238E27FC236}">
                <a16:creationId xmlns:a16="http://schemas.microsoft.com/office/drawing/2014/main" id="{28EE07BA-6C0A-C556-4A1C-0D4F522C6B55}"/>
              </a:ext>
            </a:extLst>
          </p:cNvPr>
          <p:cNvSpPr txBox="1"/>
          <p:nvPr/>
        </p:nvSpPr>
        <p:spPr>
          <a:xfrm>
            <a:off x="1018253" y="3152563"/>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Professional Styles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Expert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31" name="Graphic 30">
            <a:extLst>
              <a:ext uri="{FF2B5EF4-FFF2-40B4-BE49-F238E27FC236}">
                <a16:creationId xmlns:a16="http://schemas.microsoft.com/office/drawing/2014/main" id="{CB1DC408-5401-263D-CD86-C33CB611FF0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3234" y="4024939"/>
            <a:ext cx="411208" cy="411208"/>
          </a:xfrm>
          <a:prstGeom prst="rect">
            <a:avLst/>
          </a:prstGeom>
        </p:spPr>
      </p:pic>
      <p:sp>
        <p:nvSpPr>
          <p:cNvPr id="32" name="TextBox 31">
            <a:extLst>
              <a:ext uri="{FF2B5EF4-FFF2-40B4-BE49-F238E27FC236}">
                <a16:creationId xmlns:a16="http://schemas.microsoft.com/office/drawing/2014/main" id="{DC9AD0C5-8C6C-B2D0-1AC5-305E380BAE32}"/>
              </a:ext>
            </a:extLst>
          </p:cNvPr>
          <p:cNvSpPr txBox="1"/>
          <p:nvPr/>
        </p:nvSpPr>
        <p:spPr>
          <a:xfrm>
            <a:off x="1018253" y="3968933"/>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Focus Styles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Expert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34" name="Graphic 33">
            <a:extLst>
              <a:ext uri="{FF2B5EF4-FFF2-40B4-BE49-F238E27FC236}">
                <a16:creationId xmlns:a16="http://schemas.microsoft.com/office/drawing/2014/main" id="{79D48E2E-27D8-13F1-7E68-FF9A4785EAF3}"/>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972469" y="3190851"/>
            <a:ext cx="481749" cy="476295"/>
          </a:xfrm>
          <a:prstGeom prst="rect">
            <a:avLst/>
          </a:prstGeom>
        </p:spPr>
      </p:pic>
      <p:sp>
        <p:nvSpPr>
          <p:cNvPr id="35" name="TextBox 34">
            <a:extLst>
              <a:ext uri="{FF2B5EF4-FFF2-40B4-BE49-F238E27FC236}">
                <a16:creationId xmlns:a16="http://schemas.microsoft.com/office/drawing/2014/main" id="{78DD8DF4-E5CF-C188-349B-B217B8662857}"/>
              </a:ext>
            </a:extLst>
          </p:cNvPr>
          <p:cNvSpPr txBox="1"/>
          <p:nvPr/>
        </p:nvSpPr>
        <p:spPr>
          <a:xfrm>
            <a:off x="3450348" y="3269054"/>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Interview Guide</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37" name="Straight Connector 36">
            <a:extLst>
              <a:ext uri="{FF2B5EF4-FFF2-40B4-BE49-F238E27FC236}">
                <a16:creationId xmlns:a16="http://schemas.microsoft.com/office/drawing/2014/main" id="{896B9D9F-55BC-974F-880D-D4E539E46457}"/>
              </a:ext>
            </a:extLst>
          </p:cNvPr>
          <p:cNvCxnSpPr>
            <a:cxnSpLocks/>
          </p:cNvCxnSpPr>
          <p:nvPr/>
        </p:nvCxnSpPr>
        <p:spPr>
          <a:xfrm flipV="1">
            <a:off x="5180289" y="3063209"/>
            <a:ext cx="0" cy="3091328"/>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52E2A66C-961D-91FF-8FC3-9153909AE2CF}"/>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68525" y="4858931"/>
            <a:ext cx="385917" cy="419154"/>
          </a:xfrm>
          <a:prstGeom prst="rect">
            <a:avLst/>
          </a:prstGeom>
        </p:spPr>
      </p:pic>
      <p:sp>
        <p:nvSpPr>
          <p:cNvPr id="40" name="TextBox 39">
            <a:extLst>
              <a:ext uri="{FF2B5EF4-FFF2-40B4-BE49-F238E27FC236}">
                <a16:creationId xmlns:a16="http://schemas.microsoft.com/office/drawing/2014/main" id="{6645717F-ABE5-C452-3FD5-B6B07A835568}"/>
              </a:ext>
            </a:extLst>
          </p:cNvPr>
          <p:cNvSpPr txBox="1"/>
          <p:nvPr/>
        </p:nvSpPr>
        <p:spPr>
          <a:xfrm>
            <a:off x="1018253" y="4802832"/>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Line Manager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42" name="Graphic 41">
            <a:extLst>
              <a:ext uri="{FF2B5EF4-FFF2-40B4-BE49-F238E27FC236}">
                <a16:creationId xmlns:a16="http://schemas.microsoft.com/office/drawing/2014/main" id="{38A1EE15-4DF1-9FED-658D-C372A3767ED5}"/>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927528" y="5690026"/>
            <a:ext cx="515257" cy="255349"/>
          </a:xfrm>
          <a:prstGeom prst="rect">
            <a:avLst/>
          </a:prstGeom>
        </p:spPr>
      </p:pic>
      <p:sp>
        <p:nvSpPr>
          <p:cNvPr id="43" name="TextBox 42">
            <a:extLst>
              <a:ext uri="{FF2B5EF4-FFF2-40B4-BE49-F238E27FC236}">
                <a16:creationId xmlns:a16="http://schemas.microsoft.com/office/drawing/2014/main" id="{B9489424-A971-E1A1-B0F5-92189CC26741}"/>
              </a:ext>
            </a:extLst>
          </p:cNvPr>
          <p:cNvSpPr txBox="1"/>
          <p:nvPr/>
        </p:nvSpPr>
        <p:spPr>
          <a:xfrm>
            <a:off x="3450348" y="5690026"/>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Onboarding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45" name="Graphic 44">
            <a:extLst>
              <a:ext uri="{FF2B5EF4-FFF2-40B4-BE49-F238E27FC236}">
                <a16:creationId xmlns:a16="http://schemas.microsoft.com/office/drawing/2014/main" id="{5C455BAC-03C5-75CD-657E-55B6E778AC72}"/>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53983" y="5620288"/>
            <a:ext cx="400460" cy="400460"/>
          </a:xfrm>
          <a:prstGeom prst="rect">
            <a:avLst/>
          </a:prstGeom>
        </p:spPr>
      </p:pic>
      <p:sp>
        <p:nvSpPr>
          <p:cNvPr id="46" name="TextBox 45">
            <a:extLst>
              <a:ext uri="{FF2B5EF4-FFF2-40B4-BE49-F238E27FC236}">
                <a16:creationId xmlns:a16="http://schemas.microsoft.com/office/drawing/2014/main" id="{A556562F-8217-7411-B426-C4E3A497B40C}"/>
              </a:ext>
            </a:extLst>
          </p:cNvPr>
          <p:cNvSpPr txBox="1"/>
          <p:nvPr/>
        </p:nvSpPr>
        <p:spPr>
          <a:xfrm>
            <a:off x="1018253" y="5690026"/>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Personal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48" name="Graphic 47">
            <a:extLst>
              <a:ext uri="{FF2B5EF4-FFF2-40B4-BE49-F238E27FC236}">
                <a16:creationId xmlns:a16="http://schemas.microsoft.com/office/drawing/2014/main" id="{AD59384F-4B50-31BB-C2F1-8AC49471D44B}"/>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963935" y="4826980"/>
            <a:ext cx="478850" cy="448512"/>
          </a:xfrm>
          <a:prstGeom prst="rect">
            <a:avLst/>
          </a:prstGeom>
        </p:spPr>
      </p:pic>
      <p:sp>
        <p:nvSpPr>
          <p:cNvPr id="49" name="TextBox 48">
            <a:extLst>
              <a:ext uri="{FF2B5EF4-FFF2-40B4-BE49-F238E27FC236}">
                <a16:creationId xmlns:a16="http://schemas.microsoft.com/office/drawing/2014/main" id="{812219E2-9D40-B36F-400C-E9A375761227}"/>
              </a:ext>
            </a:extLst>
          </p:cNvPr>
          <p:cNvSpPr txBox="1"/>
          <p:nvPr/>
        </p:nvSpPr>
        <p:spPr>
          <a:xfrm>
            <a:off x="3450348" y="4892142"/>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Sales Reports</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58" name="TextBox 57">
            <a:extLst>
              <a:ext uri="{FF2B5EF4-FFF2-40B4-BE49-F238E27FC236}">
                <a16:creationId xmlns:a16="http://schemas.microsoft.com/office/drawing/2014/main" id="{44A1CAF8-CFA5-C456-2F47-4D34BCAA1F36}"/>
              </a:ext>
            </a:extLst>
          </p:cNvPr>
          <p:cNvSpPr txBox="1"/>
          <p:nvPr/>
        </p:nvSpPr>
        <p:spPr>
          <a:xfrm>
            <a:off x="3450348" y="4103708"/>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Job Profiler</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60" name="Graphic 59">
            <a:extLst>
              <a:ext uri="{FF2B5EF4-FFF2-40B4-BE49-F238E27FC236}">
                <a16:creationId xmlns:a16="http://schemas.microsoft.com/office/drawing/2014/main" id="{80B51781-7B2B-714D-4D06-0CD6079415D7}"/>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375262" y="3278825"/>
            <a:ext cx="2003413" cy="388722"/>
          </a:xfrm>
          <a:prstGeom prst="rect">
            <a:avLst/>
          </a:prstGeom>
        </p:spPr>
      </p:pic>
      <p:pic>
        <p:nvPicPr>
          <p:cNvPr id="62" name="Graphic 61">
            <a:extLst>
              <a:ext uri="{FF2B5EF4-FFF2-40B4-BE49-F238E27FC236}">
                <a16:creationId xmlns:a16="http://schemas.microsoft.com/office/drawing/2014/main" id="{BD290600-8FCB-A898-D214-6DCA1FCDCB71}"/>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5362466" y="4852022"/>
            <a:ext cx="2288658" cy="399688"/>
          </a:xfrm>
          <a:prstGeom prst="rect">
            <a:avLst/>
          </a:prstGeom>
        </p:spPr>
      </p:pic>
      <p:cxnSp>
        <p:nvCxnSpPr>
          <p:cNvPr id="63" name="Straight Connector 62">
            <a:extLst>
              <a:ext uri="{FF2B5EF4-FFF2-40B4-BE49-F238E27FC236}">
                <a16:creationId xmlns:a16="http://schemas.microsoft.com/office/drawing/2014/main" id="{F1941E34-F1C9-B34A-8AA9-D140F0812904}"/>
              </a:ext>
            </a:extLst>
          </p:cNvPr>
          <p:cNvCxnSpPr>
            <a:cxnSpLocks/>
          </p:cNvCxnSpPr>
          <p:nvPr/>
        </p:nvCxnSpPr>
        <p:spPr>
          <a:xfrm flipV="1">
            <a:off x="7877190" y="3063209"/>
            <a:ext cx="0" cy="3091328"/>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5A9A1920-8220-2DA1-01B0-E3FFF0C5C94F}"/>
              </a:ext>
            </a:extLst>
          </p:cNvPr>
          <p:cNvSpPr txBox="1"/>
          <p:nvPr/>
        </p:nvSpPr>
        <p:spPr>
          <a:xfrm>
            <a:off x="8579755" y="4065608"/>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Assessment Centers</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72" name="TextBox 71">
            <a:extLst>
              <a:ext uri="{FF2B5EF4-FFF2-40B4-BE49-F238E27FC236}">
                <a16:creationId xmlns:a16="http://schemas.microsoft.com/office/drawing/2014/main" id="{C5D3D786-769B-4BA4-3DE5-6532F167AB32}"/>
              </a:ext>
            </a:extLst>
          </p:cNvPr>
          <p:cNvSpPr txBox="1"/>
          <p:nvPr/>
        </p:nvSpPr>
        <p:spPr>
          <a:xfrm>
            <a:off x="8003195" y="4063095"/>
            <a:ext cx="559238" cy="3416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US" sz="1800" b="1" i="0" u="none" strike="noStrike" kern="1200" cap="none" spc="0" normalizeH="0" baseline="0" noProof="0">
                <a:ln>
                  <a:noFill/>
                </a:ln>
                <a:solidFill>
                  <a:srgbClr val="409E85"/>
                </a:solidFill>
                <a:effectLst/>
                <a:uLnTx/>
                <a:uFillTx/>
                <a:latin typeface="Segoe UI" panose="020B0502040204020203" pitchFamily="34" charset="0"/>
                <a:ea typeface="Calibri" panose="020F0502020204030204" pitchFamily="34" charset="0"/>
                <a:cs typeface="Segoe UI" panose="020B0502040204020203" pitchFamily="34" charset="0"/>
              </a:rPr>
              <a:t>AC</a:t>
            </a:r>
          </a:p>
        </p:txBody>
      </p:sp>
      <p:sp>
        <p:nvSpPr>
          <p:cNvPr id="2" name="Title 1">
            <a:extLst>
              <a:ext uri="{FF2B5EF4-FFF2-40B4-BE49-F238E27FC236}">
                <a16:creationId xmlns:a16="http://schemas.microsoft.com/office/drawing/2014/main" id="{908EF784-7655-F401-4B98-432D440752FE}"/>
              </a:ext>
            </a:extLst>
          </p:cNvPr>
          <p:cNvSpPr>
            <a:spLocks noGrp="1"/>
          </p:cNvSpPr>
          <p:nvPr>
            <p:ph type="title"/>
          </p:nvPr>
        </p:nvSpPr>
        <p:spPr>
          <a:xfrm>
            <a:off x="407305" y="592764"/>
            <a:ext cx="11247120" cy="457200"/>
          </a:xfrm>
        </p:spPr>
        <p:txBody>
          <a:bodyPr>
            <a:normAutofit fontScale="90000"/>
          </a:bodyPr>
          <a:lstStyle/>
          <a:p>
            <a:r>
              <a:rPr lang="en-US" b="0"/>
              <a:t>For What Purpose Are You Using Wave?</a:t>
            </a:r>
            <a:endParaRPr lang="en-GB" b="0"/>
          </a:p>
        </p:txBody>
      </p:sp>
      <p:pic>
        <p:nvPicPr>
          <p:cNvPr id="3" name="Graphic 2">
            <a:extLst>
              <a:ext uri="{FF2B5EF4-FFF2-40B4-BE49-F238E27FC236}">
                <a16:creationId xmlns:a16="http://schemas.microsoft.com/office/drawing/2014/main" id="{A7FCD692-AE52-4421-719D-E4CBF4EED9A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953881" y="3994237"/>
            <a:ext cx="488904" cy="497916"/>
          </a:xfrm>
          <a:prstGeom prst="rect">
            <a:avLst/>
          </a:prstGeom>
        </p:spPr>
      </p:pic>
      <p:pic>
        <p:nvPicPr>
          <p:cNvPr id="5" name="Graphic 4">
            <a:extLst>
              <a:ext uri="{FF2B5EF4-FFF2-40B4-BE49-F238E27FC236}">
                <a16:creationId xmlns:a16="http://schemas.microsoft.com/office/drawing/2014/main" id="{0C759A96-7C31-3686-5F56-BAE0DB902CA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340381" y="5587283"/>
            <a:ext cx="2089039" cy="561457"/>
          </a:xfrm>
          <a:prstGeom prst="rect">
            <a:avLst/>
          </a:prstGeom>
        </p:spPr>
      </p:pic>
      <p:pic>
        <p:nvPicPr>
          <p:cNvPr id="6" name="Graphic 5">
            <a:extLst>
              <a:ext uri="{FF2B5EF4-FFF2-40B4-BE49-F238E27FC236}">
                <a16:creationId xmlns:a16="http://schemas.microsoft.com/office/drawing/2014/main" id="{A4C906A3-72D3-4DEA-D627-0565EE9F3C8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033675" y="3275948"/>
            <a:ext cx="2367451" cy="378404"/>
          </a:xfrm>
          <a:prstGeom prst="rect">
            <a:avLst/>
          </a:prstGeom>
        </p:spPr>
      </p:pic>
      <p:sp>
        <p:nvSpPr>
          <p:cNvPr id="7" name="Oval 6">
            <a:extLst>
              <a:ext uri="{FF2B5EF4-FFF2-40B4-BE49-F238E27FC236}">
                <a16:creationId xmlns:a16="http://schemas.microsoft.com/office/drawing/2014/main" id="{E0AFBA72-E637-AF11-EE47-5B92B1FDA648}"/>
              </a:ext>
            </a:extLst>
          </p:cNvPr>
          <p:cNvSpPr/>
          <p:nvPr/>
        </p:nvSpPr>
        <p:spPr>
          <a:xfrm>
            <a:off x="8022022" y="3977415"/>
            <a:ext cx="515743" cy="50884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106007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918805B-E228-4B92-1DC6-2666F8DA8E12}"/>
              </a:ext>
            </a:extLst>
          </p:cNvPr>
          <p:cNvSpPr txBox="1"/>
          <p:nvPr/>
        </p:nvSpPr>
        <p:spPr>
          <a:xfrm>
            <a:off x="1690010" y="1689399"/>
            <a:ext cx="3848493"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US" sz="40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2" name="Group 1">
            <a:extLst>
              <a:ext uri="{FF2B5EF4-FFF2-40B4-BE49-F238E27FC236}">
                <a16:creationId xmlns:a16="http://schemas.microsoft.com/office/drawing/2014/main" id="{AA035235-6448-F640-6838-DE0345E6D12A}"/>
              </a:ext>
            </a:extLst>
          </p:cNvPr>
          <p:cNvGrpSpPr/>
          <p:nvPr/>
        </p:nvGrpSpPr>
        <p:grpSpPr>
          <a:xfrm>
            <a:off x="639944" y="1455539"/>
            <a:ext cx="1238112" cy="1197904"/>
            <a:chOff x="4241051" y="2324992"/>
            <a:chExt cx="1382912" cy="1338002"/>
          </a:xfrm>
        </p:grpSpPr>
        <p:sp>
          <p:nvSpPr>
            <p:cNvPr id="3" name="Freeform: Shape 2">
              <a:extLst>
                <a:ext uri="{FF2B5EF4-FFF2-40B4-BE49-F238E27FC236}">
                  <a16:creationId xmlns:a16="http://schemas.microsoft.com/office/drawing/2014/main" id="{378A28C0-08C6-165F-56CC-3D63600685AC}"/>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 name="Freeform: Shape 3">
              <a:extLst>
                <a:ext uri="{FF2B5EF4-FFF2-40B4-BE49-F238E27FC236}">
                  <a16:creationId xmlns:a16="http://schemas.microsoft.com/office/drawing/2014/main" id="{7082CAF8-561E-0E61-5DC8-392E4F90623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 name="Freeform: Shape 4">
              <a:extLst>
                <a:ext uri="{FF2B5EF4-FFF2-40B4-BE49-F238E27FC236}">
                  <a16:creationId xmlns:a16="http://schemas.microsoft.com/office/drawing/2014/main" id="{ABC72A4A-1B3B-E2D9-007A-DFC0FFD43D74}"/>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3E30DD7E-02ED-90BB-0D5C-A1F89F49469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C8046431-805C-31E4-D191-64D43EE082D9}"/>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3A0F525C-7CB5-8F24-6231-BC5C119C17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E8F84B9D-BCF5-E38E-472C-B3C575F18066}"/>
              </a:ext>
            </a:extLst>
          </p:cNvPr>
          <p:cNvGrpSpPr>
            <a:grpSpLocks noGrp="1" noUngrp="1" noRot="1" noMove="1" noResize="1"/>
          </p:cNvGrpSpPr>
          <p:nvPr/>
        </p:nvGrpSpPr>
        <p:grpSpPr>
          <a:xfrm>
            <a:off x="6834209" y="0"/>
            <a:ext cx="5357792" cy="6858001"/>
            <a:chOff x="6834209" y="0"/>
            <a:chExt cx="5357792" cy="6858001"/>
          </a:xfrm>
        </p:grpSpPr>
        <p:sp>
          <p:nvSpPr>
            <p:cNvPr id="17" name="Freeform: Shape 16">
              <a:extLst>
                <a:ext uri="{FF2B5EF4-FFF2-40B4-BE49-F238E27FC236}">
                  <a16:creationId xmlns:a16="http://schemas.microsoft.com/office/drawing/2014/main" id="{DC5E2701-FFC6-AC97-48E3-25586874C72F}"/>
                </a:ext>
              </a:extLst>
            </p:cNvPr>
            <p:cNvSpPr>
              <a:spLocks noGrp="1" noRot="1" noMove="1" noResize="1" noEditPoints="1" noAdjustHandles="1" noChangeArrowheads="1" noChangeShapeType="1"/>
            </p:cNvSpPr>
            <p:nvPr/>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9FC3691E-131B-1D9C-22A5-78F4FC855ED4}"/>
                </a:ext>
              </a:extLst>
            </p:cNvPr>
            <p:cNvSpPr>
              <a:spLocks noGrp="1" noRot="1" noMove="1" noResize="1" noEditPoints="1" noAdjustHandles="1" noChangeArrowheads="1" noChangeShapeType="1"/>
            </p:cNvSpPr>
            <p:nvPr/>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C7B65791-5561-5CB6-4B01-6CDA51CC0F8E}"/>
                </a:ext>
              </a:extLst>
            </p:cNvPr>
            <p:cNvSpPr>
              <a:spLocks noGrp="1" noRot="1" noMove="1" noResize="1" noEditPoints="1" noAdjustHandles="1" noChangeArrowheads="1" noChangeShapeType="1"/>
            </p:cNvSpPr>
            <p:nvPr/>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8261288E-B0BC-37D0-5695-FAD9EFCD4AD1}"/>
                </a:ext>
              </a:extLst>
            </p:cNvPr>
            <p:cNvSpPr>
              <a:spLocks noGrp="1" noRot="1" noMove="1" noResize="1" noEditPoints="1" noAdjustHandles="1" noChangeArrowheads="1" noChangeShapeType="1"/>
            </p:cNvSpPr>
            <p:nvPr/>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DF560676-1BCA-F63E-A857-83FACA192E1B}"/>
                </a:ext>
              </a:extLst>
            </p:cNvPr>
            <p:cNvSpPr>
              <a:spLocks noGrp="1" noRot="1" noMove="1" noResize="1" noEditPoints="1" noAdjustHandles="1" noChangeArrowheads="1" noChangeShapeType="1"/>
            </p:cNvSpPr>
            <p:nvPr/>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cxnSp>
        <p:nvCxnSpPr>
          <p:cNvPr id="31" name="Straight Connector 30">
            <a:extLst>
              <a:ext uri="{FF2B5EF4-FFF2-40B4-BE49-F238E27FC236}">
                <a16:creationId xmlns:a16="http://schemas.microsoft.com/office/drawing/2014/main" id="{8F07213D-B01A-D2C4-2CBF-357247FAF613}"/>
              </a:ext>
            </a:extLst>
          </p:cNvPr>
          <p:cNvCxnSpPr>
            <a:cxnSpLocks/>
          </p:cNvCxnSpPr>
          <p:nvPr/>
        </p:nvCxnSpPr>
        <p:spPr>
          <a:xfrm flipV="1">
            <a:off x="2800883" y="3063209"/>
            <a:ext cx="0" cy="3091328"/>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F67DFE55-8750-4594-A632-8F688D66FE8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3234" y="3208569"/>
            <a:ext cx="411208" cy="411208"/>
          </a:xfrm>
          <a:prstGeom prst="rect">
            <a:avLst/>
          </a:prstGeom>
        </p:spPr>
      </p:pic>
      <p:sp>
        <p:nvSpPr>
          <p:cNvPr id="35" name="TextBox 34">
            <a:extLst>
              <a:ext uri="{FF2B5EF4-FFF2-40B4-BE49-F238E27FC236}">
                <a16:creationId xmlns:a16="http://schemas.microsoft.com/office/drawing/2014/main" id="{3D3D0044-5CF8-8B42-BC38-C42554ACE7BB}"/>
              </a:ext>
            </a:extLst>
          </p:cNvPr>
          <p:cNvSpPr txBox="1"/>
          <p:nvPr/>
        </p:nvSpPr>
        <p:spPr>
          <a:xfrm>
            <a:off x="1018253" y="3152563"/>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Professional Styles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Expert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36" name="Graphic 35">
            <a:extLst>
              <a:ext uri="{FF2B5EF4-FFF2-40B4-BE49-F238E27FC236}">
                <a16:creationId xmlns:a16="http://schemas.microsoft.com/office/drawing/2014/main" id="{15548C18-9705-A328-B6CD-66E29584A88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3234" y="4024939"/>
            <a:ext cx="411208" cy="411208"/>
          </a:xfrm>
          <a:prstGeom prst="rect">
            <a:avLst/>
          </a:prstGeom>
        </p:spPr>
      </p:pic>
      <p:sp>
        <p:nvSpPr>
          <p:cNvPr id="37" name="TextBox 36">
            <a:extLst>
              <a:ext uri="{FF2B5EF4-FFF2-40B4-BE49-F238E27FC236}">
                <a16:creationId xmlns:a16="http://schemas.microsoft.com/office/drawing/2014/main" id="{CA33789C-7342-5112-96CE-660BC4F97709}"/>
              </a:ext>
            </a:extLst>
          </p:cNvPr>
          <p:cNvSpPr txBox="1"/>
          <p:nvPr/>
        </p:nvSpPr>
        <p:spPr>
          <a:xfrm>
            <a:off x="1018253" y="3968933"/>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Focus Styles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Expert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40" name="Straight Connector 39">
            <a:extLst>
              <a:ext uri="{FF2B5EF4-FFF2-40B4-BE49-F238E27FC236}">
                <a16:creationId xmlns:a16="http://schemas.microsoft.com/office/drawing/2014/main" id="{4069BCF5-7E8A-D199-101E-89EC0D7FF787}"/>
              </a:ext>
            </a:extLst>
          </p:cNvPr>
          <p:cNvCxnSpPr>
            <a:cxnSpLocks/>
          </p:cNvCxnSpPr>
          <p:nvPr/>
        </p:nvCxnSpPr>
        <p:spPr>
          <a:xfrm flipV="1">
            <a:off x="5180289" y="3063209"/>
            <a:ext cx="0" cy="3091328"/>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pic>
        <p:nvPicPr>
          <p:cNvPr id="43" name="Graphic 42">
            <a:extLst>
              <a:ext uri="{FF2B5EF4-FFF2-40B4-BE49-F238E27FC236}">
                <a16:creationId xmlns:a16="http://schemas.microsoft.com/office/drawing/2014/main" id="{66DD41C8-5E1F-B60B-B362-BA8D54FFE68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63935" y="4826980"/>
            <a:ext cx="478850" cy="448512"/>
          </a:xfrm>
          <a:prstGeom prst="rect">
            <a:avLst/>
          </a:prstGeom>
        </p:spPr>
      </p:pic>
      <p:sp>
        <p:nvSpPr>
          <p:cNvPr id="44" name="TextBox 43">
            <a:extLst>
              <a:ext uri="{FF2B5EF4-FFF2-40B4-BE49-F238E27FC236}">
                <a16:creationId xmlns:a16="http://schemas.microsoft.com/office/drawing/2014/main" id="{AE5D00CE-35CF-BD25-0FA7-846D247D23F8}"/>
              </a:ext>
            </a:extLst>
          </p:cNvPr>
          <p:cNvSpPr txBox="1"/>
          <p:nvPr/>
        </p:nvSpPr>
        <p:spPr>
          <a:xfrm>
            <a:off x="3450348" y="4892142"/>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Sales Reports</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50" name="TextBox 49">
            <a:extLst>
              <a:ext uri="{FF2B5EF4-FFF2-40B4-BE49-F238E27FC236}">
                <a16:creationId xmlns:a16="http://schemas.microsoft.com/office/drawing/2014/main" id="{744E461D-DACD-0746-1043-3EB6B5E60177}"/>
              </a:ext>
            </a:extLst>
          </p:cNvPr>
          <p:cNvSpPr txBox="1"/>
          <p:nvPr/>
        </p:nvSpPr>
        <p:spPr>
          <a:xfrm>
            <a:off x="3450348" y="4103708"/>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Work Roles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55" name="Oval 54">
            <a:extLst>
              <a:ext uri="{FF2B5EF4-FFF2-40B4-BE49-F238E27FC236}">
                <a16:creationId xmlns:a16="http://schemas.microsoft.com/office/drawing/2014/main" id="{1E3F0A2E-769B-3D1A-9B68-6AF39610F2C1}"/>
              </a:ext>
            </a:extLst>
          </p:cNvPr>
          <p:cNvSpPr/>
          <p:nvPr/>
        </p:nvSpPr>
        <p:spPr>
          <a:xfrm>
            <a:off x="5355372" y="3977415"/>
            <a:ext cx="515743" cy="50884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TextBox 55">
            <a:extLst>
              <a:ext uri="{FF2B5EF4-FFF2-40B4-BE49-F238E27FC236}">
                <a16:creationId xmlns:a16="http://schemas.microsoft.com/office/drawing/2014/main" id="{0998480F-FBFA-36E8-2254-D8032703568B}"/>
              </a:ext>
            </a:extLst>
          </p:cNvPr>
          <p:cNvSpPr txBox="1"/>
          <p:nvPr/>
        </p:nvSpPr>
        <p:spPr>
          <a:xfrm>
            <a:off x="5882443" y="3994964"/>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Development Centers</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57" name="TextBox 56">
            <a:extLst>
              <a:ext uri="{FF2B5EF4-FFF2-40B4-BE49-F238E27FC236}">
                <a16:creationId xmlns:a16="http://schemas.microsoft.com/office/drawing/2014/main" id="{9CDF10B7-C95C-0262-5041-D90C5DED8146}"/>
              </a:ext>
            </a:extLst>
          </p:cNvPr>
          <p:cNvSpPr txBox="1"/>
          <p:nvPr/>
        </p:nvSpPr>
        <p:spPr>
          <a:xfrm>
            <a:off x="5090127" y="4079798"/>
            <a:ext cx="1051709" cy="3416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US" sz="1800" b="1" i="0" u="none" strike="noStrike" kern="1200" cap="none" spc="0" normalizeH="0" baseline="0" noProof="0">
                <a:ln>
                  <a:noFill/>
                </a:ln>
                <a:solidFill>
                  <a:srgbClr val="409E85"/>
                </a:solidFill>
                <a:effectLst/>
                <a:uLnTx/>
                <a:uFillTx/>
                <a:latin typeface="Segoe UI" panose="020B0502040204020203" pitchFamily="34" charset="0"/>
                <a:ea typeface="Calibri" panose="020F0502020204030204" pitchFamily="34" charset="0"/>
                <a:cs typeface="Segoe UI" panose="020B0502040204020203" pitchFamily="34" charset="0"/>
              </a:rPr>
              <a:t>DC</a:t>
            </a:r>
          </a:p>
        </p:txBody>
      </p:sp>
      <p:grpSp>
        <p:nvGrpSpPr>
          <p:cNvPr id="91" name="Group 90">
            <a:extLst>
              <a:ext uri="{FF2B5EF4-FFF2-40B4-BE49-F238E27FC236}">
                <a16:creationId xmlns:a16="http://schemas.microsoft.com/office/drawing/2014/main" id="{648550CF-C8E7-FC3B-0137-FB7BD843CC1D}"/>
              </a:ext>
            </a:extLst>
          </p:cNvPr>
          <p:cNvGrpSpPr/>
          <p:nvPr/>
        </p:nvGrpSpPr>
        <p:grpSpPr>
          <a:xfrm>
            <a:off x="541981" y="3837865"/>
            <a:ext cx="7183977" cy="1628001"/>
            <a:chOff x="541981" y="3837865"/>
            <a:chExt cx="7335209" cy="1628001"/>
          </a:xfrm>
        </p:grpSpPr>
        <p:cxnSp>
          <p:nvCxnSpPr>
            <p:cNvPr id="32" name="Straight Connector 31">
              <a:extLst>
                <a:ext uri="{FF2B5EF4-FFF2-40B4-BE49-F238E27FC236}">
                  <a16:creationId xmlns:a16="http://schemas.microsoft.com/office/drawing/2014/main" id="{BD4971CC-D245-7C12-2C24-9D9497FC48E2}"/>
                </a:ext>
              </a:extLst>
            </p:cNvPr>
            <p:cNvCxnSpPr>
              <a:cxnSpLocks/>
            </p:cNvCxnSpPr>
            <p:nvPr/>
          </p:nvCxnSpPr>
          <p:spPr>
            <a:xfrm>
              <a:off x="541981" y="3837865"/>
              <a:ext cx="7335209" cy="0"/>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DC3BD19-0EC1-40B4-FA69-0AE70D87300E}"/>
                </a:ext>
              </a:extLst>
            </p:cNvPr>
            <p:cNvCxnSpPr>
              <a:cxnSpLocks/>
            </p:cNvCxnSpPr>
            <p:nvPr/>
          </p:nvCxnSpPr>
          <p:spPr>
            <a:xfrm>
              <a:off x="541981" y="4624882"/>
              <a:ext cx="7335209" cy="0"/>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FB8B98C-A017-1A4E-9840-B5A374C3B3DD}"/>
                </a:ext>
              </a:extLst>
            </p:cNvPr>
            <p:cNvCxnSpPr>
              <a:cxnSpLocks/>
            </p:cNvCxnSpPr>
            <p:nvPr/>
          </p:nvCxnSpPr>
          <p:spPr>
            <a:xfrm>
              <a:off x="541981" y="5465866"/>
              <a:ext cx="7335209" cy="0"/>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grpSp>
      <p:pic>
        <p:nvPicPr>
          <p:cNvPr id="60" name="Graphic 59">
            <a:extLst>
              <a:ext uri="{FF2B5EF4-FFF2-40B4-BE49-F238E27FC236}">
                <a16:creationId xmlns:a16="http://schemas.microsoft.com/office/drawing/2014/main" id="{207D22CA-63BE-8B8F-47DD-FC8EE7963BF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6685" y="5656234"/>
            <a:ext cx="397758" cy="397758"/>
          </a:xfrm>
          <a:prstGeom prst="rect">
            <a:avLst/>
          </a:prstGeom>
        </p:spPr>
      </p:pic>
      <p:sp>
        <p:nvSpPr>
          <p:cNvPr id="61" name="TextBox 60">
            <a:extLst>
              <a:ext uri="{FF2B5EF4-FFF2-40B4-BE49-F238E27FC236}">
                <a16:creationId xmlns:a16="http://schemas.microsoft.com/office/drawing/2014/main" id="{CB4DB6DD-07E4-D6A3-7BF9-DA7DEFBDB7FD}"/>
              </a:ext>
            </a:extLst>
          </p:cNvPr>
          <p:cNvSpPr txBox="1"/>
          <p:nvPr/>
        </p:nvSpPr>
        <p:spPr>
          <a:xfrm>
            <a:off x="1018253" y="5607717"/>
            <a:ext cx="17438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Development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63" name="Graphic 62">
            <a:extLst>
              <a:ext uri="{FF2B5EF4-FFF2-40B4-BE49-F238E27FC236}">
                <a16:creationId xmlns:a16="http://schemas.microsoft.com/office/drawing/2014/main" id="{08F9CFA9-86A9-6B64-8384-0D626A620136}"/>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989110" y="3988377"/>
            <a:ext cx="461238" cy="465113"/>
          </a:xfrm>
          <a:prstGeom prst="rect">
            <a:avLst/>
          </a:prstGeom>
        </p:spPr>
      </p:pic>
      <p:pic>
        <p:nvPicPr>
          <p:cNvPr id="64" name="Graphic 63">
            <a:extLst>
              <a:ext uri="{FF2B5EF4-FFF2-40B4-BE49-F238E27FC236}">
                <a16:creationId xmlns:a16="http://schemas.microsoft.com/office/drawing/2014/main" id="{DBF04734-63F8-0B5C-60CF-4AE95DCAD4C8}"/>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927528" y="5690026"/>
            <a:ext cx="515257" cy="255349"/>
          </a:xfrm>
          <a:prstGeom prst="rect">
            <a:avLst/>
          </a:prstGeom>
        </p:spPr>
      </p:pic>
      <p:sp>
        <p:nvSpPr>
          <p:cNvPr id="65" name="TextBox 64">
            <a:extLst>
              <a:ext uri="{FF2B5EF4-FFF2-40B4-BE49-F238E27FC236}">
                <a16:creationId xmlns:a16="http://schemas.microsoft.com/office/drawing/2014/main" id="{3297F23E-FAE1-6477-DB07-3C8F00D7B7A6}"/>
              </a:ext>
            </a:extLst>
          </p:cNvPr>
          <p:cNvSpPr txBox="1"/>
          <p:nvPr/>
        </p:nvSpPr>
        <p:spPr>
          <a:xfrm>
            <a:off x="3450348" y="5690026"/>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Onboarding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66" name="Graphic 65">
            <a:extLst>
              <a:ext uri="{FF2B5EF4-FFF2-40B4-BE49-F238E27FC236}">
                <a16:creationId xmlns:a16="http://schemas.microsoft.com/office/drawing/2014/main" id="{423A5460-6875-4CA5-CB78-A99BF511AF48}"/>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379812" y="3192385"/>
            <a:ext cx="480489" cy="519407"/>
          </a:xfrm>
          <a:prstGeom prst="rect">
            <a:avLst/>
          </a:prstGeom>
        </p:spPr>
      </p:pic>
      <p:sp>
        <p:nvSpPr>
          <p:cNvPr id="67" name="TextBox 66">
            <a:extLst>
              <a:ext uri="{FF2B5EF4-FFF2-40B4-BE49-F238E27FC236}">
                <a16:creationId xmlns:a16="http://schemas.microsoft.com/office/drawing/2014/main" id="{4CB38E9F-43CD-12DE-3010-FA99BC58E54E}"/>
              </a:ext>
            </a:extLst>
          </p:cNvPr>
          <p:cNvSpPr txBox="1"/>
          <p:nvPr/>
        </p:nvSpPr>
        <p:spPr>
          <a:xfrm>
            <a:off x="5882443" y="3168188"/>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Resilient Agility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68" name="TextBox 67">
            <a:extLst>
              <a:ext uri="{FF2B5EF4-FFF2-40B4-BE49-F238E27FC236}">
                <a16:creationId xmlns:a16="http://schemas.microsoft.com/office/drawing/2014/main" id="{0836A2DA-5518-5011-5B40-3106268DFE53}"/>
              </a:ext>
            </a:extLst>
          </p:cNvPr>
          <p:cNvSpPr txBox="1"/>
          <p:nvPr/>
        </p:nvSpPr>
        <p:spPr>
          <a:xfrm>
            <a:off x="1001911" y="4892142"/>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Coaching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grpSp>
        <p:nvGrpSpPr>
          <p:cNvPr id="79" name="Group 78">
            <a:extLst>
              <a:ext uri="{FF2B5EF4-FFF2-40B4-BE49-F238E27FC236}">
                <a16:creationId xmlns:a16="http://schemas.microsoft.com/office/drawing/2014/main" id="{D2C62866-CA27-38B5-AF22-FD0AFA873669}"/>
              </a:ext>
            </a:extLst>
          </p:cNvPr>
          <p:cNvGrpSpPr/>
          <p:nvPr/>
        </p:nvGrpSpPr>
        <p:grpSpPr>
          <a:xfrm>
            <a:off x="539119" y="4871378"/>
            <a:ext cx="459180" cy="335762"/>
            <a:chOff x="4814887" y="2490787"/>
            <a:chExt cx="2566416" cy="1876615"/>
          </a:xfrm>
        </p:grpSpPr>
        <p:sp>
          <p:nvSpPr>
            <p:cNvPr id="75" name="Freeform: Shape 74">
              <a:extLst>
                <a:ext uri="{FF2B5EF4-FFF2-40B4-BE49-F238E27FC236}">
                  <a16:creationId xmlns:a16="http://schemas.microsoft.com/office/drawing/2014/main" id="{1BCDBBAF-AB1D-7F4C-A5AD-2ACFD13CCC11}"/>
                </a:ext>
              </a:extLst>
            </p:cNvPr>
            <p:cNvSpPr/>
            <p:nvPr/>
          </p:nvSpPr>
          <p:spPr>
            <a:xfrm>
              <a:off x="5775387" y="2645282"/>
              <a:ext cx="785145" cy="731139"/>
            </a:xfrm>
            <a:custGeom>
              <a:avLst/>
              <a:gdLst>
                <a:gd name="connsiteX0" fmla="*/ 394240 w 785145"/>
                <a:gd name="connsiteY0" fmla="*/ 730949 h 731139"/>
                <a:gd name="connsiteX1" fmla="*/ 126683 w 785145"/>
                <a:gd name="connsiteY1" fmla="*/ 635699 h 731139"/>
                <a:gd name="connsiteX2" fmla="*/ 123539 w 785145"/>
                <a:gd name="connsiteY2" fmla="*/ 630365 h 731139"/>
                <a:gd name="connsiteX3" fmla="*/ 0 w 785145"/>
                <a:gd name="connsiteY3" fmla="*/ 365855 h 731139"/>
                <a:gd name="connsiteX4" fmla="*/ 122968 w 785145"/>
                <a:gd name="connsiteY4" fmla="*/ 101156 h 731139"/>
                <a:gd name="connsiteX5" fmla="*/ 126016 w 785145"/>
                <a:gd name="connsiteY5" fmla="*/ 95822 h 731139"/>
                <a:gd name="connsiteX6" fmla="*/ 126016 w 785145"/>
                <a:gd name="connsiteY6" fmla="*/ 95822 h 731139"/>
                <a:gd name="connsiteX7" fmla="*/ 390716 w 785145"/>
                <a:gd name="connsiteY7" fmla="*/ 0 h 731139"/>
                <a:gd name="connsiteX8" fmla="*/ 391001 w 785145"/>
                <a:gd name="connsiteY8" fmla="*/ 0 h 731139"/>
                <a:gd name="connsiteX9" fmla="*/ 658463 w 785145"/>
                <a:gd name="connsiteY9" fmla="*/ 95250 h 731139"/>
                <a:gd name="connsiteX10" fmla="*/ 661607 w 785145"/>
                <a:gd name="connsiteY10" fmla="*/ 100584 h 731139"/>
                <a:gd name="connsiteX11" fmla="*/ 785146 w 785145"/>
                <a:gd name="connsiteY11" fmla="*/ 365189 h 731139"/>
                <a:gd name="connsiteX12" fmla="*/ 662178 w 785145"/>
                <a:gd name="connsiteY12" fmla="*/ 629888 h 731139"/>
                <a:gd name="connsiteX13" fmla="*/ 659035 w 785145"/>
                <a:gd name="connsiteY13" fmla="*/ 635318 h 731139"/>
                <a:gd name="connsiteX14" fmla="*/ 394335 w 785145"/>
                <a:gd name="connsiteY14" fmla="*/ 731139 h 731139"/>
                <a:gd name="connsiteX15" fmla="*/ 394145 w 785145"/>
                <a:gd name="connsiteY15" fmla="*/ 731139 h 731139"/>
                <a:gd name="connsiteX16" fmla="*/ 160973 w 785145"/>
                <a:gd name="connsiteY16" fmla="*/ 115634 h 731139"/>
                <a:gd name="connsiteX17" fmla="*/ 157829 w 785145"/>
                <a:gd name="connsiteY17" fmla="*/ 121063 h 731139"/>
                <a:gd name="connsiteX18" fmla="*/ 40196 w 785145"/>
                <a:gd name="connsiteY18" fmla="*/ 366141 h 731139"/>
                <a:gd name="connsiteX19" fmla="*/ 158306 w 785145"/>
                <a:gd name="connsiteY19" fmla="*/ 610172 h 731139"/>
                <a:gd name="connsiteX20" fmla="*/ 161449 w 785145"/>
                <a:gd name="connsiteY20" fmla="*/ 615506 h 731139"/>
                <a:gd name="connsiteX21" fmla="*/ 391287 w 785145"/>
                <a:gd name="connsiteY21" fmla="*/ 690753 h 731139"/>
                <a:gd name="connsiteX22" fmla="*/ 391478 w 785145"/>
                <a:gd name="connsiteY22" fmla="*/ 690753 h 731139"/>
                <a:gd name="connsiteX23" fmla="*/ 624364 w 785145"/>
                <a:gd name="connsiteY23" fmla="*/ 615029 h 731139"/>
                <a:gd name="connsiteX24" fmla="*/ 627507 w 785145"/>
                <a:gd name="connsiteY24" fmla="*/ 609600 h 731139"/>
                <a:gd name="connsiteX25" fmla="*/ 745046 w 785145"/>
                <a:gd name="connsiteY25" fmla="*/ 364617 h 731139"/>
                <a:gd name="connsiteX26" fmla="*/ 626936 w 785145"/>
                <a:gd name="connsiteY26" fmla="*/ 120491 h 731139"/>
                <a:gd name="connsiteX27" fmla="*/ 623792 w 785145"/>
                <a:gd name="connsiteY27" fmla="*/ 115157 h 731139"/>
                <a:gd name="connsiteX28" fmla="*/ 394049 w 785145"/>
                <a:gd name="connsiteY28" fmla="*/ 39910 h 731139"/>
                <a:gd name="connsiteX29" fmla="*/ 393859 w 785145"/>
                <a:gd name="connsiteY29" fmla="*/ 39910 h 731139"/>
                <a:gd name="connsiteX30" fmla="*/ 160973 w 785145"/>
                <a:gd name="connsiteY30" fmla="*/ 115538 h 731139"/>
                <a:gd name="connsiteX31" fmla="*/ 160973 w 785145"/>
                <a:gd name="connsiteY31" fmla="*/ 115538 h 73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85145" h="731139">
                  <a:moveTo>
                    <a:pt x="394240" y="730949"/>
                  </a:moveTo>
                  <a:cubicBezTo>
                    <a:pt x="328517" y="730949"/>
                    <a:pt x="163068" y="698659"/>
                    <a:pt x="126683" y="635699"/>
                  </a:cubicBezTo>
                  <a:lnTo>
                    <a:pt x="123539" y="630365"/>
                  </a:lnTo>
                  <a:cubicBezTo>
                    <a:pt x="122301" y="628174"/>
                    <a:pt x="95" y="406051"/>
                    <a:pt x="0" y="365855"/>
                  </a:cubicBezTo>
                  <a:cubicBezTo>
                    <a:pt x="0" y="325565"/>
                    <a:pt x="121730" y="103251"/>
                    <a:pt x="122968" y="101156"/>
                  </a:cubicBezTo>
                  <a:lnTo>
                    <a:pt x="126016" y="95822"/>
                  </a:lnTo>
                  <a:cubicBezTo>
                    <a:pt x="126016" y="95822"/>
                    <a:pt x="126016" y="95822"/>
                    <a:pt x="126016" y="95822"/>
                  </a:cubicBezTo>
                  <a:cubicBezTo>
                    <a:pt x="162401" y="32766"/>
                    <a:pt x="328041" y="95"/>
                    <a:pt x="390716" y="0"/>
                  </a:cubicBezTo>
                  <a:lnTo>
                    <a:pt x="391001" y="0"/>
                  </a:lnTo>
                  <a:cubicBezTo>
                    <a:pt x="456819" y="0"/>
                    <a:pt x="622078" y="32290"/>
                    <a:pt x="658463" y="95250"/>
                  </a:cubicBezTo>
                  <a:lnTo>
                    <a:pt x="661607" y="100584"/>
                  </a:lnTo>
                  <a:cubicBezTo>
                    <a:pt x="662940" y="102775"/>
                    <a:pt x="785146" y="325184"/>
                    <a:pt x="785146" y="365189"/>
                  </a:cubicBezTo>
                  <a:cubicBezTo>
                    <a:pt x="785146" y="405384"/>
                    <a:pt x="663416" y="627793"/>
                    <a:pt x="662178" y="629888"/>
                  </a:cubicBezTo>
                  <a:lnTo>
                    <a:pt x="659035" y="635318"/>
                  </a:lnTo>
                  <a:cubicBezTo>
                    <a:pt x="622745" y="698373"/>
                    <a:pt x="457010" y="731044"/>
                    <a:pt x="394335" y="731139"/>
                  </a:cubicBezTo>
                  <a:lnTo>
                    <a:pt x="394145" y="731139"/>
                  </a:lnTo>
                  <a:close/>
                  <a:moveTo>
                    <a:pt x="160973" y="115634"/>
                  </a:moveTo>
                  <a:lnTo>
                    <a:pt x="157829" y="121063"/>
                  </a:lnTo>
                  <a:cubicBezTo>
                    <a:pt x="136208" y="158496"/>
                    <a:pt x="42386" y="340233"/>
                    <a:pt x="40196" y="366141"/>
                  </a:cubicBezTo>
                  <a:cubicBezTo>
                    <a:pt x="42482" y="391859"/>
                    <a:pt x="136017" y="571595"/>
                    <a:pt x="158306" y="610172"/>
                  </a:cubicBezTo>
                  <a:lnTo>
                    <a:pt x="161449" y="615506"/>
                  </a:lnTo>
                  <a:cubicBezTo>
                    <a:pt x="185357" y="656749"/>
                    <a:pt x="328232" y="690753"/>
                    <a:pt x="391287" y="690753"/>
                  </a:cubicBezTo>
                  <a:lnTo>
                    <a:pt x="391478" y="690753"/>
                  </a:lnTo>
                  <a:cubicBezTo>
                    <a:pt x="457486" y="690753"/>
                    <a:pt x="600551" y="656368"/>
                    <a:pt x="624364" y="615029"/>
                  </a:cubicBezTo>
                  <a:lnTo>
                    <a:pt x="627507" y="609600"/>
                  </a:lnTo>
                  <a:cubicBezTo>
                    <a:pt x="649700" y="571024"/>
                    <a:pt x="742855" y="391097"/>
                    <a:pt x="745046" y="364617"/>
                  </a:cubicBezTo>
                  <a:cubicBezTo>
                    <a:pt x="742760" y="338995"/>
                    <a:pt x="649319" y="159163"/>
                    <a:pt x="626936" y="120491"/>
                  </a:cubicBezTo>
                  <a:lnTo>
                    <a:pt x="623792" y="115157"/>
                  </a:lnTo>
                  <a:cubicBezTo>
                    <a:pt x="599885" y="73819"/>
                    <a:pt x="457105" y="39910"/>
                    <a:pt x="394049" y="39910"/>
                  </a:cubicBezTo>
                  <a:lnTo>
                    <a:pt x="393859" y="39910"/>
                  </a:lnTo>
                  <a:cubicBezTo>
                    <a:pt x="327946" y="39910"/>
                    <a:pt x="184880" y="74295"/>
                    <a:pt x="160973" y="115538"/>
                  </a:cubicBezTo>
                  <a:lnTo>
                    <a:pt x="160973" y="115538"/>
                  </a:lnTo>
                  <a:close/>
                </a:path>
              </a:pathLst>
            </a:custGeom>
            <a:solidFill>
              <a:schemeClr val="accent2"/>
            </a:solidFill>
            <a:ln w="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6" name="Freeform: Shape 75">
              <a:extLst>
                <a:ext uri="{FF2B5EF4-FFF2-40B4-BE49-F238E27FC236}">
                  <a16:creationId xmlns:a16="http://schemas.microsoft.com/office/drawing/2014/main" id="{2D37ECF8-AD3A-5700-06CC-8709035D2F5C}"/>
                </a:ext>
              </a:extLst>
            </p:cNvPr>
            <p:cNvSpPr/>
            <p:nvPr/>
          </p:nvSpPr>
          <p:spPr>
            <a:xfrm>
              <a:off x="6046945" y="2866929"/>
              <a:ext cx="287940" cy="306800"/>
            </a:xfrm>
            <a:custGeom>
              <a:avLst/>
              <a:gdLst>
                <a:gd name="connsiteX0" fmla="*/ 287941 w 287940"/>
                <a:gd name="connsiteY0" fmla="*/ 137350 h 306800"/>
                <a:gd name="connsiteX1" fmla="*/ 36862 w 287940"/>
                <a:gd name="connsiteY1" fmla="*/ 306800 h 306800"/>
                <a:gd name="connsiteX2" fmla="*/ 32099 w 287940"/>
                <a:gd name="connsiteY2" fmla="*/ 266986 h 306800"/>
                <a:gd name="connsiteX3" fmla="*/ 245745 w 287940"/>
                <a:gd name="connsiteY3" fmla="*/ 126682 h 306800"/>
                <a:gd name="connsiteX4" fmla="*/ 245554 w 287940"/>
                <a:gd name="connsiteY4" fmla="*/ 125444 h 306800"/>
                <a:gd name="connsiteX5" fmla="*/ 4763 w 287940"/>
                <a:gd name="connsiteY5" fmla="*/ 39814 h 306800"/>
                <a:gd name="connsiteX6" fmla="*/ 0 w 287940"/>
                <a:gd name="connsiteY6" fmla="*/ 0 h 306800"/>
                <a:gd name="connsiteX7" fmla="*/ 284131 w 287940"/>
                <a:gd name="connsiteY7" fmla="*/ 105061 h 306800"/>
                <a:gd name="connsiteX8" fmla="*/ 287941 w 287940"/>
                <a:gd name="connsiteY8" fmla="*/ 137350 h 306800"/>
                <a:gd name="connsiteX9" fmla="*/ 287941 w 287940"/>
                <a:gd name="connsiteY9" fmla="*/ 137350 h 30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940" h="306800">
                  <a:moveTo>
                    <a:pt x="287941" y="137350"/>
                  </a:moveTo>
                  <a:lnTo>
                    <a:pt x="36862" y="306800"/>
                  </a:lnTo>
                  <a:lnTo>
                    <a:pt x="32099" y="266986"/>
                  </a:lnTo>
                  <a:lnTo>
                    <a:pt x="245745" y="126682"/>
                  </a:lnTo>
                  <a:lnTo>
                    <a:pt x="245554" y="125444"/>
                  </a:lnTo>
                  <a:lnTo>
                    <a:pt x="4763" y="39814"/>
                  </a:lnTo>
                  <a:lnTo>
                    <a:pt x="0" y="0"/>
                  </a:lnTo>
                  <a:lnTo>
                    <a:pt x="284131" y="105061"/>
                  </a:lnTo>
                  <a:lnTo>
                    <a:pt x="287941" y="137350"/>
                  </a:lnTo>
                  <a:lnTo>
                    <a:pt x="287941" y="137350"/>
                  </a:lnTo>
                  <a:close/>
                </a:path>
              </a:pathLst>
            </a:custGeom>
            <a:solidFill>
              <a:schemeClr val="accent2"/>
            </a:solidFill>
            <a:ln w="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7" name="Freeform: Shape 76">
              <a:extLst>
                <a:ext uri="{FF2B5EF4-FFF2-40B4-BE49-F238E27FC236}">
                  <a16:creationId xmlns:a16="http://schemas.microsoft.com/office/drawing/2014/main" id="{2FD03081-1018-9E26-1299-470F26A7D8B2}"/>
                </a:ext>
              </a:extLst>
            </p:cNvPr>
            <p:cNvSpPr/>
            <p:nvPr/>
          </p:nvSpPr>
          <p:spPr>
            <a:xfrm>
              <a:off x="5069680" y="3879341"/>
              <a:ext cx="304418" cy="298704"/>
            </a:xfrm>
            <a:custGeom>
              <a:avLst/>
              <a:gdLst>
                <a:gd name="connsiteX0" fmla="*/ 304419 w 304418"/>
                <a:gd name="connsiteY0" fmla="*/ 95821 h 298704"/>
                <a:gd name="connsiteX1" fmla="*/ 79534 w 304418"/>
                <a:gd name="connsiteY1" fmla="*/ 298704 h 298704"/>
                <a:gd name="connsiteX2" fmla="*/ 69151 w 304418"/>
                <a:gd name="connsiteY2" fmla="*/ 259937 h 298704"/>
                <a:gd name="connsiteX3" fmla="*/ 261080 w 304418"/>
                <a:gd name="connsiteY3" fmla="*/ 91154 h 298704"/>
                <a:gd name="connsiteX4" fmla="*/ 260795 w 304418"/>
                <a:gd name="connsiteY4" fmla="*/ 90011 h 298704"/>
                <a:gd name="connsiteX5" fmla="*/ 10382 w 304418"/>
                <a:gd name="connsiteY5" fmla="*/ 38767 h 298704"/>
                <a:gd name="connsiteX6" fmla="*/ 0 w 304418"/>
                <a:gd name="connsiteY6" fmla="*/ 0 h 298704"/>
                <a:gd name="connsiteX7" fmla="*/ 296037 w 304418"/>
                <a:gd name="connsiteY7" fmla="*/ 64389 h 298704"/>
                <a:gd name="connsiteX8" fmla="*/ 304419 w 304418"/>
                <a:gd name="connsiteY8" fmla="*/ 95821 h 298704"/>
                <a:gd name="connsiteX9" fmla="*/ 304419 w 304418"/>
                <a:gd name="connsiteY9" fmla="*/ 95821 h 29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418" h="298704">
                  <a:moveTo>
                    <a:pt x="304419" y="95821"/>
                  </a:moveTo>
                  <a:lnTo>
                    <a:pt x="79534" y="298704"/>
                  </a:lnTo>
                  <a:lnTo>
                    <a:pt x="69151" y="259937"/>
                  </a:lnTo>
                  <a:lnTo>
                    <a:pt x="261080" y="91154"/>
                  </a:lnTo>
                  <a:lnTo>
                    <a:pt x="260795" y="90011"/>
                  </a:lnTo>
                  <a:lnTo>
                    <a:pt x="10382" y="38767"/>
                  </a:lnTo>
                  <a:lnTo>
                    <a:pt x="0" y="0"/>
                  </a:lnTo>
                  <a:lnTo>
                    <a:pt x="296037" y="64389"/>
                  </a:lnTo>
                  <a:lnTo>
                    <a:pt x="304419" y="95821"/>
                  </a:lnTo>
                  <a:lnTo>
                    <a:pt x="304419" y="95821"/>
                  </a:lnTo>
                  <a:close/>
                </a:path>
              </a:pathLst>
            </a:custGeom>
            <a:solidFill>
              <a:schemeClr val="accent2"/>
            </a:solidFill>
            <a:ln w="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8" name="Freeform: Shape 77">
              <a:extLst>
                <a:ext uri="{FF2B5EF4-FFF2-40B4-BE49-F238E27FC236}">
                  <a16:creationId xmlns:a16="http://schemas.microsoft.com/office/drawing/2014/main" id="{9132C392-8B24-0C7E-F6A4-F97B50A5FF1D}"/>
                </a:ext>
              </a:extLst>
            </p:cNvPr>
            <p:cNvSpPr/>
            <p:nvPr/>
          </p:nvSpPr>
          <p:spPr>
            <a:xfrm>
              <a:off x="4814887" y="2490787"/>
              <a:ext cx="2566416" cy="1876615"/>
            </a:xfrm>
            <a:custGeom>
              <a:avLst/>
              <a:gdLst>
                <a:gd name="connsiteX0" fmla="*/ 394145 w 2566416"/>
                <a:gd name="connsiteY0" fmla="*/ 1876520 h 1876615"/>
                <a:gd name="connsiteX1" fmla="*/ 126587 w 2566416"/>
                <a:gd name="connsiteY1" fmla="*/ 1781270 h 1876615"/>
                <a:gd name="connsiteX2" fmla="*/ 123444 w 2566416"/>
                <a:gd name="connsiteY2" fmla="*/ 1775936 h 1876615"/>
                <a:gd name="connsiteX3" fmla="*/ 0 w 2566416"/>
                <a:gd name="connsiteY3" fmla="*/ 1511332 h 1876615"/>
                <a:gd name="connsiteX4" fmla="*/ 122968 w 2566416"/>
                <a:gd name="connsiteY4" fmla="*/ 1246632 h 1876615"/>
                <a:gd name="connsiteX5" fmla="*/ 126111 w 2566416"/>
                <a:gd name="connsiteY5" fmla="*/ 1241298 h 1876615"/>
                <a:gd name="connsiteX6" fmla="*/ 390811 w 2566416"/>
                <a:gd name="connsiteY6" fmla="*/ 1145477 h 1876615"/>
                <a:gd name="connsiteX7" fmla="*/ 391001 w 2566416"/>
                <a:gd name="connsiteY7" fmla="*/ 1145477 h 1876615"/>
                <a:gd name="connsiteX8" fmla="*/ 658559 w 2566416"/>
                <a:gd name="connsiteY8" fmla="*/ 1240727 h 1876615"/>
                <a:gd name="connsiteX9" fmla="*/ 661702 w 2566416"/>
                <a:gd name="connsiteY9" fmla="*/ 1246156 h 1876615"/>
                <a:gd name="connsiteX10" fmla="*/ 785241 w 2566416"/>
                <a:gd name="connsiteY10" fmla="*/ 1510665 h 1876615"/>
                <a:gd name="connsiteX11" fmla="*/ 662273 w 2566416"/>
                <a:gd name="connsiteY11" fmla="*/ 1775365 h 1876615"/>
                <a:gd name="connsiteX12" fmla="*/ 659130 w 2566416"/>
                <a:gd name="connsiteY12" fmla="*/ 1780794 h 1876615"/>
                <a:gd name="connsiteX13" fmla="*/ 394430 w 2566416"/>
                <a:gd name="connsiteY13" fmla="*/ 1876616 h 1876615"/>
                <a:gd name="connsiteX14" fmla="*/ 394240 w 2566416"/>
                <a:gd name="connsiteY14" fmla="*/ 1876616 h 1876615"/>
                <a:gd name="connsiteX15" fmla="*/ 393954 w 2566416"/>
                <a:gd name="connsiteY15" fmla="*/ 1185482 h 1876615"/>
                <a:gd name="connsiteX16" fmla="*/ 393764 w 2566416"/>
                <a:gd name="connsiteY16" fmla="*/ 1185482 h 1876615"/>
                <a:gd name="connsiteX17" fmla="*/ 160877 w 2566416"/>
                <a:gd name="connsiteY17" fmla="*/ 1261205 h 1876615"/>
                <a:gd name="connsiteX18" fmla="*/ 160877 w 2566416"/>
                <a:gd name="connsiteY18" fmla="*/ 1261205 h 1876615"/>
                <a:gd name="connsiteX19" fmla="*/ 157734 w 2566416"/>
                <a:gd name="connsiteY19" fmla="*/ 1266539 h 1876615"/>
                <a:gd name="connsiteX20" fmla="*/ 40195 w 2566416"/>
                <a:gd name="connsiteY20" fmla="*/ 1511522 h 1876615"/>
                <a:gd name="connsiteX21" fmla="*/ 158306 w 2566416"/>
                <a:gd name="connsiteY21" fmla="*/ 1755648 h 1876615"/>
                <a:gd name="connsiteX22" fmla="*/ 161449 w 2566416"/>
                <a:gd name="connsiteY22" fmla="*/ 1760982 h 1876615"/>
                <a:gd name="connsiteX23" fmla="*/ 391287 w 2566416"/>
                <a:gd name="connsiteY23" fmla="*/ 1836230 h 1876615"/>
                <a:gd name="connsiteX24" fmla="*/ 391478 w 2566416"/>
                <a:gd name="connsiteY24" fmla="*/ 1836230 h 1876615"/>
                <a:gd name="connsiteX25" fmla="*/ 624364 w 2566416"/>
                <a:gd name="connsiteY25" fmla="*/ 1760506 h 1876615"/>
                <a:gd name="connsiteX26" fmla="*/ 627507 w 2566416"/>
                <a:gd name="connsiteY26" fmla="*/ 1755077 h 1876615"/>
                <a:gd name="connsiteX27" fmla="*/ 745141 w 2566416"/>
                <a:gd name="connsiteY27" fmla="*/ 1509998 h 1876615"/>
                <a:gd name="connsiteX28" fmla="*/ 627031 w 2566416"/>
                <a:gd name="connsiteY28" fmla="*/ 1265873 h 1876615"/>
                <a:gd name="connsiteX29" fmla="*/ 623888 w 2566416"/>
                <a:gd name="connsiteY29" fmla="*/ 1260443 h 1876615"/>
                <a:gd name="connsiteX30" fmla="*/ 394145 w 2566416"/>
                <a:gd name="connsiteY30" fmla="*/ 1185196 h 1876615"/>
                <a:gd name="connsiteX31" fmla="*/ 143447 w 2566416"/>
                <a:gd name="connsiteY31" fmla="*/ 1251204 h 1876615"/>
                <a:gd name="connsiteX32" fmla="*/ 143732 w 2566416"/>
                <a:gd name="connsiteY32" fmla="*/ 1251204 h 1876615"/>
                <a:gd name="connsiteX33" fmla="*/ 143447 w 2566416"/>
                <a:gd name="connsiteY33" fmla="*/ 1251204 h 1876615"/>
                <a:gd name="connsiteX34" fmla="*/ 1198721 w 2566416"/>
                <a:gd name="connsiteY34" fmla="*/ 1666494 h 1876615"/>
                <a:gd name="connsiteX35" fmla="*/ 931164 w 2566416"/>
                <a:gd name="connsiteY35" fmla="*/ 1571244 h 1876615"/>
                <a:gd name="connsiteX36" fmla="*/ 928021 w 2566416"/>
                <a:gd name="connsiteY36" fmla="*/ 1565910 h 1876615"/>
                <a:gd name="connsiteX37" fmla="*/ 804482 w 2566416"/>
                <a:gd name="connsiteY37" fmla="*/ 1301401 h 1876615"/>
                <a:gd name="connsiteX38" fmla="*/ 927449 w 2566416"/>
                <a:gd name="connsiteY38" fmla="*/ 1036701 h 1876615"/>
                <a:gd name="connsiteX39" fmla="*/ 930593 w 2566416"/>
                <a:gd name="connsiteY39" fmla="*/ 1031272 h 1876615"/>
                <a:gd name="connsiteX40" fmla="*/ 930593 w 2566416"/>
                <a:gd name="connsiteY40" fmla="*/ 1031272 h 1876615"/>
                <a:gd name="connsiteX41" fmla="*/ 1195292 w 2566416"/>
                <a:gd name="connsiteY41" fmla="*/ 935450 h 1876615"/>
                <a:gd name="connsiteX42" fmla="*/ 1195578 w 2566416"/>
                <a:gd name="connsiteY42" fmla="*/ 935450 h 1876615"/>
                <a:gd name="connsiteX43" fmla="*/ 1463040 w 2566416"/>
                <a:gd name="connsiteY43" fmla="*/ 1030700 h 1876615"/>
                <a:gd name="connsiteX44" fmla="*/ 1466088 w 2566416"/>
                <a:gd name="connsiteY44" fmla="*/ 1035939 h 1876615"/>
                <a:gd name="connsiteX45" fmla="*/ 1589627 w 2566416"/>
                <a:gd name="connsiteY45" fmla="*/ 1300639 h 1876615"/>
                <a:gd name="connsiteX46" fmla="*/ 1466660 w 2566416"/>
                <a:gd name="connsiteY46" fmla="*/ 1565339 h 1876615"/>
                <a:gd name="connsiteX47" fmla="*/ 1463516 w 2566416"/>
                <a:gd name="connsiteY47" fmla="*/ 1570768 h 1876615"/>
                <a:gd name="connsiteX48" fmla="*/ 1198817 w 2566416"/>
                <a:gd name="connsiteY48" fmla="*/ 1666589 h 1876615"/>
                <a:gd name="connsiteX49" fmla="*/ 1198626 w 2566416"/>
                <a:gd name="connsiteY49" fmla="*/ 1666589 h 1876615"/>
                <a:gd name="connsiteX50" fmla="*/ 965359 w 2566416"/>
                <a:gd name="connsiteY50" fmla="*/ 1051179 h 1876615"/>
                <a:gd name="connsiteX51" fmla="*/ 962215 w 2566416"/>
                <a:gd name="connsiteY51" fmla="*/ 1056608 h 1876615"/>
                <a:gd name="connsiteX52" fmla="*/ 844582 w 2566416"/>
                <a:gd name="connsiteY52" fmla="*/ 1301687 h 1876615"/>
                <a:gd name="connsiteX53" fmla="*/ 962692 w 2566416"/>
                <a:gd name="connsiteY53" fmla="*/ 1545717 h 1876615"/>
                <a:gd name="connsiteX54" fmla="*/ 965835 w 2566416"/>
                <a:gd name="connsiteY54" fmla="*/ 1551051 h 1876615"/>
                <a:gd name="connsiteX55" fmla="*/ 1195673 w 2566416"/>
                <a:gd name="connsiteY55" fmla="*/ 1626299 h 1876615"/>
                <a:gd name="connsiteX56" fmla="*/ 1195864 w 2566416"/>
                <a:gd name="connsiteY56" fmla="*/ 1626299 h 1876615"/>
                <a:gd name="connsiteX57" fmla="*/ 1428750 w 2566416"/>
                <a:gd name="connsiteY57" fmla="*/ 1550575 h 1876615"/>
                <a:gd name="connsiteX58" fmla="*/ 1431893 w 2566416"/>
                <a:gd name="connsiteY58" fmla="*/ 1545146 h 1876615"/>
                <a:gd name="connsiteX59" fmla="*/ 1549432 w 2566416"/>
                <a:gd name="connsiteY59" fmla="*/ 1300163 h 1876615"/>
                <a:gd name="connsiteX60" fmla="*/ 1431322 w 2566416"/>
                <a:gd name="connsiteY60" fmla="*/ 1056037 h 1876615"/>
                <a:gd name="connsiteX61" fmla="*/ 1428274 w 2566416"/>
                <a:gd name="connsiteY61" fmla="*/ 1050798 h 1876615"/>
                <a:gd name="connsiteX62" fmla="*/ 1198436 w 2566416"/>
                <a:gd name="connsiteY62" fmla="*/ 975455 h 1876615"/>
                <a:gd name="connsiteX63" fmla="*/ 1198245 w 2566416"/>
                <a:gd name="connsiteY63" fmla="*/ 975455 h 1876615"/>
                <a:gd name="connsiteX64" fmla="*/ 965263 w 2566416"/>
                <a:gd name="connsiteY64" fmla="*/ 1051179 h 1876615"/>
                <a:gd name="connsiteX65" fmla="*/ 965263 w 2566416"/>
                <a:gd name="connsiteY65" fmla="*/ 1051179 h 1876615"/>
                <a:gd name="connsiteX66" fmla="*/ 2175320 w 2566416"/>
                <a:gd name="connsiteY66" fmla="*/ 731044 h 1876615"/>
                <a:gd name="connsiteX67" fmla="*/ 1907858 w 2566416"/>
                <a:gd name="connsiteY67" fmla="*/ 635794 h 1876615"/>
                <a:gd name="connsiteX68" fmla="*/ 1904714 w 2566416"/>
                <a:gd name="connsiteY68" fmla="*/ 630460 h 1876615"/>
                <a:gd name="connsiteX69" fmla="*/ 1781175 w 2566416"/>
                <a:gd name="connsiteY69" fmla="*/ 365855 h 1876615"/>
                <a:gd name="connsiteX70" fmla="*/ 1904048 w 2566416"/>
                <a:gd name="connsiteY70" fmla="*/ 101156 h 1876615"/>
                <a:gd name="connsiteX71" fmla="*/ 1907191 w 2566416"/>
                <a:gd name="connsiteY71" fmla="*/ 95726 h 1876615"/>
                <a:gd name="connsiteX72" fmla="*/ 2171986 w 2566416"/>
                <a:gd name="connsiteY72" fmla="*/ 0 h 1876615"/>
                <a:gd name="connsiteX73" fmla="*/ 2172176 w 2566416"/>
                <a:gd name="connsiteY73" fmla="*/ 0 h 1876615"/>
                <a:gd name="connsiteX74" fmla="*/ 2439734 w 2566416"/>
                <a:gd name="connsiteY74" fmla="*/ 95250 h 1876615"/>
                <a:gd name="connsiteX75" fmla="*/ 2442877 w 2566416"/>
                <a:gd name="connsiteY75" fmla="*/ 100679 h 1876615"/>
                <a:gd name="connsiteX76" fmla="*/ 2566416 w 2566416"/>
                <a:gd name="connsiteY76" fmla="*/ 365189 h 1876615"/>
                <a:gd name="connsiteX77" fmla="*/ 2443448 w 2566416"/>
                <a:gd name="connsiteY77" fmla="*/ 629984 h 1876615"/>
                <a:gd name="connsiteX78" fmla="*/ 2440305 w 2566416"/>
                <a:gd name="connsiteY78" fmla="*/ 635413 h 1876615"/>
                <a:gd name="connsiteX79" fmla="*/ 2175605 w 2566416"/>
                <a:gd name="connsiteY79" fmla="*/ 731139 h 1876615"/>
                <a:gd name="connsiteX80" fmla="*/ 2175320 w 2566416"/>
                <a:gd name="connsiteY80" fmla="*/ 731139 h 1876615"/>
                <a:gd name="connsiteX81" fmla="*/ 2175129 w 2566416"/>
                <a:gd name="connsiteY81" fmla="*/ 40100 h 1876615"/>
                <a:gd name="connsiteX82" fmla="*/ 2174939 w 2566416"/>
                <a:gd name="connsiteY82" fmla="*/ 40100 h 1876615"/>
                <a:gd name="connsiteX83" fmla="*/ 1942052 w 2566416"/>
                <a:gd name="connsiteY83" fmla="*/ 115824 h 1876615"/>
                <a:gd name="connsiteX84" fmla="*/ 1942052 w 2566416"/>
                <a:gd name="connsiteY84" fmla="*/ 115824 h 1876615"/>
                <a:gd name="connsiteX85" fmla="*/ 1938909 w 2566416"/>
                <a:gd name="connsiteY85" fmla="*/ 121253 h 1876615"/>
                <a:gd name="connsiteX86" fmla="*/ 1821371 w 2566416"/>
                <a:gd name="connsiteY86" fmla="*/ 366236 h 1876615"/>
                <a:gd name="connsiteX87" fmla="*/ 1939481 w 2566416"/>
                <a:gd name="connsiteY87" fmla="*/ 610267 h 1876615"/>
                <a:gd name="connsiteX88" fmla="*/ 1942624 w 2566416"/>
                <a:gd name="connsiteY88" fmla="*/ 615601 h 1876615"/>
                <a:gd name="connsiteX89" fmla="*/ 2172557 w 2566416"/>
                <a:gd name="connsiteY89" fmla="*/ 690944 h 1876615"/>
                <a:gd name="connsiteX90" fmla="*/ 2172557 w 2566416"/>
                <a:gd name="connsiteY90" fmla="*/ 690944 h 1876615"/>
                <a:gd name="connsiteX91" fmla="*/ 2405444 w 2566416"/>
                <a:gd name="connsiteY91" fmla="*/ 615220 h 1876615"/>
                <a:gd name="connsiteX92" fmla="*/ 2408587 w 2566416"/>
                <a:gd name="connsiteY92" fmla="*/ 609790 h 1876615"/>
                <a:gd name="connsiteX93" fmla="*/ 2526125 w 2566416"/>
                <a:gd name="connsiteY93" fmla="*/ 364808 h 1876615"/>
                <a:gd name="connsiteX94" fmla="*/ 2408015 w 2566416"/>
                <a:gd name="connsiteY94" fmla="*/ 120682 h 1876615"/>
                <a:gd name="connsiteX95" fmla="*/ 2404872 w 2566416"/>
                <a:gd name="connsiteY95" fmla="*/ 115253 h 1876615"/>
                <a:gd name="connsiteX96" fmla="*/ 2175034 w 2566416"/>
                <a:gd name="connsiteY96" fmla="*/ 40005 h 1876615"/>
                <a:gd name="connsiteX97" fmla="*/ 1924622 w 2566416"/>
                <a:gd name="connsiteY97" fmla="*/ 105823 h 1876615"/>
                <a:gd name="connsiteX98" fmla="*/ 1924907 w 2566416"/>
                <a:gd name="connsiteY98" fmla="*/ 105823 h 1876615"/>
                <a:gd name="connsiteX99" fmla="*/ 1924622 w 2566416"/>
                <a:gd name="connsiteY99" fmla="*/ 105823 h 187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566416" h="1876615">
                  <a:moveTo>
                    <a:pt x="394145" y="1876520"/>
                  </a:moveTo>
                  <a:cubicBezTo>
                    <a:pt x="328422" y="1876520"/>
                    <a:pt x="162973" y="1844231"/>
                    <a:pt x="126587" y="1781270"/>
                  </a:cubicBezTo>
                  <a:lnTo>
                    <a:pt x="123444" y="1775936"/>
                  </a:lnTo>
                  <a:cubicBezTo>
                    <a:pt x="122301" y="1773746"/>
                    <a:pt x="0" y="1551337"/>
                    <a:pt x="0" y="1511332"/>
                  </a:cubicBezTo>
                  <a:cubicBezTo>
                    <a:pt x="0" y="1471327"/>
                    <a:pt x="121730" y="1248728"/>
                    <a:pt x="122968" y="1246632"/>
                  </a:cubicBezTo>
                  <a:lnTo>
                    <a:pt x="126111" y="1241298"/>
                  </a:lnTo>
                  <a:cubicBezTo>
                    <a:pt x="162497" y="1178147"/>
                    <a:pt x="328136" y="1145477"/>
                    <a:pt x="390811" y="1145477"/>
                  </a:cubicBezTo>
                  <a:lnTo>
                    <a:pt x="391001" y="1145477"/>
                  </a:lnTo>
                  <a:cubicBezTo>
                    <a:pt x="456724" y="1145477"/>
                    <a:pt x="622078" y="1177766"/>
                    <a:pt x="658559" y="1240727"/>
                  </a:cubicBezTo>
                  <a:lnTo>
                    <a:pt x="661702" y="1246156"/>
                  </a:lnTo>
                  <a:cubicBezTo>
                    <a:pt x="662940" y="1248251"/>
                    <a:pt x="785146" y="1470565"/>
                    <a:pt x="785241" y="1510665"/>
                  </a:cubicBezTo>
                  <a:cubicBezTo>
                    <a:pt x="785241" y="1550765"/>
                    <a:pt x="663512" y="1773269"/>
                    <a:pt x="662273" y="1775365"/>
                  </a:cubicBezTo>
                  <a:lnTo>
                    <a:pt x="659130" y="1780794"/>
                  </a:lnTo>
                  <a:cubicBezTo>
                    <a:pt x="622840" y="1843850"/>
                    <a:pt x="457105" y="1876520"/>
                    <a:pt x="394430" y="1876616"/>
                  </a:cubicBezTo>
                  <a:lnTo>
                    <a:pt x="394240" y="1876616"/>
                  </a:lnTo>
                  <a:close/>
                  <a:moveTo>
                    <a:pt x="393954" y="1185482"/>
                  </a:moveTo>
                  <a:lnTo>
                    <a:pt x="393764" y="1185482"/>
                  </a:lnTo>
                  <a:cubicBezTo>
                    <a:pt x="327850" y="1185482"/>
                    <a:pt x="184690" y="1219867"/>
                    <a:pt x="160877" y="1261205"/>
                  </a:cubicBezTo>
                  <a:cubicBezTo>
                    <a:pt x="160877" y="1261205"/>
                    <a:pt x="160877" y="1261205"/>
                    <a:pt x="160877" y="1261205"/>
                  </a:cubicBezTo>
                  <a:lnTo>
                    <a:pt x="157734" y="1266539"/>
                  </a:lnTo>
                  <a:cubicBezTo>
                    <a:pt x="135541" y="1305116"/>
                    <a:pt x="42386" y="1485138"/>
                    <a:pt x="40195" y="1511522"/>
                  </a:cubicBezTo>
                  <a:cubicBezTo>
                    <a:pt x="42482" y="1537049"/>
                    <a:pt x="136017" y="1716977"/>
                    <a:pt x="158306" y="1755648"/>
                  </a:cubicBezTo>
                  <a:lnTo>
                    <a:pt x="161449" y="1760982"/>
                  </a:lnTo>
                  <a:cubicBezTo>
                    <a:pt x="185356" y="1802225"/>
                    <a:pt x="328232" y="1836230"/>
                    <a:pt x="391287" y="1836230"/>
                  </a:cubicBezTo>
                  <a:lnTo>
                    <a:pt x="391478" y="1836230"/>
                  </a:lnTo>
                  <a:cubicBezTo>
                    <a:pt x="457486" y="1836230"/>
                    <a:pt x="600647" y="1801844"/>
                    <a:pt x="624364" y="1760506"/>
                  </a:cubicBezTo>
                  <a:lnTo>
                    <a:pt x="627507" y="1755077"/>
                  </a:lnTo>
                  <a:cubicBezTo>
                    <a:pt x="649796" y="1716405"/>
                    <a:pt x="742855" y="1536478"/>
                    <a:pt x="745141" y="1509998"/>
                  </a:cubicBezTo>
                  <a:cubicBezTo>
                    <a:pt x="742855" y="1484376"/>
                    <a:pt x="649319" y="1304544"/>
                    <a:pt x="627031" y="1265873"/>
                  </a:cubicBezTo>
                  <a:lnTo>
                    <a:pt x="623888" y="1260443"/>
                  </a:lnTo>
                  <a:cubicBezTo>
                    <a:pt x="600075" y="1219200"/>
                    <a:pt x="457105" y="1185196"/>
                    <a:pt x="394145" y="1185196"/>
                  </a:cubicBezTo>
                  <a:close/>
                  <a:moveTo>
                    <a:pt x="143447" y="1251204"/>
                  </a:moveTo>
                  <a:lnTo>
                    <a:pt x="143732" y="1251204"/>
                  </a:lnTo>
                  <a:lnTo>
                    <a:pt x="143447" y="1251204"/>
                  </a:lnTo>
                  <a:close/>
                  <a:moveTo>
                    <a:pt x="1198721" y="1666494"/>
                  </a:moveTo>
                  <a:cubicBezTo>
                    <a:pt x="1132999" y="1666494"/>
                    <a:pt x="967645" y="1634204"/>
                    <a:pt x="931164" y="1571244"/>
                  </a:cubicBezTo>
                  <a:lnTo>
                    <a:pt x="928021" y="1565910"/>
                  </a:lnTo>
                  <a:cubicBezTo>
                    <a:pt x="926783" y="1563719"/>
                    <a:pt x="804577" y="1341596"/>
                    <a:pt x="804482" y="1301401"/>
                  </a:cubicBezTo>
                  <a:cubicBezTo>
                    <a:pt x="804482" y="1261301"/>
                    <a:pt x="926211" y="1038797"/>
                    <a:pt x="927449" y="1036701"/>
                  </a:cubicBezTo>
                  <a:lnTo>
                    <a:pt x="930593" y="1031272"/>
                  </a:lnTo>
                  <a:lnTo>
                    <a:pt x="930593" y="1031272"/>
                  </a:lnTo>
                  <a:cubicBezTo>
                    <a:pt x="966978" y="968216"/>
                    <a:pt x="1132618" y="935546"/>
                    <a:pt x="1195292" y="935450"/>
                  </a:cubicBezTo>
                  <a:lnTo>
                    <a:pt x="1195578" y="935450"/>
                  </a:lnTo>
                  <a:cubicBezTo>
                    <a:pt x="1261396" y="935450"/>
                    <a:pt x="1426655" y="967740"/>
                    <a:pt x="1463040" y="1030700"/>
                  </a:cubicBezTo>
                  <a:lnTo>
                    <a:pt x="1466088" y="1035939"/>
                  </a:lnTo>
                  <a:cubicBezTo>
                    <a:pt x="1467422" y="1038225"/>
                    <a:pt x="1589627" y="1260539"/>
                    <a:pt x="1589627" y="1300639"/>
                  </a:cubicBezTo>
                  <a:cubicBezTo>
                    <a:pt x="1589627" y="1340834"/>
                    <a:pt x="1467898" y="1563243"/>
                    <a:pt x="1466660" y="1565339"/>
                  </a:cubicBezTo>
                  <a:lnTo>
                    <a:pt x="1463516" y="1570768"/>
                  </a:lnTo>
                  <a:cubicBezTo>
                    <a:pt x="1427226" y="1633823"/>
                    <a:pt x="1261491" y="1666494"/>
                    <a:pt x="1198817" y="1666589"/>
                  </a:cubicBezTo>
                  <a:lnTo>
                    <a:pt x="1198626" y="1666589"/>
                  </a:lnTo>
                  <a:close/>
                  <a:moveTo>
                    <a:pt x="965359" y="1051179"/>
                  </a:moveTo>
                  <a:lnTo>
                    <a:pt x="962215" y="1056608"/>
                  </a:lnTo>
                  <a:cubicBezTo>
                    <a:pt x="939927" y="1095280"/>
                    <a:pt x="846868" y="1275207"/>
                    <a:pt x="844582" y="1301687"/>
                  </a:cubicBezTo>
                  <a:cubicBezTo>
                    <a:pt x="846868" y="1327404"/>
                    <a:pt x="940403" y="1507236"/>
                    <a:pt x="962692" y="1545717"/>
                  </a:cubicBezTo>
                  <a:lnTo>
                    <a:pt x="965835" y="1551051"/>
                  </a:lnTo>
                  <a:cubicBezTo>
                    <a:pt x="989743" y="1592294"/>
                    <a:pt x="1132618" y="1626299"/>
                    <a:pt x="1195673" y="1626299"/>
                  </a:cubicBezTo>
                  <a:lnTo>
                    <a:pt x="1195864" y="1626299"/>
                  </a:lnTo>
                  <a:cubicBezTo>
                    <a:pt x="1261872" y="1626299"/>
                    <a:pt x="1405033" y="1591913"/>
                    <a:pt x="1428750" y="1550575"/>
                  </a:cubicBezTo>
                  <a:lnTo>
                    <a:pt x="1431893" y="1545146"/>
                  </a:lnTo>
                  <a:cubicBezTo>
                    <a:pt x="1453420" y="1507808"/>
                    <a:pt x="1547241" y="1326071"/>
                    <a:pt x="1549432" y="1300163"/>
                  </a:cubicBezTo>
                  <a:cubicBezTo>
                    <a:pt x="1547146" y="1274636"/>
                    <a:pt x="1453706" y="1094708"/>
                    <a:pt x="1431322" y="1056037"/>
                  </a:cubicBezTo>
                  <a:lnTo>
                    <a:pt x="1428274" y="1050798"/>
                  </a:lnTo>
                  <a:cubicBezTo>
                    <a:pt x="1404366" y="1009364"/>
                    <a:pt x="1261586" y="975455"/>
                    <a:pt x="1198436" y="975455"/>
                  </a:cubicBezTo>
                  <a:lnTo>
                    <a:pt x="1198245" y="975455"/>
                  </a:lnTo>
                  <a:cubicBezTo>
                    <a:pt x="1132237" y="975455"/>
                    <a:pt x="989076" y="1009840"/>
                    <a:pt x="965263" y="1051179"/>
                  </a:cubicBezTo>
                  <a:lnTo>
                    <a:pt x="965263" y="1051179"/>
                  </a:lnTo>
                  <a:close/>
                  <a:moveTo>
                    <a:pt x="2175320" y="731044"/>
                  </a:moveTo>
                  <a:cubicBezTo>
                    <a:pt x="2109502" y="731044"/>
                    <a:pt x="1944243" y="698659"/>
                    <a:pt x="1907858" y="635794"/>
                  </a:cubicBezTo>
                  <a:lnTo>
                    <a:pt x="1904714" y="630460"/>
                  </a:lnTo>
                  <a:cubicBezTo>
                    <a:pt x="1903476" y="628269"/>
                    <a:pt x="1781175" y="406051"/>
                    <a:pt x="1781175" y="365855"/>
                  </a:cubicBezTo>
                  <a:cubicBezTo>
                    <a:pt x="1781175" y="326136"/>
                    <a:pt x="1902905" y="103251"/>
                    <a:pt x="1904048" y="101156"/>
                  </a:cubicBezTo>
                  <a:lnTo>
                    <a:pt x="1907191" y="95726"/>
                  </a:lnTo>
                  <a:cubicBezTo>
                    <a:pt x="1943672" y="32766"/>
                    <a:pt x="2109311" y="0"/>
                    <a:pt x="2171986" y="0"/>
                  </a:cubicBezTo>
                  <a:lnTo>
                    <a:pt x="2172176" y="0"/>
                  </a:lnTo>
                  <a:cubicBezTo>
                    <a:pt x="2237899" y="0"/>
                    <a:pt x="2403253" y="32290"/>
                    <a:pt x="2439734" y="95250"/>
                  </a:cubicBezTo>
                  <a:lnTo>
                    <a:pt x="2442877" y="100679"/>
                  </a:lnTo>
                  <a:cubicBezTo>
                    <a:pt x="2444115" y="102775"/>
                    <a:pt x="2566321" y="325279"/>
                    <a:pt x="2566416" y="365189"/>
                  </a:cubicBezTo>
                  <a:cubicBezTo>
                    <a:pt x="2566416" y="405289"/>
                    <a:pt x="2444687" y="627793"/>
                    <a:pt x="2443448" y="629984"/>
                  </a:cubicBezTo>
                  <a:lnTo>
                    <a:pt x="2440305" y="635413"/>
                  </a:lnTo>
                  <a:cubicBezTo>
                    <a:pt x="2404015" y="698373"/>
                    <a:pt x="2238375" y="731044"/>
                    <a:pt x="2175605" y="731139"/>
                  </a:cubicBezTo>
                  <a:lnTo>
                    <a:pt x="2175320" y="731139"/>
                  </a:lnTo>
                  <a:close/>
                  <a:moveTo>
                    <a:pt x="2175129" y="40100"/>
                  </a:moveTo>
                  <a:lnTo>
                    <a:pt x="2174939" y="40100"/>
                  </a:lnTo>
                  <a:cubicBezTo>
                    <a:pt x="2109026" y="40100"/>
                    <a:pt x="1965865" y="74486"/>
                    <a:pt x="1942052" y="115824"/>
                  </a:cubicBezTo>
                  <a:lnTo>
                    <a:pt x="1942052" y="115824"/>
                  </a:lnTo>
                  <a:cubicBezTo>
                    <a:pt x="1942052" y="115824"/>
                    <a:pt x="1938909" y="121253"/>
                    <a:pt x="1938909" y="121253"/>
                  </a:cubicBezTo>
                  <a:cubicBezTo>
                    <a:pt x="1916716" y="159925"/>
                    <a:pt x="1823561" y="340138"/>
                    <a:pt x="1821371" y="366236"/>
                  </a:cubicBezTo>
                  <a:cubicBezTo>
                    <a:pt x="1823657" y="391859"/>
                    <a:pt x="1917192" y="571691"/>
                    <a:pt x="1939481" y="610267"/>
                  </a:cubicBezTo>
                  <a:lnTo>
                    <a:pt x="1942624" y="615601"/>
                  </a:lnTo>
                  <a:cubicBezTo>
                    <a:pt x="1966436" y="656844"/>
                    <a:pt x="2109502" y="690944"/>
                    <a:pt x="2172557" y="690944"/>
                  </a:cubicBezTo>
                  <a:lnTo>
                    <a:pt x="2172557" y="690944"/>
                  </a:lnTo>
                  <a:cubicBezTo>
                    <a:pt x="2238566" y="690848"/>
                    <a:pt x="2381726" y="656558"/>
                    <a:pt x="2405444" y="615220"/>
                  </a:cubicBezTo>
                  <a:lnTo>
                    <a:pt x="2408587" y="609790"/>
                  </a:lnTo>
                  <a:cubicBezTo>
                    <a:pt x="2430780" y="571214"/>
                    <a:pt x="2523935" y="391192"/>
                    <a:pt x="2526125" y="364808"/>
                  </a:cubicBezTo>
                  <a:cubicBezTo>
                    <a:pt x="2523839" y="339376"/>
                    <a:pt x="2430304" y="159353"/>
                    <a:pt x="2408015" y="120682"/>
                  </a:cubicBezTo>
                  <a:lnTo>
                    <a:pt x="2404872" y="115253"/>
                  </a:lnTo>
                  <a:cubicBezTo>
                    <a:pt x="2380964" y="74009"/>
                    <a:pt x="2238089" y="40005"/>
                    <a:pt x="2175034" y="40005"/>
                  </a:cubicBezTo>
                  <a:close/>
                  <a:moveTo>
                    <a:pt x="1924622" y="105823"/>
                  </a:moveTo>
                  <a:lnTo>
                    <a:pt x="1924907" y="105823"/>
                  </a:lnTo>
                  <a:lnTo>
                    <a:pt x="1924622" y="105823"/>
                  </a:lnTo>
                  <a:close/>
                </a:path>
              </a:pathLst>
            </a:custGeom>
            <a:solidFill>
              <a:schemeClr val="accent2"/>
            </a:solidFill>
            <a:ln w="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8" name="Title 1">
            <a:extLst>
              <a:ext uri="{FF2B5EF4-FFF2-40B4-BE49-F238E27FC236}">
                <a16:creationId xmlns:a16="http://schemas.microsoft.com/office/drawing/2014/main" id="{13E64E23-7263-0B12-B587-16A0DA134D2A}"/>
              </a:ext>
            </a:extLst>
          </p:cNvPr>
          <p:cNvSpPr>
            <a:spLocks noGrp="1"/>
          </p:cNvSpPr>
          <p:nvPr>
            <p:ph type="title"/>
          </p:nvPr>
        </p:nvSpPr>
        <p:spPr>
          <a:xfrm>
            <a:off x="407305" y="592764"/>
            <a:ext cx="11247120" cy="457200"/>
          </a:xfrm>
        </p:spPr>
        <p:txBody>
          <a:bodyPr>
            <a:normAutofit fontScale="90000"/>
          </a:bodyPr>
          <a:lstStyle/>
          <a:p>
            <a:r>
              <a:rPr lang="en-US" b="0"/>
              <a:t>For What Purpose Are You Using Wave?</a:t>
            </a:r>
            <a:endParaRPr lang="en-GB" b="0"/>
          </a:p>
        </p:txBody>
      </p:sp>
      <p:pic>
        <p:nvPicPr>
          <p:cNvPr id="11" name="Graphic 10">
            <a:extLst>
              <a:ext uri="{FF2B5EF4-FFF2-40B4-BE49-F238E27FC236}">
                <a16:creationId xmlns:a16="http://schemas.microsoft.com/office/drawing/2014/main" id="{138CD331-53AC-37FE-2F06-BE56960AD889}"/>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408393" y="4864192"/>
            <a:ext cx="400460" cy="400460"/>
          </a:xfrm>
          <a:prstGeom prst="rect">
            <a:avLst/>
          </a:prstGeom>
        </p:spPr>
      </p:pic>
      <p:sp>
        <p:nvSpPr>
          <p:cNvPr id="14" name="TextBox 13">
            <a:extLst>
              <a:ext uri="{FF2B5EF4-FFF2-40B4-BE49-F238E27FC236}">
                <a16:creationId xmlns:a16="http://schemas.microsoft.com/office/drawing/2014/main" id="{0251495E-2A9A-3B73-C34A-6E48735EF4FD}"/>
              </a:ext>
            </a:extLst>
          </p:cNvPr>
          <p:cNvSpPr txBox="1"/>
          <p:nvPr/>
        </p:nvSpPr>
        <p:spPr>
          <a:xfrm>
            <a:off x="5872663" y="4911070"/>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Personal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16" name="Graphic 15">
            <a:extLst>
              <a:ext uri="{FF2B5EF4-FFF2-40B4-BE49-F238E27FC236}">
                <a16:creationId xmlns:a16="http://schemas.microsoft.com/office/drawing/2014/main" id="{A2F2EEDD-BA6C-6D69-747A-F03E2275D06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357792" y="5627768"/>
            <a:ext cx="502509" cy="502509"/>
          </a:xfrm>
          <a:prstGeom prst="rect">
            <a:avLst/>
          </a:prstGeom>
        </p:spPr>
      </p:pic>
      <p:sp>
        <p:nvSpPr>
          <p:cNvPr id="18" name="TextBox 17">
            <a:extLst>
              <a:ext uri="{FF2B5EF4-FFF2-40B4-BE49-F238E27FC236}">
                <a16:creationId xmlns:a16="http://schemas.microsoft.com/office/drawing/2014/main" id="{73A0D206-F9E7-6E3B-653B-5299773DD7FB}"/>
              </a:ext>
            </a:extLst>
          </p:cNvPr>
          <p:cNvSpPr txBox="1"/>
          <p:nvPr/>
        </p:nvSpPr>
        <p:spPr>
          <a:xfrm>
            <a:off x="5860301" y="5625452"/>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Career Guidance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15" name="TextBox 14">
            <a:extLst>
              <a:ext uri="{FF2B5EF4-FFF2-40B4-BE49-F238E27FC236}">
                <a16:creationId xmlns:a16="http://schemas.microsoft.com/office/drawing/2014/main" id="{281375D7-C1D2-12CA-D0A9-A6C3CE44F67B}"/>
              </a:ext>
            </a:extLst>
          </p:cNvPr>
          <p:cNvSpPr txBox="1"/>
          <p:nvPr/>
        </p:nvSpPr>
        <p:spPr>
          <a:xfrm>
            <a:off x="3450348" y="3168188"/>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Performance 360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20" name="Graphic 19">
            <a:extLst>
              <a:ext uri="{FF2B5EF4-FFF2-40B4-BE49-F238E27FC236}">
                <a16:creationId xmlns:a16="http://schemas.microsoft.com/office/drawing/2014/main" id="{0A17E844-BD49-B716-3364-089DB882F78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927595" y="3224863"/>
            <a:ext cx="460252" cy="442284"/>
          </a:xfrm>
          <a:prstGeom prst="rect">
            <a:avLst/>
          </a:prstGeom>
        </p:spPr>
      </p:pic>
    </p:spTree>
    <p:extLst>
      <p:ext uri="{BB962C8B-B14F-4D97-AF65-F5344CB8AC3E}">
        <p14:creationId xmlns:p14="http://schemas.microsoft.com/office/powerpoint/2010/main" val="42860830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7175AEB-7CD7-51DC-EE76-CC208FCA1782}"/>
              </a:ext>
            </a:extLst>
          </p:cNvPr>
          <p:cNvSpPr/>
          <p:nvPr/>
        </p:nvSpPr>
        <p:spPr>
          <a:xfrm>
            <a:off x="9967534" y="5684836"/>
            <a:ext cx="2224466" cy="1173165"/>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F918805B-E228-4B92-1DC6-2666F8DA8E12}"/>
              </a:ext>
            </a:extLst>
          </p:cNvPr>
          <p:cNvSpPr txBox="1"/>
          <p:nvPr/>
        </p:nvSpPr>
        <p:spPr>
          <a:xfrm>
            <a:off x="1594758" y="1806656"/>
            <a:ext cx="3848493"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US" sz="40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Lead Talent</a:t>
            </a:r>
          </a:p>
        </p:txBody>
      </p:sp>
      <p:pic>
        <p:nvPicPr>
          <p:cNvPr id="34" name="Graphic 33">
            <a:extLst>
              <a:ext uri="{FF2B5EF4-FFF2-40B4-BE49-F238E27FC236}">
                <a16:creationId xmlns:a16="http://schemas.microsoft.com/office/drawing/2014/main" id="{F67DFE55-8750-4594-A632-8F688D66FE8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3234" y="3208569"/>
            <a:ext cx="411208" cy="411208"/>
          </a:xfrm>
          <a:prstGeom prst="rect">
            <a:avLst/>
          </a:prstGeom>
        </p:spPr>
      </p:pic>
      <p:sp>
        <p:nvSpPr>
          <p:cNvPr id="35" name="TextBox 34">
            <a:extLst>
              <a:ext uri="{FF2B5EF4-FFF2-40B4-BE49-F238E27FC236}">
                <a16:creationId xmlns:a16="http://schemas.microsoft.com/office/drawing/2014/main" id="{3D3D0044-5CF8-8B42-BC38-C42554ACE7BB}"/>
              </a:ext>
            </a:extLst>
          </p:cNvPr>
          <p:cNvSpPr txBox="1"/>
          <p:nvPr/>
        </p:nvSpPr>
        <p:spPr>
          <a:xfrm>
            <a:off x="1018253" y="3152563"/>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Professional Styles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Expert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38" name="Graphic 37">
            <a:extLst>
              <a:ext uri="{FF2B5EF4-FFF2-40B4-BE49-F238E27FC236}">
                <a16:creationId xmlns:a16="http://schemas.microsoft.com/office/drawing/2014/main" id="{48FD7F7A-8B62-9A1A-FA02-3C1DB4C1145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936234" y="3196859"/>
            <a:ext cx="554218" cy="464278"/>
          </a:xfrm>
          <a:prstGeom prst="rect">
            <a:avLst/>
          </a:prstGeom>
        </p:spPr>
      </p:pic>
      <p:sp>
        <p:nvSpPr>
          <p:cNvPr id="39" name="TextBox 38">
            <a:extLst>
              <a:ext uri="{FF2B5EF4-FFF2-40B4-BE49-F238E27FC236}">
                <a16:creationId xmlns:a16="http://schemas.microsoft.com/office/drawing/2014/main" id="{E95C592A-ACC0-CB79-1AB0-888173C51859}"/>
              </a:ext>
            </a:extLst>
          </p:cNvPr>
          <p:cNvSpPr txBox="1"/>
          <p:nvPr/>
        </p:nvSpPr>
        <p:spPr>
          <a:xfrm>
            <a:off x="3461380" y="3168188"/>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Leadership Risk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D78C7E00-7528-D73E-91A7-3115B5BFDF39}"/>
              </a:ext>
            </a:extLst>
          </p:cNvPr>
          <p:cNvGrpSpPr/>
          <p:nvPr/>
        </p:nvGrpSpPr>
        <p:grpSpPr>
          <a:xfrm>
            <a:off x="2800883" y="3063209"/>
            <a:ext cx="2379406" cy="2364816"/>
            <a:chOff x="2800883" y="3063209"/>
            <a:chExt cx="2379406" cy="3091328"/>
          </a:xfrm>
        </p:grpSpPr>
        <p:cxnSp>
          <p:nvCxnSpPr>
            <p:cNvPr id="31" name="Straight Connector 30">
              <a:extLst>
                <a:ext uri="{FF2B5EF4-FFF2-40B4-BE49-F238E27FC236}">
                  <a16:creationId xmlns:a16="http://schemas.microsoft.com/office/drawing/2014/main" id="{8F07213D-B01A-D2C4-2CBF-357247FAF613}"/>
                </a:ext>
              </a:extLst>
            </p:cNvPr>
            <p:cNvCxnSpPr>
              <a:cxnSpLocks/>
            </p:cNvCxnSpPr>
            <p:nvPr/>
          </p:nvCxnSpPr>
          <p:spPr>
            <a:xfrm flipV="1">
              <a:off x="2800883" y="3063209"/>
              <a:ext cx="0" cy="3091328"/>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069BCF5-7E8A-D199-101E-89EC0D7FF787}"/>
                </a:ext>
              </a:extLst>
            </p:cNvPr>
            <p:cNvCxnSpPr>
              <a:cxnSpLocks/>
            </p:cNvCxnSpPr>
            <p:nvPr/>
          </p:nvCxnSpPr>
          <p:spPr>
            <a:xfrm flipV="1">
              <a:off x="5180289" y="3063209"/>
              <a:ext cx="0" cy="3091328"/>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AE5D00CE-35CF-BD25-0FA7-846D247D23F8}"/>
              </a:ext>
            </a:extLst>
          </p:cNvPr>
          <p:cNvSpPr txBox="1"/>
          <p:nvPr/>
        </p:nvSpPr>
        <p:spPr>
          <a:xfrm>
            <a:off x="3450348" y="4823747"/>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Leadership Impact Reports</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50" name="TextBox 49">
            <a:extLst>
              <a:ext uri="{FF2B5EF4-FFF2-40B4-BE49-F238E27FC236}">
                <a16:creationId xmlns:a16="http://schemas.microsoft.com/office/drawing/2014/main" id="{744E461D-DACD-0746-1043-3EB6B5E60177}"/>
              </a:ext>
            </a:extLst>
          </p:cNvPr>
          <p:cNvSpPr txBox="1"/>
          <p:nvPr/>
        </p:nvSpPr>
        <p:spPr>
          <a:xfrm>
            <a:off x="3450348" y="3984323"/>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Leadership Impact 360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32" name="Straight Connector 31">
            <a:extLst>
              <a:ext uri="{FF2B5EF4-FFF2-40B4-BE49-F238E27FC236}">
                <a16:creationId xmlns:a16="http://schemas.microsoft.com/office/drawing/2014/main" id="{BD4971CC-D245-7C12-2C24-9D9497FC48E2}"/>
              </a:ext>
            </a:extLst>
          </p:cNvPr>
          <p:cNvCxnSpPr>
            <a:cxnSpLocks/>
          </p:cNvCxnSpPr>
          <p:nvPr/>
        </p:nvCxnSpPr>
        <p:spPr>
          <a:xfrm>
            <a:off x="541981" y="3837865"/>
            <a:ext cx="7183977" cy="0"/>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DC3BD19-0EC1-40B4-FA69-0AE70D87300E}"/>
              </a:ext>
            </a:extLst>
          </p:cNvPr>
          <p:cNvCxnSpPr>
            <a:cxnSpLocks/>
          </p:cNvCxnSpPr>
          <p:nvPr/>
        </p:nvCxnSpPr>
        <p:spPr>
          <a:xfrm>
            <a:off x="541981" y="4664210"/>
            <a:ext cx="7183977" cy="0"/>
          </a:xfrm>
          <a:prstGeom prst="line">
            <a:avLst/>
          </a:prstGeom>
          <a:ln w="19050">
            <a:solidFill>
              <a:srgbClr val="B3B5C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0836A2DA-5518-5011-5B40-3106268DFE53}"/>
              </a:ext>
            </a:extLst>
          </p:cNvPr>
          <p:cNvSpPr txBox="1"/>
          <p:nvPr/>
        </p:nvSpPr>
        <p:spPr>
          <a:xfrm>
            <a:off x="1001911" y="4812813"/>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Entrepreneurial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F2B10362-F011-BC20-1D15-72DA42A170BD}"/>
              </a:ext>
            </a:extLst>
          </p:cNvPr>
          <p:cNvGrpSpPr/>
          <p:nvPr/>
        </p:nvGrpSpPr>
        <p:grpSpPr>
          <a:xfrm>
            <a:off x="445044" y="1508897"/>
            <a:ext cx="1467554" cy="1221492"/>
            <a:chOff x="4062427" y="1738312"/>
            <a:chExt cx="4062873" cy="3381660"/>
          </a:xfrm>
        </p:grpSpPr>
        <p:sp>
          <p:nvSpPr>
            <p:cNvPr id="9" name="Freeform: Shape 8">
              <a:extLst>
                <a:ext uri="{FF2B5EF4-FFF2-40B4-BE49-F238E27FC236}">
                  <a16:creationId xmlns:a16="http://schemas.microsoft.com/office/drawing/2014/main" id="{9B4426F0-5A72-0824-24B9-BD37E6EDA0A8}"/>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DE3B5D15-C7B6-B777-817B-FFD907B73F9F}"/>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56F7E2BF-D7DD-C741-5E2C-EB3963139AA1}"/>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15" name="Freeform: Shape 14">
            <a:extLst>
              <a:ext uri="{FF2B5EF4-FFF2-40B4-BE49-F238E27FC236}">
                <a16:creationId xmlns:a16="http://schemas.microsoft.com/office/drawing/2014/main" id="{F4DF71FC-D7DF-301B-4B0D-CBDF0AFBC478}"/>
              </a:ext>
            </a:extLst>
          </p:cNvPr>
          <p:cNvSpPr/>
          <p:nvPr/>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654A0A89-9C20-935C-D2FC-4AF0E88975A4}"/>
              </a:ext>
            </a:extLst>
          </p:cNvPr>
          <p:cNvSpPr/>
          <p:nvPr/>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Box 24">
            <a:extLst>
              <a:ext uri="{FF2B5EF4-FFF2-40B4-BE49-F238E27FC236}">
                <a16:creationId xmlns:a16="http://schemas.microsoft.com/office/drawing/2014/main" id="{4C80B270-9577-1C4C-8A6B-949B837AC948}"/>
              </a:ext>
            </a:extLst>
          </p:cNvPr>
          <p:cNvSpPr txBox="1"/>
          <p:nvPr/>
        </p:nvSpPr>
        <p:spPr>
          <a:xfrm>
            <a:off x="1024790" y="3977443"/>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Performance 360 Report</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pic>
        <p:nvPicPr>
          <p:cNvPr id="28" name="Graphic 27">
            <a:extLst>
              <a:ext uri="{FF2B5EF4-FFF2-40B4-BE49-F238E27FC236}">
                <a16:creationId xmlns:a16="http://schemas.microsoft.com/office/drawing/2014/main" id="{FAEAECF9-86B0-D2C5-6599-5A17EC3BF1C6}"/>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33034" y="4883578"/>
            <a:ext cx="465555" cy="415120"/>
          </a:xfrm>
          <a:prstGeom prst="rect">
            <a:avLst/>
          </a:prstGeom>
        </p:spPr>
      </p:pic>
      <p:pic>
        <p:nvPicPr>
          <p:cNvPr id="45" name="Graphic 44">
            <a:extLst>
              <a:ext uri="{FF2B5EF4-FFF2-40B4-BE49-F238E27FC236}">
                <a16:creationId xmlns:a16="http://schemas.microsoft.com/office/drawing/2014/main" id="{DCB3FC32-2DA5-1A76-08AA-31C3E691F407}"/>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3001707" y="4867336"/>
            <a:ext cx="436043" cy="436043"/>
          </a:xfrm>
          <a:prstGeom prst="rect">
            <a:avLst/>
          </a:prstGeom>
        </p:spPr>
      </p:pic>
      <p:pic>
        <p:nvPicPr>
          <p:cNvPr id="46" name="Graphic 45">
            <a:extLst>
              <a:ext uri="{FF2B5EF4-FFF2-40B4-BE49-F238E27FC236}">
                <a16:creationId xmlns:a16="http://schemas.microsoft.com/office/drawing/2014/main" id="{0F889A49-3CB5-E0F7-DCED-B851ECBBC7D6}"/>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443251" y="3249996"/>
            <a:ext cx="2003413" cy="388722"/>
          </a:xfrm>
          <a:prstGeom prst="rect">
            <a:avLst/>
          </a:prstGeom>
        </p:spPr>
      </p:pic>
      <p:sp>
        <p:nvSpPr>
          <p:cNvPr id="2" name="Title 1">
            <a:extLst>
              <a:ext uri="{FF2B5EF4-FFF2-40B4-BE49-F238E27FC236}">
                <a16:creationId xmlns:a16="http://schemas.microsoft.com/office/drawing/2014/main" id="{1CAED93F-7D2F-F173-0670-D44D09B8C00A}"/>
              </a:ext>
            </a:extLst>
          </p:cNvPr>
          <p:cNvSpPr>
            <a:spLocks noGrp="1"/>
          </p:cNvSpPr>
          <p:nvPr>
            <p:ph type="title"/>
          </p:nvPr>
        </p:nvSpPr>
        <p:spPr>
          <a:xfrm>
            <a:off x="407305" y="592764"/>
            <a:ext cx="11247120" cy="457200"/>
          </a:xfrm>
        </p:spPr>
        <p:txBody>
          <a:bodyPr>
            <a:normAutofit fontScale="90000"/>
          </a:bodyPr>
          <a:lstStyle/>
          <a:p>
            <a:r>
              <a:rPr lang="en-US" b="0"/>
              <a:t>For What Purpose Are You Using Wave?</a:t>
            </a:r>
            <a:endParaRPr lang="en-GB" b="0"/>
          </a:p>
        </p:txBody>
      </p:sp>
      <p:pic>
        <p:nvPicPr>
          <p:cNvPr id="4" name="Graphic 3">
            <a:extLst>
              <a:ext uri="{FF2B5EF4-FFF2-40B4-BE49-F238E27FC236}">
                <a16:creationId xmlns:a16="http://schemas.microsoft.com/office/drawing/2014/main" id="{B1015B1B-C8DF-3A31-E80A-0EE9ED1A4EA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71166" y="4039880"/>
            <a:ext cx="452148" cy="433387"/>
          </a:xfrm>
          <a:prstGeom prst="rect">
            <a:avLst/>
          </a:prstGeom>
        </p:spPr>
      </p:pic>
      <p:pic>
        <p:nvPicPr>
          <p:cNvPr id="6" name="Graphic 5">
            <a:extLst>
              <a:ext uri="{FF2B5EF4-FFF2-40B4-BE49-F238E27FC236}">
                <a16:creationId xmlns:a16="http://schemas.microsoft.com/office/drawing/2014/main" id="{3F376216-FBAB-8678-700F-AACA7C4FAEC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02037" y="4034118"/>
            <a:ext cx="460252" cy="442284"/>
          </a:xfrm>
          <a:prstGeom prst="rect">
            <a:avLst/>
          </a:prstGeom>
        </p:spPr>
      </p:pic>
      <p:sp>
        <p:nvSpPr>
          <p:cNvPr id="3" name="Oval 2">
            <a:extLst>
              <a:ext uri="{FF2B5EF4-FFF2-40B4-BE49-F238E27FC236}">
                <a16:creationId xmlns:a16="http://schemas.microsoft.com/office/drawing/2014/main" id="{32459F6A-F11E-E5D3-4102-AA4C8F1B02D8}"/>
              </a:ext>
            </a:extLst>
          </p:cNvPr>
          <p:cNvSpPr/>
          <p:nvPr/>
        </p:nvSpPr>
        <p:spPr>
          <a:xfrm>
            <a:off x="5355372" y="4828301"/>
            <a:ext cx="515743" cy="50884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86C728FB-CD9E-5C64-C64E-669A4B5CFEA9}"/>
              </a:ext>
            </a:extLst>
          </p:cNvPr>
          <p:cNvSpPr txBox="1"/>
          <p:nvPr/>
        </p:nvSpPr>
        <p:spPr>
          <a:xfrm>
            <a:off x="5882443" y="4845850"/>
            <a:ext cx="18213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Development Centers</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7" name="TextBox 6">
            <a:extLst>
              <a:ext uri="{FF2B5EF4-FFF2-40B4-BE49-F238E27FC236}">
                <a16:creationId xmlns:a16="http://schemas.microsoft.com/office/drawing/2014/main" id="{84FAB610-C0C9-4DE5-480D-23A09C75A728}"/>
              </a:ext>
            </a:extLst>
          </p:cNvPr>
          <p:cNvSpPr txBox="1"/>
          <p:nvPr/>
        </p:nvSpPr>
        <p:spPr>
          <a:xfrm>
            <a:off x="5090127" y="4930684"/>
            <a:ext cx="1051709" cy="3416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US" sz="1800" b="1" i="0" u="none" strike="noStrike" kern="1200" cap="none" spc="0" normalizeH="0" baseline="0" noProof="0">
                <a:ln>
                  <a:noFill/>
                </a:ln>
                <a:solidFill>
                  <a:srgbClr val="409E85"/>
                </a:solidFill>
                <a:effectLst/>
                <a:uLnTx/>
                <a:uFillTx/>
                <a:latin typeface="Segoe UI" panose="020B0502040204020203" pitchFamily="34" charset="0"/>
                <a:ea typeface="Calibri" panose="020F0502020204030204" pitchFamily="34" charset="0"/>
                <a:cs typeface="Segoe UI" panose="020B0502040204020203" pitchFamily="34" charset="0"/>
              </a:rPr>
              <a:t>DC</a:t>
            </a:r>
          </a:p>
        </p:txBody>
      </p:sp>
      <p:sp>
        <p:nvSpPr>
          <p:cNvPr id="13" name="TextBox 12">
            <a:extLst>
              <a:ext uri="{FF2B5EF4-FFF2-40B4-BE49-F238E27FC236}">
                <a16:creationId xmlns:a16="http://schemas.microsoft.com/office/drawing/2014/main" id="{AA7B4B15-2A37-BA09-F8B4-FD727992BBA8}"/>
              </a:ext>
            </a:extLst>
          </p:cNvPr>
          <p:cNvSpPr txBox="1"/>
          <p:nvPr/>
        </p:nvSpPr>
        <p:spPr>
          <a:xfrm>
            <a:off x="5921186" y="4065608"/>
            <a:ext cx="18213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2424"/>
                </a:solidFill>
                <a:effectLst/>
                <a:uLnTx/>
                <a:uFillTx/>
                <a:latin typeface="Arial"/>
                <a:ea typeface="+mn-ea"/>
                <a:cs typeface="+mn-cs"/>
              </a:rPr>
              <a:t>Assessment Centers</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sp>
        <p:nvSpPr>
          <p:cNvPr id="14" name="TextBox 13">
            <a:extLst>
              <a:ext uri="{FF2B5EF4-FFF2-40B4-BE49-F238E27FC236}">
                <a16:creationId xmlns:a16="http://schemas.microsoft.com/office/drawing/2014/main" id="{594883F1-C28D-4480-1B13-C905A8612AFD}"/>
              </a:ext>
            </a:extLst>
          </p:cNvPr>
          <p:cNvSpPr txBox="1"/>
          <p:nvPr/>
        </p:nvSpPr>
        <p:spPr>
          <a:xfrm>
            <a:off x="5344626" y="4063095"/>
            <a:ext cx="559238" cy="3416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US" sz="1800" b="1" i="0" u="none" strike="noStrike" kern="1200" cap="none" spc="0" normalizeH="0" baseline="0" noProof="0">
                <a:ln>
                  <a:noFill/>
                </a:ln>
                <a:solidFill>
                  <a:srgbClr val="409E85"/>
                </a:solidFill>
                <a:effectLst/>
                <a:uLnTx/>
                <a:uFillTx/>
                <a:latin typeface="Segoe UI" panose="020B0502040204020203" pitchFamily="34" charset="0"/>
                <a:ea typeface="Calibri" panose="020F0502020204030204" pitchFamily="34" charset="0"/>
                <a:cs typeface="Segoe UI" panose="020B0502040204020203" pitchFamily="34" charset="0"/>
              </a:rPr>
              <a:t>AC</a:t>
            </a:r>
          </a:p>
        </p:txBody>
      </p:sp>
      <p:sp>
        <p:nvSpPr>
          <p:cNvPr id="17" name="Oval 16">
            <a:extLst>
              <a:ext uri="{FF2B5EF4-FFF2-40B4-BE49-F238E27FC236}">
                <a16:creationId xmlns:a16="http://schemas.microsoft.com/office/drawing/2014/main" id="{17EF7043-50DD-8890-A0A5-3E86E561FA34}"/>
              </a:ext>
            </a:extLst>
          </p:cNvPr>
          <p:cNvSpPr/>
          <p:nvPr/>
        </p:nvSpPr>
        <p:spPr>
          <a:xfrm>
            <a:off x="5363453" y="3977415"/>
            <a:ext cx="515743" cy="50884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831429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7FDE8AD-6ACC-24C2-8E38-EBFADED600F4}"/>
              </a:ext>
            </a:extLst>
          </p:cNvPr>
          <p:cNvSpPr/>
          <p:nvPr/>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accent1">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83C2DD04-58F5-2B15-191E-C1317BC7A77A}"/>
              </a:ext>
            </a:extLst>
          </p:cNvPr>
          <p:cNvSpPr/>
          <p:nvPr/>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tx2">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9122B9A8-DDAA-D586-8805-B934448958AB}"/>
              </a:ext>
            </a:extLst>
          </p:cNvPr>
          <p:cNvSpPr/>
          <p:nvPr/>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accent1">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 name="Title 1">
            <a:extLst>
              <a:ext uri="{FF2B5EF4-FFF2-40B4-BE49-F238E27FC236}">
                <a16:creationId xmlns:a16="http://schemas.microsoft.com/office/drawing/2014/main" id="{908EF784-7655-F401-4B98-432D440752FE}"/>
              </a:ext>
            </a:extLst>
          </p:cNvPr>
          <p:cNvSpPr>
            <a:spLocks noGrp="1"/>
          </p:cNvSpPr>
          <p:nvPr>
            <p:ph type="title"/>
          </p:nvPr>
        </p:nvSpPr>
        <p:spPr>
          <a:xfrm>
            <a:off x="1379133" y="434253"/>
            <a:ext cx="9873735" cy="720291"/>
          </a:xfrm>
        </p:spPr>
        <p:txBody>
          <a:bodyPr>
            <a:normAutofit/>
          </a:bodyPr>
          <a:lstStyle/>
          <a:p>
            <a:r>
              <a:rPr lang="en-US"/>
              <a:t>Hire Talent</a:t>
            </a:r>
            <a:endParaRPr lang="en-GB"/>
          </a:p>
        </p:txBody>
      </p:sp>
      <p:sp>
        <p:nvSpPr>
          <p:cNvPr id="6" name="TextBox 5">
            <a:extLst>
              <a:ext uri="{FF2B5EF4-FFF2-40B4-BE49-F238E27FC236}">
                <a16:creationId xmlns:a16="http://schemas.microsoft.com/office/drawing/2014/main" id="{B7261BCE-A983-791E-40FB-C4E37C1C1135}"/>
              </a:ext>
            </a:extLst>
          </p:cNvPr>
          <p:cNvSpPr txBox="1"/>
          <p:nvPr/>
        </p:nvSpPr>
        <p:spPr>
          <a:xfrm>
            <a:off x="339437" y="1389726"/>
            <a:ext cx="3053976" cy="369332"/>
          </a:xfrm>
          <a:prstGeom prst="rect">
            <a:avLst/>
          </a:prstGeom>
          <a:noFill/>
        </p:spPr>
        <p:txBody>
          <a:bodyPr wrap="square" rtlCol="0">
            <a:spAutoFit/>
          </a:bodyPr>
          <a:lstStyle/>
          <a:p>
            <a:r>
              <a:rPr lang="en-GB" b="1">
                <a:solidFill>
                  <a:schemeClr val="accent2"/>
                </a:solidFill>
              </a:rPr>
              <a:t>Profile Requirements</a:t>
            </a:r>
          </a:p>
        </p:txBody>
      </p:sp>
      <p:sp>
        <p:nvSpPr>
          <p:cNvPr id="7" name="TextBox 6">
            <a:extLst>
              <a:ext uri="{FF2B5EF4-FFF2-40B4-BE49-F238E27FC236}">
                <a16:creationId xmlns:a16="http://schemas.microsoft.com/office/drawing/2014/main" id="{D2C508EB-3F92-F188-988C-E9877ADD842D}"/>
              </a:ext>
            </a:extLst>
          </p:cNvPr>
          <p:cNvSpPr txBox="1"/>
          <p:nvPr/>
        </p:nvSpPr>
        <p:spPr>
          <a:xfrm>
            <a:off x="6450594" y="1303480"/>
            <a:ext cx="3053976" cy="369332"/>
          </a:xfrm>
          <a:prstGeom prst="rect">
            <a:avLst/>
          </a:prstGeom>
          <a:noFill/>
        </p:spPr>
        <p:txBody>
          <a:bodyPr wrap="square" rtlCol="0">
            <a:spAutoFit/>
          </a:bodyPr>
          <a:lstStyle/>
          <a:p>
            <a:r>
              <a:rPr lang="en-GB" b="1">
                <a:solidFill>
                  <a:schemeClr val="accent2"/>
                </a:solidFill>
              </a:rPr>
              <a:t>Hire for Experience</a:t>
            </a:r>
          </a:p>
        </p:txBody>
      </p:sp>
      <p:pic>
        <p:nvPicPr>
          <p:cNvPr id="16" name="Graphic 15">
            <a:extLst>
              <a:ext uri="{FF2B5EF4-FFF2-40B4-BE49-F238E27FC236}">
                <a16:creationId xmlns:a16="http://schemas.microsoft.com/office/drawing/2014/main" id="{90BD42BE-BE7B-F786-AA50-0294D3292F6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7563" y="384773"/>
            <a:ext cx="825552" cy="819250"/>
          </a:xfrm>
          <a:prstGeom prst="rect">
            <a:avLst/>
          </a:prstGeom>
        </p:spPr>
      </p:pic>
      <p:pic>
        <p:nvPicPr>
          <p:cNvPr id="4" name="Picture 3">
            <a:extLst>
              <a:ext uri="{FF2B5EF4-FFF2-40B4-BE49-F238E27FC236}">
                <a16:creationId xmlns:a16="http://schemas.microsoft.com/office/drawing/2014/main" id="{C6C589C5-5A03-13B3-515E-886ACB4BA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447" y="2280064"/>
            <a:ext cx="5568620" cy="337387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A5DE8614-4D46-E53C-BA4C-E242891A81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7784" y="1987698"/>
            <a:ext cx="4406793" cy="42711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617460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7FDE8AD-6ACC-24C2-8E38-EBFADED600F4}"/>
              </a:ext>
            </a:extLst>
          </p:cNvPr>
          <p:cNvSpPr/>
          <p:nvPr/>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accent1">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83C2DD04-58F5-2B15-191E-C1317BC7A77A}"/>
              </a:ext>
            </a:extLst>
          </p:cNvPr>
          <p:cNvSpPr/>
          <p:nvPr/>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tx2">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9122B9A8-DDAA-D586-8805-B934448958AB}"/>
              </a:ext>
            </a:extLst>
          </p:cNvPr>
          <p:cNvSpPr/>
          <p:nvPr/>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accent1">
              <a:alpha val="25000"/>
            </a:schemeClr>
          </a:solidFill>
          <a:ln w="28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 name="Title 1">
            <a:extLst>
              <a:ext uri="{FF2B5EF4-FFF2-40B4-BE49-F238E27FC236}">
                <a16:creationId xmlns:a16="http://schemas.microsoft.com/office/drawing/2014/main" id="{908EF784-7655-F401-4B98-432D440752FE}"/>
              </a:ext>
            </a:extLst>
          </p:cNvPr>
          <p:cNvSpPr>
            <a:spLocks noGrp="1"/>
          </p:cNvSpPr>
          <p:nvPr>
            <p:ph type="title"/>
          </p:nvPr>
        </p:nvSpPr>
        <p:spPr>
          <a:xfrm>
            <a:off x="1379133" y="434253"/>
            <a:ext cx="9873735" cy="720291"/>
          </a:xfrm>
        </p:spPr>
        <p:txBody>
          <a:bodyPr>
            <a:normAutofit/>
          </a:bodyPr>
          <a:lstStyle/>
          <a:p>
            <a:r>
              <a:rPr lang="en-US"/>
              <a:t>Hire Talent</a:t>
            </a:r>
            <a:endParaRPr lang="en-GB"/>
          </a:p>
        </p:txBody>
      </p:sp>
      <p:pic>
        <p:nvPicPr>
          <p:cNvPr id="16" name="Graphic 15">
            <a:extLst>
              <a:ext uri="{FF2B5EF4-FFF2-40B4-BE49-F238E27FC236}">
                <a16:creationId xmlns:a16="http://schemas.microsoft.com/office/drawing/2014/main" id="{90BD42BE-BE7B-F786-AA50-0294D3292F6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7563" y="384773"/>
            <a:ext cx="825552" cy="819250"/>
          </a:xfrm>
          <a:prstGeom prst="rect">
            <a:avLst/>
          </a:prstGeom>
        </p:spPr>
      </p:pic>
      <p:sp>
        <p:nvSpPr>
          <p:cNvPr id="3" name="TextBox 2">
            <a:extLst>
              <a:ext uri="{FF2B5EF4-FFF2-40B4-BE49-F238E27FC236}">
                <a16:creationId xmlns:a16="http://schemas.microsoft.com/office/drawing/2014/main" id="{A13D3C04-4AA2-C6DE-F514-D4D3751AA30E}"/>
              </a:ext>
            </a:extLst>
          </p:cNvPr>
          <p:cNvSpPr txBox="1"/>
          <p:nvPr/>
        </p:nvSpPr>
        <p:spPr>
          <a:xfrm>
            <a:off x="7683253" y="2280252"/>
            <a:ext cx="3053976" cy="338554"/>
          </a:xfrm>
          <a:prstGeom prst="rect">
            <a:avLst/>
          </a:prstGeom>
          <a:noFill/>
        </p:spPr>
        <p:txBody>
          <a:bodyPr wrap="square" rtlCol="0">
            <a:spAutoFit/>
          </a:bodyPr>
          <a:lstStyle/>
          <a:p>
            <a:r>
              <a:rPr lang="en-GB" sz="1600" b="1">
                <a:solidFill>
                  <a:schemeClr val="accent2"/>
                </a:solidFill>
              </a:rPr>
              <a:t>Interview Candidates</a:t>
            </a:r>
          </a:p>
        </p:txBody>
      </p:sp>
      <p:sp>
        <p:nvSpPr>
          <p:cNvPr id="4" name="TextBox 3">
            <a:extLst>
              <a:ext uri="{FF2B5EF4-FFF2-40B4-BE49-F238E27FC236}">
                <a16:creationId xmlns:a16="http://schemas.microsoft.com/office/drawing/2014/main" id="{56FC713A-9615-EC54-BED4-163E3786C9F0}"/>
              </a:ext>
            </a:extLst>
          </p:cNvPr>
          <p:cNvSpPr txBox="1"/>
          <p:nvPr/>
        </p:nvSpPr>
        <p:spPr>
          <a:xfrm>
            <a:off x="457938" y="1486927"/>
            <a:ext cx="3053976" cy="338554"/>
          </a:xfrm>
          <a:prstGeom prst="rect">
            <a:avLst/>
          </a:prstGeom>
          <a:noFill/>
        </p:spPr>
        <p:txBody>
          <a:bodyPr wrap="square" rtlCol="0">
            <a:spAutoFit/>
          </a:bodyPr>
          <a:lstStyle/>
          <a:p>
            <a:r>
              <a:rPr lang="en-GB" sz="1600" b="1">
                <a:solidFill>
                  <a:schemeClr val="accent2"/>
                </a:solidFill>
              </a:rPr>
              <a:t>Screen Volumes</a:t>
            </a:r>
          </a:p>
        </p:txBody>
      </p:sp>
      <p:pic>
        <p:nvPicPr>
          <p:cNvPr id="5" name="Graphic 4">
            <a:extLst>
              <a:ext uri="{FF2B5EF4-FFF2-40B4-BE49-F238E27FC236}">
                <a16:creationId xmlns:a16="http://schemas.microsoft.com/office/drawing/2014/main" id="{5606D9D3-0D0D-297E-4CA7-70BF5F3D94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1207" y="1852245"/>
            <a:ext cx="6620411" cy="3000679"/>
          </a:xfrm>
          <a:prstGeom prst="rect">
            <a:avLst/>
          </a:prstGeom>
        </p:spPr>
      </p:pic>
      <p:pic>
        <p:nvPicPr>
          <p:cNvPr id="11" name="Graphic 10">
            <a:extLst>
              <a:ext uri="{FF2B5EF4-FFF2-40B4-BE49-F238E27FC236}">
                <a16:creationId xmlns:a16="http://schemas.microsoft.com/office/drawing/2014/main" id="{1F5AA156-1483-A494-66E9-3F2444A688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81402" y="1508684"/>
            <a:ext cx="264261" cy="264261"/>
          </a:xfrm>
          <a:prstGeom prst="rect">
            <a:avLst/>
          </a:prstGeom>
        </p:spPr>
      </p:pic>
      <p:pic>
        <p:nvPicPr>
          <p:cNvPr id="7" name="Picture 6" descr="A screenshot of a survey&#10;&#10;Description automatically generated">
            <a:extLst>
              <a:ext uri="{FF2B5EF4-FFF2-40B4-BE49-F238E27FC236}">
                <a16:creationId xmlns:a16="http://schemas.microsoft.com/office/drawing/2014/main" id="{EEBB05D6-97B6-79A7-57F1-EF02701C4A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3253" y="2639305"/>
            <a:ext cx="4307471" cy="35366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757039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035235-6448-F640-6838-DE0345E6D12A}"/>
              </a:ext>
            </a:extLst>
          </p:cNvPr>
          <p:cNvGrpSpPr/>
          <p:nvPr/>
        </p:nvGrpSpPr>
        <p:grpSpPr>
          <a:xfrm>
            <a:off x="468849" y="434253"/>
            <a:ext cx="722979" cy="717460"/>
            <a:chOff x="4241051" y="2324992"/>
            <a:chExt cx="1382912" cy="1338002"/>
          </a:xfrm>
        </p:grpSpPr>
        <p:sp>
          <p:nvSpPr>
            <p:cNvPr id="3" name="Freeform: Shape 2">
              <a:extLst>
                <a:ext uri="{FF2B5EF4-FFF2-40B4-BE49-F238E27FC236}">
                  <a16:creationId xmlns:a16="http://schemas.microsoft.com/office/drawing/2014/main" id="{378A28C0-08C6-165F-56CC-3D63600685AC}"/>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 name="Freeform: Shape 3">
              <a:extLst>
                <a:ext uri="{FF2B5EF4-FFF2-40B4-BE49-F238E27FC236}">
                  <a16:creationId xmlns:a16="http://schemas.microsoft.com/office/drawing/2014/main" id="{7082CAF8-561E-0E61-5DC8-392E4F90623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 name="Freeform: Shape 4">
              <a:extLst>
                <a:ext uri="{FF2B5EF4-FFF2-40B4-BE49-F238E27FC236}">
                  <a16:creationId xmlns:a16="http://schemas.microsoft.com/office/drawing/2014/main" id="{ABC72A4A-1B3B-E2D9-007A-DFC0FFD43D74}"/>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3E30DD7E-02ED-90BB-0D5C-A1F89F49469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C8046431-805C-31E4-D191-64D43EE082D9}"/>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3A0F525C-7CB5-8F24-6231-BC5C119C17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E8F84B9D-BCF5-E38E-472C-B3C575F18066}"/>
              </a:ext>
            </a:extLst>
          </p:cNvPr>
          <p:cNvGrpSpPr>
            <a:grpSpLocks noGrp="1" noUngrp="1" noRot="1" noMove="1" noResize="1"/>
          </p:cNvGrpSpPr>
          <p:nvPr/>
        </p:nvGrpSpPr>
        <p:grpSpPr>
          <a:xfrm>
            <a:off x="6834209" y="0"/>
            <a:ext cx="5357792" cy="6858001"/>
            <a:chOff x="6834209" y="0"/>
            <a:chExt cx="5357792" cy="6858001"/>
          </a:xfrm>
        </p:grpSpPr>
        <p:sp>
          <p:nvSpPr>
            <p:cNvPr id="17" name="Freeform: Shape 16">
              <a:extLst>
                <a:ext uri="{FF2B5EF4-FFF2-40B4-BE49-F238E27FC236}">
                  <a16:creationId xmlns:a16="http://schemas.microsoft.com/office/drawing/2014/main" id="{DC5E2701-FFC6-AC97-48E3-25586874C72F}"/>
                </a:ext>
              </a:extLst>
            </p:cNvPr>
            <p:cNvSpPr>
              <a:spLocks noGrp="1" noRot="1" noMove="1" noResize="1" noEditPoints="1" noAdjustHandles="1" noChangeArrowheads="1" noChangeShapeType="1"/>
            </p:cNvSpPr>
            <p:nvPr/>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9FC3691E-131B-1D9C-22A5-78F4FC855ED4}"/>
                </a:ext>
              </a:extLst>
            </p:cNvPr>
            <p:cNvSpPr>
              <a:spLocks noGrp="1" noRot="1" noMove="1" noResize="1" noEditPoints="1" noAdjustHandles="1" noChangeArrowheads="1" noChangeShapeType="1"/>
            </p:cNvSpPr>
            <p:nvPr/>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C7B65791-5561-5CB6-4B01-6CDA51CC0F8E}"/>
                </a:ext>
              </a:extLst>
            </p:cNvPr>
            <p:cNvSpPr>
              <a:spLocks noGrp="1" noRot="1" noMove="1" noResize="1" noEditPoints="1" noAdjustHandles="1" noChangeArrowheads="1" noChangeShapeType="1"/>
            </p:cNvSpPr>
            <p:nvPr/>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8261288E-B0BC-37D0-5695-FAD9EFCD4AD1}"/>
                </a:ext>
              </a:extLst>
            </p:cNvPr>
            <p:cNvSpPr>
              <a:spLocks noGrp="1" noRot="1" noMove="1" noResize="1" noEditPoints="1" noAdjustHandles="1" noChangeArrowheads="1" noChangeShapeType="1"/>
            </p:cNvSpPr>
            <p:nvPr/>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DF560676-1BCA-F63E-A857-83FACA192E1B}"/>
                </a:ext>
              </a:extLst>
            </p:cNvPr>
            <p:cNvSpPr>
              <a:spLocks noGrp="1" noRot="1" noMove="1" noResize="1" noEditPoints="1" noAdjustHandles="1" noChangeArrowheads="1" noChangeShapeType="1"/>
            </p:cNvSpPr>
            <p:nvPr/>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5" name="Title 1">
            <a:extLst>
              <a:ext uri="{FF2B5EF4-FFF2-40B4-BE49-F238E27FC236}">
                <a16:creationId xmlns:a16="http://schemas.microsoft.com/office/drawing/2014/main" id="{E807124E-B34D-9129-8974-378095D19ABA}"/>
              </a:ext>
            </a:extLst>
          </p:cNvPr>
          <p:cNvSpPr>
            <a:spLocks noGrp="1"/>
          </p:cNvSpPr>
          <p:nvPr>
            <p:ph type="title"/>
          </p:nvPr>
        </p:nvSpPr>
        <p:spPr>
          <a:xfrm>
            <a:off x="1379133" y="434253"/>
            <a:ext cx="9873735" cy="720291"/>
          </a:xfrm>
        </p:spPr>
        <p:txBody>
          <a:bodyPr>
            <a:normAutofit/>
          </a:bodyPr>
          <a:lstStyle/>
          <a:p>
            <a:r>
              <a:rPr lang="en-US"/>
              <a:t>Build Talent</a:t>
            </a:r>
            <a:endParaRPr lang="en-GB"/>
          </a:p>
        </p:txBody>
      </p:sp>
      <p:sp>
        <p:nvSpPr>
          <p:cNvPr id="21" name="TextBox 20">
            <a:extLst>
              <a:ext uri="{FF2B5EF4-FFF2-40B4-BE49-F238E27FC236}">
                <a16:creationId xmlns:a16="http://schemas.microsoft.com/office/drawing/2014/main" id="{DD98E559-4551-AFAF-BCA0-E89CFDEF0CB0}"/>
              </a:ext>
            </a:extLst>
          </p:cNvPr>
          <p:cNvSpPr txBox="1"/>
          <p:nvPr/>
        </p:nvSpPr>
        <p:spPr>
          <a:xfrm>
            <a:off x="6585945" y="1568716"/>
            <a:ext cx="3053976" cy="369332"/>
          </a:xfrm>
          <a:prstGeom prst="rect">
            <a:avLst/>
          </a:prstGeom>
        </p:spPr>
        <p:txBody>
          <a:bodyPr wrap="square" rtlCol="0">
            <a:spAutoFit/>
          </a:bodyPr>
          <a:lstStyle/>
          <a:p>
            <a:r>
              <a:rPr lang="en-GB" b="1">
                <a:solidFill>
                  <a:schemeClr val="accent2"/>
                </a:solidFill>
              </a:rPr>
              <a:t>Onboard</a:t>
            </a:r>
          </a:p>
        </p:txBody>
      </p:sp>
      <p:sp>
        <p:nvSpPr>
          <p:cNvPr id="22" name="TextBox 21">
            <a:extLst>
              <a:ext uri="{FF2B5EF4-FFF2-40B4-BE49-F238E27FC236}">
                <a16:creationId xmlns:a16="http://schemas.microsoft.com/office/drawing/2014/main" id="{14FE0504-BC27-184E-CAF8-92D30D3DC4C3}"/>
              </a:ext>
            </a:extLst>
          </p:cNvPr>
          <p:cNvSpPr txBox="1"/>
          <p:nvPr/>
        </p:nvSpPr>
        <p:spPr>
          <a:xfrm>
            <a:off x="1002372" y="1675843"/>
            <a:ext cx="3053976" cy="369332"/>
          </a:xfrm>
          <a:prstGeom prst="rect">
            <a:avLst/>
          </a:prstGeom>
        </p:spPr>
        <p:txBody>
          <a:bodyPr wrap="square" rtlCol="0">
            <a:spAutoFit/>
          </a:bodyPr>
          <a:lstStyle/>
          <a:p>
            <a:r>
              <a:rPr lang="en-GB" b="1">
                <a:solidFill>
                  <a:schemeClr val="accent2"/>
                </a:solidFill>
              </a:rPr>
              <a:t>Audit Talent</a:t>
            </a:r>
          </a:p>
        </p:txBody>
      </p:sp>
      <p:pic>
        <p:nvPicPr>
          <p:cNvPr id="9" name="Picture 8" descr="A screenshot of a computer&#10;&#10;Description automatically generated">
            <a:extLst>
              <a:ext uri="{FF2B5EF4-FFF2-40B4-BE49-F238E27FC236}">
                <a16:creationId xmlns:a16="http://schemas.microsoft.com/office/drawing/2014/main" id="{464F609A-0851-9B99-2BF6-B4AA3CFD8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756" y="2500135"/>
            <a:ext cx="5125165" cy="2333951"/>
          </a:xfrm>
          <a:prstGeom prst="rect">
            <a:avLst/>
          </a:prstGeom>
          <a:effectLst>
            <a:outerShdw blurRad="63500" sx="102000" sy="102000" algn="ctr" rotWithShape="0">
              <a:prstClr val="black">
                <a:alpha val="40000"/>
              </a:prstClr>
            </a:outerShdw>
          </a:effectLst>
        </p:spPr>
      </p:pic>
      <p:pic>
        <p:nvPicPr>
          <p:cNvPr id="11" name="Picture 10" descr="A screenshot of a computer screen&#10;&#10;Description automatically generated">
            <a:extLst>
              <a:ext uri="{FF2B5EF4-FFF2-40B4-BE49-F238E27FC236}">
                <a16:creationId xmlns:a16="http://schemas.microsoft.com/office/drawing/2014/main" id="{92FFC5E4-4B0F-BB0D-6281-C29EB4DD6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5945" y="2057102"/>
            <a:ext cx="5080354" cy="36956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293506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035235-6448-F640-6838-DE0345E6D12A}"/>
              </a:ext>
            </a:extLst>
          </p:cNvPr>
          <p:cNvGrpSpPr/>
          <p:nvPr/>
        </p:nvGrpSpPr>
        <p:grpSpPr>
          <a:xfrm>
            <a:off x="468849" y="434253"/>
            <a:ext cx="722979" cy="717460"/>
            <a:chOff x="4241051" y="2324992"/>
            <a:chExt cx="1382912" cy="1338002"/>
          </a:xfrm>
        </p:grpSpPr>
        <p:sp>
          <p:nvSpPr>
            <p:cNvPr id="3" name="Freeform: Shape 2">
              <a:extLst>
                <a:ext uri="{FF2B5EF4-FFF2-40B4-BE49-F238E27FC236}">
                  <a16:creationId xmlns:a16="http://schemas.microsoft.com/office/drawing/2014/main" id="{378A28C0-08C6-165F-56CC-3D63600685AC}"/>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 name="Freeform: Shape 3">
              <a:extLst>
                <a:ext uri="{FF2B5EF4-FFF2-40B4-BE49-F238E27FC236}">
                  <a16:creationId xmlns:a16="http://schemas.microsoft.com/office/drawing/2014/main" id="{7082CAF8-561E-0E61-5DC8-392E4F90623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 name="Freeform: Shape 4">
              <a:extLst>
                <a:ext uri="{FF2B5EF4-FFF2-40B4-BE49-F238E27FC236}">
                  <a16:creationId xmlns:a16="http://schemas.microsoft.com/office/drawing/2014/main" id="{ABC72A4A-1B3B-E2D9-007A-DFC0FFD43D74}"/>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3E30DD7E-02ED-90BB-0D5C-A1F89F49469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C8046431-805C-31E4-D191-64D43EE082D9}"/>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3A0F525C-7CB5-8F24-6231-BC5C119C17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E8F84B9D-BCF5-E38E-472C-B3C575F18066}"/>
              </a:ext>
            </a:extLst>
          </p:cNvPr>
          <p:cNvGrpSpPr>
            <a:grpSpLocks noGrp="1" noUngrp="1" noRot="1" noMove="1" noResize="1"/>
          </p:cNvGrpSpPr>
          <p:nvPr/>
        </p:nvGrpSpPr>
        <p:grpSpPr>
          <a:xfrm>
            <a:off x="6834209" y="0"/>
            <a:ext cx="5357792" cy="6858001"/>
            <a:chOff x="6834209" y="0"/>
            <a:chExt cx="5357792" cy="6858001"/>
          </a:xfrm>
        </p:grpSpPr>
        <p:sp>
          <p:nvSpPr>
            <p:cNvPr id="17" name="Freeform: Shape 16">
              <a:extLst>
                <a:ext uri="{FF2B5EF4-FFF2-40B4-BE49-F238E27FC236}">
                  <a16:creationId xmlns:a16="http://schemas.microsoft.com/office/drawing/2014/main" id="{DC5E2701-FFC6-AC97-48E3-25586874C72F}"/>
                </a:ext>
              </a:extLst>
            </p:cNvPr>
            <p:cNvSpPr>
              <a:spLocks noGrp="1" noRot="1" noMove="1" noResize="1" noEditPoints="1" noAdjustHandles="1" noChangeArrowheads="1" noChangeShapeType="1"/>
            </p:cNvSpPr>
            <p:nvPr/>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9FC3691E-131B-1D9C-22A5-78F4FC855ED4}"/>
                </a:ext>
              </a:extLst>
            </p:cNvPr>
            <p:cNvSpPr>
              <a:spLocks noGrp="1" noRot="1" noMove="1" noResize="1" noEditPoints="1" noAdjustHandles="1" noChangeArrowheads="1" noChangeShapeType="1"/>
            </p:cNvSpPr>
            <p:nvPr/>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C7B65791-5561-5CB6-4B01-6CDA51CC0F8E}"/>
                </a:ext>
              </a:extLst>
            </p:cNvPr>
            <p:cNvSpPr>
              <a:spLocks noGrp="1" noRot="1" noMove="1" noResize="1" noEditPoints="1" noAdjustHandles="1" noChangeArrowheads="1" noChangeShapeType="1"/>
            </p:cNvSpPr>
            <p:nvPr/>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8261288E-B0BC-37D0-5695-FAD9EFCD4AD1}"/>
                </a:ext>
              </a:extLst>
            </p:cNvPr>
            <p:cNvSpPr>
              <a:spLocks noGrp="1" noRot="1" noMove="1" noResize="1" noEditPoints="1" noAdjustHandles="1" noChangeArrowheads="1" noChangeShapeType="1"/>
            </p:cNvSpPr>
            <p:nvPr/>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DF560676-1BCA-F63E-A857-83FACA192E1B}"/>
                </a:ext>
              </a:extLst>
            </p:cNvPr>
            <p:cNvSpPr>
              <a:spLocks noGrp="1" noRot="1" noMove="1" noResize="1" noEditPoints="1" noAdjustHandles="1" noChangeArrowheads="1" noChangeShapeType="1"/>
            </p:cNvSpPr>
            <p:nvPr/>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5" name="Title 1">
            <a:extLst>
              <a:ext uri="{FF2B5EF4-FFF2-40B4-BE49-F238E27FC236}">
                <a16:creationId xmlns:a16="http://schemas.microsoft.com/office/drawing/2014/main" id="{E807124E-B34D-9129-8974-378095D19ABA}"/>
              </a:ext>
            </a:extLst>
          </p:cNvPr>
          <p:cNvSpPr>
            <a:spLocks noGrp="1"/>
          </p:cNvSpPr>
          <p:nvPr>
            <p:ph type="title"/>
          </p:nvPr>
        </p:nvSpPr>
        <p:spPr>
          <a:xfrm>
            <a:off x="1379133" y="434253"/>
            <a:ext cx="9873735" cy="720291"/>
          </a:xfrm>
        </p:spPr>
        <p:txBody>
          <a:bodyPr>
            <a:normAutofit/>
          </a:bodyPr>
          <a:lstStyle/>
          <a:p>
            <a:r>
              <a:rPr lang="en-US"/>
              <a:t>Build Talent</a:t>
            </a:r>
            <a:endParaRPr lang="en-GB"/>
          </a:p>
        </p:txBody>
      </p:sp>
      <p:sp>
        <p:nvSpPr>
          <p:cNvPr id="21" name="TextBox 20">
            <a:extLst>
              <a:ext uri="{FF2B5EF4-FFF2-40B4-BE49-F238E27FC236}">
                <a16:creationId xmlns:a16="http://schemas.microsoft.com/office/drawing/2014/main" id="{DD98E559-4551-AFAF-BCA0-E89CFDEF0CB0}"/>
              </a:ext>
            </a:extLst>
          </p:cNvPr>
          <p:cNvSpPr txBox="1"/>
          <p:nvPr/>
        </p:nvSpPr>
        <p:spPr>
          <a:xfrm>
            <a:off x="6585945" y="1622279"/>
            <a:ext cx="3053976" cy="369332"/>
          </a:xfrm>
          <a:prstGeom prst="rect">
            <a:avLst/>
          </a:prstGeom>
        </p:spPr>
        <p:txBody>
          <a:bodyPr wrap="square" rtlCol="0">
            <a:spAutoFit/>
          </a:bodyPr>
          <a:lstStyle/>
          <a:p>
            <a:r>
              <a:rPr lang="en-GB" b="1">
                <a:solidFill>
                  <a:schemeClr val="accent2"/>
                </a:solidFill>
              </a:rPr>
              <a:t>Building Resilient Agility</a:t>
            </a:r>
          </a:p>
        </p:txBody>
      </p:sp>
      <p:sp>
        <p:nvSpPr>
          <p:cNvPr id="22" name="TextBox 21">
            <a:extLst>
              <a:ext uri="{FF2B5EF4-FFF2-40B4-BE49-F238E27FC236}">
                <a16:creationId xmlns:a16="http://schemas.microsoft.com/office/drawing/2014/main" id="{14FE0504-BC27-184E-CAF8-92D30D3DC4C3}"/>
              </a:ext>
            </a:extLst>
          </p:cNvPr>
          <p:cNvSpPr txBox="1"/>
          <p:nvPr/>
        </p:nvSpPr>
        <p:spPr>
          <a:xfrm>
            <a:off x="697758" y="1622279"/>
            <a:ext cx="3053976" cy="369332"/>
          </a:xfrm>
          <a:prstGeom prst="rect">
            <a:avLst/>
          </a:prstGeom>
        </p:spPr>
        <p:txBody>
          <a:bodyPr wrap="square" rtlCol="0">
            <a:spAutoFit/>
          </a:bodyPr>
          <a:lstStyle/>
          <a:p>
            <a:r>
              <a:rPr lang="en-GB" b="1">
                <a:solidFill>
                  <a:schemeClr val="accent2"/>
                </a:solidFill>
              </a:rPr>
              <a:t>Coaching</a:t>
            </a:r>
          </a:p>
        </p:txBody>
      </p:sp>
      <p:pic>
        <p:nvPicPr>
          <p:cNvPr id="10" name="Graphic 9">
            <a:extLst>
              <a:ext uri="{FF2B5EF4-FFF2-40B4-BE49-F238E27FC236}">
                <a16:creationId xmlns:a16="http://schemas.microsoft.com/office/drawing/2014/main" id="{0FFC7E0C-7EF3-BA2D-8352-6D4A4A37F7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0782" y="2460512"/>
            <a:ext cx="4985082" cy="3271832"/>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14AFFA17-3F20-8672-3E33-611D691B7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73" y="2062194"/>
            <a:ext cx="4985082" cy="405370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77551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FD4B0-517F-E9FF-78F6-B9D0CFA1967E}"/>
              </a:ext>
            </a:extLst>
          </p:cNvPr>
          <p:cNvSpPr>
            <a:spLocks noGrp="1"/>
          </p:cNvSpPr>
          <p:nvPr>
            <p:ph type="title"/>
          </p:nvPr>
        </p:nvSpPr>
        <p:spPr/>
        <p:txBody>
          <a:bodyPr>
            <a:normAutofit/>
          </a:bodyPr>
          <a:lstStyle/>
          <a:p>
            <a:r>
              <a:rPr lang="en-GB"/>
              <a:t>Psychometrics</a:t>
            </a:r>
          </a:p>
        </p:txBody>
      </p:sp>
      <p:sp>
        <p:nvSpPr>
          <p:cNvPr id="5" name="Straight Connector 4">
            <a:extLst>
              <a:ext uri="{FF2B5EF4-FFF2-40B4-BE49-F238E27FC236}">
                <a16:creationId xmlns:a16="http://schemas.microsoft.com/office/drawing/2014/main" id="{F49FB67D-21AF-6854-4C9A-9FC37E0D6AFA}"/>
              </a:ext>
            </a:extLst>
          </p:cNvPr>
          <p:cNvSpPr/>
          <p:nvPr/>
        </p:nvSpPr>
        <p:spPr>
          <a:xfrm>
            <a:off x="2770090" y="5325982"/>
            <a:ext cx="4057600" cy="0"/>
          </a:xfrm>
          <a:prstGeom prst="line">
            <a:avLst/>
          </a:prstGeom>
          <a:ln w="1905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
        <p:nvSpPr>
          <p:cNvPr id="6" name="Straight Connector 5">
            <a:extLst>
              <a:ext uri="{FF2B5EF4-FFF2-40B4-BE49-F238E27FC236}">
                <a16:creationId xmlns:a16="http://schemas.microsoft.com/office/drawing/2014/main" id="{FA58D891-AC2F-65AB-D59C-E4A87CDF3912}"/>
              </a:ext>
            </a:extLst>
          </p:cNvPr>
          <p:cNvSpPr/>
          <p:nvPr/>
        </p:nvSpPr>
        <p:spPr>
          <a:xfrm>
            <a:off x="2770090" y="3725782"/>
            <a:ext cx="4057600" cy="0"/>
          </a:xfrm>
          <a:prstGeom prst="line">
            <a:avLst/>
          </a:prstGeom>
          <a:ln w="1905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
        <p:nvSpPr>
          <p:cNvPr id="7" name="Straight Connector 6">
            <a:extLst>
              <a:ext uri="{FF2B5EF4-FFF2-40B4-BE49-F238E27FC236}">
                <a16:creationId xmlns:a16="http://schemas.microsoft.com/office/drawing/2014/main" id="{806FE80D-7D38-1108-09A8-523DB42B60F2}"/>
              </a:ext>
            </a:extLst>
          </p:cNvPr>
          <p:cNvSpPr/>
          <p:nvPr/>
        </p:nvSpPr>
        <p:spPr>
          <a:xfrm>
            <a:off x="2770090" y="2125582"/>
            <a:ext cx="4057600" cy="0"/>
          </a:xfrm>
          <a:prstGeom prst="line">
            <a:avLst/>
          </a:prstGeom>
          <a:ln w="1905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
        <p:nvSpPr>
          <p:cNvPr id="8" name="Oval 7">
            <a:extLst>
              <a:ext uri="{FF2B5EF4-FFF2-40B4-BE49-F238E27FC236}">
                <a16:creationId xmlns:a16="http://schemas.microsoft.com/office/drawing/2014/main" id="{5BA38494-541B-BC45-F944-AFFE1BC37393}"/>
              </a:ext>
            </a:extLst>
          </p:cNvPr>
          <p:cNvSpPr/>
          <p:nvPr/>
        </p:nvSpPr>
        <p:spPr>
          <a:xfrm>
            <a:off x="545228" y="1450328"/>
            <a:ext cx="4572000" cy="4572000"/>
          </a:xfrm>
          <a:prstGeom prst="ellipse">
            <a:avLst/>
          </a:prstGeom>
          <a:solidFill>
            <a:schemeClr val="tx2"/>
          </a:solidFill>
          <a:ln w="76200">
            <a:solidFill>
              <a:schemeClr val="bg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2256A3CC-F46C-A30D-8951-24A3295FCCB9}"/>
              </a:ext>
            </a:extLst>
          </p:cNvPr>
          <p:cNvSpPr/>
          <p:nvPr/>
        </p:nvSpPr>
        <p:spPr>
          <a:xfrm>
            <a:off x="1368188" y="2754743"/>
            <a:ext cx="2926080" cy="1977675"/>
          </a:xfrm>
          <a:custGeom>
            <a:avLst/>
            <a:gdLst>
              <a:gd name="connsiteX0" fmla="*/ 0 w 2926080"/>
              <a:gd name="connsiteY0" fmla="*/ 0 h 1508760"/>
              <a:gd name="connsiteX1" fmla="*/ 2926080 w 2926080"/>
              <a:gd name="connsiteY1" fmla="*/ 0 h 1508760"/>
              <a:gd name="connsiteX2" fmla="*/ 2926080 w 2926080"/>
              <a:gd name="connsiteY2" fmla="*/ 1508760 h 1508760"/>
              <a:gd name="connsiteX3" fmla="*/ 0 w 2926080"/>
              <a:gd name="connsiteY3" fmla="*/ 1508760 h 1508760"/>
              <a:gd name="connsiteX4" fmla="*/ 0 w 2926080"/>
              <a:gd name="connsiteY4" fmla="*/ 0 h 1508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1508760">
                <a:moveTo>
                  <a:pt x="0" y="0"/>
                </a:moveTo>
                <a:lnTo>
                  <a:pt x="2926080" y="0"/>
                </a:lnTo>
                <a:lnTo>
                  <a:pt x="2926080" y="1508760"/>
                </a:lnTo>
                <a:lnTo>
                  <a:pt x="0" y="150876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marR="0" lvl="0" indent="0" algn="ctr" defTabSz="933450" rtl="0" eaLnBrk="1" fontAlgn="auto" latinLnBrk="0" hangingPunct="1">
              <a:lnSpc>
                <a:spcPts val="3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55D2B1"/>
                </a:solidFill>
                <a:effectLst/>
                <a:uLnTx/>
                <a:uFillTx/>
                <a:latin typeface="Arial"/>
                <a:ea typeface="+mn-ea"/>
                <a:cs typeface="+mn-cs"/>
              </a:rPr>
              <a:t>Psychometrics are tests used to measure clearly defined psychological attributes</a:t>
            </a:r>
            <a:endParaRPr kumimoji="0" lang="en-GB" sz="2400" b="0" i="0" u="none" strike="noStrike" kern="1200" cap="none" spc="0" normalizeH="0" baseline="0" noProof="0">
              <a:ln>
                <a:noFill/>
              </a:ln>
              <a:solidFill>
                <a:srgbClr val="55D2B1"/>
              </a:solidFill>
              <a:effectLst/>
              <a:uLnTx/>
              <a:uFillTx/>
              <a:latin typeface="Arial"/>
              <a:ea typeface="+mn-ea"/>
              <a:cs typeface="+mn-cs"/>
            </a:endParaRPr>
          </a:p>
        </p:txBody>
      </p:sp>
      <p:sp>
        <p:nvSpPr>
          <p:cNvPr id="10" name="Oval 9" descr="Head with gears outline">
            <a:extLst>
              <a:ext uri="{FF2B5EF4-FFF2-40B4-BE49-F238E27FC236}">
                <a16:creationId xmlns:a16="http://schemas.microsoft.com/office/drawing/2014/main" id="{F200E6B1-32A7-B5CF-F266-F3DA58ADF527}"/>
              </a:ext>
            </a:extLst>
          </p:cNvPr>
          <p:cNvSpPr/>
          <p:nvPr/>
        </p:nvSpPr>
        <p:spPr>
          <a:xfrm>
            <a:off x="7074774" y="1480808"/>
            <a:ext cx="1200200" cy="1200200"/>
          </a:xfrm>
          <a:prstGeom prst="ellipse">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5CEB47DB-C103-7A59-457A-0E33D966D6AB}"/>
              </a:ext>
            </a:extLst>
          </p:cNvPr>
          <p:cNvSpPr/>
          <p:nvPr/>
        </p:nvSpPr>
        <p:spPr>
          <a:xfrm>
            <a:off x="8476791" y="1930745"/>
            <a:ext cx="1444653" cy="389674"/>
          </a:xfrm>
          <a:custGeom>
            <a:avLst/>
            <a:gdLst>
              <a:gd name="connsiteX0" fmla="*/ 0 w 1444653"/>
              <a:gd name="connsiteY0" fmla="*/ 0 h 1371600"/>
              <a:gd name="connsiteX1" fmla="*/ 1444653 w 1444653"/>
              <a:gd name="connsiteY1" fmla="*/ 0 h 1371600"/>
              <a:gd name="connsiteX2" fmla="*/ 1444653 w 1444653"/>
              <a:gd name="connsiteY2" fmla="*/ 1371600 h 1371600"/>
              <a:gd name="connsiteX3" fmla="*/ 0 w 1444653"/>
              <a:gd name="connsiteY3" fmla="*/ 1371600 h 1371600"/>
              <a:gd name="connsiteX4" fmla="*/ 0 w 144465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53" h="1371600">
                <a:moveTo>
                  <a:pt x="0" y="0"/>
                </a:moveTo>
                <a:lnTo>
                  <a:pt x="1444653" y="0"/>
                </a:lnTo>
                <a:lnTo>
                  <a:pt x="1444653" y="1371600"/>
                </a:lnTo>
                <a:lnTo>
                  <a:pt x="0" y="1371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rPr>
              <a:t>Personality</a:t>
            </a:r>
            <a:endParaRPr kumimoji="0" lang="en-GB" sz="16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
        <p:nvSpPr>
          <p:cNvPr id="12" name="Oval 11" descr="Remote learning math outline">
            <a:extLst>
              <a:ext uri="{FF2B5EF4-FFF2-40B4-BE49-F238E27FC236}">
                <a16:creationId xmlns:a16="http://schemas.microsoft.com/office/drawing/2014/main" id="{7BA18384-C6B7-494F-7E96-6503CE60FF96}"/>
              </a:ext>
            </a:extLst>
          </p:cNvPr>
          <p:cNvSpPr/>
          <p:nvPr/>
        </p:nvSpPr>
        <p:spPr>
          <a:xfrm>
            <a:off x="6979511" y="3039982"/>
            <a:ext cx="1371600" cy="1371600"/>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E2CC5784-DE65-8B74-D770-3D3C6DFB3F1B}"/>
              </a:ext>
            </a:extLst>
          </p:cNvPr>
          <p:cNvSpPr/>
          <p:nvPr/>
        </p:nvSpPr>
        <p:spPr>
          <a:xfrm>
            <a:off x="8476791" y="3494318"/>
            <a:ext cx="945119" cy="389675"/>
          </a:xfrm>
          <a:custGeom>
            <a:avLst/>
            <a:gdLst>
              <a:gd name="connsiteX0" fmla="*/ 0 w 945119"/>
              <a:gd name="connsiteY0" fmla="*/ 0 h 1371600"/>
              <a:gd name="connsiteX1" fmla="*/ 945119 w 945119"/>
              <a:gd name="connsiteY1" fmla="*/ 0 h 1371600"/>
              <a:gd name="connsiteX2" fmla="*/ 945119 w 945119"/>
              <a:gd name="connsiteY2" fmla="*/ 1371600 h 1371600"/>
              <a:gd name="connsiteX3" fmla="*/ 0 w 945119"/>
              <a:gd name="connsiteY3" fmla="*/ 1371600 h 1371600"/>
              <a:gd name="connsiteX4" fmla="*/ 0 w 945119"/>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119" h="1371600">
                <a:moveTo>
                  <a:pt x="0" y="0"/>
                </a:moveTo>
                <a:lnTo>
                  <a:pt x="945119" y="0"/>
                </a:lnTo>
                <a:lnTo>
                  <a:pt x="945119" y="1371600"/>
                </a:lnTo>
                <a:lnTo>
                  <a:pt x="0" y="1371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rPr>
              <a:t>Ability</a:t>
            </a:r>
            <a:endParaRPr kumimoji="0" lang="en-GB" sz="16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
        <p:nvSpPr>
          <p:cNvPr id="14" name="Oval 13" descr="Pyramid with levels outline">
            <a:extLst>
              <a:ext uri="{FF2B5EF4-FFF2-40B4-BE49-F238E27FC236}">
                <a16:creationId xmlns:a16="http://schemas.microsoft.com/office/drawing/2014/main" id="{B66AB000-5C27-2F30-5F73-32F4A86763B9}"/>
              </a:ext>
            </a:extLst>
          </p:cNvPr>
          <p:cNvSpPr/>
          <p:nvPr/>
        </p:nvSpPr>
        <p:spPr>
          <a:xfrm>
            <a:off x="7003228" y="4640183"/>
            <a:ext cx="1371600" cy="1371600"/>
          </a:xfrm>
          <a:prstGeom prst="ellipse">
            <a:avLst/>
          </a:prstGeom>
          <a: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4987CC4E-8C3C-7707-49C2-350B70AF6EC6}"/>
              </a:ext>
            </a:extLst>
          </p:cNvPr>
          <p:cNvSpPr/>
          <p:nvPr/>
        </p:nvSpPr>
        <p:spPr>
          <a:xfrm>
            <a:off x="8476791" y="4658405"/>
            <a:ext cx="2838970" cy="1371600"/>
          </a:xfrm>
          <a:custGeom>
            <a:avLst/>
            <a:gdLst>
              <a:gd name="connsiteX0" fmla="*/ 0 w 1657798"/>
              <a:gd name="connsiteY0" fmla="*/ 0 h 1941870"/>
              <a:gd name="connsiteX1" fmla="*/ 1657798 w 1657798"/>
              <a:gd name="connsiteY1" fmla="*/ 0 h 1941870"/>
              <a:gd name="connsiteX2" fmla="*/ 1657798 w 1657798"/>
              <a:gd name="connsiteY2" fmla="*/ 1941870 h 1941870"/>
              <a:gd name="connsiteX3" fmla="*/ 0 w 1657798"/>
              <a:gd name="connsiteY3" fmla="*/ 1941870 h 1941870"/>
              <a:gd name="connsiteX4" fmla="*/ 0 w 1657798"/>
              <a:gd name="connsiteY4" fmla="*/ 0 h 1941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798" h="1941870">
                <a:moveTo>
                  <a:pt x="0" y="0"/>
                </a:moveTo>
                <a:lnTo>
                  <a:pt x="1657798" y="0"/>
                </a:lnTo>
                <a:lnTo>
                  <a:pt x="1657798" y="1941870"/>
                </a:lnTo>
                <a:lnTo>
                  <a:pt x="0" y="19418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rPr>
              <a:t>Typically use numerical or category scoring systems to describes individual differences</a:t>
            </a:r>
            <a:endParaRPr kumimoji="0" lang="en-GB" sz="16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Tree>
    <p:extLst>
      <p:ext uri="{BB962C8B-B14F-4D97-AF65-F5344CB8AC3E}">
        <p14:creationId xmlns:p14="http://schemas.microsoft.com/office/powerpoint/2010/main" val="20011185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035235-6448-F640-6838-DE0345E6D12A}"/>
              </a:ext>
            </a:extLst>
          </p:cNvPr>
          <p:cNvGrpSpPr/>
          <p:nvPr/>
        </p:nvGrpSpPr>
        <p:grpSpPr>
          <a:xfrm>
            <a:off x="468849" y="434253"/>
            <a:ext cx="722979" cy="717460"/>
            <a:chOff x="4241051" y="2324992"/>
            <a:chExt cx="1382912" cy="1338002"/>
          </a:xfrm>
        </p:grpSpPr>
        <p:sp>
          <p:nvSpPr>
            <p:cNvPr id="3" name="Freeform: Shape 2">
              <a:extLst>
                <a:ext uri="{FF2B5EF4-FFF2-40B4-BE49-F238E27FC236}">
                  <a16:creationId xmlns:a16="http://schemas.microsoft.com/office/drawing/2014/main" id="{378A28C0-08C6-165F-56CC-3D63600685AC}"/>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 name="Freeform: Shape 3">
              <a:extLst>
                <a:ext uri="{FF2B5EF4-FFF2-40B4-BE49-F238E27FC236}">
                  <a16:creationId xmlns:a16="http://schemas.microsoft.com/office/drawing/2014/main" id="{7082CAF8-561E-0E61-5DC8-392E4F90623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 name="Freeform: Shape 4">
              <a:extLst>
                <a:ext uri="{FF2B5EF4-FFF2-40B4-BE49-F238E27FC236}">
                  <a16:creationId xmlns:a16="http://schemas.microsoft.com/office/drawing/2014/main" id="{ABC72A4A-1B3B-E2D9-007A-DFC0FFD43D74}"/>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3E30DD7E-02ED-90BB-0D5C-A1F89F49469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C8046431-805C-31E4-D191-64D43EE082D9}"/>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3A0F525C-7CB5-8F24-6231-BC5C119C17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E8F84B9D-BCF5-E38E-472C-B3C575F18066}"/>
              </a:ext>
            </a:extLst>
          </p:cNvPr>
          <p:cNvGrpSpPr>
            <a:grpSpLocks noGrp="1" noUngrp="1" noRot="1" noMove="1" noResize="1"/>
          </p:cNvGrpSpPr>
          <p:nvPr/>
        </p:nvGrpSpPr>
        <p:grpSpPr>
          <a:xfrm>
            <a:off x="6834209" y="0"/>
            <a:ext cx="5357792" cy="6858001"/>
            <a:chOff x="6834209" y="0"/>
            <a:chExt cx="5357792" cy="6858001"/>
          </a:xfrm>
        </p:grpSpPr>
        <p:sp>
          <p:nvSpPr>
            <p:cNvPr id="17" name="Freeform: Shape 16">
              <a:extLst>
                <a:ext uri="{FF2B5EF4-FFF2-40B4-BE49-F238E27FC236}">
                  <a16:creationId xmlns:a16="http://schemas.microsoft.com/office/drawing/2014/main" id="{DC5E2701-FFC6-AC97-48E3-25586874C72F}"/>
                </a:ext>
              </a:extLst>
            </p:cNvPr>
            <p:cNvSpPr>
              <a:spLocks noGrp="1" noRot="1" noMove="1" noResize="1" noEditPoints="1" noAdjustHandles="1" noChangeArrowheads="1" noChangeShapeType="1"/>
            </p:cNvSpPr>
            <p:nvPr/>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9FC3691E-131B-1D9C-22A5-78F4FC855ED4}"/>
                </a:ext>
              </a:extLst>
            </p:cNvPr>
            <p:cNvSpPr>
              <a:spLocks noGrp="1" noRot="1" noMove="1" noResize="1" noEditPoints="1" noAdjustHandles="1" noChangeArrowheads="1" noChangeShapeType="1"/>
            </p:cNvSpPr>
            <p:nvPr/>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C7B65791-5561-5CB6-4B01-6CDA51CC0F8E}"/>
                </a:ext>
              </a:extLst>
            </p:cNvPr>
            <p:cNvSpPr>
              <a:spLocks noGrp="1" noRot="1" noMove="1" noResize="1" noEditPoints="1" noAdjustHandles="1" noChangeArrowheads="1" noChangeShapeType="1"/>
            </p:cNvSpPr>
            <p:nvPr/>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8261288E-B0BC-37D0-5695-FAD9EFCD4AD1}"/>
                </a:ext>
              </a:extLst>
            </p:cNvPr>
            <p:cNvSpPr>
              <a:spLocks noGrp="1" noRot="1" noMove="1" noResize="1" noEditPoints="1" noAdjustHandles="1" noChangeArrowheads="1" noChangeShapeType="1"/>
            </p:cNvSpPr>
            <p:nvPr/>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DF560676-1BCA-F63E-A857-83FACA192E1B}"/>
                </a:ext>
              </a:extLst>
            </p:cNvPr>
            <p:cNvSpPr>
              <a:spLocks noGrp="1" noRot="1" noMove="1" noResize="1" noEditPoints="1" noAdjustHandles="1" noChangeArrowheads="1" noChangeShapeType="1"/>
            </p:cNvSpPr>
            <p:nvPr/>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5" name="Title 1">
            <a:extLst>
              <a:ext uri="{FF2B5EF4-FFF2-40B4-BE49-F238E27FC236}">
                <a16:creationId xmlns:a16="http://schemas.microsoft.com/office/drawing/2014/main" id="{E807124E-B34D-9129-8974-378095D19ABA}"/>
              </a:ext>
            </a:extLst>
          </p:cNvPr>
          <p:cNvSpPr>
            <a:spLocks noGrp="1"/>
          </p:cNvSpPr>
          <p:nvPr>
            <p:ph type="title"/>
          </p:nvPr>
        </p:nvSpPr>
        <p:spPr>
          <a:xfrm>
            <a:off x="1379133" y="434253"/>
            <a:ext cx="9873735" cy="720291"/>
          </a:xfrm>
        </p:spPr>
        <p:txBody>
          <a:bodyPr>
            <a:normAutofit/>
          </a:bodyPr>
          <a:lstStyle/>
          <a:p>
            <a:r>
              <a:rPr lang="en-US"/>
              <a:t>Build Talent</a:t>
            </a:r>
            <a:endParaRPr lang="en-GB"/>
          </a:p>
        </p:txBody>
      </p:sp>
      <p:sp>
        <p:nvSpPr>
          <p:cNvPr id="21" name="TextBox 20">
            <a:extLst>
              <a:ext uri="{FF2B5EF4-FFF2-40B4-BE49-F238E27FC236}">
                <a16:creationId xmlns:a16="http://schemas.microsoft.com/office/drawing/2014/main" id="{DD98E559-4551-AFAF-BCA0-E89CFDEF0CB0}"/>
              </a:ext>
            </a:extLst>
          </p:cNvPr>
          <p:cNvSpPr txBox="1"/>
          <p:nvPr/>
        </p:nvSpPr>
        <p:spPr>
          <a:xfrm>
            <a:off x="6094485" y="1622279"/>
            <a:ext cx="3053976" cy="369332"/>
          </a:xfrm>
          <a:prstGeom prst="rect">
            <a:avLst/>
          </a:prstGeom>
        </p:spPr>
        <p:txBody>
          <a:bodyPr wrap="square" rtlCol="0">
            <a:spAutoFit/>
          </a:bodyPr>
          <a:lstStyle/>
          <a:p>
            <a:r>
              <a:rPr lang="en-GB" b="1">
                <a:solidFill>
                  <a:schemeClr val="accent2"/>
                </a:solidFill>
              </a:rPr>
              <a:t>Develop People</a:t>
            </a:r>
          </a:p>
        </p:txBody>
      </p:sp>
      <p:sp>
        <p:nvSpPr>
          <p:cNvPr id="22" name="TextBox 21">
            <a:extLst>
              <a:ext uri="{FF2B5EF4-FFF2-40B4-BE49-F238E27FC236}">
                <a16:creationId xmlns:a16="http://schemas.microsoft.com/office/drawing/2014/main" id="{14FE0504-BC27-184E-CAF8-92D30D3DC4C3}"/>
              </a:ext>
            </a:extLst>
          </p:cNvPr>
          <p:cNvSpPr txBox="1"/>
          <p:nvPr/>
        </p:nvSpPr>
        <p:spPr>
          <a:xfrm>
            <a:off x="697758" y="1622279"/>
            <a:ext cx="3053976" cy="369332"/>
          </a:xfrm>
          <a:prstGeom prst="rect">
            <a:avLst/>
          </a:prstGeom>
        </p:spPr>
        <p:txBody>
          <a:bodyPr wrap="square" rtlCol="0">
            <a:spAutoFit/>
          </a:bodyPr>
          <a:lstStyle/>
          <a:p>
            <a:r>
              <a:rPr lang="en-GB" b="1">
                <a:solidFill>
                  <a:schemeClr val="accent2"/>
                </a:solidFill>
              </a:rPr>
              <a:t>Drive Team Effectiveness</a:t>
            </a:r>
          </a:p>
        </p:txBody>
      </p:sp>
      <p:pic>
        <p:nvPicPr>
          <p:cNvPr id="9" name="Picture 8">
            <a:extLst>
              <a:ext uri="{FF2B5EF4-FFF2-40B4-BE49-F238E27FC236}">
                <a16:creationId xmlns:a16="http://schemas.microsoft.com/office/drawing/2014/main" id="{697EF5A2-BE2C-0184-66A7-04A500C69F0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75000"/>
                    </a14:imgEffect>
                  </a14:imgLayer>
                </a14:imgProps>
              </a:ext>
            </a:extLst>
          </a:blip>
          <a:srcRect l="1415" t="13233" r="51478" b="8138"/>
          <a:stretch/>
        </p:blipFill>
        <p:spPr>
          <a:xfrm>
            <a:off x="648756" y="2257752"/>
            <a:ext cx="4123765" cy="4099978"/>
          </a:xfrm>
          <a:prstGeom prst="rect">
            <a:avLst/>
          </a:prstGeom>
        </p:spPr>
      </p:pic>
      <p:pic>
        <p:nvPicPr>
          <p:cNvPr id="10" name="Picture 9" descr="A screenshot of a computer screen&#10;&#10;Description automatically generated">
            <a:extLst>
              <a:ext uri="{FF2B5EF4-FFF2-40B4-BE49-F238E27FC236}">
                <a16:creationId xmlns:a16="http://schemas.microsoft.com/office/drawing/2014/main" id="{B9928F15-B938-0EEC-6CE1-904DDBD3A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728" y="2139502"/>
            <a:ext cx="3794566" cy="2933943"/>
          </a:xfrm>
          <a:prstGeom prst="rect">
            <a:avLst/>
          </a:prstGeom>
          <a:effectLst>
            <a:outerShdw blurRad="63500" sx="102000" sy="102000" algn="ctr" rotWithShape="0">
              <a:prstClr val="black">
                <a:alpha val="40000"/>
              </a:prstClr>
            </a:outerShdw>
          </a:effectLst>
        </p:spPr>
      </p:pic>
      <p:pic>
        <p:nvPicPr>
          <p:cNvPr id="16" name="Picture 15" descr="A screenshot of a computer&#10;&#10;Description automatically generated">
            <a:extLst>
              <a:ext uri="{FF2B5EF4-FFF2-40B4-BE49-F238E27FC236}">
                <a16:creationId xmlns:a16="http://schemas.microsoft.com/office/drawing/2014/main" id="{EC068809-FE2B-1E00-0E0F-B9C0F28DC2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1082" y="4294823"/>
            <a:ext cx="3971028" cy="201092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48540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7175AEB-7CD7-51DC-EE76-CC208FCA1782}"/>
              </a:ext>
            </a:extLst>
          </p:cNvPr>
          <p:cNvSpPr/>
          <p:nvPr/>
        </p:nvSpPr>
        <p:spPr>
          <a:xfrm>
            <a:off x="9967534" y="5684837"/>
            <a:ext cx="2224466" cy="1173164"/>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F4DF71FC-D7DF-301B-4B0D-CBDF0AFBC478}"/>
              </a:ext>
            </a:extLst>
          </p:cNvPr>
          <p:cNvSpPr/>
          <p:nvPr/>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654A0A89-9C20-935C-D2FC-4AF0E88975A4}"/>
              </a:ext>
            </a:extLst>
          </p:cNvPr>
          <p:cNvSpPr/>
          <p:nvPr/>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itle 1">
            <a:extLst>
              <a:ext uri="{FF2B5EF4-FFF2-40B4-BE49-F238E27FC236}">
                <a16:creationId xmlns:a16="http://schemas.microsoft.com/office/drawing/2014/main" id="{C24B839F-FFA7-8D59-55C5-23F51A2B5FF5}"/>
              </a:ext>
            </a:extLst>
          </p:cNvPr>
          <p:cNvSpPr>
            <a:spLocks noGrp="1"/>
          </p:cNvSpPr>
          <p:nvPr>
            <p:ph type="title"/>
          </p:nvPr>
        </p:nvSpPr>
        <p:spPr>
          <a:xfrm>
            <a:off x="1423970" y="469224"/>
            <a:ext cx="10515600" cy="720291"/>
          </a:xfrm>
        </p:spPr>
        <p:txBody>
          <a:bodyPr>
            <a:normAutofit/>
          </a:bodyPr>
          <a:lstStyle/>
          <a:p>
            <a:r>
              <a:rPr lang="en-US"/>
              <a:t>Lead Talent</a:t>
            </a:r>
            <a:endParaRPr lang="en-GB"/>
          </a:p>
        </p:txBody>
      </p:sp>
      <p:sp>
        <p:nvSpPr>
          <p:cNvPr id="37" name="Content Placeholder 36">
            <a:extLst>
              <a:ext uri="{FF2B5EF4-FFF2-40B4-BE49-F238E27FC236}">
                <a16:creationId xmlns:a16="http://schemas.microsoft.com/office/drawing/2014/main" id="{390567C7-E927-F22D-9474-7437894D4178}"/>
              </a:ext>
            </a:extLst>
          </p:cNvPr>
          <p:cNvSpPr>
            <a:spLocks noGrp="1"/>
          </p:cNvSpPr>
          <p:nvPr>
            <p:ph sz="quarter" idx="13"/>
          </p:nvPr>
        </p:nvSpPr>
        <p:spPr>
          <a:xfrm>
            <a:off x="339725" y="1515040"/>
            <a:ext cx="10515600" cy="456190"/>
          </a:xfrm>
        </p:spPr>
        <p:txBody>
          <a:bodyPr/>
          <a:lstStyle/>
          <a:p>
            <a:r>
              <a:rPr lang="en-GB"/>
              <a:t>Leadership Impact</a:t>
            </a:r>
          </a:p>
        </p:txBody>
      </p:sp>
      <p:grpSp>
        <p:nvGrpSpPr>
          <p:cNvPr id="24" name="Group 23">
            <a:extLst>
              <a:ext uri="{FF2B5EF4-FFF2-40B4-BE49-F238E27FC236}">
                <a16:creationId xmlns:a16="http://schemas.microsoft.com/office/drawing/2014/main" id="{55F4840F-36ED-EAA6-7DD4-0CF2EE91CC32}"/>
              </a:ext>
            </a:extLst>
          </p:cNvPr>
          <p:cNvGrpSpPr/>
          <p:nvPr/>
        </p:nvGrpSpPr>
        <p:grpSpPr>
          <a:xfrm>
            <a:off x="444237" y="431849"/>
            <a:ext cx="865389" cy="720291"/>
            <a:chOff x="4062427" y="1738312"/>
            <a:chExt cx="4062873" cy="3381660"/>
          </a:xfrm>
        </p:grpSpPr>
        <p:sp>
          <p:nvSpPr>
            <p:cNvPr id="26" name="Freeform: Shape 25">
              <a:extLst>
                <a:ext uri="{FF2B5EF4-FFF2-40B4-BE49-F238E27FC236}">
                  <a16:creationId xmlns:a16="http://schemas.microsoft.com/office/drawing/2014/main" id="{7AEB0793-B0B1-EB0C-E40E-4DD416951246}"/>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CE8E4569-9ABF-D027-9494-6670C6196EBF}"/>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4EE86609-249C-5E51-79ED-95309EFC376F}"/>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07F46832-6032-E25D-3E20-5527F16D4502}"/>
              </a:ext>
            </a:extLst>
          </p:cNvPr>
          <p:cNvSpPr txBox="1"/>
          <p:nvPr/>
        </p:nvSpPr>
        <p:spPr>
          <a:xfrm>
            <a:off x="339725" y="2296755"/>
            <a:ext cx="5215501" cy="2215991"/>
          </a:xfrm>
          <a:prstGeom prst="rect">
            <a:avLst/>
          </a:prstGeom>
          <a:noFill/>
        </p:spPr>
        <p:txBody>
          <a:bodyPr wrap="square">
            <a:spAutoFit/>
          </a:bodyPr>
          <a:lstStyle/>
          <a:p>
            <a:pPr marL="285750" indent="-285750">
              <a:spcAft>
                <a:spcPts val="1200"/>
              </a:spcAft>
              <a:buClr>
                <a:schemeClr val="accent2"/>
              </a:buClr>
              <a:buFont typeface="Arial" panose="020B0604020202020204" pitchFamily="34" charset="0"/>
              <a:buChar char="•"/>
            </a:pPr>
            <a:r>
              <a:rPr lang="en-GB" b="0"/>
              <a:t>Explores how individuals lead others</a:t>
            </a:r>
          </a:p>
          <a:p>
            <a:pPr marL="285750" indent="-285750">
              <a:spcAft>
                <a:spcPts val="1200"/>
              </a:spcAft>
              <a:buClr>
                <a:schemeClr val="accent2"/>
              </a:buClr>
              <a:buFont typeface="Arial" panose="020B0604020202020204" pitchFamily="34" charset="0"/>
              <a:buChar char="•"/>
            </a:pPr>
            <a:r>
              <a:rPr lang="en-GB" b="0"/>
              <a:t>Bridges the gap between behaviours and leadership outcomes</a:t>
            </a:r>
          </a:p>
          <a:p>
            <a:pPr marL="285750" indent="-285750">
              <a:spcAft>
                <a:spcPts val="1200"/>
              </a:spcAft>
              <a:buClr>
                <a:schemeClr val="accent2"/>
              </a:buClr>
              <a:buFont typeface="Arial" panose="020B0604020202020204" pitchFamily="34" charset="0"/>
              <a:buChar char="•"/>
            </a:pPr>
            <a:r>
              <a:rPr lang="en-GB" b="0"/>
              <a:t>Identifies where leaders are likely to create the most impact and achieve associated results</a:t>
            </a:r>
          </a:p>
          <a:p>
            <a:pPr marL="285750" indent="-285750">
              <a:spcAft>
                <a:spcPts val="1200"/>
              </a:spcAft>
              <a:buClr>
                <a:schemeClr val="accent2"/>
              </a:buClr>
              <a:buFont typeface="Arial" panose="020B0604020202020204" pitchFamily="34" charset="0"/>
              <a:buChar char="•"/>
            </a:pPr>
            <a:r>
              <a:rPr lang="en-GB" b="0"/>
              <a:t>Includes deep dives   </a:t>
            </a:r>
          </a:p>
        </p:txBody>
      </p:sp>
      <p:pic>
        <p:nvPicPr>
          <p:cNvPr id="3" name="Picture 2" descr="A chart with text and numbers&#10;&#10;Description automatically generated with medium confidence">
            <a:extLst>
              <a:ext uri="{FF2B5EF4-FFF2-40B4-BE49-F238E27FC236}">
                <a16:creationId xmlns:a16="http://schemas.microsoft.com/office/drawing/2014/main" id="{310A9B3B-B54C-ED74-620D-1469E8DFE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4568" y="429872"/>
            <a:ext cx="4609346" cy="58415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820649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7175AEB-7CD7-51DC-EE76-CC208FCA1782}"/>
              </a:ext>
            </a:extLst>
          </p:cNvPr>
          <p:cNvSpPr/>
          <p:nvPr/>
        </p:nvSpPr>
        <p:spPr>
          <a:xfrm>
            <a:off x="9967534" y="5684837"/>
            <a:ext cx="2224466" cy="1173164"/>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F4DF71FC-D7DF-301B-4B0D-CBDF0AFBC478}"/>
              </a:ext>
            </a:extLst>
          </p:cNvPr>
          <p:cNvSpPr/>
          <p:nvPr/>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654A0A89-9C20-935C-D2FC-4AF0E88975A4}"/>
              </a:ext>
            </a:extLst>
          </p:cNvPr>
          <p:cNvSpPr/>
          <p:nvPr/>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itle 1">
            <a:extLst>
              <a:ext uri="{FF2B5EF4-FFF2-40B4-BE49-F238E27FC236}">
                <a16:creationId xmlns:a16="http://schemas.microsoft.com/office/drawing/2014/main" id="{C24B839F-FFA7-8D59-55C5-23F51A2B5FF5}"/>
              </a:ext>
            </a:extLst>
          </p:cNvPr>
          <p:cNvSpPr>
            <a:spLocks noGrp="1"/>
          </p:cNvSpPr>
          <p:nvPr>
            <p:ph type="title"/>
          </p:nvPr>
        </p:nvSpPr>
        <p:spPr>
          <a:xfrm>
            <a:off x="1423970" y="469224"/>
            <a:ext cx="10515600" cy="720291"/>
          </a:xfrm>
        </p:spPr>
        <p:txBody>
          <a:bodyPr>
            <a:normAutofit/>
          </a:bodyPr>
          <a:lstStyle/>
          <a:p>
            <a:r>
              <a:rPr lang="en-US"/>
              <a:t>Lead Talent</a:t>
            </a:r>
            <a:endParaRPr lang="en-GB"/>
          </a:p>
        </p:txBody>
      </p:sp>
      <p:sp>
        <p:nvSpPr>
          <p:cNvPr id="37" name="Content Placeholder 36">
            <a:extLst>
              <a:ext uri="{FF2B5EF4-FFF2-40B4-BE49-F238E27FC236}">
                <a16:creationId xmlns:a16="http://schemas.microsoft.com/office/drawing/2014/main" id="{390567C7-E927-F22D-9474-7437894D4178}"/>
              </a:ext>
            </a:extLst>
          </p:cNvPr>
          <p:cNvSpPr>
            <a:spLocks noGrp="1"/>
          </p:cNvSpPr>
          <p:nvPr>
            <p:ph sz="quarter" idx="13"/>
          </p:nvPr>
        </p:nvSpPr>
        <p:spPr>
          <a:xfrm>
            <a:off x="339725" y="1515040"/>
            <a:ext cx="10515600" cy="456190"/>
          </a:xfrm>
        </p:spPr>
        <p:txBody>
          <a:bodyPr/>
          <a:lstStyle/>
          <a:p>
            <a:r>
              <a:rPr lang="en-GB"/>
              <a:t>Leadership Risk</a:t>
            </a:r>
          </a:p>
        </p:txBody>
      </p:sp>
      <p:grpSp>
        <p:nvGrpSpPr>
          <p:cNvPr id="24" name="Group 23">
            <a:extLst>
              <a:ext uri="{FF2B5EF4-FFF2-40B4-BE49-F238E27FC236}">
                <a16:creationId xmlns:a16="http://schemas.microsoft.com/office/drawing/2014/main" id="{55F4840F-36ED-EAA6-7DD4-0CF2EE91CC32}"/>
              </a:ext>
            </a:extLst>
          </p:cNvPr>
          <p:cNvGrpSpPr/>
          <p:nvPr/>
        </p:nvGrpSpPr>
        <p:grpSpPr>
          <a:xfrm>
            <a:off x="444237" y="431849"/>
            <a:ext cx="865389" cy="720291"/>
            <a:chOff x="4062427" y="1738312"/>
            <a:chExt cx="4062873" cy="3381660"/>
          </a:xfrm>
        </p:grpSpPr>
        <p:sp>
          <p:nvSpPr>
            <p:cNvPr id="26" name="Freeform: Shape 25">
              <a:extLst>
                <a:ext uri="{FF2B5EF4-FFF2-40B4-BE49-F238E27FC236}">
                  <a16:creationId xmlns:a16="http://schemas.microsoft.com/office/drawing/2014/main" id="{7AEB0793-B0B1-EB0C-E40E-4DD416951246}"/>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CE8E4569-9ABF-D027-9494-6670C6196EBF}"/>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4EE86609-249C-5E51-79ED-95309EFC376F}"/>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07F46832-6032-E25D-3E20-5527F16D4502}"/>
              </a:ext>
            </a:extLst>
          </p:cNvPr>
          <p:cNvSpPr txBox="1"/>
          <p:nvPr/>
        </p:nvSpPr>
        <p:spPr>
          <a:xfrm>
            <a:off x="339725" y="2709903"/>
            <a:ext cx="5215501" cy="3416320"/>
          </a:xfrm>
          <a:prstGeom prst="rect">
            <a:avLst/>
          </a:prstGeom>
          <a:noFill/>
        </p:spPr>
        <p:txBody>
          <a:bodyPr wrap="square">
            <a:spAutoFit/>
          </a:bodyPr>
          <a:lstStyle/>
          <a:p>
            <a:pPr marL="285750" indent="-285750">
              <a:spcAft>
                <a:spcPts val="1200"/>
              </a:spcAft>
              <a:buClr>
                <a:schemeClr val="accent2"/>
              </a:buClr>
              <a:buFont typeface="Arial" panose="020B0604020202020204" pitchFamily="34" charset="0"/>
              <a:buChar char="•"/>
            </a:pPr>
            <a:r>
              <a:rPr lang="en-GB" sz="1600" b="0"/>
              <a:t>To assess leadership development pipelines and focus development around potential risk behaviors </a:t>
            </a:r>
          </a:p>
          <a:p>
            <a:pPr marL="285750" indent="-285750">
              <a:spcAft>
                <a:spcPts val="1200"/>
              </a:spcAft>
              <a:buClr>
                <a:schemeClr val="accent2"/>
              </a:buClr>
              <a:buFont typeface="Arial" panose="020B0604020202020204" pitchFamily="34" charset="0"/>
              <a:buChar char="•"/>
            </a:pPr>
            <a:r>
              <a:rPr lang="en-GB" sz="1600" b="0"/>
              <a:t>To understand the potential risks in relation to the impact on the culture, the organization or the leader themselves </a:t>
            </a:r>
          </a:p>
          <a:p>
            <a:pPr marL="285750" indent="-285750">
              <a:spcAft>
                <a:spcPts val="1200"/>
              </a:spcAft>
              <a:buClr>
                <a:schemeClr val="accent2"/>
              </a:buClr>
              <a:buFont typeface="Arial" panose="020B0604020202020204" pitchFamily="34" charset="0"/>
              <a:buChar char="•"/>
            </a:pPr>
            <a:r>
              <a:rPr lang="en-GB" sz="1600" b="0"/>
              <a:t>Where an organization is wanting to build leadership capability </a:t>
            </a:r>
          </a:p>
          <a:p>
            <a:pPr marL="285750" indent="-285750">
              <a:spcAft>
                <a:spcPts val="1200"/>
              </a:spcAft>
              <a:buClr>
                <a:schemeClr val="accent2"/>
              </a:buClr>
              <a:buFont typeface="Arial" panose="020B0604020202020204" pitchFamily="34" charset="0"/>
              <a:buChar char="•"/>
            </a:pPr>
            <a:r>
              <a:rPr lang="en-GB" sz="1600" b="0"/>
              <a:t>To assess overall strategic risk across a leadership population </a:t>
            </a:r>
          </a:p>
          <a:p>
            <a:pPr marL="285750" indent="-285750">
              <a:spcAft>
                <a:spcPts val="1200"/>
              </a:spcAft>
              <a:buClr>
                <a:schemeClr val="accent2"/>
              </a:buClr>
              <a:buFont typeface="Arial" panose="020B0604020202020204" pitchFamily="34" charset="0"/>
              <a:buChar char="•"/>
            </a:pPr>
            <a:r>
              <a:rPr lang="en-GB" sz="1600" b="0"/>
              <a:t>To facilitate change management through risk assessment of senior managers and executives </a:t>
            </a:r>
          </a:p>
        </p:txBody>
      </p:sp>
      <p:sp>
        <p:nvSpPr>
          <p:cNvPr id="2" name="TextBox 1">
            <a:extLst>
              <a:ext uri="{FF2B5EF4-FFF2-40B4-BE49-F238E27FC236}">
                <a16:creationId xmlns:a16="http://schemas.microsoft.com/office/drawing/2014/main" id="{4E45BEBF-F97D-5C2E-CD85-1FE4BC09139C}"/>
              </a:ext>
            </a:extLst>
          </p:cNvPr>
          <p:cNvSpPr txBox="1"/>
          <p:nvPr/>
        </p:nvSpPr>
        <p:spPr>
          <a:xfrm>
            <a:off x="352166" y="2149464"/>
            <a:ext cx="2948473" cy="369332"/>
          </a:xfrm>
          <a:prstGeom prst="rect">
            <a:avLst/>
          </a:prstGeom>
          <a:noFill/>
        </p:spPr>
        <p:txBody>
          <a:bodyPr wrap="square" rtlCol="0">
            <a:spAutoFit/>
          </a:bodyPr>
          <a:lstStyle/>
          <a:p>
            <a:r>
              <a:rPr lang="en-GB" b="1">
                <a:solidFill>
                  <a:schemeClr val="tx2"/>
                </a:solidFill>
                <a:latin typeface="+mj-lt"/>
              </a:rPr>
              <a:t>Applications and uses:</a:t>
            </a:r>
          </a:p>
        </p:txBody>
      </p:sp>
      <p:pic>
        <p:nvPicPr>
          <p:cNvPr id="5" name="Picture 4" descr="A screenshot of a computer&#10;&#10;Description automatically generated">
            <a:extLst>
              <a:ext uri="{FF2B5EF4-FFF2-40B4-BE49-F238E27FC236}">
                <a16:creationId xmlns:a16="http://schemas.microsoft.com/office/drawing/2014/main" id="{53A5A24C-136D-74BF-4734-06A0DA2FA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7158" y="790550"/>
            <a:ext cx="3930872" cy="5558833"/>
          </a:xfrm>
          <a:prstGeom prst="rect">
            <a:avLst/>
          </a:prstGeom>
          <a:ln>
            <a:noFill/>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0252339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85A2A-104E-4182-A2D1-88A96E138562}"/>
              </a:ext>
            </a:extLst>
          </p:cNvPr>
          <p:cNvSpPr>
            <a:spLocks noGrp="1"/>
          </p:cNvSpPr>
          <p:nvPr>
            <p:ph type="title"/>
          </p:nvPr>
        </p:nvSpPr>
        <p:spPr/>
        <p:txBody>
          <a:bodyPr/>
          <a:lstStyle/>
          <a:p>
            <a:r>
              <a:rPr lang="en-US"/>
              <a:t>Other Role-Specific Reports </a:t>
            </a:r>
            <a:endParaRPr lang="en-GB"/>
          </a:p>
        </p:txBody>
      </p:sp>
      <p:pic>
        <p:nvPicPr>
          <p:cNvPr id="5" name="Picture 4" descr="A screenshot of a sales performance report&#10;&#10;Description automatically generated">
            <a:extLst>
              <a:ext uri="{FF2B5EF4-FFF2-40B4-BE49-F238E27FC236}">
                <a16:creationId xmlns:a16="http://schemas.microsoft.com/office/drawing/2014/main" id="{7FCCAF8D-DC8E-C73C-C336-A7FC30F37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071" y="2010479"/>
            <a:ext cx="4795851" cy="3082631"/>
          </a:xfrm>
          <a:prstGeom prst="rect">
            <a:avLst/>
          </a:prstGeom>
          <a:effectLst>
            <a:outerShdw blurRad="63500" sx="102000" sy="102000" algn="ctr" rotWithShape="0">
              <a:prstClr val="black">
                <a:alpha val="40000"/>
              </a:prstClr>
            </a:outerShdw>
          </a:effectLst>
        </p:spPr>
      </p:pic>
      <p:pic>
        <p:nvPicPr>
          <p:cNvPr id="7" name="Picture 6" descr="A screenshot of a computer&#10;&#10;Description automatically generated">
            <a:extLst>
              <a:ext uri="{FF2B5EF4-FFF2-40B4-BE49-F238E27FC236}">
                <a16:creationId xmlns:a16="http://schemas.microsoft.com/office/drawing/2014/main" id="{37815BFE-C695-3CF3-9F4C-2523FEB60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252" y="2005345"/>
            <a:ext cx="3924044" cy="2414424"/>
          </a:xfrm>
          <a:prstGeom prst="rect">
            <a:avLst/>
          </a:prstGeom>
          <a:effectLst>
            <a:outerShdw blurRad="63500" sx="102000" sy="102000" algn="ctr" rotWithShape="0">
              <a:prstClr val="black">
                <a:alpha val="40000"/>
              </a:prstClr>
            </a:outerShdw>
          </a:effectLst>
        </p:spPr>
      </p:pic>
      <p:pic>
        <p:nvPicPr>
          <p:cNvPr id="9" name="Picture 8" descr="A screenshot of a sales focus profile&#10;&#10;Description automatically generated">
            <a:extLst>
              <a:ext uri="{FF2B5EF4-FFF2-40B4-BE49-F238E27FC236}">
                <a16:creationId xmlns:a16="http://schemas.microsoft.com/office/drawing/2014/main" id="{9A2876C1-DD8E-BA56-9904-E77849470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717" y="3686661"/>
            <a:ext cx="3854045" cy="24129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266636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70F42-C790-34F2-B951-455B540F7718}"/>
              </a:ext>
            </a:extLst>
          </p:cNvPr>
          <p:cNvSpPr>
            <a:spLocks noGrp="1"/>
          </p:cNvSpPr>
          <p:nvPr>
            <p:ph type="title"/>
          </p:nvPr>
        </p:nvSpPr>
        <p:spPr/>
        <p:txBody>
          <a:bodyPr/>
          <a:lstStyle/>
          <a:p>
            <a:r>
              <a:rPr lang="en-GB"/>
              <a:t>Why Create Custom Reports? </a:t>
            </a:r>
          </a:p>
        </p:txBody>
      </p:sp>
      <p:pic>
        <p:nvPicPr>
          <p:cNvPr id="6" name="Content Placeholder 5" descr="A screen shot of a survey&#10;&#10;Description automatically generated">
            <a:extLst>
              <a:ext uri="{FF2B5EF4-FFF2-40B4-BE49-F238E27FC236}">
                <a16:creationId xmlns:a16="http://schemas.microsoft.com/office/drawing/2014/main" id="{2E21635F-9844-40FC-BCE8-64E14DAF098B}"/>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252855" y="1196561"/>
            <a:ext cx="4959534" cy="5166852"/>
          </a:xfrm>
          <a:effectLst>
            <a:outerShdw blurRad="63500" sx="102000" sy="102000" algn="ctr" rotWithShape="0">
              <a:prstClr val="black">
                <a:alpha val="40000"/>
              </a:prstClr>
            </a:outerShdw>
          </a:effectLst>
        </p:spPr>
      </p:pic>
      <p:sp>
        <p:nvSpPr>
          <p:cNvPr id="5" name="Content Placeholder 5">
            <a:extLst>
              <a:ext uri="{FF2B5EF4-FFF2-40B4-BE49-F238E27FC236}">
                <a16:creationId xmlns:a16="http://schemas.microsoft.com/office/drawing/2014/main" id="{555E0378-33F4-EF6A-1304-396F78FE822D}"/>
              </a:ext>
            </a:extLst>
          </p:cNvPr>
          <p:cNvSpPr txBox="1">
            <a:spLocks/>
          </p:cNvSpPr>
          <p:nvPr/>
        </p:nvSpPr>
        <p:spPr>
          <a:xfrm>
            <a:off x="514450" y="2072877"/>
            <a:ext cx="4504339" cy="4290536"/>
          </a:xfrm>
          <a:prstGeom prst="rect">
            <a:avLst/>
          </a:prstGeom>
        </p:spPr>
        <p:txBody>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600"/>
              </a:spcAft>
              <a:buClr>
                <a:srgbClr val="46917D"/>
              </a:buClr>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Harnessing the exceptional validity of the Wave framework </a:t>
            </a:r>
          </a:p>
          <a:p>
            <a:pPr marL="285750" marR="0" lvl="0" indent="-285750" algn="l" defTabSz="914400" rtl="0" eaLnBrk="1" fontAlgn="auto" latinLnBrk="0" hangingPunct="1">
              <a:lnSpc>
                <a:spcPct val="100000"/>
              </a:lnSpc>
              <a:spcBef>
                <a:spcPts val="0"/>
              </a:spcBef>
              <a:spcAft>
                <a:spcPts val="600"/>
              </a:spcAft>
              <a:buClr>
                <a:srgbClr val="46917D"/>
              </a:buClr>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Wave designed to measure other models well in detail </a:t>
            </a:r>
          </a:p>
          <a:p>
            <a:pPr marL="285750" marR="0" lvl="0" indent="-285750" algn="l" defTabSz="914400" rtl="0" eaLnBrk="1" fontAlgn="auto" latinLnBrk="0" hangingPunct="1">
              <a:lnSpc>
                <a:spcPct val="100000"/>
              </a:lnSpc>
              <a:spcBef>
                <a:spcPts val="0"/>
              </a:spcBef>
              <a:spcAft>
                <a:spcPts val="600"/>
              </a:spcAft>
              <a:buClr>
                <a:srgbClr val="46917D"/>
              </a:buClr>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Reporting against your model, e.g. competencies or values </a:t>
            </a:r>
          </a:p>
          <a:p>
            <a:pPr marL="285750" marR="0" lvl="0" indent="-285750" algn="l" defTabSz="914400" rtl="0" eaLnBrk="1" fontAlgn="auto" latinLnBrk="0" hangingPunct="1">
              <a:lnSpc>
                <a:spcPct val="100000"/>
              </a:lnSpc>
              <a:spcBef>
                <a:spcPts val="0"/>
              </a:spcBef>
              <a:spcAft>
                <a:spcPts val="600"/>
              </a:spcAft>
              <a:buClr>
                <a:srgbClr val="46917D"/>
              </a:buClr>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We customize different types of reports (Professional Styles, Focus Styles &amp; Work Strengths), e.g. </a:t>
            </a:r>
          </a:p>
          <a:p>
            <a:pPr marL="742950" marR="0" lvl="3" indent="-285750" algn="l" defTabSz="292608" rtl="0" eaLnBrk="1" fontAlgn="auto" latinLnBrk="0" hangingPunct="1">
              <a:lnSpc>
                <a:spcPct val="100000"/>
              </a:lnSpc>
              <a:spcBef>
                <a:spcPts val="0"/>
              </a:spcBef>
              <a:spcAft>
                <a:spcPts val="600"/>
              </a:spcAft>
              <a:buClr>
                <a:srgbClr val="46917D"/>
              </a:buClr>
              <a:buSzPct val="100000"/>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Expert &amp; Line Manager </a:t>
            </a:r>
          </a:p>
          <a:p>
            <a:pPr marL="742950" marR="0" lvl="3" indent="-285750" algn="l" defTabSz="292608" rtl="0" eaLnBrk="1" fontAlgn="auto" latinLnBrk="0" hangingPunct="1">
              <a:lnSpc>
                <a:spcPct val="100000"/>
              </a:lnSpc>
              <a:spcBef>
                <a:spcPts val="0"/>
              </a:spcBef>
              <a:spcAft>
                <a:spcPts val="600"/>
              </a:spcAft>
              <a:buClr>
                <a:srgbClr val="46917D"/>
              </a:buClr>
              <a:buSzPct val="100000"/>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Development Report </a:t>
            </a:r>
          </a:p>
          <a:p>
            <a:pPr marL="742950" marR="0" lvl="3" indent="-285750" algn="l" defTabSz="292608" rtl="0" eaLnBrk="1" fontAlgn="auto" latinLnBrk="0" hangingPunct="1">
              <a:lnSpc>
                <a:spcPct val="100000"/>
              </a:lnSpc>
              <a:spcBef>
                <a:spcPts val="0"/>
              </a:spcBef>
              <a:spcAft>
                <a:spcPts val="600"/>
              </a:spcAft>
              <a:buClr>
                <a:srgbClr val="46917D"/>
              </a:buClr>
              <a:buSzPct val="100000"/>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Interview Guide</a:t>
            </a:r>
          </a:p>
          <a:p>
            <a:pPr marL="742950" marR="0" lvl="3" indent="-285750" algn="l" defTabSz="292608" rtl="0" eaLnBrk="1" fontAlgn="auto" latinLnBrk="0" hangingPunct="1">
              <a:lnSpc>
                <a:spcPct val="100000"/>
              </a:lnSpc>
              <a:spcBef>
                <a:spcPts val="0"/>
              </a:spcBef>
              <a:spcAft>
                <a:spcPts val="600"/>
              </a:spcAft>
              <a:buClr>
                <a:srgbClr val="46917D"/>
              </a:buClr>
              <a:buSzPct val="100000"/>
              <a:buFont typeface="Arial" panose="020B0604020202020204" pitchFamily="34" charset="0"/>
              <a:buChar char="•"/>
              <a:tabLst/>
              <a:defRPr/>
            </a:pPr>
            <a:r>
              <a:rPr lang="en-GB">
                <a:solidFill>
                  <a:srgbClr val="000000"/>
                </a:solidFill>
                <a:latin typeface="Arial" panose="020B0604020202020204"/>
              </a:rPr>
              <a:t>Onboarding Report</a:t>
            </a:r>
            <a:r>
              <a:rPr kumimoji="0" lang="en-GB"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 </a:t>
            </a:r>
          </a:p>
          <a:p>
            <a:pPr marL="285750" marR="0" lvl="0" indent="-285750" algn="l" defTabSz="914400" rtl="0" eaLnBrk="1" fontAlgn="auto" latinLnBrk="0" hangingPunct="1">
              <a:lnSpc>
                <a:spcPct val="100000"/>
              </a:lnSpc>
              <a:spcBef>
                <a:spcPts val="0"/>
              </a:spcBef>
              <a:spcAft>
                <a:spcPts val="600"/>
              </a:spcAft>
              <a:buClr>
                <a:srgbClr val="46917D"/>
              </a:buClr>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We have created over 300 custom reports</a:t>
            </a:r>
          </a:p>
          <a:p>
            <a:pPr marL="285750" marR="0" lvl="0" indent="-285750" algn="l" defTabSz="914400" rtl="0" eaLnBrk="1" fontAlgn="auto" latinLnBrk="0" hangingPunct="1">
              <a:lnSpc>
                <a:spcPct val="100000"/>
              </a:lnSpc>
              <a:spcBef>
                <a:spcPts val="0"/>
              </a:spcBef>
              <a:spcAft>
                <a:spcPts val="600"/>
              </a:spcAft>
              <a:buClr>
                <a:srgbClr val="46917D"/>
              </a:buClr>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300"/>
              </a:spcAft>
              <a:buClr>
                <a:srgbClr val="46917D"/>
              </a:buClr>
              <a:buSzTx/>
              <a:buFont typeface="Arial" panose="020B0604020202020204" pitchFamily="34" charset="0"/>
              <a:buChar char="•"/>
              <a:tabLst/>
              <a:defRPr/>
            </a:pPr>
            <a:endPar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p:txBody>
      </p:sp>
      <p:sp>
        <p:nvSpPr>
          <p:cNvPr id="8" name="Rectangle 7">
            <a:extLst>
              <a:ext uri="{FF2B5EF4-FFF2-40B4-BE49-F238E27FC236}">
                <a16:creationId xmlns:a16="http://schemas.microsoft.com/office/drawing/2014/main" id="{FF2AE61F-662F-DAEF-5B57-D5F907681163}"/>
              </a:ext>
            </a:extLst>
          </p:cNvPr>
          <p:cNvSpPr/>
          <p:nvPr/>
        </p:nvSpPr>
        <p:spPr>
          <a:xfrm>
            <a:off x="8997956" y="1411751"/>
            <a:ext cx="1318486" cy="279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35822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B43D2-0BED-8591-B770-4337E6B52F46}"/>
              </a:ext>
            </a:extLst>
          </p:cNvPr>
          <p:cNvSpPr>
            <a:spLocks noGrp="1"/>
          </p:cNvSpPr>
          <p:nvPr>
            <p:ph type="title"/>
          </p:nvPr>
        </p:nvSpPr>
        <p:spPr/>
        <p:txBody>
          <a:bodyPr/>
          <a:lstStyle/>
          <a:p>
            <a:r>
              <a:rPr lang="en-GB"/>
              <a:t>Prepare Candidates and Administer Wave</a:t>
            </a:r>
          </a:p>
        </p:txBody>
      </p:sp>
      <p:sp>
        <p:nvSpPr>
          <p:cNvPr id="3" name="Content Placeholder 2">
            <a:extLst>
              <a:ext uri="{FF2B5EF4-FFF2-40B4-BE49-F238E27FC236}">
                <a16:creationId xmlns:a16="http://schemas.microsoft.com/office/drawing/2014/main" id="{3A8D9E9E-E1A7-D719-9A4E-7DCC61A5B69B}"/>
              </a:ext>
            </a:extLst>
          </p:cNvPr>
          <p:cNvSpPr>
            <a:spLocks noGrp="1"/>
          </p:cNvSpPr>
          <p:nvPr>
            <p:ph idx="1"/>
          </p:nvPr>
        </p:nvSpPr>
        <p:spPr/>
        <p:txBody>
          <a:bodyPr/>
          <a:lstStyle/>
          <a:p>
            <a:r>
              <a:rPr lang="en-GB"/>
              <a:t>Invite candidates to complete the assessment (include checking for any reasonable adjustment requirements and any anticipated problems completing the questionnaire) </a:t>
            </a:r>
          </a:p>
          <a:p>
            <a:r>
              <a:rPr lang="en-GB"/>
              <a:t>Ensure candidates have access to preparation materials </a:t>
            </a:r>
          </a:p>
          <a:p>
            <a:r>
              <a:rPr lang="en-GB"/>
              <a:t>Ensure candidates have internet access and an email address </a:t>
            </a:r>
          </a:p>
          <a:p>
            <a:r>
              <a:rPr lang="en-GB"/>
              <a:t>Inform candidate of next steps, e.g. when they will receive feedback </a:t>
            </a:r>
          </a:p>
          <a:p>
            <a:endParaRPr lang="en-GB"/>
          </a:p>
          <a:p>
            <a:pPr marL="0" indent="0">
              <a:buNone/>
            </a:pPr>
            <a:r>
              <a:rPr lang="en-GB" sz="1200" b="0"/>
              <a:t>In some circumstances administration can be done under supervised conditions which requires a trained test administrator to be present</a:t>
            </a:r>
            <a:endParaRPr lang="en-GB" sz="1200"/>
          </a:p>
        </p:txBody>
      </p:sp>
      <p:sp>
        <p:nvSpPr>
          <p:cNvPr id="4" name="Content Placeholder 3">
            <a:extLst>
              <a:ext uri="{FF2B5EF4-FFF2-40B4-BE49-F238E27FC236}">
                <a16:creationId xmlns:a16="http://schemas.microsoft.com/office/drawing/2014/main" id="{B86671EC-B724-B3DC-CB65-85C05CD7C314}"/>
              </a:ext>
            </a:extLst>
          </p:cNvPr>
          <p:cNvSpPr>
            <a:spLocks noGrp="1"/>
          </p:cNvSpPr>
          <p:nvPr>
            <p:ph sz="quarter" idx="13"/>
          </p:nvPr>
        </p:nvSpPr>
        <p:spPr/>
        <p:txBody>
          <a:bodyPr/>
          <a:lstStyle/>
          <a:p>
            <a:r>
              <a:rPr lang="en-GB" err="1"/>
              <a:t>Unproctored</a:t>
            </a:r>
            <a:r>
              <a:rPr lang="en-GB"/>
              <a:t> Online Administration: </a:t>
            </a:r>
          </a:p>
        </p:txBody>
      </p:sp>
    </p:spTree>
    <p:extLst>
      <p:ext uri="{BB962C8B-B14F-4D97-AF65-F5344CB8AC3E}">
        <p14:creationId xmlns:p14="http://schemas.microsoft.com/office/powerpoint/2010/main" val="32009798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5734-704C-BF47-28D9-CAFB6BFA47E7}"/>
              </a:ext>
            </a:extLst>
          </p:cNvPr>
          <p:cNvSpPr>
            <a:spLocks noGrp="1"/>
          </p:cNvSpPr>
          <p:nvPr>
            <p:ph type="title"/>
          </p:nvPr>
        </p:nvSpPr>
        <p:spPr/>
        <p:txBody>
          <a:bodyPr/>
          <a:lstStyle/>
          <a:p>
            <a:r>
              <a:rPr lang="en-GB"/>
              <a:t>Interpretation</a:t>
            </a:r>
          </a:p>
        </p:txBody>
      </p:sp>
      <p:sp>
        <p:nvSpPr>
          <p:cNvPr id="3" name="Content Placeholder 2">
            <a:extLst>
              <a:ext uri="{FF2B5EF4-FFF2-40B4-BE49-F238E27FC236}">
                <a16:creationId xmlns:a16="http://schemas.microsoft.com/office/drawing/2014/main" id="{AC132146-69AF-5256-E345-AA77E136DDE1}"/>
              </a:ext>
            </a:extLst>
          </p:cNvPr>
          <p:cNvSpPr>
            <a:spLocks noGrp="1"/>
          </p:cNvSpPr>
          <p:nvPr>
            <p:ph idx="1"/>
          </p:nvPr>
        </p:nvSpPr>
        <p:spPr/>
        <p:txBody>
          <a:bodyPr/>
          <a:lstStyle/>
          <a:p>
            <a:r>
              <a:rPr lang="en-GB"/>
              <a:t>Interpretation should be objective </a:t>
            </a:r>
          </a:p>
          <a:p>
            <a:r>
              <a:rPr lang="en-GB"/>
              <a:t>Be clear what matters, e.g. critical behaviors and purpose of assessment </a:t>
            </a:r>
          </a:p>
          <a:p>
            <a:r>
              <a:rPr lang="en-GB"/>
              <a:t>Consistency matters, e.g. across test users </a:t>
            </a:r>
          </a:p>
          <a:p>
            <a:r>
              <a:rPr lang="en-GB"/>
              <a:t>Information from questionnaires should be integrated appropriately with other relevant assessment data </a:t>
            </a:r>
          </a:p>
          <a:p>
            <a:r>
              <a:rPr lang="en-GB"/>
              <a:t>Do group differences exist which are meaningful for interpretation? </a:t>
            </a:r>
          </a:p>
          <a:p>
            <a:pPr marL="0" indent="0">
              <a:buNone/>
            </a:pPr>
            <a:endParaRPr lang="en-GB"/>
          </a:p>
        </p:txBody>
      </p:sp>
      <p:sp>
        <p:nvSpPr>
          <p:cNvPr id="4" name="Content Placeholder 3">
            <a:extLst>
              <a:ext uri="{FF2B5EF4-FFF2-40B4-BE49-F238E27FC236}">
                <a16:creationId xmlns:a16="http://schemas.microsoft.com/office/drawing/2014/main" id="{AD93DFD9-DFEB-99F6-B513-CEC53FBDAD09}"/>
              </a:ext>
            </a:extLst>
          </p:cNvPr>
          <p:cNvSpPr>
            <a:spLocks noGrp="1"/>
          </p:cNvSpPr>
          <p:nvPr>
            <p:ph sz="quarter" idx="13"/>
          </p:nvPr>
        </p:nvSpPr>
        <p:spPr/>
        <p:txBody>
          <a:bodyPr/>
          <a:lstStyle/>
          <a:p>
            <a:endParaRPr lang="en-GB"/>
          </a:p>
        </p:txBody>
      </p:sp>
    </p:spTree>
    <p:extLst>
      <p:ext uri="{BB962C8B-B14F-4D97-AF65-F5344CB8AC3E}">
        <p14:creationId xmlns:p14="http://schemas.microsoft.com/office/powerpoint/2010/main" val="205586667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ED946-1973-A512-E92B-8D51745B08D7}"/>
              </a:ext>
            </a:extLst>
          </p:cNvPr>
          <p:cNvSpPr>
            <a:spLocks noGrp="1"/>
          </p:cNvSpPr>
          <p:nvPr>
            <p:ph type="title"/>
          </p:nvPr>
        </p:nvSpPr>
        <p:spPr/>
        <p:txBody>
          <a:bodyPr/>
          <a:lstStyle/>
          <a:p>
            <a:r>
              <a:rPr lang="en-GB"/>
              <a:t>Group Differences</a:t>
            </a:r>
          </a:p>
        </p:txBody>
      </p:sp>
      <p:sp>
        <p:nvSpPr>
          <p:cNvPr id="5" name="Content Placeholder 3">
            <a:extLst>
              <a:ext uri="{FF2B5EF4-FFF2-40B4-BE49-F238E27FC236}">
                <a16:creationId xmlns:a16="http://schemas.microsoft.com/office/drawing/2014/main" id="{F2365A7C-C081-A422-9FEF-526309080D74}"/>
              </a:ext>
            </a:extLst>
          </p:cNvPr>
          <p:cNvSpPr txBox="1">
            <a:spLocks/>
          </p:cNvSpPr>
          <p:nvPr/>
        </p:nvSpPr>
        <p:spPr>
          <a:xfrm>
            <a:off x="417379" y="1725484"/>
            <a:ext cx="7173601" cy="3878903"/>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600"/>
              </a:spcAft>
              <a:buClr>
                <a:srgbClr val="46917D"/>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Virtually all assessment methods, including personality questionnaires, have historically tended to show some differences between groups. </a:t>
            </a:r>
          </a:p>
          <a:p>
            <a:pPr marL="285750" marR="0" lvl="0" indent="-285750" algn="l" defTabSz="914400" rtl="0" eaLnBrk="1" fontAlgn="auto" latinLnBrk="0" hangingPunct="1">
              <a:lnSpc>
                <a:spcPct val="100000"/>
              </a:lnSpc>
              <a:spcBef>
                <a:spcPts val="0"/>
              </a:spcBef>
              <a:spcAft>
                <a:spcPts val="600"/>
              </a:spcAft>
              <a:buClr>
                <a:srgbClr val="46917D"/>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Wave shows no large differences and very few small to moderate differences in any group (age/gender/ethnicity). </a:t>
            </a:r>
          </a:p>
          <a:p>
            <a:pPr marL="285750" marR="0" lvl="0" indent="-285750" algn="l" defTabSz="914400" rtl="0" eaLnBrk="1" fontAlgn="auto" latinLnBrk="0" hangingPunct="1">
              <a:lnSpc>
                <a:spcPct val="100000"/>
              </a:lnSpc>
              <a:spcBef>
                <a:spcPts val="0"/>
              </a:spcBef>
              <a:spcAft>
                <a:spcPts val="600"/>
              </a:spcAft>
              <a:buClr>
                <a:srgbClr val="46917D"/>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From our data of the 36 Styles dimensions; </a:t>
            </a:r>
          </a:p>
          <a:p>
            <a:pPr marL="742950" marR="0" lvl="3" indent="-285750" algn="l" defTabSz="292608" rtl="0" eaLnBrk="1" fontAlgn="auto" latinLnBrk="0" hangingPunct="1">
              <a:lnSpc>
                <a:spcPct val="100000"/>
              </a:lnSpc>
              <a:spcBef>
                <a:spcPts val="0"/>
              </a:spcBef>
              <a:spcAft>
                <a:spcPts val="600"/>
              </a:spcAft>
              <a:buClr>
                <a:srgbClr val="46917D"/>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Only </a:t>
            </a:r>
            <a:r>
              <a:rPr kumimoji="0" lang="en-US" sz="1400" b="0" i="0" u="none" strike="noStrike" kern="1200" cap="none" spc="0" normalizeH="0" baseline="0" noProof="0">
                <a:ln>
                  <a:noFill/>
                </a:ln>
                <a:solidFill>
                  <a:srgbClr val="6C83BC"/>
                </a:solidFill>
                <a:effectLst/>
                <a:uLnTx/>
                <a:uFillTx/>
                <a:latin typeface="Arial"/>
                <a:ea typeface="Roboto" panose="02000000000000000000" pitchFamily="2" charset="0"/>
                <a:cs typeface="Times New Roman" panose="02020603050405020304" pitchFamily="18" charset="0"/>
              </a:rPr>
              <a:t>Rational</a:t>
            </a: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 shows a moderate gender difference – males score approx. 1 Sten higher than females (females are slightly higher on Attentive and Activity Oriented). </a:t>
            </a:r>
          </a:p>
          <a:p>
            <a:pPr marL="742950" marR="0" lvl="3" indent="-285750" algn="l" defTabSz="292608" rtl="0" eaLnBrk="1" fontAlgn="auto" latinLnBrk="0" hangingPunct="1">
              <a:lnSpc>
                <a:spcPct val="100000"/>
              </a:lnSpc>
              <a:spcBef>
                <a:spcPts val="0"/>
              </a:spcBef>
              <a:spcAft>
                <a:spcPts val="600"/>
              </a:spcAft>
              <a:buClr>
                <a:srgbClr val="46917D"/>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6C83BC"/>
                </a:solidFill>
                <a:effectLst/>
                <a:uLnTx/>
                <a:uFillTx/>
                <a:latin typeface="Arial"/>
                <a:ea typeface="Roboto" panose="02000000000000000000" pitchFamily="2" charset="0"/>
                <a:cs typeface="Times New Roman" panose="02020603050405020304" pitchFamily="18" charset="0"/>
              </a:rPr>
              <a:t>Learning Oriented</a:t>
            </a: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 </a:t>
            </a:r>
            <a:r>
              <a:rPr kumimoji="0" lang="en-US" sz="1400" b="0" i="0" u="none" strike="noStrike" kern="1200" cap="none" spc="0" normalizeH="0" baseline="0" noProof="0">
                <a:ln>
                  <a:noFill/>
                </a:ln>
                <a:solidFill>
                  <a:srgbClr val="B6AE3E"/>
                </a:solidFill>
                <a:effectLst/>
                <a:uLnTx/>
                <a:uFillTx/>
                <a:latin typeface="Arial"/>
                <a:ea typeface="Roboto" panose="02000000000000000000" pitchFamily="2" charset="0"/>
                <a:cs typeface="Times New Roman" panose="02020603050405020304" pitchFamily="18" charset="0"/>
              </a:rPr>
              <a:t>Self-assured</a:t>
            </a: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 </a:t>
            </a:r>
            <a:r>
              <a:rPr kumimoji="0" lang="en-US" sz="1400" b="0" i="0" u="none" strike="noStrike" kern="1200" cap="none" spc="0" normalizeH="0" baseline="0" noProof="0">
                <a:ln>
                  <a:noFill/>
                </a:ln>
                <a:solidFill>
                  <a:srgbClr val="517A3B"/>
                </a:solidFill>
                <a:effectLst/>
                <a:uLnTx/>
                <a:uFillTx/>
                <a:latin typeface="Arial"/>
                <a:ea typeface="Roboto" panose="02000000000000000000" pitchFamily="2" charset="0"/>
                <a:cs typeface="Times New Roman" panose="02020603050405020304" pitchFamily="18" charset="0"/>
              </a:rPr>
              <a:t>Striving</a:t>
            </a: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 </a:t>
            </a:r>
            <a:r>
              <a:rPr kumimoji="0" lang="en-US" sz="1400" b="0" i="0" u="none" strike="noStrike" kern="1200" cap="none" spc="0" normalizeH="0" baseline="0" noProof="0">
                <a:ln>
                  <a:noFill/>
                </a:ln>
                <a:solidFill>
                  <a:srgbClr val="B6AE3E"/>
                </a:solidFill>
                <a:effectLst/>
                <a:uLnTx/>
                <a:uFillTx/>
                <a:latin typeface="Arial"/>
                <a:ea typeface="Roboto" panose="02000000000000000000" pitchFamily="2" charset="0"/>
                <a:cs typeface="Times New Roman" panose="02020603050405020304" pitchFamily="18" charset="0"/>
              </a:rPr>
              <a:t>Receptive</a:t>
            </a: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 </a:t>
            </a:r>
            <a:r>
              <a:rPr kumimoji="0" lang="en-US" sz="1400" b="0" i="0" u="none" strike="noStrike" kern="1200" cap="none" spc="0" normalizeH="0" baseline="0" noProof="0">
                <a:ln>
                  <a:noFill/>
                </a:ln>
                <a:solidFill>
                  <a:srgbClr val="517A3B"/>
                </a:solidFill>
                <a:effectLst/>
                <a:uLnTx/>
                <a:uFillTx/>
                <a:latin typeface="Arial"/>
                <a:ea typeface="Roboto" panose="02000000000000000000" pitchFamily="2" charset="0"/>
                <a:cs typeface="Times New Roman" panose="02020603050405020304" pitchFamily="18" charset="0"/>
              </a:rPr>
              <a:t>Conforming</a:t>
            </a: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 – Black group scored approx. 1 Sten higher than White group (moderate difference). </a:t>
            </a:r>
          </a:p>
          <a:p>
            <a:pPr marL="742950" marR="0" lvl="3" indent="-285750" algn="l" defTabSz="292608" rtl="0" eaLnBrk="1" fontAlgn="auto" latinLnBrk="0" hangingPunct="1">
              <a:lnSpc>
                <a:spcPct val="100000"/>
              </a:lnSpc>
              <a:spcBef>
                <a:spcPts val="0"/>
              </a:spcBef>
              <a:spcAft>
                <a:spcPts val="600"/>
              </a:spcAft>
              <a:buClr>
                <a:srgbClr val="46917D"/>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517A3B"/>
                </a:solidFill>
                <a:effectLst/>
                <a:uLnTx/>
                <a:uFillTx/>
                <a:latin typeface="Arial"/>
                <a:ea typeface="Roboto" panose="02000000000000000000" pitchFamily="2" charset="0"/>
                <a:cs typeface="Times New Roman" panose="02020603050405020304" pitchFamily="18" charset="0"/>
              </a:rPr>
              <a:t>Activity Oriented </a:t>
            </a: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 White and Asian groups scored approx. 1 sten higher than Black group (moderate difference). </a:t>
            </a:r>
          </a:p>
          <a:p>
            <a:pPr marL="285750" marR="0" lvl="0" indent="-285750" algn="l" defTabSz="914400" rtl="0" eaLnBrk="1" fontAlgn="auto" latinLnBrk="0" hangingPunct="1">
              <a:lnSpc>
                <a:spcPct val="100000"/>
              </a:lnSpc>
              <a:spcBef>
                <a:spcPts val="0"/>
              </a:spcBef>
              <a:spcAft>
                <a:spcPts val="600"/>
              </a:spcAft>
              <a:buClr>
                <a:srgbClr val="46917D"/>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Sampling effects should be considered as the most likely primary reason for the majority of group differences. </a:t>
            </a:r>
          </a:p>
        </p:txBody>
      </p:sp>
      <p:sp>
        <p:nvSpPr>
          <p:cNvPr id="8" name="Content Placeholder 3">
            <a:extLst>
              <a:ext uri="{FF2B5EF4-FFF2-40B4-BE49-F238E27FC236}">
                <a16:creationId xmlns:a16="http://schemas.microsoft.com/office/drawing/2014/main" id="{BD8A5AB5-821B-12C7-7CA4-B913FA2E51DA}"/>
              </a:ext>
            </a:extLst>
          </p:cNvPr>
          <p:cNvSpPr txBox="1">
            <a:spLocks/>
          </p:cNvSpPr>
          <p:nvPr/>
        </p:nvSpPr>
        <p:spPr>
          <a:xfrm>
            <a:off x="558414" y="6012417"/>
            <a:ext cx="8229600" cy="340311"/>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050" b="0" i="1" u="none" strike="noStrike" kern="1200" cap="none" spc="0" normalizeH="0" baseline="0" noProof="0">
                <a:ln>
                  <a:noFill/>
                </a:ln>
                <a:solidFill>
                  <a:srgbClr val="242424"/>
                </a:solidFill>
                <a:effectLst/>
                <a:uLnTx/>
                <a:uFillTx/>
                <a:latin typeface="Arial"/>
                <a:ea typeface="+mn-ea"/>
                <a:cs typeface="+mn-cs"/>
              </a:rPr>
              <a:t>NB: Full fairness data can be found in the Wave Professional Styles Handbook</a:t>
            </a:r>
            <a:endParaRPr kumimoji="0" lang="en-GB" sz="1050" b="1" i="0" u="none" strike="noStrike" kern="1200" cap="none" spc="0" normalizeH="0" baseline="0" noProof="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16394548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ED946-1973-A512-E92B-8D51745B08D7}"/>
              </a:ext>
            </a:extLst>
          </p:cNvPr>
          <p:cNvSpPr>
            <a:spLocks noGrp="1"/>
          </p:cNvSpPr>
          <p:nvPr>
            <p:ph type="title"/>
          </p:nvPr>
        </p:nvSpPr>
        <p:spPr>
          <a:xfrm>
            <a:off x="339437" y="434253"/>
            <a:ext cx="8147261" cy="1178237"/>
          </a:xfrm>
        </p:spPr>
        <p:txBody>
          <a:bodyPr>
            <a:normAutofit fontScale="90000"/>
          </a:bodyPr>
          <a:lstStyle/>
          <a:p>
            <a:r>
              <a:rPr lang="en-GB"/>
              <a:t>Ethical Considerations for Using Wave </a:t>
            </a:r>
          </a:p>
        </p:txBody>
      </p:sp>
      <p:sp>
        <p:nvSpPr>
          <p:cNvPr id="4" name="Rectangle: Diagonal Corners Rounded 3">
            <a:extLst>
              <a:ext uri="{FF2B5EF4-FFF2-40B4-BE49-F238E27FC236}">
                <a16:creationId xmlns:a16="http://schemas.microsoft.com/office/drawing/2014/main" id="{98AE4219-A795-3DB5-9A93-08868A846B55}"/>
              </a:ext>
            </a:extLst>
          </p:cNvPr>
          <p:cNvSpPr/>
          <p:nvPr/>
        </p:nvSpPr>
        <p:spPr>
          <a:xfrm>
            <a:off x="437621" y="2052504"/>
            <a:ext cx="2718534" cy="1710793"/>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Diagonal Corners Rounded 5">
            <a:extLst>
              <a:ext uri="{FF2B5EF4-FFF2-40B4-BE49-F238E27FC236}">
                <a16:creationId xmlns:a16="http://schemas.microsoft.com/office/drawing/2014/main" id="{A20A9833-E1B1-4D81-B29B-2F1CD4D80BFD}"/>
              </a:ext>
            </a:extLst>
          </p:cNvPr>
          <p:cNvSpPr/>
          <p:nvPr/>
        </p:nvSpPr>
        <p:spPr>
          <a:xfrm>
            <a:off x="3554447" y="2052504"/>
            <a:ext cx="2718534" cy="1710793"/>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Diagonal Corners Rounded 6">
            <a:extLst>
              <a:ext uri="{FF2B5EF4-FFF2-40B4-BE49-F238E27FC236}">
                <a16:creationId xmlns:a16="http://schemas.microsoft.com/office/drawing/2014/main" id="{B4D0045E-8F7C-88C4-525C-AF48C15B2F06}"/>
              </a:ext>
            </a:extLst>
          </p:cNvPr>
          <p:cNvSpPr/>
          <p:nvPr/>
        </p:nvSpPr>
        <p:spPr>
          <a:xfrm>
            <a:off x="6671273" y="2052504"/>
            <a:ext cx="2718534" cy="1710793"/>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Diagonal Corners Rounded 8">
            <a:extLst>
              <a:ext uri="{FF2B5EF4-FFF2-40B4-BE49-F238E27FC236}">
                <a16:creationId xmlns:a16="http://schemas.microsoft.com/office/drawing/2014/main" id="{14354188-024B-A3F4-EE5C-67187AE609A6}"/>
              </a:ext>
            </a:extLst>
          </p:cNvPr>
          <p:cNvSpPr/>
          <p:nvPr/>
        </p:nvSpPr>
        <p:spPr>
          <a:xfrm>
            <a:off x="437621" y="4117278"/>
            <a:ext cx="2718534" cy="1710793"/>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Diagonal Corners Rounded 9">
            <a:extLst>
              <a:ext uri="{FF2B5EF4-FFF2-40B4-BE49-F238E27FC236}">
                <a16:creationId xmlns:a16="http://schemas.microsoft.com/office/drawing/2014/main" id="{01ECD6FA-C300-F6DD-CF76-0CD50B7C57C0}"/>
              </a:ext>
            </a:extLst>
          </p:cNvPr>
          <p:cNvSpPr/>
          <p:nvPr/>
        </p:nvSpPr>
        <p:spPr>
          <a:xfrm>
            <a:off x="3554447" y="4117278"/>
            <a:ext cx="2718534" cy="1710793"/>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D9ED47CC-66C0-5AFC-740C-6D0E986B5236}"/>
              </a:ext>
            </a:extLst>
          </p:cNvPr>
          <p:cNvSpPr txBox="1"/>
          <p:nvPr/>
        </p:nvSpPr>
        <p:spPr>
          <a:xfrm>
            <a:off x="437622" y="2615512"/>
            <a:ext cx="27185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244A"/>
                </a:solidFill>
                <a:effectLst/>
                <a:uLnTx/>
                <a:uFillTx/>
                <a:latin typeface="Segoe UI"/>
                <a:ea typeface="+mn-ea"/>
                <a:cs typeface="+mn-cs"/>
              </a:rPr>
              <a:t>Equal opportunities legislation </a:t>
            </a:r>
          </a:p>
        </p:txBody>
      </p:sp>
      <p:sp>
        <p:nvSpPr>
          <p:cNvPr id="13" name="TextBox 12">
            <a:extLst>
              <a:ext uri="{FF2B5EF4-FFF2-40B4-BE49-F238E27FC236}">
                <a16:creationId xmlns:a16="http://schemas.microsoft.com/office/drawing/2014/main" id="{C172B39B-DA17-3ED9-7C5C-34991814D442}"/>
              </a:ext>
            </a:extLst>
          </p:cNvPr>
          <p:cNvSpPr txBox="1"/>
          <p:nvPr/>
        </p:nvSpPr>
        <p:spPr>
          <a:xfrm>
            <a:off x="3869078" y="2615512"/>
            <a:ext cx="20892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244A"/>
                </a:solidFill>
                <a:effectLst/>
                <a:uLnTx/>
                <a:uFillTx/>
                <a:latin typeface="Segoe UI"/>
                <a:ea typeface="+mn-ea"/>
                <a:cs typeface="+mn-cs"/>
              </a:rPr>
              <a:t>Training requirements </a:t>
            </a:r>
          </a:p>
        </p:txBody>
      </p:sp>
      <p:sp>
        <p:nvSpPr>
          <p:cNvPr id="14" name="TextBox 13">
            <a:extLst>
              <a:ext uri="{FF2B5EF4-FFF2-40B4-BE49-F238E27FC236}">
                <a16:creationId xmlns:a16="http://schemas.microsoft.com/office/drawing/2014/main" id="{F40F5015-31D6-E501-EE9D-88A6ECC2C9AA}"/>
              </a:ext>
            </a:extLst>
          </p:cNvPr>
          <p:cNvSpPr txBox="1"/>
          <p:nvPr/>
        </p:nvSpPr>
        <p:spPr>
          <a:xfrm>
            <a:off x="6867913" y="2510916"/>
            <a:ext cx="232524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244A"/>
                </a:solidFill>
                <a:effectLst/>
                <a:uLnTx/>
                <a:uFillTx/>
                <a:latin typeface="Segoe UI"/>
                <a:ea typeface="+mn-ea"/>
                <a:cs typeface="+mn-cs"/>
              </a:rPr>
              <a:t>Respect for the individual and the instrument </a:t>
            </a:r>
          </a:p>
        </p:txBody>
      </p:sp>
      <p:sp>
        <p:nvSpPr>
          <p:cNvPr id="15" name="TextBox 14">
            <a:extLst>
              <a:ext uri="{FF2B5EF4-FFF2-40B4-BE49-F238E27FC236}">
                <a16:creationId xmlns:a16="http://schemas.microsoft.com/office/drawing/2014/main" id="{852A0E0F-6187-2D0C-58D1-7673638C98E5}"/>
              </a:ext>
            </a:extLst>
          </p:cNvPr>
          <p:cNvSpPr txBox="1"/>
          <p:nvPr/>
        </p:nvSpPr>
        <p:spPr>
          <a:xfrm>
            <a:off x="437622" y="4306771"/>
            <a:ext cx="27185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244A"/>
                </a:solidFill>
                <a:effectLst/>
                <a:uLnTx/>
                <a:uFillTx/>
                <a:latin typeface="Segoe UI"/>
                <a:ea typeface="+mn-ea"/>
                <a:cs typeface="+mn-cs"/>
              </a:rPr>
              <a:t>Data protection and privacy</a:t>
            </a:r>
          </a:p>
        </p:txBody>
      </p:sp>
      <p:sp>
        <p:nvSpPr>
          <p:cNvPr id="16" name="TextBox 15">
            <a:extLst>
              <a:ext uri="{FF2B5EF4-FFF2-40B4-BE49-F238E27FC236}">
                <a16:creationId xmlns:a16="http://schemas.microsoft.com/office/drawing/2014/main" id="{C154CD4B-D126-B8E0-0DC4-69ECCE3693A8}"/>
              </a:ext>
            </a:extLst>
          </p:cNvPr>
          <p:cNvSpPr txBox="1"/>
          <p:nvPr/>
        </p:nvSpPr>
        <p:spPr>
          <a:xfrm>
            <a:off x="3869078" y="4660621"/>
            <a:ext cx="20892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A244A"/>
                </a:solidFill>
                <a:effectLst/>
                <a:uLnTx/>
                <a:uFillTx/>
                <a:latin typeface="Segoe UI"/>
                <a:ea typeface="+mn-ea"/>
                <a:cs typeface="+mn-cs"/>
              </a:rPr>
              <a:t>Assessment use policy </a:t>
            </a:r>
          </a:p>
        </p:txBody>
      </p:sp>
      <p:sp>
        <p:nvSpPr>
          <p:cNvPr id="17" name="TextBox 16">
            <a:extLst>
              <a:ext uri="{FF2B5EF4-FFF2-40B4-BE49-F238E27FC236}">
                <a16:creationId xmlns:a16="http://schemas.microsoft.com/office/drawing/2014/main" id="{3A11EDF8-1DB7-615F-7D8E-B0833F2AA9DB}"/>
              </a:ext>
            </a:extLst>
          </p:cNvPr>
          <p:cNvSpPr txBox="1"/>
          <p:nvPr/>
        </p:nvSpPr>
        <p:spPr>
          <a:xfrm>
            <a:off x="555610" y="4869781"/>
            <a:ext cx="24825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A244A"/>
                </a:solidFill>
                <a:effectLst/>
                <a:uLnTx/>
                <a:uFillTx/>
                <a:latin typeface="Segoe UI"/>
                <a:ea typeface="+mn-ea"/>
                <a:cs typeface="+mn-cs"/>
              </a:rPr>
              <a:t>e.g. data should be used only for the purposes collected unless explicit consent is given by the individual</a:t>
            </a:r>
          </a:p>
        </p:txBody>
      </p:sp>
    </p:spTree>
    <p:extLst>
      <p:ext uri="{BB962C8B-B14F-4D97-AF65-F5344CB8AC3E}">
        <p14:creationId xmlns:p14="http://schemas.microsoft.com/office/powerpoint/2010/main" val="8239977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4" name="Text Placeholder 4">
            <a:extLst>
              <a:ext uri="{FF2B5EF4-FFF2-40B4-BE49-F238E27FC236}">
                <a16:creationId xmlns:a16="http://schemas.microsoft.com/office/drawing/2014/main" id="{B796DAF7-82DC-75E5-1879-B27DA3AAED8D}"/>
              </a:ext>
            </a:extLst>
          </p:cNvPr>
          <p:cNvSpPr txBox="1">
            <a:spLocks/>
          </p:cNvSpPr>
          <p:nvPr/>
        </p:nvSpPr>
        <p:spPr>
          <a:xfrm>
            <a:off x="1037247" y="1265611"/>
            <a:ext cx="5447289" cy="8535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lnSpc>
                <a:spcPct val="90000"/>
              </a:lnSpc>
              <a:spcBef>
                <a:spcPts val="500"/>
              </a:spcBef>
              <a:buClr>
                <a:schemeClr val="accent2"/>
              </a:buClr>
              <a:buFont typeface="Arial" panose="020B0604020202020204" pitchFamily="34" charset="0"/>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4000" b="1" i="0" u="none" strike="noStrike" kern="1200" cap="none" spc="0" normalizeH="0" baseline="0" noProof="0" dirty="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Module </a:t>
            </a:r>
            <a:r>
              <a:rPr lang="en-GB" dirty="0">
                <a:solidFill>
                  <a:srgbClr val="55D2B1"/>
                </a:solidFill>
              </a:rPr>
              <a:t>9</a:t>
            </a:r>
            <a:endParaRPr kumimoji="0" lang="en-GB" sz="4000" b="1" i="0" u="none" strike="noStrike" kern="1200" cap="none" spc="0" normalizeH="0" baseline="0" noProof="0" dirty="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7" name="Content Placeholder 11">
            <a:extLst>
              <a:ext uri="{FF2B5EF4-FFF2-40B4-BE49-F238E27FC236}">
                <a16:creationId xmlns:a16="http://schemas.microsoft.com/office/drawing/2014/main" id="{D56A377A-F1A4-F861-FFBA-6002CF343107}"/>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Reliability &amp; Validity</a:t>
            </a:r>
          </a:p>
        </p:txBody>
      </p:sp>
    </p:spTree>
    <p:extLst>
      <p:ext uri="{BB962C8B-B14F-4D97-AF65-F5344CB8AC3E}">
        <p14:creationId xmlns:p14="http://schemas.microsoft.com/office/powerpoint/2010/main" val="1878115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D1B37A2-3C09-749C-B330-6C482D8890B8}"/>
              </a:ext>
            </a:extLst>
          </p:cNvPr>
          <p:cNvSpPr>
            <a:spLocks noGrp="1"/>
          </p:cNvSpPr>
          <p:nvPr>
            <p:ph type="title"/>
          </p:nvPr>
        </p:nvSpPr>
        <p:spPr/>
        <p:txBody>
          <a:bodyPr>
            <a:normAutofit fontScale="90000"/>
          </a:bodyPr>
          <a:lstStyle/>
          <a:p>
            <a:r>
              <a:rPr lang="en-GB"/>
              <a:t>‘Will Do’ Assessments of Typical Performance</a:t>
            </a:r>
          </a:p>
        </p:txBody>
      </p:sp>
      <p:sp>
        <p:nvSpPr>
          <p:cNvPr id="48" name="Content Placeholder 47">
            <a:extLst>
              <a:ext uri="{FF2B5EF4-FFF2-40B4-BE49-F238E27FC236}">
                <a16:creationId xmlns:a16="http://schemas.microsoft.com/office/drawing/2014/main" id="{6D3A24F5-DE22-D63E-8DC2-9039BE9D1FD2}"/>
              </a:ext>
            </a:extLst>
          </p:cNvPr>
          <p:cNvSpPr>
            <a:spLocks noGrp="1"/>
          </p:cNvSpPr>
          <p:nvPr>
            <p:ph sz="quarter" idx="13"/>
          </p:nvPr>
        </p:nvSpPr>
        <p:spPr>
          <a:xfrm>
            <a:off x="339725" y="2863089"/>
            <a:ext cx="10515600" cy="456190"/>
          </a:xfrm>
        </p:spPr>
        <p:txBody>
          <a:bodyPr/>
          <a:lstStyle/>
          <a:p>
            <a:r>
              <a:rPr lang="en-GB"/>
              <a:t>Wave Professional Styles example:</a:t>
            </a:r>
          </a:p>
        </p:txBody>
      </p:sp>
      <p:sp>
        <p:nvSpPr>
          <p:cNvPr id="52" name="TextBox 51">
            <a:extLst>
              <a:ext uri="{FF2B5EF4-FFF2-40B4-BE49-F238E27FC236}">
                <a16:creationId xmlns:a16="http://schemas.microsoft.com/office/drawing/2014/main" id="{02361419-C74B-01EA-E7FE-109C7E254B8A}"/>
              </a:ext>
            </a:extLst>
          </p:cNvPr>
          <p:cNvSpPr txBox="1"/>
          <p:nvPr/>
        </p:nvSpPr>
        <p:spPr>
          <a:xfrm>
            <a:off x="355345" y="1372851"/>
            <a:ext cx="6094324" cy="948978"/>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600"/>
              </a:spcAft>
              <a:buClr>
                <a:srgbClr val="409E85"/>
              </a:buClr>
              <a:buSzTx/>
              <a:buFont typeface="Arial" panose="020B0604020202020204" pitchFamily="34" charset="0"/>
              <a:buChar char="•"/>
              <a:tabLst/>
              <a:defRPr/>
            </a:pPr>
            <a:r>
              <a:rPr kumimoji="0" lang="en-GB" sz="1800" b="0" i="0" u="none" strike="noStrike" kern="1200" cap="none" spc="0" normalizeH="0" baseline="0" noProof="0">
                <a:ln>
                  <a:noFill/>
                </a:ln>
                <a:solidFill>
                  <a:srgbClr val="242424"/>
                </a:solidFill>
                <a:effectLst/>
                <a:uLnTx/>
                <a:uFillTx/>
                <a:latin typeface="Arial" charset="0"/>
                <a:ea typeface="+mn-ea"/>
                <a:cs typeface="+mn-cs"/>
              </a:rPr>
              <a:t>Include self-report questionnaires without time limits</a:t>
            </a:r>
          </a:p>
          <a:p>
            <a:pPr marL="285750" marR="0" lvl="0" indent="-285750" algn="l" defTabSz="914400" rtl="0" eaLnBrk="1" fontAlgn="auto" latinLnBrk="0" hangingPunct="1">
              <a:lnSpc>
                <a:spcPct val="150000"/>
              </a:lnSpc>
              <a:spcBef>
                <a:spcPts val="0"/>
              </a:spcBef>
              <a:spcAft>
                <a:spcPts val="600"/>
              </a:spcAft>
              <a:buClr>
                <a:srgbClr val="409E85"/>
              </a:buClr>
              <a:buSzTx/>
              <a:buFont typeface="Arial" panose="020B0604020202020204" pitchFamily="34" charset="0"/>
              <a:buChar char="•"/>
              <a:tabLst/>
              <a:defRPr/>
            </a:pPr>
            <a:r>
              <a:rPr kumimoji="0" lang="en-GB" sz="1800" b="0" i="0" u="none" strike="noStrike" kern="1200" cap="none" spc="0" normalizeH="0" baseline="0" noProof="0">
                <a:ln>
                  <a:noFill/>
                </a:ln>
                <a:solidFill>
                  <a:srgbClr val="242424"/>
                </a:solidFill>
                <a:effectLst/>
                <a:uLnTx/>
                <a:uFillTx/>
                <a:latin typeface="Arial" charset="0"/>
                <a:ea typeface="+mn-ea"/>
                <a:cs typeface="+mn-cs"/>
              </a:rPr>
              <a:t>‘Right’ and ‘wrong’ can vary depending on context</a:t>
            </a: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nvGrpSpPr>
          <p:cNvPr id="88" name="Group 87">
            <a:extLst>
              <a:ext uri="{FF2B5EF4-FFF2-40B4-BE49-F238E27FC236}">
                <a16:creationId xmlns:a16="http://schemas.microsoft.com/office/drawing/2014/main" id="{4AFC693D-2CCA-ABDD-DC05-8648A3CC39D9}"/>
              </a:ext>
            </a:extLst>
          </p:cNvPr>
          <p:cNvGrpSpPr/>
          <p:nvPr/>
        </p:nvGrpSpPr>
        <p:grpSpPr>
          <a:xfrm>
            <a:off x="526387" y="3629177"/>
            <a:ext cx="4784572" cy="2827443"/>
            <a:chOff x="526387" y="3629177"/>
            <a:chExt cx="4784572" cy="2827443"/>
          </a:xfrm>
        </p:grpSpPr>
        <p:sp>
          <p:nvSpPr>
            <p:cNvPr id="54" name="Rectangle: Rounded Corners 53">
              <a:extLst>
                <a:ext uri="{FF2B5EF4-FFF2-40B4-BE49-F238E27FC236}">
                  <a16:creationId xmlns:a16="http://schemas.microsoft.com/office/drawing/2014/main" id="{20ADEDDC-C5AC-CFC6-FE5D-568424625CAF}"/>
                </a:ext>
              </a:extLst>
            </p:cNvPr>
            <p:cNvSpPr/>
            <p:nvPr/>
          </p:nvSpPr>
          <p:spPr>
            <a:xfrm>
              <a:off x="965496" y="3668572"/>
              <a:ext cx="3973349" cy="2590185"/>
            </a:xfrm>
            <a:prstGeom prst="roundRect">
              <a:avLst>
                <a:gd name="adj" fmla="val 29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55" name="Group 54">
              <a:extLst>
                <a:ext uri="{FF2B5EF4-FFF2-40B4-BE49-F238E27FC236}">
                  <a16:creationId xmlns:a16="http://schemas.microsoft.com/office/drawing/2014/main" id="{67005D80-1C69-AA44-1B26-615A0877417D}"/>
                </a:ext>
              </a:extLst>
            </p:cNvPr>
            <p:cNvGrpSpPr/>
            <p:nvPr/>
          </p:nvGrpSpPr>
          <p:grpSpPr>
            <a:xfrm>
              <a:off x="526387" y="3629177"/>
              <a:ext cx="4784572" cy="2827443"/>
              <a:chOff x="2329912" y="1134172"/>
              <a:chExt cx="7766571" cy="4589656"/>
            </a:xfrm>
          </p:grpSpPr>
          <p:sp>
            <p:nvSpPr>
              <p:cNvPr id="75" name="Freeform: Shape 74">
                <a:extLst>
                  <a:ext uri="{FF2B5EF4-FFF2-40B4-BE49-F238E27FC236}">
                    <a16:creationId xmlns:a16="http://schemas.microsoft.com/office/drawing/2014/main" id="{00586F53-AA91-29D3-F383-5BC8ED538F26}"/>
                  </a:ext>
                </a:extLst>
              </p:cNvPr>
              <p:cNvSpPr/>
              <p:nvPr/>
            </p:nvSpPr>
            <p:spPr>
              <a:xfrm>
                <a:off x="2329912" y="5619871"/>
                <a:ext cx="7532175" cy="81805"/>
              </a:xfrm>
              <a:custGeom>
                <a:avLst/>
                <a:gdLst>
                  <a:gd name="connsiteX0" fmla="*/ 2426541 w 4852939"/>
                  <a:gd name="connsiteY0" fmla="*/ 0 h 66459"/>
                  <a:gd name="connsiteX1" fmla="*/ 0 w 4852939"/>
                  <a:gd name="connsiteY1" fmla="*/ 0 h 66459"/>
                  <a:gd name="connsiteX2" fmla="*/ 230127 w 4852939"/>
                  <a:gd name="connsiteY2" fmla="*/ 52147 h 66459"/>
                  <a:gd name="connsiteX3" fmla="*/ 358795 w 4852939"/>
                  <a:gd name="connsiteY3" fmla="*/ 66459 h 66459"/>
                  <a:gd name="connsiteX4" fmla="*/ 4494145 w 4852939"/>
                  <a:gd name="connsiteY4" fmla="*/ 66459 h 66459"/>
                  <a:gd name="connsiteX5" fmla="*/ 4622812 w 4852939"/>
                  <a:gd name="connsiteY5" fmla="*/ 52147 h 66459"/>
                  <a:gd name="connsiteX6" fmla="*/ 4852940 w 4852939"/>
                  <a:gd name="connsiteY6" fmla="*/ 0 h 66459"/>
                  <a:gd name="connsiteX7" fmla="*/ 2426541 w 4852939"/>
                  <a:gd name="connsiteY7" fmla="*/ 0 h 6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939" h="66459">
                    <a:moveTo>
                      <a:pt x="2426541" y="0"/>
                    </a:moveTo>
                    <a:lnTo>
                      <a:pt x="0" y="0"/>
                    </a:lnTo>
                    <a:lnTo>
                      <a:pt x="230127" y="52147"/>
                    </a:lnTo>
                    <a:cubicBezTo>
                      <a:pt x="272355" y="61641"/>
                      <a:pt x="315575" y="66459"/>
                      <a:pt x="358795" y="66459"/>
                    </a:cubicBezTo>
                    <a:lnTo>
                      <a:pt x="4494145" y="66459"/>
                    </a:lnTo>
                    <a:cubicBezTo>
                      <a:pt x="4537506" y="66459"/>
                      <a:pt x="4580584" y="61641"/>
                      <a:pt x="4622812" y="52147"/>
                    </a:cubicBezTo>
                    <a:lnTo>
                      <a:pt x="4852940" y="0"/>
                    </a:lnTo>
                    <a:lnTo>
                      <a:pt x="2426541" y="0"/>
                    </a:lnTo>
                    <a:close/>
                  </a:path>
                </a:pathLst>
              </a:custGeom>
              <a:solidFill>
                <a:schemeClr val="bg1"/>
              </a:solidFill>
              <a:ln w="14149" cap="flat">
                <a:noFill/>
                <a:prstDash val="solid"/>
                <a:miter/>
              </a:ln>
              <a:effectLst>
                <a:outerShdw blurRad="177800" dist="101600" dir="5400000" sx="109000" sy="109000" algn="t" rotWithShape="0">
                  <a:prstClr val="black">
                    <a:alpha val="48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6" name="Freeform: Shape 75">
                <a:extLst>
                  <a:ext uri="{FF2B5EF4-FFF2-40B4-BE49-F238E27FC236}">
                    <a16:creationId xmlns:a16="http://schemas.microsoft.com/office/drawing/2014/main" id="{CE848534-6488-F6D4-E3A1-7243E3F477A1}"/>
                  </a:ext>
                </a:extLst>
              </p:cNvPr>
              <p:cNvSpPr/>
              <p:nvPr/>
            </p:nvSpPr>
            <p:spPr>
              <a:xfrm>
                <a:off x="3006739" y="1134172"/>
                <a:ext cx="6564633" cy="4372210"/>
              </a:xfrm>
              <a:custGeom>
                <a:avLst/>
                <a:gdLst>
                  <a:gd name="connsiteX0" fmla="*/ 4071016 w 4196707"/>
                  <a:gd name="connsiteY0" fmla="*/ 0 h 2795112"/>
                  <a:gd name="connsiteX1" fmla="*/ 125550 w 4196707"/>
                  <a:gd name="connsiteY1" fmla="*/ 0 h 2795112"/>
                  <a:gd name="connsiteX2" fmla="*/ 0 w 4196707"/>
                  <a:gd name="connsiteY2" fmla="*/ 125550 h 2795112"/>
                  <a:gd name="connsiteX3" fmla="*/ 0 w 4196707"/>
                  <a:gd name="connsiteY3" fmla="*/ 2795113 h 2795112"/>
                  <a:gd name="connsiteX4" fmla="*/ 4196708 w 4196707"/>
                  <a:gd name="connsiteY4" fmla="*/ 2795113 h 2795112"/>
                  <a:gd name="connsiteX5" fmla="*/ 4196708 w 4196707"/>
                  <a:gd name="connsiteY5" fmla="*/ 125550 h 2795112"/>
                  <a:gd name="connsiteX6" fmla="*/ 4071158 w 4196707"/>
                  <a:gd name="connsiteY6" fmla="*/ 0 h 2795112"/>
                  <a:gd name="connsiteX7" fmla="*/ 2098354 w 4196707"/>
                  <a:gd name="connsiteY7" fmla="*/ 2680757 h 2795112"/>
                  <a:gd name="connsiteX8" fmla="*/ 54131 w 4196707"/>
                  <a:gd name="connsiteY8" fmla="*/ 2680757 h 2795112"/>
                  <a:gd name="connsiteX9" fmla="*/ 54131 w 4196707"/>
                  <a:gd name="connsiteY9" fmla="*/ 150773 h 2795112"/>
                  <a:gd name="connsiteX10" fmla="*/ 152899 w 4196707"/>
                  <a:gd name="connsiteY10" fmla="*/ 52714 h 2795112"/>
                  <a:gd name="connsiteX11" fmla="*/ 4043809 w 4196707"/>
                  <a:gd name="connsiteY11" fmla="*/ 52714 h 2795112"/>
                  <a:gd name="connsiteX12" fmla="*/ 4142577 w 4196707"/>
                  <a:gd name="connsiteY12" fmla="*/ 150773 h 2795112"/>
                  <a:gd name="connsiteX13" fmla="*/ 4142577 w 4196707"/>
                  <a:gd name="connsiteY13" fmla="*/ 2680757 h 2795112"/>
                  <a:gd name="connsiteX14" fmla="*/ 2098354 w 4196707"/>
                  <a:gd name="connsiteY14" fmla="*/ 2680757 h 279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6707" h="2795112">
                    <a:moveTo>
                      <a:pt x="4071016" y="0"/>
                    </a:moveTo>
                    <a:lnTo>
                      <a:pt x="125550" y="0"/>
                    </a:lnTo>
                    <a:cubicBezTo>
                      <a:pt x="56257" y="0"/>
                      <a:pt x="0" y="56398"/>
                      <a:pt x="0" y="125550"/>
                    </a:cubicBezTo>
                    <a:lnTo>
                      <a:pt x="0" y="2795113"/>
                    </a:lnTo>
                    <a:lnTo>
                      <a:pt x="4196708" y="2795113"/>
                    </a:lnTo>
                    <a:lnTo>
                      <a:pt x="4196708" y="125550"/>
                    </a:lnTo>
                    <a:cubicBezTo>
                      <a:pt x="4196708" y="56257"/>
                      <a:pt x="4140310" y="0"/>
                      <a:pt x="4071158" y="0"/>
                    </a:cubicBezTo>
                    <a:close/>
                    <a:moveTo>
                      <a:pt x="2098354" y="2680757"/>
                    </a:moveTo>
                    <a:lnTo>
                      <a:pt x="54131" y="2680757"/>
                    </a:lnTo>
                    <a:lnTo>
                      <a:pt x="54131" y="150773"/>
                    </a:lnTo>
                    <a:cubicBezTo>
                      <a:pt x="54131" y="96642"/>
                      <a:pt x="98343" y="52714"/>
                      <a:pt x="152899" y="52714"/>
                    </a:cubicBezTo>
                    <a:lnTo>
                      <a:pt x="4043809" y="52714"/>
                    </a:lnTo>
                    <a:cubicBezTo>
                      <a:pt x="4098224" y="52714"/>
                      <a:pt x="4142577" y="96642"/>
                      <a:pt x="4142577" y="150773"/>
                    </a:cubicBezTo>
                    <a:lnTo>
                      <a:pt x="4142577" y="2680757"/>
                    </a:lnTo>
                    <a:lnTo>
                      <a:pt x="2098354" y="2680757"/>
                    </a:lnTo>
                    <a:close/>
                  </a:path>
                </a:pathLst>
              </a:custGeom>
              <a:solidFill>
                <a:srgbClr val="030303"/>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7" name="Freeform: Shape 76">
                <a:extLst>
                  <a:ext uri="{FF2B5EF4-FFF2-40B4-BE49-F238E27FC236}">
                    <a16:creationId xmlns:a16="http://schemas.microsoft.com/office/drawing/2014/main" id="{D46A8436-4596-5205-7F58-4C0391D4C9E4}"/>
                  </a:ext>
                </a:extLst>
              </p:cNvPr>
              <p:cNvSpPr/>
              <p:nvPr/>
            </p:nvSpPr>
            <p:spPr>
              <a:xfrm>
                <a:off x="2481410" y="5506382"/>
                <a:ext cx="7615073" cy="113710"/>
              </a:xfrm>
              <a:custGeom>
                <a:avLst/>
                <a:gdLst>
                  <a:gd name="connsiteX0" fmla="*/ 4860592 w 4868243"/>
                  <a:gd name="connsiteY0" fmla="*/ 0 h 72694"/>
                  <a:gd name="connsiteX1" fmla="*/ 7652 w 4868243"/>
                  <a:gd name="connsiteY1" fmla="*/ 0 h 72694"/>
                  <a:gd name="connsiteX2" fmla="*/ 0 w 4868243"/>
                  <a:gd name="connsiteY2" fmla="*/ 7794 h 72694"/>
                  <a:gd name="connsiteX3" fmla="*/ 0 w 4868243"/>
                  <a:gd name="connsiteY3" fmla="*/ 65042 h 72694"/>
                  <a:gd name="connsiteX4" fmla="*/ 7652 w 4868243"/>
                  <a:gd name="connsiteY4" fmla="*/ 72694 h 72694"/>
                  <a:gd name="connsiteX5" fmla="*/ 4860592 w 4868243"/>
                  <a:gd name="connsiteY5" fmla="*/ 72694 h 72694"/>
                  <a:gd name="connsiteX6" fmla="*/ 4868243 w 4868243"/>
                  <a:gd name="connsiteY6" fmla="*/ 65042 h 72694"/>
                  <a:gd name="connsiteX7" fmla="*/ 4868243 w 4868243"/>
                  <a:gd name="connsiteY7" fmla="*/ 7794 h 72694"/>
                  <a:gd name="connsiteX8" fmla="*/ 4860592 w 4868243"/>
                  <a:gd name="connsiteY8" fmla="*/ 0 h 7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8243" h="72694">
                    <a:moveTo>
                      <a:pt x="4860592" y="0"/>
                    </a:moveTo>
                    <a:lnTo>
                      <a:pt x="7652" y="0"/>
                    </a:lnTo>
                    <a:cubicBezTo>
                      <a:pt x="3401" y="0"/>
                      <a:pt x="0" y="3401"/>
                      <a:pt x="0" y="7794"/>
                    </a:cubicBezTo>
                    <a:lnTo>
                      <a:pt x="0" y="65042"/>
                    </a:lnTo>
                    <a:cubicBezTo>
                      <a:pt x="0" y="69293"/>
                      <a:pt x="3401" y="72694"/>
                      <a:pt x="7652" y="72694"/>
                    </a:cubicBezTo>
                    <a:lnTo>
                      <a:pt x="4860592" y="72694"/>
                    </a:lnTo>
                    <a:cubicBezTo>
                      <a:pt x="4864843" y="72694"/>
                      <a:pt x="4868243" y="69293"/>
                      <a:pt x="4868243" y="65042"/>
                    </a:cubicBezTo>
                    <a:lnTo>
                      <a:pt x="4868243" y="7794"/>
                    </a:lnTo>
                    <a:cubicBezTo>
                      <a:pt x="4868243" y="3543"/>
                      <a:pt x="4864843" y="0"/>
                      <a:pt x="4860592" y="0"/>
                    </a:cubicBezTo>
                    <a:close/>
                  </a:path>
                </a:pathLst>
              </a:custGeom>
              <a:solidFill>
                <a:srgbClr val="4D4D51"/>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8" name="Freeform: Shape 77">
                <a:extLst>
                  <a:ext uri="{FF2B5EF4-FFF2-40B4-BE49-F238E27FC236}">
                    <a16:creationId xmlns:a16="http://schemas.microsoft.com/office/drawing/2014/main" id="{EA1F38C1-B0B4-65FC-82CF-9B5D89DA50D9}"/>
                  </a:ext>
                </a:extLst>
              </p:cNvPr>
              <p:cNvSpPr/>
              <p:nvPr/>
            </p:nvSpPr>
            <p:spPr>
              <a:xfrm>
                <a:off x="2493380" y="5619871"/>
                <a:ext cx="7591134" cy="103957"/>
              </a:xfrm>
              <a:custGeom>
                <a:avLst/>
                <a:gdLst>
                  <a:gd name="connsiteX0" fmla="*/ 2426541 w 4852939"/>
                  <a:gd name="connsiteY0" fmla="*/ 0 h 66459"/>
                  <a:gd name="connsiteX1" fmla="*/ 0 w 4852939"/>
                  <a:gd name="connsiteY1" fmla="*/ 0 h 66459"/>
                  <a:gd name="connsiteX2" fmla="*/ 230127 w 4852939"/>
                  <a:gd name="connsiteY2" fmla="*/ 52147 h 66459"/>
                  <a:gd name="connsiteX3" fmla="*/ 358795 w 4852939"/>
                  <a:gd name="connsiteY3" fmla="*/ 66459 h 66459"/>
                  <a:gd name="connsiteX4" fmla="*/ 4494145 w 4852939"/>
                  <a:gd name="connsiteY4" fmla="*/ 66459 h 66459"/>
                  <a:gd name="connsiteX5" fmla="*/ 4622812 w 4852939"/>
                  <a:gd name="connsiteY5" fmla="*/ 52147 h 66459"/>
                  <a:gd name="connsiteX6" fmla="*/ 4852940 w 4852939"/>
                  <a:gd name="connsiteY6" fmla="*/ 0 h 66459"/>
                  <a:gd name="connsiteX7" fmla="*/ 2426541 w 4852939"/>
                  <a:gd name="connsiteY7" fmla="*/ 0 h 6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939" h="66459">
                    <a:moveTo>
                      <a:pt x="2426541" y="0"/>
                    </a:moveTo>
                    <a:lnTo>
                      <a:pt x="0" y="0"/>
                    </a:lnTo>
                    <a:lnTo>
                      <a:pt x="230127" y="52147"/>
                    </a:lnTo>
                    <a:cubicBezTo>
                      <a:pt x="272355" y="61641"/>
                      <a:pt x="315575" y="66459"/>
                      <a:pt x="358795" y="66459"/>
                    </a:cubicBezTo>
                    <a:lnTo>
                      <a:pt x="4494145" y="66459"/>
                    </a:lnTo>
                    <a:cubicBezTo>
                      <a:pt x="4537506" y="66459"/>
                      <a:pt x="4580584" y="61641"/>
                      <a:pt x="4622812" y="52147"/>
                    </a:cubicBezTo>
                    <a:lnTo>
                      <a:pt x="4852940" y="0"/>
                    </a:lnTo>
                    <a:lnTo>
                      <a:pt x="2426541" y="0"/>
                    </a:lnTo>
                    <a:close/>
                  </a:path>
                </a:pathLst>
              </a:custGeom>
              <a:solidFill>
                <a:srgbClr val="2C2C2E"/>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9" name="Freeform: Shape 78">
                <a:extLst>
                  <a:ext uri="{FF2B5EF4-FFF2-40B4-BE49-F238E27FC236}">
                    <a16:creationId xmlns:a16="http://schemas.microsoft.com/office/drawing/2014/main" id="{B2FCCBFE-09E8-4248-BBB5-58AC0400DBDC}"/>
                  </a:ext>
                </a:extLst>
              </p:cNvPr>
              <p:cNvSpPr/>
              <p:nvPr/>
            </p:nvSpPr>
            <p:spPr>
              <a:xfrm>
                <a:off x="5713189" y="5506382"/>
                <a:ext cx="1151736" cy="87111"/>
              </a:xfrm>
              <a:custGeom>
                <a:avLst/>
                <a:gdLst>
                  <a:gd name="connsiteX0" fmla="*/ 368147 w 736294"/>
                  <a:gd name="connsiteY0" fmla="*/ 0 h 55689"/>
                  <a:gd name="connsiteX1" fmla="*/ 0 w 736294"/>
                  <a:gd name="connsiteY1" fmla="*/ 0 h 55689"/>
                  <a:gd name="connsiteX2" fmla="*/ 55690 w 736294"/>
                  <a:gd name="connsiteY2" fmla="*/ 55690 h 55689"/>
                  <a:gd name="connsiteX3" fmla="*/ 680605 w 736294"/>
                  <a:gd name="connsiteY3" fmla="*/ 55690 h 55689"/>
                  <a:gd name="connsiteX4" fmla="*/ 736294 w 736294"/>
                  <a:gd name="connsiteY4" fmla="*/ 0 h 55689"/>
                  <a:gd name="connsiteX5" fmla="*/ 368147 w 736294"/>
                  <a:gd name="connsiteY5" fmla="*/ 0 h 5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294" h="55689">
                    <a:moveTo>
                      <a:pt x="368147" y="0"/>
                    </a:moveTo>
                    <a:lnTo>
                      <a:pt x="0" y="0"/>
                    </a:lnTo>
                    <a:cubicBezTo>
                      <a:pt x="0" y="30750"/>
                      <a:pt x="24940" y="55690"/>
                      <a:pt x="55690" y="55690"/>
                    </a:cubicBezTo>
                    <a:lnTo>
                      <a:pt x="680605" y="55690"/>
                    </a:lnTo>
                    <a:cubicBezTo>
                      <a:pt x="711354" y="55690"/>
                      <a:pt x="736294" y="30750"/>
                      <a:pt x="736294" y="0"/>
                    </a:cubicBezTo>
                    <a:lnTo>
                      <a:pt x="368147" y="0"/>
                    </a:lnTo>
                    <a:close/>
                  </a:path>
                </a:pathLst>
              </a:custGeom>
              <a:solidFill>
                <a:srgbClr val="333335"/>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80" name="Freeform: Shape 79">
                <a:extLst>
                  <a:ext uri="{FF2B5EF4-FFF2-40B4-BE49-F238E27FC236}">
                    <a16:creationId xmlns:a16="http://schemas.microsoft.com/office/drawing/2014/main" id="{72D2E248-723B-F878-7572-CC2AC1157499}"/>
                  </a:ext>
                </a:extLst>
              </p:cNvPr>
              <p:cNvSpPr/>
              <p:nvPr/>
            </p:nvSpPr>
            <p:spPr>
              <a:xfrm>
                <a:off x="5713189" y="5506382"/>
                <a:ext cx="272418" cy="87111"/>
              </a:xfrm>
              <a:custGeom>
                <a:avLst/>
                <a:gdLst>
                  <a:gd name="connsiteX0" fmla="*/ 174154 w 174154"/>
                  <a:gd name="connsiteY0" fmla="*/ 0 h 55689"/>
                  <a:gd name="connsiteX1" fmla="*/ 0 w 174154"/>
                  <a:gd name="connsiteY1" fmla="*/ 0 h 55689"/>
                  <a:gd name="connsiteX2" fmla="*/ 55690 w 174154"/>
                  <a:gd name="connsiteY2" fmla="*/ 55690 h 55689"/>
                  <a:gd name="connsiteX3" fmla="*/ 174154 w 174154"/>
                  <a:gd name="connsiteY3" fmla="*/ 55690 h 55689"/>
                  <a:gd name="connsiteX4" fmla="*/ 174154 w 174154"/>
                  <a:gd name="connsiteY4" fmla="*/ 0 h 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4" h="55689">
                    <a:moveTo>
                      <a:pt x="174154" y="0"/>
                    </a:moveTo>
                    <a:lnTo>
                      <a:pt x="0" y="0"/>
                    </a:lnTo>
                    <a:cubicBezTo>
                      <a:pt x="0" y="30750"/>
                      <a:pt x="24940" y="55690"/>
                      <a:pt x="55690" y="55690"/>
                    </a:cubicBezTo>
                    <a:lnTo>
                      <a:pt x="174154" y="55690"/>
                    </a:lnTo>
                    <a:lnTo>
                      <a:pt x="174154" y="0"/>
                    </a:lnTo>
                    <a:close/>
                  </a:path>
                </a:pathLst>
              </a:custGeom>
              <a:solidFill>
                <a:srgbClr val="333335"/>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81" name="Freeform: Shape 80">
                <a:extLst>
                  <a:ext uri="{FF2B5EF4-FFF2-40B4-BE49-F238E27FC236}">
                    <a16:creationId xmlns:a16="http://schemas.microsoft.com/office/drawing/2014/main" id="{E71D3D99-0EB7-661E-70C2-EF16C2B67B7D}"/>
                  </a:ext>
                </a:extLst>
              </p:cNvPr>
              <p:cNvSpPr/>
              <p:nvPr/>
            </p:nvSpPr>
            <p:spPr>
              <a:xfrm>
                <a:off x="6584971" y="5506382"/>
                <a:ext cx="279732" cy="87111"/>
              </a:xfrm>
              <a:custGeom>
                <a:avLst/>
                <a:gdLst>
                  <a:gd name="connsiteX0" fmla="*/ 142 w 178830"/>
                  <a:gd name="connsiteY0" fmla="*/ 0 h 55689"/>
                  <a:gd name="connsiteX1" fmla="*/ 178830 w 178830"/>
                  <a:gd name="connsiteY1" fmla="*/ 0 h 55689"/>
                  <a:gd name="connsiteX2" fmla="*/ 123141 w 178830"/>
                  <a:gd name="connsiteY2" fmla="*/ 55690 h 55689"/>
                  <a:gd name="connsiteX3" fmla="*/ 0 w 178830"/>
                  <a:gd name="connsiteY3" fmla="*/ 55690 h 55689"/>
                  <a:gd name="connsiteX4" fmla="*/ 0 w 178830"/>
                  <a:gd name="connsiteY4" fmla="*/ 0 h 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0" h="55689">
                    <a:moveTo>
                      <a:pt x="142" y="0"/>
                    </a:moveTo>
                    <a:lnTo>
                      <a:pt x="178830" y="0"/>
                    </a:lnTo>
                    <a:cubicBezTo>
                      <a:pt x="178830" y="30750"/>
                      <a:pt x="153891" y="55690"/>
                      <a:pt x="123141" y="55690"/>
                    </a:cubicBezTo>
                    <a:lnTo>
                      <a:pt x="0" y="55690"/>
                    </a:lnTo>
                    <a:lnTo>
                      <a:pt x="0" y="0"/>
                    </a:lnTo>
                    <a:close/>
                  </a:path>
                </a:pathLst>
              </a:custGeom>
              <a:solidFill>
                <a:srgbClr val="333335"/>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82" name="Freeform: Shape 81">
                <a:extLst>
                  <a:ext uri="{FF2B5EF4-FFF2-40B4-BE49-F238E27FC236}">
                    <a16:creationId xmlns:a16="http://schemas.microsoft.com/office/drawing/2014/main" id="{9575FCFC-0873-9FD7-9C99-5D62CF610CF9}"/>
                  </a:ext>
                </a:extLst>
              </p:cNvPr>
              <p:cNvSpPr/>
              <p:nvPr/>
            </p:nvSpPr>
            <p:spPr>
              <a:xfrm>
                <a:off x="3996445" y="5506382"/>
                <a:ext cx="1423267" cy="113710"/>
              </a:xfrm>
              <a:custGeom>
                <a:avLst/>
                <a:gdLst>
                  <a:gd name="connsiteX0" fmla="*/ 0 w 909881"/>
                  <a:gd name="connsiteY0" fmla="*/ 0 h 72694"/>
                  <a:gd name="connsiteX1" fmla="*/ 909882 w 909881"/>
                  <a:gd name="connsiteY1" fmla="*/ 0 h 72694"/>
                  <a:gd name="connsiteX2" fmla="*/ 909882 w 909881"/>
                  <a:gd name="connsiteY2" fmla="*/ 72694 h 72694"/>
                  <a:gd name="connsiteX3" fmla="*/ 0 w 909881"/>
                  <a:gd name="connsiteY3" fmla="*/ 72694 h 72694"/>
                </a:gdLst>
                <a:ahLst/>
                <a:cxnLst>
                  <a:cxn ang="0">
                    <a:pos x="connsiteX0" y="connsiteY0"/>
                  </a:cxn>
                  <a:cxn ang="0">
                    <a:pos x="connsiteX1" y="connsiteY1"/>
                  </a:cxn>
                  <a:cxn ang="0">
                    <a:pos x="connsiteX2" y="connsiteY2"/>
                  </a:cxn>
                  <a:cxn ang="0">
                    <a:pos x="connsiteX3" y="connsiteY3"/>
                  </a:cxn>
                </a:cxnLst>
                <a:rect l="l" t="t" r="r" b="b"/>
                <a:pathLst>
                  <a:path w="909881" h="72694">
                    <a:moveTo>
                      <a:pt x="0" y="0"/>
                    </a:moveTo>
                    <a:lnTo>
                      <a:pt x="909882" y="0"/>
                    </a:lnTo>
                    <a:lnTo>
                      <a:pt x="909882" y="72694"/>
                    </a:lnTo>
                    <a:lnTo>
                      <a:pt x="0" y="72694"/>
                    </a:lnTo>
                    <a:close/>
                  </a:path>
                </a:pathLst>
              </a:custGeom>
              <a:solidFill>
                <a:srgbClr val="4D4D51">
                  <a:alpha val="10000"/>
                </a:srgbClr>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83" name="Freeform: Shape 82">
                <a:extLst>
                  <a:ext uri="{FF2B5EF4-FFF2-40B4-BE49-F238E27FC236}">
                    <a16:creationId xmlns:a16="http://schemas.microsoft.com/office/drawing/2014/main" id="{3422BE83-EDB2-C58A-1AC6-C0E6173C1DCC}"/>
                  </a:ext>
                </a:extLst>
              </p:cNvPr>
              <p:cNvSpPr/>
              <p:nvPr/>
            </p:nvSpPr>
            <p:spPr>
              <a:xfrm>
                <a:off x="7794118" y="5506382"/>
                <a:ext cx="1423267" cy="113710"/>
              </a:xfrm>
              <a:custGeom>
                <a:avLst/>
                <a:gdLst>
                  <a:gd name="connsiteX0" fmla="*/ 0 w 909881"/>
                  <a:gd name="connsiteY0" fmla="*/ 0 h 72694"/>
                  <a:gd name="connsiteX1" fmla="*/ 909882 w 909881"/>
                  <a:gd name="connsiteY1" fmla="*/ 0 h 72694"/>
                  <a:gd name="connsiteX2" fmla="*/ 909882 w 909881"/>
                  <a:gd name="connsiteY2" fmla="*/ 72694 h 72694"/>
                  <a:gd name="connsiteX3" fmla="*/ 0 w 909881"/>
                  <a:gd name="connsiteY3" fmla="*/ 72694 h 72694"/>
                </a:gdLst>
                <a:ahLst/>
                <a:cxnLst>
                  <a:cxn ang="0">
                    <a:pos x="connsiteX0" y="connsiteY0"/>
                  </a:cxn>
                  <a:cxn ang="0">
                    <a:pos x="connsiteX1" y="connsiteY1"/>
                  </a:cxn>
                  <a:cxn ang="0">
                    <a:pos x="connsiteX2" y="connsiteY2"/>
                  </a:cxn>
                  <a:cxn ang="0">
                    <a:pos x="connsiteX3" y="connsiteY3"/>
                  </a:cxn>
                </a:cxnLst>
                <a:rect l="l" t="t" r="r" b="b"/>
                <a:pathLst>
                  <a:path w="909881" h="72694">
                    <a:moveTo>
                      <a:pt x="0" y="0"/>
                    </a:moveTo>
                    <a:lnTo>
                      <a:pt x="909882" y="0"/>
                    </a:lnTo>
                    <a:lnTo>
                      <a:pt x="909882" y="72694"/>
                    </a:lnTo>
                    <a:lnTo>
                      <a:pt x="0" y="72694"/>
                    </a:lnTo>
                    <a:close/>
                  </a:path>
                </a:pathLst>
              </a:custGeom>
              <a:solidFill>
                <a:srgbClr val="4D4D51"/>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84" name="Freeform: Shape 83">
                <a:extLst>
                  <a:ext uri="{FF2B5EF4-FFF2-40B4-BE49-F238E27FC236}">
                    <a16:creationId xmlns:a16="http://schemas.microsoft.com/office/drawing/2014/main" id="{711C924C-3DC1-D13B-1560-CA8A16E513F0}"/>
                  </a:ext>
                </a:extLst>
              </p:cNvPr>
              <p:cNvSpPr/>
              <p:nvPr/>
            </p:nvSpPr>
            <p:spPr>
              <a:xfrm>
                <a:off x="9305162" y="5506382"/>
                <a:ext cx="768490" cy="113710"/>
              </a:xfrm>
              <a:custGeom>
                <a:avLst/>
                <a:gdLst>
                  <a:gd name="connsiteX0" fmla="*/ 0 w 491288"/>
                  <a:gd name="connsiteY0" fmla="*/ 0 h 72694"/>
                  <a:gd name="connsiteX1" fmla="*/ 491288 w 491288"/>
                  <a:gd name="connsiteY1" fmla="*/ 0 h 72694"/>
                  <a:gd name="connsiteX2" fmla="*/ 491288 w 491288"/>
                  <a:gd name="connsiteY2" fmla="*/ 72694 h 72694"/>
                  <a:gd name="connsiteX3" fmla="*/ 0 w 491288"/>
                  <a:gd name="connsiteY3" fmla="*/ 72694 h 72694"/>
                </a:gdLst>
                <a:ahLst/>
                <a:cxnLst>
                  <a:cxn ang="0">
                    <a:pos x="connsiteX0" y="connsiteY0"/>
                  </a:cxn>
                  <a:cxn ang="0">
                    <a:pos x="connsiteX1" y="connsiteY1"/>
                  </a:cxn>
                  <a:cxn ang="0">
                    <a:pos x="connsiteX2" y="connsiteY2"/>
                  </a:cxn>
                  <a:cxn ang="0">
                    <a:pos x="connsiteX3" y="connsiteY3"/>
                  </a:cxn>
                </a:cxnLst>
                <a:rect l="l" t="t" r="r" b="b"/>
                <a:pathLst>
                  <a:path w="491288" h="72694">
                    <a:moveTo>
                      <a:pt x="0" y="0"/>
                    </a:moveTo>
                    <a:lnTo>
                      <a:pt x="491288" y="0"/>
                    </a:lnTo>
                    <a:lnTo>
                      <a:pt x="491288" y="72694"/>
                    </a:lnTo>
                    <a:lnTo>
                      <a:pt x="0" y="72694"/>
                    </a:lnTo>
                    <a:close/>
                  </a:path>
                </a:pathLst>
              </a:custGeom>
              <a:solidFill>
                <a:srgbClr val="4D4D51">
                  <a:alpha val="10000"/>
                </a:srgbClr>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85" name="Freeform: Shape 84">
                <a:extLst>
                  <a:ext uri="{FF2B5EF4-FFF2-40B4-BE49-F238E27FC236}">
                    <a16:creationId xmlns:a16="http://schemas.microsoft.com/office/drawing/2014/main" id="{7A635631-E0AF-2A5B-E055-95894A19C159}"/>
                  </a:ext>
                </a:extLst>
              </p:cNvPr>
              <p:cNvSpPr/>
              <p:nvPr/>
            </p:nvSpPr>
            <p:spPr>
              <a:xfrm>
                <a:off x="2522859" y="5506382"/>
                <a:ext cx="768490" cy="113710"/>
              </a:xfrm>
              <a:custGeom>
                <a:avLst/>
                <a:gdLst>
                  <a:gd name="connsiteX0" fmla="*/ 0 w 491288"/>
                  <a:gd name="connsiteY0" fmla="*/ 0 h 72694"/>
                  <a:gd name="connsiteX1" fmla="*/ 491288 w 491288"/>
                  <a:gd name="connsiteY1" fmla="*/ 0 h 72694"/>
                  <a:gd name="connsiteX2" fmla="*/ 491288 w 491288"/>
                  <a:gd name="connsiteY2" fmla="*/ 72694 h 72694"/>
                  <a:gd name="connsiteX3" fmla="*/ 0 w 491288"/>
                  <a:gd name="connsiteY3" fmla="*/ 72694 h 72694"/>
                </a:gdLst>
                <a:ahLst/>
                <a:cxnLst>
                  <a:cxn ang="0">
                    <a:pos x="connsiteX0" y="connsiteY0"/>
                  </a:cxn>
                  <a:cxn ang="0">
                    <a:pos x="connsiteX1" y="connsiteY1"/>
                  </a:cxn>
                  <a:cxn ang="0">
                    <a:pos x="connsiteX2" y="connsiteY2"/>
                  </a:cxn>
                  <a:cxn ang="0">
                    <a:pos x="connsiteX3" y="connsiteY3"/>
                  </a:cxn>
                </a:cxnLst>
                <a:rect l="l" t="t" r="r" b="b"/>
                <a:pathLst>
                  <a:path w="491288" h="72694">
                    <a:moveTo>
                      <a:pt x="0" y="0"/>
                    </a:moveTo>
                    <a:lnTo>
                      <a:pt x="491288" y="0"/>
                    </a:lnTo>
                    <a:lnTo>
                      <a:pt x="491288" y="72694"/>
                    </a:lnTo>
                    <a:lnTo>
                      <a:pt x="0" y="72694"/>
                    </a:lnTo>
                    <a:close/>
                  </a:path>
                </a:pathLst>
              </a:custGeom>
              <a:solidFill>
                <a:srgbClr val="4D4D51">
                  <a:alpha val="10000"/>
                </a:srgbClr>
              </a:solidFill>
              <a:ln w="14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pic>
          <p:nvPicPr>
            <p:cNvPr id="58" name="Picture 57">
              <a:extLst>
                <a:ext uri="{FF2B5EF4-FFF2-40B4-BE49-F238E27FC236}">
                  <a16:creationId xmlns:a16="http://schemas.microsoft.com/office/drawing/2014/main" id="{05BC38C0-0926-3E8C-F062-1113E787B5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0289" y="4061306"/>
              <a:ext cx="3430144" cy="1977568"/>
            </a:xfrm>
            <a:prstGeom prst="rect">
              <a:avLst/>
            </a:prstGeom>
          </p:spPr>
        </p:pic>
      </p:grpSp>
      <p:grpSp>
        <p:nvGrpSpPr>
          <p:cNvPr id="87" name="Group 86">
            <a:extLst>
              <a:ext uri="{FF2B5EF4-FFF2-40B4-BE49-F238E27FC236}">
                <a16:creationId xmlns:a16="http://schemas.microsoft.com/office/drawing/2014/main" id="{61F469AE-C2F3-4D70-CC74-52282119D0CC}"/>
              </a:ext>
            </a:extLst>
          </p:cNvPr>
          <p:cNvGrpSpPr/>
          <p:nvPr/>
        </p:nvGrpSpPr>
        <p:grpSpPr>
          <a:xfrm>
            <a:off x="5723208" y="3907444"/>
            <a:ext cx="2769066" cy="2136952"/>
            <a:chOff x="5401661" y="3915434"/>
            <a:chExt cx="2769066" cy="2136952"/>
          </a:xfrm>
        </p:grpSpPr>
        <p:grpSp>
          <p:nvGrpSpPr>
            <p:cNvPr id="56" name="Group 55">
              <a:extLst>
                <a:ext uri="{FF2B5EF4-FFF2-40B4-BE49-F238E27FC236}">
                  <a16:creationId xmlns:a16="http://schemas.microsoft.com/office/drawing/2014/main" id="{BB362CEB-5E0C-9952-1314-672D4701CA56}"/>
                </a:ext>
              </a:extLst>
            </p:cNvPr>
            <p:cNvGrpSpPr/>
            <p:nvPr/>
          </p:nvGrpSpPr>
          <p:grpSpPr>
            <a:xfrm rot="5400000">
              <a:off x="5717718" y="3599377"/>
              <a:ext cx="2136952" cy="2769066"/>
              <a:chOff x="4031934" y="754381"/>
              <a:chExt cx="4128132" cy="5349238"/>
            </a:xfrm>
          </p:grpSpPr>
          <p:sp>
            <p:nvSpPr>
              <p:cNvPr id="68" name="Rectangle: Rounded Corners 67">
                <a:extLst>
                  <a:ext uri="{FF2B5EF4-FFF2-40B4-BE49-F238E27FC236}">
                    <a16:creationId xmlns:a16="http://schemas.microsoft.com/office/drawing/2014/main" id="{10DADE70-40B9-4DC8-D287-F506F3E2AFB1}"/>
                  </a:ext>
                </a:extLst>
              </p:cNvPr>
              <p:cNvSpPr/>
              <p:nvPr/>
            </p:nvSpPr>
            <p:spPr>
              <a:xfrm>
                <a:off x="4104018" y="807587"/>
                <a:ext cx="4016572" cy="5196973"/>
              </a:xfrm>
              <a:prstGeom prst="roundRect">
                <a:avLst>
                  <a:gd name="adj" fmla="val 5557"/>
                </a:avLst>
              </a:prstGeom>
              <a:solidFill>
                <a:schemeClr val="bg1"/>
              </a:solidFill>
              <a:ln>
                <a:noFill/>
              </a:ln>
              <a:effectLst>
                <a:outerShdw blurRad="114300" dist="165100" dir="4200000" sx="101000" sy="101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9" name="Group 68">
                <a:extLst>
                  <a:ext uri="{FF2B5EF4-FFF2-40B4-BE49-F238E27FC236}">
                    <a16:creationId xmlns:a16="http://schemas.microsoft.com/office/drawing/2014/main" id="{ED975118-965B-8BC2-95AD-5AD6E15F06DB}"/>
                  </a:ext>
                </a:extLst>
              </p:cNvPr>
              <p:cNvGrpSpPr/>
              <p:nvPr/>
            </p:nvGrpSpPr>
            <p:grpSpPr>
              <a:xfrm>
                <a:off x="4031934" y="754381"/>
                <a:ext cx="4128132" cy="5349238"/>
                <a:chOff x="6786695" y="548540"/>
                <a:chExt cx="4339248" cy="5622803"/>
              </a:xfrm>
            </p:grpSpPr>
            <p:sp>
              <p:nvSpPr>
                <p:cNvPr id="70" name="Freeform: Shape 69">
                  <a:extLst>
                    <a:ext uri="{FF2B5EF4-FFF2-40B4-BE49-F238E27FC236}">
                      <a16:creationId xmlns:a16="http://schemas.microsoft.com/office/drawing/2014/main" id="{6CB49824-6DCD-540F-77BD-DCFE304F7A03}"/>
                    </a:ext>
                  </a:extLst>
                </p:cNvPr>
                <p:cNvSpPr/>
                <p:nvPr/>
              </p:nvSpPr>
              <p:spPr>
                <a:xfrm>
                  <a:off x="6811952" y="573798"/>
                  <a:ext cx="4313991" cy="5597545"/>
                </a:xfrm>
                <a:custGeom>
                  <a:avLst/>
                  <a:gdLst>
                    <a:gd name="connsiteX0" fmla="*/ 4050426 w 4313991"/>
                    <a:gd name="connsiteY0" fmla="*/ 164 h 5597545"/>
                    <a:gd name="connsiteX1" fmla="*/ 263402 w 4313991"/>
                    <a:gd name="connsiteY1" fmla="*/ 164 h 5597545"/>
                    <a:gd name="connsiteX2" fmla="*/ 0 w 4313991"/>
                    <a:gd name="connsiteY2" fmla="*/ 263566 h 5597545"/>
                    <a:gd name="connsiteX3" fmla="*/ 0 w 4313991"/>
                    <a:gd name="connsiteY3" fmla="*/ 5333979 h 5597545"/>
                    <a:gd name="connsiteX4" fmla="*/ 263566 w 4313991"/>
                    <a:gd name="connsiteY4" fmla="*/ 5597545 h 5597545"/>
                    <a:gd name="connsiteX5" fmla="*/ 4050426 w 4313991"/>
                    <a:gd name="connsiteY5" fmla="*/ 5597545 h 5597545"/>
                    <a:gd name="connsiteX6" fmla="*/ 4313992 w 4313991"/>
                    <a:gd name="connsiteY6" fmla="*/ 5333979 h 5597545"/>
                    <a:gd name="connsiteX7" fmla="*/ 4313992 w 4313991"/>
                    <a:gd name="connsiteY7" fmla="*/ 263566 h 5597545"/>
                    <a:gd name="connsiteX8" fmla="*/ 4050426 w 4313991"/>
                    <a:gd name="connsiteY8" fmla="*/ 0 h 5597545"/>
                    <a:gd name="connsiteX9" fmla="*/ 4161789 w 4313991"/>
                    <a:gd name="connsiteY9" fmla="*/ 5318890 h 5597545"/>
                    <a:gd name="connsiteX10" fmla="*/ 4020903 w 4313991"/>
                    <a:gd name="connsiteY10" fmla="*/ 5459776 h 5597545"/>
                    <a:gd name="connsiteX11" fmla="*/ 293088 w 4313991"/>
                    <a:gd name="connsiteY11" fmla="*/ 5459776 h 5597545"/>
                    <a:gd name="connsiteX12" fmla="*/ 152203 w 4313991"/>
                    <a:gd name="connsiteY12" fmla="*/ 5318890 h 5597545"/>
                    <a:gd name="connsiteX13" fmla="*/ 152203 w 4313991"/>
                    <a:gd name="connsiteY13" fmla="*/ 278819 h 5597545"/>
                    <a:gd name="connsiteX14" fmla="*/ 293088 w 4313991"/>
                    <a:gd name="connsiteY14" fmla="*/ 137934 h 5597545"/>
                    <a:gd name="connsiteX15" fmla="*/ 4020740 w 4313991"/>
                    <a:gd name="connsiteY15" fmla="*/ 137934 h 5597545"/>
                    <a:gd name="connsiteX16" fmla="*/ 4161625 w 4313991"/>
                    <a:gd name="connsiteY16" fmla="*/ 278819 h 5597545"/>
                    <a:gd name="connsiteX17" fmla="*/ 4161625 w 4313991"/>
                    <a:gd name="connsiteY17" fmla="*/ 5318726 h 559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13991" h="5597545">
                      <a:moveTo>
                        <a:pt x="4050426" y="164"/>
                      </a:moveTo>
                      <a:lnTo>
                        <a:pt x="263402" y="164"/>
                      </a:lnTo>
                      <a:cubicBezTo>
                        <a:pt x="117924" y="164"/>
                        <a:pt x="0" y="118088"/>
                        <a:pt x="0" y="263566"/>
                      </a:cubicBezTo>
                      <a:lnTo>
                        <a:pt x="0" y="5333979"/>
                      </a:lnTo>
                      <a:cubicBezTo>
                        <a:pt x="0" y="5479457"/>
                        <a:pt x="117924" y="5597545"/>
                        <a:pt x="263566" y="5597545"/>
                      </a:cubicBezTo>
                      <a:lnTo>
                        <a:pt x="4050426" y="5597545"/>
                      </a:lnTo>
                      <a:cubicBezTo>
                        <a:pt x="4195904" y="5597545"/>
                        <a:pt x="4313992" y="5479621"/>
                        <a:pt x="4313992" y="5333979"/>
                      </a:cubicBezTo>
                      <a:lnTo>
                        <a:pt x="4313992" y="263566"/>
                      </a:lnTo>
                      <a:cubicBezTo>
                        <a:pt x="4313992" y="118088"/>
                        <a:pt x="4196068" y="0"/>
                        <a:pt x="4050426" y="0"/>
                      </a:cubicBezTo>
                      <a:close/>
                      <a:moveTo>
                        <a:pt x="4161789" y="5318890"/>
                      </a:moveTo>
                      <a:cubicBezTo>
                        <a:pt x="4161789" y="5396795"/>
                        <a:pt x="4098645" y="5459776"/>
                        <a:pt x="4020903" y="5459776"/>
                      </a:cubicBezTo>
                      <a:lnTo>
                        <a:pt x="293088" y="5459776"/>
                      </a:lnTo>
                      <a:cubicBezTo>
                        <a:pt x="215183" y="5459776"/>
                        <a:pt x="152203" y="5396631"/>
                        <a:pt x="152203" y="5318890"/>
                      </a:cubicBezTo>
                      <a:lnTo>
                        <a:pt x="152203" y="278819"/>
                      </a:lnTo>
                      <a:cubicBezTo>
                        <a:pt x="152203" y="200914"/>
                        <a:pt x="215347" y="137934"/>
                        <a:pt x="293088" y="137934"/>
                      </a:cubicBezTo>
                      <a:lnTo>
                        <a:pt x="4020740" y="137934"/>
                      </a:lnTo>
                      <a:cubicBezTo>
                        <a:pt x="4098645" y="137934"/>
                        <a:pt x="4161625" y="201078"/>
                        <a:pt x="4161625" y="278819"/>
                      </a:cubicBezTo>
                      <a:lnTo>
                        <a:pt x="4161625" y="5318726"/>
                      </a:lnTo>
                      <a:close/>
                    </a:path>
                  </a:pathLst>
                </a:custGeom>
                <a:solidFill>
                  <a:srgbClr val="333333"/>
                </a:solidFill>
                <a:ln w="1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1" name="Freeform: Shape 70">
                  <a:extLst>
                    <a:ext uri="{FF2B5EF4-FFF2-40B4-BE49-F238E27FC236}">
                      <a16:creationId xmlns:a16="http://schemas.microsoft.com/office/drawing/2014/main" id="{97EFFB9C-D6D9-C4CB-8A2E-C703F3DD4C6C}"/>
                    </a:ext>
                  </a:extLst>
                </p:cNvPr>
                <p:cNvSpPr/>
                <p:nvPr/>
              </p:nvSpPr>
              <p:spPr>
                <a:xfrm>
                  <a:off x="6786695" y="1124221"/>
                  <a:ext cx="25257" cy="313917"/>
                </a:xfrm>
                <a:custGeom>
                  <a:avLst/>
                  <a:gdLst>
                    <a:gd name="connsiteX0" fmla="*/ 25258 w 25257"/>
                    <a:gd name="connsiteY0" fmla="*/ 313754 h 313917"/>
                    <a:gd name="connsiteX1" fmla="*/ 25258 w 25257"/>
                    <a:gd name="connsiteY1" fmla="*/ 313754 h 313917"/>
                    <a:gd name="connsiteX2" fmla="*/ 25258 w 25257"/>
                    <a:gd name="connsiteY2" fmla="*/ 0 h 313917"/>
                    <a:gd name="connsiteX3" fmla="*/ 25258 w 25257"/>
                    <a:gd name="connsiteY3" fmla="*/ 0 h 313917"/>
                    <a:gd name="connsiteX4" fmla="*/ 0 w 25257"/>
                    <a:gd name="connsiteY4" fmla="*/ 25258 h 313917"/>
                    <a:gd name="connsiteX5" fmla="*/ 0 w 25257"/>
                    <a:gd name="connsiteY5" fmla="*/ 288660 h 313917"/>
                    <a:gd name="connsiteX6" fmla="*/ 25258 w 25257"/>
                    <a:gd name="connsiteY6" fmla="*/ 313918 h 31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57" h="313917">
                      <a:moveTo>
                        <a:pt x="25258" y="313754"/>
                      </a:moveTo>
                      <a:lnTo>
                        <a:pt x="25258" y="313754"/>
                      </a:lnTo>
                      <a:lnTo>
                        <a:pt x="25258" y="0"/>
                      </a:lnTo>
                      <a:lnTo>
                        <a:pt x="25258" y="0"/>
                      </a:lnTo>
                      <a:cubicBezTo>
                        <a:pt x="11317" y="0"/>
                        <a:pt x="0" y="11317"/>
                        <a:pt x="0" y="25258"/>
                      </a:cubicBezTo>
                      <a:lnTo>
                        <a:pt x="0" y="288660"/>
                      </a:lnTo>
                      <a:cubicBezTo>
                        <a:pt x="0" y="302601"/>
                        <a:pt x="11317" y="313918"/>
                        <a:pt x="25258" y="313918"/>
                      </a:cubicBezTo>
                      <a:close/>
                    </a:path>
                  </a:pathLst>
                </a:custGeom>
                <a:solidFill>
                  <a:srgbClr val="3C3C3C"/>
                </a:solidFill>
                <a:ln w="1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2" name="Freeform: Shape 71">
                  <a:extLst>
                    <a:ext uri="{FF2B5EF4-FFF2-40B4-BE49-F238E27FC236}">
                      <a16:creationId xmlns:a16="http://schemas.microsoft.com/office/drawing/2014/main" id="{439CBC58-BAB5-84D6-67F7-E5AC74A36D76}"/>
                    </a:ext>
                  </a:extLst>
                </p:cNvPr>
                <p:cNvSpPr/>
                <p:nvPr/>
              </p:nvSpPr>
              <p:spPr>
                <a:xfrm rot="5400000">
                  <a:off x="7358028" y="404292"/>
                  <a:ext cx="25257" cy="313753"/>
                </a:xfrm>
                <a:custGeom>
                  <a:avLst/>
                  <a:gdLst>
                    <a:gd name="connsiteX0" fmla="*/ 25258 w 25257"/>
                    <a:gd name="connsiteY0" fmla="*/ 0 h 313753"/>
                    <a:gd name="connsiteX1" fmla="*/ 25258 w 25257"/>
                    <a:gd name="connsiteY1" fmla="*/ 0 h 313753"/>
                    <a:gd name="connsiteX2" fmla="*/ 25258 w 25257"/>
                    <a:gd name="connsiteY2" fmla="*/ 313754 h 313753"/>
                    <a:gd name="connsiteX3" fmla="*/ 25258 w 25257"/>
                    <a:gd name="connsiteY3" fmla="*/ 313754 h 313753"/>
                    <a:gd name="connsiteX4" fmla="*/ 0 w 25257"/>
                    <a:gd name="connsiteY4" fmla="*/ 288496 h 313753"/>
                    <a:gd name="connsiteX5" fmla="*/ 0 w 25257"/>
                    <a:gd name="connsiteY5" fmla="*/ 25258 h 313753"/>
                    <a:gd name="connsiteX6" fmla="*/ 25258 w 25257"/>
                    <a:gd name="connsiteY6" fmla="*/ 0 h 31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57" h="313753">
                      <a:moveTo>
                        <a:pt x="25258" y="0"/>
                      </a:moveTo>
                      <a:lnTo>
                        <a:pt x="25258" y="0"/>
                      </a:lnTo>
                      <a:lnTo>
                        <a:pt x="25258" y="313754"/>
                      </a:lnTo>
                      <a:lnTo>
                        <a:pt x="25258" y="313754"/>
                      </a:lnTo>
                      <a:cubicBezTo>
                        <a:pt x="11317" y="313754"/>
                        <a:pt x="0" y="302437"/>
                        <a:pt x="0" y="288496"/>
                      </a:cubicBezTo>
                      <a:lnTo>
                        <a:pt x="0" y="25258"/>
                      </a:lnTo>
                      <a:cubicBezTo>
                        <a:pt x="0" y="11317"/>
                        <a:pt x="11317" y="0"/>
                        <a:pt x="25258" y="0"/>
                      </a:cubicBezTo>
                      <a:close/>
                    </a:path>
                  </a:pathLst>
                </a:custGeom>
                <a:solidFill>
                  <a:srgbClr val="1A1A1A"/>
                </a:solidFill>
                <a:ln w="1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3" name="Freeform: Shape 72">
                  <a:extLst>
                    <a:ext uri="{FF2B5EF4-FFF2-40B4-BE49-F238E27FC236}">
                      <a16:creationId xmlns:a16="http://schemas.microsoft.com/office/drawing/2014/main" id="{A614EC81-688C-CA80-5E58-961C844928DF}"/>
                    </a:ext>
                  </a:extLst>
                </p:cNvPr>
                <p:cNvSpPr/>
                <p:nvPr/>
              </p:nvSpPr>
              <p:spPr>
                <a:xfrm>
                  <a:off x="6786695" y="1514240"/>
                  <a:ext cx="25257" cy="313917"/>
                </a:xfrm>
                <a:custGeom>
                  <a:avLst/>
                  <a:gdLst>
                    <a:gd name="connsiteX0" fmla="*/ 25258 w 25257"/>
                    <a:gd name="connsiteY0" fmla="*/ 313754 h 313917"/>
                    <a:gd name="connsiteX1" fmla="*/ 25258 w 25257"/>
                    <a:gd name="connsiteY1" fmla="*/ 313754 h 313917"/>
                    <a:gd name="connsiteX2" fmla="*/ 25258 w 25257"/>
                    <a:gd name="connsiteY2" fmla="*/ 0 h 313917"/>
                    <a:gd name="connsiteX3" fmla="*/ 25258 w 25257"/>
                    <a:gd name="connsiteY3" fmla="*/ 0 h 313917"/>
                    <a:gd name="connsiteX4" fmla="*/ 0 w 25257"/>
                    <a:gd name="connsiteY4" fmla="*/ 25258 h 313917"/>
                    <a:gd name="connsiteX5" fmla="*/ 0 w 25257"/>
                    <a:gd name="connsiteY5" fmla="*/ 288660 h 313917"/>
                    <a:gd name="connsiteX6" fmla="*/ 25258 w 25257"/>
                    <a:gd name="connsiteY6" fmla="*/ 313918 h 31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57" h="313917">
                      <a:moveTo>
                        <a:pt x="25258" y="313754"/>
                      </a:moveTo>
                      <a:lnTo>
                        <a:pt x="25258" y="313754"/>
                      </a:lnTo>
                      <a:lnTo>
                        <a:pt x="25258" y="0"/>
                      </a:lnTo>
                      <a:lnTo>
                        <a:pt x="25258" y="0"/>
                      </a:lnTo>
                      <a:cubicBezTo>
                        <a:pt x="11317" y="0"/>
                        <a:pt x="0" y="11317"/>
                        <a:pt x="0" y="25258"/>
                      </a:cubicBezTo>
                      <a:lnTo>
                        <a:pt x="0" y="288660"/>
                      </a:lnTo>
                      <a:cubicBezTo>
                        <a:pt x="0" y="302601"/>
                        <a:pt x="11317" y="313918"/>
                        <a:pt x="25258" y="313918"/>
                      </a:cubicBezTo>
                      <a:close/>
                    </a:path>
                  </a:pathLst>
                </a:custGeom>
                <a:solidFill>
                  <a:srgbClr val="3C3C3C"/>
                </a:solidFill>
                <a:ln w="1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4" name="Freeform: Shape 73">
                  <a:extLst>
                    <a:ext uri="{FF2B5EF4-FFF2-40B4-BE49-F238E27FC236}">
                      <a16:creationId xmlns:a16="http://schemas.microsoft.com/office/drawing/2014/main" id="{F48E37FB-CEA6-1783-0F9F-CE0CCE6E0A6E}"/>
                    </a:ext>
                  </a:extLst>
                </p:cNvPr>
                <p:cNvSpPr/>
                <p:nvPr/>
              </p:nvSpPr>
              <p:spPr>
                <a:xfrm>
                  <a:off x="6853447" y="604468"/>
                  <a:ext cx="4231002" cy="5536204"/>
                </a:xfrm>
                <a:custGeom>
                  <a:avLst/>
                  <a:gdLst>
                    <a:gd name="connsiteX0" fmla="*/ 3988265 w 4231002"/>
                    <a:gd name="connsiteY0" fmla="*/ 5536205 h 5536204"/>
                    <a:gd name="connsiteX1" fmla="*/ 242737 w 4231002"/>
                    <a:gd name="connsiteY1" fmla="*/ 5536205 h 5536204"/>
                    <a:gd name="connsiteX2" fmla="*/ 0 w 4231002"/>
                    <a:gd name="connsiteY2" fmla="*/ 5293468 h 5536204"/>
                    <a:gd name="connsiteX3" fmla="*/ 0 w 4231002"/>
                    <a:gd name="connsiteY3" fmla="*/ 242737 h 5536204"/>
                    <a:gd name="connsiteX4" fmla="*/ 242737 w 4231002"/>
                    <a:gd name="connsiteY4" fmla="*/ 0 h 5536204"/>
                    <a:gd name="connsiteX5" fmla="*/ 3988265 w 4231002"/>
                    <a:gd name="connsiteY5" fmla="*/ 0 h 5536204"/>
                    <a:gd name="connsiteX6" fmla="*/ 4231002 w 4231002"/>
                    <a:gd name="connsiteY6" fmla="*/ 242737 h 5536204"/>
                    <a:gd name="connsiteX7" fmla="*/ 4231002 w 4231002"/>
                    <a:gd name="connsiteY7" fmla="*/ 5293468 h 5536204"/>
                    <a:gd name="connsiteX8" fmla="*/ 3988265 w 4231002"/>
                    <a:gd name="connsiteY8" fmla="*/ 5536205 h 5536204"/>
                    <a:gd name="connsiteX9" fmla="*/ 242737 w 4231002"/>
                    <a:gd name="connsiteY9" fmla="*/ 8693 h 5536204"/>
                    <a:gd name="connsiteX10" fmla="*/ 8693 w 4231002"/>
                    <a:gd name="connsiteY10" fmla="*/ 242737 h 5536204"/>
                    <a:gd name="connsiteX11" fmla="*/ 8693 w 4231002"/>
                    <a:gd name="connsiteY11" fmla="*/ 5293468 h 5536204"/>
                    <a:gd name="connsiteX12" fmla="*/ 242737 w 4231002"/>
                    <a:gd name="connsiteY12" fmla="*/ 5527513 h 5536204"/>
                    <a:gd name="connsiteX13" fmla="*/ 3988265 w 4231002"/>
                    <a:gd name="connsiteY13" fmla="*/ 5527513 h 5536204"/>
                    <a:gd name="connsiteX14" fmla="*/ 4222310 w 4231002"/>
                    <a:gd name="connsiteY14" fmla="*/ 5293468 h 5536204"/>
                    <a:gd name="connsiteX15" fmla="*/ 4222310 w 4231002"/>
                    <a:gd name="connsiteY15" fmla="*/ 242737 h 5536204"/>
                    <a:gd name="connsiteX16" fmla="*/ 3988265 w 4231002"/>
                    <a:gd name="connsiteY16" fmla="*/ 8693 h 5536204"/>
                    <a:gd name="connsiteX17" fmla="*/ 242737 w 4231002"/>
                    <a:gd name="connsiteY17" fmla="*/ 8693 h 553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31002" h="5536204">
                      <a:moveTo>
                        <a:pt x="3988265" y="5536205"/>
                      </a:moveTo>
                      <a:lnTo>
                        <a:pt x="242737" y="5536205"/>
                      </a:lnTo>
                      <a:cubicBezTo>
                        <a:pt x="108904" y="5536205"/>
                        <a:pt x="0" y="5427301"/>
                        <a:pt x="0" y="5293468"/>
                      </a:cubicBezTo>
                      <a:lnTo>
                        <a:pt x="0" y="242737"/>
                      </a:lnTo>
                      <a:cubicBezTo>
                        <a:pt x="0" y="108904"/>
                        <a:pt x="108904" y="0"/>
                        <a:pt x="242737" y="0"/>
                      </a:cubicBezTo>
                      <a:lnTo>
                        <a:pt x="3988265" y="0"/>
                      </a:lnTo>
                      <a:cubicBezTo>
                        <a:pt x="4122098" y="0"/>
                        <a:pt x="4231002" y="108904"/>
                        <a:pt x="4231002" y="242737"/>
                      </a:cubicBezTo>
                      <a:lnTo>
                        <a:pt x="4231002" y="5293468"/>
                      </a:lnTo>
                      <a:cubicBezTo>
                        <a:pt x="4231002" y="5427301"/>
                        <a:pt x="4122098" y="5536205"/>
                        <a:pt x="3988265" y="5536205"/>
                      </a:cubicBezTo>
                      <a:close/>
                      <a:moveTo>
                        <a:pt x="242737" y="8693"/>
                      </a:moveTo>
                      <a:cubicBezTo>
                        <a:pt x="113660" y="8693"/>
                        <a:pt x="8693" y="113660"/>
                        <a:pt x="8693" y="242737"/>
                      </a:cubicBezTo>
                      <a:lnTo>
                        <a:pt x="8693" y="5293468"/>
                      </a:lnTo>
                      <a:cubicBezTo>
                        <a:pt x="8693" y="5422545"/>
                        <a:pt x="113660" y="5527513"/>
                        <a:pt x="242737" y="5527513"/>
                      </a:cubicBezTo>
                      <a:lnTo>
                        <a:pt x="3988265" y="5527513"/>
                      </a:lnTo>
                      <a:cubicBezTo>
                        <a:pt x="4117342" y="5527513"/>
                        <a:pt x="4222310" y="5422545"/>
                        <a:pt x="4222310" y="5293468"/>
                      </a:cubicBezTo>
                      <a:lnTo>
                        <a:pt x="4222310" y="242737"/>
                      </a:lnTo>
                      <a:cubicBezTo>
                        <a:pt x="4222310" y="113660"/>
                        <a:pt x="4117342" y="8693"/>
                        <a:pt x="3988265" y="8693"/>
                      </a:cubicBezTo>
                      <a:lnTo>
                        <a:pt x="242737" y="8693"/>
                      </a:lnTo>
                      <a:close/>
                    </a:path>
                  </a:pathLst>
                </a:custGeom>
                <a:solidFill>
                  <a:srgbClr val="191919"/>
                </a:solidFill>
                <a:ln w="163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pic>
          <p:nvPicPr>
            <p:cNvPr id="59" name="Picture 58">
              <a:extLst>
                <a:ext uri="{FF2B5EF4-FFF2-40B4-BE49-F238E27FC236}">
                  <a16:creationId xmlns:a16="http://schemas.microsoft.com/office/drawing/2014/main" id="{03B2A0B9-F04A-A687-731B-B6809D2A9B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2727" y="4397904"/>
              <a:ext cx="2214494" cy="1324149"/>
            </a:xfrm>
            <a:prstGeom prst="rect">
              <a:avLst/>
            </a:prstGeom>
          </p:spPr>
        </p:pic>
      </p:grpSp>
      <p:grpSp>
        <p:nvGrpSpPr>
          <p:cNvPr id="86" name="Group 85">
            <a:extLst>
              <a:ext uri="{FF2B5EF4-FFF2-40B4-BE49-F238E27FC236}">
                <a16:creationId xmlns:a16="http://schemas.microsoft.com/office/drawing/2014/main" id="{80C62601-FFE5-8656-F664-8CAC271AAF77}"/>
              </a:ext>
            </a:extLst>
          </p:cNvPr>
          <p:cNvGrpSpPr/>
          <p:nvPr/>
        </p:nvGrpSpPr>
        <p:grpSpPr>
          <a:xfrm>
            <a:off x="9472044" y="4272286"/>
            <a:ext cx="770710" cy="1525749"/>
            <a:chOff x="4216756" y="1935850"/>
            <a:chExt cx="770710" cy="1525749"/>
          </a:xfrm>
        </p:grpSpPr>
        <p:sp>
          <p:nvSpPr>
            <p:cNvPr id="57" name="Rectangle: Rounded Corners 56">
              <a:extLst>
                <a:ext uri="{FF2B5EF4-FFF2-40B4-BE49-F238E27FC236}">
                  <a16:creationId xmlns:a16="http://schemas.microsoft.com/office/drawing/2014/main" id="{04222AF9-A041-6757-E349-65B29642E235}"/>
                </a:ext>
              </a:extLst>
            </p:cNvPr>
            <p:cNvSpPr/>
            <p:nvPr/>
          </p:nvSpPr>
          <p:spPr>
            <a:xfrm>
              <a:off x="4240032" y="1949401"/>
              <a:ext cx="724073" cy="1498066"/>
            </a:xfrm>
            <a:prstGeom prst="roundRect">
              <a:avLst>
                <a:gd name="adj" fmla="val 13812"/>
              </a:avLst>
            </a:prstGeom>
            <a:solidFill>
              <a:schemeClr val="bg1"/>
            </a:solidFill>
            <a:ln>
              <a:noFill/>
            </a:ln>
            <a:effectLst>
              <a:outerShdw blurRad="114300" dist="152400" dir="42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60" name="Picture 59">
              <a:extLst>
                <a:ext uri="{FF2B5EF4-FFF2-40B4-BE49-F238E27FC236}">
                  <a16:creationId xmlns:a16="http://schemas.microsoft.com/office/drawing/2014/main" id="{C1874896-9A19-1CC0-FEA3-889465BDB6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67808" y="2023719"/>
              <a:ext cx="671036" cy="1406548"/>
            </a:xfrm>
            <a:prstGeom prst="rect">
              <a:avLst/>
            </a:prstGeom>
          </p:spPr>
        </p:pic>
        <p:grpSp>
          <p:nvGrpSpPr>
            <p:cNvPr id="61" name="Group 60">
              <a:extLst>
                <a:ext uri="{FF2B5EF4-FFF2-40B4-BE49-F238E27FC236}">
                  <a16:creationId xmlns:a16="http://schemas.microsoft.com/office/drawing/2014/main" id="{05A9DF63-01DC-EA09-EBBD-1ECDD54EEB1F}"/>
                </a:ext>
              </a:extLst>
            </p:cNvPr>
            <p:cNvGrpSpPr/>
            <p:nvPr/>
          </p:nvGrpSpPr>
          <p:grpSpPr>
            <a:xfrm>
              <a:off x="4216756" y="1935850"/>
              <a:ext cx="770710" cy="1525749"/>
              <a:chOff x="4798218" y="854482"/>
              <a:chExt cx="2601455" cy="5150018"/>
            </a:xfrm>
            <a:effectLst/>
          </p:grpSpPr>
          <p:sp>
            <p:nvSpPr>
              <p:cNvPr id="62" name="Freeform: Shape 61">
                <a:extLst>
                  <a:ext uri="{FF2B5EF4-FFF2-40B4-BE49-F238E27FC236}">
                    <a16:creationId xmlns:a16="http://schemas.microsoft.com/office/drawing/2014/main" id="{37176840-A2B5-9450-5A92-28D017ACE442}"/>
                  </a:ext>
                </a:extLst>
              </p:cNvPr>
              <p:cNvSpPr/>
              <p:nvPr/>
            </p:nvSpPr>
            <p:spPr>
              <a:xfrm>
                <a:off x="4830908" y="854482"/>
                <a:ext cx="2536215" cy="5150018"/>
              </a:xfrm>
              <a:custGeom>
                <a:avLst/>
                <a:gdLst>
                  <a:gd name="connsiteX0" fmla="*/ 2164279 w 2536215"/>
                  <a:gd name="connsiteY0" fmla="*/ 0 h 5150018"/>
                  <a:gd name="connsiteX1" fmla="*/ 371937 w 2536215"/>
                  <a:gd name="connsiteY1" fmla="*/ 0 h 5150018"/>
                  <a:gd name="connsiteX2" fmla="*/ 0 w 2536215"/>
                  <a:gd name="connsiteY2" fmla="*/ 371937 h 5150018"/>
                  <a:gd name="connsiteX3" fmla="*/ 0 w 2536215"/>
                  <a:gd name="connsiteY3" fmla="*/ 4778081 h 5150018"/>
                  <a:gd name="connsiteX4" fmla="*/ 371937 w 2536215"/>
                  <a:gd name="connsiteY4" fmla="*/ 5150018 h 5150018"/>
                  <a:gd name="connsiteX5" fmla="*/ 2164279 w 2536215"/>
                  <a:gd name="connsiteY5" fmla="*/ 5150018 h 5150018"/>
                  <a:gd name="connsiteX6" fmla="*/ 2536216 w 2536215"/>
                  <a:gd name="connsiteY6" fmla="*/ 4778081 h 5150018"/>
                  <a:gd name="connsiteX7" fmla="*/ 2536216 w 2536215"/>
                  <a:gd name="connsiteY7" fmla="*/ 371937 h 5150018"/>
                  <a:gd name="connsiteX8" fmla="*/ 2164279 w 2536215"/>
                  <a:gd name="connsiteY8" fmla="*/ 0 h 5150018"/>
                  <a:gd name="connsiteX9" fmla="*/ 2398721 w 2536215"/>
                  <a:gd name="connsiteY9" fmla="*/ 4737114 h 5150018"/>
                  <a:gd name="connsiteX10" fmla="*/ 2124433 w 2536215"/>
                  <a:gd name="connsiteY10" fmla="*/ 5011401 h 5150018"/>
                  <a:gd name="connsiteX11" fmla="*/ 411783 w 2536215"/>
                  <a:gd name="connsiteY11" fmla="*/ 5011401 h 5150018"/>
                  <a:gd name="connsiteX12" fmla="*/ 137495 w 2536215"/>
                  <a:gd name="connsiteY12" fmla="*/ 4737114 h 5150018"/>
                  <a:gd name="connsiteX13" fmla="*/ 137495 w 2536215"/>
                  <a:gd name="connsiteY13" fmla="*/ 412905 h 5150018"/>
                  <a:gd name="connsiteX14" fmla="*/ 411783 w 2536215"/>
                  <a:gd name="connsiteY14" fmla="*/ 138617 h 5150018"/>
                  <a:gd name="connsiteX15" fmla="*/ 2124433 w 2536215"/>
                  <a:gd name="connsiteY15" fmla="*/ 138617 h 5150018"/>
                  <a:gd name="connsiteX16" fmla="*/ 2398721 w 2536215"/>
                  <a:gd name="connsiteY16" fmla="*/ 412905 h 5150018"/>
                  <a:gd name="connsiteX17" fmla="*/ 2398721 w 2536215"/>
                  <a:gd name="connsiteY17" fmla="*/ 4737114 h 51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6215" h="5150018">
                    <a:moveTo>
                      <a:pt x="2164279" y="0"/>
                    </a:moveTo>
                    <a:lnTo>
                      <a:pt x="371937" y="0"/>
                    </a:lnTo>
                    <a:cubicBezTo>
                      <a:pt x="166818" y="0"/>
                      <a:pt x="0" y="166818"/>
                      <a:pt x="0" y="371937"/>
                    </a:cubicBezTo>
                    <a:lnTo>
                      <a:pt x="0" y="4778081"/>
                    </a:lnTo>
                    <a:cubicBezTo>
                      <a:pt x="0" y="4983201"/>
                      <a:pt x="166818" y="5150018"/>
                      <a:pt x="371937" y="5150018"/>
                    </a:cubicBezTo>
                    <a:lnTo>
                      <a:pt x="2164279" y="5150018"/>
                    </a:lnTo>
                    <a:cubicBezTo>
                      <a:pt x="2369398" y="5150018"/>
                      <a:pt x="2536216" y="4983201"/>
                      <a:pt x="2536216" y="4778081"/>
                    </a:cubicBezTo>
                    <a:lnTo>
                      <a:pt x="2536216" y="371937"/>
                    </a:lnTo>
                    <a:cubicBezTo>
                      <a:pt x="2536216" y="166818"/>
                      <a:pt x="2369398" y="0"/>
                      <a:pt x="2164279" y="0"/>
                    </a:cubicBezTo>
                    <a:close/>
                    <a:moveTo>
                      <a:pt x="2398721" y="4737114"/>
                    </a:moveTo>
                    <a:cubicBezTo>
                      <a:pt x="2398721" y="4888638"/>
                      <a:pt x="2275958" y="5011401"/>
                      <a:pt x="2124433" y="5011401"/>
                    </a:cubicBezTo>
                    <a:lnTo>
                      <a:pt x="411783" y="5011401"/>
                    </a:lnTo>
                    <a:cubicBezTo>
                      <a:pt x="260258" y="5011401"/>
                      <a:pt x="137495" y="4888638"/>
                      <a:pt x="137495" y="4737114"/>
                    </a:cubicBezTo>
                    <a:lnTo>
                      <a:pt x="137495" y="412905"/>
                    </a:lnTo>
                    <a:cubicBezTo>
                      <a:pt x="137495" y="261380"/>
                      <a:pt x="260258" y="138617"/>
                      <a:pt x="411783" y="138617"/>
                    </a:cubicBezTo>
                    <a:lnTo>
                      <a:pt x="2124433" y="138617"/>
                    </a:lnTo>
                    <a:cubicBezTo>
                      <a:pt x="2275958" y="138617"/>
                      <a:pt x="2398721" y="261380"/>
                      <a:pt x="2398721" y="412905"/>
                    </a:cubicBezTo>
                    <a:lnTo>
                      <a:pt x="2398721" y="4737114"/>
                    </a:lnTo>
                    <a:close/>
                  </a:path>
                </a:pathLst>
              </a:custGeom>
              <a:solidFill>
                <a:srgbClr val="333333"/>
              </a:solidFill>
              <a:ln w="140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3" name="Freeform: Shape 62">
                <a:extLst>
                  <a:ext uri="{FF2B5EF4-FFF2-40B4-BE49-F238E27FC236}">
                    <a16:creationId xmlns:a16="http://schemas.microsoft.com/office/drawing/2014/main" id="{5C8BFFDF-B44B-5F07-B230-7FCA16F1B3B6}"/>
                  </a:ext>
                </a:extLst>
              </p:cNvPr>
              <p:cNvSpPr/>
              <p:nvPr/>
            </p:nvSpPr>
            <p:spPr>
              <a:xfrm>
                <a:off x="4798218" y="2055736"/>
                <a:ext cx="32690" cy="407012"/>
              </a:xfrm>
              <a:custGeom>
                <a:avLst/>
                <a:gdLst>
                  <a:gd name="connsiteX0" fmla="*/ 32690 w 32690"/>
                  <a:gd name="connsiteY0" fmla="*/ 407012 h 407012"/>
                  <a:gd name="connsiteX1" fmla="*/ 32690 w 32690"/>
                  <a:gd name="connsiteY1" fmla="*/ 407012 h 407012"/>
                  <a:gd name="connsiteX2" fmla="*/ 32690 w 32690"/>
                  <a:gd name="connsiteY2" fmla="*/ 0 h 407012"/>
                  <a:gd name="connsiteX3" fmla="*/ 32690 w 32690"/>
                  <a:gd name="connsiteY3" fmla="*/ 0 h 407012"/>
                  <a:gd name="connsiteX4" fmla="*/ 0 w 32690"/>
                  <a:gd name="connsiteY4" fmla="*/ 32690 h 407012"/>
                  <a:gd name="connsiteX5" fmla="*/ 0 w 32690"/>
                  <a:gd name="connsiteY5" fmla="*/ 374322 h 407012"/>
                  <a:gd name="connsiteX6" fmla="*/ 32690 w 32690"/>
                  <a:gd name="connsiteY6" fmla="*/ 407012 h 4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0" h="407012">
                    <a:moveTo>
                      <a:pt x="32690" y="407012"/>
                    </a:moveTo>
                    <a:lnTo>
                      <a:pt x="32690" y="407012"/>
                    </a:lnTo>
                    <a:lnTo>
                      <a:pt x="32690" y="0"/>
                    </a:lnTo>
                    <a:lnTo>
                      <a:pt x="32690" y="0"/>
                    </a:lnTo>
                    <a:cubicBezTo>
                      <a:pt x="14591" y="0"/>
                      <a:pt x="0" y="14591"/>
                      <a:pt x="0" y="32690"/>
                    </a:cubicBezTo>
                    <a:lnTo>
                      <a:pt x="0" y="374322"/>
                    </a:lnTo>
                    <a:cubicBezTo>
                      <a:pt x="0" y="392421"/>
                      <a:pt x="14591" y="407012"/>
                      <a:pt x="32690" y="407012"/>
                    </a:cubicBezTo>
                    <a:close/>
                  </a:path>
                </a:pathLst>
              </a:custGeom>
              <a:solidFill>
                <a:srgbClr val="1A1A1A"/>
              </a:solidFill>
              <a:ln w="140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4" name="Freeform: Shape 63">
                <a:extLst>
                  <a:ext uri="{FF2B5EF4-FFF2-40B4-BE49-F238E27FC236}">
                    <a16:creationId xmlns:a16="http://schemas.microsoft.com/office/drawing/2014/main" id="{1B16D82E-DFB3-FAAD-8D7B-C09F845A2FCD}"/>
                  </a:ext>
                </a:extLst>
              </p:cNvPr>
              <p:cNvSpPr/>
              <p:nvPr/>
            </p:nvSpPr>
            <p:spPr>
              <a:xfrm>
                <a:off x="4798218" y="2561801"/>
                <a:ext cx="32690" cy="407012"/>
              </a:xfrm>
              <a:custGeom>
                <a:avLst/>
                <a:gdLst>
                  <a:gd name="connsiteX0" fmla="*/ 32690 w 32690"/>
                  <a:gd name="connsiteY0" fmla="*/ 407012 h 407012"/>
                  <a:gd name="connsiteX1" fmla="*/ 32690 w 32690"/>
                  <a:gd name="connsiteY1" fmla="*/ 407012 h 407012"/>
                  <a:gd name="connsiteX2" fmla="*/ 32690 w 32690"/>
                  <a:gd name="connsiteY2" fmla="*/ 0 h 407012"/>
                  <a:gd name="connsiteX3" fmla="*/ 32690 w 32690"/>
                  <a:gd name="connsiteY3" fmla="*/ 0 h 407012"/>
                  <a:gd name="connsiteX4" fmla="*/ 0 w 32690"/>
                  <a:gd name="connsiteY4" fmla="*/ 32690 h 407012"/>
                  <a:gd name="connsiteX5" fmla="*/ 0 w 32690"/>
                  <a:gd name="connsiteY5" fmla="*/ 374322 h 407012"/>
                  <a:gd name="connsiteX6" fmla="*/ 32690 w 32690"/>
                  <a:gd name="connsiteY6" fmla="*/ 407012 h 4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0" h="407012">
                    <a:moveTo>
                      <a:pt x="32690" y="407012"/>
                    </a:moveTo>
                    <a:lnTo>
                      <a:pt x="32690" y="407012"/>
                    </a:lnTo>
                    <a:lnTo>
                      <a:pt x="32690" y="0"/>
                    </a:lnTo>
                    <a:lnTo>
                      <a:pt x="32690" y="0"/>
                    </a:lnTo>
                    <a:cubicBezTo>
                      <a:pt x="14591" y="0"/>
                      <a:pt x="0" y="14591"/>
                      <a:pt x="0" y="32690"/>
                    </a:cubicBezTo>
                    <a:lnTo>
                      <a:pt x="0" y="374322"/>
                    </a:lnTo>
                    <a:cubicBezTo>
                      <a:pt x="0" y="392421"/>
                      <a:pt x="14591" y="407012"/>
                      <a:pt x="32690" y="407012"/>
                    </a:cubicBezTo>
                    <a:close/>
                  </a:path>
                </a:pathLst>
              </a:custGeom>
              <a:solidFill>
                <a:srgbClr val="1A1A1A"/>
              </a:solidFill>
              <a:ln w="140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5" name="Freeform: Shape 64">
                <a:extLst>
                  <a:ext uri="{FF2B5EF4-FFF2-40B4-BE49-F238E27FC236}">
                    <a16:creationId xmlns:a16="http://schemas.microsoft.com/office/drawing/2014/main" id="{EB477172-8134-BB86-E90D-F7CA63E643D6}"/>
                  </a:ext>
                </a:extLst>
              </p:cNvPr>
              <p:cNvSpPr/>
              <p:nvPr/>
            </p:nvSpPr>
            <p:spPr>
              <a:xfrm>
                <a:off x="4798218" y="1550513"/>
                <a:ext cx="32690" cy="269517"/>
              </a:xfrm>
              <a:custGeom>
                <a:avLst/>
                <a:gdLst>
                  <a:gd name="connsiteX0" fmla="*/ 32690 w 32690"/>
                  <a:gd name="connsiteY0" fmla="*/ 269518 h 269517"/>
                  <a:gd name="connsiteX1" fmla="*/ 32690 w 32690"/>
                  <a:gd name="connsiteY1" fmla="*/ 269518 h 269517"/>
                  <a:gd name="connsiteX2" fmla="*/ 32690 w 32690"/>
                  <a:gd name="connsiteY2" fmla="*/ 0 h 269517"/>
                  <a:gd name="connsiteX3" fmla="*/ 32690 w 32690"/>
                  <a:gd name="connsiteY3" fmla="*/ 0 h 269517"/>
                  <a:gd name="connsiteX4" fmla="*/ 0 w 32690"/>
                  <a:gd name="connsiteY4" fmla="*/ 32690 h 269517"/>
                  <a:gd name="connsiteX5" fmla="*/ 0 w 32690"/>
                  <a:gd name="connsiteY5" fmla="*/ 236828 h 269517"/>
                  <a:gd name="connsiteX6" fmla="*/ 32690 w 32690"/>
                  <a:gd name="connsiteY6" fmla="*/ 269518 h 26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0" h="269517">
                    <a:moveTo>
                      <a:pt x="32690" y="269518"/>
                    </a:moveTo>
                    <a:lnTo>
                      <a:pt x="32690" y="269518"/>
                    </a:lnTo>
                    <a:lnTo>
                      <a:pt x="32690" y="0"/>
                    </a:lnTo>
                    <a:lnTo>
                      <a:pt x="32690" y="0"/>
                    </a:lnTo>
                    <a:cubicBezTo>
                      <a:pt x="14591" y="0"/>
                      <a:pt x="0" y="14591"/>
                      <a:pt x="0" y="32690"/>
                    </a:cubicBezTo>
                    <a:lnTo>
                      <a:pt x="0" y="236828"/>
                    </a:lnTo>
                    <a:cubicBezTo>
                      <a:pt x="0" y="254926"/>
                      <a:pt x="14591" y="269518"/>
                      <a:pt x="32690" y="269518"/>
                    </a:cubicBezTo>
                    <a:close/>
                  </a:path>
                </a:pathLst>
              </a:custGeom>
              <a:solidFill>
                <a:srgbClr val="1A1A1A"/>
              </a:solidFill>
              <a:ln w="140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6" name="Freeform: Shape 65">
                <a:extLst>
                  <a:ext uri="{FF2B5EF4-FFF2-40B4-BE49-F238E27FC236}">
                    <a16:creationId xmlns:a16="http://schemas.microsoft.com/office/drawing/2014/main" id="{A68AB475-B9B2-459E-3AEB-0534F59A199B}"/>
                  </a:ext>
                </a:extLst>
              </p:cNvPr>
              <p:cNvSpPr/>
              <p:nvPr/>
            </p:nvSpPr>
            <p:spPr>
              <a:xfrm>
                <a:off x="7366983" y="2055736"/>
                <a:ext cx="32690" cy="557695"/>
              </a:xfrm>
              <a:custGeom>
                <a:avLst/>
                <a:gdLst>
                  <a:gd name="connsiteX0" fmla="*/ 0 w 32690"/>
                  <a:gd name="connsiteY0" fmla="*/ 0 h 557695"/>
                  <a:gd name="connsiteX1" fmla="*/ 0 w 32690"/>
                  <a:gd name="connsiteY1" fmla="*/ 0 h 557695"/>
                  <a:gd name="connsiteX2" fmla="*/ 0 w 32690"/>
                  <a:gd name="connsiteY2" fmla="*/ 557695 h 557695"/>
                  <a:gd name="connsiteX3" fmla="*/ 0 w 32690"/>
                  <a:gd name="connsiteY3" fmla="*/ 557695 h 557695"/>
                  <a:gd name="connsiteX4" fmla="*/ 32690 w 32690"/>
                  <a:gd name="connsiteY4" fmla="*/ 531179 h 557695"/>
                  <a:gd name="connsiteX5" fmla="*/ 32690 w 32690"/>
                  <a:gd name="connsiteY5" fmla="*/ 26517 h 557695"/>
                  <a:gd name="connsiteX6" fmla="*/ 0 w 32690"/>
                  <a:gd name="connsiteY6" fmla="*/ 0 h 55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0" h="557695">
                    <a:moveTo>
                      <a:pt x="0" y="0"/>
                    </a:moveTo>
                    <a:lnTo>
                      <a:pt x="0" y="0"/>
                    </a:lnTo>
                    <a:lnTo>
                      <a:pt x="0" y="557695"/>
                    </a:lnTo>
                    <a:lnTo>
                      <a:pt x="0" y="557695"/>
                    </a:lnTo>
                    <a:cubicBezTo>
                      <a:pt x="18099" y="557695"/>
                      <a:pt x="32690" y="545770"/>
                      <a:pt x="32690" y="531179"/>
                    </a:cubicBezTo>
                    <a:lnTo>
                      <a:pt x="32690" y="26517"/>
                    </a:lnTo>
                    <a:cubicBezTo>
                      <a:pt x="32690" y="11785"/>
                      <a:pt x="18099" y="0"/>
                      <a:pt x="0" y="0"/>
                    </a:cubicBezTo>
                    <a:close/>
                  </a:path>
                </a:pathLst>
              </a:custGeom>
              <a:solidFill>
                <a:srgbClr val="1A1A1A"/>
              </a:solidFill>
              <a:ln w="140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7" name="Freeform: Shape 66">
                <a:extLst>
                  <a:ext uri="{FF2B5EF4-FFF2-40B4-BE49-F238E27FC236}">
                    <a16:creationId xmlns:a16="http://schemas.microsoft.com/office/drawing/2014/main" id="{9C8E9C73-FD76-4287-BC81-ED6C66E31D66}"/>
                  </a:ext>
                </a:extLst>
              </p:cNvPr>
              <p:cNvSpPr/>
              <p:nvPr/>
            </p:nvSpPr>
            <p:spPr>
              <a:xfrm>
                <a:off x="4876786" y="901202"/>
                <a:ext cx="2444038" cy="5056577"/>
              </a:xfrm>
              <a:custGeom>
                <a:avLst/>
                <a:gdLst>
                  <a:gd name="connsiteX0" fmla="*/ 2438847 w 2444038"/>
                  <a:gd name="connsiteY0" fmla="*/ 4726731 h 5056577"/>
                  <a:gd name="connsiteX1" fmla="*/ 2433516 w 2444038"/>
                  <a:gd name="connsiteY1" fmla="*/ 4726731 h 5056577"/>
                  <a:gd name="connsiteX2" fmla="*/ 2408542 w 2444038"/>
                  <a:gd name="connsiteY2" fmla="*/ 4850757 h 5056577"/>
                  <a:gd name="connsiteX3" fmla="*/ 2408542 w 2444038"/>
                  <a:gd name="connsiteY3" fmla="*/ 4850757 h 5056577"/>
                  <a:gd name="connsiteX4" fmla="*/ 2292934 w 2444038"/>
                  <a:gd name="connsiteY4" fmla="*/ 4991338 h 5056577"/>
                  <a:gd name="connsiteX5" fmla="*/ 2115033 w 2444038"/>
                  <a:gd name="connsiteY5" fmla="*/ 5045915 h 5056577"/>
                  <a:gd name="connsiteX6" fmla="*/ 329426 w 2444038"/>
                  <a:gd name="connsiteY6" fmla="*/ 5045915 h 5056577"/>
                  <a:gd name="connsiteX7" fmla="*/ 205541 w 2444038"/>
                  <a:gd name="connsiteY7" fmla="*/ 5020801 h 5056577"/>
                  <a:gd name="connsiteX8" fmla="*/ 65240 w 2444038"/>
                  <a:gd name="connsiteY8" fmla="*/ 4904913 h 5056577"/>
                  <a:gd name="connsiteX9" fmla="*/ 10803 w 2444038"/>
                  <a:gd name="connsiteY9" fmla="*/ 4726591 h 5056577"/>
                  <a:gd name="connsiteX10" fmla="*/ 10803 w 2444038"/>
                  <a:gd name="connsiteY10" fmla="*/ 329847 h 5056577"/>
                  <a:gd name="connsiteX11" fmla="*/ 35777 w 2444038"/>
                  <a:gd name="connsiteY11" fmla="*/ 205821 h 5056577"/>
                  <a:gd name="connsiteX12" fmla="*/ 151384 w 2444038"/>
                  <a:gd name="connsiteY12" fmla="*/ 65240 h 5056577"/>
                  <a:gd name="connsiteX13" fmla="*/ 329286 w 2444038"/>
                  <a:gd name="connsiteY13" fmla="*/ 10663 h 5056577"/>
                  <a:gd name="connsiteX14" fmla="*/ 2114612 w 2444038"/>
                  <a:gd name="connsiteY14" fmla="*/ 10663 h 5056577"/>
                  <a:gd name="connsiteX15" fmla="*/ 2238498 w 2444038"/>
                  <a:gd name="connsiteY15" fmla="*/ 35777 h 5056577"/>
                  <a:gd name="connsiteX16" fmla="*/ 2238498 w 2444038"/>
                  <a:gd name="connsiteY16" fmla="*/ 35777 h 5056577"/>
                  <a:gd name="connsiteX17" fmla="*/ 2378798 w 2444038"/>
                  <a:gd name="connsiteY17" fmla="*/ 151665 h 5056577"/>
                  <a:gd name="connsiteX18" fmla="*/ 2433235 w 2444038"/>
                  <a:gd name="connsiteY18" fmla="*/ 329987 h 5056577"/>
                  <a:gd name="connsiteX19" fmla="*/ 2433235 w 2444038"/>
                  <a:gd name="connsiteY19" fmla="*/ 4726731 h 5056577"/>
                  <a:gd name="connsiteX20" fmla="*/ 2443898 w 2444038"/>
                  <a:gd name="connsiteY20" fmla="*/ 4726731 h 5056577"/>
                  <a:gd name="connsiteX21" fmla="*/ 2443898 w 2444038"/>
                  <a:gd name="connsiteY21" fmla="*/ 329847 h 5056577"/>
                  <a:gd name="connsiteX22" fmla="*/ 2387637 w 2444038"/>
                  <a:gd name="connsiteY22" fmla="*/ 145632 h 5056577"/>
                  <a:gd name="connsiteX23" fmla="*/ 2242707 w 2444038"/>
                  <a:gd name="connsiteY23" fmla="*/ 25956 h 5056577"/>
                  <a:gd name="connsiteX24" fmla="*/ 2242707 w 2444038"/>
                  <a:gd name="connsiteY24" fmla="*/ 25956 h 5056577"/>
                  <a:gd name="connsiteX25" fmla="*/ 2114753 w 2444038"/>
                  <a:gd name="connsiteY25" fmla="*/ 0 h 5056577"/>
                  <a:gd name="connsiteX26" fmla="*/ 329426 w 2444038"/>
                  <a:gd name="connsiteY26" fmla="*/ 0 h 5056577"/>
                  <a:gd name="connsiteX27" fmla="*/ 145492 w 2444038"/>
                  <a:gd name="connsiteY27" fmla="*/ 56401 h 5056577"/>
                  <a:gd name="connsiteX28" fmla="*/ 25956 w 2444038"/>
                  <a:gd name="connsiteY28" fmla="*/ 201752 h 5056577"/>
                  <a:gd name="connsiteX29" fmla="*/ 0 w 2444038"/>
                  <a:gd name="connsiteY29" fmla="*/ 329987 h 5056577"/>
                  <a:gd name="connsiteX30" fmla="*/ 0 w 2444038"/>
                  <a:gd name="connsiteY30" fmla="*/ 4726731 h 5056577"/>
                  <a:gd name="connsiteX31" fmla="*/ 56261 w 2444038"/>
                  <a:gd name="connsiteY31" fmla="*/ 4910946 h 5056577"/>
                  <a:gd name="connsiteX32" fmla="*/ 201332 w 2444038"/>
                  <a:gd name="connsiteY32" fmla="*/ 5030623 h 5056577"/>
                  <a:gd name="connsiteX33" fmla="*/ 329286 w 2444038"/>
                  <a:gd name="connsiteY33" fmla="*/ 5056578 h 5056577"/>
                  <a:gd name="connsiteX34" fmla="*/ 2114612 w 2444038"/>
                  <a:gd name="connsiteY34" fmla="*/ 5056578 h 5056577"/>
                  <a:gd name="connsiteX35" fmla="*/ 2298546 w 2444038"/>
                  <a:gd name="connsiteY35" fmla="*/ 5000177 h 5056577"/>
                  <a:gd name="connsiteX36" fmla="*/ 2418083 w 2444038"/>
                  <a:gd name="connsiteY36" fmla="*/ 4854825 h 5056577"/>
                  <a:gd name="connsiteX37" fmla="*/ 2418083 w 2444038"/>
                  <a:gd name="connsiteY37" fmla="*/ 4854825 h 5056577"/>
                  <a:gd name="connsiteX38" fmla="*/ 2444038 w 2444038"/>
                  <a:gd name="connsiteY38" fmla="*/ 4726591 h 5056577"/>
                  <a:gd name="connsiteX39" fmla="*/ 2438707 w 2444038"/>
                  <a:gd name="connsiteY39" fmla="*/ 4726591 h 505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44038" h="5056577">
                    <a:moveTo>
                      <a:pt x="2438847" y="4726731"/>
                    </a:moveTo>
                    <a:lnTo>
                      <a:pt x="2433516" y="4726731"/>
                    </a:lnTo>
                    <a:cubicBezTo>
                      <a:pt x="2433516" y="4770926"/>
                      <a:pt x="2424537" y="4812595"/>
                      <a:pt x="2408542" y="4850757"/>
                    </a:cubicBezTo>
                    <a:lnTo>
                      <a:pt x="2408542" y="4850757"/>
                    </a:lnTo>
                    <a:cubicBezTo>
                      <a:pt x="2384411" y="4908000"/>
                      <a:pt x="2343864" y="4956824"/>
                      <a:pt x="2292934" y="4991338"/>
                    </a:cubicBezTo>
                    <a:cubicBezTo>
                      <a:pt x="2242005" y="5025852"/>
                      <a:pt x="2180975" y="5045915"/>
                      <a:pt x="2115033" y="5045915"/>
                    </a:cubicBezTo>
                    <a:lnTo>
                      <a:pt x="329426" y="5045915"/>
                    </a:lnTo>
                    <a:cubicBezTo>
                      <a:pt x="285372" y="5045915"/>
                      <a:pt x="243702" y="5036936"/>
                      <a:pt x="205541" y="5020801"/>
                    </a:cubicBezTo>
                    <a:cubicBezTo>
                      <a:pt x="148438" y="4996529"/>
                      <a:pt x="99614" y="4955983"/>
                      <a:pt x="65240" y="4904913"/>
                    </a:cubicBezTo>
                    <a:cubicBezTo>
                      <a:pt x="30866" y="4853844"/>
                      <a:pt x="10803" y="4792813"/>
                      <a:pt x="10803" y="4726591"/>
                    </a:cubicBezTo>
                    <a:lnTo>
                      <a:pt x="10803" y="329847"/>
                    </a:lnTo>
                    <a:cubicBezTo>
                      <a:pt x="10803" y="285793"/>
                      <a:pt x="19782" y="243983"/>
                      <a:pt x="35777" y="205821"/>
                    </a:cubicBezTo>
                    <a:cubicBezTo>
                      <a:pt x="59908" y="148578"/>
                      <a:pt x="100455" y="99754"/>
                      <a:pt x="151384" y="65240"/>
                    </a:cubicBezTo>
                    <a:cubicBezTo>
                      <a:pt x="202314" y="30726"/>
                      <a:pt x="263344" y="10663"/>
                      <a:pt x="329286" y="10663"/>
                    </a:cubicBezTo>
                    <a:lnTo>
                      <a:pt x="2114612" y="10663"/>
                    </a:lnTo>
                    <a:cubicBezTo>
                      <a:pt x="2158667" y="10663"/>
                      <a:pt x="2200336" y="19642"/>
                      <a:pt x="2238498" y="35777"/>
                    </a:cubicBezTo>
                    <a:lnTo>
                      <a:pt x="2238498" y="35777"/>
                    </a:lnTo>
                    <a:cubicBezTo>
                      <a:pt x="2295600" y="60049"/>
                      <a:pt x="2344425" y="100596"/>
                      <a:pt x="2378798" y="151665"/>
                    </a:cubicBezTo>
                    <a:cubicBezTo>
                      <a:pt x="2413172" y="202735"/>
                      <a:pt x="2433235" y="263765"/>
                      <a:pt x="2433235" y="329987"/>
                    </a:cubicBezTo>
                    <a:lnTo>
                      <a:pt x="2433235" y="4726731"/>
                    </a:lnTo>
                    <a:lnTo>
                      <a:pt x="2443898" y="4726731"/>
                    </a:lnTo>
                    <a:lnTo>
                      <a:pt x="2443898" y="329847"/>
                    </a:lnTo>
                    <a:cubicBezTo>
                      <a:pt x="2443898" y="261521"/>
                      <a:pt x="2423134" y="198245"/>
                      <a:pt x="2387637" y="145632"/>
                    </a:cubicBezTo>
                    <a:cubicBezTo>
                      <a:pt x="2352141" y="92879"/>
                      <a:pt x="2301633" y="50929"/>
                      <a:pt x="2242707" y="25956"/>
                    </a:cubicBezTo>
                    <a:lnTo>
                      <a:pt x="2242707" y="25956"/>
                    </a:lnTo>
                    <a:cubicBezTo>
                      <a:pt x="2203423" y="9260"/>
                      <a:pt x="2160210" y="0"/>
                      <a:pt x="2114753" y="0"/>
                    </a:cubicBezTo>
                    <a:lnTo>
                      <a:pt x="329426" y="0"/>
                    </a:lnTo>
                    <a:cubicBezTo>
                      <a:pt x="261240" y="0"/>
                      <a:pt x="198105" y="20765"/>
                      <a:pt x="145492" y="56401"/>
                    </a:cubicBezTo>
                    <a:cubicBezTo>
                      <a:pt x="92879" y="92037"/>
                      <a:pt x="50929" y="142546"/>
                      <a:pt x="25956" y="201752"/>
                    </a:cubicBezTo>
                    <a:cubicBezTo>
                      <a:pt x="9260" y="241177"/>
                      <a:pt x="0" y="284390"/>
                      <a:pt x="0" y="329987"/>
                    </a:cubicBezTo>
                    <a:lnTo>
                      <a:pt x="0" y="4726731"/>
                    </a:lnTo>
                    <a:cubicBezTo>
                      <a:pt x="0" y="4795058"/>
                      <a:pt x="20765" y="4858333"/>
                      <a:pt x="56261" y="4910946"/>
                    </a:cubicBezTo>
                    <a:cubicBezTo>
                      <a:pt x="91897" y="4963699"/>
                      <a:pt x="142265" y="5005649"/>
                      <a:pt x="201332" y="5030623"/>
                    </a:cubicBezTo>
                    <a:cubicBezTo>
                      <a:pt x="240616" y="5047318"/>
                      <a:pt x="283828" y="5056578"/>
                      <a:pt x="329286" y="5056578"/>
                    </a:cubicBezTo>
                    <a:lnTo>
                      <a:pt x="2114612" y="5056578"/>
                    </a:lnTo>
                    <a:cubicBezTo>
                      <a:pt x="2182798" y="5056578"/>
                      <a:pt x="2245934" y="5035814"/>
                      <a:pt x="2298546" y="5000177"/>
                    </a:cubicBezTo>
                    <a:cubicBezTo>
                      <a:pt x="2351159" y="4964541"/>
                      <a:pt x="2393109" y="4914032"/>
                      <a:pt x="2418083" y="4854825"/>
                    </a:cubicBezTo>
                    <a:lnTo>
                      <a:pt x="2418083" y="4854825"/>
                    </a:lnTo>
                    <a:cubicBezTo>
                      <a:pt x="2434779" y="4815401"/>
                      <a:pt x="2444038" y="4772189"/>
                      <a:pt x="2444038" y="4726591"/>
                    </a:cubicBezTo>
                    <a:lnTo>
                      <a:pt x="2438707" y="4726591"/>
                    </a:lnTo>
                    <a:close/>
                  </a:path>
                </a:pathLst>
              </a:custGeom>
              <a:solidFill>
                <a:srgbClr val="191919"/>
              </a:solidFill>
              <a:ln w="140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spTree>
    <p:extLst>
      <p:ext uri="{BB962C8B-B14F-4D97-AF65-F5344CB8AC3E}">
        <p14:creationId xmlns:p14="http://schemas.microsoft.com/office/powerpoint/2010/main" val="5791432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E05CF0-7747-CF09-76FF-2015590BDFC8}"/>
              </a:ext>
            </a:extLst>
          </p:cNvPr>
          <p:cNvSpPr>
            <a:spLocks noGrp="1"/>
          </p:cNvSpPr>
          <p:nvPr>
            <p:ph type="title"/>
          </p:nvPr>
        </p:nvSpPr>
        <p:spPr/>
        <p:txBody>
          <a:bodyPr/>
          <a:lstStyle/>
          <a:p>
            <a:r>
              <a:rPr lang="en-GB"/>
              <a:t>Reliability and Validity </a:t>
            </a:r>
          </a:p>
        </p:txBody>
      </p:sp>
      <p:sp>
        <p:nvSpPr>
          <p:cNvPr id="5" name="Content Placeholder 4">
            <a:extLst>
              <a:ext uri="{FF2B5EF4-FFF2-40B4-BE49-F238E27FC236}">
                <a16:creationId xmlns:a16="http://schemas.microsoft.com/office/drawing/2014/main" id="{98A183D4-3E4C-C8EA-C988-AC059F91C51D}"/>
              </a:ext>
            </a:extLst>
          </p:cNvPr>
          <p:cNvSpPr>
            <a:spLocks noGrp="1"/>
          </p:cNvSpPr>
          <p:nvPr>
            <p:ph sz="quarter" idx="13"/>
          </p:nvPr>
        </p:nvSpPr>
        <p:spPr/>
        <p:txBody>
          <a:bodyPr/>
          <a:lstStyle/>
          <a:p>
            <a:r>
              <a:rPr lang="en-GB" dirty="0"/>
              <a:t>Workbook page 91</a:t>
            </a:r>
          </a:p>
          <a:p>
            <a:endParaRPr lang="en-GB" dirty="0"/>
          </a:p>
        </p:txBody>
      </p:sp>
      <p:sp>
        <p:nvSpPr>
          <p:cNvPr id="10" name="TextBox 9">
            <a:extLst>
              <a:ext uri="{FF2B5EF4-FFF2-40B4-BE49-F238E27FC236}">
                <a16:creationId xmlns:a16="http://schemas.microsoft.com/office/drawing/2014/main" id="{19CB22DF-3300-6AB5-73EC-A91010169107}"/>
              </a:ext>
            </a:extLst>
          </p:cNvPr>
          <p:cNvSpPr txBox="1"/>
          <p:nvPr/>
        </p:nvSpPr>
        <p:spPr>
          <a:xfrm>
            <a:off x="1479902" y="3429000"/>
            <a:ext cx="3633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42424"/>
                </a:solidFill>
                <a:effectLst/>
                <a:uLnTx/>
                <a:uFillTx/>
                <a:latin typeface="Arial"/>
                <a:ea typeface="+mn-ea"/>
                <a:cs typeface="+mn-cs"/>
              </a:rPr>
              <a:t>is about getting the </a:t>
            </a:r>
            <a:r>
              <a:rPr kumimoji="0" lang="en-US" sz="1800" b="1" i="0" u="none" strike="noStrike" kern="1200" cap="none" spc="0" normalizeH="0" baseline="0" noProof="0">
                <a:ln>
                  <a:noFill/>
                </a:ln>
                <a:solidFill>
                  <a:srgbClr val="242424"/>
                </a:solidFill>
                <a:effectLst/>
                <a:uLnTx/>
                <a:uFillTx/>
                <a:latin typeface="Arial"/>
                <a:ea typeface="+mn-ea"/>
                <a:cs typeface="+mn-cs"/>
              </a:rPr>
              <a:t>TEST RIGHT </a:t>
            </a:r>
            <a:r>
              <a:rPr kumimoji="0" lang="en-US" sz="1800" b="0" i="0" u="none" strike="noStrike" kern="1200" cap="none" spc="0" normalizeH="0" baseline="0" noProof="0">
                <a:ln>
                  <a:noFill/>
                </a:ln>
                <a:solidFill>
                  <a:srgbClr val="242424"/>
                </a:solidFill>
                <a:effectLst/>
                <a:uLnTx/>
                <a:uFillTx/>
                <a:latin typeface="Arial"/>
                <a:ea typeface="+mn-ea"/>
                <a:cs typeface="+mn-cs"/>
              </a:rPr>
              <a:t>– consistent and precise</a:t>
            </a: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7BC934BF-3997-F997-A23F-94EBBDDA9BCD}"/>
              </a:ext>
            </a:extLst>
          </p:cNvPr>
          <p:cNvSpPr txBox="1">
            <a:spLocks/>
          </p:cNvSpPr>
          <p:nvPr/>
        </p:nvSpPr>
        <p:spPr>
          <a:xfrm>
            <a:off x="1479904" y="2905780"/>
            <a:ext cx="3261431" cy="5232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srgbClr val="409E85"/>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Reliability</a:t>
            </a:r>
          </a:p>
        </p:txBody>
      </p:sp>
      <p:sp>
        <p:nvSpPr>
          <p:cNvPr id="7" name="TextBox 6">
            <a:extLst>
              <a:ext uri="{FF2B5EF4-FFF2-40B4-BE49-F238E27FC236}">
                <a16:creationId xmlns:a16="http://schemas.microsoft.com/office/drawing/2014/main" id="{EEBF0BB4-34E1-8B5C-47E0-3C41A5B03767}"/>
              </a:ext>
            </a:extLst>
          </p:cNvPr>
          <p:cNvSpPr txBox="1"/>
          <p:nvPr/>
        </p:nvSpPr>
        <p:spPr>
          <a:xfrm>
            <a:off x="6729236" y="3429000"/>
            <a:ext cx="35888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is about getting the </a:t>
            </a:r>
            <a:r>
              <a:rPr kumimoji="0" lang="en-GB" sz="1800" b="1" i="0" u="none" strike="noStrike" kern="1200" cap="none" spc="0" normalizeH="0" baseline="0" noProof="0">
                <a:ln>
                  <a:noFill/>
                </a:ln>
                <a:solidFill>
                  <a:srgbClr val="242424"/>
                </a:solidFill>
                <a:effectLst/>
                <a:uLnTx/>
                <a:uFillTx/>
                <a:latin typeface="Arial"/>
                <a:ea typeface="+mn-ea"/>
                <a:cs typeface="+mn-cs"/>
              </a:rPr>
              <a:t>RIGHT TEST </a:t>
            </a:r>
            <a:r>
              <a:rPr kumimoji="0" lang="en-GB" sz="1800" b="0" i="0" u="none" strike="noStrike" kern="1200" cap="none" spc="0" normalizeH="0" baseline="0" noProof="0">
                <a:ln>
                  <a:noFill/>
                </a:ln>
                <a:solidFill>
                  <a:srgbClr val="242424"/>
                </a:solidFill>
                <a:effectLst/>
                <a:uLnTx/>
                <a:uFillTx/>
                <a:latin typeface="Arial"/>
                <a:ea typeface="+mn-ea"/>
                <a:cs typeface="+mn-cs"/>
              </a:rPr>
              <a:t>– related to its intended purpose</a:t>
            </a:r>
          </a:p>
        </p:txBody>
      </p:sp>
      <p:sp>
        <p:nvSpPr>
          <p:cNvPr id="8" name="Content Placeholder 5">
            <a:extLst>
              <a:ext uri="{FF2B5EF4-FFF2-40B4-BE49-F238E27FC236}">
                <a16:creationId xmlns:a16="http://schemas.microsoft.com/office/drawing/2014/main" id="{831783E8-4FDD-DA82-9CFD-521953B9B747}"/>
              </a:ext>
            </a:extLst>
          </p:cNvPr>
          <p:cNvSpPr txBox="1">
            <a:spLocks/>
          </p:cNvSpPr>
          <p:nvPr/>
        </p:nvSpPr>
        <p:spPr>
          <a:xfrm>
            <a:off x="6729237" y="2905780"/>
            <a:ext cx="3261431" cy="5232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srgbClr val="409E85"/>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Validity</a:t>
            </a:r>
          </a:p>
        </p:txBody>
      </p:sp>
      <p:cxnSp>
        <p:nvCxnSpPr>
          <p:cNvPr id="13" name="Straight Connector 12">
            <a:extLst>
              <a:ext uri="{FF2B5EF4-FFF2-40B4-BE49-F238E27FC236}">
                <a16:creationId xmlns:a16="http://schemas.microsoft.com/office/drawing/2014/main" id="{BF8FF809-AF34-7F7D-D293-3713120DD462}"/>
              </a:ext>
            </a:extLst>
          </p:cNvPr>
          <p:cNvCxnSpPr/>
          <p:nvPr/>
        </p:nvCxnSpPr>
        <p:spPr>
          <a:xfrm>
            <a:off x="5779911" y="2281972"/>
            <a:ext cx="0" cy="2630311"/>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7090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AFB6-310B-08AA-EF59-3A4991C7F2D7}"/>
              </a:ext>
            </a:extLst>
          </p:cNvPr>
          <p:cNvSpPr>
            <a:spLocks noGrp="1"/>
          </p:cNvSpPr>
          <p:nvPr>
            <p:ph type="title"/>
          </p:nvPr>
        </p:nvSpPr>
        <p:spPr>
          <a:xfrm>
            <a:off x="3950856" y="1093014"/>
            <a:ext cx="7197435" cy="720291"/>
          </a:xfrm>
        </p:spPr>
        <p:txBody>
          <a:bodyPr/>
          <a:lstStyle/>
          <a:p>
            <a:r>
              <a:rPr lang="en-GB"/>
              <a:t>Reliability</a:t>
            </a:r>
          </a:p>
        </p:txBody>
      </p:sp>
      <p:sp>
        <p:nvSpPr>
          <p:cNvPr id="3" name="Content Placeholder 2">
            <a:extLst>
              <a:ext uri="{FF2B5EF4-FFF2-40B4-BE49-F238E27FC236}">
                <a16:creationId xmlns:a16="http://schemas.microsoft.com/office/drawing/2014/main" id="{2EE28876-2485-BCE4-2454-FEE8FE1C7FE4}"/>
              </a:ext>
            </a:extLst>
          </p:cNvPr>
          <p:cNvSpPr>
            <a:spLocks noGrp="1"/>
          </p:cNvSpPr>
          <p:nvPr>
            <p:ph idx="1"/>
          </p:nvPr>
        </p:nvSpPr>
        <p:spPr>
          <a:xfrm>
            <a:off x="3950856" y="2290023"/>
            <a:ext cx="7197181" cy="3895580"/>
          </a:xfrm>
        </p:spPr>
        <p:txBody>
          <a:bodyPr>
            <a:normAutofit/>
          </a:bodyPr>
          <a:lstStyle/>
          <a:p>
            <a:pPr>
              <a:spcAft>
                <a:spcPts val="1200"/>
              </a:spcAft>
            </a:pPr>
            <a:r>
              <a:rPr lang="en-GB" sz="1800"/>
              <a:t>Nothing can be measured with absolute accuracy</a:t>
            </a:r>
          </a:p>
          <a:p>
            <a:pPr>
              <a:spcAft>
                <a:spcPts val="1200"/>
              </a:spcAft>
            </a:pPr>
            <a:r>
              <a:rPr lang="en-GB" sz="1800"/>
              <a:t>A test’s reliability concerns the precision and consistency of measurement</a:t>
            </a:r>
          </a:p>
          <a:p>
            <a:pPr>
              <a:spcAft>
                <a:spcPts val="1200"/>
              </a:spcAft>
            </a:pPr>
            <a:r>
              <a:rPr lang="en-GB" sz="1800"/>
              <a:t>The more error in test scores the lower the reliability</a:t>
            </a:r>
          </a:p>
          <a:p>
            <a:pPr>
              <a:spcAft>
                <a:spcPts val="1200"/>
              </a:spcAft>
            </a:pPr>
            <a:r>
              <a:rPr lang="en-GB" sz="1800"/>
              <a:t>Generally, the longer the test the greater the reliability</a:t>
            </a:r>
          </a:p>
          <a:p>
            <a:pPr lvl="1">
              <a:spcAft>
                <a:spcPts val="1200"/>
              </a:spcAft>
            </a:pPr>
            <a:r>
              <a:rPr lang="en-GB" sz="1800"/>
              <a:t>NB: Use total scores on Swift tests for decision making</a:t>
            </a:r>
          </a:p>
          <a:p>
            <a:pPr>
              <a:spcAft>
                <a:spcPts val="1200"/>
              </a:spcAft>
            </a:pPr>
            <a:r>
              <a:rPr lang="en-GB" sz="1800"/>
              <a:t>Reliability is a prerequisite for Validity</a:t>
            </a:r>
          </a:p>
        </p:txBody>
      </p:sp>
    </p:spTree>
    <p:extLst>
      <p:ext uri="{BB962C8B-B14F-4D97-AF65-F5344CB8AC3E}">
        <p14:creationId xmlns:p14="http://schemas.microsoft.com/office/powerpoint/2010/main" val="11114170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E462CE-2E1F-132B-D772-8F0038CD5655}"/>
              </a:ext>
            </a:extLst>
          </p:cNvPr>
          <p:cNvSpPr>
            <a:spLocks noGrp="1"/>
          </p:cNvSpPr>
          <p:nvPr>
            <p:ph type="title"/>
          </p:nvPr>
        </p:nvSpPr>
        <p:spPr>
          <a:xfrm>
            <a:off x="838200" y="434253"/>
            <a:ext cx="10515600" cy="720291"/>
          </a:xfrm>
        </p:spPr>
        <p:txBody>
          <a:bodyPr/>
          <a:lstStyle/>
          <a:p>
            <a:pPr algn="ctr"/>
            <a:r>
              <a:rPr lang="en-GB"/>
              <a:t>Potential Sources of Error in Self-Report </a:t>
            </a:r>
          </a:p>
        </p:txBody>
      </p:sp>
      <p:pic>
        <p:nvPicPr>
          <p:cNvPr id="8" name="Content Placeholder 6">
            <a:extLst>
              <a:ext uri="{FF2B5EF4-FFF2-40B4-BE49-F238E27FC236}">
                <a16:creationId xmlns:a16="http://schemas.microsoft.com/office/drawing/2014/main" id="{CFAD6599-CF5B-A950-9A67-18E2162B0C33}"/>
              </a:ext>
            </a:extLst>
          </p:cNvPr>
          <p:cNvPicPr>
            <a:picLocks noChangeAspect="1"/>
          </p:cNvPicPr>
          <p:nvPr/>
        </p:nvPicPr>
        <p:blipFill rotWithShape="1">
          <a:blip r:embed="rId2"/>
          <a:srcRect l="39574"/>
          <a:stretch/>
        </p:blipFill>
        <p:spPr>
          <a:xfrm>
            <a:off x="5387222" y="1816374"/>
            <a:ext cx="4972794" cy="3799469"/>
          </a:xfrm>
          <a:prstGeom prst="rect">
            <a:avLst/>
          </a:prstGeom>
        </p:spPr>
      </p:pic>
      <p:sp>
        <p:nvSpPr>
          <p:cNvPr id="15" name="Oval 14">
            <a:extLst>
              <a:ext uri="{FF2B5EF4-FFF2-40B4-BE49-F238E27FC236}">
                <a16:creationId xmlns:a16="http://schemas.microsoft.com/office/drawing/2014/main" id="{CEAA8BFA-F4B0-E06F-F55A-1ABC808DDE3F}"/>
              </a:ext>
            </a:extLst>
          </p:cNvPr>
          <p:cNvSpPr/>
          <p:nvPr/>
        </p:nvSpPr>
        <p:spPr>
          <a:xfrm>
            <a:off x="5715061" y="2152229"/>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Oval 15">
            <a:extLst>
              <a:ext uri="{FF2B5EF4-FFF2-40B4-BE49-F238E27FC236}">
                <a16:creationId xmlns:a16="http://schemas.microsoft.com/office/drawing/2014/main" id="{BB477AA8-5FE5-A089-F8C7-F52898BF169A}"/>
              </a:ext>
            </a:extLst>
          </p:cNvPr>
          <p:cNvSpPr/>
          <p:nvPr/>
        </p:nvSpPr>
        <p:spPr>
          <a:xfrm>
            <a:off x="5715061" y="2360847"/>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F96B7FEE-EE48-7328-6BF5-7AC8B294BE84}"/>
              </a:ext>
            </a:extLst>
          </p:cNvPr>
          <p:cNvSpPr/>
          <p:nvPr/>
        </p:nvSpPr>
        <p:spPr>
          <a:xfrm>
            <a:off x="5715061" y="2567560"/>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Oval 17">
            <a:extLst>
              <a:ext uri="{FF2B5EF4-FFF2-40B4-BE49-F238E27FC236}">
                <a16:creationId xmlns:a16="http://schemas.microsoft.com/office/drawing/2014/main" id="{2EC90AAB-AC9A-95ED-DB18-F497DFF36ED9}"/>
              </a:ext>
            </a:extLst>
          </p:cNvPr>
          <p:cNvSpPr/>
          <p:nvPr/>
        </p:nvSpPr>
        <p:spPr>
          <a:xfrm>
            <a:off x="5715061" y="3468705"/>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Oval 18">
            <a:extLst>
              <a:ext uri="{FF2B5EF4-FFF2-40B4-BE49-F238E27FC236}">
                <a16:creationId xmlns:a16="http://schemas.microsoft.com/office/drawing/2014/main" id="{1A1E9AE4-B786-AC2D-CCAD-CF45AA69F141}"/>
              </a:ext>
            </a:extLst>
          </p:cNvPr>
          <p:cNvSpPr/>
          <p:nvPr/>
        </p:nvSpPr>
        <p:spPr>
          <a:xfrm>
            <a:off x="5715061" y="3677323"/>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A9C2C22A-B978-D28C-A998-062D51F4DA9D}"/>
              </a:ext>
            </a:extLst>
          </p:cNvPr>
          <p:cNvSpPr/>
          <p:nvPr/>
        </p:nvSpPr>
        <p:spPr>
          <a:xfrm>
            <a:off x="5715061" y="3884036"/>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Oval 20">
            <a:extLst>
              <a:ext uri="{FF2B5EF4-FFF2-40B4-BE49-F238E27FC236}">
                <a16:creationId xmlns:a16="http://schemas.microsoft.com/office/drawing/2014/main" id="{6F6EFFFD-4CB1-6EEA-D68E-412291114711}"/>
              </a:ext>
            </a:extLst>
          </p:cNvPr>
          <p:cNvSpPr/>
          <p:nvPr/>
        </p:nvSpPr>
        <p:spPr>
          <a:xfrm>
            <a:off x="5715061" y="4776856"/>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1D0528CE-48AF-4C76-1D09-7BDA887E3AA1}"/>
              </a:ext>
            </a:extLst>
          </p:cNvPr>
          <p:cNvSpPr/>
          <p:nvPr/>
        </p:nvSpPr>
        <p:spPr>
          <a:xfrm>
            <a:off x="5715061" y="4985474"/>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1BE896DA-A4A8-6424-7889-4CFF43D35729}"/>
              </a:ext>
            </a:extLst>
          </p:cNvPr>
          <p:cNvSpPr/>
          <p:nvPr/>
        </p:nvSpPr>
        <p:spPr>
          <a:xfrm>
            <a:off x="5715061" y="5192187"/>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1C62A4D0-181A-C99C-1E01-1844248FE2EB}"/>
              </a:ext>
            </a:extLst>
          </p:cNvPr>
          <p:cNvSpPr/>
          <p:nvPr/>
        </p:nvSpPr>
        <p:spPr>
          <a:xfrm>
            <a:off x="5439998" y="1833418"/>
            <a:ext cx="4858603" cy="11214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597382EB-060F-D1AD-4613-802708061206}"/>
              </a:ext>
            </a:extLst>
          </p:cNvPr>
          <p:cNvSpPr/>
          <p:nvPr/>
        </p:nvSpPr>
        <p:spPr>
          <a:xfrm>
            <a:off x="5439997" y="4452167"/>
            <a:ext cx="4858603" cy="1121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8325A901-A224-1370-D5A0-368CB9872BA1}"/>
              </a:ext>
            </a:extLst>
          </p:cNvPr>
          <p:cNvSpPr/>
          <p:nvPr/>
        </p:nvSpPr>
        <p:spPr>
          <a:xfrm>
            <a:off x="5439997" y="3142793"/>
            <a:ext cx="4858603" cy="11214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64ACC0A2-6DCA-EEB2-0133-02CF81786063}"/>
              </a:ext>
            </a:extLst>
          </p:cNvPr>
          <p:cNvSpPr/>
          <p:nvPr/>
        </p:nvSpPr>
        <p:spPr bwMode="auto">
          <a:xfrm>
            <a:off x="2178303" y="1833419"/>
            <a:ext cx="3061251" cy="112147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Arial" panose="020B0604020202020204"/>
                <a:ea typeface="Roboto" panose="02000000000000000000" pitchFamily="2" charset="0"/>
                <a:cs typeface="Roboto" panose="02000000000000000000" pitchFamily="2" charset="0"/>
              </a:rPr>
              <a:t>Individual</a:t>
            </a:r>
          </a:p>
        </p:txBody>
      </p:sp>
      <p:sp>
        <p:nvSpPr>
          <p:cNvPr id="13" name="Rectangle 12">
            <a:extLst>
              <a:ext uri="{FF2B5EF4-FFF2-40B4-BE49-F238E27FC236}">
                <a16:creationId xmlns:a16="http://schemas.microsoft.com/office/drawing/2014/main" id="{4CEB7DB0-D8C4-1C55-8989-B6EB7A8795AE}"/>
              </a:ext>
            </a:extLst>
          </p:cNvPr>
          <p:cNvSpPr/>
          <p:nvPr/>
        </p:nvSpPr>
        <p:spPr bwMode="auto">
          <a:xfrm>
            <a:off x="2178302" y="3163896"/>
            <a:ext cx="3061251" cy="112147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Arial" panose="020B0604020202020204"/>
                <a:ea typeface="Roboto" panose="02000000000000000000" pitchFamily="2" charset="0"/>
                <a:cs typeface="Roboto" panose="02000000000000000000" pitchFamily="2" charset="0"/>
              </a:rPr>
              <a:t>Administrator</a:t>
            </a:r>
          </a:p>
        </p:txBody>
      </p:sp>
      <p:sp>
        <p:nvSpPr>
          <p:cNvPr id="14" name="Rectangle 13">
            <a:extLst>
              <a:ext uri="{FF2B5EF4-FFF2-40B4-BE49-F238E27FC236}">
                <a16:creationId xmlns:a16="http://schemas.microsoft.com/office/drawing/2014/main" id="{45D64460-916B-92A2-E9F6-02E0C93D26BC}"/>
              </a:ext>
            </a:extLst>
          </p:cNvPr>
          <p:cNvSpPr/>
          <p:nvPr/>
        </p:nvSpPr>
        <p:spPr bwMode="auto">
          <a:xfrm>
            <a:off x="2178302" y="4494373"/>
            <a:ext cx="3061251" cy="112147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Arial" panose="020B0604020202020204"/>
                <a:ea typeface="Roboto" panose="02000000000000000000" pitchFamily="2" charset="0"/>
                <a:cs typeface="Roboto" panose="02000000000000000000" pitchFamily="2" charset="0"/>
              </a:rPr>
              <a:t>Test Developer</a:t>
            </a:r>
          </a:p>
        </p:txBody>
      </p:sp>
    </p:spTree>
    <p:extLst>
      <p:ext uri="{BB962C8B-B14F-4D97-AF65-F5344CB8AC3E}">
        <p14:creationId xmlns:p14="http://schemas.microsoft.com/office/powerpoint/2010/main" val="290451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6752C9-3FC0-1F11-4454-1291F9DE17B4}"/>
              </a:ext>
            </a:extLst>
          </p:cNvPr>
          <p:cNvSpPr>
            <a:spLocks noGrp="1"/>
          </p:cNvSpPr>
          <p:nvPr>
            <p:ph type="title"/>
          </p:nvPr>
        </p:nvSpPr>
        <p:spPr/>
        <p:txBody>
          <a:bodyPr/>
          <a:lstStyle/>
          <a:p>
            <a:r>
              <a:rPr lang="en-GB"/>
              <a:t>Methods of Assessing Reliability</a:t>
            </a:r>
          </a:p>
        </p:txBody>
      </p:sp>
      <p:sp>
        <p:nvSpPr>
          <p:cNvPr id="12" name="Rectangle: Diagonal Corners Rounded 11">
            <a:extLst>
              <a:ext uri="{FF2B5EF4-FFF2-40B4-BE49-F238E27FC236}">
                <a16:creationId xmlns:a16="http://schemas.microsoft.com/office/drawing/2014/main" id="{7D270759-E044-5CC0-A849-926ED78AB528}"/>
              </a:ext>
            </a:extLst>
          </p:cNvPr>
          <p:cNvSpPr/>
          <p:nvPr/>
        </p:nvSpPr>
        <p:spPr>
          <a:xfrm>
            <a:off x="486040" y="1737873"/>
            <a:ext cx="3463046" cy="359121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C3BC74A5-672E-E2E4-B6D5-FCFE1331C5FA}"/>
              </a:ext>
            </a:extLst>
          </p:cNvPr>
          <p:cNvSpPr txBox="1"/>
          <p:nvPr/>
        </p:nvSpPr>
        <p:spPr>
          <a:xfrm>
            <a:off x="743327" y="2061143"/>
            <a:ext cx="29484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Test-Retest – administering the same test twice </a:t>
            </a:r>
          </a:p>
        </p:txBody>
      </p:sp>
      <p:sp>
        <p:nvSpPr>
          <p:cNvPr id="14" name="TextBox 13">
            <a:extLst>
              <a:ext uri="{FF2B5EF4-FFF2-40B4-BE49-F238E27FC236}">
                <a16:creationId xmlns:a16="http://schemas.microsoft.com/office/drawing/2014/main" id="{B4E15207-7CA8-D2EB-220C-FA5206644BE3}"/>
              </a:ext>
            </a:extLst>
          </p:cNvPr>
          <p:cNvSpPr txBox="1"/>
          <p:nvPr/>
        </p:nvSpPr>
        <p:spPr>
          <a:xfrm>
            <a:off x="743327" y="3066356"/>
            <a:ext cx="294847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a:ea typeface="+mn-ea"/>
                <a:cs typeface="+mn-cs"/>
              </a:rPr>
              <a:t>+</a:t>
            </a:r>
            <a:r>
              <a:rPr kumimoji="0" lang="en-GB" sz="28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Gives indication that attribute is stable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Candidates not willing to do it twice</a:t>
            </a:r>
          </a:p>
        </p:txBody>
      </p:sp>
      <p:sp>
        <p:nvSpPr>
          <p:cNvPr id="15" name="Rectangle: Diagonal Corners Rounded 14">
            <a:extLst>
              <a:ext uri="{FF2B5EF4-FFF2-40B4-BE49-F238E27FC236}">
                <a16:creationId xmlns:a16="http://schemas.microsoft.com/office/drawing/2014/main" id="{5DA65F87-4D7E-C999-EA85-5957585A577C}"/>
              </a:ext>
            </a:extLst>
          </p:cNvPr>
          <p:cNvSpPr/>
          <p:nvPr/>
        </p:nvSpPr>
        <p:spPr>
          <a:xfrm>
            <a:off x="4206373" y="1737873"/>
            <a:ext cx="3463046" cy="359121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29C054AD-BD23-81A2-01B6-2EF98F9F5714}"/>
              </a:ext>
            </a:extLst>
          </p:cNvPr>
          <p:cNvSpPr txBox="1"/>
          <p:nvPr/>
        </p:nvSpPr>
        <p:spPr>
          <a:xfrm>
            <a:off x="4463660" y="2061143"/>
            <a:ext cx="29484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Alternate Form – administering two parallel forms </a:t>
            </a:r>
          </a:p>
        </p:txBody>
      </p:sp>
      <p:sp>
        <p:nvSpPr>
          <p:cNvPr id="17" name="TextBox 16">
            <a:extLst>
              <a:ext uri="{FF2B5EF4-FFF2-40B4-BE49-F238E27FC236}">
                <a16:creationId xmlns:a16="http://schemas.microsoft.com/office/drawing/2014/main" id="{50CD94AE-0C2B-F7A5-74D4-33E77F24B59F}"/>
              </a:ext>
            </a:extLst>
          </p:cNvPr>
          <p:cNvSpPr txBox="1"/>
          <p:nvPr/>
        </p:nvSpPr>
        <p:spPr>
          <a:xfrm>
            <a:off x="4463660" y="3066356"/>
            <a:ext cx="294847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a:ea typeface="+mn-ea"/>
                <a:cs typeface="+mn-cs"/>
              </a:rPr>
              <a:t>+</a:t>
            </a:r>
            <a:r>
              <a:rPr kumimoji="0" lang="en-GB" sz="28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Shows developer is clear/consistent on what is measured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Has the expense of developing two forms</a:t>
            </a:r>
          </a:p>
        </p:txBody>
      </p:sp>
      <p:sp>
        <p:nvSpPr>
          <p:cNvPr id="18" name="Rectangle: Diagonal Corners Rounded 17">
            <a:extLst>
              <a:ext uri="{FF2B5EF4-FFF2-40B4-BE49-F238E27FC236}">
                <a16:creationId xmlns:a16="http://schemas.microsoft.com/office/drawing/2014/main" id="{F82F941C-2663-EA52-4239-3DF6D13C5B2F}"/>
              </a:ext>
            </a:extLst>
          </p:cNvPr>
          <p:cNvSpPr/>
          <p:nvPr/>
        </p:nvSpPr>
        <p:spPr>
          <a:xfrm>
            <a:off x="7926706" y="1737873"/>
            <a:ext cx="3463046" cy="359121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F9BC5B09-6858-982B-8D18-FAEE0DFB3B27}"/>
              </a:ext>
            </a:extLst>
          </p:cNvPr>
          <p:cNvSpPr txBox="1"/>
          <p:nvPr/>
        </p:nvSpPr>
        <p:spPr>
          <a:xfrm>
            <a:off x="8183993" y="2061143"/>
            <a:ext cx="29484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Internal Consistency – administering only 1 test once</a:t>
            </a:r>
          </a:p>
        </p:txBody>
      </p:sp>
      <p:sp>
        <p:nvSpPr>
          <p:cNvPr id="20" name="TextBox 19">
            <a:extLst>
              <a:ext uri="{FF2B5EF4-FFF2-40B4-BE49-F238E27FC236}">
                <a16:creationId xmlns:a16="http://schemas.microsoft.com/office/drawing/2014/main" id="{D8D380FC-118B-986A-5184-689914AF26FA}"/>
              </a:ext>
            </a:extLst>
          </p:cNvPr>
          <p:cNvSpPr txBox="1"/>
          <p:nvPr/>
        </p:nvSpPr>
        <p:spPr>
          <a:xfrm>
            <a:off x="8183993" y="3066356"/>
            <a:ext cx="294847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a:ea typeface="+mn-ea"/>
                <a:cs typeface="+mn-cs"/>
              </a:rPr>
              <a:t>+</a:t>
            </a:r>
            <a:r>
              <a:rPr kumimoji="0" lang="en-GB" sz="28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Easy to do as only requires one test on one occasion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Can be misleadingly high with repetitive item content</a:t>
            </a:r>
          </a:p>
        </p:txBody>
      </p:sp>
    </p:spTree>
    <p:extLst>
      <p:ext uri="{BB962C8B-B14F-4D97-AF65-F5344CB8AC3E}">
        <p14:creationId xmlns:p14="http://schemas.microsoft.com/office/powerpoint/2010/main" val="42343016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6752C9-3FC0-1F11-4454-1291F9DE17B4}"/>
              </a:ext>
            </a:extLst>
          </p:cNvPr>
          <p:cNvSpPr>
            <a:spLocks noGrp="1"/>
          </p:cNvSpPr>
          <p:nvPr>
            <p:ph type="title"/>
          </p:nvPr>
        </p:nvSpPr>
        <p:spPr/>
        <p:txBody>
          <a:bodyPr/>
          <a:lstStyle/>
          <a:p>
            <a:r>
              <a:rPr lang="en-GB"/>
              <a:t>Wave Professional Styles Reliability</a:t>
            </a:r>
          </a:p>
        </p:txBody>
      </p:sp>
      <p:sp>
        <p:nvSpPr>
          <p:cNvPr id="12" name="Rectangle: Diagonal Corners Rounded 11">
            <a:extLst>
              <a:ext uri="{FF2B5EF4-FFF2-40B4-BE49-F238E27FC236}">
                <a16:creationId xmlns:a16="http://schemas.microsoft.com/office/drawing/2014/main" id="{7D270759-E044-5CC0-A849-926ED78AB528}"/>
              </a:ext>
            </a:extLst>
          </p:cNvPr>
          <p:cNvSpPr/>
          <p:nvPr/>
        </p:nvSpPr>
        <p:spPr>
          <a:xfrm>
            <a:off x="486040" y="1737873"/>
            <a:ext cx="3463046" cy="3591212"/>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C3BC74A5-672E-E2E4-B6D5-FCFE1331C5FA}"/>
              </a:ext>
            </a:extLst>
          </p:cNvPr>
          <p:cNvSpPr txBox="1"/>
          <p:nvPr/>
        </p:nvSpPr>
        <p:spPr>
          <a:xfrm>
            <a:off x="743327" y="2321004"/>
            <a:ext cx="2948473"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Test-Retest Reliability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Dimension mean .75 (range from .58 to .85)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N = 100</a:t>
            </a:r>
          </a:p>
        </p:txBody>
      </p:sp>
      <p:sp>
        <p:nvSpPr>
          <p:cNvPr id="15" name="Rectangle: Diagonal Corners Rounded 14">
            <a:extLst>
              <a:ext uri="{FF2B5EF4-FFF2-40B4-BE49-F238E27FC236}">
                <a16:creationId xmlns:a16="http://schemas.microsoft.com/office/drawing/2014/main" id="{5DA65F87-4D7E-C999-EA85-5957585A577C}"/>
              </a:ext>
            </a:extLst>
          </p:cNvPr>
          <p:cNvSpPr/>
          <p:nvPr/>
        </p:nvSpPr>
        <p:spPr>
          <a:xfrm>
            <a:off x="4206373" y="1737873"/>
            <a:ext cx="3463046" cy="3591212"/>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Diagonal Corners Rounded 17">
            <a:extLst>
              <a:ext uri="{FF2B5EF4-FFF2-40B4-BE49-F238E27FC236}">
                <a16:creationId xmlns:a16="http://schemas.microsoft.com/office/drawing/2014/main" id="{F82F941C-2663-EA52-4239-3DF6D13C5B2F}"/>
              </a:ext>
            </a:extLst>
          </p:cNvPr>
          <p:cNvSpPr/>
          <p:nvPr/>
        </p:nvSpPr>
        <p:spPr>
          <a:xfrm>
            <a:off x="7926706" y="1737873"/>
            <a:ext cx="3463046" cy="3591212"/>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0028324-3EE4-C160-64D3-DAD13F004F3A}"/>
              </a:ext>
            </a:extLst>
          </p:cNvPr>
          <p:cNvSpPr txBox="1"/>
          <p:nvPr/>
        </p:nvSpPr>
        <p:spPr>
          <a:xfrm>
            <a:off x="4463659" y="2321004"/>
            <a:ext cx="2948473"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Alternate Form Reliability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Dimension mean .86 (range from .78 to .93)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N = 1,153</a:t>
            </a:r>
          </a:p>
        </p:txBody>
      </p:sp>
      <p:sp>
        <p:nvSpPr>
          <p:cNvPr id="6" name="TextBox 5">
            <a:extLst>
              <a:ext uri="{FF2B5EF4-FFF2-40B4-BE49-F238E27FC236}">
                <a16:creationId xmlns:a16="http://schemas.microsoft.com/office/drawing/2014/main" id="{3837727B-61D4-CC56-0DBB-58CD03C66534}"/>
              </a:ext>
            </a:extLst>
          </p:cNvPr>
          <p:cNvSpPr txBox="1"/>
          <p:nvPr/>
        </p:nvSpPr>
        <p:spPr>
          <a:xfrm>
            <a:off x="8183992" y="2240817"/>
            <a:ext cx="294847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Internal Consistency Reliability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Dimension mean .74 (range from .58 to .86)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panose="020B0604020202020204"/>
                <a:ea typeface="Roboto" panose="02000000000000000000" pitchFamily="2" charset="0"/>
                <a:cs typeface="Roboto" panose="02000000000000000000" pitchFamily="2" charset="0"/>
              </a:rPr>
              <a:t>N = 1,153</a:t>
            </a:r>
          </a:p>
        </p:txBody>
      </p:sp>
    </p:spTree>
    <p:extLst>
      <p:ext uri="{BB962C8B-B14F-4D97-AF65-F5344CB8AC3E}">
        <p14:creationId xmlns:p14="http://schemas.microsoft.com/office/powerpoint/2010/main" val="29478297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727EA-F48F-2AF6-7808-E5C25BDBECEE}"/>
              </a:ext>
            </a:extLst>
          </p:cNvPr>
          <p:cNvSpPr>
            <a:spLocks noGrp="1"/>
          </p:cNvSpPr>
          <p:nvPr>
            <p:ph type="title"/>
          </p:nvPr>
        </p:nvSpPr>
        <p:spPr/>
        <p:txBody>
          <a:bodyPr/>
          <a:lstStyle/>
          <a:p>
            <a:r>
              <a:rPr lang="en-GB"/>
              <a:t>Aspects of Validity in Self-Report </a:t>
            </a:r>
          </a:p>
        </p:txBody>
      </p:sp>
      <p:sp>
        <p:nvSpPr>
          <p:cNvPr id="4" name="Content Placeholder 3">
            <a:extLst>
              <a:ext uri="{FF2B5EF4-FFF2-40B4-BE49-F238E27FC236}">
                <a16:creationId xmlns:a16="http://schemas.microsoft.com/office/drawing/2014/main" id="{ABC62BD2-A6EC-5FD4-2513-C61C401AE8A9}"/>
              </a:ext>
            </a:extLst>
          </p:cNvPr>
          <p:cNvSpPr>
            <a:spLocks noGrp="1"/>
          </p:cNvSpPr>
          <p:nvPr>
            <p:ph sz="quarter" idx="13"/>
          </p:nvPr>
        </p:nvSpPr>
        <p:spPr/>
        <p:txBody>
          <a:bodyPr/>
          <a:lstStyle/>
          <a:p>
            <a:r>
              <a:rPr lang="en-GB" dirty="0"/>
              <a:t>Workbook page 94</a:t>
            </a:r>
          </a:p>
        </p:txBody>
      </p:sp>
      <p:graphicFrame>
        <p:nvGraphicFramePr>
          <p:cNvPr id="3" name="Table 8">
            <a:extLst>
              <a:ext uri="{FF2B5EF4-FFF2-40B4-BE49-F238E27FC236}">
                <a16:creationId xmlns:a16="http://schemas.microsoft.com/office/drawing/2014/main" id="{AEFEFCC2-8B7B-2105-1742-2C35112AEE59}"/>
              </a:ext>
            </a:extLst>
          </p:cNvPr>
          <p:cNvGraphicFramePr>
            <a:graphicFrameLocks noGrp="1"/>
          </p:cNvGraphicFramePr>
          <p:nvPr/>
        </p:nvGraphicFramePr>
        <p:xfrm>
          <a:off x="2053840" y="2022318"/>
          <a:ext cx="8084320" cy="3975360"/>
        </p:xfrm>
        <a:graphic>
          <a:graphicData uri="http://schemas.openxmlformats.org/drawingml/2006/table">
            <a:tbl>
              <a:tblPr firstRow="1" bandRow="1">
                <a:tableStyleId>{5C22544A-7EE6-4342-B048-85BDC9FD1C3A}</a:tableStyleId>
              </a:tblPr>
              <a:tblGrid>
                <a:gridCol w="2119403">
                  <a:extLst>
                    <a:ext uri="{9D8B030D-6E8A-4147-A177-3AD203B41FA5}">
                      <a16:colId xmlns:a16="http://schemas.microsoft.com/office/drawing/2014/main" val="3932920422"/>
                    </a:ext>
                  </a:extLst>
                </a:gridCol>
                <a:gridCol w="5964917">
                  <a:extLst>
                    <a:ext uri="{9D8B030D-6E8A-4147-A177-3AD203B41FA5}">
                      <a16:colId xmlns:a16="http://schemas.microsoft.com/office/drawing/2014/main" val="2126900234"/>
                    </a:ext>
                  </a:extLst>
                </a:gridCol>
              </a:tblGrid>
              <a:tr h="662560">
                <a:tc>
                  <a:txBody>
                    <a:bodyPr/>
                    <a:lstStyle/>
                    <a:p>
                      <a:pPr marL="0" algn="l" defTabSz="914400" rtl="0" eaLnBrk="1" latinLnBrk="0" hangingPunct="1"/>
                      <a:r>
                        <a:rPr lang="en-GB" sz="1400" b="1" kern="1200">
                          <a:solidFill>
                            <a:schemeClr val="dk1"/>
                          </a:solidFill>
                          <a:latin typeface="+mn-lt"/>
                          <a:ea typeface="+mn-ea"/>
                          <a:cs typeface="+mn-cs"/>
                        </a:rPr>
                        <a:t>Face Validity: </a:t>
                      </a:r>
                    </a:p>
                  </a:txBody>
                  <a:tcPr anchor="ctr">
                    <a:solidFill>
                      <a:srgbClr val="E9F7F2"/>
                    </a:solidFill>
                  </a:tcPr>
                </a:tc>
                <a:tc>
                  <a:txBody>
                    <a:bodyPr/>
                    <a:lstStyle/>
                    <a:p>
                      <a:pPr marL="0" marR="0" lvl="0" indent="0" algn="l" defTabSz="914400" rtl="0" eaLnBrk="1" fontAlgn="auto" latinLnBrk="0" hangingPunct="1">
                        <a:lnSpc>
                          <a:spcPct val="100000"/>
                        </a:lnSpc>
                        <a:spcBef>
                          <a:spcPts val="0"/>
                        </a:spcBef>
                        <a:spcAft>
                          <a:spcPts val="0"/>
                        </a:spcAft>
                        <a:buFontTx/>
                        <a:buNone/>
                      </a:pPr>
                      <a:r>
                        <a:rPr lang="en-GB" sz="1400" b="1" kern="1200">
                          <a:solidFill>
                            <a:schemeClr val="dk1"/>
                          </a:solidFill>
                          <a:latin typeface="+mn-lt"/>
                          <a:ea typeface="+mn-ea"/>
                          <a:cs typeface="+mn-cs"/>
                        </a:rPr>
                        <a:t>do the questions ‘look right’ i.e. appear to be appropriate/job-relevant? And do the reports ‘look right’? </a:t>
                      </a:r>
                    </a:p>
                  </a:txBody>
                  <a:tcPr anchor="ctr">
                    <a:solidFill>
                      <a:srgbClr val="E9F7F2"/>
                    </a:solidFill>
                  </a:tcPr>
                </a:tc>
                <a:extLst>
                  <a:ext uri="{0D108BD9-81ED-4DB2-BD59-A6C34878D82A}">
                    <a16:rowId xmlns:a16="http://schemas.microsoft.com/office/drawing/2014/main" val="3619853906"/>
                  </a:ext>
                </a:extLst>
              </a:tr>
              <a:tr h="662560">
                <a:tc>
                  <a:txBody>
                    <a:bodyPr/>
                    <a:lstStyle/>
                    <a:p>
                      <a:r>
                        <a:rPr lang="en-GB" sz="1400" b="1"/>
                        <a:t>Content Validity: </a:t>
                      </a:r>
                    </a:p>
                  </a:txBody>
                  <a:tcPr anchor="ctr"/>
                </a:tc>
                <a:tc>
                  <a:txBody>
                    <a:bodyPr/>
                    <a:lstStyle/>
                    <a:p>
                      <a:pPr marL="0" marR="0" lvl="0" indent="0" algn="l" rtl="0" eaLnBrk="1" fontAlgn="auto" latinLnBrk="0" hangingPunct="1">
                        <a:lnSpc>
                          <a:spcPct val="100000"/>
                        </a:lnSpc>
                        <a:spcBef>
                          <a:spcPts val="0"/>
                        </a:spcBef>
                        <a:spcAft>
                          <a:spcPts val="0"/>
                        </a:spcAft>
                        <a:buFontTx/>
                        <a:buNone/>
                      </a:pPr>
                      <a:r>
                        <a:rPr lang="en-GB" sz="1400" b="0"/>
                        <a:t>the extent to which the questions are actually focused on job-relevant content. </a:t>
                      </a:r>
                    </a:p>
                  </a:txBody>
                  <a:tcPr anchor="ctr"/>
                </a:tc>
                <a:extLst>
                  <a:ext uri="{0D108BD9-81ED-4DB2-BD59-A6C34878D82A}">
                    <a16:rowId xmlns:a16="http://schemas.microsoft.com/office/drawing/2014/main" val="361713038"/>
                  </a:ext>
                </a:extLst>
              </a:tr>
              <a:tr h="662560">
                <a:tc>
                  <a:txBody>
                    <a:bodyPr/>
                    <a:lstStyle/>
                    <a:p>
                      <a:r>
                        <a:rPr lang="en-GB" sz="1400" b="1"/>
                        <a:t>Consequential Validity: </a:t>
                      </a:r>
                    </a:p>
                  </a:txBody>
                  <a:tcPr anchor="ctr"/>
                </a:tc>
                <a:tc>
                  <a:txBody>
                    <a:bodyPr/>
                    <a:lstStyle/>
                    <a:p>
                      <a:pPr marL="0" marR="0" lvl="0" indent="0" algn="l" rtl="0" eaLnBrk="1" fontAlgn="auto" latinLnBrk="0" hangingPunct="1">
                        <a:lnSpc>
                          <a:spcPct val="100000"/>
                        </a:lnSpc>
                        <a:spcBef>
                          <a:spcPts val="0"/>
                        </a:spcBef>
                        <a:spcAft>
                          <a:spcPts val="0"/>
                        </a:spcAft>
                        <a:buFontTx/>
                        <a:buNone/>
                      </a:pPr>
                      <a:r>
                        <a:rPr lang="en-GB" sz="1400" b="0"/>
                        <a:t>the intended and unintended consequences of using a questionnaire. </a:t>
                      </a:r>
                    </a:p>
                  </a:txBody>
                  <a:tcPr anchor="ctr"/>
                </a:tc>
                <a:extLst>
                  <a:ext uri="{0D108BD9-81ED-4DB2-BD59-A6C34878D82A}">
                    <a16:rowId xmlns:a16="http://schemas.microsoft.com/office/drawing/2014/main" val="526059979"/>
                  </a:ext>
                </a:extLst>
              </a:tr>
              <a:tr h="662560">
                <a:tc>
                  <a:txBody>
                    <a:bodyPr/>
                    <a:lstStyle/>
                    <a:p>
                      <a:r>
                        <a:rPr lang="en-GB" sz="1400" b="1"/>
                        <a:t>Construct Validity: </a:t>
                      </a:r>
                    </a:p>
                  </a:txBody>
                  <a:tcPr anchor="ctr"/>
                </a:tc>
                <a:tc>
                  <a:txBody>
                    <a:bodyPr/>
                    <a:lstStyle/>
                    <a:p>
                      <a:pPr marL="0" marR="0" lvl="0" indent="0" algn="l" rtl="0" eaLnBrk="1" fontAlgn="auto" latinLnBrk="0" hangingPunct="1">
                        <a:lnSpc>
                          <a:spcPct val="100000"/>
                        </a:lnSpc>
                        <a:spcBef>
                          <a:spcPts val="0"/>
                        </a:spcBef>
                        <a:spcAft>
                          <a:spcPts val="0"/>
                        </a:spcAft>
                        <a:buFontTx/>
                        <a:buNone/>
                      </a:pPr>
                      <a:r>
                        <a:rPr lang="en-GB" sz="1400" b="0"/>
                        <a:t>different forms of evidence that demonstrates a questionnaire measures the expected underlying construct, trait or theory. </a:t>
                      </a:r>
                    </a:p>
                  </a:txBody>
                  <a:tcPr anchor="ctr"/>
                </a:tc>
                <a:extLst>
                  <a:ext uri="{0D108BD9-81ED-4DB2-BD59-A6C34878D82A}">
                    <a16:rowId xmlns:a16="http://schemas.microsoft.com/office/drawing/2014/main" val="910567545"/>
                  </a:ext>
                </a:extLst>
              </a:tr>
              <a:tr h="662560">
                <a:tc>
                  <a:txBody>
                    <a:bodyPr/>
                    <a:lstStyle/>
                    <a:p>
                      <a:r>
                        <a:rPr lang="en-GB" sz="1400" b="1"/>
                        <a:t>Faith Validity: </a:t>
                      </a:r>
                    </a:p>
                  </a:txBody>
                  <a:tcPr anchor="ctr"/>
                </a:tc>
                <a:tc>
                  <a:txBody>
                    <a:bodyPr/>
                    <a:lstStyle/>
                    <a:p>
                      <a:pPr marL="0" marR="0" lvl="0" indent="0" algn="l" rtl="0" eaLnBrk="1" fontAlgn="auto" latinLnBrk="0" hangingPunct="1">
                        <a:lnSpc>
                          <a:spcPct val="100000"/>
                        </a:lnSpc>
                        <a:spcBef>
                          <a:spcPts val="0"/>
                        </a:spcBef>
                        <a:spcAft>
                          <a:spcPts val="0"/>
                        </a:spcAft>
                        <a:buFontTx/>
                        <a:buNone/>
                      </a:pPr>
                      <a:r>
                        <a:rPr lang="en-GB" sz="1400" b="0"/>
                        <a:t>an unfounded belief that a questionnaire is appropriate, i.e. in the absence of evidence. </a:t>
                      </a:r>
                    </a:p>
                  </a:txBody>
                  <a:tcPr anchor="ctr"/>
                </a:tc>
                <a:extLst>
                  <a:ext uri="{0D108BD9-81ED-4DB2-BD59-A6C34878D82A}">
                    <a16:rowId xmlns:a16="http://schemas.microsoft.com/office/drawing/2014/main" val="2775926624"/>
                  </a:ext>
                </a:extLst>
              </a:tr>
              <a:tr h="662560">
                <a:tc>
                  <a:txBody>
                    <a:bodyPr/>
                    <a:lstStyle/>
                    <a:p>
                      <a:r>
                        <a:rPr lang="en-GB" sz="1400" b="1"/>
                        <a:t>Criterion-related Validity: </a:t>
                      </a:r>
                    </a:p>
                  </a:txBody>
                  <a:tcPr anchor="ctr"/>
                </a:tc>
                <a:tc>
                  <a:txBody>
                    <a:bodyPr/>
                    <a:lstStyle/>
                    <a:p>
                      <a:pPr marL="0" marR="0" lvl="0" indent="0" algn="l" rtl="0" eaLnBrk="1" fontAlgn="auto" latinLnBrk="0" hangingPunct="1">
                        <a:lnSpc>
                          <a:spcPct val="100000"/>
                        </a:lnSpc>
                        <a:spcBef>
                          <a:spcPts val="0"/>
                        </a:spcBef>
                        <a:spcAft>
                          <a:spcPts val="0"/>
                        </a:spcAft>
                        <a:buFontTx/>
                        <a:buNone/>
                      </a:pPr>
                      <a:r>
                        <a:rPr lang="en-GB" sz="1400" b="0"/>
                        <a:t>evidence that the questionnaire predicts relevant criteria (e.g. competencies). </a:t>
                      </a:r>
                    </a:p>
                  </a:txBody>
                  <a:tcPr anchor="ctr"/>
                </a:tc>
                <a:extLst>
                  <a:ext uri="{0D108BD9-81ED-4DB2-BD59-A6C34878D82A}">
                    <a16:rowId xmlns:a16="http://schemas.microsoft.com/office/drawing/2014/main" val="3455530565"/>
                  </a:ext>
                </a:extLst>
              </a:tr>
            </a:tbl>
          </a:graphicData>
        </a:graphic>
      </p:graphicFrame>
      <p:sp>
        <p:nvSpPr>
          <p:cNvPr id="12" name="Rectangle 11">
            <a:extLst>
              <a:ext uri="{FF2B5EF4-FFF2-40B4-BE49-F238E27FC236}">
                <a16:creationId xmlns:a16="http://schemas.microsoft.com/office/drawing/2014/main" id="{60ABE4C9-9726-2802-61F0-B57193F50D8A}"/>
              </a:ext>
            </a:extLst>
          </p:cNvPr>
          <p:cNvSpPr/>
          <p:nvPr/>
        </p:nvSpPr>
        <p:spPr>
          <a:xfrm>
            <a:off x="4173196" y="2040251"/>
            <a:ext cx="5964964" cy="673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C064C874-EDBB-C0D6-E563-FAA8E7FB39B5}"/>
              </a:ext>
            </a:extLst>
          </p:cNvPr>
          <p:cNvSpPr/>
          <p:nvPr/>
        </p:nvSpPr>
        <p:spPr>
          <a:xfrm>
            <a:off x="4173196" y="2714232"/>
            <a:ext cx="5964964" cy="628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6BF3C8CE-377C-A30D-A002-F022E4557182}"/>
              </a:ext>
            </a:extLst>
          </p:cNvPr>
          <p:cNvSpPr/>
          <p:nvPr/>
        </p:nvSpPr>
        <p:spPr>
          <a:xfrm>
            <a:off x="4173196" y="3342819"/>
            <a:ext cx="5964964" cy="667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CC802352-C049-6CAC-7D26-603808CF0C8F}"/>
              </a:ext>
            </a:extLst>
          </p:cNvPr>
          <p:cNvSpPr/>
          <p:nvPr/>
        </p:nvSpPr>
        <p:spPr>
          <a:xfrm>
            <a:off x="4173196" y="4009895"/>
            <a:ext cx="5964964" cy="6280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FDC68508-8A1E-152F-2FDA-8E53639DADF0}"/>
              </a:ext>
            </a:extLst>
          </p:cNvPr>
          <p:cNvSpPr/>
          <p:nvPr/>
        </p:nvSpPr>
        <p:spPr>
          <a:xfrm>
            <a:off x="4173196" y="4637989"/>
            <a:ext cx="5964964" cy="720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77F5176D-8103-FF60-317D-3E0F205644A8}"/>
              </a:ext>
            </a:extLst>
          </p:cNvPr>
          <p:cNvSpPr/>
          <p:nvPr/>
        </p:nvSpPr>
        <p:spPr>
          <a:xfrm>
            <a:off x="4173196" y="5358279"/>
            <a:ext cx="5964964" cy="639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6979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75735-D55B-EA47-CE49-74F86ABE2607}"/>
              </a:ext>
            </a:extLst>
          </p:cNvPr>
          <p:cNvSpPr>
            <a:spLocks noGrp="1"/>
          </p:cNvSpPr>
          <p:nvPr>
            <p:ph type="title"/>
          </p:nvPr>
        </p:nvSpPr>
        <p:spPr/>
        <p:txBody>
          <a:bodyPr/>
          <a:lstStyle/>
          <a:p>
            <a:r>
              <a:rPr lang="en-GB"/>
              <a:t>The Wave Model: Validity</a:t>
            </a:r>
          </a:p>
        </p:txBody>
      </p:sp>
      <p:sp>
        <p:nvSpPr>
          <p:cNvPr id="5" name="Rectangle: Diagonal Corners Rounded 4">
            <a:extLst>
              <a:ext uri="{FF2B5EF4-FFF2-40B4-BE49-F238E27FC236}">
                <a16:creationId xmlns:a16="http://schemas.microsoft.com/office/drawing/2014/main" id="{19D85751-BEF4-5145-BAC9-C872C1F64AD0}"/>
              </a:ext>
            </a:extLst>
          </p:cNvPr>
          <p:cNvSpPr/>
          <p:nvPr/>
        </p:nvSpPr>
        <p:spPr>
          <a:xfrm>
            <a:off x="486040" y="1385176"/>
            <a:ext cx="4360280" cy="238999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4367A8E6-1247-27BD-CFA5-C5C3327DA99F}"/>
              </a:ext>
            </a:extLst>
          </p:cNvPr>
          <p:cNvSpPr txBox="1"/>
          <p:nvPr/>
        </p:nvSpPr>
        <p:spPr>
          <a:xfrm>
            <a:off x="743327" y="1674153"/>
            <a:ext cx="38025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Performance Driven </a:t>
            </a:r>
          </a:p>
        </p:txBody>
      </p:sp>
      <p:sp>
        <p:nvSpPr>
          <p:cNvPr id="7" name="TextBox 6">
            <a:extLst>
              <a:ext uri="{FF2B5EF4-FFF2-40B4-BE49-F238E27FC236}">
                <a16:creationId xmlns:a16="http://schemas.microsoft.com/office/drawing/2014/main" id="{62986948-C0D8-68B5-ABE8-C359AF1DA420}"/>
              </a:ext>
            </a:extLst>
          </p:cNvPr>
          <p:cNvSpPr txBox="1"/>
          <p:nvPr/>
        </p:nvSpPr>
        <p:spPr>
          <a:xfrm>
            <a:off x="743327" y="2232217"/>
            <a:ext cx="380254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Questions were selected on the basis of how well each facet (motive and talent) correlated with overall performance and potential. </a:t>
            </a:r>
          </a:p>
        </p:txBody>
      </p:sp>
      <p:sp>
        <p:nvSpPr>
          <p:cNvPr id="12" name="Rectangle: Diagonal Corners Rounded 11">
            <a:extLst>
              <a:ext uri="{FF2B5EF4-FFF2-40B4-BE49-F238E27FC236}">
                <a16:creationId xmlns:a16="http://schemas.microsoft.com/office/drawing/2014/main" id="{A09E6EE5-0BC8-0042-AF96-1A6DE7C487B0}"/>
              </a:ext>
            </a:extLst>
          </p:cNvPr>
          <p:cNvSpPr/>
          <p:nvPr/>
        </p:nvSpPr>
        <p:spPr>
          <a:xfrm>
            <a:off x="5165542" y="1385176"/>
            <a:ext cx="4360280" cy="238999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0B758916-D167-DEF6-7002-79EFF2F7A6C2}"/>
              </a:ext>
            </a:extLst>
          </p:cNvPr>
          <p:cNvSpPr txBox="1"/>
          <p:nvPr/>
        </p:nvSpPr>
        <p:spPr>
          <a:xfrm>
            <a:off x="5422829" y="1674153"/>
            <a:ext cx="38025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Dynamic Rating Format </a:t>
            </a:r>
          </a:p>
        </p:txBody>
      </p:sp>
      <p:sp>
        <p:nvSpPr>
          <p:cNvPr id="14" name="TextBox 13">
            <a:extLst>
              <a:ext uri="{FF2B5EF4-FFF2-40B4-BE49-F238E27FC236}">
                <a16:creationId xmlns:a16="http://schemas.microsoft.com/office/drawing/2014/main" id="{E2277090-E36A-560E-04B9-3DA22B503DB3}"/>
              </a:ext>
            </a:extLst>
          </p:cNvPr>
          <p:cNvSpPr txBox="1"/>
          <p:nvPr/>
        </p:nvSpPr>
        <p:spPr>
          <a:xfrm>
            <a:off x="5422829" y="2231038"/>
            <a:ext cx="3802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By enabling a dual dynamic rating format (‘</a:t>
            </a:r>
            <a:r>
              <a:rPr kumimoji="0" lang="en-GB" sz="1600" b="0" i="0" u="none" strike="noStrike" kern="1200" cap="none" spc="0" normalizeH="0" baseline="0" noProof="0" err="1">
                <a:ln>
                  <a:noFill/>
                </a:ln>
                <a:solidFill>
                  <a:prstClr val="white"/>
                </a:solidFill>
                <a:effectLst/>
                <a:uLnTx/>
                <a:uFillTx/>
                <a:latin typeface="Arial"/>
                <a:ea typeface="+mn-ea"/>
                <a:cs typeface="+mn-cs"/>
              </a:rPr>
              <a:t>ra-ra</a:t>
            </a:r>
            <a:r>
              <a:rPr kumimoji="0" lang="en-GB" sz="1600" b="0" i="0" u="none" strike="noStrike" kern="1200" cap="none" spc="0" normalizeH="0" baseline="0" noProof="0">
                <a:ln>
                  <a:noFill/>
                </a:ln>
                <a:solidFill>
                  <a:prstClr val="white"/>
                </a:solidFill>
                <a:effectLst/>
                <a:uLnTx/>
                <a:uFillTx/>
                <a:latin typeface="Arial"/>
                <a:ea typeface="+mn-ea"/>
                <a:cs typeface="+mn-cs"/>
              </a:rPr>
              <a:t>’) it is possible to further improve the validity. </a:t>
            </a:r>
          </a:p>
        </p:txBody>
      </p:sp>
      <p:sp>
        <p:nvSpPr>
          <p:cNvPr id="15" name="Rectangle: Diagonal Corners Rounded 14">
            <a:extLst>
              <a:ext uri="{FF2B5EF4-FFF2-40B4-BE49-F238E27FC236}">
                <a16:creationId xmlns:a16="http://schemas.microsoft.com/office/drawing/2014/main" id="{B8056D78-C4D7-00FB-EC2B-DE7A80578171}"/>
              </a:ext>
            </a:extLst>
          </p:cNvPr>
          <p:cNvSpPr/>
          <p:nvPr/>
        </p:nvSpPr>
        <p:spPr>
          <a:xfrm>
            <a:off x="486040" y="4005798"/>
            <a:ext cx="4360280" cy="238999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5654BADE-BDFD-D336-6D38-249D43342030}"/>
              </a:ext>
            </a:extLst>
          </p:cNvPr>
          <p:cNvSpPr txBox="1"/>
          <p:nvPr/>
        </p:nvSpPr>
        <p:spPr>
          <a:xfrm>
            <a:off x="743327" y="4294775"/>
            <a:ext cx="38025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Predictive Competencies </a:t>
            </a:r>
          </a:p>
        </p:txBody>
      </p:sp>
      <p:sp>
        <p:nvSpPr>
          <p:cNvPr id="17" name="TextBox 16">
            <a:extLst>
              <a:ext uri="{FF2B5EF4-FFF2-40B4-BE49-F238E27FC236}">
                <a16:creationId xmlns:a16="http://schemas.microsoft.com/office/drawing/2014/main" id="{3AFACBBF-60AA-26F9-8AFF-567BFC358529}"/>
              </a:ext>
            </a:extLst>
          </p:cNvPr>
          <p:cNvSpPr txBox="1"/>
          <p:nvPr/>
        </p:nvSpPr>
        <p:spPr>
          <a:xfrm>
            <a:off x="743327" y="4888548"/>
            <a:ext cx="3802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Competencies and self-report questions which were less correlated with overall performance were dropped. </a:t>
            </a:r>
          </a:p>
        </p:txBody>
      </p:sp>
      <p:sp>
        <p:nvSpPr>
          <p:cNvPr id="18" name="Rectangle: Diagonal Corners Rounded 17">
            <a:extLst>
              <a:ext uri="{FF2B5EF4-FFF2-40B4-BE49-F238E27FC236}">
                <a16:creationId xmlns:a16="http://schemas.microsoft.com/office/drawing/2014/main" id="{AC235D8B-3947-9670-CB9A-1A368177CFAE}"/>
              </a:ext>
            </a:extLst>
          </p:cNvPr>
          <p:cNvSpPr/>
          <p:nvPr/>
        </p:nvSpPr>
        <p:spPr>
          <a:xfrm>
            <a:off x="5165542" y="4005798"/>
            <a:ext cx="4360280" cy="238999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EE649145-908D-3FED-E622-49D6B205DE8F}"/>
              </a:ext>
            </a:extLst>
          </p:cNvPr>
          <p:cNvSpPr txBox="1"/>
          <p:nvPr/>
        </p:nvSpPr>
        <p:spPr>
          <a:xfrm>
            <a:off x="5422829" y="4294775"/>
            <a:ext cx="38025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Project Epsom </a:t>
            </a:r>
          </a:p>
        </p:txBody>
      </p:sp>
      <p:sp>
        <p:nvSpPr>
          <p:cNvPr id="20" name="TextBox 19">
            <a:extLst>
              <a:ext uri="{FF2B5EF4-FFF2-40B4-BE49-F238E27FC236}">
                <a16:creationId xmlns:a16="http://schemas.microsoft.com/office/drawing/2014/main" id="{3E2731B2-E2DB-53CA-EB2A-E3999095D2B8}"/>
              </a:ext>
            </a:extLst>
          </p:cNvPr>
          <p:cNvSpPr txBox="1"/>
          <p:nvPr/>
        </p:nvSpPr>
        <p:spPr>
          <a:xfrm>
            <a:off x="5422829" y="4888548"/>
            <a:ext cx="380254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A large sample of participants (N=308) validated the Wave model, alongside other popular personality questionnaires.</a:t>
            </a:r>
          </a:p>
        </p:txBody>
      </p:sp>
    </p:spTree>
    <p:extLst>
      <p:ext uri="{BB962C8B-B14F-4D97-AF65-F5344CB8AC3E}">
        <p14:creationId xmlns:p14="http://schemas.microsoft.com/office/powerpoint/2010/main" val="3780001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1DD9-C7BF-2B88-7798-6DE334607232}"/>
              </a:ext>
            </a:extLst>
          </p:cNvPr>
          <p:cNvSpPr>
            <a:spLocks noGrp="1"/>
          </p:cNvSpPr>
          <p:nvPr>
            <p:ph type="title"/>
          </p:nvPr>
        </p:nvSpPr>
        <p:spPr/>
        <p:txBody>
          <a:bodyPr/>
          <a:lstStyle/>
          <a:p>
            <a:r>
              <a:rPr lang="en-GB"/>
              <a:t>Validity of Different Selection Techniques</a:t>
            </a:r>
          </a:p>
        </p:txBody>
      </p:sp>
      <p:pic>
        <p:nvPicPr>
          <p:cNvPr id="7" name="Picture 6">
            <a:extLst>
              <a:ext uri="{FF2B5EF4-FFF2-40B4-BE49-F238E27FC236}">
                <a16:creationId xmlns:a16="http://schemas.microsoft.com/office/drawing/2014/main" id="{C318909D-E641-C4D9-43DC-590D4351D319}"/>
              </a:ext>
            </a:extLst>
          </p:cNvPr>
          <p:cNvPicPr>
            <a:picLocks noChangeAspect="1"/>
          </p:cNvPicPr>
          <p:nvPr/>
        </p:nvPicPr>
        <p:blipFill>
          <a:blip r:embed="rId3"/>
          <a:stretch>
            <a:fillRect/>
          </a:stretch>
        </p:blipFill>
        <p:spPr>
          <a:xfrm>
            <a:off x="2064717" y="1268361"/>
            <a:ext cx="8062565" cy="5469193"/>
          </a:xfrm>
          <a:prstGeom prst="rect">
            <a:avLst/>
          </a:prstGeom>
        </p:spPr>
      </p:pic>
    </p:spTree>
    <p:extLst>
      <p:ext uri="{BB962C8B-B14F-4D97-AF65-F5344CB8AC3E}">
        <p14:creationId xmlns:p14="http://schemas.microsoft.com/office/powerpoint/2010/main" val="13124477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1DD9-C7BF-2B88-7798-6DE334607232}"/>
              </a:ext>
            </a:extLst>
          </p:cNvPr>
          <p:cNvSpPr>
            <a:spLocks noGrp="1"/>
          </p:cNvSpPr>
          <p:nvPr>
            <p:ph type="title"/>
          </p:nvPr>
        </p:nvSpPr>
        <p:spPr/>
        <p:txBody>
          <a:bodyPr/>
          <a:lstStyle/>
          <a:p>
            <a:r>
              <a:rPr lang="en-GB"/>
              <a:t>The Wave Model</a:t>
            </a:r>
          </a:p>
        </p:txBody>
      </p:sp>
      <p:sp>
        <p:nvSpPr>
          <p:cNvPr id="4" name="Content Placeholder 3">
            <a:extLst>
              <a:ext uri="{FF2B5EF4-FFF2-40B4-BE49-F238E27FC236}">
                <a16:creationId xmlns:a16="http://schemas.microsoft.com/office/drawing/2014/main" id="{ABADA92C-992D-1F68-471F-7F2D3EDFF2E7}"/>
              </a:ext>
            </a:extLst>
          </p:cNvPr>
          <p:cNvSpPr>
            <a:spLocks noGrp="1"/>
          </p:cNvSpPr>
          <p:nvPr>
            <p:ph sz="quarter" idx="13"/>
          </p:nvPr>
        </p:nvSpPr>
        <p:spPr/>
        <p:txBody>
          <a:bodyPr/>
          <a:lstStyle/>
          <a:p>
            <a:r>
              <a:rPr lang="en-GB"/>
              <a:t>Validity </a:t>
            </a:r>
          </a:p>
        </p:txBody>
      </p:sp>
      <p:pic>
        <p:nvPicPr>
          <p:cNvPr id="7" name="Picture 6" descr="A screenshot of a computer screen&#10;&#10;Description automatically generated">
            <a:extLst>
              <a:ext uri="{FF2B5EF4-FFF2-40B4-BE49-F238E27FC236}">
                <a16:creationId xmlns:a16="http://schemas.microsoft.com/office/drawing/2014/main" id="{571705C8-2FB5-1A01-E1E3-DC8D40EE4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9946" y="1772096"/>
            <a:ext cx="7712108" cy="4651651"/>
          </a:xfrm>
          <a:prstGeom prst="rect">
            <a:avLst/>
          </a:prstGeom>
        </p:spPr>
      </p:pic>
    </p:spTree>
    <p:extLst>
      <p:ext uri="{BB962C8B-B14F-4D97-AF65-F5344CB8AC3E}">
        <p14:creationId xmlns:p14="http://schemas.microsoft.com/office/powerpoint/2010/main" val="6183432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Validity? So What?</a:t>
            </a:r>
            <a:endParaRPr lang="en-GB"/>
          </a:p>
        </p:txBody>
      </p:sp>
      <p:sp>
        <p:nvSpPr>
          <p:cNvPr id="9" name="Content Placeholder 8">
            <a:extLst>
              <a:ext uri="{FF2B5EF4-FFF2-40B4-BE49-F238E27FC236}">
                <a16:creationId xmlns:a16="http://schemas.microsoft.com/office/drawing/2014/main" id="{F40C0C88-10A1-2ED4-5506-9571E9BF4045}"/>
              </a:ext>
            </a:extLst>
          </p:cNvPr>
          <p:cNvSpPr>
            <a:spLocks noGrp="1"/>
          </p:cNvSpPr>
          <p:nvPr>
            <p:ph idx="1"/>
          </p:nvPr>
        </p:nvSpPr>
        <p:spPr>
          <a:xfrm>
            <a:off x="352878" y="2434048"/>
            <a:ext cx="4466885" cy="2919642"/>
          </a:xfrm>
        </p:spPr>
        <p:txBody>
          <a:bodyPr>
            <a:normAutofit lnSpcReduction="10000"/>
          </a:bodyPr>
          <a:lstStyle/>
          <a:p>
            <a:pPr marL="285750" indent="-285750">
              <a:spcAft>
                <a:spcPts val="1200"/>
              </a:spcAft>
              <a:buClr>
                <a:srgbClr val="46917D"/>
              </a:buClr>
              <a:buFont typeface="Arial" panose="020B0604020202020204" pitchFamily="34" charset="0"/>
              <a:buChar char="•"/>
            </a:pPr>
            <a:r>
              <a:rPr lang="en-US" sz="1600"/>
              <a:t>Questionnaires with the highest validity increase the chance of selecting the best performers at work and considerably reduce selection errors </a:t>
            </a:r>
          </a:p>
          <a:p>
            <a:pPr marL="285750" indent="-285750">
              <a:spcAft>
                <a:spcPts val="1200"/>
              </a:spcAft>
              <a:buClr>
                <a:srgbClr val="46917D"/>
              </a:buClr>
              <a:buFont typeface="Arial" panose="020B0604020202020204" pitchFamily="34" charset="0"/>
              <a:buChar char="•"/>
            </a:pPr>
            <a:r>
              <a:rPr lang="en-US" sz="1600"/>
              <a:t>Moving from recruiting using a questionnaire with a validity of +0.3 to using a questionnaire with a validity of +0.6 can double the cost benefit to an organization </a:t>
            </a:r>
          </a:p>
          <a:p>
            <a:pPr marL="742950" lvl="3" indent="-285750">
              <a:spcAft>
                <a:spcPts val="1200"/>
              </a:spcAft>
              <a:buClr>
                <a:srgbClr val="46917D"/>
              </a:buClr>
            </a:pPr>
            <a:r>
              <a:rPr lang="en-US" sz="1600"/>
              <a:t>This can also reduce the number of serious selection errors five-fold </a:t>
            </a:r>
          </a:p>
          <a:p>
            <a:pPr marL="285750" indent="-285750">
              <a:spcAft>
                <a:spcPts val="1200"/>
              </a:spcAft>
              <a:buClr>
                <a:srgbClr val="46917D"/>
              </a:buClr>
              <a:buFont typeface="Arial" panose="020B0604020202020204" pitchFamily="34" charset="0"/>
              <a:buChar char="•"/>
            </a:pPr>
            <a:endParaRPr lang="en-GB" sz="1600"/>
          </a:p>
        </p:txBody>
      </p:sp>
      <p:grpSp>
        <p:nvGrpSpPr>
          <p:cNvPr id="378" name="Group 377">
            <a:extLst>
              <a:ext uri="{FF2B5EF4-FFF2-40B4-BE49-F238E27FC236}">
                <a16:creationId xmlns:a16="http://schemas.microsoft.com/office/drawing/2014/main" id="{BF733E26-8ABF-F36D-923F-90F3C0D4750B}"/>
              </a:ext>
            </a:extLst>
          </p:cNvPr>
          <p:cNvGrpSpPr/>
          <p:nvPr/>
        </p:nvGrpSpPr>
        <p:grpSpPr>
          <a:xfrm>
            <a:off x="7116153" y="4214720"/>
            <a:ext cx="3586565" cy="1967361"/>
            <a:chOff x="6945866" y="2795742"/>
            <a:chExt cx="3586565" cy="1967361"/>
          </a:xfrm>
        </p:grpSpPr>
        <p:grpSp>
          <p:nvGrpSpPr>
            <p:cNvPr id="197" name="Group 196">
              <a:extLst>
                <a:ext uri="{FF2B5EF4-FFF2-40B4-BE49-F238E27FC236}">
                  <a16:creationId xmlns:a16="http://schemas.microsoft.com/office/drawing/2014/main" id="{29664246-4EA9-F4A5-D1ED-9CECB4EAA874}"/>
                </a:ext>
              </a:extLst>
            </p:cNvPr>
            <p:cNvGrpSpPr/>
            <p:nvPr/>
          </p:nvGrpSpPr>
          <p:grpSpPr>
            <a:xfrm flipH="1">
              <a:off x="7340857" y="2829026"/>
              <a:ext cx="262965" cy="262965"/>
              <a:chOff x="3208972" y="2377029"/>
              <a:chExt cx="971357" cy="971357"/>
            </a:xfrm>
            <a:noFill/>
          </p:grpSpPr>
          <p:sp>
            <p:nvSpPr>
              <p:cNvPr id="345" name="Oval 344">
                <a:extLst>
                  <a:ext uri="{FF2B5EF4-FFF2-40B4-BE49-F238E27FC236}">
                    <a16:creationId xmlns:a16="http://schemas.microsoft.com/office/drawing/2014/main" id="{76DBD021-F883-09AE-2D79-42277C68EB5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6" name="Graphic 345">
                <a:extLst>
                  <a:ext uri="{FF2B5EF4-FFF2-40B4-BE49-F238E27FC236}">
                    <a16:creationId xmlns:a16="http://schemas.microsoft.com/office/drawing/2014/main" id="{372D8456-BC5F-E60D-50D5-E309FC0F47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198" name="Group 197">
              <a:extLst>
                <a:ext uri="{FF2B5EF4-FFF2-40B4-BE49-F238E27FC236}">
                  <a16:creationId xmlns:a16="http://schemas.microsoft.com/office/drawing/2014/main" id="{FB1D6CE1-4019-C69F-4D19-439FBC3AF359}"/>
                </a:ext>
              </a:extLst>
            </p:cNvPr>
            <p:cNvGrpSpPr/>
            <p:nvPr/>
          </p:nvGrpSpPr>
          <p:grpSpPr>
            <a:xfrm flipH="1">
              <a:off x="7707920" y="2829026"/>
              <a:ext cx="262965" cy="262965"/>
              <a:chOff x="3208972" y="2377029"/>
              <a:chExt cx="971357" cy="971357"/>
            </a:xfrm>
            <a:noFill/>
          </p:grpSpPr>
          <p:sp>
            <p:nvSpPr>
              <p:cNvPr id="343" name="Oval 342">
                <a:extLst>
                  <a:ext uri="{FF2B5EF4-FFF2-40B4-BE49-F238E27FC236}">
                    <a16:creationId xmlns:a16="http://schemas.microsoft.com/office/drawing/2014/main" id="{A6C4524C-1475-2108-57B6-92978BF2FA3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4" name="Graphic 343">
                <a:extLst>
                  <a:ext uri="{FF2B5EF4-FFF2-40B4-BE49-F238E27FC236}">
                    <a16:creationId xmlns:a16="http://schemas.microsoft.com/office/drawing/2014/main" id="{EF186E6B-E573-8101-0461-2A161CE323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199" name="Group 198">
              <a:extLst>
                <a:ext uri="{FF2B5EF4-FFF2-40B4-BE49-F238E27FC236}">
                  <a16:creationId xmlns:a16="http://schemas.microsoft.com/office/drawing/2014/main" id="{D7E6252B-2CB1-481A-F917-A20441A792C1}"/>
                </a:ext>
              </a:extLst>
            </p:cNvPr>
            <p:cNvGrpSpPr/>
            <p:nvPr/>
          </p:nvGrpSpPr>
          <p:grpSpPr>
            <a:xfrm flipH="1">
              <a:off x="8073324" y="2829026"/>
              <a:ext cx="262965" cy="262965"/>
              <a:chOff x="3208972" y="2377029"/>
              <a:chExt cx="971357" cy="971357"/>
            </a:xfrm>
            <a:noFill/>
          </p:grpSpPr>
          <p:sp>
            <p:nvSpPr>
              <p:cNvPr id="341" name="Oval 340">
                <a:extLst>
                  <a:ext uri="{FF2B5EF4-FFF2-40B4-BE49-F238E27FC236}">
                    <a16:creationId xmlns:a16="http://schemas.microsoft.com/office/drawing/2014/main" id="{A3F52D62-5D85-5505-BC62-553BDD30106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2" name="Graphic 341">
                <a:extLst>
                  <a:ext uri="{FF2B5EF4-FFF2-40B4-BE49-F238E27FC236}">
                    <a16:creationId xmlns:a16="http://schemas.microsoft.com/office/drawing/2014/main" id="{62374A4A-BB2E-9241-DA6D-34F7253EB0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0" name="Group 199">
              <a:extLst>
                <a:ext uri="{FF2B5EF4-FFF2-40B4-BE49-F238E27FC236}">
                  <a16:creationId xmlns:a16="http://schemas.microsoft.com/office/drawing/2014/main" id="{85EB0FBB-5367-2D10-3073-EE8F48DD01DA}"/>
                </a:ext>
              </a:extLst>
            </p:cNvPr>
            <p:cNvGrpSpPr/>
            <p:nvPr/>
          </p:nvGrpSpPr>
          <p:grpSpPr>
            <a:xfrm flipH="1">
              <a:off x="8440945" y="2829026"/>
              <a:ext cx="262965" cy="262965"/>
              <a:chOff x="3208972" y="2377029"/>
              <a:chExt cx="971357" cy="971357"/>
            </a:xfrm>
            <a:noFill/>
          </p:grpSpPr>
          <p:sp>
            <p:nvSpPr>
              <p:cNvPr id="339" name="Oval 338">
                <a:extLst>
                  <a:ext uri="{FF2B5EF4-FFF2-40B4-BE49-F238E27FC236}">
                    <a16:creationId xmlns:a16="http://schemas.microsoft.com/office/drawing/2014/main" id="{65E4CF72-A5B5-236F-7574-A72D5D2B8C5A}"/>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0" name="Graphic 339">
                <a:extLst>
                  <a:ext uri="{FF2B5EF4-FFF2-40B4-BE49-F238E27FC236}">
                    <a16:creationId xmlns:a16="http://schemas.microsoft.com/office/drawing/2014/main" id="{A71AD0C2-80DD-346C-6C40-86DAF7407D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1" name="Group 200">
              <a:extLst>
                <a:ext uri="{FF2B5EF4-FFF2-40B4-BE49-F238E27FC236}">
                  <a16:creationId xmlns:a16="http://schemas.microsoft.com/office/drawing/2014/main" id="{D1567C17-775E-D004-DC0A-85EB7216C01B}"/>
                </a:ext>
              </a:extLst>
            </p:cNvPr>
            <p:cNvGrpSpPr/>
            <p:nvPr/>
          </p:nvGrpSpPr>
          <p:grpSpPr>
            <a:xfrm flipH="1">
              <a:off x="8808008" y="2829026"/>
              <a:ext cx="262965" cy="262965"/>
              <a:chOff x="3208972" y="2377029"/>
              <a:chExt cx="971357" cy="971357"/>
            </a:xfrm>
            <a:noFill/>
          </p:grpSpPr>
          <p:sp>
            <p:nvSpPr>
              <p:cNvPr id="337" name="Oval 336">
                <a:extLst>
                  <a:ext uri="{FF2B5EF4-FFF2-40B4-BE49-F238E27FC236}">
                    <a16:creationId xmlns:a16="http://schemas.microsoft.com/office/drawing/2014/main" id="{FC9B0650-0E17-3167-7A74-575B9EA05D8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8" name="Graphic 337">
                <a:extLst>
                  <a:ext uri="{FF2B5EF4-FFF2-40B4-BE49-F238E27FC236}">
                    <a16:creationId xmlns:a16="http://schemas.microsoft.com/office/drawing/2014/main" id="{7A26646D-43CB-86BB-B6CA-00B07F98DA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2" name="Group 201">
              <a:extLst>
                <a:ext uri="{FF2B5EF4-FFF2-40B4-BE49-F238E27FC236}">
                  <a16:creationId xmlns:a16="http://schemas.microsoft.com/office/drawing/2014/main" id="{1BC5E06A-717A-57BB-78E8-B030A61E0A20}"/>
                </a:ext>
              </a:extLst>
            </p:cNvPr>
            <p:cNvGrpSpPr/>
            <p:nvPr/>
          </p:nvGrpSpPr>
          <p:grpSpPr>
            <a:xfrm flipH="1">
              <a:off x="9169378" y="2829026"/>
              <a:ext cx="262965" cy="262965"/>
              <a:chOff x="3208972" y="2377029"/>
              <a:chExt cx="971357" cy="971357"/>
            </a:xfrm>
            <a:noFill/>
          </p:grpSpPr>
          <p:sp>
            <p:nvSpPr>
              <p:cNvPr id="335" name="Oval 334">
                <a:extLst>
                  <a:ext uri="{FF2B5EF4-FFF2-40B4-BE49-F238E27FC236}">
                    <a16:creationId xmlns:a16="http://schemas.microsoft.com/office/drawing/2014/main" id="{5B6A6429-3824-C970-BABA-D584C23EE33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6" name="Graphic 335">
                <a:extLst>
                  <a:ext uri="{FF2B5EF4-FFF2-40B4-BE49-F238E27FC236}">
                    <a16:creationId xmlns:a16="http://schemas.microsoft.com/office/drawing/2014/main" id="{7E86D607-BD14-A9D6-5523-4AB53BBA8E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3" name="Group 202">
              <a:extLst>
                <a:ext uri="{FF2B5EF4-FFF2-40B4-BE49-F238E27FC236}">
                  <a16:creationId xmlns:a16="http://schemas.microsoft.com/office/drawing/2014/main" id="{2CE6E997-3813-E477-647C-EA772D86DD50}"/>
                </a:ext>
              </a:extLst>
            </p:cNvPr>
            <p:cNvGrpSpPr/>
            <p:nvPr/>
          </p:nvGrpSpPr>
          <p:grpSpPr>
            <a:xfrm flipH="1">
              <a:off x="9534782" y="2829026"/>
              <a:ext cx="262965" cy="262965"/>
              <a:chOff x="3208972" y="2377029"/>
              <a:chExt cx="971357" cy="971357"/>
            </a:xfrm>
            <a:noFill/>
          </p:grpSpPr>
          <p:sp>
            <p:nvSpPr>
              <p:cNvPr id="333" name="Oval 332">
                <a:extLst>
                  <a:ext uri="{FF2B5EF4-FFF2-40B4-BE49-F238E27FC236}">
                    <a16:creationId xmlns:a16="http://schemas.microsoft.com/office/drawing/2014/main" id="{50E99BDB-3B59-32A5-C0D8-73946C3B063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4" name="Graphic 333">
                <a:extLst>
                  <a:ext uri="{FF2B5EF4-FFF2-40B4-BE49-F238E27FC236}">
                    <a16:creationId xmlns:a16="http://schemas.microsoft.com/office/drawing/2014/main" id="{7C6E953F-E5EA-5590-534D-A538E22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4" name="Group 203">
              <a:extLst>
                <a:ext uri="{FF2B5EF4-FFF2-40B4-BE49-F238E27FC236}">
                  <a16:creationId xmlns:a16="http://schemas.microsoft.com/office/drawing/2014/main" id="{94A3561E-661E-CDE1-8CB0-B07C6DB808C9}"/>
                </a:ext>
              </a:extLst>
            </p:cNvPr>
            <p:cNvGrpSpPr/>
            <p:nvPr/>
          </p:nvGrpSpPr>
          <p:grpSpPr>
            <a:xfrm flipH="1">
              <a:off x="9902403" y="2829026"/>
              <a:ext cx="262965" cy="262965"/>
              <a:chOff x="3208972" y="2377029"/>
              <a:chExt cx="971357" cy="971357"/>
            </a:xfrm>
            <a:noFill/>
          </p:grpSpPr>
          <p:sp>
            <p:nvSpPr>
              <p:cNvPr id="331" name="Oval 330">
                <a:extLst>
                  <a:ext uri="{FF2B5EF4-FFF2-40B4-BE49-F238E27FC236}">
                    <a16:creationId xmlns:a16="http://schemas.microsoft.com/office/drawing/2014/main" id="{81C902D3-5E31-92D0-8B4F-94C1FD06F38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2" name="Graphic 331">
                <a:extLst>
                  <a:ext uri="{FF2B5EF4-FFF2-40B4-BE49-F238E27FC236}">
                    <a16:creationId xmlns:a16="http://schemas.microsoft.com/office/drawing/2014/main" id="{7817AEA4-F970-E9D3-9304-00B362765D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5" name="Group 204">
              <a:extLst>
                <a:ext uri="{FF2B5EF4-FFF2-40B4-BE49-F238E27FC236}">
                  <a16:creationId xmlns:a16="http://schemas.microsoft.com/office/drawing/2014/main" id="{4EFAD439-8B0C-6393-70A7-DC2398CBA190}"/>
                </a:ext>
              </a:extLst>
            </p:cNvPr>
            <p:cNvGrpSpPr/>
            <p:nvPr/>
          </p:nvGrpSpPr>
          <p:grpSpPr>
            <a:xfrm flipH="1">
              <a:off x="10269466" y="2829026"/>
              <a:ext cx="262965" cy="262965"/>
              <a:chOff x="3208972" y="2377029"/>
              <a:chExt cx="971357" cy="971357"/>
            </a:xfrm>
            <a:noFill/>
          </p:grpSpPr>
          <p:sp>
            <p:nvSpPr>
              <p:cNvPr id="329" name="Oval 328">
                <a:extLst>
                  <a:ext uri="{FF2B5EF4-FFF2-40B4-BE49-F238E27FC236}">
                    <a16:creationId xmlns:a16="http://schemas.microsoft.com/office/drawing/2014/main" id="{7445E4FD-D60D-1413-FDC9-5AF39CD2A79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0" name="Graphic 329">
                <a:extLst>
                  <a:ext uri="{FF2B5EF4-FFF2-40B4-BE49-F238E27FC236}">
                    <a16:creationId xmlns:a16="http://schemas.microsoft.com/office/drawing/2014/main" id="{386F9EB0-B556-2F7D-84A5-ADB78D6C40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6" name="Group 205">
              <a:extLst>
                <a:ext uri="{FF2B5EF4-FFF2-40B4-BE49-F238E27FC236}">
                  <a16:creationId xmlns:a16="http://schemas.microsoft.com/office/drawing/2014/main" id="{AB8F560C-03AF-A74B-C1C9-81AB6E11CDCB}"/>
                </a:ext>
              </a:extLst>
            </p:cNvPr>
            <p:cNvGrpSpPr/>
            <p:nvPr/>
          </p:nvGrpSpPr>
          <p:grpSpPr>
            <a:xfrm flipH="1">
              <a:off x="6973236" y="3261571"/>
              <a:ext cx="262965" cy="262965"/>
              <a:chOff x="3208972" y="2377029"/>
              <a:chExt cx="971357" cy="971357"/>
            </a:xfrm>
            <a:noFill/>
          </p:grpSpPr>
          <p:sp>
            <p:nvSpPr>
              <p:cNvPr id="327" name="Oval 326">
                <a:extLst>
                  <a:ext uri="{FF2B5EF4-FFF2-40B4-BE49-F238E27FC236}">
                    <a16:creationId xmlns:a16="http://schemas.microsoft.com/office/drawing/2014/main" id="{182420DE-069E-8D3D-2ADE-C6FBAE29F00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8" name="Graphic 327">
                <a:extLst>
                  <a:ext uri="{FF2B5EF4-FFF2-40B4-BE49-F238E27FC236}">
                    <a16:creationId xmlns:a16="http://schemas.microsoft.com/office/drawing/2014/main" id="{DF81B380-5896-ADD2-C09F-70E007A5C8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7" name="Group 206">
              <a:extLst>
                <a:ext uri="{FF2B5EF4-FFF2-40B4-BE49-F238E27FC236}">
                  <a16:creationId xmlns:a16="http://schemas.microsoft.com/office/drawing/2014/main" id="{C650694D-A266-51FA-8ECB-FFF403B813D8}"/>
                </a:ext>
              </a:extLst>
            </p:cNvPr>
            <p:cNvGrpSpPr/>
            <p:nvPr/>
          </p:nvGrpSpPr>
          <p:grpSpPr>
            <a:xfrm flipH="1">
              <a:off x="7340857" y="3261571"/>
              <a:ext cx="262965" cy="262965"/>
              <a:chOff x="3208972" y="2377029"/>
              <a:chExt cx="971357" cy="971357"/>
            </a:xfrm>
            <a:noFill/>
          </p:grpSpPr>
          <p:sp>
            <p:nvSpPr>
              <p:cNvPr id="325" name="Oval 324">
                <a:extLst>
                  <a:ext uri="{FF2B5EF4-FFF2-40B4-BE49-F238E27FC236}">
                    <a16:creationId xmlns:a16="http://schemas.microsoft.com/office/drawing/2014/main" id="{03FB7D23-71E6-0E39-4A1E-4754C9C56975}"/>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6" name="Graphic 325">
                <a:extLst>
                  <a:ext uri="{FF2B5EF4-FFF2-40B4-BE49-F238E27FC236}">
                    <a16:creationId xmlns:a16="http://schemas.microsoft.com/office/drawing/2014/main" id="{B807C70C-5697-33A0-3E54-DF05BB20A0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8" name="Group 207">
              <a:extLst>
                <a:ext uri="{FF2B5EF4-FFF2-40B4-BE49-F238E27FC236}">
                  <a16:creationId xmlns:a16="http://schemas.microsoft.com/office/drawing/2014/main" id="{EC05B29B-2F57-B40F-AE85-11DDCA696470}"/>
                </a:ext>
              </a:extLst>
            </p:cNvPr>
            <p:cNvGrpSpPr/>
            <p:nvPr/>
          </p:nvGrpSpPr>
          <p:grpSpPr>
            <a:xfrm flipH="1">
              <a:off x="7707920" y="3261571"/>
              <a:ext cx="262965" cy="262965"/>
              <a:chOff x="3208972" y="2377029"/>
              <a:chExt cx="971357" cy="971357"/>
            </a:xfrm>
            <a:noFill/>
          </p:grpSpPr>
          <p:sp>
            <p:nvSpPr>
              <p:cNvPr id="323" name="Oval 322">
                <a:extLst>
                  <a:ext uri="{FF2B5EF4-FFF2-40B4-BE49-F238E27FC236}">
                    <a16:creationId xmlns:a16="http://schemas.microsoft.com/office/drawing/2014/main" id="{E9AE34B3-948F-8884-5DEA-1A7329F6B81C}"/>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4" name="Graphic 323">
                <a:extLst>
                  <a:ext uri="{FF2B5EF4-FFF2-40B4-BE49-F238E27FC236}">
                    <a16:creationId xmlns:a16="http://schemas.microsoft.com/office/drawing/2014/main" id="{1D27E698-4303-1E7B-A97A-BF7DB7D143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9" name="Group 208">
              <a:extLst>
                <a:ext uri="{FF2B5EF4-FFF2-40B4-BE49-F238E27FC236}">
                  <a16:creationId xmlns:a16="http://schemas.microsoft.com/office/drawing/2014/main" id="{332C3E8B-E021-F9C1-7B81-DB484154FFF9}"/>
                </a:ext>
              </a:extLst>
            </p:cNvPr>
            <p:cNvGrpSpPr/>
            <p:nvPr/>
          </p:nvGrpSpPr>
          <p:grpSpPr>
            <a:xfrm flipH="1">
              <a:off x="8073324" y="3261571"/>
              <a:ext cx="262965" cy="262965"/>
              <a:chOff x="3208972" y="2377029"/>
              <a:chExt cx="971357" cy="971357"/>
            </a:xfrm>
            <a:noFill/>
          </p:grpSpPr>
          <p:sp>
            <p:nvSpPr>
              <p:cNvPr id="321" name="Oval 320">
                <a:extLst>
                  <a:ext uri="{FF2B5EF4-FFF2-40B4-BE49-F238E27FC236}">
                    <a16:creationId xmlns:a16="http://schemas.microsoft.com/office/drawing/2014/main" id="{AD4B5F79-6576-5477-AE61-99048DCED2A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2" name="Graphic 321">
                <a:extLst>
                  <a:ext uri="{FF2B5EF4-FFF2-40B4-BE49-F238E27FC236}">
                    <a16:creationId xmlns:a16="http://schemas.microsoft.com/office/drawing/2014/main" id="{BFEC0746-B63A-2881-488C-C15A38265B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0" name="Group 209">
              <a:extLst>
                <a:ext uri="{FF2B5EF4-FFF2-40B4-BE49-F238E27FC236}">
                  <a16:creationId xmlns:a16="http://schemas.microsoft.com/office/drawing/2014/main" id="{E737E887-A6A5-F9F6-DF1B-767CB7C0A65C}"/>
                </a:ext>
              </a:extLst>
            </p:cNvPr>
            <p:cNvGrpSpPr/>
            <p:nvPr/>
          </p:nvGrpSpPr>
          <p:grpSpPr>
            <a:xfrm flipH="1">
              <a:off x="8440945" y="3261571"/>
              <a:ext cx="262965" cy="262965"/>
              <a:chOff x="3208972" y="2377029"/>
              <a:chExt cx="971357" cy="971357"/>
            </a:xfrm>
            <a:noFill/>
          </p:grpSpPr>
          <p:sp>
            <p:nvSpPr>
              <p:cNvPr id="319" name="Oval 318">
                <a:extLst>
                  <a:ext uri="{FF2B5EF4-FFF2-40B4-BE49-F238E27FC236}">
                    <a16:creationId xmlns:a16="http://schemas.microsoft.com/office/drawing/2014/main" id="{F4388554-00BE-7EF6-70FD-42C4F54A050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0" name="Graphic 319">
                <a:extLst>
                  <a:ext uri="{FF2B5EF4-FFF2-40B4-BE49-F238E27FC236}">
                    <a16:creationId xmlns:a16="http://schemas.microsoft.com/office/drawing/2014/main" id="{3550D6FB-7F93-922D-B9E6-90D19F93B5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1" name="Group 210">
              <a:extLst>
                <a:ext uri="{FF2B5EF4-FFF2-40B4-BE49-F238E27FC236}">
                  <a16:creationId xmlns:a16="http://schemas.microsoft.com/office/drawing/2014/main" id="{0CC6F0D7-DBD4-1187-58B3-27163FCF2259}"/>
                </a:ext>
              </a:extLst>
            </p:cNvPr>
            <p:cNvGrpSpPr/>
            <p:nvPr/>
          </p:nvGrpSpPr>
          <p:grpSpPr>
            <a:xfrm flipH="1">
              <a:off x="8808008" y="3261571"/>
              <a:ext cx="262965" cy="262965"/>
              <a:chOff x="3208972" y="2377029"/>
              <a:chExt cx="971357" cy="971357"/>
            </a:xfrm>
            <a:noFill/>
          </p:grpSpPr>
          <p:sp>
            <p:nvSpPr>
              <p:cNvPr id="317" name="Oval 316">
                <a:extLst>
                  <a:ext uri="{FF2B5EF4-FFF2-40B4-BE49-F238E27FC236}">
                    <a16:creationId xmlns:a16="http://schemas.microsoft.com/office/drawing/2014/main" id="{871F39D6-4F80-7333-3109-52ED798ED467}"/>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8" name="Graphic 317">
                <a:extLst>
                  <a:ext uri="{FF2B5EF4-FFF2-40B4-BE49-F238E27FC236}">
                    <a16:creationId xmlns:a16="http://schemas.microsoft.com/office/drawing/2014/main" id="{DB693594-215D-70EE-6EDC-E6BD9390B5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2" name="Group 211">
              <a:extLst>
                <a:ext uri="{FF2B5EF4-FFF2-40B4-BE49-F238E27FC236}">
                  <a16:creationId xmlns:a16="http://schemas.microsoft.com/office/drawing/2014/main" id="{8C475789-49DB-85E1-7708-36EEDCD56C58}"/>
                </a:ext>
              </a:extLst>
            </p:cNvPr>
            <p:cNvGrpSpPr/>
            <p:nvPr/>
          </p:nvGrpSpPr>
          <p:grpSpPr>
            <a:xfrm flipH="1">
              <a:off x="9169378" y="3261571"/>
              <a:ext cx="262965" cy="262965"/>
              <a:chOff x="3208972" y="2377029"/>
              <a:chExt cx="971357" cy="971357"/>
            </a:xfrm>
            <a:noFill/>
          </p:grpSpPr>
          <p:sp>
            <p:nvSpPr>
              <p:cNvPr id="315" name="Oval 314">
                <a:extLst>
                  <a:ext uri="{FF2B5EF4-FFF2-40B4-BE49-F238E27FC236}">
                    <a16:creationId xmlns:a16="http://schemas.microsoft.com/office/drawing/2014/main" id="{34D4A0BF-F6F5-CFB0-B6B2-6A2408ADBDEC}"/>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6" name="Graphic 315">
                <a:extLst>
                  <a:ext uri="{FF2B5EF4-FFF2-40B4-BE49-F238E27FC236}">
                    <a16:creationId xmlns:a16="http://schemas.microsoft.com/office/drawing/2014/main" id="{4DF3F6A6-05FA-25E4-AD6B-CF68635625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3" name="Group 212">
              <a:extLst>
                <a:ext uri="{FF2B5EF4-FFF2-40B4-BE49-F238E27FC236}">
                  <a16:creationId xmlns:a16="http://schemas.microsoft.com/office/drawing/2014/main" id="{DA0CE900-259E-060C-FBE3-0020C6237108}"/>
                </a:ext>
              </a:extLst>
            </p:cNvPr>
            <p:cNvGrpSpPr/>
            <p:nvPr/>
          </p:nvGrpSpPr>
          <p:grpSpPr>
            <a:xfrm flipH="1">
              <a:off x="9534782" y="3261571"/>
              <a:ext cx="262965" cy="262965"/>
              <a:chOff x="3208972" y="2377029"/>
              <a:chExt cx="971357" cy="971357"/>
            </a:xfrm>
            <a:noFill/>
          </p:grpSpPr>
          <p:sp>
            <p:nvSpPr>
              <p:cNvPr id="313" name="Oval 312">
                <a:extLst>
                  <a:ext uri="{FF2B5EF4-FFF2-40B4-BE49-F238E27FC236}">
                    <a16:creationId xmlns:a16="http://schemas.microsoft.com/office/drawing/2014/main" id="{2A8E7F3A-1BF9-FE4E-FB7D-7C3488E67865}"/>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4" name="Graphic 313">
                <a:extLst>
                  <a:ext uri="{FF2B5EF4-FFF2-40B4-BE49-F238E27FC236}">
                    <a16:creationId xmlns:a16="http://schemas.microsoft.com/office/drawing/2014/main" id="{84F0F8E1-7C52-AA06-3561-2775A5F9E3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4" name="Group 213">
              <a:extLst>
                <a:ext uri="{FF2B5EF4-FFF2-40B4-BE49-F238E27FC236}">
                  <a16:creationId xmlns:a16="http://schemas.microsoft.com/office/drawing/2014/main" id="{C07232C9-BC00-EAEA-AFD7-26781D802D36}"/>
                </a:ext>
              </a:extLst>
            </p:cNvPr>
            <p:cNvGrpSpPr/>
            <p:nvPr/>
          </p:nvGrpSpPr>
          <p:grpSpPr>
            <a:xfrm flipH="1">
              <a:off x="9902403" y="3261571"/>
              <a:ext cx="262965" cy="262965"/>
              <a:chOff x="3208972" y="2377029"/>
              <a:chExt cx="971357" cy="971357"/>
            </a:xfrm>
            <a:noFill/>
          </p:grpSpPr>
          <p:sp>
            <p:nvSpPr>
              <p:cNvPr id="311" name="Oval 310">
                <a:extLst>
                  <a:ext uri="{FF2B5EF4-FFF2-40B4-BE49-F238E27FC236}">
                    <a16:creationId xmlns:a16="http://schemas.microsoft.com/office/drawing/2014/main" id="{B82A466A-4920-1607-419E-1A402C0804C5}"/>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2" name="Graphic 311">
                <a:extLst>
                  <a:ext uri="{FF2B5EF4-FFF2-40B4-BE49-F238E27FC236}">
                    <a16:creationId xmlns:a16="http://schemas.microsoft.com/office/drawing/2014/main" id="{8BC486C0-3F5F-AD71-5090-82135ECD97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5" name="Group 214">
              <a:extLst>
                <a:ext uri="{FF2B5EF4-FFF2-40B4-BE49-F238E27FC236}">
                  <a16:creationId xmlns:a16="http://schemas.microsoft.com/office/drawing/2014/main" id="{CCE69C64-BC64-5FCE-6B9C-B4AEFF561B51}"/>
                </a:ext>
              </a:extLst>
            </p:cNvPr>
            <p:cNvGrpSpPr/>
            <p:nvPr/>
          </p:nvGrpSpPr>
          <p:grpSpPr>
            <a:xfrm flipH="1">
              <a:off x="10269466" y="3261571"/>
              <a:ext cx="262965" cy="262965"/>
              <a:chOff x="3208972" y="2377029"/>
              <a:chExt cx="971357" cy="971357"/>
            </a:xfrm>
            <a:noFill/>
          </p:grpSpPr>
          <p:sp>
            <p:nvSpPr>
              <p:cNvPr id="309" name="Oval 308">
                <a:extLst>
                  <a:ext uri="{FF2B5EF4-FFF2-40B4-BE49-F238E27FC236}">
                    <a16:creationId xmlns:a16="http://schemas.microsoft.com/office/drawing/2014/main" id="{553AF0BA-4348-A4DE-6397-DFBA40A2F99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0" name="Graphic 309">
                <a:extLst>
                  <a:ext uri="{FF2B5EF4-FFF2-40B4-BE49-F238E27FC236}">
                    <a16:creationId xmlns:a16="http://schemas.microsoft.com/office/drawing/2014/main" id="{097F66D6-B998-B10B-E747-08DEA068BF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6" name="Group 215">
              <a:extLst>
                <a:ext uri="{FF2B5EF4-FFF2-40B4-BE49-F238E27FC236}">
                  <a16:creationId xmlns:a16="http://schemas.microsoft.com/office/drawing/2014/main" id="{23F03C8F-1B44-91C6-9A1F-480D2773052E}"/>
                </a:ext>
              </a:extLst>
            </p:cNvPr>
            <p:cNvGrpSpPr/>
            <p:nvPr/>
          </p:nvGrpSpPr>
          <p:grpSpPr>
            <a:xfrm flipH="1">
              <a:off x="6973236" y="3680497"/>
              <a:ext cx="262965" cy="262965"/>
              <a:chOff x="3208972" y="2377029"/>
              <a:chExt cx="971357" cy="971357"/>
            </a:xfrm>
            <a:noFill/>
          </p:grpSpPr>
          <p:sp>
            <p:nvSpPr>
              <p:cNvPr id="307" name="Oval 306">
                <a:extLst>
                  <a:ext uri="{FF2B5EF4-FFF2-40B4-BE49-F238E27FC236}">
                    <a16:creationId xmlns:a16="http://schemas.microsoft.com/office/drawing/2014/main" id="{1F54CDAE-2E81-16EE-A8E2-3D11A3D0410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8" name="Graphic 307">
                <a:extLst>
                  <a:ext uri="{FF2B5EF4-FFF2-40B4-BE49-F238E27FC236}">
                    <a16:creationId xmlns:a16="http://schemas.microsoft.com/office/drawing/2014/main" id="{29701508-2A56-8407-281E-52606D7BD1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7" name="Group 216">
              <a:extLst>
                <a:ext uri="{FF2B5EF4-FFF2-40B4-BE49-F238E27FC236}">
                  <a16:creationId xmlns:a16="http://schemas.microsoft.com/office/drawing/2014/main" id="{C63EB24A-DF13-B9CB-EED6-8CE4B429915E}"/>
                </a:ext>
              </a:extLst>
            </p:cNvPr>
            <p:cNvGrpSpPr/>
            <p:nvPr/>
          </p:nvGrpSpPr>
          <p:grpSpPr>
            <a:xfrm flipH="1">
              <a:off x="7340857" y="3680497"/>
              <a:ext cx="262965" cy="262965"/>
              <a:chOff x="3208972" y="2377029"/>
              <a:chExt cx="971357" cy="971357"/>
            </a:xfrm>
            <a:noFill/>
          </p:grpSpPr>
          <p:sp>
            <p:nvSpPr>
              <p:cNvPr id="305" name="Oval 304">
                <a:extLst>
                  <a:ext uri="{FF2B5EF4-FFF2-40B4-BE49-F238E27FC236}">
                    <a16:creationId xmlns:a16="http://schemas.microsoft.com/office/drawing/2014/main" id="{B3FD54F4-BB71-A086-9C3D-B2D44236CC7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6" name="Graphic 305">
                <a:extLst>
                  <a:ext uri="{FF2B5EF4-FFF2-40B4-BE49-F238E27FC236}">
                    <a16:creationId xmlns:a16="http://schemas.microsoft.com/office/drawing/2014/main" id="{DFF27AE7-4411-8D84-4341-16E95512C3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8" name="Group 217">
              <a:extLst>
                <a:ext uri="{FF2B5EF4-FFF2-40B4-BE49-F238E27FC236}">
                  <a16:creationId xmlns:a16="http://schemas.microsoft.com/office/drawing/2014/main" id="{E7736BC2-BEB0-7283-4C36-D4FB350C49C9}"/>
                </a:ext>
              </a:extLst>
            </p:cNvPr>
            <p:cNvGrpSpPr/>
            <p:nvPr/>
          </p:nvGrpSpPr>
          <p:grpSpPr>
            <a:xfrm flipH="1">
              <a:off x="7707920" y="3680497"/>
              <a:ext cx="262965" cy="262965"/>
              <a:chOff x="3208972" y="2377029"/>
              <a:chExt cx="971357" cy="971357"/>
            </a:xfrm>
            <a:noFill/>
          </p:grpSpPr>
          <p:sp>
            <p:nvSpPr>
              <p:cNvPr id="303" name="Oval 302">
                <a:extLst>
                  <a:ext uri="{FF2B5EF4-FFF2-40B4-BE49-F238E27FC236}">
                    <a16:creationId xmlns:a16="http://schemas.microsoft.com/office/drawing/2014/main" id="{2424C9DF-836D-F4A4-FE9B-1220266C018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4" name="Graphic 303">
                <a:extLst>
                  <a:ext uri="{FF2B5EF4-FFF2-40B4-BE49-F238E27FC236}">
                    <a16:creationId xmlns:a16="http://schemas.microsoft.com/office/drawing/2014/main" id="{76A59431-B99E-03AA-7B90-1DFAA80898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9" name="Group 218">
              <a:extLst>
                <a:ext uri="{FF2B5EF4-FFF2-40B4-BE49-F238E27FC236}">
                  <a16:creationId xmlns:a16="http://schemas.microsoft.com/office/drawing/2014/main" id="{C016B30C-332C-DEAE-DF31-6D9BBF6E6D46}"/>
                </a:ext>
              </a:extLst>
            </p:cNvPr>
            <p:cNvGrpSpPr/>
            <p:nvPr/>
          </p:nvGrpSpPr>
          <p:grpSpPr>
            <a:xfrm flipH="1">
              <a:off x="8073324" y="3680497"/>
              <a:ext cx="262965" cy="262965"/>
              <a:chOff x="3208972" y="2377029"/>
              <a:chExt cx="971357" cy="971357"/>
            </a:xfrm>
            <a:noFill/>
          </p:grpSpPr>
          <p:sp>
            <p:nvSpPr>
              <p:cNvPr id="301" name="Oval 300">
                <a:extLst>
                  <a:ext uri="{FF2B5EF4-FFF2-40B4-BE49-F238E27FC236}">
                    <a16:creationId xmlns:a16="http://schemas.microsoft.com/office/drawing/2014/main" id="{34F503D0-7673-7A0A-1EBA-2EFC3FCE17D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2" name="Graphic 301">
                <a:extLst>
                  <a:ext uri="{FF2B5EF4-FFF2-40B4-BE49-F238E27FC236}">
                    <a16:creationId xmlns:a16="http://schemas.microsoft.com/office/drawing/2014/main" id="{B09BF0CB-7AA9-5EB4-2BA8-8509BE3DDC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0" name="Group 219">
              <a:extLst>
                <a:ext uri="{FF2B5EF4-FFF2-40B4-BE49-F238E27FC236}">
                  <a16:creationId xmlns:a16="http://schemas.microsoft.com/office/drawing/2014/main" id="{2BD8244C-5698-A6D3-8D2D-27F719510EE8}"/>
                </a:ext>
              </a:extLst>
            </p:cNvPr>
            <p:cNvGrpSpPr/>
            <p:nvPr/>
          </p:nvGrpSpPr>
          <p:grpSpPr>
            <a:xfrm flipH="1">
              <a:off x="8440945" y="3680497"/>
              <a:ext cx="262965" cy="262965"/>
              <a:chOff x="3208972" y="2377029"/>
              <a:chExt cx="971357" cy="971357"/>
            </a:xfrm>
            <a:noFill/>
          </p:grpSpPr>
          <p:sp>
            <p:nvSpPr>
              <p:cNvPr id="299" name="Oval 298">
                <a:extLst>
                  <a:ext uri="{FF2B5EF4-FFF2-40B4-BE49-F238E27FC236}">
                    <a16:creationId xmlns:a16="http://schemas.microsoft.com/office/drawing/2014/main" id="{E4FEE175-C10A-F998-AC34-A4830D9F60B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0" name="Graphic 299">
                <a:extLst>
                  <a:ext uri="{FF2B5EF4-FFF2-40B4-BE49-F238E27FC236}">
                    <a16:creationId xmlns:a16="http://schemas.microsoft.com/office/drawing/2014/main" id="{495A9D5F-5277-059F-1810-DB4E4948FF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1" name="Group 220">
              <a:extLst>
                <a:ext uri="{FF2B5EF4-FFF2-40B4-BE49-F238E27FC236}">
                  <a16:creationId xmlns:a16="http://schemas.microsoft.com/office/drawing/2014/main" id="{4855FD42-1158-DC7B-C770-8071D979B638}"/>
                </a:ext>
              </a:extLst>
            </p:cNvPr>
            <p:cNvGrpSpPr/>
            <p:nvPr/>
          </p:nvGrpSpPr>
          <p:grpSpPr>
            <a:xfrm flipH="1">
              <a:off x="8808008" y="3680497"/>
              <a:ext cx="262965" cy="262965"/>
              <a:chOff x="3208972" y="2377029"/>
              <a:chExt cx="971357" cy="971357"/>
            </a:xfrm>
            <a:noFill/>
          </p:grpSpPr>
          <p:sp>
            <p:nvSpPr>
              <p:cNvPr id="297" name="Oval 296">
                <a:extLst>
                  <a:ext uri="{FF2B5EF4-FFF2-40B4-BE49-F238E27FC236}">
                    <a16:creationId xmlns:a16="http://schemas.microsoft.com/office/drawing/2014/main" id="{268A7E91-2AF5-EC3E-1963-817F2E229FC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8" name="Graphic 297">
                <a:extLst>
                  <a:ext uri="{FF2B5EF4-FFF2-40B4-BE49-F238E27FC236}">
                    <a16:creationId xmlns:a16="http://schemas.microsoft.com/office/drawing/2014/main" id="{C863081D-CEAA-DB18-8D6E-9A9C3E6966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2" name="Group 221">
              <a:extLst>
                <a:ext uri="{FF2B5EF4-FFF2-40B4-BE49-F238E27FC236}">
                  <a16:creationId xmlns:a16="http://schemas.microsoft.com/office/drawing/2014/main" id="{F400E9CC-4025-AA91-596B-F49E1EE419D8}"/>
                </a:ext>
              </a:extLst>
            </p:cNvPr>
            <p:cNvGrpSpPr/>
            <p:nvPr/>
          </p:nvGrpSpPr>
          <p:grpSpPr>
            <a:xfrm flipH="1">
              <a:off x="9169378" y="3680497"/>
              <a:ext cx="262965" cy="262965"/>
              <a:chOff x="3208972" y="2377029"/>
              <a:chExt cx="971357" cy="971357"/>
            </a:xfrm>
            <a:noFill/>
          </p:grpSpPr>
          <p:sp>
            <p:nvSpPr>
              <p:cNvPr id="295" name="Oval 294">
                <a:extLst>
                  <a:ext uri="{FF2B5EF4-FFF2-40B4-BE49-F238E27FC236}">
                    <a16:creationId xmlns:a16="http://schemas.microsoft.com/office/drawing/2014/main" id="{2C5963E1-6381-839D-81F7-DB5E0815EF79}"/>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6" name="Graphic 295">
                <a:extLst>
                  <a:ext uri="{FF2B5EF4-FFF2-40B4-BE49-F238E27FC236}">
                    <a16:creationId xmlns:a16="http://schemas.microsoft.com/office/drawing/2014/main" id="{AFEC9472-0504-5E7B-3A74-15DCD00EB4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3" name="Group 222">
              <a:extLst>
                <a:ext uri="{FF2B5EF4-FFF2-40B4-BE49-F238E27FC236}">
                  <a16:creationId xmlns:a16="http://schemas.microsoft.com/office/drawing/2014/main" id="{77829550-AE05-AB2D-CB9F-774D8041B71D}"/>
                </a:ext>
              </a:extLst>
            </p:cNvPr>
            <p:cNvGrpSpPr/>
            <p:nvPr/>
          </p:nvGrpSpPr>
          <p:grpSpPr>
            <a:xfrm flipH="1">
              <a:off x="9534782" y="3680497"/>
              <a:ext cx="262965" cy="262965"/>
              <a:chOff x="3208972" y="2377029"/>
              <a:chExt cx="971357" cy="971357"/>
            </a:xfrm>
            <a:noFill/>
          </p:grpSpPr>
          <p:sp>
            <p:nvSpPr>
              <p:cNvPr id="293" name="Oval 292">
                <a:extLst>
                  <a:ext uri="{FF2B5EF4-FFF2-40B4-BE49-F238E27FC236}">
                    <a16:creationId xmlns:a16="http://schemas.microsoft.com/office/drawing/2014/main" id="{85825E96-A00D-74D8-A4DF-FD79FFD938D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4" name="Graphic 293">
                <a:extLst>
                  <a:ext uri="{FF2B5EF4-FFF2-40B4-BE49-F238E27FC236}">
                    <a16:creationId xmlns:a16="http://schemas.microsoft.com/office/drawing/2014/main" id="{039553D3-F7D0-4DE9-37A0-6445CB8C9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4" name="Group 223">
              <a:extLst>
                <a:ext uri="{FF2B5EF4-FFF2-40B4-BE49-F238E27FC236}">
                  <a16:creationId xmlns:a16="http://schemas.microsoft.com/office/drawing/2014/main" id="{3AAC208C-0D04-B3F6-E367-EF4AE955D9BA}"/>
                </a:ext>
              </a:extLst>
            </p:cNvPr>
            <p:cNvGrpSpPr/>
            <p:nvPr/>
          </p:nvGrpSpPr>
          <p:grpSpPr>
            <a:xfrm flipH="1">
              <a:off x="9902403" y="3680497"/>
              <a:ext cx="262965" cy="262965"/>
              <a:chOff x="3208972" y="2377029"/>
              <a:chExt cx="971357" cy="971357"/>
            </a:xfrm>
            <a:noFill/>
          </p:grpSpPr>
          <p:sp>
            <p:nvSpPr>
              <p:cNvPr id="291" name="Oval 290">
                <a:extLst>
                  <a:ext uri="{FF2B5EF4-FFF2-40B4-BE49-F238E27FC236}">
                    <a16:creationId xmlns:a16="http://schemas.microsoft.com/office/drawing/2014/main" id="{6CC9A8BB-A3C5-8348-440D-D718B973E1C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2" name="Graphic 291">
                <a:extLst>
                  <a:ext uri="{FF2B5EF4-FFF2-40B4-BE49-F238E27FC236}">
                    <a16:creationId xmlns:a16="http://schemas.microsoft.com/office/drawing/2014/main" id="{964D87AD-614F-1AE9-20F6-A7A0D62D7F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5" name="Group 224">
              <a:extLst>
                <a:ext uri="{FF2B5EF4-FFF2-40B4-BE49-F238E27FC236}">
                  <a16:creationId xmlns:a16="http://schemas.microsoft.com/office/drawing/2014/main" id="{CF19F330-9EB6-85E1-ACF4-9DC4B9068743}"/>
                </a:ext>
              </a:extLst>
            </p:cNvPr>
            <p:cNvGrpSpPr/>
            <p:nvPr/>
          </p:nvGrpSpPr>
          <p:grpSpPr>
            <a:xfrm flipH="1">
              <a:off x="10269466" y="3680497"/>
              <a:ext cx="262965" cy="262965"/>
              <a:chOff x="3208972" y="2377029"/>
              <a:chExt cx="971357" cy="971357"/>
            </a:xfrm>
            <a:noFill/>
          </p:grpSpPr>
          <p:sp>
            <p:nvSpPr>
              <p:cNvPr id="289" name="Oval 288">
                <a:extLst>
                  <a:ext uri="{FF2B5EF4-FFF2-40B4-BE49-F238E27FC236}">
                    <a16:creationId xmlns:a16="http://schemas.microsoft.com/office/drawing/2014/main" id="{43BBEF6C-A2D9-884C-D003-A445658F9E3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0" name="Graphic 289">
                <a:extLst>
                  <a:ext uri="{FF2B5EF4-FFF2-40B4-BE49-F238E27FC236}">
                    <a16:creationId xmlns:a16="http://schemas.microsoft.com/office/drawing/2014/main" id="{D4CFAA36-7151-076B-6CC5-5E468A8511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6" name="Group 225">
              <a:extLst>
                <a:ext uri="{FF2B5EF4-FFF2-40B4-BE49-F238E27FC236}">
                  <a16:creationId xmlns:a16="http://schemas.microsoft.com/office/drawing/2014/main" id="{3F8E731F-6323-3224-F4DE-3EBDFFF01342}"/>
                </a:ext>
              </a:extLst>
            </p:cNvPr>
            <p:cNvGrpSpPr/>
            <p:nvPr/>
          </p:nvGrpSpPr>
          <p:grpSpPr>
            <a:xfrm flipH="1">
              <a:off x="6973236" y="4113042"/>
              <a:ext cx="262965" cy="262965"/>
              <a:chOff x="3208972" y="2377029"/>
              <a:chExt cx="971357" cy="971357"/>
            </a:xfrm>
            <a:noFill/>
          </p:grpSpPr>
          <p:sp>
            <p:nvSpPr>
              <p:cNvPr id="287" name="Oval 286">
                <a:extLst>
                  <a:ext uri="{FF2B5EF4-FFF2-40B4-BE49-F238E27FC236}">
                    <a16:creationId xmlns:a16="http://schemas.microsoft.com/office/drawing/2014/main" id="{A1BE86D1-1388-877F-E04F-F6D137855A8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8" name="Graphic 287">
                <a:extLst>
                  <a:ext uri="{FF2B5EF4-FFF2-40B4-BE49-F238E27FC236}">
                    <a16:creationId xmlns:a16="http://schemas.microsoft.com/office/drawing/2014/main" id="{C64EFCB2-2DC3-6E5C-F54E-6616209E8F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7" name="Group 226">
              <a:extLst>
                <a:ext uri="{FF2B5EF4-FFF2-40B4-BE49-F238E27FC236}">
                  <a16:creationId xmlns:a16="http://schemas.microsoft.com/office/drawing/2014/main" id="{21700345-7650-7953-C4AA-7AEACE45F373}"/>
                </a:ext>
              </a:extLst>
            </p:cNvPr>
            <p:cNvGrpSpPr/>
            <p:nvPr/>
          </p:nvGrpSpPr>
          <p:grpSpPr>
            <a:xfrm flipH="1">
              <a:off x="7340857" y="4113042"/>
              <a:ext cx="262965" cy="262965"/>
              <a:chOff x="3208972" y="2377029"/>
              <a:chExt cx="971357" cy="971357"/>
            </a:xfrm>
            <a:noFill/>
          </p:grpSpPr>
          <p:sp>
            <p:nvSpPr>
              <p:cNvPr id="285" name="Oval 284">
                <a:extLst>
                  <a:ext uri="{FF2B5EF4-FFF2-40B4-BE49-F238E27FC236}">
                    <a16:creationId xmlns:a16="http://schemas.microsoft.com/office/drawing/2014/main" id="{CFD27B97-C36F-13AA-DAB8-F50D9DE3DDAC}"/>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6" name="Graphic 285">
                <a:extLst>
                  <a:ext uri="{FF2B5EF4-FFF2-40B4-BE49-F238E27FC236}">
                    <a16:creationId xmlns:a16="http://schemas.microsoft.com/office/drawing/2014/main" id="{0E89C79B-0A0D-6F9E-CF9C-CD95A47BC4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8" name="Group 227">
              <a:extLst>
                <a:ext uri="{FF2B5EF4-FFF2-40B4-BE49-F238E27FC236}">
                  <a16:creationId xmlns:a16="http://schemas.microsoft.com/office/drawing/2014/main" id="{F6413647-B96B-026E-BD74-8EB4FF36870E}"/>
                </a:ext>
              </a:extLst>
            </p:cNvPr>
            <p:cNvGrpSpPr/>
            <p:nvPr/>
          </p:nvGrpSpPr>
          <p:grpSpPr>
            <a:xfrm flipH="1">
              <a:off x="7707920" y="4113042"/>
              <a:ext cx="262965" cy="262965"/>
              <a:chOff x="3208972" y="2377029"/>
              <a:chExt cx="971357" cy="971357"/>
            </a:xfrm>
            <a:noFill/>
          </p:grpSpPr>
          <p:sp>
            <p:nvSpPr>
              <p:cNvPr id="283" name="Oval 282">
                <a:extLst>
                  <a:ext uri="{FF2B5EF4-FFF2-40B4-BE49-F238E27FC236}">
                    <a16:creationId xmlns:a16="http://schemas.microsoft.com/office/drawing/2014/main" id="{1B86E5B5-4AB1-B169-8209-B378FD4B4D24}"/>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4" name="Graphic 283">
                <a:extLst>
                  <a:ext uri="{FF2B5EF4-FFF2-40B4-BE49-F238E27FC236}">
                    <a16:creationId xmlns:a16="http://schemas.microsoft.com/office/drawing/2014/main" id="{9A70956B-D4BB-B30B-F012-BA2FC672EA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9" name="Group 228">
              <a:extLst>
                <a:ext uri="{FF2B5EF4-FFF2-40B4-BE49-F238E27FC236}">
                  <a16:creationId xmlns:a16="http://schemas.microsoft.com/office/drawing/2014/main" id="{6BBE2001-E987-6530-7E12-DD34C6D717FE}"/>
                </a:ext>
              </a:extLst>
            </p:cNvPr>
            <p:cNvGrpSpPr/>
            <p:nvPr/>
          </p:nvGrpSpPr>
          <p:grpSpPr>
            <a:xfrm flipH="1">
              <a:off x="8073324" y="4113042"/>
              <a:ext cx="262965" cy="262965"/>
              <a:chOff x="3208972" y="2377029"/>
              <a:chExt cx="971357" cy="971357"/>
            </a:xfrm>
            <a:noFill/>
          </p:grpSpPr>
          <p:sp>
            <p:nvSpPr>
              <p:cNvPr id="281" name="Oval 280">
                <a:extLst>
                  <a:ext uri="{FF2B5EF4-FFF2-40B4-BE49-F238E27FC236}">
                    <a16:creationId xmlns:a16="http://schemas.microsoft.com/office/drawing/2014/main" id="{9273012E-6C31-E84F-E704-78912AAD428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2" name="Graphic 281">
                <a:extLst>
                  <a:ext uri="{FF2B5EF4-FFF2-40B4-BE49-F238E27FC236}">
                    <a16:creationId xmlns:a16="http://schemas.microsoft.com/office/drawing/2014/main" id="{9FDEAB6C-EAA6-C9B8-239D-3720CE402D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0" name="Group 229">
              <a:extLst>
                <a:ext uri="{FF2B5EF4-FFF2-40B4-BE49-F238E27FC236}">
                  <a16:creationId xmlns:a16="http://schemas.microsoft.com/office/drawing/2014/main" id="{27CB914E-DE6F-413D-D41D-AE2A17490CCE}"/>
                </a:ext>
              </a:extLst>
            </p:cNvPr>
            <p:cNvGrpSpPr/>
            <p:nvPr/>
          </p:nvGrpSpPr>
          <p:grpSpPr>
            <a:xfrm flipH="1">
              <a:off x="8440945" y="4113042"/>
              <a:ext cx="262965" cy="262965"/>
              <a:chOff x="3208972" y="2377029"/>
              <a:chExt cx="971357" cy="971357"/>
            </a:xfrm>
            <a:noFill/>
          </p:grpSpPr>
          <p:sp>
            <p:nvSpPr>
              <p:cNvPr id="279" name="Oval 278">
                <a:extLst>
                  <a:ext uri="{FF2B5EF4-FFF2-40B4-BE49-F238E27FC236}">
                    <a16:creationId xmlns:a16="http://schemas.microsoft.com/office/drawing/2014/main" id="{F6344A7A-FB61-26EF-01F1-F51925C74E3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0" name="Graphic 279">
                <a:extLst>
                  <a:ext uri="{FF2B5EF4-FFF2-40B4-BE49-F238E27FC236}">
                    <a16:creationId xmlns:a16="http://schemas.microsoft.com/office/drawing/2014/main" id="{9BBFC3D1-ABEE-4F8D-972F-BED76769D7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1" name="Group 230">
              <a:extLst>
                <a:ext uri="{FF2B5EF4-FFF2-40B4-BE49-F238E27FC236}">
                  <a16:creationId xmlns:a16="http://schemas.microsoft.com/office/drawing/2014/main" id="{D6E1E22E-D867-7759-F52C-F2A207F14BCA}"/>
                </a:ext>
              </a:extLst>
            </p:cNvPr>
            <p:cNvGrpSpPr/>
            <p:nvPr/>
          </p:nvGrpSpPr>
          <p:grpSpPr>
            <a:xfrm flipH="1">
              <a:off x="8808008" y="4113042"/>
              <a:ext cx="262965" cy="262965"/>
              <a:chOff x="3208972" y="2377029"/>
              <a:chExt cx="971357" cy="971357"/>
            </a:xfrm>
            <a:noFill/>
          </p:grpSpPr>
          <p:sp>
            <p:nvSpPr>
              <p:cNvPr id="277" name="Oval 276">
                <a:extLst>
                  <a:ext uri="{FF2B5EF4-FFF2-40B4-BE49-F238E27FC236}">
                    <a16:creationId xmlns:a16="http://schemas.microsoft.com/office/drawing/2014/main" id="{05C5593D-14DF-F6D9-8F84-ECFEF955030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8" name="Graphic 277">
                <a:extLst>
                  <a:ext uri="{FF2B5EF4-FFF2-40B4-BE49-F238E27FC236}">
                    <a16:creationId xmlns:a16="http://schemas.microsoft.com/office/drawing/2014/main" id="{AF299E52-E358-B8F6-9D1A-A683F48294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2" name="Group 231">
              <a:extLst>
                <a:ext uri="{FF2B5EF4-FFF2-40B4-BE49-F238E27FC236}">
                  <a16:creationId xmlns:a16="http://schemas.microsoft.com/office/drawing/2014/main" id="{06E6E0D5-F740-1B3B-4F23-D3880DDD1897}"/>
                </a:ext>
              </a:extLst>
            </p:cNvPr>
            <p:cNvGrpSpPr/>
            <p:nvPr/>
          </p:nvGrpSpPr>
          <p:grpSpPr>
            <a:xfrm flipH="1">
              <a:off x="9169378" y="4113042"/>
              <a:ext cx="262965" cy="262965"/>
              <a:chOff x="3208972" y="2377029"/>
              <a:chExt cx="971357" cy="971357"/>
            </a:xfrm>
            <a:noFill/>
          </p:grpSpPr>
          <p:sp>
            <p:nvSpPr>
              <p:cNvPr id="275" name="Oval 274">
                <a:extLst>
                  <a:ext uri="{FF2B5EF4-FFF2-40B4-BE49-F238E27FC236}">
                    <a16:creationId xmlns:a16="http://schemas.microsoft.com/office/drawing/2014/main" id="{1F53E947-B885-1C2E-AFF6-4F67B64F00E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6" name="Graphic 275">
                <a:extLst>
                  <a:ext uri="{FF2B5EF4-FFF2-40B4-BE49-F238E27FC236}">
                    <a16:creationId xmlns:a16="http://schemas.microsoft.com/office/drawing/2014/main" id="{432FE09D-BA43-67EA-C5CD-6BC89F86A2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3" name="Group 232">
              <a:extLst>
                <a:ext uri="{FF2B5EF4-FFF2-40B4-BE49-F238E27FC236}">
                  <a16:creationId xmlns:a16="http://schemas.microsoft.com/office/drawing/2014/main" id="{A00B8321-95FF-1E36-9A90-53813866C70D}"/>
                </a:ext>
              </a:extLst>
            </p:cNvPr>
            <p:cNvGrpSpPr/>
            <p:nvPr/>
          </p:nvGrpSpPr>
          <p:grpSpPr>
            <a:xfrm flipH="1">
              <a:off x="9534782" y="4113042"/>
              <a:ext cx="262965" cy="262965"/>
              <a:chOff x="3208972" y="2377029"/>
              <a:chExt cx="971357" cy="971357"/>
            </a:xfrm>
            <a:noFill/>
          </p:grpSpPr>
          <p:sp>
            <p:nvSpPr>
              <p:cNvPr id="273" name="Oval 272">
                <a:extLst>
                  <a:ext uri="{FF2B5EF4-FFF2-40B4-BE49-F238E27FC236}">
                    <a16:creationId xmlns:a16="http://schemas.microsoft.com/office/drawing/2014/main" id="{5DA4B670-0D9C-BAAC-E8D2-5F7BE7CD6E8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4" name="Graphic 273">
                <a:extLst>
                  <a:ext uri="{FF2B5EF4-FFF2-40B4-BE49-F238E27FC236}">
                    <a16:creationId xmlns:a16="http://schemas.microsoft.com/office/drawing/2014/main" id="{C5009E38-D674-917E-6296-1BB82945E6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4" name="Group 233">
              <a:extLst>
                <a:ext uri="{FF2B5EF4-FFF2-40B4-BE49-F238E27FC236}">
                  <a16:creationId xmlns:a16="http://schemas.microsoft.com/office/drawing/2014/main" id="{D52110A8-F980-E876-C27A-28D4C8DBE05D}"/>
                </a:ext>
              </a:extLst>
            </p:cNvPr>
            <p:cNvGrpSpPr/>
            <p:nvPr/>
          </p:nvGrpSpPr>
          <p:grpSpPr>
            <a:xfrm flipH="1">
              <a:off x="9902403" y="4113042"/>
              <a:ext cx="262965" cy="262965"/>
              <a:chOff x="3208972" y="2377029"/>
              <a:chExt cx="971357" cy="971357"/>
            </a:xfrm>
            <a:noFill/>
          </p:grpSpPr>
          <p:sp>
            <p:nvSpPr>
              <p:cNvPr id="271" name="Oval 270">
                <a:extLst>
                  <a:ext uri="{FF2B5EF4-FFF2-40B4-BE49-F238E27FC236}">
                    <a16:creationId xmlns:a16="http://schemas.microsoft.com/office/drawing/2014/main" id="{8A47B396-E3EB-8364-6A8A-577C7B935274}"/>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2" name="Graphic 271">
                <a:extLst>
                  <a:ext uri="{FF2B5EF4-FFF2-40B4-BE49-F238E27FC236}">
                    <a16:creationId xmlns:a16="http://schemas.microsoft.com/office/drawing/2014/main" id="{B718C0A8-BA21-144D-4A6A-D9244B547C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5" name="Group 234">
              <a:extLst>
                <a:ext uri="{FF2B5EF4-FFF2-40B4-BE49-F238E27FC236}">
                  <a16:creationId xmlns:a16="http://schemas.microsoft.com/office/drawing/2014/main" id="{4CD7B163-AE3C-7900-A0D7-290B03A08A5E}"/>
                </a:ext>
              </a:extLst>
            </p:cNvPr>
            <p:cNvGrpSpPr/>
            <p:nvPr/>
          </p:nvGrpSpPr>
          <p:grpSpPr>
            <a:xfrm flipH="1">
              <a:off x="10269466" y="4113042"/>
              <a:ext cx="262965" cy="262965"/>
              <a:chOff x="3208972" y="2377029"/>
              <a:chExt cx="971357" cy="971357"/>
            </a:xfrm>
            <a:noFill/>
          </p:grpSpPr>
          <p:sp>
            <p:nvSpPr>
              <p:cNvPr id="269" name="Oval 268">
                <a:extLst>
                  <a:ext uri="{FF2B5EF4-FFF2-40B4-BE49-F238E27FC236}">
                    <a16:creationId xmlns:a16="http://schemas.microsoft.com/office/drawing/2014/main" id="{92E6819D-A25B-87D3-D10F-E4FAB5558CE9}"/>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0" name="Graphic 269">
                <a:extLst>
                  <a:ext uri="{FF2B5EF4-FFF2-40B4-BE49-F238E27FC236}">
                    <a16:creationId xmlns:a16="http://schemas.microsoft.com/office/drawing/2014/main" id="{CFD96706-4CE5-E217-CC0B-DEE8F11C3F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6" name="Group 235">
              <a:extLst>
                <a:ext uri="{FF2B5EF4-FFF2-40B4-BE49-F238E27FC236}">
                  <a16:creationId xmlns:a16="http://schemas.microsoft.com/office/drawing/2014/main" id="{51667BFC-4F7D-6A58-D3F4-BD2C7920F030}"/>
                </a:ext>
              </a:extLst>
            </p:cNvPr>
            <p:cNvGrpSpPr/>
            <p:nvPr/>
          </p:nvGrpSpPr>
          <p:grpSpPr>
            <a:xfrm flipH="1">
              <a:off x="6973236" y="4500138"/>
              <a:ext cx="262965" cy="262965"/>
              <a:chOff x="3208972" y="2377029"/>
              <a:chExt cx="971357" cy="971357"/>
            </a:xfrm>
            <a:noFill/>
          </p:grpSpPr>
          <p:sp>
            <p:nvSpPr>
              <p:cNvPr id="267" name="Oval 266">
                <a:extLst>
                  <a:ext uri="{FF2B5EF4-FFF2-40B4-BE49-F238E27FC236}">
                    <a16:creationId xmlns:a16="http://schemas.microsoft.com/office/drawing/2014/main" id="{8375B2C7-A559-F841-076D-B49E9616624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8" name="Graphic 267">
                <a:extLst>
                  <a:ext uri="{FF2B5EF4-FFF2-40B4-BE49-F238E27FC236}">
                    <a16:creationId xmlns:a16="http://schemas.microsoft.com/office/drawing/2014/main" id="{4460CC14-5EEB-D785-84EE-7BD6B5FA2E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7" name="Group 236">
              <a:extLst>
                <a:ext uri="{FF2B5EF4-FFF2-40B4-BE49-F238E27FC236}">
                  <a16:creationId xmlns:a16="http://schemas.microsoft.com/office/drawing/2014/main" id="{C24EBA5A-F01E-42A5-6C98-8447D0EF037A}"/>
                </a:ext>
              </a:extLst>
            </p:cNvPr>
            <p:cNvGrpSpPr/>
            <p:nvPr/>
          </p:nvGrpSpPr>
          <p:grpSpPr>
            <a:xfrm flipH="1">
              <a:off x="7340857" y="4500138"/>
              <a:ext cx="262965" cy="262965"/>
              <a:chOff x="3208972" y="2377029"/>
              <a:chExt cx="971357" cy="971357"/>
            </a:xfrm>
            <a:noFill/>
          </p:grpSpPr>
          <p:sp>
            <p:nvSpPr>
              <p:cNvPr id="265" name="Oval 264">
                <a:extLst>
                  <a:ext uri="{FF2B5EF4-FFF2-40B4-BE49-F238E27FC236}">
                    <a16:creationId xmlns:a16="http://schemas.microsoft.com/office/drawing/2014/main" id="{22B536BE-DD13-1931-8653-A696B155E540}"/>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6" name="Graphic 265">
                <a:extLst>
                  <a:ext uri="{FF2B5EF4-FFF2-40B4-BE49-F238E27FC236}">
                    <a16:creationId xmlns:a16="http://schemas.microsoft.com/office/drawing/2014/main" id="{1D22D79F-ED6A-B5E1-33C8-CFB17E93A0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8" name="Group 237">
              <a:extLst>
                <a:ext uri="{FF2B5EF4-FFF2-40B4-BE49-F238E27FC236}">
                  <a16:creationId xmlns:a16="http://schemas.microsoft.com/office/drawing/2014/main" id="{5B23F627-FC64-2B7E-301C-487967CE0142}"/>
                </a:ext>
              </a:extLst>
            </p:cNvPr>
            <p:cNvGrpSpPr/>
            <p:nvPr/>
          </p:nvGrpSpPr>
          <p:grpSpPr>
            <a:xfrm flipH="1">
              <a:off x="7707920" y="4500138"/>
              <a:ext cx="262965" cy="262965"/>
              <a:chOff x="3208972" y="2377029"/>
              <a:chExt cx="971357" cy="971357"/>
            </a:xfrm>
            <a:noFill/>
          </p:grpSpPr>
          <p:sp>
            <p:nvSpPr>
              <p:cNvPr id="263" name="Oval 262">
                <a:extLst>
                  <a:ext uri="{FF2B5EF4-FFF2-40B4-BE49-F238E27FC236}">
                    <a16:creationId xmlns:a16="http://schemas.microsoft.com/office/drawing/2014/main" id="{84CC8F69-A6AB-3669-B4A1-CA58610E28B0}"/>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4" name="Graphic 263">
                <a:extLst>
                  <a:ext uri="{FF2B5EF4-FFF2-40B4-BE49-F238E27FC236}">
                    <a16:creationId xmlns:a16="http://schemas.microsoft.com/office/drawing/2014/main" id="{010655F5-BFED-6E68-98D9-041AE75023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9" name="Group 238">
              <a:extLst>
                <a:ext uri="{FF2B5EF4-FFF2-40B4-BE49-F238E27FC236}">
                  <a16:creationId xmlns:a16="http://schemas.microsoft.com/office/drawing/2014/main" id="{7BDF8898-907D-BE49-DBEB-1B9B20C9B84D}"/>
                </a:ext>
              </a:extLst>
            </p:cNvPr>
            <p:cNvGrpSpPr/>
            <p:nvPr/>
          </p:nvGrpSpPr>
          <p:grpSpPr>
            <a:xfrm flipH="1">
              <a:off x="8073324" y="4500138"/>
              <a:ext cx="262965" cy="262965"/>
              <a:chOff x="3208972" y="2377029"/>
              <a:chExt cx="971357" cy="971357"/>
            </a:xfrm>
            <a:noFill/>
          </p:grpSpPr>
          <p:sp>
            <p:nvSpPr>
              <p:cNvPr id="261" name="Oval 260">
                <a:extLst>
                  <a:ext uri="{FF2B5EF4-FFF2-40B4-BE49-F238E27FC236}">
                    <a16:creationId xmlns:a16="http://schemas.microsoft.com/office/drawing/2014/main" id="{49C851ED-A326-C20A-F8CB-24FCBB99ED5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2" name="Graphic 261">
                <a:extLst>
                  <a:ext uri="{FF2B5EF4-FFF2-40B4-BE49-F238E27FC236}">
                    <a16:creationId xmlns:a16="http://schemas.microsoft.com/office/drawing/2014/main" id="{F4B17B7F-98D4-D66B-F880-43F6157968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0" name="Group 239">
              <a:extLst>
                <a:ext uri="{FF2B5EF4-FFF2-40B4-BE49-F238E27FC236}">
                  <a16:creationId xmlns:a16="http://schemas.microsoft.com/office/drawing/2014/main" id="{96CFEEA7-71EB-5E17-DC5B-A58152477977}"/>
                </a:ext>
              </a:extLst>
            </p:cNvPr>
            <p:cNvGrpSpPr/>
            <p:nvPr/>
          </p:nvGrpSpPr>
          <p:grpSpPr>
            <a:xfrm flipH="1">
              <a:off x="8440945" y="4500138"/>
              <a:ext cx="262965" cy="262965"/>
              <a:chOff x="3208972" y="2377029"/>
              <a:chExt cx="971357" cy="971357"/>
            </a:xfrm>
            <a:noFill/>
          </p:grpSpPr>
          <p:sp>
            <p:nvSpPr>
              <p:cNvPr id="259" name="Oval 258">
                <a:extLst>
                  <a:ext uri="{FF2B5EF4-FFF2-40B4-BE49-F238E27FC236}">
                    <a16:creationId xmlns:a16="http://schemas.microsoft.com/office/drawing/2014/main" id="{9F54865A-75A3-E40F-B5A3-9E551569D00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0" name="Graphic 259">
                <a:extLst>
                  <a:ext uri="{FF2B5EF4-FFF2-40B4-BE49-F238E27FC236}">
                    <a16:creationId xmlns:a16="http://schemas.microsoft.com/office/drawing/2014/main" id="{FF987B52-2650-2D5D-8DE3-0D8F47EFFC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1" name="Group 240">
              <a:extLst>
                <a:ext uri="{FF2B5EF4-FFF2-40B4-BE49-F238E27FC236}">
                  <a16:creationId xmlns:a16="http://schemas.microsoft.com/office/drawing/2014/main" id="{EEF1EAFE-01F0-F455-78EA-9E009FDAA7BB}"/>
                </a:ext>
              </a:extLst>
            </p:cNvPr>
            <p:cNvGrpSpPr/>
            <p:nvPr/>
          </p:nvGrpSpPr>
          <p:grpSpPr>
            <a:xfrm flipH="1">
              <a:off x="8808008" y="4500138"/>
              <a:ext cx="262965" cy="262965"/>
              <a:chOff x="3208972" y="2377029"/>
              <a:chExt cx="971357" cy="971357"/>
            </a:xfrm>
            <a:noFill/>
          </p:grpSpPr>
          <p:sp>
            <p:nvSpPr>
              <p:cNvPr id="257" name="Oval 256">
                <a:extLst>
                  <a:ext uri="{FF2B5EF4-FFF2-40B4-BE49-F238E27FC236}">
                    <a16:creationId xmlns:a16="http://schemas.microsoft.com/office/drawing/2014/main" id="{3523C461-88AE-48F3-7F38-C074B7EBB48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8" name="Graphic 257">
                <a:extLst>
                  <a:ext uri="{FF2B5EF4-FFF2-40B4-BE49-F238E27FC236}">
                    <a16:creationId xmlns:a16="http://schemas.microsoft.com/office/drawing/2014/main" id="{F3B1D23B-68FE-9626-98D0-660BBD3DC0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2" name="Group 241">
              <a:extLst>
                <a:ext uri="{FF2B5EF4-FFF2-40B4-BE49-F238E27FC236}">
                  <a16:creationId xmlns:a16="http://schemas.microsoft.com/office/drawing/2014/main" id="{9E1A7876-7FD6-7A3D-19A1-316D3A9E9A29}"/>
                </a:ext>
              </a:extLst>
            </p:cNvPr>
            <p:cNvGrpSpPr/>
            <p:nvPr/>
          </p:nvGrpSpPr>
          <p:grpSpPr>
            <a:xfrm flipH="1">
              <a:off x="9169378" y="4500138"/>
              <a:ext cx="262965" cy="262965"/>
              <a:chOff x="3208972" y="2377029"/>
              <a:chExt cx="971357" cy="971357"/>
            </a:xfrm>
            <a:noFill/>
          </p:grpSpPr>
          <p:sp>
            <p:nvSpPr>
              <p:cNvPr id="255" name="Oval 254">
                <a:extLst>
                  <a:ext uri="{FF2B5EF4-FFF2-40B4-BE49-F238E27FC236}">
                    <a16:creationId xmlns:a16="http://schemas.microsoft.com/office/drawing/2014/main" id="{4917CB95-909A-64A6-6179-F5BF5099D5F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6" name="Graphic 255">
                <a:extLst>
                  <a:ext uri="{FF2B5EF4-FFF2-40B4-BE49-F238E27FC236}">
                    <a16:creationId xmlns:a16="http://schemas.microsoft.com/office/drawing/2014/main" id="{D3F8170C-2E2F-DCA4-C705-EE17640141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3" name="Group 242">
              <a:extLst>
                <a:ext uri="{FF2B5EF4-FFF2-40B4-BE49-F238E27FC236}">
                  <a16:creationId xmlns:a16="http://schemas.microsoft.com/office/drawing/2014/main" id="{A029EAF3-824A-8F39-8517-287D23FB95DE}"/>
                </a:ext>
              </a:extLst>
            </p:cNvPr>
            <p:cNvGrpSpPr/>
            <p:nvPr/>
          </p:nvGrpSpPr>
          <p:grpSpPr>
            <a:xfrm flipH="1">
              <a:off x="9534782" y="4500138"/>
              <a:ext cx="262965" cy="262965"/>
              <a:chOff x="3208972" y="2377029"/>
              <a:chExt cx="971357" cy="971357"/>
            </a:xfrm>
            <a:noFill/>
          </p:grpSpPr>
          <p:sp>
            <p:nvSpPr>
              <p:cNvPr id="253" name="Oval 252">
                <a:extLst>
                  <a:ext uri="{FF2B5EF4-FFF2-40B4-BE49-F238E27FC236}">
                    <a16:creationId xmlns:a16="http://schemas.microsoft.com/office/drawing/2014/main" id="{850E3CB2-12C9-C494-BD69-965096DA70A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4" name="Graphic 253">
                <a:extLst>
                  <a:ext uri="{FF2B5EF4-FFF2-40B4-BE49-F238E27FC236}">
                    <a16:creationId xmlns:a16="http://schemas.microsoft.com/office/drawing/2014/main" id="{BAE87E2D-5987-9AC0-02A0-02F94441C9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4" name="Group 243">
              <a:extLst>
                <a:ext uri="{FF2B5EF4-FFF2-40B4-BE49-F238E27FC236}">
                  <a16:creationId xmlns:a16="http://schemas.microsoft.com/office/drawing/2014/main" id="{F8BDCB3A-B68A-264E-1707-8371B77CCAAF}"/>
                </a:ext>
              </a:extLst>
            </p:cNvPr>
            <p:cNvGrpSpPr/>
            <p:nvPr/>
          </p:nvGrpSpPr>
          <p:grpSpPr>
            <a:xfrm flipH="1">
              <a:off x="9902403" y="4500138"/>
              <a:ext cx="262965" cy="262965"/>
              <a:chOff x="3208972" y="2377029"/>
              <a:chExt cx="971357" cy="971357"/>
            </a:xfrm>
            <a:noFill/>
          </p:grpSpPr>
          <p:sp>
            <p:nvSpPr>
              <p:cNvPr id="251" name="Oval 250">
                <a:extLst>
                  <a:ext uri="{FF2B5EF4-FFF2-40B4-BE49-F238E27FC236}">
                    <a16:creationId xmlns:a16="http://schemas.microsoft.com/office/drawing/2014/main" id="{A93B8FA1-4F50-EB52-AC54-3F11CB4ABD2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2" name="Graphic 251">
                <a:extLst>
                  <a:ext uri="{FF2B5EF4-FFF2-40B4-BE49-F238E27FC236}">
                    <a16:creationId xmlns:a16="http://schemas.microsoft.com/office/drawing/2014/main" id="{DF7AD156-B6D3-E55A-7075-5C1DA4EAAB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5" name="Group 244">
              <a:extLst>
                <a:ext uri="{FF2B5EF4-FFF2-40B4-BE49-F238E27FC236}">
                  <a16:creationId xmlns:a16="http://schemas.microsoft.com/office/drawing/2014/main" id="{698E24F8-58C6-E60A-C0CD-A4BA4B02F0CC}"/>
                </a:ext>
              </a:extLst>
            </p:cNvPr>
            <p:cNvGrpSpPr/>
            <p:nvPr/>
          </p:nvGrpSpPr>
          <p:grpSpPr>
            <a:xfrm flipH="1">
              <a:off x="10269466" y="4500138"/>
              <a:ext cx="262965" cy="262965"/>
              <a:chOff x="3208972" y="2377029"/>
              <a:chExt cx="971357" cy="971357"/>
            </a:xfrm>
            <a:noFill/>
          </p:grpSpPr>
          <p:sp>
            <p:nvSpPr>
              <p:cNvPr id="249" name="Oval 248">
                <a:extLst>
                  <a:ext uri="{FF2B5EF4-FFF2-40B4-BE49-F238E27FC236}">
                    <a16:creationId xmlns:a16="http://schemas.microsoft.com/office/drawing/2014/main" id="{6E9D753F-AE6B-A11D-0454-56600006128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0" name="Graphic 249">
                <a:extLst>
                  <a:ext uri="{FF2B5EF4-FFF2-40B4-BE49-F238E27FC236}">
                    <a16:creationId xmlns:a16="http://schemas.microsoft.com/office/drawing/2014/main" id="{EDCAF691-9F40-6BE3-73FC-770A5433A1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6" name="Group 245">
              <a:extLst>
                <a:ext uri="{FF2B5EF4-FFF2-40B4-BE49-F238E27FC236}">
                  <a16:creationId xmlns:a16="http://schemas.microsoft.com/office/drawing/2014/main" id="{306FABD5-43F3-9DD9-3EC4-2F93DA79E403}"/>
                </a:ext>
              </a:extLst>
            </p:cNvPr>
            <p:cNvGrpSpPr/>
            <p:nvPr/>
          </p:nvGrpSpPr>
          <p:grpSpPr>
            <a:xfrm>
              <a:off x="6945866" y="2795742"/>
              <a:ext cx="328780" cy="328780"/>
              <a:chOff x="3208972" y="2377029"/>
              <a:chExt cx="971357" cy="971357"/>
            </a:xfrm>
          </p:grpSpPr>
          <p:sp>
            <p:nvSpPr>
              <p:cNvPr id="247" name="Oval 246">
                <a:extLst>
                  <a:ext uri="{FF2B5EF4-FFF2-40B4-BE49-F238E27FC236}">
                    <a16:creationId xmlns:a16="http://schemas.microsoft.com/office/drawing/2014/main" id="{A943BE50-8F48-42A6-2599-9704D9F4F4EE}"/>
                  </a:ext>
                </a:extLst>
              </p:cNvPr>
              <p:cNvSpPr/>
              <p:nvPr/>
            </p:nvSpPr>
            <p:spPr>
              <a:xfrm>
                <a:off x="3208972" y="2377029"/>
                <a:ext cx="971357" cy="971357"/>
              </a:xfrm>
              <a:prstGeom prst="ellipse">
                <a:avLst/>
              </a:prstGeom>
              <a:solidFill>
                <a:schemeClr val="accent1"/>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48" name="Graphic 247">
                <a:extLst>
                  <a:ext uri="{FF2B5EF4-FFF2-40B4-BE49-F238E27FC236}">
                    <a16:creationId xmlns:a16="http://schemas.microsoft.com/office/drawing/2014/main" id="{67344DAE-23F2-690C-7B27-0806A0EC0C25}"/>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1187" t="-16396" r="1" b="-1"/>
              <a:stretch/>
            </p:blipFill>
            <p:spPr>
              <a:xfrm>
                <a:off x="3401583" y="2465434"/>
                <a:ext cx="532553" cy="766574"/>
              </a:xfrm>
              <a:prstGeom prst="rect">
                <a:avLst/>
              </a:prstGeom>
            </p:spPr>
          </p:pic>
        </p:grpSp>
      </p:grpSp>
      <p:grpSp>
        <p:nvGrpSpPr>
          <p:cNvPr id="377" name="Group 376">
            <a:extLst>
              <a:ext uri="{FF2B5EF4-FFF2-40B4-BE49-F238E27FC236}">
                <a16:creationId xmlns:a16="http://schemas.microsoft.com/office/drawing/2014/main" id="{904F3373-7ED5-264B-28CA-4D88145BD4BE}"/>
              </a:ext>
            </a:extLst>
          </p:cNvPr>
          <p:cNvGrpSpPr/>
          <p:nvPr/>
        </p:nvGrpSpPr>
        <p:grpSpPr>
          <a:xfrm>
            <a:off x="7116153" y="2434048"/>
            <a:ext cx="2954293" cy="1224697"/>
            <a:chOff x="6578245" y="513511"/>
            <a:chExt cx="1758044" cy="728794"/>
          </a:xfrm>
        </p:grpSpPr>
        <p:grpSp>
          <p:nvGrpSpPr>
            <p:cNvPr id="347" name="Group 346">
              <a:extLst>
                <a:ext uri="{FF2B5EF4-FFF2-40B4-BE49-F238E27FC236}">
                  <a16:creationId xmlns:a16="http://schemas.microsoft.com/office/drawing/2014/main" id="{B198409C-529F-1140-A70D-A8FD5FDBFA9C}"/>
                </a:ext>
              </a:extLst>
            </p:cNvPr>
            <p:cNvGrpSpPr/>
            <p:nvPr/>
          </p:nvGrpSpPr>
          <p:grpSpPr>
            <a:xfrm flipH="1">
              <a:off x="6973236" y="546795"/>
              <a:ext cx="262965" cy="262965"/>
              <a:chOff x="3208972" y="2377029"/>
              <a:chExt cx="971357" cy="971357"/>
            </a:xfrm>
            <a:noFill/>
          </p:grpSpPr>
          <p:sp>
            <p:nvSpPr>
              <p:cNvPr id="348" name="Oval 347">
                <a:extLst>
                  <a:ext uri="{FF2B5EF4-FFF2-40B4-BE49-F238E27FC236}">
                    <a16:creationId xmlns:a16="http://schemas.microsoft.com/office/drawing/2014/main" id="{173209C8-79C3-5A0A-42F1-0A9A42CBDAF4}"/>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9" name="Graphic 348">
                <a:extLst>
                  <a:ext uri="{FF2B5EF4-FFF2-40B4-BE49-F238E27FC236}">
                    <a16:creationId xmlns:a16="http://schemas.microsoft.com/office/drawing/2014/main" id="{316DA2CB-7D08-AC7E-EF9F-EA1156636E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0" name="Group 349">
              <a:extLst>
                <a:ext uri="{FF2B5EF4-FFF2-40B4-BE49-F238E27FC236}">
                  <a16:creationId xmlns:a16="http://schemas.microsoft.com/office/drawing/2014/main" id="{DE630FD1-F28B-D46D-2D69-DCB3F1DC372F}"/>
                </a:ext>
              </a:extLst>
            </p:cNvPr>
            <p:cNvGrpSpPr/>
            <p:nvPr/>
          </p:nvGrpSpPr>
          <p:grpSpPr>
            <a:xfrm flipH="1">
              <a:off x="7340299" y="546795"/>
              <a:ext cx="262965" cy="262965"/>
              <a:chOff x="3208972" y="2377029"/>
              <a:chExt cx="971357" cy="971357"/>
            </a:xfrm>
            <a:noFill/>
          </p:grpSpPr>
          <p:sp>
            <p:nvSpPr>
              <p:cNvPr id="351" name="Oval 350">
                <a:extLst>
                  <a:ext uri="{FF2B5EF4-FFF2-40B4-BE49-F238E27FC236}">
                    <a16:creationId xmlns:a16="http://schemas.microsoft.com/office/drawing/2014/main" id="{D98AA280-7B8C-8F37-693D-CCDADDF4F1A7}"/>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2" name="Graphic 351">
                <a:extLst>
                  <a:ext uri="{FF2B5EF4-FFF2-40B4-BE49-F238E27FC236}">
                    <a16:creationId xmlns:a16="http://schemas.microsoft.com/office/drawing/2014/main" id="{5E3CDC4C-B432-5374-8C96-249BECB741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3" name="Group 352">
              <a:extLst>
                <a:ext uri="{FF2B5EF4-FFF2-40B4-BE49-F238E27FC236}">
                  <a16:creationId xmlns:a16="http://schemas.microsoft.com/office/drawing/2014/main" id="{0742A78B-92D2-F768-3C1F-AB70E059CC22}"/>
                </a:ext>
              </a:extLst>
            </p:cNvPr>
            <p:cNvGrpSpPr/>
            <p:nvPr/>
          </p:nvGrpSpPr>
          <p:grpSpPr>
            <a:xfrm flipH="1">
              <a:off x="7705703" y="546795"/>
              <a:ext cx="262965" cy="262965"/>
              <a:chOff x="3208972" y="2377029"/>
              <a:chExt cx="971357" cy="971357"/>
            </a:xfrm>
            <a:noFill/>
          </p:grpSpPr>
          <p:sp>
            <p:nvSpPr>
              <p:cNvPr id="354" name="Oval 353">
                <a:extLst>
                  <a:ext uri="{FF2B5EF4-FFF2-40B4-BE49-F238E27FC236}">
                    <a16:creationId xmlns:a16="http://schemas.microsoft.com/office/drawing/2014/main" id="{9CBEFBE4-684F-C756-7FF0-8C0F5E34BD6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5" name="Graphic 354">
                <a:extLst>
                  <a:ext uri="{FF2B5EF4-FFF2-40B4-BE49-F238E27FC236}">
                    <a16:creationId xmlns:a16="http://schemas.microsoft.com/office/drawing/2014/main" id="{8C2896BD-0F8C-862A-ACF4-B42E0FC508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6" name="Group 355">
              <a:extLst>
                <a:ext uri="{FF2B5EF4-FFF2-40B4-BE49-F238E27FC236}">
                  <a16:creationId xmlns:a16="http://schemas.microsoft.com/office/drawing/2014/main" id="{0AA846D6-9ED1-ABA1-F757-1EA4E8EF85E1}"/>
                </a:ext>
              </a:extLst>
            </p:cNvPr>
            <p:cNvGrpSpPr/>
            <p:nvPr/>
          </p:nvGrpSpPr>
          <p:grpSpPr>
            <a:xfrm flipH="1">
              <a:off x="8073324" y="546795"/>
              <a:ext cx="262965" cy="262965"/>
              <a:chOff x="3208972" y="2377029"/>
              <a:chExt cx="971357" cy="971357"/>
            </a:xfrm>
            <a:noFill/>
          </p:grpSpPr>
          <p:sp>
            <p:nvSpPr>
              <p:cNvPr id="357" name="Oval 356">
                <a:extLst>
                  <a:ext uri="{FF2B5EF4-FFF2-40B4-BE49-F238E27FC236}">
                    <a16:creationId xmlns:a16="http://schemas.microsoft.com/office/drawing/2014/main" id="{03521437-46D3-CCFF-F0AD-AEC56D551F5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8" name="Graphic 357">
                <a:extLst>
                  <a:ext uri="{FF2B5EF4-FFF2-40B4-BE49-F238E27FC236}">
                    <a16:creationId xmlns:a16="http://schemas.microsoft.com/office/drawing/2014/main" id="{A96E33C7-E9E4-6688-34A4-D71AC2191B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9" name="Group 358">
              <a:extLst>
                <a:ext uri="{FF2B5EF4-FFF2-40B4-BE49-F238E27FC236}">
                  <a16:creationId xmlns:a16="http://schemas.microsoft.com/office/drawing/2014/main" id="{2D7B1DBC-D78E-14E5-D0E4-E9829C859EB8}"/>
                </a:ext>
              </a:extLst>
            </p:cNvPr>
            <p:cNvGrpSpPr/>
            <p:nvPr/>
          </p:nvGrpSpPr>
          <p:grpSpPr>
            <a:xfrm flipH="1">
              <a:off x="6605615" y="979340"/>
              <a:ext cx="262965" cy="262965"/>
              <a:chOff x="3208972" y="2377029"/>
              <a:chExt cx="971357" cy="971357"/>
            </a:xfrm>
            <a:noFill/>
          </p:grpSpPr>
          <p:sp>
            <p:nvSpPr>
              <p:cNvPr id="360" name="Oval 359">
                <a:extLst>
                  <a:ext uri="{FF2B5EF4-FFF2-40B4-BE49-F238E27FC236}">
                    <a16:creationId xmlns:a16="http://schemas.microsoft.com/office/drawing/2014/main" id="{FB198677-7509-4276-402B-2F5B21B7FC0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1" name="Graphic 360">
                <a:extLst>
                  <a:ext uri="{FF2B5EF4-FFF2-40B4-BE49-F238E27FC236}">
                    <a16:creationId xmlns:a16="http://schemas.microsoft.com/office/drawing/2014/main" id="{0C59880E-342B-D826-07C9-33ACA3CC80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62" name="Group 361">
              <a:extLst>
                <a:ext uri="{FF2B5EF4-FFF2-40B4-BE49-F238E27FC236}">
                  <a16:creationId xmlns:a16="http://schemas.microsoft.com/office/drawing/2014/main" id="{71D6A998-3486-ADF9-1DC4-F09BD8A07864}"/>
                </a:ext>
              </a:extLst>
            </p:cNvPr>
            <p:cNvGrpSpPr/>
            <p:nvPr/>
          </p:nvGrpSpPr>
          <p:grpSpPr>
            <a:xfrm flipH="1">
              <a:off x="6973236" y="979340"/>
              <a:ext cx="262965" cy="262965"/>
              <a:chOff x="3208972" y="2377029"/>
              <a:chExt cx="971357" cy="971357"/>
            </a:xfrm>
            <a:noFill/>
          </p:grpSpPr>
          <p:sp>
            <p:nvSpPr>
              <p:cNvPr id="363" name="Oval 362">
                <a:extLst>
                  <a:ext uri="{FF2B5EF4-FFF2-40B4-BE49-F238E27FC236}">
                    <a16:creationId xmlns:a16="http://schemas.microsoft.com/office/drawing/2014/main" id="{CB51B162-6A9E-6933-5C94-75D7D5AF069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4" name="Graphic 363">
                <a:extLst>
                  <a:ext uri="{FF2B5EF4-FFF2-40B4-BE49-F238E27FC236}">
                    <a16:creationId xmlns:a16="http://schemas.microsoft.com/office/drawing/2014/main" id="{E05DE8C6-A979-417C-8AC1-47127CEFEC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65" name="Group 364">
              <a:extLst>
                <a:ext uri="{FF2B5EF4-FFF2-40B4-BE49-F238E27FC236}">
                  <a16:creationId xmlns:a16="http://schemas.microsoft.com/office/drawing/2014/main" id="{80CE2AEC-C2BA-C166-F8B7-029A1F6125AF}"/>
                </a:ext>
              </a:extLst>
            </p:cNvPr>
            <p:cNvGrpSpPr/>
            <p:nvPr/>
          </p:nvGrpSpPr>
          <p:grpSpPr>
            <a:xfrm flipH="1">
              <a:off x="7340299" y="979340"/>
              <a:ext cx="262965" cy="262965"/>
              <a:chOff x="3208972" y="2377029"/>
              <a:chExt cx="971357" cy="971357"/>
            </a:xfrm>
            <a:noFill/>
          </p:grpSpPr>
          <p:sp>
            <p:nvSpPr>
              <p:cNvPr id="366" name="Oval 365">
                <a:extLst>
                  <a:ext uri="{FF2B5EF4-FFF2-40B4-BE49-F238E27FC236}">
                    <a16:creationId xmlns:a16="http://schemas.microsoft.com/office/drawing/2014/main" id="{7DEFF3A0-17E4-FBAA-59F4-77A01263C99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7" name="Graphic 366">
                <a:extLst>
                  <a:ext uri="{FF2B5EF4-FFF2-40B4-BE49-F238E27FC236}">
                    <a16:creationId xmlns:a16="http://schemas.microsoft.com/office/drawing/2014/main" id="{B640C726-AE85-A72D-27C4-1E3D81D57E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68" name="Group 367">
              <a:extLst>
                <a:ext uri="{FF2B5EF4-FFF2-40B4-BE49-F238E27FC236}">
                  <a16:creationId xmlns:a16="http://schemas.microsoft.com/office/drawing/2014/main" id="{CF277682-5E9B-26C5-9236-11462C8E6414}"/>
                </a:ext>
              </a:extLst>
            </p:cNvPr>
            <p:cNvGrpSpPr/>
            <p:nvPr/>
          </p:nvGrpSpPr>
          <p:grpSpPr>
            <a:xfrm flipH="1">
              <a:off x="7705703" y="979340"/>
              <a:ext cx="262965" cy="262965"/>
              <a:chOff x="3208972" y="2377029"/>
              <a:chExt cx="971357" cy="971357"/>
            </a:xfrm>
            <a:noFill/>
          </p:grpSpPr>
          <p:sp>
            <p:nvSpPr>
              <p:cNvPr id="369" name="Oval 368">
                <a:extLst>
                  <a:ext uri="{FF2B5EF4-FFF2-40B4-BE49-F238E27FC236}">
                    <a16:creationId xmlns:a16="http://schemas.microsoft.com/office/drawing/2014/main" id="{5DAC33EB-BFE3-B7ED-EABD-CB0A060379D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0" name="Graphic 369">
                <a:extLst>
                  <a:ext uri="{FF2B5EF4-FFF2-40B4-BE49-F238E27FC236}">
                    <a16:creationId xmlns:a16="http://schemas.microsoft.com/office/drawing/2014/main" id="{A9D545B7-E2DC-3DA4-79E0-23EF1FAC75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71" name="Group 370">
              <a:extLst>
                <a:ext uri="{FF2B5EF4-FFF2-40B4-BE49-F238E27FC236}">
                  <a16:creationId xmlns:a16="http://schemas.microsoft.com/office/drawing/2014/main" id="{8C378231-989A-AA71-72C2-F5D263474D31}"/>
                </a:ext>
              </a:extLst>
            </p:cNvPr>
            <p:cNvGrpSpPr/>
            <p:nvPr/>
          </p:nvGrpSpPr>
          <p:grpSpPr>
            <a:xfrm flipH="1">
              <a:off x="8073324" y="979340"/>
              <a:ext cx="262965" cy="262965"/>
              <a:chOff x="3208972" y="2377029"/>
              <a:chExt cx="971357" cy="971357"/>
            </a:xfrm>
            <a:noFill/>
          </p:grpSpPr>
          <p:sp>
            <p:nvSpPr>
              <p:cNvPr id="372" name="Oval 371">
                <a:extLst>
                  <a:ext uri="{FF2B5EF4-FFF2-40B4-BE49-F238E27FC236}">
                    <a16:creationId xmlns:a16="http://schemas.microsoft.com/office/drawing/2014/main" id="{F0E6B796-C733-6A54-B3E5-A1BC77842A0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3" name="Graphic 372">
                <a:extLst>
                  <a:ext uri="{FF2B5EF4-FFF2-40B4-BE49-F238E27FC236}">
                    <a16:creationId xmlns:a16="http://schemas.microsoft.com/office/drawing/2014/main" id="{D9FFBC42-3E8A-F0DA-7D0F-519EFE323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74" name="Group 373">
              <a:extLst>
                <a:ext uri="{FF2B5EF4-FFF2-40B4-BE49-F238E27FC236}">
                  <a16:creationId xmlns:a16="http://schemas.microsoft.com/office/drawing/2014/main" id="{388DD727-CC67-763D-2F8E-D11C41974EDC}"/>
                </a:ext>
              </a:extLst>
            </p:cNvPr>
            <p:cNvGrpSpPr/>
            <p:nvPr/>
          </p:nvGrpSpPr>
          <p:grpSpPr>
            <a:xfrm>
              <a:off x="6578245" y="513511"/>
              <a:ext cx="328780" cy="328780"/>
              <a:chOff x="3208972" y="2377029"/>
              <a:chExt cx="971357" cy="971357"/>
            </a:xfrm>
          </p:grpSpPr>
          <p:sp>
            <p:nvSpPr>
              <p:cNvPr id="375" name="Oval 374">
                <a:extLst>
                  <a:ext uri="{FF2B5EF4-FFF2-40B4-BE49-F238E27FC236}">
                    <a16:creationId xmlns:a16="http://schemas.microsoft.com/office/drawing/2014/main" id="{472D416B-0F6C-D87E-F565-0A5C9E87E602}"/>
                  </a:ext>
                </a:extLst>
              </p:cNvPr>
              <p:cNvSpPr/>
              <p:nvPr/>
            </p:nvSpPr>
            <p:spPr>
              <a:xfrm>
                <a:off x="3208972" y="2377029"/>
                <a:ext cx="971357" cy="971357"/>
              </a:xfrm>
              <a:prstGeom prst="ellipse">
                <a:avLst/>
              </a:prstGeom>
              <a:solidFill>
                <a:schemeClr val="accent1"/>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6" name="Graphic 375">
                <a:extLst>
                  <a:ext uri="{FF2B5EF4-FFF2-40B4-BE49-F238E27FC236}">
                    <a16:creationId xmlns:a16="http://schemas.microsoft.com/office/drawing/2014/main" id="{4D69DDAA-899D-CD0D-AE5C-C47C5D9E799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187" t="-16396" r="1" b="-1"/>
              <a:stretch/>
            </p:blipFill>
            <p:spPr>
              <a:xfrm>
                <a:off x="3401583" y="2465434"/>
                <a:ext cx="532553" cy="766574"/>
              </a:xfrm>
              <a:prstGeom prst="rect">
                <a:avLst/>
              </a:prstGeom>
            </p:spPr>
          </p:pic>
        </p:grpSp>
      </p:grpSp>
      <p:grpSp>
        <p:nvGrpSpPr>
          <p:cNvPr id="415" name="Group 414">
            <a:extLst>
              <a:ext uri="{FF2B5EF4-FFF2-40B4-BE49-F238E27FC236}">
                <a16:creationId xmlns:a16="http://schemas.microsoft.com/office/drawing/2014/main" id="{4073949B-42D5-CC58-D461-72B1D47E8135}"/>
              </a:ext>
            </a:extLst>
          </p:cNvPr>
          <p:cNvGrpSpPr/>
          <p:nvPr/>
        </p:nvGrpSpPr>
        <p:grpSpPr>
          <a:xfrm>
            <a:off x="7052583" y="2140743"/>
            <a:ext cx="3650136" cy="1814701"/>
            <a:chOff x="7011060" y="1970609"/>
            <a:chExt cx="3521371" cy="1814701"/>
          </a:xfrm>
        </p:grpSpPr>
        <p:cxnSp>
          <p:nvCxnSpPr>
            <p:cNvPr id="195" name="Straight Connector 194">
              <a:extLst>
                <a:ext uri="{FF2B5EF4-FFF2-40B4-BE49-F238E27FC236}">
                  <a16:creationId xmlns:a16="http://schemas.microsoft.com/office/drawing/2014/main" id="{B2993244-D04E-AA77-0147-E63905280AA4}"/>
                </a:ext>
              </a:extLst>
            </p:cNvPr>
            <p:cNvCxnSpPr>
              <a:cxnSpLocks/>
            </p:cNvCxnSpPr>
            <p:nvPr/>
          </p:nvCxnSpPr>
          <p:spPr>
            <a:xfrm>
              <a:off x="7011060" y="1970609"/>
              <a:ext cx="352137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DF9FBDA1-4B57-23D2-50AA-7DF5E0BF59B9}"/>
                </a:ext>
              </a:extLst>
            </p:cNvPr>
            <p:cNvCxnSpPr>
              <a:cxnSpLocks/>
            </p:cNvCxnSpPr>
            <p:nvPr/>
          </p:nvCxnSpPr>
          <p:spPr>
            <a:xfrm>
              <a:off x="7011060" y="3785310"/>
              <a:ext cx="352137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11" name="Group 410">
            <a:extLst>
              <a:ext uri="{FF2B5EF4-FFF2-40B4-BE49-F238E27FC236}">
                <a16:creationId xmlns:a16="http://schemas.microsoft.com/office/drawing/2014/main" id="{543BB231-7B8F-971D-CAFF-682B3D1B3A21}"/>
              </a:ext>
            </a:extLst>
          </p:cNvPr>
          <p:cNvGrpSpPr/>
          <p:nvPr/>
        </p:nvGrpSpPr>
        <p:grpSpPr>
          <a:xfrm>
            <a:off x="7052582" y="1331169"/>
            <a:ext cx="2954293" cy="552496"/>
            <a:chOff x="7340857" y="649617"/>
            <a:chExt cx="2954293" cy="552496"/>
          </a:xfrm>
        </p:grpSpPr>
        <p:grpSp>
          <p:nvGrpSpPr>
            <p:cNvPr id="381" name="Group 380">
              <a:extLst>
                <a:ext uri="{FF2B5EF4-FFF2-40B4-BE49-F238E27FC236}">
                  <a16:creationId xmlns:a16="http://schemas.microsoft.com/office/drawing/2014/main" id="{809FE9D9-29AB-EE27-69C0-053808B00888}"/>
                </a:ext>
              </a:extLst>
            </p:cNvPr>
            <p:cNvGrpSpPr/>
            <p:nvPr/>
          </p:nvGrpSpPr>
          <p:grpSpPr>
            <a:xfrm flipH="1">
              <a:off x="8004617" y="705549"/>
              <a:ext cx="441898" cy="441898"/>
              <a:chOff x="3208972" y="2377029"/>
              <a:chExt cx="971357" cy="971357"/>
            </a:xfrm>
            <a:noFill/>
          </p:grpSpPr>
          <p:sp>
            <p:nvSpPr>
              <p:cNvPr id="409" name="Oval 408">
                <a:extLst>
                  <a:ext uri="{FF2B5EF4-FFF2-40B4-BE49-F238E27FC236}">
                    <a16:creationId xmlns:a16="http://schemas.microsoft.com/office/drawing/2014/main" id="{46A67FF3-2059-FED5-616F-9F6539631FC9}"/>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10" name="Graphic 409">
                <a:extLst>
                  <a:ext uri="{FF2B5EF4-FFF2-40B4-BE49-F238E27FC236}">
                    <a16:creationId xmlns:a16="http://schemas.microsoft.com/office/drawing/2014/main" id="{747D4775-7E25-6490-90A2-1411CBE38E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82" name="Group 381">
              <a:extLst>
                <a:ext uri="{FF2B5EF4-FFF2-40B4-BE49-F238E27FC236}">
                  <a16:creationId xmlns:a16="http://schemas.microsoft.com/office/drawing/2014/main" id="{CC0D4569-470B-3F26-42B3-1AD0C32CF3DC}"/>
                </a:ext>
              </a:extLst>
            </p:cNvPr>
            <p:cNvGrpSpPr/>
            <p:nvPr/>
          </p:nvGrpSpPr>
          <p:grpSpPr>
            <a:xfrm flipH="1">
              <a:off x="8621445" y="705549"/>
              <a:ext cx="441898" cy="441898"/>
              <a:chOff x="3208972" y="2377029"/>
              <a:chExt cx="971357" cy="971357"/>
            </a:xfrm>
            <a:noFill/>
          </p:grpSpPr>
          <p:sp>
            <p:nvSpPr>
              <p:cNvPr id="407" name="Oval 406">
                <a:extLst>
                  <a:ext uri="{FF2B5EF4-FFF2-40B4-BE49-F238E27FC236}">
                    <a16:creationId xmlns:a16="http://schemas.microsoft.com/office/drawing/2014/main" id="{1BA2EEAE-488B-C92D-778E-838F45668D2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8" name="Graphic 407">
                <a:extLst>
                  <a:ext uri="{FF2B5EF4-FFF2-40B4-BE49-F238E27FC236}">
                    <a16:creationId xmlns:a16="http://schemas.microsoft.com/office/drawing/2014/main" id="{EA74A2A1-0352-31A6-00CF-979FA6D7A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83" name="Group 382">
              <a:extLst>
                <a:ext uri="{FF2B5EF4-FFF2-40B4-BE49-F238E27FC236}">
                  <a16:creationId xmlns:a16="http://schemas.microsoft.com/office/drawing/2014/main" id="{6D49ADF2-A241-867C-B981-612DD3CBA67D}"/>
                </a:ext>
              </a:extLst>
            </p:cNvPr>
            <p:cNvGrpSpPr/>
            <p:nvPr/>
          </p:nvGrpSpPr>
          <p:grpSpPr>
            <a:xfrm flipH="1">
              <a:off x="9235486" y="705549"/>
              <a:ext cx="441898" cy="441898"/>
              <a:chOff x="3208972" y="2377029"/>
              <a:chExt cx="971357" cy="971357"/>
            </a:xfrm>
            <a:noFill/>
          </p:grpSpPr>
          <p:sp>
            <p:nvSpPr>
              <p:cNvPr id="405" name="Oval 404">
                <a:extLst>
                  <a:ext uri="{FF2B5EF4-FFF2-40B4-BE49-F238E27FC236}">
                    <a16:creationId xmlns:a16="http://schemas.microsoft.com/office/drawing/2014/main" id="{4D2BAA0C-8158-91B7-22A6-07F5CAF8DEB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6" name="Graphic 405">
                <a:extLst>
                  <a:ext uri="{FF2B5EF4-FFF2-40B4-BE49-F238E27FC236}">
                    <a16:creationId xmlns:a16="http://schemas.microsoft.com/office/drawing/2014/main" id="{24225C91-04CD-7D73-891B-EA3026A2C9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84" name="Group 383">
              <a:extLst>
                <a:ext uri="{FF2B5EF4-FFF2-40B4-BE49-F238E27FC236}">
                  <a16:creationId xmlns:a16="http://schemas.microsoft.com/office/drawing/2014/main" id="{B8244F3C-13A5-4CE7-305C-12023C94E54C}"/>
                </a:ext>
              </a:extLst>
            </p:cNvPr>
            <p:cNvGrpSpPr/>
            <p:nvPr/>
          </p:nvGrpSpPr>
          <p:grpSpPr>
            <a:xfrm flipH="1">
              <a:off x="9853252" y="705549"/>
              <a:ext cx="441898" cy="441898"/>
              <a:chOff x="3208972" y="2377029"/>
              <a:chExt cx="971357" cy="971357"/>
            </a:xfrm>
            <a:noFill/>
          </p:grpSpPr>
          <p:sp>
            <p:nvSpPr>
              <p:cNvPr id="403" name="Oval 402">
                <a:extLst>
                  <a:ext uri="{FF2B5EF4-FFF2-40B4-BE49-F238E27FC236}">
                    <a16:creationId xmlns:a16="http://schemas.microsoft.com/office/drawing/2014/main" id="{15582DD6-5C86-7655-675A-51C7FB53500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4" name="Graphic 403">
                <a:extLst>
                  <a:ext uri="{FF2B5EF4-FFF2-40B4-BE49-F238E27FC236}">
                    <a16:creationId xmlns:a16="http://schemas.microsoft.com/office/drawing/2014/main" id="{2033CE6D-C806-6F3C-2F60-631FFAAD88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90" name="Group 389">
              <a:extLst>
                <a:ext uri="{FF2B5EF4-FFF2-40B4-BE49-F238E27FC236}">
                  <a16:creationId xmlns:a16="http://schemas.microsoft.com/office/drawing/2014/main" id="{6BD281B7-C6B7-CAD7-AF6B-FC9EA28B78EC}"/>
                </a:ext>
              </a:extLst>
            </p:cNvPr>
            <p:cNvGrpSpPr/>
            <p:nvPr/>
          </p:nvGrpSpPr>
          <p:grpSpPr>
            <a:xfrm>
              <a:off x="7340857" y="649617"/>
              <a:ext cx="552496" cy="552496"/>
              <a:chOff x="3208972" y="2377029"/>
              <a:chExt cx="971357" cy="971357"/>
            </a:xfrm>
          </p:grpSpPr>
          <p:sp>
            <p:nvSpPr>
              <p:cNvPr id="391" name="Oval 390">
                <a:extLst>
                  <a:ext uri="{FF2B5EF4-FFF2-40B4-BE49-F238E27FC236}">
                    <a16:creationId xmlns:a16="http://schemas.microsoft.com/office/drawing/2014/main" id="{FC62172B-14C5-6937-B7A0-F5DE2E7F28B6}"/>
                  </a:ext>
                </a:extLst>
              </p:cNvPr>
              <p:cNvSpPr/>
              <p:nvPr/>
            </p:nvSpPr>
            <p:spPr>
              <a:xfrm>
                <a:off x="3208972" y="2377029"/>
                <a:ext cx="971357" cy="971357"/>
              </a:xfrm>
              <a:prstGeom prst="ellipse">
                <a:avLst/>
              </a:prstGeom>
              <a:solidFill>
                <a:schemeClr val="accent1"/>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92" name="Graphic 391">
                <a:extLst>
                  <a:ext uri="{FF2B5EF4-FFF2-40B4-BE49-F238E27FC236}">
                    <a16:creationId xmlns:a16="http://schemas.microsoft.com/office/drawing/2014/main" id="{66640591-9CD5-0BB3-BFDC-295892A335A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8"/>
                  </a:ext>
                </a:extLst>
              </a:blip>
              <a:srcRect l="-11187" t="-16396" r="1" b="-1"/>
              <a:stretch/>
            </p:blipFill>
            <p:spPr>
              <a:xfrm>
                <a:off x="3401583" y="2465434"/>
                <a:ext cx="532553" cy="766574"/>
              </a:xfrm>
              <a:prstGeom prst="rect">
                <a:avLst/>
              </a:prstGeom>
            </p:spPr>
          </p:pic>
        </p:grpSp>
      </p:grpSp>
      <p:sp>
        <p:nvSpPr>
          <p:cNvPr id="412" name="Text Placeholder 2">
            <a:extLst>
              <a:ext uri="{FF2B5EF4-FFF2-40B4-BE49-F238E27FC236}">
                <a16:creationId xmlns:a16="http://schemas.microsoft.com/office/drawing/2014/main" id="{446C56FD-5BCA-D392-EBBF-435B33C5C6E1}"/>
              </a:ext>
            </a:extLst>
          </p:cNvPr>
          <p:cNvSpPr txBox="1">
            <a:spLocks/>
          </p:cNvSpPr>
          <p:nvPr/>
        </p:nvSpPr>
        <p:spPr>
          <a:xfrm>
            <a:off x="5444538" y="1378733"/>
            <a:ext cx="1402314" cy="6046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0 Validity – 1 person in </a:t>
            </a:r>
            <a:r>
              <a:rPr kumimoji="0" lang="en-GB" sz="1200" b="1" i="0" u="none" strike="noStrike" kern="1200" cap="none" spc="0" normalizeH="0" baseline="0" noProof="0">
                <a:ln>
                  <a:noFill/>
                </a:ln>
                <a:solidFill>
                  <a:srgbClr val="409E85"/>
                </a:solidFill>
                <a:effectLst/>
                <a:uLnTx/>
                <a:uFillTx/>
                <a:latin typeface="Arial" panose="020B0604020202020204"/>
                <a:ea typeface="Roboto" panose="02000000000000000000" pitchFamily="2" charset="0"/>
                <a:cs typeface="Times New Roman" panose="02020603050405020304" pitchFamily="18" charset="0"/>
              </a:rPr>
              <a:t>5</a:t>
            </a: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 will be a poor performer</a:t>
            </a:r>
          </a:p>
        </p:txBody>
      </p:sp>
      <p:sp>
        <p:nvSpPr>
          <p:cNvPr id="413" name="Text Placeholder 2">
            <a:extLst>
              <a:ext uri="{FF2B5EF4-FFF2-40B4-BE49-F238E27FC236}">
                <a16:creationId xmlns:a16="http://schemas.microsoft.com/office/drawing/2014/main" id="{6DB19432-2653-A15E-8776-402E06C4CF8E}"/>
              </a:ext>
            </a:extLst>
          </p:cNvPr>
          <p:cNvSpPr txBox="1">
            <a:spLocks/>
          </p:cNvSpPr>
          <p:nvPr/>
        </p:nvSpPr>
        <p:spPr>
          <a:xfrm>
            <a:off x="5444538" y="2750932"/>
            <a:ext cx="1402314" cy="6046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0.3 Validity – 1 person in </a:t>
            </a:r>
            <a:r>
              <a:rPr kumimoji="0" lang="en-GB" sz="1200" b="1" i="0" u="none" strike="noStrike" kern="1200" cap="none" spc="0" normalizeH="0" baseline="0" noProof="0">
                <a:ln>
                  <a:noFill/>
                </a:ln>
                <a:solidFill>
                  <a:srgbClr val="409E85"/>
                </a:solidFill>
                <a:effectLst/>
                <a:uLnTx/>
                <a:uFillTx/>
                <a:latin typeface="Arial" panose="020B0604020202020204"/>
                <a:ea typeface="Roboto" panose="02000000000000000000" pitchFamily="2" charset="0"/>
                <a:cs typeface="Times New Roman" panose="02020603050405020304" pitchFamily="18" charset="0"/>
              </a:rPr>
              <a:t>10</a:t>
            </a:r>
            <a:r>
              <a:rPr kumimoji="0" lang="en-GB" sz="1200" b="1" i="0" u="none" strike="noStrike" kern="1200" cap="none" spc="0" normalizeH="0" baseline="0" noProof="0">
                <a:ln>
                  <a:noFill/>
                </a:ln>
                <a:solidFill>
                  <a:srgbClr val="7F35B2"/>
                </a:solidFill>
                <a:effectLst/>
                <a:uLnTx/>
                <a:uFillTx/>
                <a:latin typeface="Arial" panose="020B0604020202020204"/>
                <a:ea typeface="Roboto" panose="02000000000000000000" pitchFamily="2" charset="0"/>
                <a:cs typeface="Times New Roman" panose="02020603050405020304" pitchFamily="18" charset="0"/>
              </a:rPr>
              <a:t> </a:t>
            </a: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will be a poor performer</a:t>
            </a:r>
          </a:p>
        </p:txBody>
      </p:sp>
      <p:sp>
        <p:nvSpPr>
          <p:cNvPr id="414" name="Text Placeholder 2">
            <a:extLst>
              <a:ext uri="{FF2B5EF4-FFF2-40B4-BE49-F238E27FC236}">
                <a16:creationId xmlns:a16="http://schemas.microsoft.com/office/drawing/2014/main" id="{63BED803-014E-31B4-E1EE-BBB89DAA95BB}"/>
              </a:ext>
            </a:extLst>
          </p:cNvPr>
          <p:cNvSpPr txBox="1">
            <a:spLocks/>
          </p:cNvSpPr>
          <p:nvPr/>
        </p:nvSpPr>
        <p:spPr>
          <a:xfrm>
            <a:off x="5444538" y="4928613"/>
            <a:ext cx="1402314" cy="6046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0.6 Validity – 1 person in </a:t>
            </a:r>
            <a:r>
              <a:rPr kumimoji="0" lang="en-GB" sz="1200" b="1" i="0" u="none" strike="noStrike" kern="1200" cap="none" spc="0" normalizeH="0" baseline="0" noProof="0">
                <a:ln>
                  <a:noFill/>
                </a:ln>
                <a:solidFill>
                  <a:srgbClr val="409E85"/>
                </a:solidFill>
                <a:effectLst/>
                <a:uLnTx/>
                <a:uFillTx/>
                <a:latin typeface="Arial" panose="020B0604020202020204"/>
                <a:ea typeface="Roboto" panose="02000000000000000000" pitchFamily="2" charset="0"/>
                <a:cs typeface="Times New Roman" panose="02020603050405020304" pitchFamily="18" charset="0"/>
              </a:rPr>
              <a:t>50</a:t>
            </a: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 will be a poor performer</a:t>
            </a:r>
          </a:p>
        </p:txBody>
      </p:sp>
    </p:spTree>
    <p:extLst>
      <p:ext uri="{BB962C8B-B14F-4D97-AF65-F5344CB8AC3E}">
        <p14:creationId xmlns:p14="http://schemas.microsoft.com/office/powerpoint/2010/main" val="1396969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CDEA-B646-90C2-636F-BFEE28008F46}"/>
              </a:ext>
            </a:extLst>
          </p:cNvPr>
          <p:cNvSpPr>
            <a:spLocks noGrp="1"/>
          </p:cNvSpPr>
          <p:nvPr>
            <p:ph type="title"/>
          </p:nvPr>
        </p:nvSpPr>
        <p:spPr/>
        <p:txBody>
          <a:bodyPr>
            <a:normAutofit/>
          </a:bodyPr>
          <a:lstStyle/>
          <a:p>
            <a:r>
              <a:rPr lang="en-US" sz="3600"/>
              <a:t>‘Can Do’ Ability Tests of Maximum Performance</a:t>
            </a:r>
            <a:endParaRPr lang="en-GB" sz="3600"/>
          </a:p>
        </p:txBody>
      </p:sp>
      <p:sp>
        <p:nvSpPr>
          <p:cNvPr id="3" name="Content Placeholder 2">
            <a:extLst>
              <a:ext uri="{FF2B5EF4-FFF2-40B4-BE49-F238E27FC236}">
                <a16:creationId xmlns:a16="http://schemas.microsoft.com/office/drawing/2014/main" id="{68432BFB-7BE8-1AFD-3004-ED1FF1BC6825}"/>
              </a:ext>
            </a:extLst>
          </p:cNvPr>
          <p:cNvSpPr>
            <a:spLocks noGrp="1"/>
          </p:cNvSpPr>
          <p:nvPr>
            <p:ph sz="quarter" idx="13"/>
          </p:nvPr>
        </p:nvSpPr>
        <p:spPr/>
        <p:txBody>
          <a:bodyPr/>
          <a:lstStyle/>
          <a:p>
            <a:r>
              <a:rPr lang="en-GB"/>
              <a:t>Verbal Analysis Aptitude example</a:t>
            </a:r>
          </a:p>
        </p:txBody>
      </p:sp>
      <p:sp>
        <p:nvSpPr>
          <p:cNvPr id="9" name="Content Placeholder 10">
            <a:extLst>
              <a:ext uri="{FF2B5EF4-FFF2-40B4-BE49-F238E27FC236}">
                <a16:creationId xmlns:a16="http://schemas.microsoft.com/office/drawing/2014/main" id="{A8BD01BF-022E-272D-72FB-788153391CB6}"/>
              </a:ext>
            </a:extLst>
          </p:cNvPr>
          <p:cNvSpPr txBox="1">
            <a:spLocks/>
          </p:cNvSpPr>
          <p:nvPr/>
        </p:nvSpPr>
        <p:spPr>
          <a:xfrm>
            <a:off x="339437" y="2377918"/>
            <a:ext cx="4469063" cy="3088386"/>
          </a:xfrm>
          <a:prstGeom prst="rect">
            <a:avLst/>
          </a:prstGeom>
        </p:spPr>
        <p:txBody>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3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Include ability tests of aptitude, IQ and attainment: </a:t>
            </a:r>
          </a:p>
          <a:p>
            <a:pPr marL="742950" marR="0" lvl="3" indent="-285750" algn="l" defTabSz="292608" rtl="0" eaLnBrk="1" fontAlgn="auto" latinLnBrk="0" hangingPunct="1">
              <a:lnSpc>
                <a:spcPct val="100000"/>
              </a:lnSpc>
              <a:spcBef>
                <a:spcPts val="0"/>
              </a:spcBef>
              <a:spcAft>
                <a:spcPts val="300"/>
              </a:spcAft>
              <a:buClr>
                <a:srgbClr val="409E85"/>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Aptitude: predict what someone will be able to learn or do in the future, e.g. Saville Assessment tests</a:t>
            </a:r>
          </a:p>
          <a:p>
            <a:pPr marL="742950" marR="0" lvl="3" indent="-285750" algn="l" defTabSz="292608" rtl="0" eaLnBrk="1" fontAlgn="auto" latinLnBrk="0" hangingPunct="1">
              <a:lnSpc>
                <a:spcPct val="100000"/>
              </a:lnSpc>
              <a:spcBef>
                <a:spcPts val="0"/>
              </a:spcBef>
              <a:spcAft>
                <a:spcPts val="300"/>
              </a:spcAft>
              <a:buClr>
                <a:srgbClr val="409E85"/>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IQ: current level of intellect/cognitive ability, e.g. Wechsler Adult Intelligence Scale</a:t>
            </a:r>
          </a:p>
          <a:p>
            <a:pPr marL="742950" marR="0" lvl="3" indent="-285750" algn="l" defTabSz="292608" rtl="0" eaLnBrk="1" fontAlgn="auto" latinLnBrk="0" hangingPunct="1">
              <a:lnSpc>
                <a:spcPct val="100000"/>
              </a:lnSpc>
              <a:spcBef>
                <a:spcPts val="0"/>
              </a:spcBef>
              <a:spcAft>
                <a:spcPts val="300"/>
              </a:spcAft>
              <a:buClr>
                <a:srgbClr val="409E85"/>
              </a:buClr>
              <a:buSzPct val="100000"/>
              <a:buFont typeface="Arial" panose="020B0604020202020204" pitchFamily="34" charset="0"/>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Attainment: measure current level of knowledge understanding or skill, e.g. driving test</a:t>
            </a:r>
          </a:p>
          <a:p>
            <a:pPr marL="285750" marR="0" lvl="0" indent="-285750" algn="l" defTabSz="914400" rtl="0" eaLnBrk="1" fontAlgn="auto" latinLnBrk="0" hangingPunct="1">
              <a:lnSpc>
                <a:spcPct val="100000"/>
              </a:lnSpc>
              <a:spcBef>
                <a:spcPts val="0"/>
              </a:spcBef>
              <a:spcAft>
                <a:spcPts val="3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Often with strict time limits</a:t>
            </a:r>
          </a:p>
          <a:p>
            <a:pPr marL="285750" marR="0" lvl="0" indent="-285750" algn="l" defTabSz="914400" rtl="0" eaLnBrk="1" fontAlgn="auto" latinLnBrk="0" hangingPunct="1">
              <a:lnSpc>
                <a:spcPct val="100000"/>
              </a:lnSpc>
              <a:spcBef>
                <a:spcPts val="0"/>
              </a:spcBef>
              <a:spcAft>
                <a:spcPts val="3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Clear right or wrong answers</a:t>
            </a:r>
          </a:p>
        </p:txBody>
      </p:sp>
      <p:pic>
        <p:nvPicPr>
          <p:cNvPr id="10" name="Picture 7" descr="A picture containing text, screenshot, screen&#10;&#10;Description automatically generated">
            <a:extLst>
              <a:ext uri="{FF2B5EF4-FFF2-40B4-BE49-F238E27FC236}">
                <a16:creationId xmlns:a16="http://schemas.microsoft.com/office/drawing/2014/main" id="{44DCCC54-AFDC-1261-43E6-E21DDB0DD280}"/>
              </a:ext>
            </a:extLst>
          </p:cNvPr>
          <p:cNvPicPr>
            <a:picLocks noChangeAspect="1"/>
          </p:cNvPicPr>
          <p:nvPr/>
        </p:nvPicPr>
        <p:blipFill rotWithShape="1">
          <a:blip r:embed="rId3"/>
          <a:srcRect l="-1" r="1083" b="282"/>
          <a:stretch/>
        </p:blipFill>
        <p:spPr>
          <a:xfrm>
            <a:off x="4385503" y="1874835"/>
            <a:ext cx="7467059" cy="4179889"/>
          </a:xfrm>
          <a:prstGeom prst="rect">
            <a:avLst/>
          </a:prstGeom>
        </p:spPr>
      </p:pic>
    </p:spTree>
    <p:extLst>
      <p:ext uri="{BB962C8B-B14F-4D97-AF65-F5344CB8AC3E}">
        <p14:creationId xmlns:p14="http://schemas.microsoft.com/office/powerpoint/2010/main" val="156793480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4B72-4897-72EE-A989-A7022F9C85CC}"/>
              </a:ext>
            </a:extLst>
          </p:cNvPr>
          <p:cNvSpPr>
            <a:spLocks noGrp="1"/>
          </p:cNvSpPr>
          <p:nvPr>
            <p:ph type="title"/>
          </p:nvPr>
        </p:nvSpPr>
        <p:spPr>
          <a:xfrm>
            <a:off x="408263" y="2708709"/>
            <a:ext cx="5687737" cy="720291"/>
          </a:xfrm>
        </p:spPr>
        <p:txBody>
          <a:bodyPr/>
          <a:lstStyle/>
          <a:p>
            <a:r>
              <a:rPr lang="en-GB"/>
              <a:t>Return on Investment</a:t>
            </a:r>
          </a:p>
        </p:txBody>
      </p:sp>
      <p:sp>
        <p:nvSpPr>
          <p:cNvPr id="4" name="Content Placeholder 3">
            <a:extLst>
              <a:ext uri="{FF2B5EF4-FFF2-40B4-BE49-F238E27FC236}">
                <a16:creationId xmlns:a16="http://schemas.microsoft.com/office/drawing/2014/main" id="{46E3F917-09E7-E7A4-CCB2-1417749F236A}"/>
              </a:ext>
            </a:extLst>
          </p:cNvPr>
          <p:cNvSpPr>
            <a:spLocks noGrp="1"/>
          </p:cNvSpPr>
          <p:nvPr>
            <p:ph sz="quarter" idx="13"/>
          </p:nvPr>
        </p:nvSpPr>
        <p:spPr>
          <a:xfrm>
            <a:off x="408551" y="3429000"/>
            <a:ext cx="5687449" cy="456190"/>
          </a:xfrm>
        </p:spPr>
        <p:txBody>
          <a:bodyPr/>
          <a:lstStyle/>
          <a:p>
            <a:r>
              <a:rPr lang="en-GB"/>
              <a:t>Saville Assessment ROI Model</a:t>
            </a:r>
          </a:p>
        </p:txBody>
      </p:sp>
      <p:pic>
        <p:nvPicPr>
          <p:cNvPr id="6" name="Picture 5" descr="A circular diagram with text and icons&#10;&#10;Description automatically generated">
            <a:extLst>
              <a:ext uri="{FF2B5EF4-FFF2-40B4-BE49-F238E27FC236}">
                <a16:creationId xmlns:a16="http://schemas.microsoft.com/office/drawing/2014/main" id="{B69F8798-6E80-839C-FADB-44C478CCB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081" y="1120878"/>
            <a:ext cx="4870995" cy="4891548"/>
          </a:xfrm>
          <a:prstGeom prst="rect">
            <a:avLst/>
          </a:prstGeom>
        </p:spPr>
      </p:pic>
    </p:spTree>
    <p:extLst>
      <p:ext uri="{BB962C8B-B14F-4D97-AF65-F5344CB8AC3E}">
        <p14:creationId xmlns:p14="http://schemas.microsoft.com/office/powerpoint/2010/main" val="299813083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8D162-91BF-9743-08C4-904F2D1B3E89}"/>
            </a:ext>
          </a:extLst>
        </p:cNvPr>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9E69758-837E-A65F-A107-0E831672C886}"/>
              </a:ext>
            </a:extLst>
          </p:cNvPr>
          <p:cNvSpPr>
            <a:spLocks noGrp="1"/>
          </p:cNvSpPr>
          <p:nvPr>
            <p:ph type="pic" sz="quarter" idx="11"/>
          </p:nvPr>
        </p:nvSpPr>
        <p:spPr/>
        <p:txBody>
          <a:bodyPr/>
          <a:lstStyle/>
          <a:p>
            <a:endParaRPr lang="en-GB"/>
          </a:p>
        </p:txBody>
      </p:sp>
      <p:sp>
        <p:nvSpPr>
          <p:cNvPr id="4" name="Text Placeholder 4">
            <a:extLst>
              <a:ext uri="{FF2B5EF4-FFF2-40B4-BE49-F238E27FC236}">
                <a16:creationId xmlns:a16="http://schemas.microsoft.com/office/drawing/2014/main" id="{9F460722-D06F-5EA0-608A-B4389F5F8FC6}"/>
              </a:ext>
            </a:extLst>
          </p:cNvPr>
          <p:cNvSpPr txBox="1">
            <a:spLocks/>
          </p:cNvSpPr>
          <p:nvPr/>
        </p:nvSpPr>
        <p:spPr>
          <a:xfrm>
            <a:off x="1037247" y="1265611"/>
            <a:ext cx="5447289" cy="8535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lnSpc>
                <a:spcPct val="90000"/>
              </a:lnSpc>
              <a:spcBef>
                <a:spcPts val="500"/>
              </a:spcBef>
              <a:buClr>
                <a:schemeClr val="accent2"/>
              </a:buClr>
              <a:buFont typeface="Arial" panose="020B0604020202020204" pitchFamily="34" charset="0"/>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4000" b="1" i="0" u="none" strike="noStrike" kern="1200" cap="none" spc="0" normalizeH="0" baseline="0" noProof="0" dirty="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Module 10</a:t>
            </a:r>
          </a:p>
        </p:txBody>
      </p:sp>
      <p:sp>
        <p:nvSpPr>
          <p:cNvPr id="7" name="Content Placeholder 11">
            <a:extLst>
              <a:ext uri="{FF2B5EF4-FFF2-40B4-BE49-F238E27FC236}">
                <a16:creationId xmlns:a16="http://schemas.microsoft.com/office/drawing/2014/main" id="{C69E8747-7FD4-CFA3-BBEE-A2A6EA2EDA6A}"/>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Selection Case Study</a:t>
            </a:r>
          </a:p>
        </p:txBody>
      </p:sp>
    </p:spTree>
    <p:extLst>
      <p:ext uri="{BB962C8B-B14F-4D97-AF65-F5344CB8AC3E}">
        <p14:creationId xmlns:p14="http://schemas.microsoft.com/office/powerpoint/2010/main" val="403264332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4806E0-C87E-BCD4-E564-D0BDA0C22A6F}"/>
              </a:ext>
            </a:extLst>
          </p:cNvPr>
          <p:cNvSpPr>
            <a:spLocks noGrp="1"/>
          </p:cNvSpPr>
          <p:nvPr>
            <p:ph type="title"/>
          </p:nvPr>
        </p:nvSpPr>
        <p:spPr/>
        <p:txBody>
          <a:bodyPr/>
          <a:lstStyle/>
          <a:p>
            <a:r>
              <a:rPr lang="en-GB"/>
              <a:t>Case Study: Selection</a:t>
            </a:r>
          </a:p>
        </p:txBody>
      </p:sp>
      <p:sp>
        <p:nvSpPr>
          <p:cNvPr id="6" name="Content Placeholder 5">
            <a:extLst>
              <a:ext uri="{FF2B5EF4-FFF2-40B4-BE49-F238E27FC236}">
                <a16:creationId xmlns:a16="http://schemas.microsoft.com/office/drawing/2014/main" id="{6E6E47BD-52A7-5A7B-62A5-B52D5B93FB31}"/>
              </a:ext>
            </a:extLst>
          </p:cNvPr>
          <p:cNvSpPr>
            <a:spLocks noGrp="1"/>
          </p:cNvSpPr>
          <p:nvPr>
            <p:ph sz="quarter" idx="13"/>
          </p:nvPr>
        </p:nvSpPr>
        <p:spPr/>
        <p:txBody>
          <a:bodyPr/>
          <a:lstStyle/>
          <a:p>
            <a:r>
              <a:rPr lang="en-GB" dirty="0"/>
              <a:t>Workbook page 103</a:t>
            </a:r>
          </a:p>
        </p:txBody>
      </p:sp>
      <p:sp>
        <p:nvSpPr>
          <p:cNvPr id="7" name="Content Placeholder 5">
            <a:extLst>
              <a:ext uri="{FF2B5EF4-FFF2-40B4-BE49-F238E27FC236}">
                <a16:creationId xmlns:a16="http://schemas.microsoft.com/office/drawing/2014/main" id="{A384C59B-71A4-F63E-C71C-1F1179FAE910}"/>
              </a:ext>
            </a:extLst>
          </p:cNvPr>
          <p:cNvSpPr>
            <a:spLocks noGrp="1"/>
          </p:cNvSpPr>
          <p:nvPr>
            <p:ph idx="1"/>
          </p:nvPr>
        </p:nvSpPr>
        <p:spPr>
          <a:xfrm>
            <a:off x="338898" y="2735219"/>
            <a:ext cx="7768782" cy="2968237"/>
          </a:xfrm>
        </p:spPr>
        <p:txBody>
          <a:bodyPr>
            <a:normAutofit/>
          </a:bodyPr>
          <a:lstStyle/>
          <a:p>
            <a:pPr marL="0" indent="0">
              <a:spcBef>
                <a:spcPts val="0"/>
              </a:spcBef>
              <a:spcAft>
                <a:spcPts val="600"/>
              </a:spcAft>
              <a:buNone/>
            </a:pPr>
            <a:r>
              <a:rPr lang="en-GB" sz="1800" dirty="0"/>
              <a:t>Refer back to the Job Analysis section (page 13) of your workbook and note down the five behavioral competencies you identified as critical for the Business Development Manager Role</a:t>
            </a:r>
          </a:p>
          <a:p>
            <a:pPr marL="0" indent="0">
              <a:spcBef>
                <a:spcPts val="0"/>
              </a:spcBef>
              <a:spcAft>
                <a:spcPts val="600"/>
              </a:spcAft>
              <a:buNone/>
            </a:pPr>
            <a:endParaRPr lang="en-GB" sz="1800" dirty="0"/>
          </a:p>
          <a:p>
            <a:pPr marL="0" indent="0">
              <a:spcBef>
                <a:spcPts val="0"/>
              </a:spcBef>
              <a:spcAft>
                <a:spcPts val="600"/>
              </a:spcAft>
              <a:buNone/>
            </a:pPr>
            <a:r>
              <a:rPr lang="en-GB" sz="1800" dirty="0"/>
              <a:t>You will be carrying out a competency-based interview focusing on these competencies as part of the next stage of the selection process.</a:t>
            </a:r>
          </a:p>
        </p:txBody>
      </p:sp>
      <p:sp>
        <p:nvSpPr>
          <p:cNvPr id="8" name="TextBox 7">
            <a:extLst>
              <a:ext uri="{FF2B5EF4-FFF2-40B4-BE49-F238E27FC236}">
                <a16:creationId xmlns:a16="http://schemas.microsoft.com/office/drawing/2014/main" id="{7A0A8025-A000-4CB8-19DB-1298DFDF9EE6}"/>
              </a:ext>
            </a:extLst>
          </p:cNvPr>
          <p:cNvSpPr txBox="1"/>
          <p:nvPr/>
        </p:nvSpPr>
        <p:spPr>
          <a:xfrm>
            <a:off x="338896" y="2116001"/>
            <a:ext cx="70372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Business Development Manager: Job Analysis</a:t>
            </a:r>
          </a:p>
        </p:txBody>
      </p:sp>
    </p:spTree>
    <p:extLst>
      <p:ext uri="{BB962C8B-B14F-4D97-AF65-F5344CB8AC3E}">
        <p14:creationId xmlns:p14="http://schemas.microsoft.com/office/powerpoint/2010/main" val="11302639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a:t>Case Study: Job Analysis</a:t>
            </a:r>
            <a:endParaRPr lang="en-GB"/>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GB"/>
              <a:t>‘Hire’ Card Deck – Behavioural Sections</a:t>
            </a:r>
          </a:p>
        </p:txBody>
      </p:sp>
      <p:sp>
        <p:nvSpPr>
          <p:cNvPr id="10" name="Rectangle 9">
            <a:extLst>
              <a:ext uri="{FF2B5EF4-FFF2-40B4-BE49-F238E27FC236}">
                <a16:creationId xmlns:a16="http://schemas.microsoft.com/office/drawing/2014/main" id="{64CFF297-8FD8-4275-A030-0FBBA0DDD5AD}"/>
              </a:ext>
            </a:extLst>
          </p:cNvPr>
          <p:cNvSpPr/>
          <p:nvPr/>
        </p:nvSpPr>
        <p:spPr>
          <a:xfrm>
            <a:off x="1981200" y="2614933"/>
            <a:ext cx="8229600" cy="2220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pic>
        <p:nvPicPr>
          <p:cNvPr id="9" name="Picture 8" descr="A screenshot of a cell phone&#10;&#10;Description automatically generated">
            <a:extLst>
              <a:ext uri="{FF2B5EF4-FFF2-40B4-BE49-F238E27FC236}">
                <a16:creationId xmlns:a16="http://schemas.microsoft.com/office/drawing/2014/main" id="{052026BC-A417-4470-BAA9-67ACDEB2EC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5290"/>
          <a:stretch/>
        </p:blipFill>
        <p:spPr>
          <a:xfrm>
            <a:off x="1883307" y="1874835"/>
            <a:ext cx="8425386" cy="4474511"/>
          </a:xfrm>
          <a:prstGeom prst="rect">
            <a:avLst/>
          </a:prstGeom>
        </p:spPr>
      </p:pic>
    </p:spTree>
    <p:extLst>
      <p:ext uri="{BB962C8B-B14F-4D97-AF65-F5344CB8AC3E}">
        <p14:creationId xmlns:p14="http://schemas.microsoft.com/office/powerpoint/2010/main" val="39816801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a:t>Saville Assessment Aligned Model </a:t>
            </a:r>
            <a:endParaRPr lang="en-GB"/>
          </a:p>
        </p:txBody>
      </p:sp>
      <p:sp>
        <p:nvSpPr>
          <p:cNvPr id="10" name="Rectangle 9">
            <a:extLst>
              <a:ext uri="{FF2B5EF4-FFF2-40B4-BE49-F238E27FC236}">
                <a16:creationId xmlns:a16="http://schemas.microsoft.com/office/drawing/2014/main" id="{64CFF297-8FD8-4275-A030-0FBBA0DDD5AD}"/>
              </a:ext>
            </a:extLst>
          </p:cNvPr>
          <p:cNvSpPr/>
          <p:nvPr/>
        </p:nvSpPr>
        <p:spPr>
          <a:xfrm>
            <a:off x="1981200" y="2614933"/>
            <a:ext cx="8229600" cy="2220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pic>
        <p:nvPicPr>
          <p:cNvPr id="6" name="Content Placeholder 8">
            <a:extLst>
              <a:ext uri="{FF2B5EF4-FFF2-40B4-BE49-F238E27FC236}">
                <a16:creationId xmlns:a16="http://schemas.microsoft.com/office/drawing/2014/main" id="{0D7BF2E3-AD00-600A-EBE0-253EB09A0B0D}"/>
              </a:ext>
            </a:extLst>
          </p:cNvPr>
          <p:cNvPicPr>
            <a:picLocks noChangeAspect="1"/>
          </p:cNvPicPr>
          <p:nvPr/>
        </p:nvPicPr>
        <p:blipFill>
          <a:blip r:embed="rId3">
            <a:grayscl/>
          </a:blip>
          <a:stretch>
            <a:fillRect/>
          </a:stretch>
        </p:blipFill>
        <p:spPr>
          <a:xfrm>
            <a:off x="2275724" y="1467761"/>
            <a:ext cx="7640552" cy="4815052"/>
          </a:xfrm>
          <a:prstGeom prst="rect">
            <a:avLst/>
          </a:prstGeom>
        </p:spPr>
      </p:pic>
      <p:pic>
        <p:nvPicPr>
          <p:cNvPr id="7" name="Content Placeholder 8">
            <a:extLst>
              <a:ext uri="{FF2B5EF4-FFF2-40B4-BE49-F238E27FC236}">
                <a16:creationId xmlns:a16="http://schemas.microsoft.com/office/drawing/2014/main" id="{94100F6F-8B8D-8E87-70FC-CC6D32E8428C}"/>
              </a:ext>
            </a:extLst>
          </p:cNvPr>
          <p:cNvPicPr>
            <a:picLocks noChangeAspect="1"/>
          </p:cNvPicPr>
          <p:nvPr/>
        </p:nvPicPr>
        <p:blipFill rotWithShape="1">
          <a:blip r:embed="rId3"/>
          <a:srcRect t="14645" r="73421"/>
          <a:stretch/>
        </p:blipFill>
        <p:spPr>
          <a:xfrm>
            <a:off x="2275724" y="2172929"/>
            <a:ext cx="2030805" cy="4109884"/>
          </a:xfrm>
          <a:prstGeom prst="rect">
            <a:avLst/>
          </a:prstGeom>
        </p:spPr>
      </p:pic>
      <p:pic>
        <p:nvPicPr>
          <p:cNvPr id="8" name="Content Placeholder 8">
            <a:extLst>
              <a:ext uri="{FF2B5EF4-FFF2-40B4-BE49-F238E27FC236}">
                <a16:creationId xmlns:a16="http://schemas.microsoft.com/office/drawing/2014/main" id="{46558112-FA97-55A1-5FDA-606BAC298093}"/>
              </a:ext>
            </a:extLst>
          </p:cNvPr>
          <p:cNvPicPr>
            <a:picLocks noChangeAspect="1"/>
          </p:cNvPicPr>
          <p:nvPr/>
        </p:nvPicPr>
        <p:blipFill rotWithShape="1">
          <a:blip r:embed="rId3"/>
          <a:srcRect l="70720" t="14645" r="4702"/>
          <a:stretch/>
        </p:blipFill>
        <p:spPr>
          <a:xfrm>
            <a:off x="7678993" y="2172929"/>
            <a:ext cx="1877961" cy="4109884"/>
          </a:xfrm>
          <a:prstGeom prst="rect">
            <a:avLst/>
          </a:prstGeom>
        </p:spPr>
      </p:pic>
    </p:spTree>
    <p:extLst>
      <p:ext uri="{BB962C8B-B14F-4D97-AF65-F5344CB8AC3E}">
        <p14:creationId xmlns:p14="http://schemas.microsoft.com/office/powerpoint/2010/main" val="7187895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4806E0-C87E-BCD4-E564-D0BDA0C22A6F}"/>
              </a:ext>
            </a:extLst>
          </p:cNvPr>
          <p:cNvSpPr>
            <a:spLocks noGrp="1"/>
          </p:cNvSpPr>
          <p:nvPr>
            <p:ph type="title"/>
          </p:nvPr>
        </p:nvSpPr>
        <p:spPr/>
        <p:txBody>
          <a:bodyPr/>
          <a:lstStyle/>
          <a:p>
            <a:r>
              <a:rPr lang="en-GB"/>
              <a:t>Case Study: Selection</a:t>
            </a:r>
          </a:p>
        </p:txBody>
      </p:sp>
      <p:sp>
        <p:nvSpPr>
          <p:cNvPr id="6" name="Content Placeholder 5">
            <a:extLst>
              <a:ext uri="{FF2B5EF4-FFF2-40B4-BE49-F238E27FC236}">
                <a16:creationId xmlns:a16="http://schemas.microsoft.com/office/drawing/2014/main" id="{6E6E47BD-52A7-5A7B-62A5-B52D5B93FB31}"/>
              </a:ext>
            </a:extLst>
          </p:cNvPr>
          <p:cNvSpPr>
            <a:spLocks noGrp="1"/>
          </p:cNvSpPr>
          <p:nvPr>
            <p:ph sz="quarter" idx="13"/>
          </p:nvPr>
        </p:nvSpPr>
        <p:spPr/>
        <p:txBody>
          <a:bodyPr/>
          <a:lstStyle/>
          <a:p>
            <a:r>
              <a:rPr lang="en-GB" dirty="0"/>
              <a:t>Workbook page 104</a:t>
            </a:r>
          </a:p>
        </p:txBody>
      </p:sp>
      <p:sp>
        <p:nvSpPr>
          <p:cNvPr id="7" name="Content Placeholder 5">
            <a:extLst>
              <a:ext uri="{FF2B5EF4-FFF2-40B4-BE49-F238E27FC236}">
                <a16:creationId xmlns:a16="http://schemas.microsoft.com/office/drawing/2014/main" id="{A384C59B-71A4-F63E-C71C-1F1179FAE910}"/>
              </a:ext>
            </a:extLst>
          </p:cNvPr>
          <p:cNvSpPr>
            <a:spLocks noGrp="1"/>
          </p:cNvSpPr>
          <p:nvPr>
            <p:ph idx="1"/>
          </p:nvPr>
        </p:nvSpPr>
        <p:spPr>
          <a:xfrm>
            <a:off x="338898" y="2735219"/>
            <a:ext cx="7768782" cy="2968237"/>
          </a:xfrm>
        </p:spPr>
        <p:txBody>
          <a:bodyPr>
            <a:normAutofit/>
          </a:bodyPr>
          <a:lstStyle/>
          <a:p>
            <a:pPr marL="0" indent="0">
              <a:spcBef>
                <a:spcPts val="0"/>
              </a:spcBef>
              <a:spcAft>
                <a:spcPts val="600"/>
              </a:spcAft>
              <a:buNone/>
            </a:pPr>
            <a:r>
              <a:rPr lang="en-GB" sz="1800" dirty="0"/>
              <a:t>Evaluate Sam’s potential strengths, areas of concern, and areas you would wish to probe further against the elements identified in Task One, using Sam’s Wave Professional Styles Expert Report to guide you.</a:t>
            </a:r>
          </a:p>
          <a:p>
            <a:pPr marL="0" indent="0">
              <a:spcBef>
                <a:spcPts val="0"/>
              </a:spcBef>
              <a:spcAft>
                <a:spcPts val="600"/>
              </a:spcAft>
              <a:buNone/>
            </a:pPr>
            <a:endParaRPr lang="en-GB" sz="1800" dirty="0"/>
          </a:p>
          <a:p>
            <a:pPr marL="0" indent="0">
              <a:spcBef>
                <a:spcPts val="0"/>
              </a:spcBef>
              <a:spcAft>
                <a:spcPts val="600"/>
              </a:spcAft>
              <a:buNone/>
            </a:pPr>
            <a:r>
              <a:rPr lang="en-GB" sz="1800" dirty="0"/>
              <a:t>You should refer to specific aspects of the Wave Professional Styles Expert Report in your summary (e.g. Psychometric Profile, Competency Potential Profile and Predicted Culture/Environment Fit Profile).</a:t>
            </a:r>
          </a:p>
          <a:p>
            <a:pPr marL="0" indent="0">
              <a:spcBef>
                <a:spcPts val="0"/>
              </a:spcBef>
              <a:spcAft>
                <a:spcPts val="600"/>
              </a:spcAft>
              <a:buNone/>
            </a:pPr>
            <a:endParaRPr lang="en-GB" sz="1800" dirty="0"/>
          </a:p>
          <a:p>
            <a:pPr marL="0" indent="0">
              <a:spcBef>
                <a:spcPts val="0"/>
              </a:spcBef>
              <a:spcAft>
                <a:spcPts val="600"/>
              </a:spcAft>
              <a:buNone/>
            </a:pPr>
            <a:r>
              <a:rPr lang="en-GB" sz="1800" dirty="0"/>
              <a:t>Sam’s report is on pages 107 - 118 in your workbook.</a:t>
            </a:r>
          </a:p>
        </p:txBody>
      </p:sp>
      <p:sp>
        <p:nvSpPr>
          <p:cNvPr id="8" name="TextBox 7">
            <a:extLst>
              <a:ext uri="{FF2B5EF4-FFF2-40B4-BE49-F238E27FC236}">
                <a16:creationId xmlns:a16="http://schemas.microsoft.com/office/drawing/2014/main" id="{7A0A8025-A000-4CB8-19DB-1298DFDF9EE6}"/>
              </a:ext>
            </a:extLst>
          </p:cNvPr>
          <p:cNvSpPr txBox="1"/>
          <p:nvPr/>
        </p:nvSpPr>
        <p:spPr>
          <a:xfrm>
            <a:off x="338896" y="2116001"/>
            <a:ext cx="70372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Business Development Manager: Candidate Evaluation</a:t>
            </a:r>
          </a:p>
        </p:txBody>
      </p:sp>
    </p:spTree>
    <p:extLst>
      <p:ext uri="{BB962C8B-B14F-4D97-AF65-F5344CB8AC3E}">
        <p14:creationId xmlns:p14="http://schemas.microsoft.com/office/powerpoint/2010/main" val="57212845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4806E0-C87E-BCD4-E564-D0BDA0C22A6F}"/>
              </a:ext>
            </a:extLst>
          </p:cNvPr>
          <p:cNvSpPr>
            <a:spLocks noGrp="1"/>
          </p:cNvSpPr>
          <p:nvPr>
            <p:ph type="title"/>
          </p:nvPr>
        </p:nvSpPr>
        <p:spPr/>
        <p:txBody>
          <a:bodyPr/>
          <a:lstStyle/>
          <a:p>
            <a:r>
              <a:rPr lang="en-GB"/>
              <a:t>Case Study: Selection</a:t>
            </a:r>
          </a:p>
        </p:txBody>
      </p:sp>
      <p:sp>
        <p:nvSpPr>
          <p:cNvPr id="6" name="Content Placeholder 5">
            <a:extLst>
              <a:ext uri="{FF2B5EF4-FFF2-40B4-BE49-F238E27FC236}">
                <a16:creationId xmlns:a16="http://schemas.microsoft.com/office/drawing/2014/main" id="{6E6E47BD-52A7-5A7B-62A5-B52D5B93FB31}"/>
              </a:ext>
            </a:extLst>
          </p:cNvPr>
          <p:cNvSpPr>
            <a:spLocks noGrp="1"/>
          </p:cNvSpPr>
          <p:nvPr>
            <p:ph sz="quarter" idx="13"/>
          </p:nvPr>
        </p:nvSpPr>
        <p:spPr/>
        <p:txBody>
          <a:bodyPr/>
          <a:lstStyle/>
          <a:p>
            <a:r>
              <a:rPr lang="en-GB" dirty="0"/>
              <a:t>Workbook page 119</a:t>
            </a:r>
          </a:p>
        </p:txBody>
      </p:sp>
      <p:sp>
        <p:nvSpPr>
          <p:cNvPr id="7" name="Content Placeholder 5">
            <a:extLst>
              <a:ext uri="{FF2B5EF4-FFF2-40B4-BE49-F238E27FC236}">
                <a16:creationId xmlns:a16="http://schemas.microsoft.com/office/drawing/2014/main" id="{A384C59B-71A4-F63E-C71C-1F1179FAE910}"/>
              </a:ext>
            </a:extLst>
          </p:cNvPr>
          <p:cNvSpPr>
            <a:spLocks noGrp="1"/>
          </p:cNvSpPr>
          <p:nvPr>
            <p:ph idx="1"/>
          </p:nvPr>
        </p:nvSpPr>
        <p:spPr>
          <a:xfrm>
            <a:off x="338898" y="2735219"/>
            <a:ext cx="7768782" cy="2968237"/>
          </a:xfrm>
        </p:spPr>
        <p:txBody>
          <a:bodyPr>
            <a:normAutofit/>
          </a:bodyPr>
          <a:lstStyle/>
          <a:p>
            <a:pPr marL="0" indent="0">
              <a:spcBef>
                <a:spcPts val="0"/>
              </a:spcBef>
              <a:spcAft>
                <a:spcPts val="600"/>
              </a:spcAft>
              <a:buNone/>
            </a:pPr>
            <a:r>
              <a:rPr lang="en-GB" sz="1800" dirty="0"/>
              <a:t>Generate a set of competency-based questions that will be used to probe Sam Jenkins during the interview stage, against the five key competency areas.</a:t>
            </a:r>
          </a:p>
          <a:p>
            <a:pPr marL="0" indent="0">
              <a:spcBef>
                <a:spcPts val="0"/>
              </a:spcBef>
              <a:spcAft>
                <a:spcPts val="600"/>
              </a:spcAft>
              <a:buNone/>
            </a:pPr>
            <a:endParaRPr lang="en-GB" sz="1800" dirty="0"/>
          </a:p>
          <a:p>
            <a:pPr marL="0" indent="0">
              <a:spcBef>
                <a:spcPts val="0"/>
              </a:spcBef>
              <a:spcAft>
                <a:spcPts val="600"/>
              </a:spcAft>
              <a:buNone/>
            </a:pPr>
            <a:r>
              <a:rPr lang="en-GB" sz="1800" dirty="0"/>
              <a:t>Aim to produce one question per competency.</a:t>
            </a:r>
          </a:p>
          <a:p>
            <a:pPr marL="0" indent="0">
              <a:spcBef>
                <a:spcPts val="0"/>
              </a:spcBef>
              <a:spcAft>
                <a:spcPts val="600"/>
              </a:spcAft>
              <a:buNone/>
            </a:pPr>
            <a:endParaRPr lang="en-GB" sz="1800" dirty="0"/>
          </a:p>
          <a:p>
            <a:pPr marL="0" indent="0">
              <a:spcBef>
                <a:spcPts val="0"/>
              </a:spcBef>
              <a:spcAft>
                <a:spcPts val="600"/>
              </a:spcAft>
              <a:buNone/>
            </a:pPr>
            <a:r>
              <a:rPr lang="en-GB" sz="1800" dirty="0"/>
              <a:t>Example competency-based questions from the Interview Guide can be found on page 120.</a:t>
            </a:r>
          </a:p>
        </p:txBody>
      </p:sp>
      <p:sp>
        <p:nvSpPr>
          <p:cNvPr id="8" name="TextBox 7">
            <a:extLst>
              <a:ext uri="{FF2B5EF4-FFF2-40B4-BE49-F238E27FC236}">
                <a16:creationId xmlns:a16="http://schemas.microsoft.com/office/drawing/2014/main" id="{7A0A8025-A000-4CB8-19DB-1298DFDF9EE6}"/>
              </a:ext>
            </a:extLst>
          </p:cNvPr>
          <p:cNvSpPr txBox="1"/>
          <p:nvPr/>
        </p:nvSpPr>
        <p:spPr>
          <a:xfrm>
            <a:off x="338896" y="2116001"/>
            <a:ext cx="75170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Business Development Manager: Interview Question Generation</a:t>
            </a:r>
          </a:p>
        </p:txBody>
      </p:sp>
    </p:spTree>
    <p:extLst>
      <p:ext uri="{BB962C8B-B14F-4D97-AF65-F5344CB8AC3E}">
        <p14:creationId xmlns:p14="http://schemas.microsoft.com/office/powerpoint/2010/main" val="135350275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CD3B9-60E5-9905-59B3-ACE0DE49EB28}"/>
            </a:ext>
          </a:extLst>
        </p:cNvPr>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C34FB2E-6324-090B-35B5-3FEC0602F0C4}"/>
              </a:ext>
            </a:extLst>
          </p:cNvPr>
          <p:cNvSpPr>
            <a:spLocks noGrp="1"/>
          </p:cNvSpPr>
          <p:nvPr>
            <p:ph type="pic" sz="quarter" idx="11"/>
          </p:nvPr>
        </p:nvSpPr>
        <p:spPr/>
        <p:txBody>
          <a:bodyPr/>
          <a:lstStyle/>
          <a:p>
            <a:endParaRPr lang="en-GB"/>
          </a:p>
        </p:txBody>
      </p:sp>
      <p:sp>
        <p:nvSpPr>
          <p:cNvPr id="4" name="Text Placeholder 4">
            <a:extLst>
              <a:ext uri="{FF2B5EF4-FFF2-40B4-BE49-F238E27FC236}">
                <a16:creationId xmlns:a16="http://schemas.microsoft.com/office/drawing/2014/main" id="{5FA799B7-809B-1F1D-2836-46A96D4419C1}"/>
              </a:ext>
            </a:extLst>
          </p:cNvPr>
          <p:cNvSpPr txBox="1">
            <a:spLocks/>
          </p:cNvSpPr>
          <p:nvPr/>
        </p:nvSpPr>
        <p:spPr>
          <a:xfrm>
            <a:off x="1037247" y="1265611"/>
            <a:ext cx="5447289" cy="8535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lnSpc>
                <a:spcPct val="90000"/>
              </a:lnSpc>
              <a:spcBef>
                <a:spcPts val="500"/>
              </a:spcBef>
              <a:buClr>
                <a:schemeClr val="accent2"/>
              </a:buClr>
              <a:buFont typeface="Arial" panose="020B0604020202020204" pitchFamily="34" charset="0"/>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4000" b="1" i="0" u="none" strike="noStrike" kern="1200" cap="none" spc="0" normalizeH="0" baseline="0" noProof="0" dirty="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Module 11</a:t>
            </a:r>
          </a:p>
        </p:txBody>
      </p:sp>
      <p:sp>
        <p:nvSpPr>
          <p:cNvPr id="7" name="Content Placeholder 11">
            <a:extLst>
              <a:ext uri="{FF2B5EF4-FFF2-40B4-BE49-F238E27FC236}">
                <a16:creationId xmlns:a16="http://schemas.microsoft.com/office/drawing/2014/main" id="{C134B7D0-2DA4-3B4C-CCD9-462ADC096BF6}"/>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Development Case Study</a:t>
            </a:r>
          </a:p>
        </p:txBody>
      </p:sp>
    </p:spTree>
    <p:extLst>
      <p:ext uri="{BB962C8B-B14F-4D97-AF65-F5344CB8AC3E}">
        <p14:creationId xmlns:p14="http://schemas.microsoft.com/office/powerpoint/2010/main" val="292347108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4806E0-C87E-BCD4-E564-D0BDA0C22A6F}"/>
              </a:ext>
            </a:extLst>
          </p:cNvPr>
          <p:cNvSpPr>
            <a:spLocks noGrp="1"/>
          </p:cNvSpPr>
          <p:nvPr>
            <p:ph type="title"/>
          </p:nvPr>
        </p:nvSpPr>
        <p:spPr/>
        <p:txBody>
          <a:bodyPr/>
          <a:lstStyle/>
          <a:p>
            <a:r>
              <a:rPr lang="en-GB"/>
              <a:t>Case Study: Development</a:t>
            </a:r>
          </a:p>
        </p:txBody>
      </p:sp>
      <p:sp>
        <p:nvSpPr>
          <p:cNvPr id="6" name="Content Placeholder 5">
            <a:extLst>
              <a:ext uri="{FF2B5EF4-FFF2-40B4-BE49-F238E27FC236}">
                <a16:creationId xmlns:a16="http://schemas.microsoft.com/office/drawing/2014/main" id="{6E6E47BD-52A7-5A7B-62A5-B52D5B93FB31}"/>
              </a:ext>
            </a:extLst>
          </p:cNvPr>
          <p:cNvSpPr>
            <a:spLocks noGrp="1"/>
          </p:cNvSpPr>
          <p:nvPr>
            <p:ph sz="quarter" idx="13"/>
          </p:nvPr>
        </p:nvSpPr>
        <p:spPr/>
        <p:txBody>
          <a:bodyPr/>
          <a:lstStyle/>
          <a:p>
            <a:r>
              <a:rPr lang="en-GB" dirty="0"/>
              <a:t>Workbook page 121 – Stage 1</a:t>
            </a:r>
          </a:p>
        </p:txBody>
      </p:sp>
      <p:sp>
        <p:nvSpPr>
          <p:cNvPr id="7" name="Content Placeholder 5">
            <a:extLst>
              <a:ext uri="{FF2B5EF4-FFF2-40B4-BE49-F238E27FC236}">
                <a16:creationId xmlns:a16="http://schemas.microsoft.com/office/drawing/2014/main" id="{A384C59B-71A4-F63E-C71C-1F1179FAE910}"/>
              </a:ext>
            </a:extLst>
          </p:cNvPr>
          <p:cNvSpPr>
            <a:spLocks noGrp="1"/>
          </p:cNvSpPr>
          <p:nvPr>
            <p:ph idx="1"/>
          </p:nvPr>
        </p:nvSpPr>
        <p:spPr>
          <a:xfrm>
            <a:off x="338898" y="2735219"/>
            <a:ext cx="7768782" cy="3688528"/>
          </a:xfrm>
        </p:spPr>
        <p:txBody>
          <a:bodyPr>
            <a:normAutofit lnSpcReduction="10000"/>
          </a:bodyPr>
          <a:lstStyle/>
          <a:p>
            <a:pPr marL="0" indent="0">
              <a:spcBef>
                <a:spcPts val="0"/>
              </a:spcBef>
              <a:spcAft>
                <a:spcPts val="600"/>
              </a:spcAft>
              <a:buNone/>
            </a:pPr>
            <a:r>
              <a:rPr lang="en-GB" sz="1600" dirty="0"/>
              <a:t>Now that Sam has been in the role for one year, the team are looking for ways to work more effectively together.</a:t>
            </a:r>
          </a:p>
          <a:p>
            <a:pPr>
              <a:spcBef>
                <a:spcPts val="0"/>
              </a:spcBef>
              <a:spcAft>
                <a:spcPts val="600"/>
              </a:spcAft>
            </a:pPr>
            <a:endParaRPr lang="en-GB" sz="1600" dirty="0"/>
          </a:p>
          <a:p>
            <a:pPr>
              <a:spcBef>
                <a:spcPts val="0"/>
              </a:spcBef>
              <a:spcAft>
                <a:spcPts val="600"/>
              </a:spcAft>
            </a:pPr>
            <a:r>
              <a:rPr lang="en-GB" sz="1600" dirty="0"/>
              <a:t>Which areas of strength could Sam build on or use to greater effect?</a:t>
            </a:r>
          </a:p>
          <a:p>
            <a:pPr>
              <a:spcBef>
                <a:spcPts val="0"/>
              </a:spcBef>
              <a:spcAft>
                <a:spcPts val="600"/>
              </a:spcAft>
            </a:pPr>
            <a:r>
              <a:rPr lang="en-GB" sz="1600" dirty="0"/>
              <a:t>Which areas of improvement would be most likely to have the greatest impact  on Sam’s performance?</a:t>
            </a:r>
          </a:p>
          <a:p>
            <a:pPr>
              <a:spcBef>
                <a:spcPts val="0"/>
              </a:spcBef>
              <a:spcAft>
                <a:spcPts val="600"/>
              </a:spcAft>
            </a:pPr>
            <a:r>
              <a:rPr lang="en-GB" sz="1600" dirty="0"/>
              <a:t>Which areas may Sam be potentially overplaying and what is the potential impact on performance?</a:t>
            </a:r>
          </a:p>
          <a:p>
            <a:pPr marL="0" indent="0">
              <a:spcBef>
                <a:spcPts val="0"/>
              </a:spcBef>
              <a:spcAft>
                <a:spcPts val="600"/>
              </a:spcAft>
              <a:buNone/>
            </a:pPr>
            <a:endParaRPr lang="en-GB" sz="1600" dirty="0"/>
          </a:p>
          <a:p>
            <a:pPr marL="0" indent="0">
              <a:spcBef>
                <a:spcPts val="0"/>
              </a:spcBef>
              <a:spcAft>
                <a:spcPts val="600"/>
              </a:spcAft>
              <a:buNone/>
            </a:pPr>
            <a:r>
              <a:rPr lang="en-GB" sz="1600" dirty="0"/>
              <a:t>You should refer to specific aspects of the Wave Focus Styles Expert Report in your summary (e.g. Psychometric Profile, Competency Potential Profile and Predicted Culture/Environment Fit Profile).</a:t>
            </a:r>
          </a:p>
          <a:p>
            <a:pPr marL="0" indent="0">
              <a:spcBef>
                <a:spcPts val="0"/>
              </a:spcBef>
              <a:spcAft>
                <a:spcPts val="600"/>
              </a:spcAft>
              <a:buNone/>
            </a:pPr>
            <a:endParaRPr lang="en-GB" sz="1600" dirty="0"/>
          </a:p>
          <a:p>
            <a:pPr marL="0" indent="0">
              <a:spcBef>
                <a:spcPts val="0"/>
              </a:spcBef>
              <a:spcAft>
                <a:spcPts val="600"/>
              </a:spcAft>
              <a:buNone/>
            </a:pPr>
            <a:r>
              <a:rPr lang="en-GB" sz="1600" dirty="0"/>
              <a:t>Sam’s report is on pages 123 - 129 in your workbook.</a:t>
            </a:r>
          </a:p>
        </p:txBody>
      </p:sp>
      <p:sp>
        <p:nvSpPr>
          <p:cNvPr id="8" name="TextBox 7">
            <a:extLst>
              <a:ext uri="{FF2B5EF4-FFF2-40B4-BE49-F238E27FC236}">
                <a16:creationId xmlns:a16="http://schemas.microsoft.com/office/drawing/2014/main" id="{7A0A8025-A000-4CB8-19DB-1298DFDF9EE6}"/>
              </a:ext>
            </a:extLst>
          </p:cNvPr>
          <p:cNvSpPr txBox="1"/>
          <p:nvPr/>
        </p:nvSpPr>
        <p:spPr>
          <a:xfrm>
            <a:off x="338896" y="2116001"/>
            <a:ext cx="75170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Business Development Manager: Development</a:t>
            </a:r>
          </a:p>
        </p:txBody>
      </p:sp>
    </p:spTree>
    <p:extLst>
      <p:ext uri="{BB962C8B-B14F-4D97-AF65-F5344CB8AC3E}">
        <p14:creationId xmlns:p14="http://schemas.microsoft.com/office/powerpoint/2010/main" val="2248765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4806E0-C87E-BCD4-E564-D0BDA0C22A6F}"/>
              </a:ext>
            </a:extLst>
          </p:cNvPr>
          <p:cNvSpPr>
            <a:spLocks noGrp="1"/>
          </p:cNvSpPr>
          <p:nvPr>
            <p:ph type="title"/>
          </p:nvPr>
        </p:nvSpPr>
        <p:spPr/>
        <p:txBody>
          <a:bodyPr/>
          <a:lstStyle/>
          <a:p>
            <a:r>
              <a:rPr lang="en-GB"/>
              <a:t>Case Study: Development</a:t>
            </a:r>
          </a:p>
        </p:txBody>
      </p:sp>
      <p:sp>
        <p:nvSpPr>
          <p:cNvPr id="6" name="Content Placeholder 5">
            <a:extLst>
              <a:ext uri="{FF2B5EF4-FFF2-40B4-BE49-F238E27FC236}">
                <a16:creationId xmlns:a16="http://schemas.microsoft.com/office/drawing/2014/main" id="{6E6E47BD-52A7-5A7B-62A5-B52D5B93FB31}"/>
              </a:ext>
            </a:extLst>
          </p:cNvPr>
          <p:cNvSpPr>
            <a:spLocks noGrp="1"/>
          </p:cNvSpPr>
          <p:nvPr>
            <p:ph sz="quarter" idx="13"/>
          </p:nvPr>
        </p:nvSpPr>
        <p:spPr/>
        <p:txBody>
          <a:bodyPr/>
          <a:lstStyle/>
          <a:p>
            <a:r>
              <a:rPr lang="en-GB" dirty="0"/>
              <a:t>Workbook page 130 – Stage 2</a:t>
            </a:r>
          </a:p>
        </p:txBody>
      </p:sp>
      <p:sp>
        <p:nvSpPr>
          <p:cNvPr id="7" name="Content Placeholder 5">
            <a:extLst>
              <a:ext uri="{FF2B5EF4-FFF2-40B4-BE49-F238E27FC236}">
                <a16:creationId xmlns:a16="http://schemas.microsoft.com/office/drawing/2014/main" id="{A384C59B-71A4-F63E-C71C-1F1179FAE910}"/>
              </a:ext>
            </a:extLst>
          </p:cNvPr>
          <p:cNvSpPr>
            <a:spLocks noGrp="1"/>
          </p:cNvSpPr>
          <p:nvPr>
            <p:ph idx="1"/>
          </p:nvPr>
        </p:nvSpPr>
        <p:spPr>
          <a:xfrm>
            <a:off x="338898" y="2735219"/>
            <a:ext cx="7768782" cy="3688528"/>
          </a:xfrm>
        </p:spPr>
        <p:txBody>
          <a:bodyPr>
            <a:normAutofit/>
          </a:bodyPr>
          <a:lstStyle/>
          <a:p>
            <a:pPr marL="0" indent="0">
              <a:spcBef>
                <a:spcPts val="0"/>
              </a:spcBef>
              <a:spcAft>
                <a:spcPts val="600"/>
              </a:spcAft>
              <a:buNone/>
            </a:pPr>
            <a:r>
              <a:rPr lang="en-GB" sz="1600" dirty="0"/>
              <a:t>The e-Learning Account Management team have been working together for a year now. Tradigital have asked you to conduct a Team Effectiveness Workshop to discuss how the team are working together.</a:t>
            </a:r>
          </a:p>
          <a:p>
            <a:pPr marL="0" indent="0">
              <a:spcBef>
                <a:spcPts val="0"/>
              </a:spcBef>
              <a:spcAft>
                <a:spcPts val="600"/>
              </a:spcAft>
              <a:buNone/>
            </a:pPr>
            <a:endParaRPr lang="en-GB" sz="1600" dirty="0"/>
          </a:p>
          <a:p>
            <a:pPr marL="0" indent="0">
              <a:spcBef>
                <a:spcPts val="0"/>
              </a:spcBef>
              <a:spcAft>
                <a:spcPts val="600"/>
              </a:spcAft>
              <a:buNone/>
            </a:pPr>
            <a:r>
              <a:rPr lang="en-GB" sz="1600" dirty="0"/>
              <a:t>Review Sam’s Work Roles Report and the group profile, and answer the following questions:</a:t>
            </a:r>
          </a:p>
          <a:p>
            <a:pPr>
              <a:spcBef>
                <a:spcPts val="0"/>
              </a:spcBef>
              <a:spcAft>
                <a:spcPts val="600"/>
              </a:spcAft>
            </a:pPr>
            <a:r>
              <a:rPr lang="en-GB" sz="1600" dirty="0"/>
              <a:t>How do Sam’s work roles complement the team and vice versa?</a:t>
            </a:r>
          </a:p>
          <a:p>
            <a:pPr>
              <a:spcBef>
                <a:spcPts val="0"/>
              </a:spcBef>
              <a:spcAft>
                <a:spcPts val="600"/>
              </a:spcAft>
            </a:pPr>
            <a:r>
              <a:rPr lang="en-GB" sz="1600" dirty="0"/>
              <a:t>What are the potential gaps in terms of roles within the team?</a:t>
            </a:r>
          </a:p>
          <a:p>
            <a:pPr>
              <a:spcBef>
                <a:spcPts val="0"/>
              </a:spcBef>
              <a:spcAft>
                <a:spcPts val="600"/>
              </a:spcAft>
            </a:pPr>
            <a:r>
              <a:rPr lang="en-GB" sz="1600" dirty="0"/>
              <a:t>What actions would help Sam and the team work more effectively together?</a:t>
            </a:r>
          </a:p>
          <a:p>
            <a:pPr>
              <a:spcBef>
                <a:spcPts val="0"/>
              </a:spcBef>
              <a:spcAft>
                <a:spcPts val="600"/>
              </a:spcAft>
            </a:pPr>
            <a:endParaRPr lang="en-GB" sz="1600" dirty="0"/>
          </a:p>
          <a:p>
            <a:pPr marL="0" indent="0">
              <a:spcBef>
                <a:spcPts val="0"/>
              </a:spcBef>
              <a:spcAft>
                <a:spcPts val="600"/>
              </a:spcAft>
              <a:buNone/>
            </a:pPr>
            <a:endParaRPr lang="en-GB" sz="1600" dirty="0"/>
          </a:p>
          <a:p>
            <a:pPr marL="0" indent="0">
              <a:spcBef>
                <a:spcPts val="0"/>
              </a:spcBef>
              <a:spcAft>
                <a:spcPts val="600"/>
              </a:spcAft>
              <a:buNone/>
            </a:pPr>
            <a:r>
              <a:rPr lang="en-GB" sz="1600" dirty="0"/>
              <a:t>Sam’s report is on pages 133 - 141 in your workbook</a:t>
            </a:r>
          </a:p>
        </p:txBody>
      </p:sp>
      <p:sp>
        <p:nvSpPr>
          <p:cNvPr id="8" name="TextBox 7">
            <a:extLst>
              <a:ext uri="{FF2B5EF4-FFF2-40B4-BE49-F238E27FC236}">
                <a16:creationId xmlns:a16="http://schemas.microsoft.com/office/drawing/2014/main" id="{7A0A8025-A000-4CB8-19DB-1298DFDF9EE6}"/>
              </a:ext>
            </a:extLst>
          </p:cNvPr>
          <p:cNvSpPr txBox="1"/>
          <p:nvPr/>
        </p:nvSpPr>
        <p:spPr>
          <a:xfrm>
            <a:off x="338896" y="2116001"/>
            <a:ext cx="75170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Business Development Manager: Work Role</a:t>
            </a:r>
          </a:p>
        </p:txBody>
      </p:sp>
    </p:spTree>
    <p:extLst>
      <p:ext uri="{BB962C8B-B14F-4D97-AF65-F5344CB8AC3E}">
        <p14:creationId xmlns:p14="http://schemas.microsoft.com/office/powerpoint/2010/main" val="670265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1229706"/>
          </a:xfrm>
        </p:spPr>
        <p:txBody>
          <a:bodyPr/>
          <a:lstStyle/>
          <a:p>
            <a:r>
              <a:rPr lang="en-GB"/>
              <a:t>Module 2</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solidFill>
                  <a:schemeClr val="bg1"/>
                </a:solidFill>
                <a:latin typeface="Segoe UI Semilight" panose="020B0402040204020203" pitchFamily="34" charset="0"/>
                <a:cs typeface="Segoe UI Semilight" panose="020B0402040204020203" pitchFamily="34" charset="0"/>
              </a:rPr>
              <a:t>Job Analysis</a:t>
            </a:r>
          </a:p>
        </p:txBody>
      </p:sp>
    </p:spTree>
    <p:extLst>
      <p:ext uri="{BB962C8B-B14F-4D97-AF65-F5344CB8AC3E}">
        <p14:creationId xmlns:p14="http://schemas.microsoft.com/office/powerpoint/2010/main" val="2439285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4" name="Text Placeholder 4">
            <a:extLst>
              <a:ext uri="{FF2B5EF4-FFF2-40B4-BE49-F238E27FC236}">
                <a16:creationId xmlns:a16="http://schemas.microsoft.com/office/drawing/2014/main" id="{B796DAF7-82DC-75E5-1879-B27DA3AAED8D}"/>
              </a:ext>
            </a:extLst>
          </p:cNvPr>
          <p:cNvSpPr txBox="1">
            <a:spLocks/>
          </p:cNvSpPr>
          <p:nvPr/>
        </p:nvSpPr>
        <p:spPr>
          <a:xfrm>
            <a:off x="1037247" y="1678566"/>
            <a:ext cx="5447289" cy="8535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lnSpc>
                <a:spcPct val="90000"/>
              </a:lnSpc>
              <a:spcBef>
                <a:spcPts val="500"/>
              </a:spcBef>
              <a:buClr>
                <a:schemeClr val="accent2"/>
              </a:buClr>
              <a:buFont typeface="Arial" panose="020B0604020202020204" pitchFamily="34" charset="0"/>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Next Steps</a:t>
            </a:r>
          </a:p>
        </p:txBody>
      </p:sp>
    </p:spTree>
    <p:extLst>
      <p:ext uri="{BB962C8B-B14F-4D97-AF65-F5344CB8AC3E}">
        <p14:creationId xmlns:p14="http://schemas.microsoft.com/office/powerpoint/2010/main" val="120833712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FB7A2C-A456-FE92-AD8D-F6272EE2BBFE}"/>
              </a:ext>
            </a:extLst>
          </p:cNvPr>
          <p:cNvSpPr>
            <a:spLocks noGrp="1"/>
          </p:cNvSpPr>
          <p:nvPr>
            <p:ph type="title"/>
          </p:nvPr>
        </p:nvSpPr>
        <p:spPr/>
        <p:txBody>
          <a:bodyPr/>
          <a:lstStyle/>
          <a:p>
            <a:r>
              <a:rPr lang="en-GB"/>
              <a:t>Next steps</a:t>
            </a:r>
          </a:p>
        </p:txBody>
      </p:sp>
      <p:sp>
        <p:nvSpPr>
          <p:cNvPr id="9" name="Text Placeholder 3">
            <a:extLst>
              <a:ext uri="{FF2B5EF4-FFF2-40B4-BE49-F238E27FC236}">
                <a16:creationId xmlns:a16="http://schemas.microsoft.com/office/drawing/2014/main" id="{BB8E834C-DE20-A7A3-FB1D-BC3A2F1EE89E}"/>
              </a:ext>
            </a:extLst>
          </p:cNvPr>
          <p:cNvSpPr txBox="1">
            <a:spLocks/>
          </p:cNvSpPr>
          <p:nvPr/>
        </p:nvSpPr>
        <p:spPr>
          <a:xfrm>
            <a:off x="3282801" y="5671859"/>
            <a:ext cx="5661840" cy="422563"/>
          </a:xfrm>
          <a:prstGeom prst="rect">
            <a:avLst/>
          </a:prstGeom>
        </p:spPr>
        <p:txBody>
          <a:bodyPr>
            <a:noAutofit/>
          </a:bodyPr>
          <a:lstStyle>
            <a:lvl1pPr marL="342900" indent="-342900" algn="l" defTabSz="914400" rtl="0" eaLnBrk="1" latinLnBrk="0" hangingPunct="1">
              <a:spcBef>
                <a:spcPct val="20000"/>
              </a:spcBef>
              <a:buClr>
                <a:schemeClr val="tx2"/>
              </a:buClr>
              <a:buSzPct val="110000"/>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buClr>
              <a:buSzPct val="120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buClr>
              <a:buSzPct val="110000"/>
              <a:buFont typeface="Arial" pitchFamily="34" charset="0"/>
              <a:buChar char="»"/>
              <a:defRPr sz="2400" kern="1200">
                <a:solidFill>
                  <a:schemeClr val="tx1"/>
                </a:solidFill>
                <a:latin typeface="Arial" pitchFamily="34" charset="0"/>
                <a:ea typeface="+mn-ea"/>
                <a:cs typeface="Arial" pitchFamily="34" charset="0"/>
              </a:defRPr>
            </a:lvl3pPr>
            <a:lvl4pPr marL="1714500" indent="-342900" algn="l" defTabSz="914400" rtl="0" eaLnBrk="1" latinLnBrk="0" hangingPunct="1">
              <a:spcBef>
                <a:spcPct val="20000"/>
              </a:spcBef>
              <a:buClr>
                <a:schemeClr val="tx2"/>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buClr>
              <a:buSzPct val="120000"/>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63666A"/>
              </a:buClr>
              <a:buSzPct val="110000"/>
              <a:buFont typeface="Arial" pitchFamily="34" charset="0"/>
              <a:buNone/>
              <a:tabLst/>
              <a:defRPr/>
            </a:pPr>
            <a:r>
              <a:rPr kumimoji="0" lang="en-GB" sz="1800" b="0" i="0" u="none" strike="noStrike" kern="1200" cap="none" spc="0" normalizeH="0" baseline="0" noProof="0">
                <a:ln>
                  <a:noFill/>
                </a:ln>
                <a:solidFill>
                  <a:prstClr val="white">
                    <a:lumMod val="10000"/>
                  </a:prstClr>
                </a:solidFill>
                <a:effectLst/>
                <a:uLnTx/>
                <a:uFillTx/>
                <a:latin typeface="Arial"/>
                <a:ea typeface="+mn-ea"/>
                <a:cs typeface="Arial" pitchFamily="34" charset="0"/>
              </a:rPr>
              <a:t>Contact our Duty Consultant for additional support</a:t>
            </a:r>
          </a:p>
        </p:txBody>
      </p:sp>
      <p:sp>
        <p:nvSpPr>
          <p:cNvPr id="10" name="TextBox 9">
            <a:extLst>
              <a:ext uri="{FF2B5EF4-FFF2-40B4-BE49-F238E27FC236}">
                <a16:creationId xmlns:a16="http://schemas.microsoft.com/office/drawing/2014/main" id="{9B39636F-DF5F-7DAE-D62A-D2B2582C36C1}"/>
              </a:ext>
            </a:extLst>
          </p:cNvPr>
          <p:cNvSpPr txBox="1"/>
          <p:nvPr/>
        </p:nvSpPr>
        <p:spPr>
          <a:xfrm>
            <a:off x="3214474" y="6115970"/>
            <a:ext cx="62082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09E85"/>
                </a:solidFill>
                <a:effectLst/>
                <a:uLnTx/>
                <a:uFillTx/>
                <a:latin typeface="Arial"/>
                <a:ea typeface="+mn-ea"/>
                <a:cs typeface="Arial" pitchFamily="34" charset="0"/>
              </a:rPr>
              <a:t>Call: +44 (0)208 619 9000	Email: </a:t>
            </a:r>
            <a:r>
              <a:rPr lang="en-GB" sz="1400" dirty="0">
                <a:solidFill>
                  <a:srgbClr val="409E85"/>
                </a:solidFill>
                <a:latin typeface="Arial"/>
                <a:cs typeface="Arial" pitchFamily="34" charset="0"/>
              </a:rPr>
              <a:t>expert</a:t>
            </a:r>
            <a:r>
              <a:rPr kumimoji="0" lang="en-GB" sz="1400" b="0" i="0" u="none" strike="noStrike" kern="1200" cap="none" spc="0" normalizeH="0" baseline="0" noProof="0" dirty="0">
                <a:ln>
                  <a:noFill/>
                </a:ln>
                <a:solidFill>
                  <a:srgbClr val="409E85"/>
                </a:solidFill>
                <a:effectLst/>
                <a:uLnTx/>
                <a:uFillTx/>
                <a:latin typeface="Arial"/>
                <a:ea typeface="+mn-ea"/>
                <a:cs typeface="Arial" pitchFamily="34" charset="0"/>
              </a:rPr>
              <a:t>@savilleassessment.com</a:t>
            </a:r>
          </a:p>
        </p:txBody>
      </p:sp>
      <p:pic>
        <p:nvPicPr>
          <p:cNvPr id="2" name="Picture 1">
            <a:extLst>
              <a:ext uri="{FF2B5EF4-FFF2-40B4-BE49-F238E27FC236}">
                <a16:creationId xmlns:a16="http://schemas.microsoft.com/office/drawing/2014/main" id="{1E700EAB-6989-472F-342A-C3F57238DE57}"/>
              </a:ext>
            </a:extLst>
          </p:cNvPr>
          <p:cNvPicPr>
            <a:picLocks noChangeAspect="1"/>
          </p:cNvPicPr>
          <p:nvPr/>
        </p:nvPicPr>
        <p:blipFill>
          <a:blip r:embed="rId2"/>
          <a:stretch>
            <a:fillRect/>
          </a:stretch>
        </p:blipFill>
        <p:spPr>
          <a:xfrm>
            <a:off x="2140430" y="1088136"/>
            <a:ext cx="7946582" cy="4583723"/>
          </a:xfrm>
          <a:prstGeom prst="rect">
            <a:avLst/>
          </a:prstGeom>
        </p:spPr>
      </p:pic>
    </p:spTree>
    <p:extLst>
      <p:ext uri="{BB962C8B-B14F-4D97-AF65-F5344CB8AC3E}">
        <p14:creationId xmlns:p14="http://schemas.microsoft.com/office/powerpoint/2010/main" val="414257176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600F0F-FEF6-BB13-D3F6-EDD29DFC4D8D}"/>
              </a:ext>
            </a:extLst>
          </p:cNvPr>
          <p:cNvSpPr>
            <a:spLocks noGrp="1"/>
          </p:cNvSpPr>
          <p:nvPr>
            <p:ph type="title"/>
          </p:nvPr>
        </p:nvSpPr>
        <p:spPr/>
        <p:txBody>
          <a:bodyPr/>
          <a:lstStyle/>
          <a:p>
            <a:r>
              <a:rPr lang="en-GB"/>
              <a:t>Administering Tests: A Recap</a:t>
            </a:r>
          </a:p>
        </p:txBody>
      </p:sp>
      <p:grpSp>
        <p:nvGrpSpPr>
          <p:cNvPr id="18" name="Group 17">
            <a:extLst>
              <a:ext uri="{FF2B5EF4-FFF2-40B4-BE49-F238E27FC236}">
                <a16:creationId xmlns:a16="http://schemas.microsoft.com/office/drawing/2014/main" id="{A0004D6E-D7D0-97DB-3D6D-C612AAC1D412}"/>
              </a:ext>
            </a:extLst>
          </p:cNvPr>
          <p:cNvGrpSpPr/>
          <p:nvPr/>
        </p:nvGrpSpPr>
        <p:grpSpPr>
          <a:xfrm>
            <a:off x="6080408" y="1610734"/>
            <a:ext cx="4774629" cy="4336921"/>
            <a:chOff x="6520490" y="1610734"/>
            <a:chExt cx="4774629" cy="4336921"/>
          </a:xfrm>
        </p:grpSpPr>
        <p:pic>
          <p:nvPicPr>
            <p:cNvPr id="7" name="Picture 6" descr="A screenshot of a cell phone&#10;&#10;Description automatically generated">
              <a:extLst>
                <a:ext uri="{FF2B5EF4-FFF2-40B4-BE49-F238E27FC236}">
                  <a16:creationId xmlns:a16="http://schemas.microsoft.com/office/drawing/2014/main" id="{0E59643D-D07D-2848-F2B2-22C5AD7A9F48}"/>
                </a:ext>
              </a:extLst>
            </p:cNvPr>
            <p:cNvPicPr/>
            <p:nvPr/>
          </p:nvPicPr>
          <p:blipFill>
            <a:blip r:embed="rId3" cstate="screen">
              <a:extLst>
                <a:ext uri="{28A0092B-C50C-407E-A947-70E740481C1C}">
                  <a14:useLocalDpi xmlns:a14="http://schemas.microsoft.com/office/drawing/2010/main"/>
                </a:ext>
              </a:extLst>
            </a:blip>
            <a:stretch>
              <a:fillRect/>
            </a:stretch>
          </p:blipFill>
          <p:spPr>
            <a:xfrm>
              <a:off x="6520490" y="2694075"/>
              <a:ext cx="4351020" cy="2446333"/>
            </a:xfrm>
            <a:prstGeom prst="rect">
              <a:avLst/>
            </a:prstGeom>
            <a:noFill/>
            <a:ln>
              <a:solidFill>
                <a:schemeClr val="tx1"/>
              </a:solidFill>
            </a:ln>
          </p:spPr>
        </p:pic>
        <p:sp>
          <p:nvSpPr>
            <p:cNvPr id="9" name="Rectangle: Rounded Corners 8">
              <a:extLst>
                <a:ext uri="{FF2B5EF4-FFF2-40B4-BE49-F238E27FC236}">
                  <a16:creationId xmlns:a16="http://schemas.microsoft.com/office/drawing/2014/main" id="{3A2F2726-B2AC-517F-2B01-EC81E0BD949B}"/>
                </a:ext>
              </a:extLst>
            </p:cNvPr>
            <p:cNvSpPr/>
            <p:nvPr/>
          </p:nvSpPr>
          <p:spPr>
            <a:xfrm>
              <a:off x="9206674" y="1738489"/>
              <a:ext cx="1975556" cy="4109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7" descr="A screenshot of a cell phone&#10;&#10;Description automatically generated">
              <a:extLst>
                <a:ext uri="{FF2B5EF4-FFF2-40B4-BE49-F238E27FC236}">
                  <a16:creationId xmlns:a16="http://schemas.microsoft.com/office/drawing/2014/main" id="{C5459793-903A-1492-3EBE-BB7074F22ED2}"/>
                </a:ext>
              </a:extLst>
            </p:cNvPr>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35909" y="1610734"/>
              <a:ext cx="2259210" cy="4336921"/>
            </a:xfrm>
            <a:prstGeom prst="rect">
              <a:avLst/>
            </a:prstGeom>
            <a:ln>
              <a:noFill/>
            </a:ln>
          </p:spPr>
        </p:pic>
        <p:sp>
          <p:nvSpPr>
            <p:cNvPr id="10" name="Rectangle: Rounded Corners 9">
              <a:extLst>
                <a:ext uri="{FF2B5EF4-FFF2-40B4-BE49-F238E27FC236}">
                  <a16:creationId xmlns:a16="http://schemas.microsoft.com/office/drawing/2014/main" id="{B7F66D57-57F0-7F81-5969-D8BB7A2A83E8}"/>
                </a:ext>
              </a:extLst>
            </p:cNvPr>
            <p:cNvSpPr/>
            <p:nvPr/>
          </p:nvSpPr>
          <p:spPr>
            <a:xfrm>
              <a:off x="9285697" y="5644444"/>
              <a:ext cx="1580444" cy="136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FBFFCED8-D4D1-72D9-3C86-16D624325BEC}"/>
                </a:ext>
              </a:extLst>
            </p:cNvPr>
            <p:cNvSpPr/>
            <p:nvPr/>
          </p:nvSpPr>
          <p:spPr>
            <a:xfrm>
              <a:off x="6614631" y="5052059"/>
              <a:ext cx="1580444" cy="88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1902A8FC-F12F-3209-2AFD-EDA6F3D7AAC8}"/>
              </a:ext>
            </a:extLst>
          </p:cNvPr>
          <p:cNvSpPr txBox="1"/>
          <p:nvPr/>
        </p:nvSpPr>
        <p:spPr>
          <a:xfrm>
            <a:off x="339437" y="1649152"/>
            <a:ext cx="6096000" cy="60016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charset="0"/>
                <a:ea typeface="+mn-ea"/>
                <a:cs typeface="+mn-cs"/>
              </a:rPr>
              <a:t>No annual subscription fees to use tests</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charset="0"/>
                <a:ea typeface="+mn-ea"/>
                <a:cs typeface="+mn-cs"/>
              </a:rPr>
              <a:t>No separate administration, scoring or profiling fees</a:t>
            </a:r>
            <a:endParaRPr kumimoji="0" lang="en-US" sz="1400" b="0" i="0" u="none" strike="noStrike" kern="1200" cap="none" spc="0" normalizeH="0" baseline="0" noProof="0">
              <a:ln>
                <a:noFill/>
              </a:ln>
              <a:solidFill>
                <a:srgbClr val="242424"/>
              </a:solidFill>
              <a:effectLst/>
              <a:uLnTx/>
              <a:uFillTx/>
              <a:latin typeface="Arial"/>
              <a:ea typeface="+mn-ea"/>
              <a:cs typeface="+mn-cs"/>
            </a:endParaRPr>
          </a:p>
        </p:txBody>
      </p:sp>
      <p:sp>
        <p:nvSpPr>
          <p:cNvPr id="14" name="Content Placeholder 5">
            <a:extLst>
              <a:ext uri="{FF2B5EF4-FFF2-40B4-BE49-F238E27FC236}">
                <a16:creationId xmlns:a16="http://schemas.microsoft.com/office/drawing/2014/main" id="{7A862906-719E-08BE-37D6-6BF5A3D7DD00}"/>
              </a:ext>
            </a:extLst>
          </p:cNvPr>
          <p:cNvSpPr>
            <a:spLocks noGrp="1"/>
          </p:cNvSpPr>
          <p:nvPr>
            <p:ph idx="1"/>
          </p:nvPr>
        </p:nvSpPr>
        <p:spPr>
          <a:xfrm>
            <a:off x="338898" y="2990603"/>
            <a:ext cx="5327584" cy="1034858"/>
          </a:xfrm>
        </p:spPr>
        <p:txBody>
          <a:bodyPr>
            <a:normAutofit lnSpcReduction="10000"/>
          </a:bodyPr>
          <a:lstStyle/>
          <a:p>
            <a:pPr>
              <a:spcBef>
                <a:spcPts val="0"/>
              </a:spcBef>
              <a:spcAft>
                <a:spcPts val="600"/>
              </a:spcAft>
            </a:pPr>
            <a:r>
              <a:rPr lang="en-GB"/>
              <a:t>Complete a form – our Bureau team do the rest </a:t>
            </a:r>
          </a:p>
          <a:p>
            <a:pPr>
              <a:spcBef>
                <a:spcPts val="0"/>
              </a:spcBef>
              <a:spcAft>
                <a:spcPts val="600"/>
              </a:spcAft>
            </a:pPr>
            <a:r>
              <a:rPr lang="en-GB"/>
              <a:t>Cost-effective for small numbers </a:t>
            </a:r>
          </a:p>
          <a:p>
            <a:pPr>
              <a:spcBef>
                <a:spcPts val="0"/>
              </a:spcBef>
              <a:spcAft>
                <a:spcPts val="600"/>
              </a:spcAft>
            </a:pPr>
            <a:r>
              <a:rPr lang="en-GB"/>
              <a:t>Fast turnaround within two hours </a:t>
            </a:r>
          </a:p>
          <a:p>
            <a:pPr>
              <a:spcBef>
                <a:spcPts val="0"/>
              </a:spcBef>
              <a:spcAft>
                <a:spcPts val="600"/>
              </a:spcAft>
            </a:pPr>
            <a:r>
              <a:rPr lang="en-GB"/>
              <a:t>Open 8am – 6pm UK time</a:t>
            </a:r>
          </a:p>
        </p:txBody>
      </p:sp>
      <p:sp>
        <p:nvSpPr>
          <p:cNvPr id="15" name="TextBox 14">
            <a:extLst>
              <a:ext uri="{FF2B5EF4-FFF2-40B4-BE49-F238E27FC236}">
                <a16:creationId xmlns:a16="http://schemas.microsoft.com/office/drawing/2014/main" id="{0652FFE8-BA2F-874F-D87C-381E0CBFC2A3}"/>
              </a:ext>
            </a:extLst>
          </p:cNvPr>
          <p:cNvSpPr txBox="1"/>
          <p:nvPr/>
        </p:nvSpPr>
        <p:spPr>
          <a:xfrm>
            <a:off x="338897" y="2534412"/>
            <a:ext cx="365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Administering via the Bureau</a:t>
            </a:r>
          </a:p>
        </p:txBody>
      </p:sp>
      <p:sp>
        <p:nvSpPr>
          <p:cNvPr id="16" name="Content Placeholder 5">
            <a:extLst>
              <a:ext uri="{FF2B5EF4-FFF2-40B4-BE49-F238E27FC236}">
                <a16:creationId xmlns:a16="http://schemas.microsoft.com/office/drawing/2014/main" id="{1558D4AB-F3C8-3012-E6B0-0708D45D980E}"/>
              </a:ext>
            </a:extLst>
          </p:cNvPr>
          <p:cNvSpPr txBox="1">
            <a:spLocks/>
          </p:cNvSpPr>
          <p:nvPr/>
        </p:nvSpPr>
        <p:spPr>
          <a:xfrm>
            <a:off x="338898" y="4739803"/>
            <a:ext cx="5327584" cy="1747800"/>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One-off investment </a:t>
            </a:r>
          </a:p>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Free training to use Oasys </a:t>
            </a:r>
          </a:p>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Better value for larger numbers </a:t>
            </a:r>
          </a:p>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You are in control of your own projects </a:t>
            </a:r>
          </a:p>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Can be branded or non-branded </a:t>
            </a:r>
          </a:p>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99.9% uptime</a:t>
            </a:r>
          </a:p>
        </p:txBody>
      </p:sp>
      <p:sp>
        <p:nvSpPr>
          <p:cNvPr id="17" name="TextBox 16">
            <a:extLst>
              <a:ext uri="{FF2B5EF4-FFF2-40B4-BE49-F238E27FC236}">
                <a16:creationId xmlns:a16="http://schemas.microsoft.com/office/drawing/2014/main" id="{BF1CFE1C-B0B7-3C88-AFA2-DB7AA3939B02}"/>
              </a:ext>
            </a:extLst>
          </p:cNvPr>
          <p:cNvSpPr txBox="1"/>
          <p:nvPr/>
        </p:nvSpPr>
        <p:spPr>
          <a:xfrm>
            <a:off x="338897" y="4283612"/>
            <a:ext cx="365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Administering Using Oasys</a:t>
            </a:r>
          </a:p>
        </p:txBody>
      </p:sp>
    </p:spTree>
    <p:extLst>
      <p:ext uri="{BB962C8B-B14F-4D97-AF65-F5344CB8AC3E}">
        <p14:creationId xmlns:p14="http://schemas.microsoft.com/office/powerpoint/2010/main" val="229620369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125B1EA-252C-11E1-11F6-15AEEDE91F9F}"/>
              </a:ext>
            </a:extLst>
          </p:cNvPr>
          <p:cNvSpPr/>
          <p:nvPr/>
        </p:nvSpPr>
        <p:spPr>
          <a:xfrm>
            <a:off x="6560848" y="1610734"/>
            <a:ext cx="4294189" cy="4749485"/>
          </a:xfrm>
          <a:custGeom>
            <a:avLst/>
            <a:gdLst>
              <a:gd name="connsiteX0" fmla="*/ 0 w 2857500"/>
              <a:gd name="connsiteY0" fmla="*/ 0 h 4095686"/>
              <a:gd name="connsiteX1" fmla="*/ 133360 w 2857500"/>
              <a:gd name="connsiteY1" fmla="*/ 0 h 4095686"/>
              <a:gd name="connsiteX2" fmla="*/ 2717800 w 2857500"/>
              <a:gd name="connsiteY2" fmla="*/ 0 h 4095686"/>
              <a:gd name="connsiteX3" fmla="*/ 2724140 w 2857500"/>
              <a:gd name="connsiteY3" fmla="*/ 0 h 4095686"/>
              <a:gd name="connsiteX4" fmla="*/ 2857500 w 2857500"/>
              <a:gd name="connsiteY4" fmla="*/ 133360 h 4095686"/>
              <a:gd name="connsiteX5" fmla="*/ 2857500 w 2857500"/>
              <a:gd name="connsiteY5" fmla="*/ 3708401 h 4095686"/>
              <a:gd name="connsiteX6" fmla="*/ 2857500 w 2857500"/>
              <a:gd name="connsiteY6" fmla="*/ 3959362 h 4095686"/>
              <a:gd name="connsiteX7" fmla="*/ 2857500 w 2857500"/>
              <a:gd name="connsiteY7" fmla="*/ 4095686 h 4095686"/>
              <a:gd name="connsiteX8" fmla="*/ 139700 w 2857500"/>
              <a:gd name="connsiteY8" fmla="*/ 4095686 h 4095686"/>
              <a:gd name="connsiteX9" fmla="*/ 139700 w 2857500"/>
              <a:gd name="connsiteY9" fmla="*/ 4092722 h 4095686"/>
              <a:gd name="connsiteX10" fmla="*/ 133360 w 2857500"/>
              <a:gd name="connsiteY10" fmla="*/ 4092722 h 4095686"/>
              <a:gd name="connsiteX11" fmla="*/ 0 w 2857500"/>
              <a:gd name="connsiteY11" fmla="*/ 3959362 h 4095686"/>
              <a:gd name="connsiteX12" fmla="*/ 0 w 2857500"/>
              <a:gd name="connsiteY12" fmla="*/ 133360 h 4095686"/>
              <a:gd name="connsiteX13" fmla="*/ 0 w 2857500"/>
              <a:gd name="connsiteY13" fmla="*/ 133360 h 40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0" h="4095686">
                <a:moveTo>
                  <a:pt x="0" y="0"/>
                </a:moveTo>
                <a:lnTo>
                  <a:pt x="133360" y="0"/>
                </a:lnTo>
                <a:lnTo>
                  <a:pt x="2717800" y="0"/>
                </a:lnTo>
                <a:lnTo>
                  <a:pt x="2724140" y="0"/>
                </a:lnTo>
                <a:cubicBezTo>
                  <a:pt x="2797793" y="0"/>
                  <a:pt x="2857500" y="59707"/>
                  <a:pt x="2857500" y="133360"/>
                </a:cubicBezTo>
                <a:lnTo>
                  <a:pt x="2857500" y="3708401"/>
                </a:lnTo>
                <a:lnTo>
                  <a:pt x="2857500" y="3959362"/>
                </a:lnTo>
                <a:lnTo>
                  <a:pt x="2857500" y="4095686"/>
                </a:lnTo>
                <a:lnTo>
                  <a:pt x="139700" y="4095686"/>
                </a:lnTo>
                <a:lnTo>
                  <a:pt x="139700" y="4092722"/>
                </a:lnTo>
                <a:lnTo>
                  <a:pt x="133360" y="4092722"/>
                </a:lnTo>
                <a:cubicBezTo>
                  <a:pt x="59707" y="4092722"/>
                  <a:pt x="0" y="4033015"/>
                  <a:pt x="0" y="3959362"/>
                </a:cubicBezTo>
                <a:lnTo>
                  <a:pt x="0" y="133360"/>
                </a:lnTo>
                <a:lnTo>
                  <a:pt x="0" y="133360"/>
                </a:lnTo>
                <a:close/>
              </a:path>
            </a:pathLst>
          </a:cu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999E116-4279-4C05-9B5C-B53945B75443}"/>
              </a:ext>
            </a:extLst>
          </p:cNvPr>
          <p:cNvSpPr>
            <a:spLocks noGrp="1"/>
          </p:cNvSpPr>
          <p:nvPr>
            <p:ph type="title"/>
          </p:nvPr>
        </p:nvSpPr>
        <p:spPr/>
        <p:txBody>
          <a:bodyPr/>
          <a:lstStyle/>
          <a:p>
            <a:r>
              <a:rPr lang="en-US"/>
              <a:t>The Saville Assessment Community</a:t>
            </a:r>
            <a:endParaRPr lang="en-GB"/>
          </a:p>
        </p:txBody>
      </p:sp>
      <p:sp>
        <p:nvSpPr>
          <p:cNvPr id="4" name="Content Placeholder 3">
            <a:extLst>
              <a:ext uri="{FF2B5EF4-FFF2-40B4-BE49-F238E27FC236}">
                <a16:creationId xmlns:a16="http://schemas.microsoft.com/office/drawing/2014/main" id="{F869790D-1352-4F09-80CC-52FD10203C4A}"/>
              </a:ext>
            </a:extLst>
          </p:cNvPr>
          <p:cNvSpPr>
            <a:spLocks noGrp="1"/>
          </p:cNvSpPr>
          <p:nvPr>
            <p:ph idx="1"/>
          </p:nvPr>
        </p:nvSpPr>
        <p:spPr>
          <a:xfrm>
            <a:off x="339437" y="1995055"/>
            <a:ext cx="5579582" cy="3895580"/>
          </a:xfrm>
        </p:spPr>
        <p:txBody>
          <a:bodyPr vert="horz" lIns="0" tIns="0" rIns="0" bIns="0" rtlCol="0" anchor="t">
            <a:noAutofit/>
          </a:bodyPr>
          <a:lstStyle/>
          <a:p>
            <a:pPr>
              <a:spcAft>
                <a:spcPts val="1200"/>
              </a:spcAft>
            </a:pPr>
            <a:r>
              <a:rPr lang="en-GB" sz="1600" b="0">
                <a:ea typeface="+mn-lt"/>
                <a:cs typeface="+mn-lt"/>
              </a:rPr>
              <a:t>Support from our duty consultant, bureau team and account managers</a:t>
            </a:r>
            <a:endParaRPr lang="en-US" sz="1600">
              <a:cs typeface="Arial"/>
            </a:endParaRPr>
          </a:p>
          <a:p>
            <a:pPr>
              <a:spcAft>
                <a:spcPts val="1200"/>
              </a:spcAft>
            </a:pPr>
            <a:r>
              <a:rPr lang="en-GB" sz="1600" b="0">
                <a:ea typeface="+mn-lt"/>
                <a:cs typeface="+mn-lt"/>
              </a:rPr>
              <a:t>Opportunities for continued professional development</a:t>
            </a:r>
            <a:endParaRPr lang="en-GB" sz="1600">
              <a:cs typeface="Arial"/>
            </a:endParaRPr>
          </a:p>
          <a:p>
            <a:pPr>
              <a:spcAft>
                <a:spcPts val="1200"/>
              </a:spcAft>
            </a:pPr>
            <a:r>
              <a:rPr lang="en-GB" sz="1600" b="0">
                <a:ea typeface="+mn-lt"/>
                <a:cs typeface="+mn-lt"/>
              </a:rPr>
              <a:t>Invitations to webinars and practitioner masterclasses </a:t>
            </a:r>
            <a:endParaRPr lang="en-GB" sz="1600">
              <a:ea typeface="+mn-lt"/>
              <a:cs typeface="+mn-lt"/>
            </a:endParaRPr>
          </a:p>
          <a:p>
            <a:pPr>
              <a:spcAft>
                <a:spcPts val="1200"/>
              </a:spcAft>
            </a:pPr>
            <a:r>
              <a:rPr lang="en-GB" sz="1600" b="0">
                <a:ea typeface="+mn-lt"/>
                <a:cs typeface="+mn-lt"/>
              </a:rPr>
              <a:t>Discussion on industry-specific news and topics </a:t>
            </a:r>
            <a:endParaRPr lang="en-GB" sz="1600">
              <a:cs typeface="Arial"/>
            </a:endParaRPr>
          </a:p>
          <a:p>
            <a:pPr>
              <a:spcAft>
                <a:spcPts val="1200"/>
              </a:spcAft>
            </a:pPr>
            <a:r>
              <a:rPr lang="en-GB" sz="1600" b="0">
                <a:ea typeface="+mn-lt"/>
                <a:cs typeface="+mn-lt"/>
              </a:rPr>
              <a:t>Networking opportunities with other professionals, including our series of Wave User Groups </a:t>
            </a:r>
            <a:endParaRPr lang="en-GB" sz="1600">
              <a:cs typeface="Arial"/>
            </a:endParaRPr>
          </a:p>
          <a:p>
            <a:pPr>
              <a:spcAft>
                <a:spcPts val="1200"/>
              </a:spcAft>
            </a:pPr>
            <a:r>
              <a:rPr lang="en-GB" sz="1600" b="0">
                <a:ea typeface="+mn-lt"/>
                <a:cs typeface="+mn-lt"/>
              </a:rPr>
              <a:t>Privileged offers</a:t>
            </a:r>
            <a:endParaRPr lang="en-GB" sz="1600">
              <a:ea typeface="+mn-lt"/>
              <a:cs typeface="+mn-lt"/>
            </a:endParaRPr>
          </a:p>
          <a:p>
            <a:pPr>
              <a:spcAft>
                <a:spcPts val="1200"/>
              </a:spcAft>
            </a:pPr>
            <a:r>
              <a:rPr lang="en-GB" sz="1600" b="0">
                <a:ea typeface="+mn-lt"/>
                <a:cs typeface="+mn-lt"/>
              </a:rPr>
              <a:t>Access to our Client Resource Area</a:t>
            </a:r>
            <a:endParaRPr lang="en-GB" sz="1600">
              <a:cs typeface="Arial"/>
            </a:endParaRPr>
          </a:p>
        </p:txBody>
      </p:sp>
      <p:sp>
        <p:nvSpPr>
          <p:cNvPr id="3" name="Text Placeholder 2">
            <a:extLst>
              <a:ext uri="{FF2B5EF4-FFF2-40B4-BE49-F238E27FC236}">
                <a16:creationId xmlns:a16="http://schemas.microsoft.com/office/drawing/2014/main" id="{CCF52894-5BB7-4AF2-9900-618D0F914B6D}"/>
              </a:ext>
            </a:extLst>
          </p:cNvPr>
          <p:cNvSpPr>
            <a:spLocks noGrp="1"/>
          </p:cNvSpPr>
          <p:nvPr>
            <p:ph sz="quarter" idx="13"/>
          </p:nvPr>
        </p:nvSpPr>
        <p:spPr/>
        <p:txBody>
          <a:bodyPr>
            <a:normAutofit/>
          </a:bodyPr>
          <a:lstStyle/>
          <a:p>
            <a:r>
              <a:rPr lang="en-US"/>
              <a:t>What you can expect:</a:t>
            </a:r>
            <a:endParaRPr lang="en-GB"/>
          </a:p>
        </p:txBody>
      </p:sp>
      <p:pic>
        <p:nvPicPr>
          <p:cNvPr id="6" name="Picture 5">
            <a:extLst>
              <a:ext uri="{FF2B5EF4-FFF2-40B4-BE49-F238E27FC236}">
                <a16:creationId xmlns:a16="http://schemas.microsoft.com/office/drawing/2014/main" id="{EE6CE41D-48DC-47C6-899C-18491E666BD4}"/>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921262" y="4196011"/>
            <a:ext cx="677331" cy="646450"/>
          </a:xfrm>
          <a:prstGeom prst="rect">
            <a:avLst/>
          </a:prstGeom>
        </p:spPr>
      </p:pic>
      <p:sp>
        <p:nvSpPr>
          <p:cNvPr id="7" name="Content Placeholder 3">
            <a:extLst>
              <a:ext uri="{FF2B5EF4-FFF2-40B4-BE49-F238E27FC236}">
                <a16:creationId xmlns:a16="http://schemas.microsoft.com/office/drawing/2014/main" id="{4FC9AF94-F8D5-4651-9140-CD71ED6785F9}"/>
              </a:ext>
            </a:extLst>
          </p:cNvPr>
          <p:cNvSpPr txBox="1">
            <a:spLocks/>
          </p:cNvSpPr>
          <p:nvPr/>
        </p:nvSpPr>
        <p:spPr>
          <a:xfrm>
            <a:off x="7712385" y="2178105"/>
            <a:ext cx="1499160" cy="35022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@savilleassess</a:t>
            </a:r>
          </a:p>
        </p:txBody>
      </p:sp>
      <p:sp>
        <p:nvSpPr>
          <p:cNvPr id="8" name="Content Placeholder 3">
            <a:extLst>
              <a:ext uri="{FF2B5EF4-FFF2-40B4-BE49-F238E27FC236}">
                <a16:creationId xmlns:a16="http://schemas.microsoft.com/office/drawing/2014/main" id="{DA636F3E-A7AF-46D0-9DC7-E2F61396371D}"/>
              </a:ext>
            </a:extLst>
          </p:cNvPr>
          <p:cNvSpPr txBox="1">
            <a:spLocks/>
          </p:cNvSpPr>
          <p:nvPr/>
        </p:nvSpPr>
        <p:spPr>
          <a:xfrm>
            <a:off x="7712385" y="4363825"/>
            <a:ext cx="3142652" cy="35022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https://www.linkedin.com/company</a:t>
            </a:r>
            <a:endParaRPr kumimoji="0" lang="en-GB" sz="1400" b="0" i="0" u="none" strike="noStrike" kern="1200" cap="none" spc="0" normalizeH="0" baseline="0" noProof="0">
              <a:ln>
                <a:noFill/>
              </a:ln>
              <a:solidFill>
                <a:srgbClr val="24242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/saville-assessment</a:t>
            </a:r>
          </a:p>
        </p:txBody>
      </p:sp>
      <p:pic>
        <p:nvPicPr>
          <p:cNvPr id="9" name="Picture 8">
            <a:extLst>
              <a:ext uri="{FF2B5EF4-FFF2-40B4-BE49-F238E27FC236}">
                <a16:creationId xmlns:a16="http://schemas.microsoft.com/office/drawing/2014/main" id="{6EF09303-6F20-4A58-AFED-42D2765C865B}"/>
              </a:ext>
            </a:extLst>
          </p:cNvPr>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l="4224" r="9028" b="5390"/>
          <a:stretch/>
        </p:blipFill>
        <p:spPr>
          <a:xfrm>
            <a:off x="6918651" y="5282536"/>
            <a:ext cx="632794" cy="646450"/>
          </a:xfrm>
          <a:prstGeom prst="rect">
            <a:avLst/>
          </a:prstGeom>
        </p:spPr>
      </p:pic>
      <p:sp>
        <p:nvSpPr>
          <p:cNvPr id="10" name="Content Placeholder 3">
            <a:extLst>
              <a:ext uri="{FF2B5EF4-FFF2-40B4-BE49-F238E27FC236}">
                <a16:creationId xmlns:a16="http://schemas.microsoft.com/office/drawing/2014/main" id="{45CBC7DE-391D-4597-8D81-3C272DEC416A}"/>
              </a:ext>
            </a:extLst>
          </p:cNvPr>
          <p:cNvSpPr txBox="1">
            <a:spLocks/>
          </p:cNvSpPr>
          <p:nvPr/>
        </p:nvSpPr>
        <p:spPr>
          <a:xfrm>
            <a:off x="7712385" y="5473576"/>
            <a:ext cx="3379246" cy="35022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www.facebook.com/SavilleAssess/ </a:t>
            </a:r>
            <a:endParaRPr kumimoji="0" lang="en-GB" sz="1600" b="0" i="0" u="none" strike="noStrike" kern="1200" cap="none" spc="0" normalizeH="0" baseline="0" noProof="0">
              <a:ln>
                <a:noFill/>
              </a:ln>
              <a:solidFill>
                <a:prstClr val="black"/>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BD9532BA-A148-4640-BF9F-C4A5A4717037}"/>
              </a:ext>
            </a:extLst>
          </p:cNvPr>
          <p:cNvPicPr>
            <a:picLocks noChangeAspect="1"/>
          </p:cNvPicPr>
          <p:nvPr/>
        </p:nvPicPr>
        <p:blipFill rotWithShape="1">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l="12527" t="7569" r="9624"/>
          <a:stretch/>
        </p:blipFill>
        <p:spPr>
          <a:xfrm>
            <a:off x="6904655" y="3076281"/>
            <a:ext cx="663399" cy="679654"/>
          </a:xfrm>
          <a:prstGeom prst="rect">
            <a:avLst/>
          </a:prstGeom>
        </p:spPr>
      </p:pic>
      <p:sp>
        <p:nvSpPr>
          <p:cNvPr id="12" name="Content Placeholder 3">
            <a:extLst>
              <a:ext uri="{FF2B5EF4-FFF2-40B4-BE49-F238E27FC236}">
                <a16:creationId xmlns:a16="http://schemas.microsoft.com/office/drawing/2014/main" id="{B36CF6A8-9E11-4BA8-ADE5-B5C12E7B8319}"/>
              </a:ext>
            </a:extLst>
          </p:cNvPr>
          <p:cNvSpPr txBox="1">
            <a:spLocks/>
          </p:cNvSpPr>
          <p:nvPr/>
        </p:nvSpPr>
        <p:spPr>
          <a:xfrm>
            <a:off x="7712385" y="3270965"/>
            <a:ext cx="1499160" cy="35022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@savilleassess</a:t>
            </a:r>
          </a:p>
        </p:txBody>
      </p:sp>
      <p:sp>
        <p:nvSpPr>
          <p:cNvPr id="16" name="Oval 15">
            <a:extLst>
              <a:ext uri="{FF2B5EF4-FFF2-40B4-BE49-F238E27FC236}">
                <a16:creationId xmlns:a16="http://schemas.microsoft.com/office/drawing/2014/main" id="{0F8D60DD-CCA3-90C1-14CB-731134538B15}"/>
              </a:ext>
            </a:extLst>
          </p:cNvPr>
          <p:cNvSpPr/>
          <p:nvPr/>
        </p:nvSpPr>
        <p:spPr>
          <a:xfrm>
            <a:off x="6935260" y="1987297"/>
            <a:ext cx="632794" cy="632794"/>
          </a:xfrm>
          <a:prstGeom prst="ellipse">
            <a:avLst/>
          </a:prstGeom>
          <a:solidFill>
            <a:srgbClr val="5DB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791F1883-0AB3-2BFA-896A-09AF0AFB6C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90354" y="2128917"/>
            <a:ext cx="339146" cy="339144"/>
          </a:xfrm>
          <a:prstGeom prst="rect">
            <a:avLst/>
          </a:prstGeom>
        </p:spPr>
      </p:pic>
    </p:spTree>
    <p:extLst>
      <p:ext uri="{BB962C8B-B14F-4D97-AF65-F5344CB8AC3E}">
        <p14:creationId xmlns:p14="http://schemas.microsoft.com/office/powerpoint/2010/main" val="283936065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08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B652D2-D951-A09F-D82B-B2C07C60D8F2}"/>
              </a:ext>
            </a:extLst>
          </p:cNvPr>
          <p:cNvSpPr>
            <a:spLocks noGrp="1"/>
          </p:cNvSpPr>
          <p:nvPr>
            <p:ph type="title"/>
          </p:nvPr>
        </p:nvSpPr>
        <p:spPr/>
        <p:txBody>
          <a:bodyPr/>
          <a:lstStyle/>
          <a:p>
            <a:r>
              <a:rPr lang="en-GB"/>
              <a:t>Job Analysis</a:t>
            </a:r>
          </a:p>
        </p:txBody>
      </p:sp>
      <p:sp>
        <p:nvSpPr>
          <p:cNvPr id="11" name="Content Placeholder 10">
            <a:extLst>
              <a:ext uri="{FF2B5EF4-FFF2-40B4-BE49-F238E27FC236}">
                <a16:creationId xmlns:a16="http://schemas.microsoft.com/office/drawing/2014/main" id="{1CAD95B9-E19A-87C7-1DAA-E459FF15BFD9}"/>
              </a:ext>
            </a:extLst>
          </p:cNvPr>
          <p:cNvSpPr>
            <a:spLocks noGrp="1"/>
          </p:cNvSpPr>
          <p:nvPr>
            <p:ph sz="quarter" idx="13"/>
          </p:nvPr>
        </p:nvSpPr>
        <p:spPr/>
        <p:txBody>
          <a:bodyPr/>
          <a:lstStyle/>
          <a:p>
            <a:endParaRPr lang="en-GB"/>
          </a:p>
        </p:txBody>
      </p:sp>
      <p:sp>
        <p:nvSpPr>
          <p:cNvPr id="9" name="Content Placeholder 3">
            <a:extLst>
              <a:ext uri="{FF2B5EF4-FFF2-40B4-BE49-F238E27FC236}">
                <a16:creationId xmlns:a16="http://schemas.microsoft.com/office/drawing/2014/main" id="{C2088AEB-DC0A-3F80-3CAC-4BFF9A328FEF}"/>
              </a:ext>
            </a:extLst>
          </p:cNvPr>
          <p:cNvSpPr txBox="1">
            <a:spLocks/>
          </p:cNvSpPr>
          <p:nvPr/>
        </p:nvSpPr>
        <p:spPr>
          <a:xfrm>
            <a:off x="339437" y="1995602"/>
            <a:ext cx="10972800" cy="3360170"/>
          </a:xfrm>
          <a:prstGeom prst="rect">
            <a:avLst/>
          </a:prstGeom>
        </p:spPr>
        <p:txBody>
          <a:bodyPr numCol="2"/>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spcAft>
                <a:spcPts val="1200"/>
              </a:spcAft>
              <a:buClr>
                <a:schemeClr val="accent2"/>
              </a:buClr>
              <a:buFont typeface="Arial" panose="020B0604020202020204" pitchFamily="34" charset="0"/>
              <a:buChar char="•"/>
            </a:pPr>
            <a:r>
              <a:rPr lang="en-US">
                <a:latin typeface="Arial" charset="0"/>
              </a:rPr>
              <a:t>Job analysis is a multi-method approach that is used for different purposes including:</a:t>
            </a:r>
          </a:p>
          <a:p>
            <a:pPr marL="742950" lvl="3" indent="-285750">
              <a:spcAft>
                <a:spcPts val="1200"/>
              </a:spcAft>
              <a:buClr>
                <a:schemeClr val="accent2"/>
              </a:buClr>
              <a:buFont typeface="Arial" panose="020B0604020202020204" pitchFamily="34" charset="0"/>
              <a:buChar char="•"/>
            </a:pPr>
            <a:r>
              <a:rPr lang="en-US">
                <a:latin typeface="Arial" charset="0"/>
              </a:rPr>
              <a:t>Defining role profiles/job descriptions/person specifications</a:t>
            </a:r>
          </a:p>
          <a:p>
            <a:pPr marL="742950" lvl="3" indent="-285750">
              <a:spcAft>
                <a:spcPts val="1200"/>
              </a:spcAft>
              <a:buClr>
                <a:schemeClr val="accent2"/>
              </a:buClr>
              <a:buFont typeface="Arial" panose="020B0604020202020204" pitchFamily="34" charset="0"/>
              <a:buChar char="•"/>
            </a:pPr>
            <a:r>
              <a:rPr lang="en-US">
                <a:latin typeface="Arial" charset="0"/>
              </a:rPr>
              <a:t>Job sizing for pay grading</a:t>
            </a:r>
          </a:p>
          <a:p>
            <a:pPr marL="742950" lvl="3" indent="-285750">
              <a:spcAft>
                <a:spcPts val="1200"/>
              </a:spcAft>
              <a:buClr>
                <a:schemeClr val="accent2"/>
              </a:buClr>
              <a:buFont typeface="Arial" panose="020B0604020202020204" pitchFamily="34" charset="0"/>
              <a:buChar char="•"/>
            </a:pPr>
            <a:r>
              <a:rPr lang="en-US">
                <a:latin typeface="Arial" charset="0"/>
              </a:rPr>
              <a:t>Developing a framework of criteria for assessment e.g. behavioral competencies</a:t>
            </a:r>
          </a:p>
          <a:p>
            <a:pPr marL="285750" indent="-285750">
              <a:spcAft>
                <a:spcPts val="1200"/>
              </a:spcAft>
              <a:buClr>
                <a:schemeClr val="accent2"/>
              </a:buClr>
              <a:buFont typeface="Arial" panose="020B0604020202020204" pitchFamily="34" charset="0"/>
              <a:buChar char="•"/>
            </a:pPr>
            <a:endParaRPr lang="en-US">
              <a:latin typeface="Arial" charset="0"/>
            </a:endParaRPr>
          </a:p>
          <a:p>
            <a:pPr marL="285750" indent="-285750">
              <a:spcAft>
                <a:spcPts val="1200"/>
              </a:spcAft>
              <a:buClr>
                <a:schemeClr val="accent2"/>
              </a:buClr>
              <a:buFont typeface="Arial" panose="020B0604020202020204" pitchFamily="34" charset="0"/>
              <a:buChar char="•"/>
            </a:pPr>
            <a:r>
              <a:rPr lang="en-US">
                <a:latin typeface="Arial" charset="0"/>
              </a:rPr>
              <a:t>In assessment, good job analysis focuses on things that can be defined clearly and measured well</a:t>
            </a:r>
          </a:p>
        </p:txBody>
      </p:sp>
    </p:spTree>
    <p:extLst>
      <p:ext uri="{BB962C8B-B14F-4D97-AF65-F5344CB8AC3E}">
        <p14:creationId xmlns:p14="http://schemas.microsoft.com/office/powerpoint/2010/main" val="2160493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2" title="Job Profiler and Card Sort">
            <a:hlinkClick r:id="" action="ppaction://media"/>
            <a:extLst>
              <a:ext uri="{FF2B5EF4-FFF2-40B4-BE49-F238E27FC236}">
                <a16:creationId xmlns:a16="http://schemas.microsoft.com/office/drawing/2014/main" id="{7DAE1E52-806C-C632-4042-8F0CE5DFC4A1}"/>
              </a:ext>
            </a:extLst>
          </p:cNvPr>
          <p:cNvPicPr>
            <a:picLocks noRot="1" noChangeAspect="1"/>
          </p:cNvPicPr>
          <p:nvPr>
            <a:videoFile r:link="rId1"/>
          </p:nvPr>
        </p:nvPicPr>
        <p:blipFill>
          <a:blip r:embed="rId4"/>
          <a:stretch>
            <a:fillRect/>
          </a:stretch>
        </p:blipFill>
        <p:spPr>
          <a:xfrm>
            <a:off x="0" y="-30496"/>
            <a:ext cx="12192000" cy="6888496"/>
          </a:xfrm>
          <a:prstGeom prst="rect">
            <a:avLst/>
          </a:prstGeom>
        </p:spPr>
      </p:pic>
      <p:sp>
        <p:nvSpPr>
          <p:cNvPr id="6" name="Title 5">
            <a:extLst>
              <a:ext uri="{FF2B5EF4-FFF2-40B4-BE49-F238E27FC236}">
                <a16:creationId xmlns:a16="http://schemas.microsoft.com/office/drawing/2014/main" id="{50B652D2-D951-A09F-D82B-B2C07C60D8F2}"/>
              </a:ext>
            </a:extLst>
          </p:cNvPr>
          <p:cNvSpPr>
            <a:spLocks noGrp="1"/>
          </p:cNvSpPr>
          <p:nvPr>
            <p:ph type="title"/>
          </p:nvPr>
        </p:nvSpPr>
        <p:spPr/>
        <p:txBody>
          <a:bodyPr/>
          <a:lstStyle/>
          <a:p>
            <a:r>
              <a:rPr lang="en-GB"/>
              <a:t>Job Analysis</a:t>
            </a:r>
          </a:p>
        </p:txBody>
      </p:sp>
    </p:spTree>
    <p:extLst>
      <p:ext uri="{BB962C8B-B14F-4D97-AF65-F5344CB8AC3E}">
        <p14:creationId xmlns:p14="http://schemas.microsoft.com/office/powerpoint/2010/main" val="213582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98B4125-9C71-3D6F-6F8E-C54688FB494D}"/>
              </a:ext>
            </a:extLst>
          </p:cNvPr>
          <p:cNvSpPr>
            <a:spLocks noGrp="1"/>
          </p:cNvSpPr>
          <p:nvPr>
            <p:ph type="title"/>
          </p:nvPr>
        </p:nvSpPr>
        <p:spPr/>
        <p:txBody>
          <a:bodyPr/>
          <a:lstStyle/>
          <a:p>
            <a:r>
              <a:rPr lang="en-GB"/>
              <a:t>Common Methods of Job Analysis</a:t>
            </a:r>
          </a:p>
        </p:txBody>
      </p:sp>
      <p:sp>
        <p:nvSpPr>
          <p:cNvPr id="13" name="TextBox 12">
            <a:extLst>
              <a:ext uri="{FF2B5EF4-FFF2-40B4-BE49-F238E27FC236}">
                <a16:creationId xmlns:a16="http://schemas.microsoft.com/office/drawing/2014/main" id="{F2CE89CF-192C-AD21-5369-2EE36F663E00}"/>
              </a:ext>
            </a:extLst>
          </p:cNvPr>
          <p:cNvSpPr txBox="1"/>
          <p:nvPr/>
        </p:nvSpPr>
        <p:spPr>
          <a:xfrm>
            <a:off x="339437" y="1299235"/>
            <a:ext cx="7036053" cy="646331"/>
          </a:xfrm>
          <a:prstGeom prst="rect">
            <a:avLst/>
          </a:prstGeom>
          <a:noFill/>
        </p:spPr>
        <p:txBody>
          <a:bodyPr wrap="square">
            <a:spAutoFit/>
          </a:bodyPr>
          <a:lstStyle/>
          <a:p>
            <a:pPr indent="-3657600">
              <a:spcAft>
                <a:spcPts val="600"/>
              </a:spcAft>
            </a:pPr>
            <a:r>
              <a:rPr lang="en-GB" sz="1800"/>
              <a:t>Traditionally, job analysis was very time consuming and involved methods to collect information from multiple sources</a:t>
            </a:r>
          </a:p>
        </p:txBody>
      </p:sp>
      <p:sp>
        <p:nvSpPr>
          <p:cNvPr id="14" name="TextBox 13">
            <a:extLst>
              <a:ext uri="{FF2B5EF4-FFF2-40B4-BE49-F238E27FC236}">
                <a16:creationId xmlns:a16="http://schemas.microsoft.com/office/drawing/2014/main" id="{5D5B4384-E6CD-97B0-D580-46C73DD1600D}"/>
              </a:ext>
            </a:extLst>
          </p:cNvPr>
          <p:cNvSpPr txBox="1"/>
          <p:nvPr/>
        </p:nvSpPr>
        <p:spPr>
          <a:xfrm>
            <a:off x="781564" y="2341459"/>
            <a:ext cx="3559323" cy="461665"/>
          </a:xfrm>
          <a:prstGeom prst="rect">
            <a:avLst/>
          </a:prstGeom>
          <a:noFill/>
        </p:spPr>
        <p:txBody>
          <a:bodyPr wrap="square" rtlCol="0">
            <a:spAutoFit/>
          </a:bodyPr>
          <a:lstStyle/>
          <a:p>
            <a:r>
              <a:rPr lang="en-GB" sz="2400" b="1">
                <a:solidFill>
                  <a:schemeClr val="accent2"/>
                </a:solidFill>
                <a:latin typeface="+mj-lt"/>
              </a:rPr>
              <a:t>Structured interviews</a:t>
            </a:r>
          </a:p>
        </p:txBody>
      </p:sp>
      <p:sp>
        <p:nvSpPr>
          <p:cNvPr id="15" name="Freeform: Shape 14">
            <a:extLst>
              <a:ext uri="{FF2B5EF4-FFF2-40B4-BE49-F238E27FC236}">
                <a16:creationId xmlns:a16="http://schemas.microsoft.com/office/drawing/2014/main" id="{5E3E5253-A03F-D3FE-BC4C-4AB5D41CF199}"/>
              </a:ext>
            </a:extLst>
          </p:cNvPr>
          <p:cNvSpPr/>
          <p:nvPr/>
        </p:nvSpPr>
        <p:spPr>
          <a:xfrm rot="5400000">
            <a:off x="421750" y="2495564"/>
            <a:ext cx="350550" cy="18340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17" name="TextBox 16">
            <a:extLst>
              <a:ext uri="{FF2B5EF4-FFF2-40B4-BE49-F238E27FC236}">
                <a16:creationId xmlns:a16="http://schemas.microsoft.com/office/drawing/2014/main" id="{8DDAFEBE-9E09-6DC7-8857-118A4936F93D}"/>
              </a:ext>
            </a:extLst>
          </p:cNvPr>
          <p:cNvSpPr txBox="1"/>
          <p:nvPr/>
        </p:nvSpPr>
        <p:spPr>
          <a:xfrm>
            <a:off x="339437" y="2803124"/>
            <a:ext cx="6094324" cy="1631216"/>
          </a:xfrm>
          <a:prstGeom prst="rect">
            <a:avLst/>
          </a:prstGeom>
          <a:noFill/>
        </p:spPr>
        <p:txBody>
          <a:bodyPr wrap="square">
            <a:spAutoFit/>
          </a:bodyPr>
          <a:lstStyle/>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Job holders e.g. critical incident identification</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Line managers e.g. repertory grid comparisons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Visionary interviews can be conducted in a structured way with a mixture of stakeholders to establish the key requirements for a role going forwards</a:t>
            </a:r>
            <a:endPar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endParaRPr>
          </a:p>
        </p:txBody>
      </p:sp>
      <p:sp>
        <p:nvSpPr>
          <p:cNvPr id="18" name="TextBox 17">
            <a:extLst>
              <a:ext uri="{FF2B5EF4-FFF2-40B4-BE49-F238E27FC236}">
                <a16:creationId xmlns:a16="http://schemas.microsoft.com/office/drawing/2014/main" id="{FB017183-9B9A-6588-F4EA-18B1E4DEE662}"/>
              </a:ext>
            </a:extLst>
          </p:cNvPr>
          <p:cNvSpPr txBox="1"/>
          <p:nvPr/>
        </p:nvSpPr>
        <p:spPr>
          <a:xfrm>
            <a:off x="7175200" y="2341459"/>
            <a:ext cx="3559323" cy="461665"/>
          </a:xfrm>
          <a:prstGeom prst="rect">
            <a:avLst/>
          </a:prstGeom>
          <a:noFill/>
        </p:spPr>
        <p:txBody>
          <a:bodyPr wrap="square" rtlCol="0">
            <a:spAutoFit/>
          </a:bodyPr>
          <a:lstStyle/>
          <a:p>
            <a:r>
              <a:rPr lang="en-GB" sz="2400" b="1">
                <a:solidFill>
                  <a:schemeClr val="accent2"/>
                </a:solidFill>
                <a:latin typeface="+mj-lt"/>
              </a:rPr>
              <a:t>Job content reviews</a:t>
            </a:r>
          </a:p>
        </p:txBody>
      </p:sp>
      <p:sp>
        <p:nvSpPr>
          <p:cNvPr id="19" name="Freeform: Shape 18">
            <a:extLst>
              <a:ext uri="{FF2B5EF4-FFF2-40B4-BE49-F238E27FC236}">
                <a16:creationId xmlns:a16="http://schemas.microsoft.com/office/drawing/2014/main" id="{E6DBD179-D700-C368-155E-F503CC78FFA0}"/>
              </a:ext>
            </a:extLst>
          </p:cNvPr>
          <p:cNvSpPr/>
          <p:nvPr/>
        </p:nvSpPr>
        <p:spPr>
          <a:xfrm rot="5400000">
            <a:off x="6815386" y="2495564"/>
            <a:ext cx="350550" cy="18340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20" name="TextBox 19">
            <a:extLst>
              <a:ext uri="{FF2B5EF4-FFF2-40B4-BE49-F238E27FC236}">
                <a16:creationId xmlns:a16="http://schemas.microsoft.com/office/drawing/2014/main" id="{0BAF837F-0AB2-7787-867F-608A670930EB}"/>
              </a:ext>
            </a:extLst>
          </p:cNvPr>
          <p:cNvSpPr txBox="1"/>
          <p:nvPr/>
        </p:nvSpPr>
        <p:spPr>
          <a:xfrm>
            <a:off x="6733073" y="2803124"/>
            <a:ext cx="6094324" cy="1938992"/>
          </a:xfrm>
          <a:prstGeom prst="rect">
            <a:avLst/>
          </a:prstGeom>
          <a:noFill/>
        </p:spPr>
        <p:txBody>
          <a:bodyPr wrap="square">
            <a:spAutoFit/>
          </a:bodyPr>
          <a:lstStyle/>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Diaries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Observing the job</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Doing the job</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Task/job analysis questionnaires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lang="en-GB" sz="1600">
                <a:solidFill>
                  <a:srgbClr val="000000"/>
                </a:solidFill>
                <a:latin typeface="Arial" charset="0"/>
                <a:ea typeface="Roboto" panose="02000000000000000000" pitchFamily="2" charset="0"/>
                <a:cs typeface="Times New Roman" panose="02020603050405020304" pitchFamily="18" charset="0"/>
              </a:rPr>
              <a:t>Validation research</a:t>
            </a:r>
            <a:endPar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endParaRPr>
          </a:p>
        </p:txBody>
      </p:sp>
      <p:sp>
        <p:nvSpPr>
          <p:cNvPr id="21" name="TextBox 20">
            <a:extLst>
              <a:ext uri="{FF2B5EF4-FFF2-40B4-BE49-F238E27FC236}">
                <a16:creationId xmlns:a16="http://schemas.microsoft.com/office/drawing/2014/main" id="{BF1370C6-99DA-377F-55B4-86854B38BCD8}"/>
              </a:ext>
            </a:extLst>
          </p:cNvPr>
          <p:cNvSpPr txBox="1"/>
          <p:nvPr/>
        </p:nvSpPr>
        <p:spPr>
          <a:xfrm>
            <a:off x="781564" y="4896005"/>
            <a:ext cx="3559323" cy="461665"/>
          </a:xfrm>
          <a:prstGeom prst="rect">
            <a:avLst/>
          </a:prstGeom>
          <a:noFill/>
        </p:spPr>
        <p:txBody>
          <a:bodyPr wrap="square" rtlCol="0">
            <a:spAutoFit/>
          </a:bodyPr>
          <a:lstStyle/>
          <a:p>
            <a:r>
              <a:rPr lang="en-GB" sz="2400" b="1">
                <a:solidFill>
                  <a:schemeClr val="accent2"/>
                </a:solidFill>
                <a:latin typeface="+mj-lt"/>
              </a:rPr>
              <a:t>Validation research</a:t>
            </a:r>
          </a:p>
        </p:txBody>
      </p:sp>
      <p:sp>
        <p:nvSpPr>
          <p:cNvPr id="22" name="Freeform: Shape 21">
            <a:extLst>
              <a:ext uri="{FF2B5EF4-FFF2-40B4-BE49-F238E27FC236}">
                <a16:creationId xmlns:a16="http://schemas.microsoft.com/office/drawing/2014/main" id="{1A63AD26-696B-1277-BE1D-A68148205BDB}"/>
              </a:ext>
            </a:extLst>
          </p:cNvPr>
          <p:cNvSpPr/>
          <p:nvPr/>
        </p:nvSpPr>
        <p:spPr>
          <a:xfrm rot="5400000">
            <a:off x="421750" y="5050110"/>
            <a:ext cx="350550" cy="18340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2" name="TextBox 1">
            <a:extLst>
              <a:ext uri="{FF2B5EF4-FFF2-40B4-BE49-F238E27FC236}">
                <a16:creationId xmlns:a16="http://schemas.microsoft.com/office/drawing/2014/main" id="{59856CBE-F02D-053B-A6A3-A91C433BDA52}"/>
              </a:ext>
            </a:extLst>
          </p:cNvPr>
          <p:cNvSpPr txBox="1"/>
          <p:nvPr/>
        </p:nvSpPr>
        <p:spPr>
          <a:xfrm>
            <a:off x="361738" y="5398251"/>
            <a:ext cx="4834331" cy="984885"/>
          </a:xfrm>
          <a:prstGeom prst="rect">
            <a:avLst/>
          </a:prstGeom>
          <a:noFill/>
        </p:spPr>
        <p:txBody>
          <a:bodyPr wrap="square">
            <a:spAutoFit/>
          </a:bodyPr>
          <a:lstStyle/>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Large samples of job holders or applicants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Establishing statistical links between test scores and job performance</a:t>
            </a:r>
            <a:endPar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4172338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B652D2-D951-A09F-D82B-B2C07C60D8F2}"/>
              </a:ext>
            </a:extLst>
          </p:cNvPr>
          <p:cNvSpPr>
            <a:spLocks noGrp="1"/>
          </p:cNvSpPr>
          <p:nvPr>
            <p:ph type="title"/>
          </p:nvPr>
        </p:nvSpPr>
        <p:spPr/>
        <p:txBody>
          <a:bodyPr/>
          <a:lstStyle/>
          <a:p>
            <a:r>
              <a:rPr lang="en-GB"/>
              <a:t>Wave Job Profiler</a:t>
            </a:r>
          </a:p>
        </p:txBody>
      </p:sp>
      <p:sp>
        <p:nvSpPr>
          <p:cNvPr id="9" name="Content Placeholder 3">
            <a:extLst>
              <a:ext uri="{FF2B5EF4-FFF2-40B4-BE49-F238E27FC236}">
                <a16:creationId xmlns:a16="http://schemas.microsoft.com/office/drawing/2014/main" id="{C2088AEB-DC0A-3F80-3CAC-4BFF9A328FEF}"/>
              </a:ext>
            </a:extLst>
          </p:cNvPr>
          <p:cNvSpPr txBox="1">
            <a:spLocks/>
          </p:cNvSpPr>
          <p:nvPr/>
        </p:nvSpPr>
        <p:spPr>
          <a:xfrm>
            <a:off x="339436" y="1483022"/>
            <a:ext cx="7086296" cy="3240945"/>
          </a:xfrm>
          <a:prstGeom prst="rect">
            <a:avLst/>
          </a:prstGeom>
        </p:spPr>
        <p:txBody>
          <a:bodyPr numCol="2"/>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lnSpc>
                <a:spcPct val="150000"/>
              </a:lnSpc>
              <a:spcAft>
                <a:spcPts val="1200"/>
              </a:spcAft>
              <a:buClr>
                <a:schemeClr val="accent2"/>
              </a:buClr>
              <a:buFont typeface="Arial" panose="020B0604020202020204" pitchFamily="34" charset="0"/>
              <a:buChar char="•"/>
            </a:pPr>
            <a:r>
              <a:rPr lang="en-GB" sz="1800">
                <a:latin typeface="Arial" charset="0"/>
              </a:rPr>
              <a:t>Online tool (15 minutes)</a:t>
            </a:r>
          </a:p>
          <a:p>
            <a:pPr marL="285750" indent="-285750">
              <a:lnSpc>
                <a:spcPct val="150000"/>
              </a:lnSpc>
              <a:spcAft>
                <a:spcPts val="1200"/>
              </a:spcAft>
              <a:buClr>
                <a:schemeClr val="accent2"/>
              </a:buClr>
              <a:buFont typeface="Arial" panose="020B0604020202020204" pitchFamily="34" charset="0"/>
              <a:buChar char="•"/>
            </a:pPr>
            <a:r>
              <a:rPr lang="en-GB" sz="1800">
                <a:latin typeface="Arial" charset="0"/>
              </a:rPr>
              <a:t>Survey different stakeholders</a:t>
            </a:r>
          </a:p>
          <a:p>
            <a:pPr marL="285750" indent="-285750">
              <a:lnSpc>
                <a:spcPct val="150000"/>
              </a:lnSpc>
              <a:spcAft>
                <a:spcPts val="1200"/>
              </a:spcAft>
              <a:buClr>
                <a:schemeClr val="accent2"/>
              </a:buClr>
              <a:buFont typeface="Arial" panose="020B0604020202020204" pitchFamily="34" charset="0"/>
              <a:buChar char="•"/>
            </a:pPr>
            <a:r>
              <a:rPr lang="en-GB" sz="1800">
                <a:latin typeface="Arial" charset="0"/>
              </a:rPr>
              <a:t>7-point ‘Importance’ rating </a:t>
            </a:r>
          </a:p>
          <a:p>
            <a:pPr marL="285750" indent="-285750">
              <a:lnSpc>
                <a:spcPct val="150000"/>
              </a:lnSpc>
              <a:spcAft>
                <a:spcPts val="1200"/>
              </a:spcAft>
              <a:buClr>
                <a:schemeClr val="accent2"/>
              </a:buClr>
              <a:buFont typeface="Arial" panose="020B0604020202020204" pitchFamily="34" charset="0"/>
              <a:buChar char="•"/>
            </a:pPr>
            <a:r>
              <a:rPr lang="en-GB" sz="1800">
                <a:latin typeface="Arial" charset="0"/>
              </a:rPr>
              <a:t>Can add comments</a:t>
            </a:r>
          </a:p>
        </p:txBody>
      </p:sp>
      <p:sp>
        <p:nvSpPr>
          <p:cNvPr id="8" name="Rectangle 7">
            <a:extLst>
              <a:ext uri="{FF2B5EF4-FFF2-40B4-BE49-F238E27FC236}">
                <a16:creationId xmlns:a16="http://schemas.microsoft.com/office/drawing/2014/main" id="{7B40210B-6ABB-1A3D-B0AB-A460FF4C9E31}"/>
              </a:ext>
            </a:extLst>
          </p:cNvPr>
          <p:cNvSpPr/>
          <p:nvPr/>
        </p:nvSpPr>
        <p:spPr>
          <a:xfrm rot="21240000">
            <a:off x="6203564" y="1628831"/>
            <a:ext cx="1627384" cy="20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096168A-85D2-258D-C067-684D52E02FBE}"/>
              </a:ext>
            </a:extLst>
          </p:cNvPr>
          <p:cNvSpPr/>
          <p:nvPr/>
        </p:nvSpPr>
        <p:spPr>
          <a:xfrm rot="180000">
            <a:off x="10709680" y="1065644"/>
            <a:ext cx="1627384" cy="328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D1A096F-2B39-D0B0-8B10-FB9EF86750CE}"/>
              </a:ext>
            </a:extLst>
          </p:cNvPr>
          <p:cNvPicPr>
            <a:picLocks noChangeAspect="1"/>
          </p:cNvPicPr>
          <p:nvPr/>
        </p:nvPicPr>
        <p:blipFill rotWithShape="1">
          <a:blip r:embed="rId3"/>
          <a:srcRect b="15199"/>
          <a:stretch/>
        </p:blipFill>
        <p:spPr>
          <a:xfrm rot="21240000">
            <a:off x="4348779" y="1516307"/>
            <a:ext cx="4694171" cy="5444790"/>
          </a:xfrm>
          <a:prstGeom prst="rect">
            <a:avLst/>
          </a:prstGeom>
          <a:effectLst>
            <a:outerShdw blurRad="1143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2BC9B96-2406-FA00-5247-54B2ECF35D88}"/>
              </a:ext>
            </a:extLst>
          </p:cNvPr>
          <p:cNvPicPr>
            <a:picLocks noChangeAspect="1"/>
          </p:cNvPicPr>
          <p:nvPr/>
        </p:nvPicPr>
        <p:blipFill>
          <a:blip r:embed="rId4"/>
          <a:stretch>
            <a:fillRect/>
          </a:stretch>
        </p:blipFill>
        <p:spPr>
          <a:xfrm rot="180000">
            <a:off x="7542780" y="811263"/>
            <a:ext cx="4829327" cy="6605537"/>
          </a:xfrm>
          <a:prstGeom prst="rect">
            <a:avLst/>
          </a:prstGeom>
          <a:effectLst>
            <a:outerShdw blurRad="114300" dist="38100" dir="2700000" algn="tl" rotWithShape="0">
              <a:prstClr val="black">
                <a:alpha val="40000"/>
              </a:prstClr>
            </a:outerShdw>
          </a:effectLst>
        </p:spPr>
      </p:pic>
    </p:spTree>
    <p:extLst>
      <p:ext uri="{BB962C8B-B14F-4D97-AF65-F5344CB8AC3E}">
        <p14:creationId xmlns:p14="http://schemas.microsoft.com/office/powerpoint/2010/main" val="1000591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AD162F-1685-614E-77CA-29E5E5C6FC0A}"/>
              </a:ext>
            </a:extLst>
          </p:cNvPr>
          <p:cNvSpPr>
            <a:spLocks noGrp="1"/>
          </p:cNvSpPr>
          <p:nvPr>
            <p:ph type="title"/>
          </p:nvPr>
        </p:nvSpPr>
        <p:spPr/>
        <p:txBody>
          <a:bodyPr/>
          <a:lstStyle/>
          <a:p>
            <a:r>
              <a:rPr lang="en-GB"/>
              <a:t>Housekeeping</a:t>
            </a:r>
          </a:p>
        </p:txBody>
      </p:sp>
      <p:sp>
        <p:nvSpPr>
          <p:cNvPr id="9" name="Content Placeholder 8">
            <a:extLst>
              <a:ext uri="{FF2B5EF4-FFF2-40B4-BE49-F238E27FC236}">
                <a16:creationId xmlns:a16="http://schemas.microsoft.com/office/drawing/2014/main" id="{EE32620C-320B-AD71-F979-AF58CE8880C1}"/>
              </a:ext>
            </a:extLst>
          </p:cNvPr>
          <p:cNvSpPr>
            <a:spLocks noGrp="1"/>
          </p:cNvSpPr>
          <p:nvPr>
            <p:ph sz="quarter" idx="13"/>
          </p:nvPr>
        </p:nvSpPr>
        <p:spPr/>
        <p:txBody>
          <a:bodyPr/>
          <a:lstStyle/>
          <a:p>
            <a:r>
              <a:rPr lang="en-GB"/>
              <a:t>Microsoft Teams: your controls</a:t>
            </a:r>
          </a:p>
        </p:txBody>
      </p:sp>
      <p:sp>
        <p:nvSpPr>
          <p:cNvPr id="2" name="Rectangle 1">
            <a:extLst>
              <a:ext uri="{FF2B5EF4-FFF2-40B4-BE49-F238E27FC236}">
                <a16:creationId xmlns:a16="http://schemas.microsoft.com/office/drawing/2014/main" id="{64726506-A213-4F8F-A441-521B78006C9E}"/>
              </a:ext>
            </a:extLst>
          </p:cNvPr>
          <p:cNvSpPr/>
          <p:nvPr/>
        </p:nvSpPr>
        <p:spPr>
          <a:xfrm>
            <a:off x="1742209" y="2949510"/>
            <a:ext cx="8707582" cy="1194954"/>
          </a:xfrm>
          <a:prstGeom prst="rect">
            <a:avLst/>
          </a:prstGeom>
          <a:solidFill>
            <a:srgbClr val="201F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768FCECC-A164-424E-837A-B379CA0B0693}"/>
              </a:ext>
            </a:extLst>
          </p:cNvPr>
          <p:cNvPicPr>
            <a:picLocks noChangeAspect="1"/>
          </p:cNvPicPr>
          <p:nvPr/>
        </p:nvPicPr>
        <p:blipFill>
          <a:blip r:embed="rId3"/>
          <a:stretch>
            <a:fillRect/>
          </a:stretch>
        </p:blipFill>
        <p:spPr>
          <a:xfrm>
            <a:off x="2086502" y="3107477"/>
            <a:ext cx="8363289" cy="895798"/>
          </a:xfrm>
          <a:prstGeom prst="rect">
            <a:avLst/>
          </a:prstGeom>
        </p:spPr>
      </p:pic>
      <p:sp>
        <p:nvSpPr>
          <p:cNvPr id="8" name="Oval 7">
            <a:extLst>
              <a:ext uri="{FF2B5EF4-FFF2-40B4-BE49-F238E27FC236}">
                <a16:creationId xmlns:a16="http://schemas.microsoft.com/office/drawing/2014/main" id="{C2D336BB-4853-4B2B-BF78-064FA5064E7F}"/>
              </a:ext>
            </a:extLst>
          </p:cNvPr>
          <p:cNvSpPr/>
          <p:nvPr/>
        </p:nvSpPr>
        <p:spPr>
          <a:xfrm>
            <a:off x="2075874"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D4A185F0-617B-4027-AB5D-08F8312ADCEC}"/>
              </a:ext>
            </a:extLst>
          </p:cNvPr>
          <p:cNvSpPr/>
          <p:nvPr/>
        </p:nvSpPr>
        <p:spPr>
          <a:xfrm>
            <a:off x="2797327"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Oval 17">
            <a:extLst>
              <a:ext uri="{FF2B5EF4-FFF2-40B4-BE49-F238E27FC236}">
                <a16:creationId xmlns:a16="http://schemas.microsoft.com/office/drawing/2014/main" id="{83684B66-A74A-4664-BD61-B188B6CD06F0}"/>
              </a:ext>
            </a:extLst>
          </p:cNvPr>
          <p:cNvSpPr/>
          <p:nvPr/>
        </p:nvSpPr>
        <p:spPr>
          <a:xfrm>
            <a:off x="3527169"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Oval 18">
            <a:extLst>
              <a:ext uri="{FF2B5EF4-FFF2-40B4-BE49-F238E27FC236}">
                <a16:creationId xmlns:a16="http://schemas.microsoft.com/office/drawing/2014/main" id="{79A51FCC-E9D8-4B50-85A5-158265CCF2D9}"/>
              </a:ext>
            </a:extLst>
          </p:cNvPr>
          <p:cNvSpPr/>
          <p:nvPr/>
        </p:nvSpPr>
        <p:spPr>
          <a:xfrm>
            <a:off x="4240233"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403C4D6B-8FAF-4966-A54F-FD2384F1BB7A}"/>
              </a:ext>
            </a:extLst>
          </p:cNvPr>
          <p:cNvSpPr/>
          <p:nvPr/>
        </p:nvSpPr>
        <p:spPr>
          <a:xfrm>
            <a:off x="6062444"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Oval 20">
            <a:extLst>
              <a:ext uri="{FF2B5EF4-FFF2-40B4-BE49-F238E27FC236}">
                <a16:creationId xmlns:a16="http://schemas.microsoft.com/office/drawing/2014/main" id="{495AAF2D-4264-4340-AD06-1B7514D0CF5E}"/>
              </a:ext>
            </a:extLst>
          </p:cNvPr>
          <p:cNvSpPr/>
          <p:nvPr/>
        </p:nvSpPr>
        <p:spPr>
          <a:xfrm>
            <a:off x="6792286"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E993A04E-D738-4486-9D60-32BE1F4D57CD}"/>
              </a:ext>
            </a:extLst>
          </p:cNvPr>
          <p:cNvSpPr/>
          <p:nvPr/>
        </p:nvSpPr>
        <p:spPr>
          <a:xfrm>
            <a:off x="7513739"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2304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19" grpId="0" animBg="1"/>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B652D2-D951-A09F-D82B-B2C07C60D8F2}"/>
              </a:ext>
            </a:extLst>
          </p:cNvPr>
          <p:cNvSpPr>
            <a:spLocks noGrp="1"/>
          </p:cNvSpPr>
          <p:nvPr>
            <p:ph type="title"/>
          </p:nvPr>
        </p:nvSpPr>
        <p:spPr/>
        <p:txBody>
          <a:bodyPr/>
          <a:lstStyle/>
          <a:p>
            <a:r>
              <a:rPr lang="en-GB"/>
              <a:t>Wave Card Deck</a:t>
            </a:r>
          </a:p>
        </p:txBody>
      </p:sp>
      <p:pic>
        <p:nvPicPr>
          <p:cNvPr id="4" name="Picture 3">
            <a:extLst>
              <a:ext uri="{FF2B5EF4-FFF2-40B4-BE49-F238E27FC236}">
                <a16:creationId xmlns:a16="http://schemas.microsoft.com/office/drawing/2014/main" id="{F8DDF452-20D8-AB9A-4429-E2A6E9A5427D}"/>
              </a:ext>
            </a:extLst>
          </p:cNvPr>
          <p:cNvPicPr>
            <a:picLocks noChangeAspect="1"/>
          </p:cNvPicPr>
          <p:nvPr/>
        </p:nvPicPr>
        <p:blipFill>
          <a:blip r:embed="rId3"/>
          <a:stretch>
            <a:fillRect/>
          </a:stretch>
        </p:blipFill>
        <p:spPr>
          <a:xfrm>
            <a:off x="339437" y="1430214"/>
            <a:ext cx="11606263" cy="4240240"/>
          </a:xfrm>
          <a:prstGeom prst="rect">
            <a:avLst/>
          </a:prstGeom>
        </p:spPr>
      </p:pic>
    </p:spTree>
    <p:extLst>
      <p:ext uri="{BB962C8B-B14F-4D97-AF65-F5344CB8AC3E}">
        <p14:creationId xmlns:p14="http://schemas.microsoft.com/office/powerpoint/2010/main" val="1672958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0D681-F9F7-61CA-A57D-1371E0C01B16}"/>
              </a:ext>
            </a:extLst>
          </p:cNvPr>
          <p:cNvSpPr>
            <a:spLocks noGrp="1"/>
          </p:cNvSpPr>
          <p:nvPr>
            <p:ph type="title"/>
          </p:nvPr>
        </p:nvSpPr>
        <p:spPr/>
        <p:txBody>
          <a:bodyPr/>
          <a:lstStyle/>
          <a:p>
            <a:r>
              <a:rPr lang="en-GB"/>
              <a:t>Case Study: Job Analysis</a:t>
            </a:r>
          </a:p>
        </p:txBody>
      </p:sp>
      <p:sp>
        <p:nvSpPr>
          <p:cNvPr id="7" name="Content Placeholder 6">
            <a:extLst>
              <a:ext uri="{FF2B5EF4-FFF2-40B4-BE49-F238E27FC236}">
                <a16:creationId xmlns:a16="http://schemas.microsoft.com/office/drawing/2014/main" id="{BE96640D-269D-14C0-FD91-3AE5D64D6636}"/>
              </a:ext>
            </a:extLst>
          </p:cNvPr>
          <p:cNvSpPr>
            <a:spLocks noGrp="1"/>
          </p:cNvSpPr>
          <p:nvPr>
            <p:ph sz="quarter" idx="13"/>
          </p:nvPr>
        </p:nvSpPr>
        <p:spPr/>
        <p:txBody>
          <a:bodyPr/>
          <a:lstStyle/>
          <a:p>
            <a:r>
              <a:rPr lang="en-GB" dirty="0"/>
              <a:t>Workbook page 13</a:t>
            </a:r>
          </a:p>
        </p:txBody>
      </p:sp>
      <p:sp>
        <p:nvSpPr>
          <p:cNvPr id="8" name="TextBox 7">
            <a:extLst>
              <a:ext uri="{FF2B5EF4-FFF2-40B4-BE49-F238E27FC236}">
                <a16:creationId xmlns:a16="http://schemas.microsoft.com/office/drawing/2014/main" id="{4E505BB2-4AAD-CE02-60CE-6055A0A227F4}"/>
              </a:ext>
            </a:extLst>
          </p:cNvPr>
          <p:cNvSpPr txBox="1"/>
          <p:nvPr/>
        </p:nvSpPr>
        <p:spPr>
          <a:xfrm>
            <a:off x="339437" y="1961693"/>
            <a:ext cx="2948473" cy="369332"/>
          </a:xfrm>
          <a:prstGeom prst="rect">
            <a:avLst/>
          </a:prstGeom>
          <a:noFill/>
        </p:spPr>
        <p:txBody>
          <a:bodyPr wrap="square" rtlCol="0">
            <a:spAutoFit/>
          </a:bodyPr>
          <a:lstStyle/>
          <a:p>
            <a:r>
              <a:rPr lang="en-GB" b="1">
                <a:solidFill>
                  <a:schemeClr val="tx2"/>
                </a:solidFill>
                <a:latin typeface="+mj-lt"/>
              </a:rPr>
              <a:t>Card Sort</a:t>
            </a:r>
          </a:p>
        </p:txBody>
      </p:sp>
      <p:sp>
        <p:nvSpPr>
          <p:cNvPr id="9" name="TextBox 8">
            <a:extLst>
              <a:ext uri="{FF2B5EF4-FFF2-40B4-BE49-F238E27FC236}">
                <a16:creationId xmlns:a16="http://schemas.microsoft.com/office/drawing/2014/main" id="{37A44001-8DE0-2F42-186D-51516BAA595F}"/>
              </a:ext>
            </a:extLst>
          </p:cNvPr>
          <p:cNvSpPr txBox="1"/>
          <p:nvPr/>
        </p:nvSpPr>
        <p:spPr>
          <a:xfrm>
            <a:off x="179725" y="2517981"/>
            <a:ext cx="6261715" cy="29686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marL="342900" lvl="1" indent="-342900" defTabSz="711200">
              <a:lnSpc>
                <a:spcPct val="150000"/>
              </a:lnSpc>
              <a:spcBef>
                <a:spcPct val="0"/>
              </a:spcBef>
              <a:spcAft>
                <a:spcPts val="1200"/>
              </a:spcAft>
              <a:buFont typeface="+mj-lt"/>
              <a:buAutoNum type="arabicPeriod"/>
              <a:defRPr/>
            </a:pPr>
            <a:r>
              <a:rPr kumimoji="0" lang="en-US" sz="1600" b="0" i="0" u="none" strike="noStrike" kern="1200" cap="none" spc="0" normalizeH="0" baseline="0" noProof="0" dirty="0">
                <a:ln>
                  <a:noFill/>
                </a:ln>
                <a:effectLst/>
                <a:uLnTx/>
                <a:uFillTx/>
                <a:latin typeface="Arial"/>
                <a:ea typeface="+mn-ea"/>
                <a:cs typeface="+mn-cs"/>
              </a:rPr>
              <a:t>Review the job description on page 16 and 17 of Workbook</a:t>
            </a:r>
            <a:endParaRPr lang="en-US" sz="1600" b="0" i="0" u="none" strike="noStrike" kern="1200" cap="none" spc="0" normalizeH="0" baseline="0" noProof="0" dirty="0">
              <a:ln>
                <a:noFill/>
              </a:ln>
              <a:effectLst/>
              <a:uLnTx/>
              <a:uFillTx/>
              <a:latin typeface="Arial"/>
              <a:cs typeface="Arial"/>
            </a:endParaRPr>
          </a:p>
          <a:p>
            <a:pPr marL="342900" lvl="1" indent="-342900" defTabSz="711200">
              <a:lnSpc>
                <a:spcPct val="150000"/>
              </a:lnSpc>
              <a:spcBef>
                <a:spcPct val="0"/>
              </a:spcBef>
              <a:spcAft>
                <a:spcPts val="1200"/>
              </a:spcAft>
              <a:buFont typeface="+mj-lt"/>
              <a:buAutoNum type="arabicPeriod"/>
              <a:defRPr/>
            </a:pPr>
            <a:r>
              <a:rPr kumimoji="0" lang="en-US" sz="1600" b="0" i="0" u="none" strike="noStrike" kern="1200" cap="none" spc="0" normalizeH="0" baseline="0" noProof="0" dirty="0">
                <a:ln>
                  <a:noFill/>
                </a:ln>
                <a:effectLst/>
                <a:uLnTx/>
                <a:uFillTx/>
                <a:latin typeface="Arial"/>
                <a:ea typeface="+mn-ea"/>
                <a:cs typeface="+mn-cs"/>
              </a:rPr>
              <a:t>Use the Wave card deck </a:t>
            </a:r>
            <a:r>
              <a:rPr lang="en-US" sz="1600" dirty="0">
                <a:latin typeface="Arial"/>
              </a:rPr>
              <a:t>o</a:t>
            </a:r>
            <a:r>
              <a:rPr kumimoji="0" lang="en-US" sz="1600" b="0" i="0" u="none" strike="noStrike" kern="1200" cap="none" spc="0" normalizeH="0" baseline="0" noProof="0" dirty="0">
                <a:ln>
                  <a:noFill/>
                </a:ln>
                <a:effectLst/>
                <a:uLnTx/>
                <a:uFillTx/>
                <a:latin typeface="Arial"/>
                <a:ea typeface="+mn-ea"/>
                <a:cs typeface="+mn-cs"/>
              </a:rPr>
              <a:t>n pages 14 and 15 to identify up to eight key competencies (five behaviors and three abilities)</a:t>
            </a:r>
            <a:endParaRPr lang="en-US" sz="1600" b="0" i="0" u="none" strike="noStrike" kern="1200" cap="none" spc="0" normalizeH="0" baseline="0" noProof="0" dirty="0">
              <a:ln>
                <a:noFill/>
              </a:ln>
              <a:effectLst/>
              <a:uLnTx/>
              <a:uFillTx/>
              <a:latin typeface="Arial"/>
              <a:cs typeface="Arial"/>
            </a:endParaRPr>
          </a:p>
          <a:p>
            <a:pPr marL="342900" marR="0" lvl="1" indent="-342900" algn="l" defTabSz="711200" rtl="0" eaLnBrk="1" fontAlgn="auto" latinLnBrk="0" hangingPunct="1">
              <a:lnSpc>
                <a:spcPct val="150000"/>
              </a:lnSpc>
              <a:spcBef>
                <a:spcPct val="0"/>
              </a:spcBef>
              <a:spcAft>
                <a:spcPts val="1200"/>
              </a:spcAft>
              <a:buClrTx/>
              <a:buSzTx/>
              <a:buFont typeface="+mj-lt"/>
              <a:buAutoNum type="arabicPeriod"/>
              <a:tabLst/>
              <a:defRPr/>
            </a:pPr>
            <a:r>
              <a:rPr kumimoji="0" lang="en-US" sz="1600" b="0" i="0" u="none" strike="noStrike" kern="1200" cap="none" spc="0" normalizeH="0" baseline="0" noProof="0" dirty="0">
                <a:ln>
                  <a:noFill/>
                </a:ln>
                <a:effectLst/>
                <a:uLnTx/>
                <a:uFillTx/>
                <a:latin typeface="Arial"/>
                <a:ea typeface="+mn-ea"/>
                <a:cs typeface="+mn-cs"/>
              </a:rPr>
              <a:t>List your key competencies in your workbook on page 13</a:t>
            </a:r>
            <a:endParaRPr kumimoji="0" lang="en-GB" sz="1600" b="0" i="0" u="none" strike="noStrike" kern="1200" cap="none" spc="0" normalizeH="0" baseline="0" noProof="0" dirty="0">
              <a:ln>
                <a:noFill/>
              </a:ln>
              <a:effectLst/>
              <a:uLnTx/>
              <a:uFillTx/>
              <a:latin typeface="Arial"/>
              <a:ea typeface="+mn-ea"/>
              <a:cs typeface="+mn-cs"/>
            </a:endParaRPr>
          </a:p>
        </p:txBody>
      </p:sp>
      <p:pic>
        <p:nvPicPr>
          <p:cNvPr id="6" name="Picture 5">
            <a:extLst>
              <a:ext uri="{FF2B5EF4-FFF2-40B4-BE49-F238E27FC236}">
                <a16:creationId xmlns:a16="http://schemas.microsoft.com/office/drawing/2014/main" id="{3502A203-B758-34A8-BC41-F0C3B741C5D3}"/>
              </a:ext>
            </a:extLst>
          </p:cNvPr>
          <p:cNvPicPr>
            <a:picLocks noChangeAspect="1"/>
          </p:cNvPicPr>
          <p:nvPr/>
        </p:nvPicPr>
        <p:blipFill>
          <a:blip r:embed="rId2"/>
          <a:stretch>
            <a:fillRect/>
          </a:stretch>
        </p:blipFill>
        <p:spPr>
          <a:xfrm>
            <a:off x="6989269" y="877437"/>
            <a:ext cx="3829646" cy="5435203"/>
          </a:xfrm>
          <a:prstGeom prst="rect">
            <a:avLst/>
          </a:prstGeom>
          <a:effectLst>
            <a:outerShdw blurRad="165100" dist="50800" dir="2700000" algn="tl" rotWithShape="0">
              <a:prstClr val="black">
                <a:alpha val="19000"/>
              </a:prstClr>
            </a:outerShdw>
          </a:effectLst>
        </p:spPr>
      </p:pic>
    </p:spTree>
    <p:extLst>
      <p:ext uri="{BB962C8B-B14F-4D97-AF65-F5344CB8AC3E}">
        <p14:creationId xmlns:p14="http://schemas.microsoft.com/office/powerpoint/2010/main" val="3854095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a:t>Case Study: Job Analysis</a:t>
            </a:r>
            <a:endParaRPr lang="en-GB"/>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GB"/>
              <a:t>‘Hire’ Card Deck – Behavioural Sections</a:t>
            </a:r>
          </a:p>
        </p:txBody>
      </p:sp>
      <p:sp>
        <p:nvSpPr>
          <p:cNvPr id="10" name="Rectangle 9">
            <a:extLst>
              <a:ext uri="{FF2B5EF4-FFF2-40B4-BE49-F238E27FC236}">
                <a16:creationId xmlns:a16="http://schemas.microsoft.com/office/drawing/2014/main" id="{64CFF297-8FD8-4275-A030-0FBBA0DDD5AD}"/>
              </a:ext>
            </a:extLst>
          </p:cNvPr>
          <p:cNvSpPr/>
          <p:nvPr/>
        </p:nvSpPr>
        <p:spPr>
          <a:xfrm>
            <a:off x="1981200" y="2614933"/>
            <a:ext cx="8229600" cy="2220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pic>
        <p:nvPicPr>
          <p:cNvPr id="9" name="Picture 8" descr="A screenshot of a cell phone&#10;&#10;Description automatically generated">
            <a:extLst>
              <a:ext uri="{FF2B5EF4-FFF2-40B4-BE49-F238E27FC236}">
                <a16:creationId xmlns:a16="http://schemas.microsoft.com/office/drawing/2014/main" id="{052026BC-A417-4470-BAA9-67ACDEB2EC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5290"/>
          <a:stretch/>
        </p:blipFill>
        <p:spPr>
          <a:xfrm>
            <a:off x="1883307" y="1874835"/>
            <a:ext cx="8425386" cy="4474511"/>
          </a:xfrm>
          <a:prstGeom prst="rect">
            <a:avLst/>
          </a:prstGeom>
        </p:spPr>
      </p:pic>
    </p:spTree>
    <p:extLst>
      <p:ext uri="{BB962C8B-B14F-4D97-AF65-F5344CB8AC3E}">
        <p14:creationId xmlns:p14="http://schemas.microsoft.com/office/powerpoint/2010/main" val="2982662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1E3CA-1E65-F941-A35A-E24EAA969E73}"/>
              </a:ext>
            </a:extLst>
          </p:cNvPr>
          <p:cNvSpPr>
            <a:spLocks noGrp="1"/>
          </p:cNvSpPr>
          <p:nvPr>
            <p:ph type="title"/>
          </p:nvPr>
        </p:nvSpPr>
        <p:spPr/>
        <p:txBody>
          <a:bodyPr/>
          <a:lstStyle/>
          <a:p>
            <a:r>
              <a:rPr lang="en-GB"/>
              <a:t>Case Study: Job Analysis</a:t>
            </a:r>
          </a:p>
        </p:txBody>
      </p:sp>
      <p:sp>
        <p:nvSpPr>
          <p:cNvPr id="5" name="Content Placeholder 4">
            <a:extLst>
              <a:ext uri="{FF2B5EF4-FFF2-40B4-BE49-F238E27FC236}">
                <a16:creationId xmlns:a16="http://schemas.microsoft.com/office/drawing/2014/main" id="{608609B5-90F0-253A-7EF6-3BF3EEC295D9}"/>
              </a:ext>
            </a:extLst>
          </p:cNvPr>
          <p:cNvSpPr>
            <a:spLocks noGrp="1"/>
          </p:cNvSpPr>
          <p:nvPr>
            <p:ph sz="quarter" idx="13"/>
          </p:nvPr>
        </p:nvSpPr>
        <p:spPr/>
        <p:txBody>
          <a:bodyPr/>
          <a:lstStyle/>
          <a:p>
            <a:r>
              <a:rPr lang="en-GB"/>
              <a:t>‘Hire’ Card Deck – Ability Sections</a:t>
            </a:r>
          </a:p>
        </p:txBody>
      </p:sp>
      <p:grpSp>
        <p:nvGrpSpPr>
          <p:cNvPr id="6" name="Group 5">
            <a:extLst>
              <a:ext uri="{FF2B5EF4-FFF2-40B4-BE49-F238E27FC236}">
                <a16:creationId xmlns:a16="http://schemas.microsoft.com/office/drawing/2014/main" id="{986811BF-CA24-ECEE-708D-DC9AACA3748C}"/>
              </a:ext>
            </a:extLst>
          </p:cNvPr>
          <p:cNvGrpSpPr/>
          <p:nvPr/>
        </p:nvGrpSpPr>
        <p:grpSpPr>
          <a:xfrm>
            <a:off x="2664903" y="1874835"/>
            <a:ext cx="8728467" cy="4181580"/>
            <a:chOff x="2085783" y="1374488"/>
            <a:chExt cx="9379874" cy="4493652"/>
          </a:xfrm>
        </p:grpSpPr>
        <p:pic>
          <p:nvPicPr>
            <p:cNvPr id="7" name="Picture 6" descr="A close up of text on a white background&#10;&#10;Description automatically generated">
              <a:extLst>
                <a:ext uri="{FF2B5EF4-FFF2-40B4-BE49-F238E27FC236}">
                  <a16:creationId xmlns:a16="http://schemas.microsoft.com/office/drawing/2014/main" id="{238B3486-DA1B-31DA-11D8-55832AD1F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1411" y="3702255"/>
              <a:ext cx="3037699" cy="2165885"/>
            </a:xfrm>
            <a:prstGeom prst="rect">
              <a:avLst/>
            </a:prstGeom>
            <a:ln>
              <a:noFill/>
            </a:ln>
          </p:spPr>
        </p:pic>
        <p:pic>
          <p:nvPicPr>
            <p:cNvPr id="8" name="Picture 7" descr="A close up of text on a white background&#10;&#10;Description automatically generated">
              <a:extLst>
                <a:ext uri="{FF2B5EF4-FFF2-40B4-BE49-F238E27FC236}">
                  <a16:creationId xmlns:a16="http://schemas.microsoft.com/office/drawing/2014/main" id="{16AC1DCC-619E-5711-4CBD-C3D37968C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3419" y="1375398"/>
              <a:ext cx="3015858" cy="2144044"/>
            </a:xfrm>
            <a:prstGeom prst="rect">
              <a:avLst/>
            </a:prstGeom>
            <a:ln>
              <a:noFill/>
            </a:ln>
          </p:spPr>
        </p:pic>
        <p:pic>
          <p:nvPicPr>
            <p:cNvPr id="9" name="Picture 8" descr="A screenshot of a cell phone screen with text&#10;&#10;Description automatically generated">
              <a:extLst>
                <a:ext uri="{FF2B5EF4-FFF2-40B4-BE49-F238E27FC236}">
                  <a16:creationId xmlns:a16="http://schemas.microsoft.com/office/drawing/2014/main" id="{061E48D4-250B-09D6-5B49-249AF57A85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3419" y="3704985"/>
              <a:ext cx="3032238" cy="2160424"/>
            </a:xfrm>
            <a:prstGeom prst="rect">
              <a:avLst/>
            </a:prstGeom>
            <a:ln>
              <a:noFill/>
            </a:ln>
          </p:spPr>
        </p:pic>
        <p:pic>
          <p:nvPicPr>
            <p:cNvPr id="10" name="Picture 9" descr="A screenshot of text&#10;&#10;Description automatically generated">
              <a:extLst>
                <a:ext uri="{FF2B5EF4-FFF2-40B4-BE49-F238E27FC236}">
                  <a16:creationId xmlns:a16="http://schemas.microsoft.com/office/drawing/2014/main" id="{ACF2E0D4-F2CF-491E-F499-196DFD99C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2331" y="1378128"/>
              <a:ext cx="3015858" cy="2138584"/>
            </a:xfrm>
            <a:prstGeom prst="rect">
              <a:avLst/>
            </a:prstGeom>
            <a:ln>
              <a:noFill/>
            </a:ln>
          </p:spPr>
        </p:pic>
        <p:pic>
          <p:nvPicPr>
            <p:cNvPr id="11" name="Picture 10" descr="A screenshot of a cell phone screen with text&#10;&#10;Description automatically generated">
              <a:extLst>
                <a:ext uri="{FF2B5EF4-FFF2-40B4-BE49-F238E27FC236}">
                  <a16:creationId xmlns:a16="http://schemas.microsoft.com/office/drawing/2014/main" id="{888065DE-9768-222B-3CF1-40C5329E8E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5783" y="3710445"/>
              <a:ext cx="3021318" cy="2154964"/>
            </a:xfrm>
            <a:prstGeom prst="rect">
              <a:avLst/>
            </a:prstGeom>
            <a:ln>
              <a:noFill/>
            </a:ln>
          </p:spPr>
        </p:pic>
        <p:pic>
          <p:nvPicPr>
            <p:cNvPr id="12" name="Picture 11" descr="A close up of text on a white background&#10;&#10;Description automatically generated">
              <a:extLst>
                <a:ext uri="{FF2B5EF4-FFF2-40B4-BE49-F238E27FC236}">
                  <a16:creationId xmlns:a16="http://schemas.microsoft.com/office/drawing/2014/main" id="{F957992A-1756-9667-FFCF-BFA1C1F06E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7624" y="1374488"/>
              <a:ext cx="2999477" cy="2145864"/>
            </a:xfrm>
            <a:prstGeom prst="rect">
              <a:avLst/>
            </a:prstGeom>
            <a:ln>
              <a:noFill/>
            </a:ln>
          </p:spPr>
        </p:pic>
      </p:grpSp>
      <p:sp>
        <p:nvSpPr>
          <p:cNvPr id="13" name="TextBox 12">
            <a:extLst>
              <a:ext uri="{FF2B5EF4-FFF2-40B4-BE49-F238E27FC236}">
                <a16:creationId xmlns:a16="http://schemas.microsoft.com/office/drawing/2014/main" id="{92FA95E9-AE24-4229-09EA-66FF5E7DA15C}"/>
              </a:ext>
            </a:extLst>
          </p:cNvPr>
          <p:cNvSpPr txBox="1"/>
          <p:nvPr/>
        </p:nvSpPr>
        <p:spPr>
          <a:xfrm>
            <a:off x="487680" y="2510217"/>
            <a:ext cx="1688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244A"/>
                </a:solidFill>
                <a:effectLst/>
                <a:uLnTx/>
                <a:uFillTx/>
                <a:latin typeface="Segoe UI"/>
                <a:ea typeface="+mn-ea"/>
                <a:cs typeface="+mn-cs"/>
              </a:rPr>
              <a:t>Working with Information</a:t>
            </a:r>
          </a:p>
        </p:txBody>
      </p:sp>
      <p:sp>
        <p:nvSpPr>
          <p:cNvPr id="14" name="TextBox 13">
            <a:extLst>
              <a:ext uri="{FF2B5EF4-FFF2-40B4-BE49-F238E27FC236}">
                <a16:creationId xmlns:a16="http://schemas.microsoft.com/office/drawing/2014/main" id="{D84E954B-7BF7-7FD0-C28F-591FEC12D377}"/>
              </a:ext>
            </a:extLst>
          </p:cNvPr>
          <p:cNvSpPr txBox="1"/>
          <p:nvPr/>
        </p:nvSpPr>
        <p:spPr>
          <a:xfrm>
            <a:off x="487681" y="4547978"/>
            <a:ext cx="14036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244A"/>
                </a:solidFill>
                <a:effectLst/>
                <a:uLnTx/>
                <a:uFillTx/>
                <a:latin typeface="Segoe UI"/>
                <a:ea typeface="+mn-ea"/>
                <a:cs typeface="+mn-cs"/>
              </a:rPr>
              <a:t>Working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244A"/>
                </a:solidFill>
                <a:effectLst/>
                <a:uLnTx/>
                <a:uFillTx/>
                <a:latin typeface="Segoe UI"/>
                <a:ea typeface="+mn-ea"/>
                <a:cs typeface="+mn-cs"/>
              </a:rPr>
              <a:t>Things</a:t>
            </a:r>
          </a:p>
        </p:txBody>
      </p:sp>
      <p:cxnSp>
        <p:nvCxnSpPr>
          <p:cNvPr id="16" name="Straight Connector 15">
            <a:extLst>
              <a:ext uri="{FF2B5EF4-FFF2-40B4-BE49-F238E27FC236}">
                <a16:creationId xmlns:a16="http://schemas.microsoft.com/office/drawing/2014/main" id="{BB04E83F-2CA0-9F50-1580-130C92B74535}"/>
              </a:ext>
            </a:extLst>
          </p:cNvPr>
          <p:cNvCxnSpPr>
            <a:cxnSpLocks/>
          </p:cNvCxnSpPr>
          <p:nvPr/>
        </p:nvCxnSpPr>
        <p:spPr>
          <a:xfrm>
            <a:off x="2275840" y="1971040"/>
            <a:ext cx="0" cy="18999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4F475F-B799-16CC-BFD2-BCF0F7CE11A4}"/>
              </a:ext>
            </a:extLst>
          </p:cNvPr>
          <p:cNvCxnSpPr>
            <a:cxnSpLocks/>
          </p:cNvCxnSpPr>
          <p:nvPr/>
        </p:nvCxnSpPr>
        <p:spPr>
          <a:xfrm>
            <a:off x="2275840" y="4084320"/>
            <a:ext cx="0" cy="196955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AAA8C0-F2B8-7E80-34D5-279DB6698F7D}"/>
              </a:ext>
            </a:extLst>
          </p:cNvPr>
          <p:cNvCxnSpPr>
            <a:cxnSpLocks/>
          </p:cNvCxnSpPr>
          <p:nvPr/>
        </p:nvCxnSpPr>
        <p:spPr>
          <a:xfrm>
            <a:off x="487680" y="3939345"/>
            <a:ext cx="10911840" cy="4337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27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7B8710D0-208D-B915-830E-EECDDF1357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682" t="75062" r="49746"/>
          <a:stretch/>
        </p:blipFill>
        <p:spPr>
          <a:xfrm>
            <a:off x="416329" y="2089188"/>
            <a:ext cx="2381821" cy="1651160"/>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85A9AD19-8B80-DCBE-5FCB-F78CF51003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062" r="75435"/>
          <a:stretch/>
        </p:blipFill>
        <p:spPr>
          <a:xfrm>
            <a:off x="510124" y="4069473"/>
            <a:ext cx="2288026" cy="165116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9359B85B-CE2C-B497-0397-8BC549180D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826" t="75706"/>
          <a:stretch/>
        </p:blipFill>
        <p:spPr>
          <a:xfrm>
            <a:off x="465275" y="260388"/>
            <a:ext cx="2251656" cy="1608516"/>
          </a:xfrm>
          <a:prstGeom prst="rect">
            <a:avLst/>
          </a:prstGeom>
        </p:spPr>
      </p:pic>
      <p:pic>
        <p:nvPicPr>
          <p:cNvPr id="16" name="Picture 15" descr="A screenshot of text&#10;&#10;Description automatically generated">
            <a:extLst>
              <a:ext uri="{FF2B5EF4-FFF2-40B4-BE49-F238E27FC236}">
                <a16:creationId xmlns:a16="http://schemas.microsoft.com/office/drawing/2014/main" id="{81F7C446-85A4-C4ED-9B70-84337D494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4020" y="4069473"/>
            <a:ext cx="2485694" cy="1525472"/>
          </a:xfrm>
          <a:prstGeom prst="rect">
            <a:avLst/>
          </a:prstGeom>
          <a:ln>
            <a:solidFill>
              <a:schemeClr val="tx1"/>
            </a:solidFill>
          </a:ln>
        </p:spPr>
      </p:pic>
      <p:pic>
        <p:nvPicPr>
          <p:cNvPr id="17" name="Picture 16" descr="A screenshot of a cell phone screen with text&#10;&#10;Description automatically generated">
            <a:extLst>
              <a:ext uri="{FF2B5EF4-FFF2-40B4-BE49-F238E27FC236}">
                <a16:creationId xmlns:a16="http://schemas.microsoft.com/office/drawing/2014/main" id="{A5CCCA86-2253-A93A-EC2C-4734A332A3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4019" y="329515"/>
            <a:ext cx="2485694" cy="1534377"/>
          </a:xfrm>
          <a:prstGeom prst="rect">
            <a:avLst/>
          </a:prstGeom>
          <a:ln>
            <a:solidFill>
              <a:schemeClr val="tx1"/>
            </a:solidFill>
          </a:ln>
        </p:spPr>
      </p:pic>
      <p:pic>
        <p:nvPicPr>
          <p:cNvPr id="18" name="Picture 17" descr="A close up of text on a white background&#10;&#10;Description automatically generated">
            <a:extLst>
              <a:ext uri="{FF2B5EF4-FFF2-40B4-BE49-F238E27FC236}">
                <a16:creationId xmlns:a16="http://schemas.microsoft.com/office/drawing/2014/main" id="{3D937F6D-061C-616A-2E9F-33B0BA813F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546" b="339"/>
          <a:stretch/>
        </p:blipFill>
        <p:spPr>
          <a:xfrm>
            <a:off x="8934020" y="2224791"/>
            <a:ext cx="2485694" cy="1525472"/>
          </a:xfrm>
          <a:prstGeom prst="rect">
            <a:avLst/>
          </a:prstGeom>
          <a:ln>
            <a:solidFill>
              <a:schemeClr val="tx1"/>
            </a:solidFill>
          </a:ln>
        </p:spPr>
      </p:pic>
      <p:pic>
        <p:nvPicPr>
          <p:cNvPr id="19" name="Picture 18" descr="A screenshot of a cell phone&#10;&#10;Description automatically generated">
            <a:extLst>
              <a:ext uri="{FF2B5EF4-FFF2-40B4-BE49-F238E27FC236}">
                <a16:creationId xmlns:a16="http://schemas.microsoft.com/office/drawing/2014/main" id="{C74A8E47-EB27-0A9F-CD5D-3742DB91AA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41" t="25290" r="49158" b="50492"/>
          <a:stretch/>
        </p:blipFill>
        <p:spPr>
          <a:xfrm>
            <a:off x="3274318" y="260388"/>
            <a:ext cx="2431100" cy="1603504"/>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D19F4068-E5B2-595E-BF45-9319F1A799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775" t="49673" r="25173" b="25272"/>
          <a:stretch/>
        </p:blipFill>
        <p:spPr>
          <a:xfrm>
            <a:off x="3274318" y="2103976"/>
            <a:ext cx="2333342" cy="1658890"/>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0712C8CD-B387-FB5A-2F50-ABE2B7694F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76" t="49425" r="49734" b="24360"/>
          <a:stretch/>
        </p:blipFill>
        <p:spPr>
          <a:xfrm>
            <a:off x="6141943" y="260388"/>
            <a:ext cx="2355551" cy="1735718"/>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6942FACD-EE57-E817-03C0-4024022EA9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78" t="25290" r="24350" b="50492"/>
          <a:stretch/>
        </p:blipFill>
        <p:spPr>
          <a:xfrm>
            <a:off x="6245176" y="2224791"/>
            <a:ext cx="2381821" cy="1603504"/>
          </a:xfrm>
          <a:prstGeom prst="rect">
            <a:avLst/>
          </a:prstGeom>
        </p:spPr>
      </p:pic>
    </p:spTree>
    <p:extLst>
      <p:ext uri="{BB962C8B-B14F-4D97-AF65-F5344CB8AC3E}">
        <p14:creationId xmlns:p14="http://schemas.microsoft.com/office/powerpoint/2010/main" val="2824560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853574"/>
          </a:xfrm>
        </p:spPr>
        <p:txBody>
          <a:bodyPr/>
          <a:lstStyle/>
          <a:p>
            <a:r>
              <a:rPr lang="en-GB" dirty="0"/>
              <a:t>Module 3</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Introducing Wave®</a:t>
            </a:r>
          </a:p>
        </p:txBody>
      </p:sp>
    </p:spTree>
    <p:extLst>
      <p:ext uri="{BB962C8B-B14F-4D97-AF65-F5344CB8AC3E}">
        <p14:creationId xmlns:p14="http://schemas.microsoft.com/office/powerpoint/2010/main" val="1015061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D05469C-062D-46F0-6F37-98A318691F07}"/>
              </a:ext>
            </a:extLst>
          </p:cNvPr>
          <p:cNvSpPr/>
          <p:nvPr/>
        </p:nvSpPr>
        <p:spPr>
          <a:xfrm>
            <a:off x="6392581" y="1448225"/>
            <a:ext cx="4897546" cy="454638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a:t>Introducing Wave Styles</a:t>
            </a:r>
            <a:endParaRPr lang="en-GB"/>
          </a:p>
        </p:txBody>
      </p:sp>
      <p:sp>
        <p:nvSpPr>
          <p:cNvPr id="10" name="Partial Circle 9">
            <a:extLst>
              <a:ext uri="{FF2B5EF4-FFF2-40B4-BE49-F238E27FC236}">
                <a16:creationId xmlns:a16="http://schemas.microsoft.com/office/drawing/2014/main" id="{C554B931-9104-4AA0-BC7F-AF69BBBBBC4B}"/>
              </a:ext>
            </a:extLst>
          </p:cNvPr>
          <p:cNvSpPr/>
          <p:nvPr/>
        </p:nvSpPr>
        <p:spPr>
          <a:xfrm>
            <a:off x="1216404" y="3426227"/>
            <a:ext cx="1489241" cy="1469230"/>
          </a:xfrm>
          <a:prstGeom prst="pie">
            <a:avLst>
              <a:gd name="adj1" fmla="val 16222458"/>
              <a:gd name="adj2" fmla="val 716589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6" name="Text Placeholder 5">
            <a:extLst>
              <a:ext uri="{FF2B5EF4-FFF2-40B4-BE49-F238E27FC236}">
                <a16:creationId xmlns:a16="http://schemas.microsoft.com/office/drawing/2014/main" id="{E2AD3F65-11FC-7011-EC45-0A227372C418}"/>
              </a:ext>
            </a:extLst>
          </p:cNvPr>
          <p:cNvSpPr txBox="1">
            <a:spLocks/>
          </p:cNvSpPr>
          <p:nvPr/>
        </p:nvSpPr>
        <p:spPr>
          <a:xfrm>
            <a:off x="6969204" y="2720573"/>
            <a:ext cx="3714107" cy="2825072"/>
          </a:xfrm>
          <a:prstGeom prst="rect">
            <a:avLst/>
          </a:prstGeom>
        </p:spPr>
        <p:txBody>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Arial"/>
                <a:ea typeface="Roboto" panose="02000000000000000000" pitchFamily="2" charset="0"/>
                <a:cs typeface="Times New Roman" panose="02020603050405020304" pitchFamily="18" charset="0"/>
              </a:rPr>
              <a:t>A suite of online questionnaires measuring personality, talent, motives, competencies and preferred culture, all combined in one dynamic instrument. </a:t>
            </a:r>
            <a:endParaRPr kumimoji="0" lang="en-GB" sz="2400" b="0" i="0" u="none" strike="noStrike" kern="1200" cap="none" spc="0" normalizeH="0" baseline="30000" noProof="0">
              <a:ln>
                <a:noFill/>
              </a:ln>
              <a:solidFill>
                <a:prstClr val="white"/>
              </a:solidFill>
              <a:effectLst/>
              <a:uLnTx/>
              <a:uFillTx/>
              <a:latin typeface="Arial"/>
              <a:ea typeface="Roboto" panose="02000000000000000000" pitchFamily="2" charset="0"/>
              <a:cs typeface="Times New Roman" panose="02020603050405020304" pitchFamily="18" charset="0"/>
            </a:endParaRPr>
          </a:p>
        </p:txBody>
      </p:sp>
      <p:grpSp>
        <p:nvGrpSpPr>
          <p:cNvPr id="46" name="Group 45">
            <a:extLst>
              <a:ext uri="{FF2B5EF4-FFF2-40B4-BE49-F238E27FC236}">
                <a16:creationId xmlns:a16="http://schemas.microsoft.com/office/drawing/2014/main" id="{E94328E4-3501-41BD-9F41-29987C0F9F0E}"/>
              </a:ext>
            </a:extLst>
          </p:cNvPr>
          <p:cNvGrpSpPr/>
          <p:nvPr/>
        </p:nvGrpSpPr>
        <p:grpSpPr>
          <a:xfrm>
            <a:off x="1224856" y="3426227"/>
            <a:ext cx="1492387" cy="1493435"/>
            <a:chOff x="1224856" y="3426227"/>
            <a:chExt cx="1492387" cy="1493435"/>
          </a:xfrm>
        </p:grpSpPr>
        <p:sp>
          <p:nvSpPr>
            <p:cNvPr id="31" name="Freeform: Shape 30">
              <a:extLst>
                <a:ext uri="{FF2B5EF4-FFF2-40B4-BE49-F238E27FC236}">
                  <a16:creationId xmlns:a16="http://schemas.microsoft.com/office/drawing/2014/main" id="{BF439937-2A5C-1013-8885-A63596A993F6}"/>
                </a:ext>
              </a:extLst>
            </p:cNvPr>
            <p:cNvSpPr/>
            <p:nvPr/>
          </p:nvSpPr>
          <p:spPr>
            <a:xfrm>
              <a:off x="1398950" y="3603467"/>
              <a:ext cx="1145247" cy="1145247"/>
            </a:xfrm>
            <a:custGeom>
              <a:avLst/>
              <a:gdLst>
                <a:gd name="connsiteX0" fmla="*/ 572624 w 1145247"/>
                <a:gd name="connsiteY0" fmla="*/ 1145247 h 1145247"/>
                <a:gd name="connsiteX1" fmla="*/ 1145247 w 1145247"/>
                <a:gd name="connsiteY1" fmla="*/ 572624 h 1145247"/>
                <a:gd name="connsiteX2" fmla="*/ 572624 w 1145247"/>
                <a:gd name="connsiteY2" fmla="*/ 0 h 1145247"/>
                <a:gd name="connsiteX3" fmla="*/ 0 w 1145247"/>
                <a:gd name="connsiteY3" fmla="*/ 572624 h 1145247"/>
                <a:gd name="connsiteX4" fmla="*/ 572624 w 1145247"/>
                <a:gd name="connsiteY4" fmla="*/ 1145247 h 1145247"/>
                <a:gd name="connsiteX5" fmla="*/ 572624 w 1145247"/>
                <a:gd name="connsiteY5" fmla="*/ 33560 h 1145247"/>
                <a:gd name="connsiteX6" fmla="*/ 1111687 w 1145247"/>
                <a:gd name="connsiteY6" fmla="*/ 572624 h 1145247"/>
                <a:gd name="connsiteX7" fmla="*/ 572624 w 1145247"/>
                <a:gd name="connsiteY7" fmla="*/ 1111687 h 1145247"/>
                <a:gd name="connsiteX8" fmla="*/ 32512 w 1145247"/>
                <a:gd name="connsiteY8" fmla="*/ 572624 h 1145247"/>
                <a:gd name="connsiteX9" fmla="*/ 572624 w 1145247"/>
                <a:gd name="connsiteY9" fmla="*/ 33560 h 114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247" h="1145247">
                  <a:moveTo>
                    <a:pt x="572624" y="1145247"/>
                  </a:moveTo>
                  <a:cubicBezTo>
                    <a:pt x="888301" y="1145247"/>
                    <a:pt x="1145247" y="888301"/>
                    <a:pt x="1145247" y="572624"/>
                  </a:cubicBezTo>
                  <a:cubicBezTo>
                    <a:pt x="1145247" y="256947"/>
                    <a:pt x="888301" y="0"/>
                    <a:pt x="572624" y="0"/>
                  </a:cubicBezTo>
                  <a:cubicBezTo>
                    <a:pt x="256946" y="0"/>
                    <a:pt x="0" y="256947"/>
                    <a:pt x="0" y="572624"/>
                  </a:cubicBezTo>
                  <a:cubicBezTo>
                    <a:pt x="0" y="888301"/>
                    <a:pt x="256946" y="1145247"/>
                    <a:pt x="572624" y="1145247"/>
                  </a:cubicBezTo>
                  <a:close/>
                  <a:moveTo>
                    <a:pt x="572624" y="33560"/>
                  </a:moveTo>
                  <a:cubicBezTo>
                    <a:pt x="870472" y="33560"/>
                    <a:pt x="1111687" y="275824"/>
                    <a:pt x="1111687" y="572624"/>
                  </a:cubicBezTo>
                  <a:cubicBezTo>
                    <a:pt x="1111687" y="870472"/>
                    <a:pt x="869423" y="1111687"/>
                    <a:pt x="572624" y="1111687"/>
                  </a:cubicBezTo>
                  <a:cubicBezTo>
                    <a:pt x="275824" y="1111687"/>
                    <a:pt x="32512" y="870472"/>
                    <a:pt x="32512" y="572624"/>
                  </a:cubicBezTo>
                  <a:cubicBezTo>
                    <a:pt x="32512" y="275824"/>
                    <a:pt x="274775" y="33560"/>
                    <a:pt x="572624" y="33560"/>
                  </a:cubicBezTo>
                  <a:close/>
                </a:path>
              </a:pathLst>
            </a:custGeom>
            <a:solidFill>
              <a:schemeClr val="tx2"/>
            </a:solid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AD11381B-9E4F-12A7-619D-860AB509F844}"/>
                </a:ext>
              </a:extLst>
            </p:cNvPr>
            <p:cNvSpPr/>
            <p:nvPr/>
          </p:nvSpPr>
          <p:spPr>
            <a:xfrm>
              <a:off x="1224856" y="3426227"/>
              <a:ext cx="1492387" cy="1493435"/>
            </a:xfrm>
            <a:custGeom>
              <a:avLst/>
              <a:gdLst>
                <a:gd name="connsiteX0" fmla="*/ 745669 w 1492387"/>
                <a:gd name="connsiteY0" fmla="*/ 0 h 1493435"/>
                <a:gd name="connsiteX1" fmla="*/ 0 w 1492387"/>
                <a:gd name="connsiteY1" fmla="*/ 746718 h 1493435"/>
                <a:gd name="connsiteX2" fmla="*/ 745669 w 1492387"/>
                <a:gd name="connsiteY2" fmla="*/ 1493436 h 1493435"/>
                <a:gd name="connsiteX3" fmla="*/ 1492387 w 1492387"/>
                <a:gd name="connsiteY3" fmla="*/ 746718 h 1493435"/>
                <a:gd name="connsiteX4" fmla="*/ 745669 w 1492387"/>
                <a:gd name="connsiteY4" fmla="*/ 0 h 1493435"/>
                <a:gd name="connsiteX5" fmla="*/ 745669 w 1492387"/>
                <a:gd name="connsiteY5" fmla="*/ 109071 h 1493435"/>
                <a:gd name="connsiteX6" fmla="*/ 1383316 w 1492387"/>
                <a:gd name="connsiteY6" fmla="*/ 746718 h 1493435"/>
                <a:gd name="connsiteX7" fmla="*/ 745669 w 1492387"/>
                <a:gd name="connsiteY7" fmla="*/ 1384365 h 1493435"/>
                <a:gd name="connsiteX8" fmla="*/ 108022 w 1492387"/>
                <a:gd name="connsiteY8" fmla="*/ 746718 h 1493435"/>
                <a:gd name="connsiteX9" fmla="*/ 745669 w 1492387"/>
                <a:gd name="connsiteY9" fmla="*/ 109071 h 14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387" h="1493435">
                  <a:moveTo>
                    <a:pt x="745669" y="0"/>
                  </a:moveTo>
                  <a:cubicBezTo>
                    <a:pt x="334555" y="0"/>
                    <a:pt x="0" y="334555"/>
                    <a:pt x="0" y="746718"/>
                  </a:cubicBezTo>
                  <a:cubicBezTo>
                    <a:pt x="0" y="1158881"/>
                    <a:pt x="334555" y="1493436"/>
                    <a:pt x="745669" y="1493436"/>
                  </a:cubicBezTo>
                  <a:cubicBezTo>
                    <a:pt x="1156784" y="1493436"/>
                    <a:pt x="1492387" y="1158881"/>
                    <a:pt x="1492387" y="746718"/>
                  </a:cubicBezTo>
                  <a:cubicBezTo>
                    <a:pt x="1492387" y="334555"/>
                    <a:pt x="1157833" y="0"/>
                    <a:pt x="745669" y="0"/>
                  </a:cubicBezTo>
                  <a:close/>
                  <a:moveTo>
                    <a:pt x="745669" y="109071"/>
                  </a:moveTo>
                  <a:cubicBezTo>
                    <a:pt x="1097004" y="109071"/>
                    <a:pt x="1383316" y="395383"/>
                    <a:pt x="1383316" y="746718"/>
                  </a:cubicBezTo>
                  <a:cubicBezTo>
                    <a:pt x="1383316" y="1098053"/>
                    <a:pt x="1097004" y="1384365"/>
                    <a:pt x="745669" y="1384365"/>
                  </a:cubicBezTo>
                  <a:cubicBezTo>
                    <a:pt x="394334" y="1384365"/>
                    <a:pt x="108022" y="1098053"/>
                    <a:pt x="108022" y="746718"/>
                  </a:cubicBezTo>
                  <a:cubicBezTo>
                    <a:pt x="108022" y="395383"/>
                    <a:pt x="394334" y="109071"/>
                    <a:pt x="745669" y="109071"/>
                  </a:cubicBezTo>
                  <a:close/>
                </a:path>
              </a:pathLst>
            </a:custGeom>
            <a:solidFill>
              <a:schemeClr val="tx2"/>
            </a:solid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nvGrpSpPr>
            <p:cNvPr id="45" name="Group 44">
              <a:extLst>
                <a:ext uri="{FF2B5EF4-FFF2-40B4-BE49-F238E27FC236}">
                  <a16:creationId xmlns:a16="http://schemas.microsoft.com/office/drawing/2014/main" id="{0A67DB99-056A-0728-D228-72F080F1E4F6}"/>
                </a:ext>
              </a:extLst>
            </p:cNvPr>
            <p:cNvGrpSpPr/>
            <p:nvPr/>
          </p:nvGrpSpPr>
          <p:grpSpPr>
            <a:xfrm>
              <a:off x="1477607" y="3686319"/>
              <a:ext cx="975347" cy="975348"/>
              <a:chOff x="1477607" y="3686319"/>
              <a:chExt cx="975347" cy="975348"/>
            </a:xfrm>
            <a:solidFill>
              <a:schemeClr val="accent1"/>
            </a:solidFill>
          </p:grpSpPr>
          <p:sp>
            <p:nvSpPr>
              <p:cNvPr id="33" name="Freeform: Shape 32">
                <a:extLst>
                  <a:ext uri="{FF2B5EF4-FFF2-40B4-BE49-F238E27FC236}">
                    <a16:creationId xmlns:a16="http://schemas.microsoft.com/office/drawing/2014/main" id="{58D54EAC-36E2-ED95-A352-24E66462AC34}"/>
                  </a:ext>
                </a:extLst>
              </p:cNvPr>
              <p:cNvSpPr/>
              <p:nvPr/>
            </p:nvSpPr>
            <p:spPr>
              <a:xfrm>
                <a:off x="1954793" y="3686319"/>
                <a:ext cx="33560" cy="79705"/>
              </a:xfrm>
              <a:custGeom>
                <a:avLst/>
                <a:gdLst>
                  <a:gd name="connsiteX0" fmla="*/ 16780 w 33560"/>
                  <a:gd name="connsiteY0" fmla="*/ 79706 h 79705"/>
                  <a:gd name="connsiteX1" fmla="*/ 33560 w 33560"/>
                  <a:gd name="connsiteY1" fmla="*/ 62926 h 79705"/>
                  <a:gd name="connsiteX2" fmla="*/ 33560 w 33560"/>
                  <a:gd name="connsiteY2" fmla="*/ 16780 h 79705"/>
                  <a:gd name="connsiteX3" fmla="*/ 16780 w 33560"/>
                  <a:gd name="connsiteY3" fmla="*/ 0 h 79705"/>
                  <a:gd name="connsiteX4" fmla="*/ 0 w 33560"/>
                  <a:gd name="connsiteY4" fmla="*/ 16780 h 79705"/>
                  <a:gd name="connsiteX5" fmla="*/ 0 w 33560"/>
                  <a:gd name="connsiteY5" fmla="*/ 62926 h 79705"/>
                  <a:gd name="connsiteX6" fmla="*/ 16780 w 33560"/>
                  <a:gd name="connsiteY6" fmla="*/ 79706 h 7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60" h="79705">
                    <a:moveTo>
                      <a:pt x="16780" y="79706"/>
                    </a:moveTo>
                    <a:cubicBezTo>
                      <a:pt x="26219" y="79706"/>
                      <a:pt x="33560" y="72365"/>
                      <a:pt x="33560" y="62926"/>
                    </a:cubicBezTo>
                    <a:lnTo>
                      <a:pt x="33560" y="16780"/>
                    </a:lnTo>
                    <a:cubicBezTo>
                      <a:pt x="33560" y="7341"/>
                      <a:pt x="26219" y="0"/>
                      <a:pt x="16780" y="0"/>
                    </a:cubicBezTo>
                    <a:cubicBezTo>
                      <a:pt x="7341" y="0"/>
                      <a:pt x="0" y="7341"/>
                      <a:pt x="0" y="16780"/>
                    </a:cubicBezTo>
                    <a:lnTo>
                      <a:pt x="0" y="62926"/>
                    </a:lnTo>
                    <a:cubicBezTo>
                      <a:pt x="0" y="72365"/>
                      <a:pt x="7341" y="79706"/>
                      <a:pt x="16780" y="79706"/>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4" name="Freeform: Shape 33">
                <a:extLst>
                  <a:ext uri="{FF2B5EF4-FFF2-40B4-BE49-F238E27FC236}">
                    <a16:creationId xmlns:a16="http://schemas.microsoft.com/office/drawing/2014/main" id="{4A03DC03-E244-7431-2E62-41262E938996}"/>
                  </a:ext>
                </a:extLst>
              </p:cNvPr>
              <p:cNvSpPr/>
              <p:nvPr/>
            </p:nvSpPr>
            <p:spPr>
              <a:xfrm>
                <a:off x="2373249" y="4159311"/>
                <a:ext cx="79705" cy="33560"/>
              </a:xfrm>
              <a:custGeom>
                <a:avLst/>
                <a:gdLst>
                  <a:gd name="connsiteX0" fmla="*/ 0 w 79705"/>
                  <a:gd name="connsiteY0" fmla="*/ 16780 h 33560"/>
                  <a:gd name="connsiteX1" fmla="*/ 16780 w 79705"/>
                  <a:gd name="connsiteY1" fmla="*/ 33560 h 33560"/>
                  <a:gd name="connsiteX2" fmla="*/ 16780 w 79705"/>
                  <a:gd name="connsiteY2" fmla="*/ 33560 h 33560"/>
                  <a:gd name="connsiteX3" fmla="*/ 62926 w 79705"/>
                  <a:gd name="connsiteY3" fmla="*/ 33560 h 33560"/>
                  <a:gd name="connsiteX4" fmla="*/ 79706 w 79705"/>
                  <a:gd name="connsiteY4" fmla="*/ 16780 h 33560"/>
                  <a:gd name="connsiteX5" fmla="*/ 62926 w 79705"/>
                  <a:gd name="connsiteY5" fmla="*/ 0 h 33560"/>
                  <a:gd name="connsiteX6" fmla="*/ 62926 w 79705"/>
                  <a:gd name="connsiteY6" fmla="*/ 0 h 33560"/>
                  <a:gd name="connsiteX7" fmla="*/ 16780 w 79705"/>
                  <a:gd name="connsiteY7" fmla="*/ 0 h 33560"/>
                  <a:gd name="connsiteX8" fmla="*/ 0 w 79705"/>
                  <a:gd name="connsiteY8" fmla="*/ 16780 h 3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05" h="33560">
                    <a:moveTo>
                      <a:pt x="0" y="16780"/>
                    </a:moveTo>
                    <a:cubicBezTo>
                      <a:pt x="0" y="26219"/>
                      <a:pt x="7341" y="33560"/>
                      <a:pt x="16780" y="33560"/>
                    </a:cubicBezTo>
                    <a:cubicBezTo>
                      <a:pt x="16780" y="33560"/>
                      <a:pt x="16780" y="33560"/>
                      <a:pt x="16780" y="33560"/>
                    </a:cubicBezTo>
                    <a:lnTo>
                      <a:pt x="62926" y="33560"/>
                    </a:lnTo>
                    <a:cubicBezTo>
                      <a:pt x="72365" y="33560"/>
                      <a:pt x="79706" y="26219"/>
                      <a:pt x="79706" y="16780"/>
                    </a:cubicBezTo>
                    <a:cubicBezTo>
                      <a:pt x="79706" y="7341"/>
                      <a:pt x="72365" y="0"/>
                      <a:pt x="62926" y="0"/>
                    </a:cubicBezTo>
                    <a:cubicBezTo>
                      <a:pt x="62926" y="0"/>
                      <a:pt x="62926" y="0"/>
                      <a:pt x="62926" y="0"/>
                    </a:cubicBezTo>
                    <a:lnTo>
                      <a:pt x="16780" y="0"/>
                    </a:lnTo>
                    <a:cubicBezTo>
                      <a:pt x="7341" y="1049"/>
                      <a:pt x="0" y="8390"/>
                      <a:pt x="0" y="16780"/>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id="{C516FA30-DA30-2321-5BDA-5C0784AE6AD4}"/>
                  </a:ext>
                </a:extLst>
              </p:cNvPr>
              <p:cNvSpPr/>
              <p:nvPr/>
            </p:nvSpPr>
            <p:spPr>
              <a:xfrm>
                <a:off x="1951547" y="4583010"/>
                <a:ext cx="33660" cy="78657"/>
              </a:xfrm>
              <a:custGeom>
                <a:avLst/>
                <a:gdLst>
                  <a:gd name="connsiteX0" fmla="*/ 16880 w 33660"/>
                  <a:gd name="connsiteY0" fmla="*/ 78657 h 78657"/>
                  <a:gd name="connsiteX1" fmla="*/ 16880 w 33660"/>
                  <a:gd name="connsiteY1" fmla="*/ 78657 h 78657"/>
                  <a:gd name="connsiteX2" fmla="*/ 33660 w 33660"/>
                  <a:gd name="connsiteY2" fmla="*/ 61877 h 78657"/>
                  <a:gd name="connsiteX3" fmla="*/ 32612 w 33660"/>
                  <a:gd name="connsiteY3" fmla="*/ 15731 h 78657"/>
                  <a:gd name="connsiteX4" fmla="*/ 15831 w 33660"/>
                  <a:gd name="connsiteY4" fmla="*/ 0 h 78657"/>
                  <a:gd name="connsiteX5" fmla="*/ 100 w 33660"/>
                  <a:gd name="connsiteY5" fmla="*/ 16780 h 78657"/>
                  <a:gd name="connsiteX6" fmla="*/ 1149 w 33660"/>
                  <a:gd name="connsiteY6" fmla="*/ 62926 h 78657"/>
                  <a:gd name="connsiteX7" fmla="*/ 16880 w 33660"/>
                  <a:gd name="connsiteY7" fmla="*/ 78657 h 7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60" h="78657">
                    <a:moveTo>
                      <a:pt x="16880" y="78657"/>
                    </a:moveTo>
                    <a:cubicBezTo>
                      <a:pt x="16880" y="78657"/>
                      <a:pt x="16880" y="78657"/>
                      <a:pt x="16880" y="78657"/>
                    </a:cubicBezTo>
                    <a:cubicBezTo>
                      <a:pt x="26319" y="78657"/>
                      <a:pt x="33660" y="71316"/>
                      <a:pt x="33660" y="61877"/>
                    </a:cubicBezTo>
                    <a:lnTo>
                      <a:pt x="32612" y="15731"/>
                    </a:lnTo>
                    <a:cubicBezTo>
                      <a:pt x="32612" y="6293"/>
                      <a:pt x="24221" y="0"/>
                      <a:pt x="15831" y="0"/>
                    </a:cubicBezTo>
                    <a:cubicBezTo>
                      <a:pt x="6392" y="0"/>
                      <a:pt x="-949" y="7341"/>
                      <a:pt x="100" y="16780"/>
                    </a:cubicBezTo>
                    <a:lnTo>
                      <a:pt x="1149" y="62926"/>
                    </a:lnTo>
                    <a:cubicBezTo>
                      <a:pt x="100" y="71316"/>
                      <a:pt x="7441" y="78657"/>
                      <a:pt x="16880" y="78657"/>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6" name="Freeform: Shape 35">
                <a:extLst>
                  <a:ext uri="{FF2B5EF4-FFF2-40B4-BE49-F238E27FC236}">
                    <a16:creationId xmlns:a16="http://schemas.microsoft.com/office/drawing/2014/main" id="{4C18D294-6BD8-A79B-3409-E1138D6D6244}"/>
                  </a:ext>
                </a:extLst>
              </p:cNvPr>
              <p:cNvSpPr/>
              <p:nvPr/>
            </p:nvSpPr>
            <p:spPr>
              <a:xfrm>
                <a:off x="1477607" y="4165503"/>
                <a:ext cx="78657" cy="33660"/>
              </a:xfrm>
              <a:custGeom>
                <a:avLst/>
                <a:gdLst>
                  <a:gd name="connsiteX0" fmla="*/ 78657 w 78657"/>
                  <a:gd name="connsiteY0" fmla="*/ 15831 h 33660"/>
                  <a:gd name="connsiteX1" fmla="*/ 61877 w 78657"/>
                  <a:gd name="connsiteY1" fmla="*/ 100 h 33660"/>
                  <a:gd name="connsiteX2" fmla="*/ 15731 w 78657"/>
                  <a:gd name="connsiteY2" fmla="*/ 1149 h 33660"/>
                  <a:gd name="connsiteX3" fmla="*/ 0 w 78657"/>
                  <a:gd name="connsiteY3" fmla="*/ 17929 h 33660"/>
                  <a:gd name="connsiteX4" fmla="*/ 16780 w 78657"/>
                  <a:gd name="connsiteY4" fmla="*/ 33660 h 33660"/>
                  <a:gd name="connsiteX5" fmla="*/ 17829 w 78657"/>
                  <a:gd name="connsiteY5" fmla="*/ 33660 h 33660"/>
                  <a:gd name="connsiteX6" fmla="*/ 63974 w 78657"/>
                  <a:gd name="connsiteY6" fmla="*/ 32611 h 33660"/>
                  <a:gd name="connsiteX7" fmla="*/ 78657 w 78657"/>
                  <a:gd name="connsiteY7" fmla="*/ 15831 h 3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57" h="33660">
                    <a:moveTo>
                      <a:pt x="78657" y="15831"/>
                    </a:moveTo>
                    <a:cubicBezTo>
                      <a:pt x="78657" y="6392"/>
                      <a:pt x="71316" y="-949"/>
                      <a:pt x="61877" y="100"/>
                    </a:cubicBezTo>
                    <a:lnTo>
                      <a:pt x="15731" y="1149"/>
                    </a:lnTo>
                    <a:cubicBezTo>
                      <a:pt x="6293" y="1149"/>
                      <a:pt x="0" y="9539"/>
                      <a:pt x="0" y="17929"/>
                    </a:cubicBezTo>
                    <a:cubicBezTo>
                      <a:pt x="0" y="27368"/>
                      <a:pt x="7341" y="33660"/>
                      <a:pt x="16780" y="33660"/>
                    </a:cubicBezTo>
                    <a:cubicBezTo>
                      <a:pt x="16780" y="33660"/>
                      <a:pt x="16780" y="33660"/>
                      <a:pt x="17829" y="33660"/>
                    </a:cubicBezTo>
                    <a:lnTo>
                      <a:pt x="63974" y="32611"/>
                    </a:lnTo>
                    <a:cubicBezTo>
                      <a:pt x="71316" y="32611"/>
                      <a:pt x="78657" y="25270"/>
                      <a:pt x="78657" y="15831"/>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AEF63FEF-FEFA-E9E6-6940-5DEC7D4D14C2}"/>
                  </a:ext>
                </a:extLst>
              </p:cNvPr>
              <p:cNvSpPr/>
              <p:nvPr/>
            </p:nvSpPr>
            <p:spPr>
              <a:xfrm>
                <a:off x="2159126" y="3750512"/>
                <a:ext cx="55541" cy="72145"/>
              </a:xfrm>
              <a:custGeom>
                <a:avLst/>
                <a:gdLst>
                  <a:gd name="connsiteX0" fmla="*/ 8566 w 55541"/>
                  <a:gd name="connsiteY0" fmla="*/ 70048 h 72145"/>
                  <a:gd name="connsiteX1" fmla="*/ 16956 w 55541"/>
                  <a:gd name="connsiteY1" fmla="*/ 72146 h 72145"/>
                  <a:gd name="connsiteX2" fmla="*/ 31639 w 55541"/>
                  <a:gd name="connsiteY2" fmla="*/ 63756 h 72145"/>
                  <a:gd name="connsiteX3" fmla="*/ 53663 w 55541"/>
                  <a:gd name="connsiteY3" fmla="*/ 23903 h 72145"/>
                  <a:gd name="connsiteX4" fmla="*/ 47370 w 55541"/>
                  <a:gd name="connsiteY4" fmla="*/ 1879 h 72145"/>
                  <a:gd name="connsiteX5" fmla="*/ 25346 w 55541"/>
                  <a:gd name="connsiteY5" fmla="*/ 8172 h 72145"/>
                  <a:gd name="connsiteX6" fmla="*/ 3322 w 55541"/>
                  <a:gd name="connsiteY6" fmla="*/ 48024 h 72145"/>
                  <a:gd name="connsiteX7" fmla="*/ 8566 w 55541"/>
                  <a:gd name="connsiteY7" fmla="*/ 70048 h 7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41" h="72145">
                    <a:moveTo>
                      <a:pt x="8566" y="70048"/>
                    </a:moveTo>
                    <a:cubicBezTo>
                      <a:pt x="10663" y="71097"/>
                      <a:pt x="13810" y="72146"/>
                      <a:pt x="16956" y="72146"/>
                    </a:cubicBezTo>
                    <a:cubicBezTo>
                      <a:pt x="23249" y="72146"/>
                      <a:pt x="28492" y="69000"/>
                      <a:pt x="31639" y="63756"/>
                    </a:cubicBezTo>
                    <a:lnTo>
                      <a:pt x="53663" y="23903"/>
                    </a:lnTo>
                    <a:cubicBezTo>
                      <a:pt x="57858" y="15513"/>
                      <a:pt x="54711" y="6074"/>
                      <a:pt x="47370" y="1879"/>
                    </a:cubicBezTo>
                    <a:cubicBezTo>
                      <a:pt x="38980" y="-2316"/>
                      <a:pt x="29541" y="830"/>
                      <a:pt x="25346" y="8172"/>
                    </a:cubicBezTo>
                    <a:lnTo>
                      <a:pt x="3322" y="48024"/>
                    </a:lnTo>
                    <a:cubicBezTo>
                      <a:pt x="-2971" y="55366"/>
                      <a:pt x="176" y="64805"/>
                      <a:pt x="8566" y="70048"/>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8" name="Freeform: Shape 37">
                <a:extLst>
                  <a:ext uri="{FF2B5EF4-FFF2-40B4-BE49-F238E27FC236}">
                    <a16:creationId xmlns:a16="http://schemas.microsoft.com/office/drawing/2014/main" id="{5A5E102E-198A-987F-8D84-B8CCCA48A36E}"/>
                  </a:ext>
                </a:extLst>
              </p:cNvPr>
              <p:cNvSpPr/>
              <p:nvPr/>
            </p:nvSpPr>
            <p:spPr>
              <a:xfrm>
                <a:off x="2318932" y="4365086"/>
                <a:ext cx="71927" cy="54316"/>
              </a:xfrm>
              <a:custGeom>
                <a:avLst/>
                <a:gdLst>
                  <a:gd name="connsiteX0" fmla="*/ 63756 w 71927"/>
                  <a:gd name="connsiteY0" fmla="*/ 23903 h 54316"/>
                  <a:gd name="connsiteX1" fmla="*/ 23903 w 71927"/>
                  <a:gd name="connsiteY1" fmla="*/ 1879 h 54316"/>
                  <a:gd name="connsiteX2" fmla="*/ 1879 w 71927"/>
                  <a:gd name="connsiteY2" fmla="*/ 8172 h 54316"/>
                  <a:gd name="connsiteX3" fmla="*/ 8172 w 71927"/>
                  <a:gd name="connsiteY3" fmla="*/ 30196 h 54316"/>
                  <a:gd name="connsiteX4" fmla="*/ 48024 w 71927"/>
                  <a:gd name="connsiteY4" fmla="*/ 52220 h 54316"/>
                  <a:gd name="connsiteX5" fmla="*/ 55366 w 71927"/>
                  <a:gd name="connsiteY5" fmla="*/ 54317 h 54316"/>
                  <a:gd name="connsiteX6" fmla="*/ 70048 w 71927"/>
                  <a:gd name="connsiteY6" fmla="*/ 45927 h 54316"/>
                  <a:gd name="connsiteX7" fmla="*/ 63756 w 71927"/>
                  <a:gd name="connsiteY7" fmla="*/ 23903 h 5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27" h="54316">
                    <a:moveTo>
                      <a:pt x="63756" y="23903"/>
                    </a:moveTo>
                    <a:lnTo>
                      <a:pt x="23903" y="1879"/>
                    </a:lnTo>
                    <a:cubicBezTo>
                      <a:pt x="15513" y="-2316"/>
                      <a:pt x="6074" y="830"/>
                      <a:pt x="1879" y="8172"/>
                    </a:cubicBezTo>
                    <a:cubicBezTo>
                      <a:pt x="-2316" y="16562"/>
                      <a:pt x="830" y="26000"/>
                      <a:pt x="8172" y="30196"/>
                    </a:cubicBezTo>
                    <a:lnTo>
                      <a:pt x="48024" y="52220"/>
                    </a:lnTo>
                    <a:cubicBezTo>
                      <a:pt x="50122" y="53268"/>
                      <a:pt x="53268" y="54317"/>
                      <a:pt x="55366" y="54317"/>
                    </a:cubicBezTo>
                    <a:cubicBezTo>
                      <a:pt x="61658" y="54317"/>
                      <a:pt x="66902" y="51171"/>
                      <a:pt x="70048" y="45927"/>
                    </a:cubicBezTo>
                    <a:cubicBezTo>
                      <a:pt x="74244" y="38586"/>
                      <a:pt x="71097" y="28098"/>
                      <a:pt x="63756" y="23903"/>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9" name="Freeform: Shape 38">
                <a:extLst>
                  <a:ext uri="{FF2B5EF4-FFF2-40B4-BE49-F238E27FC236}">
                    <a16:creationId xmlns:a16="http://schemas.microsoft.com/office/drawing/2014/main" id="{88E8953E-C7E9-D7E2-B247-CC938CC60AB1}"/>
                  </a:ext>
                </a:extLst>
              </p:cNvPr>
              <p:cNvSpPr/>
              <p:nvPr/>
            </p:nvSpPr>
            <p:spPr>
              <a:xfrm>
                <a:off x="1722216" y="4531155"/>
                <a:ext cx="54040" cy="73879"/>
              </a:xfrm>
              <a:custGeom>
                <a:avLst/>
                <a:gdLst>
                  <a:gd name="connsiteX0" fmla="*/ 22825 w 54040"/>
                  <a:gd name="connsiteY0" fmla="*/ 8856 h 73879"/>
                  <a:gd name="connsiteX1" fmla="*/ 1850 w 54040"/>
                  <a:gd name="connsiteY1" fmla="*/ 49758 h 73879"/>
                  <a:gd name="connsiteX2" fmla="*/ 9191 w 54040"/>
                  <a:gd name="connsiteY2" fmla="*/ 71782 h 73879"/>
                  <a:gd name="connsiteX3" fmla="*/ 16533 w 54040"/>
                  <a:gd name="connsiteY3" fmla="*/ 73879 h 73879"/>
                  <a:gd name="connsiteX4" fmla="*/ 31215 w 54040"/>
                  <a:gd name="connsiteY4" fmla="*/ 65489 h 73879"/>
                  <a:gd name="connsiteX5" fmla="*/ 52191 w 54040"/>
                  <a:gd name="connsiteY5" fmla="*/ 24588 h 73879"/>
                  <a:gd name="connsiteX6" fmla="*/ 44849 w 54040"/>
                  <a:gd name="connsiteY6" fmla="*/ 2564 h 73879"/>
                  <a:gd name="connsiteX7" fmla="*/ 22825 w 54040"/>
                  <a:gd name="connsiteY7" fmla="*/ 8856 h 7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40" h="73879">
                    <a:moveTo>
                      <a:pt x="22825" y="8856"/>
                    </a:moveTo>
                    <a:lnTo>
                      <a:pt x="1850" y="49758"/>
                    </a:lnTo>
                    <a:cubicBezTo>
                      <a:pt x="-2345" y="58148"/>
                      <a:pt x="801" y="67587"/>
                      <a:pt x="9191" y="71782"/>
                    </a:cubicBezTo>
                    <a:cubicBezTo>
                      <a:pt x="11289" y="72831"/>
                      <a:pt x="14435" y="73879"/>
                      <a:pt x="16533" y="73879"/>
                    </a:cubicBezTo>
                    <a:cubicBezTo>
                      <a:pt x="22825" y="73879"/>
                      <a:pt x="28069" y="70733"/>
                      <a:pt x="31215" y="65489"/>
                    </a:cubicBezTo>
                    <a:lnTo>
                      <a:pt x="52191" y="24588"/>
                    </a:lnTo>
                    <a:cubicBezTo>
                      <a:pt x="56386" y="16198"/>
                      <a:pt x="53239" y="6759"/>
                      <a:pt x="44849" y="2564"/>
                    </a:cubicBezTo>
                    <a:cubicBezTo>
                      <a:pt x="37508" y="-2680"/>
                      <a:pt x="27020" y="466"/>
                      <a:pt x="22825" y="8856"/>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EA4DA550-8EB4-2B19-A576-A1B7E8ED511D}"/>
                  </a:ext>
                </a:extLst>
              </p:cNvPr>
              <p:cNvSpPr/>
              <p:nvPr/>
            </p:nvSpPr>
            <p:spPr>
              <a:xfrm>
                <a:off x="1530292" y="3937221"/>
                <a:ext cx="73967" cy="54288"/>
              </a:xfrm>
              <a:custGeom>
                <a:avLst/>
                <a:gdLst>
                  <a:gd name="connsiteX0" fmla="*/ 9191 w 73967"/>
                  <a:gd name="connsiteY0" fmla="*/ 31215 h 54288"/>
                  <a:gd name="connsiteX1" fmla="*/ 50093 w 73967"/>
                  <a:gd name="connsiteY1" fmla="*/ 52191 h 54288"/>
                  <a:gd name="connsiteX2" fmla="*/ 57434 w 73967"/>
                  <a:gd name="connsiteY2" fmla="*/ 54288 h 54288"/>
                  <a:gd name="connsiteX3" fmla="*/ 72117 w 73967"/>
                  <a:gd name="connsiteY3" fmla="*/ 44849 h 54288"/>
                  <a:gd name="connsiteX4" fmla="*/ 64776 w 73967"/>
                  <a:gd name="connsiteY4" fmla="*/ 22825 h 54288"/>
                  <a:gd name="connsiteX5" fmla="*/ 23874 w 73967"/>
                  <a:gd name="connsiteY5" fmla="*/ 1850 h 54288"/>
                  <a:gd name="connsiteX6" fmla="*/ 1850 w 73967"/>
                  <a:gd name="connsiteY6" fmla="*/ 9191 h 54288"/>
                  <a:gd name="connsiteX7" fmla="*/ 9191 w 73967"/>
                  <a:gd name="connsiteY7" fmla="*/ 31215 h 5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67" h="54288">
                    <a:moveTo>
                      <a:pt x="9191" y="31215"/>
                    </a:moveTo>
                    <a:lnTo>
                      <a:pt x="50093" y="52191"/>
                    </a:lnTo>
                    <a:cubicBezTo>
                      <a:pt x="52191" y="53239"/>
                      <a:pt x="55337" y="54288"/>
                      <a:pt x="57434" y="54288"/>
                    </a:cubicBezTo>
                    <a:cubicBezTo>
                      <a:pt x="63727" y="54288"/>
                      <a:pt x="68971" y="51142"/>
                      <a:pt x="72117" y="44849"/>
                    </a:cubicBezTo>
                    <a:cubicBezTo>
                      <a:pt x="76312" y="36459"/>
                      <a:pt x="73166" y="27020"/>
                      <a:pt x="64776" y="22825"/>
                    </a:cubicBezTo>
                    <a:lnTo>
                      <a:pt x="23874" y="1850"/>
                    </a:lnTo>
                    <a:cubicBezTo>
                      <a:pt x="15484" y="-2345"/>
                      <a:pt x="6045" y="801"/>
                      <a:pt x="1850" y="9191"/>
                    </a:cubicBezTo>
                    <a:cubicBezTo>
                      <a:pt x="-2345" y="17581"/>
                      <a:pt x="801" y="27020"/>
                      <a:pt x="9191" y="31215"/>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1" name="Freeform: Shape 40">
                <a:extLst>
                  <a:ext uri="{FF2B5EF4-FFF2-40B4-BE49-F238E27FC236}">
                    <a16:creationId xmlns:a16="http://schemas.microsoft.com/office/drawing/2014/main" id="{90B90085-1A60-BC53-4332-8C3001F09AF4}"/>
                  </a:ext>
                </a:extLst>
              </p:cNvPr>
              <p:cNvSpPr/>
              <p:nvPr/>
            </p:nvSpPr>
            <p:spPr>
              <a:xfrm>
                <a:off x="2315061" y="3927028"/>
                <a:ext cx="72328" cy="56090"/>
              </a:xfrm>
              <a:custGeom>
                <a:avLst/>
                <a:gdLst>
                  <a:gd name="connsiteX0" fmla="*/ 17287 w 72328"/>
                  <a:gd name="connsiteY0" fmla="*/ 56091 h 56090"/>
                  <a:gd name="connsiteX1" fmla="*/ 25677 w 72328"/>
                  <a:gd name="connsiteY1" fmla="*/ 53993 h 56090"/>
                  <a:gd name="connsiteX2" fmla="*/ 64481 w 72328"/>
                  <a:gd name="connsiteY2" fmla="*/ 30921 h 56090"/>
                  <a:gd name="connsiteX3" fmla="*/ 69725 w 72328"/>
                  <a:gd name="connsiteY3" fmla="*/ 7848 h 56090"/>
                  <a:gd name="connsiteX4" fmla="*/ 46652 w 72328"/>
                  <a:gd name="connsiteY4" fmla="*/ 2604 h 56090"/>
                  <a:gd name="connsiteX5" fmla="*/ 7848 w 72328"/>
                  <a:gd name="connsiteY5" fmla="*/ 25677 h 56090"/>
                  <a:gd name="connsiteX6" fmla="*/ 2604 w 72328"/>
                  <a:gd name="connsiteY6" fmla="*/ 48749 h 56090"/>
                  <a:gd name="connsiteX7" fmla="*/ 17287 w 72328"/>
                  <a:gd name="connsiteY7" fmla="*/ 56091 h 5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28" h="56090">
                    <a:moveTo>
                      <a:pt x="17287" y="56091"/>
                    </a:moveTo>
                    <a:cubicBezTo>
                      <a:pt x="20433" y="56091"/>
                      <a:pt x="23579" y="55042"/>
                      <a:pt x="25677" y="53993"/>
                    </a:cubicBezTo>
                    <a:lnTo>
                      <a:pt x="64481" y="30921"/>
                    </a:lnTo>
                    <a:cubicBezTo>
                      <a:pt x="71822" y="25677"/>
                      <a:pt x="74968" y="16238"/>
                      <a:pt x="69725" y="7848"/>
                    </a:cubicBezTo>
                    <a:cubicBezTo>
                      <a:pt x="65530" y="506"/>
                      <a:pt x="55042" y="-2640"/>
                      <a:pt x="46652" y="2604"/>
                    </a:cubicBezTo>
                    <a:lnTo>
                      <a:pt x="7848" y="25677"/>
                    </a:lnTo>
                    <a:cubicBezTo>
                      <a:pt x="506" y="30921"/>
                      <a:pt x="-2640" y="40359"/>
                      <a:pt x="2604" y="48749"/>
                    </a:cubicBezTo>
                    <a:cubicBezTo>
                      <a:pt x="5750" y="53993"/>
                      <a:pt x="10994" y="56091"/>
                      <a:pt x="17287" y="56091"/>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B0FFDC38-ECF6-05BA-0ABF-46447C811F3A}"/>
                  </a:ext>
                </a:extLst>
              </p:cNvPr>
              <p:cNvSpPr/>
              <p:nvPr/>
            </p:nvSpPr>
            <p:spPr>
              <a:xfrm>
                <a:off x="2165088" y="4529017"/>
                <a:ext cx="56597" cy="71822"/>
              </a:xfrm>
              <a:custGeom>
                <a:avLst/>
                <a:gdLst>
                  <a:gd name="connsiteX0" fmla="*/ 30920 w 56597"/>
                  <a:gd name="connsiteY0" fmla="*/ 7848 h 71822"/>
                  <a:gd name="connsiteX1" fmla="*/ 7848 w 56597"/>
                  <a:gd name="connsiteY1" fmla="*/ 2604 h 71822"/>
                  <a:gd name="connsiteX2" fmla="*/ 2604 w 56597"/>
                  <a:gd name="connsiteY2" fmla="*/ 25677 h 71822"/>
                  <a:gd name="connsiteX3" fmla="*/ 26725 w 56597"/>
                  <a:gd name="connsiteY3" fmla="*/ 64481 h 71822"/>
                  <a:gd name="connsiteX4" fmla="*/ 40359 w 56597"/>
                  <a:gd name="connsiteY4" fmla="*/ 71822 h 71822"/>
                  <a:gd name="connsiteX5" fmla="*/ 48749 w 56597"/>
                  <a:gd name="connsiteY5" fmla="*/ 69725 h 71822"/>
                  <a:gd name="connsiteX6" fmla="*/ 53993 w 56597"/>
                  <a:gd name="connsiteY6" fmla="*/ 46652 h 71822"/>
                  <a:gd name="connsiteX7" fmla="*/ 30920 w 56597"/>
                  <a:gd name="connsiteY7" fmla="*/ 7848 h 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97" h="71822">
                    <a:moveTo>
                      <a:pt x="30920" y="7848"/>
                    </a:moveTo>
                    <a:cubicBezTo>
                      <a:pt x="25677" y="506"/>
                      <a:pt x="16238" y="-2640"/>
                      <a:pt x="7848" y="2604"/>
                    </a:cubicBezTo>
                    <a:cubicBezTo>
                      <a:pt x="506" y="7848"/>
                      <a:pt x="-2640" y="17287"/>
                      <a:pt x="2604" y="25677"/>
                    </a:cubicBezTo>
                    <a:lnTo>
                      <a:pt x="26725" y="64481"/>
                    </a:lnTo>
                    <a:cubicBezTo>
                      <a:pt x="29872" y="69725"/>
                      <a:pt x="35116" y="71822"/>
                      <a:pt x="40359" y="71822"/>
                    </a:cubicBezTo>
                    <a:cubicBezTo>
                      <a:pt x="43506" y="71822"/>
                      <a:pt x="46652" y="70773"/>
                      <a:pt x="48749" y="69725"/>
                    </a:cubicBezTo>
                    <a:cubicBezTo>
                      <a:pt x="56091" y="64481"/>
                      <a:pt x="59237" y="55042"/>
                      <a:pt x="53993" y="46652"/>
                    </a:cubicBezTo>
                    <a:lnTo>
                      <a:pt x="30920" y="7848"/>
                    </a:ln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3" name="Freeform: Shape 42">
                <a:extLst>
                  <a:ext uri="{FF2B5EF4-FFF2-40B4-BE49-F238E27FC236}">
                    <a16:creationId xmlns:a16="http://schemas.microsoft.com/office/drawing/2014/main" id="{EE936F68-21AE-D43B-B81E-CCFA92E97D60}"/>
                  </a:ext>
                </a:extLst>
              </p:cNvPr>
              <p:cNvSpPr/>
              <p:nvPr/>
            </p:nvSpPr>
            <p:spPr>
              <a:xfrm>
                <a:off x="1546319" y="4386385"/>
                <a:ext cx="71822" cy="57139"/>
              </a:xfrm>
              <a:custGeom>
                <a:avLst/>
                <a:gdLst>
                  <a:gd name="connsiteX0" fmla="*/ 69725 w 71822"/>
                  <a:gd name="connsiteY0" fmla="*/ 7848 h 57139"/>
                  <a:gd name="connsiteX1" fmla="*/ 46652 w 71822"/>
                  <a:gd name="connsiteY1" fmla="*/ 2604 h 57139"/>
                  <a:gd name="connsiteX2" fmla="*/ 7848 w 71822"/>
                  <a:gd name="connsiteY2" fmla="*/ 26725 h 57139"/>
                  <a:gd name="connsiteX3" fmla="*/ 2604 w 71822"/>
                  <a:gd name="connsiteY3" fmla="*/ 49798 h 57139"/>
                  <a:gd name="connsiteX4" fmla="*/ 16238 w 71822"/>
                  <a:gd name="connsiteY4" fmla="*/ 57140 h 57139"/>
                  <a:gd name="connsiteX5" fmla="*/ 24628 w 71822"/>
                  <a:gd name="connsiteY5" fmla="*/ 55042 h 57139"/>
                  <a:gd name="connsiteX6" fmla="*/ 63432 w 71822"/>
                  <a:gd name="connsiteY6" fmla="*/ 30920 h 57139"/>
                  <a:gd name="connsiteX7" fmla="*/ 69725 w 71822"/>
                  <a:gd name="connsiteY7" fmla="*/ 7848 h 5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22" h="57139">
                    <a:moveTo>
                      <a:pt x="69725" y="7848"/>
                    </a:moveTo>
                    <a:cubicBezTo>
                      <a:pt x="64481" y="506"/>
                      <a:pt x="55042" y="-2640"/>
                      <a:pt x="46652" y="2604"/>
                    </a:cubicBezTo>
                    <a:lnTo>
                      <a:pt x="7848" y="26725"/>
                    </a:lnTo>
                    <a:cubicBezTo>
                      <a:pt x="506" y="31969"/>
                      <a:pt x="-2640" y="41408"/>
                      <a:pt x="2604" y="49798"/>
                    </a:cubicBezTo>
                    <a:cubicBezTo>
                      <a:pt x="5750" y="55042"/>
                      <a:pt x="10994" y="57140"/>
                      <a:pt x="16238" y="57140"/>
                    </a:cubicBezTo>
                    <a:cubicBezTo>
                      <a:pt x="19384" y="57140"/>
                      <a:pt x="22530" y="56091"/>
                      <a:pt x="24628" y="55042"/>
                    </a:cubicBezTo>
                    <a:lnTo>
                      <a:pt x="63432" y="30920"/>
                    </a:lnTo>
                    <a:cubicBezTo>
                      <a:pt x="71822" y="25677"/>
                      <a:pt x="73920" y="15189"/>
                      <a:pt x="69725" y="7848"/>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4" name="Freeform: Shape 43">
                <a:extLst>
                  <a:ext uri="{FF2B5EF4-FFF2-40B4-BE49-F238E27FC236}">
                    <a16:creationId xmlns:a16="http://schemas.microsoft.com/office/drawing/2014/main" id="{D260B782-934E-076B-2B74-90A378940DA3}"/>
                  </a:ext>
                </a:extLst>
              </p:cNvPr>
              <p:cNvSpPr/>
              <p:nvPr/>
            </p:nvSpPr>
            <p:spPr>
              <a:xfrm>
                <a:off x="1696758" y="3765985"/>
                <a:ext cx="57762" cy="71356"/>
              </a:xfrm>
              <a:custGeom>
                <a:avLst/>
                <a:gdLst>
                  <a:gd name="connsiteX0" fmla="*/ 27308 w 57762"/>
                  <a:gd name="connsiteY0" fmla="*/ 64015 h 71356"/>
                  <a:gd name="connsiteX1" fmla="*/ 40942 w 57762"/>
                  <a:gd name="connsiteY1" fmla="*/ 71356 h 71356"/>
                  <a:gd name="connsiteX2" fmla="*/ 50381 w 57762"/>
                  <a:gd name="connsiteY2" fmla="*/ 68210 h 71356"/>
                  <a:gd name="connsiteX3" fmla="*/ 55625 w 57762"/>
                  <a:gd name="connsiteY3" fmla="*/ 45137 h 71356"/>
                  <a:gd name="connsiteX4" fmla="*/ 30455 w 57762"/>
                  <a:gd name="connsiteY4" fmla="*/ 7382 h 71356"/>
                  <a:gd name="connsiteX5" fmla="*/ 7382 w 57762"/>
                  <a:gd name="connsiteY5" fmla="*/ 2138 h 71356"/>
                  <a:gd name="connsiteX6" fmla="*/ 2138 w 57762"/>
                  <a:gd name="connsiteY6" fmla="*/ 25211 h 71356"/>
                  <a:gd name="connsiteX7" fmla="*/ 27308 w 57762"/>
                  <a:gd name="connsiteY7" fmla="*/ 6401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62" h="71356">
                    <a:moveTo>
                      <a:pt x="27308" y="64015"/>
                    </a:moveTo>
                    <a:cubicBezTo>
                      <a:pt x="30455" y="69259"/>
                      <a:pt x="35698" y="71356"/>
                      <a:pt x="40942" y="71356"/>
                    </a:cubicBezTo>
                    <a:cubicBezTo>
                      <a:pt x="44089" y="71356"/>
                      <a:pt x="47235" y="70308"/>
                      <a:pt x="50381" y="68210"/>
                    </a:cubicBezTo>
                    <a:cubicBezTo>
                      <a:pt x="57722" y="62966"/>
                      <a:pt x="59820" y="53527"/>
                      <a:pt x="55625" y="45137"/>
                    </a:cubicBezTo>
                    <a:lnTo>
                      <a:pt x="30455" y="7382"/>
                    </a:lnTo>
                    <a:cubicBezTo>
                      <a:pt x="25211" y="41"/>
                      <a:pt x="14723" y="-2057"/>
                      <a:pt x="7382" y="2138"/>
                    </a:cubicBezTo>
                    <a:cubicBezTo>
                      <a:pt x="41" y="7382"/>
                      <a:pt x="-2057" y="16821"/>
                      <a:pt x="2138" y="25211"/>
                    </a:cubicBezTo>
                    <a:lnTo>
                      <a:pt x="27308" y="64015"/>
                    </a:ln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sp>
        <p:nvSpPr>
          <p:cNvPr id="11" name="Graphic 17">
            <a:extLst>
              <a:ext uri="{FF2B5EF4-FFF2-40B4-BE49-F238E27FC236}">
                <a16:creationId xmlns:a16="http://schemas.microsoft.com/office/drawing/2014/main" id="{EB4516C1-F0E4-9589-77F1-1A953455F3BE}"/>
              </a:ext>
            </a:extLst>
          </p:cNvPr>
          <p:cNvSpPr/>
          <p:nvPr/>
        </p:nvSpPr>
        <p:spPr>
          <a:xfrm>
            <a:off x="7023696" y="1984694"/>
            <a:ext cx="586579" cy="482028"/>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C9C8B982-F379-ADCE-9A34-484B1D3BAAE4}"/>
              </a:ext>
            </a:extLst>
          </p:cNvPr>
          <p:cNvGrpSpPr/>
          <p:nvPr/>
        </p:nvGrpSpPr>
        <p:grpSpPr>
          <a:xfrm>
            <a:off x="659490" y="2312019"/>
            <a:ext cx="2426096" cy="892732"/>
            <a:chOff x="671065" y="2024703"/>
            <a:chExt cx="2426096" cy="892732"/>
          </a:xfrm>
        </p:grpSpPr>
        <p:sp>
          <p:nvSpPr>
            <p:cNvPr id="15" name="Freeform: Shape 14">
              <a:extLst>
                <a:ext uri="{FF2B5EF4-FFF2-40B4-BE49-F238E27FC236}">
                  <a16:creationId xmlns:a16="http://schemas.microsoft.com/office/drawing/2014/main" id="{016B5A60-954F-0652-60F7-D02602404A6F}"/>
                </a:ext>
              </a:extLst>
            </p:cNvPr>
            <p:cNvSpPr/>
            <p:nvPr/>
          </p:nvSpPr>
          <p:spPr>
            <a:xfrm>
              <a:off x="671065" y="2527761"/>
              <a:ext cx="2426096" cy="389674"/>
            </a:xfrm>
            <a:custGeom>
              <a:avLst/>
              <a:gdLst>
                <a:gd name="connsiteX0" fmla="*/ 0 w 1444653"/>
                <a:gd name="connsiteY0" fmla="*/ 0 h 1371600"/>
                <a:gd name="connsiteX1" fmla="*/ 1444653 w 1444653"/>
                <a:gd name="connsiteY1" fmla="*/ 0 h 1371600"/>
                <a:gd name="connsiteX2" fmla="*/ 1444653 w 1444653"/>
                <a:gd name="connsiteY2" fmla="*/ 1371600 h 1371600"/>
                <a:gd name="connsiteX3" fmla="*/ 0 w 1444653"/>
                <a:gd name="connsiteY3" fmla="*/ 1371600 h 1371600"/>
                <a:gd name="connsiteX4" fmla="*/ 0 w 144465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53" h="1371600">
                  <a:moveTo>
                    <a:pt x="0" y="0"/>
                  </a:moveTo>
                  <a:lnTo>
                    <a:pt x="1444653" y="0"/>
                  </a:lnTo>
                  <a:lnTo>
                    <a:pt x="1444653" y="1371600"/>
                  </a:lnTo>
                  <a:lnTo>
                    <a:pt x="0" y="1371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242424">
                      <a:hueOff val="0"/>
                      <a:satOff val="0"/>
                      <a:lumOff val="0"/>
                      <a:alphaOff val="0"/>
                    </a:srgbClr>
                  </a:solidFill>
                  <a:effectLst/>
                  <a:uLnTx/>
                  <a:uFillTx/>
                  <a:latin typeface="Segoe UI"/>
                  <a:ea typeface="+mn-ea"/>
                  <a:cs typeface="+mn-cs"/>
                </a:rPr>
                <a:t>Professional Styles</a:t>
              </a:r>
              <a:endParaRPr kumimoji="0" lang="en-GB" sz="2000" b="0" i="0" u="none" strike="noStrike" kern="1200" cap="none" spc="0" normalizeH="0" baseline="0" noProof="0">
                <a:ln>
                  <a:noFill/>
                </a:ln>
                <a:solidFill>
                  <a:srgbClr val="242424">
                    <a:hueOff val="0"/>
                    <a:satOff val="0"/>
                    <a:lumOff val="0"/>
                    <a:alphaOff val="0"/>
                  </a:srgbClr>
                </a:solidFill>
                <a:effectLst/>
                <a:uLnTx/>
                <a:uFillTx/>
                <a:latin typeface="Segoe UI"/>
                <a:ea typeface="+mn-ea"/>
                <a:cs typeface="+mn-cs"/>
              </a:endParaRPr>
            </a:p>
          </p:txBody>
        </p:sp>
        <p:pic>
          <p:nvPicPr>
            <p:cNvPr id="17" name="Graphic 16">
              <a:extLst>
                <a:ext uri="{FF2B5EF4-FFF2-40B4-BE49-F238E27FC236}">
                  <a16:creationId xmlns:a16="http://schemas.microsoft.com/office/drawing/2014/main" id="{94766FB8-3960-2CDD-ED2D-D85BFCD438C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1781" y="2024703"/>
              <a:ext cx="2084663" cy="446713"/>
            </a:xfrm>
            <a:prstGeom prst="rect">
              <a:avLst/>
            </a:prstGeom>
          </p:spPr>
        </p:pic>
      </p:grpSp>
      <p:grpSp>
        <p:nvGrpSpPr>
          <p:cNvPr id="23" name="Group 22">
            <a:extLst>
              <a:ext uri="{FF2B5EF4-FFF2-40B4-BE49-F238E27FC236}">
                <a16:creationId xmlns:a16="http://schemas.microsoft.com/office/drawing/2014/main" id="{AC79C8F2-6889-3855-D627-08183C775D88}"/>
              </a:ext>
            </a:extLst>
          </p:cNvPr>
          <p:cNvGrpSpPr/>
          <p:nvPr/>
        </p:nvGrpSpPr>
        <p:grpSpPr>
          <a:xfrm>
            <a:off x="3395525" y="2312019"/>
            <a:ext cx="2426096" cy="892732"/>
            <a:chOff x="722746" y="2024703"/>
            <a:chExt cx="2426096" cy="892732"/>
          </a:xfrm>
        </p:grpSpPr>
        <p:sp>
          <p:nvSpPr>
            <p:cNvPr id="24" name="Freeform: Shape 23">
              <a:extLst>
                <a:ext uri="{FF2B5EF4-FFF2-40B4-BE49-F238E27FC236}">
                  <a16:creationId xmlns:a16="http://schemas.microsoft.com/office/drawing/2014/main" id="{FDD4C7F6-6B71-EC49-0A0D-9A5FE879AF92}"/>
                </a:ext>
              </a:extLst>
            </p:cNvPr>
            <p:cNvSpPr/>
            <p:nvPr/>
          </p:nvSpPr>
          <p:spPr>
            <a:xfrm>
              <a:off x="722746" y="2527761"/>
              <a:ext cx="2426096" cy="389674"/>
            </a:xfrm>
            <a:custGeom>
              <a:avLst/>
              <a:gdLst>
                <a:gd name="connsiteX0" fmla="*/ 0 w 1444653"/>
                <a:gd name="connsiteY0" fmla="*/ 0 h 1371600"/>
                <a:gd name="connsiteX1" fmla="*/ 1444653 w 1444653"/>
                <a:gd name="connsiteY1" fmla="*/ 0 h 1371600"/>
                <a:gd name="connsiteX2" fmla="*/ 1444653 w 1444653"/>
                <a:gd name="connsiteY2" fmla="*/ 1371600 h 1371600"/>
                <a:gd name="connsiteX3" fmla="*/ 0 w 1444653"/>
                <a:gd name="connsiteY3" fmla="*/ 1371600 h 1371600"/>
                <a:gd name="connsiteX4" fmla="*/ 0 w 144465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53" h="1371600">
                  <a:moveTo>
                    <a:pt x="0" y="0"/>
                  </a:moveTo>
                  <a:lnTo>
                    <a:pt x="1444653" y="0"/>
                  </a:lnTo>
                  <a:lnTo>
                    <a:pt x="1444653" y="1371600"/>
                  </a:lnTo>
                  <a:lnTo>
                    <a:pt x="0" y="1371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242424">
                      <a:hueOff val="0"/>
                      <a:satOff val="0"/>
                      <a:lumOff val="0"/>
                      <a:alphaOff val="0"/>
                    </a:srgbClr>
                  </a:solidFill>
                  <a:effectLst/>
                  <a:uLnTx/>
                  <a:uFillTx/>
                  <a:latin typeface="Segoe UI"/>
                  <a:ea typeface="+mn-ea"/>
                  <a:cs typeface="+mn-cs"/>
                </a:rPr>
                <a:t>Focus Styles</a:t>
              </a:r>
              <a:endParaRPr kumimoji="0" lang="en-GB" sz="2000" b="0" i="0" u="none" strike="noStrike" kern="1200" cap="none" spc="0" normalizeH="0" baseline="0" noProof="0">
                <a:ln>
                  <a:noFill/>
                </a:ln>
                <a:solidFill>
                  <a:srgbClr val="242424">
                    <a:hueOff val="0"/>
                    <a:satOff val="0"/>
                    <a:lumOff val="0"/>
                    <a:alphaOff val="0"/>
                  </a:srgbClr>
                </a:solidFill>
                <a:effectLst/>
                <a:uLnTx/>
                <a:uFillTx/>
                <a:latin typeface="Segoe UI"/>
                <a:ea typeface="+mn-ea"/>
                <a:cs typeface="+mn-cs"/>
              </a:endParaRPr>
            </a:p>
          </p:txBody>
        </p:sp>
        <p:pic>
          <p:nvPicPr>
            <p:cNvPr id="25" name="Graphic 24">
              <a:extLst>
                <a:ext uri="{FF2B5EF4-FFF2-40B4-BE49-F238E27FC236}">
                  <a16:creationId xmlns:a16="http://schemas.microsoft.com/office/drawing/2014/main" id="{88348AF4-68DB-E059-CC11-0AC3B9EB03A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1781" y="2024703"/>
              <a:ext cx="2084663" cy="446713"/>
            </a:xfrm>
            <a:prstGeom prst="rect">
              <a:avLst/>
            </a:prstGeom>
          </p:spPr>
        </p:pic>
      </p:grpSp>
      <p:grpSp>
        <p:nvGrpSpPr>
          <p:cNvPr id="3" name="Group 2">
            <a:extLst>
              <a:ext uri="{FF2B5EF4-FFF2-40B4-BE49-F238E27FC236}">
                <a16:creationId xmlns:a16="http://schemas.microsoft.com/office/drawing/2014/main" id="{A3266CFD-2D0C-0BF8-ED68-18465B29D011}"/>
              </a:ext>
            </a:extLst>
          </p:cNvPr>
          <p:cNvGrpSpPr/>
          <p:nvPr/>
        </p:nvGrpSpPr>
        <p:grpSpPr>
          <a:xfrm>
            <a:off x="3854855" y="3406216"/>
            <a:ext cx="1507437" cy="1513446"/>
            <a:chOff x="3796157" y="3406216"/>
            <a:chExt cx="1507437" cy="1513446"/>
          </a:xfrm>
        </p:grpSpPr>
        <p:sp>
          <p:nvSpPr>
            <p:cNvPr id="12" name="Partial Circle 11">
              <a:extLst>
                <a:ext uri="{FF2B5EF4-FFF2-40B4-BE49-F238E27FC236}">
                  <a16:creationId xmlns:a16="http://schemas.microsoft.com/office/drawing/2014/main" id="{EC074F12-E487-4FA5-8DFC-B7EE7D8C2C4C}"/>
                </a:ext>
              </a:extLst>
            </p:cNvPr>
            <p:cNvSpPr/>
            <p:nvPr/>
          </p:nvSpPr>
          <p:spPr>
            <a:xfrm>
              <a:off x="3796157" y="3406216"/>
              <a:ext cx="1489241" cy="1459068"/>
            </a:xfrm>
            <a:prstGeom prst="pie">
              <a:avLst>
                <a:gd name="adj1" fmla="val 16222458"/>
                <a:gd name="adj2" fmla="val 2110157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nvGrpSpPr>
            <p:cNvPr id="47" name="Group 46">
              <a:extLst>
                <a:ext uri="{FF2B5EF4-FFF2-40B4-BE49-F238E27FC236}">
                  <a16:creationId xmlns:a16="http://schemas.microsoft.com/office/drawing/2014/main" id="{B964574D-13AA-CFE7-DBCE-ECADE78978B6}"/>
                </a:ext>
              </a:extLst>
            </p:cNvPr>
            <p:cNvGrpSpPr/>
            <p:nvPr/>
          </p:nvGrpSpPr>
          <p:grpSpPr>
            <a:xfrm>
              <a:off x="3811207" y="3426227"/>
              <a:ext cx="1492387" cy="1493435"/>
              <a:chOff x="1224856" y="3426227"/>
              <a:chExt cx="1492387" cy="1493435"/>
            </a:xfrm>
          </p:grpSpPr>
          <p:sp>
            <p:nvSpPr>
              <p:cNvPr id="48" name="Freeform: Shape 47">
                <a:extLst>
                  <a:ext uri="{FF2B5EF4-FFF2-40B4-BE49-F238E27FC236}">
                    <a16:creationId xmlns:a16="http://schemas.microsoft.com/office/drawing/2014/main" id="{D8501119-7A32-889D-1601-BD74C9A757A9}"/>
                  </a:ext>
                </a:extLst>
              </p:cNvPr>
              <p:cNvSpPr/>
              <p:nvPr/>
            </p:nvSpPr>
            <p:spPr>
              <a:xfrm>
                <a:off x="1398950" y="3603467"/>
                <a:ext cx="1145247" cy="1145247"/>
              </a:xfrm>
              <a:custGeom>
                <a:avLst/>
                <a:gdLst>
                  <a:gd name="connsiteX0" fmla="*/ 572624 w 1145247"/>
                  <a:gd name="connsiteY0" fmla="*/ 1145247 h 1145247"/>
                  <a:gd name="connsiteX1" fmla="*/ 1145247 w 1145247"/>
                  <a:gd name="connsiteY1" fmla="*/ 572624 h 1145247"/>
                  <a:gd name="connsiteX2" fmla="*/ 572624 w 1145247"/>
                  <a:gd name="connsiteY2" fmla="*/ 0 h 1145247"/>
                  <a:gd name="connsiteX3" fmla="*/ 0 w 1145247"/>
                  <a:gd name="connsiteY3" fmla="*/ 572624 h 1145247"/>
                  <a:gd name="connsiteX4" fmla="*/ 572624 w 1145247"/>
                  <a:gd name="connsiteY4" fmla="*/ 1145247 h 1145247"/>
                  <a:gd name="connsiteX5" fmla="*/ 572624 w 1145247"/>
                  <a:gd name="connsiteY5" fmla="*/ 33560 h 1145247"/>
                  <a:gd name="connsiteX6" fmla="*/ 1111687 w 1145247"/>
                  <a:gd name="connsiteY6" fmla="*/ 572624 h 1145247"/>
                  <a:gd name="connsiteX7" fmla="*/ 572624 w 1145247"/>
                  <a:gd name="connsiteY7" fmla="*/ 1111687 h 1145247"/>
                  <a:gd name="connsiteX8" fmla="*/ 32512 w 1145247"/>
                  <a:gd name="connsiteY8" fmla="*/ 572624 h 1145247"/>
                  <a:gd name="connsiteX9" fmla="*/ 572624 w 1145247"/>
                  <a:gd name="connsiteY9" fmla="*/ 33560 h 114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247" h="1145247">
                    <a:moveTo>
                      <a:pt x="572624" y="1145247"/>
                    </a:moveTo>
                    <a:cubicBezTo>
                      <a:pt x="888301" y="1145247"/>
                      <a:pt x="1145247" y="888301"/>
                      <a:pt x="1145247" y="572624"/>
                    </a:cubicBezTo>
                    <a:cubicBezTo>
                      <a:pt x="1145247" y="256947"/>
                      <a:pt x="888301" y="0"/>
                      <a:pt x="572624" y="0"/>
                    </a:cubicBezTo>
                    <a:cubicBezTo>
                      <a:pt x="256946" y="0"/>
                      <a:pt x="0" y="256947"/>
                      <a:pt x="0" y="572624"/>
                    </a:cubicBezTo>
                    <a:cubicBezTo>
                      <a:pt x="0" y="888301"/>
                      <a:pt x="256946" y="1145247"/>
                      <a:pt x="572624" y="1145247"/>
                    </a:cubicBezTo>
                    <a:close/>
                    <a:moveTo>
                      <a:pt x="572624" y="33560"/>
                    </a:moveTo>
                    <a:cubicBezTo>
                      <a:pt x="870472" y="33560"/>
                      <a:pt x="1111687" y="275824"/>
                      <a:pt x="1111687" y="572624"/>
                    </a:cubicBezTo>
                    <a:cubicBezTo>
                      <a:pt x="1111687" y="870472"/>
                      <a:pt x="869423" y="1111687"/>
                      <a:pt x="572624" y="1111687"/>
                    </a:cubicBezTo>
                    <a:cubicBezTo>
                      <a:pt x="275824" y="1111687"/>
                      <a:pt x="32512" y="870472"/>
                      <a:pt x="32512" y="572624"/>
                    </a:cubicBezTo>
                    <a:cubicBezTo>
                      <a:pt x="32512" y="275824"/>
                      <a:pt x="274775" y="33560"/>
                      <a:pt x="572624" y="33560"/>
                    </a:cubicBezTo>
                    <a:close/>
                  </a:path>
                </a:pathLst>
              </a:custGeom>
              <a:solidFill>
                <a:schemeClr val="tx2"/>
              </a:solid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9" name="Freeform: Shape 48">
                <a:extLst>
                  <a:ext uri="{FF2B5EF4-FFF2-40B4-BE49-F238E27FC236}">
                    <a16:creationId xmlns:a16="http://schemas.microsoft.com/office/drawing/2014/main" id="{0755BF96-ECB5-5B3F-52EB-945D7233DBD0}"/>
                  </a:ext>
                </a:extLst>
              </p:cNvPr>
              <p:cNvSpPr/>
              <p:nvPr/>
            </p:nvSpPr>
            <p:spPr>
              <a:xfrm>
                <a:off x="1224856" y="3426227"/>
                <a:ext cx="1492387" cy="1493435"/>
              </a:xfrm>
              <a:custGeom>
                <a:avLst/>
                <a:gdLst>
                  <a:gd name="connsiteX0" fmla="*/ 745669 w 1492387"/>
                  <a:gd name="connsiteY0" fmla="*/ 0 h 1493435"/>
                  <a:gd name="connsiteX1" fmla="*/ 0 w 1492387"/>
                  <a:gd name="connsiteY1" fmla="*/ 746718 h 1493435"/>
                  <a:gd name="connsiteX2" fmla="*/ 745669 w 1492387"/>
                  <a:gd name="connsiteY2" fmla="*/ 1493436 h 1493435"/>
                  <a:gd name="connsiteX3" fmla="*/ 1492387 w 1492387"/>
                  <a:gd name="connsiteY3" fmla="*/ 746718 h 1493435"/>
                  <a:gd name="connsiteX4" fmla="*/ 745669 w 1492387"/>
                  <a:gd name="connsiteY4" fmla="*/ 0 h 1493435"/>
                  <a:gd name="connsiteX5" fmla="*/ 745669 w 1492387"/>
                  <a:gd name="connsiteY5" fmla="*/ 109071 h 1493435"/>
                  <a:gd name="connsiteX6" fmla="*/ 1383316 w 1492387"/>
                  <a:gd name="connsiteY6" fmla="*/ 746718 h 1493435"/>
                  <a:gd name="connsiteX7" fmla="*/ 745669 w 1492387"/>
                  <a:gd name="connsiteY7" fmla="*/ 1384365 h 1493435"/>
                  <a:gd name="connsiteX8" fmla="*/ 108022 w 1492387"/>
                  <a:gd name="connsiteY8" fmla="*/ 746718 h 1493435"/>
                  <a:gd name="connsiteX9" fmla="*/ 745669 w 1492387"/>
                  <a:gd name="connsiteY9" fmla="*/ 109071 h 149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387" h="1493435">
                    <a:moveTo>
                      <a:pt x="745669" y="0"/>
                    </a:moveTo>
                    <a:cubicBezTo>
                      <a:pt x="334555" y="0"/>
                      <a:pt x="0" y="334555"/>
                      <a:pt x="0" y="746718"/>
                    </a:cubicBezTo>
                    <a:cubicBezTo>
                      <a:pt x="0" y="1158881"/>
                      <a:pt x="334555" y="1493436"/>
                      <a:pt x="745669" y="1493436"/>
                    </a:cubicBezTo>
                    <a:cubicBezTo>
                      <a:pt x="1156784" y="1493436"/>
                      <a:pt x="1492387" y="1158881"/>
                      <a:pt x="1492387" y="746718"/>
                    </a:cubicBezTo>
                    <a:cubicBezTo>
                      <a:pt x="1492387" y="334555"/>
                      <a:pt x="1157833" y="0"/>
                      <a:pt x="745669" y="0"/>
                    </a:cubicBezTo>
                    <a:close/>
                    <a:moveTo>
                      <a:pt x="745669" y="109071"/>
                    </a:moveTo>
                    <a:cubicBezTo>
                      <a:pt x="1097004" y="109071"/>
                      <a:pt x="1383316" y="395383"/>
                      <a:pt x="1383316" y="746718"/>
                    </a:cubicBezTo>
                    <a:cubicBezTo>
                      <a:pt x="1383316" y="1098053"/>
                      <a:pt x="1097004" y="1384365"/>
                      <a:pt x="745669" y="1384365"/>
                    </a:cubicBezTo>
                    <a:cubicBezTo>
                      <a:pt x="394334" y="1384365"/>
                      <a:pt x="108022" y="1098053"/>
                      <a:pt x="108022" y="746718"/>
                    </a:cubicBezTo>
                    <a:cubicBezTo>
                      <a:pt x="108022" y="395383"/>
                      <a:pt x="394334" y="109071"/>
                      <a:pt x="745669" y="109071"/>
                    </a:cubicBezTo>
                    <a:close/>
                  </a:path>
                </a:pathLst>
              </a:custGeom>
              <a:solidFill>
                <a:schemeClr val="tx2"/>
              </a:solid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nvGrpSpPr>
              <p:cNvPr id="50" name="Group 49">
                <a:extLst>
                  <a:ext uri="{FF2B5EF4-FFF2-40B4-BE49-F238E27FC236}">
                    <a16:creationId xmlns:a16="http://schemas.microsoft.com/office/drawing/2014/main" id="{DC6A39EE-A0EA-5538-924D-D093A313F66E}"/>
                  </a:ext>
                </a:extLst>
              </p:cNvPr>
              <p:cNvGrpSpPr/>
              <p:nvPr/>
            </p:nvGrpSpPr>
            <p:grpSpPr>
              <a:xfrm>
                <a:off x="1477607" y="3686319"/>
                <a:ext cx="975347" cy="975348"/>
                <a:chOff x="1477607" y="3686319"/>
                <a:chExt cx="975347" cy="975348"/>
              </a:xfrm>
              <a:solidFill>
                <a:schemeClr val="accent1"/>
              </a:solidFill>
            </p:grpSpPr>
            <p:sp>
              <p:nvSpPr>
                <p:cNvPr id="51" name="Freeform: Shape 50">
                  <a:extLst>
                    <a:ext uri="{FF2B5EF4-FFF2-40B4-BE49-F238E27FC236}">
                      <a16:creationId xmlns:a16="http://schemas.microsoft.com/office/drawing/2014/main" id="{AD51C807-C068-2626-CDE3-225A82FBC12A}"/>
                    </a:ext>
                  </a:extLst>
                </p:cNvPr>
                <p:cNvSpPr/>
                <p:nvPr/>
              </p:nvSpPr>
              <p:spPr>
                <a:xfrm>
                  <a:off x="1954793" y="3686319"/>
                  <a:ext cx="33560" cy="79705"/>
                </a:xfrm>
                <a:custGeom>
                  <a:avLst/>
                  <a:gdLst>
                    <a:gd name="connsiteX0" fmla="*/ 16780 w 33560"/>
                    <a:gd name="connsiteY0" fmla="*/ 79706 h 79705"/>
                    <a:gd name="connsiteX1" fmla="*/ 33560 w 33560"/>
                    <a:gd name="connsiteY1" fmla="*/ 62926 h 79705"/>
                    <a:gd name="connsiteX2" fmla="*/ 33560 w 33560"/>
                    <a:gd name="connsiteY2" fmla="*/ 16780 h 79705"/>
                    <a:gd name="connsiteX3" fmla="*/ 16780 w 33560"/>
                    <a:gd name="connsiteY3" fmla="*/ 0 h 79705"/>
                    <a:gd name="connsiteX4" fmla="*/ 0 w 33560"/>
                    <a:gd name="connsiteY4" fmla="*/ 16780 h 79705"/>
                    <a:gd name="connsiteX5" fmla="*/ 0 w 33560"/>
                    <a:gd name="connsiteY5" fmla="*/ 62926 h 79705"/>
                    <a:gd name="connsiteX6" fmla="*/ 16780 w 33560"/>
                    <a:gd name="connsiteY6" fmla="*/ 79706 h 7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60" h="79705">
                      <a:moveTo>
                        <a:pt x="16780" y="79706"/>
                      </a:moveTo>
                      <a:cubicBezTo>
                        <a:pt x="26219" y="79706"/>
                        <a:pt x="33560" y="72365"/>
                        <a:pt x="33560" y="62926"/>
                      </a:cubicBezTo>
                      <a:lnTo>
                        <a:pt x="33560" y="16780"/>
                      </a:lnTo>
                      <a:cubicBezTo>
                        <a:pt x="33560" y="7341"/>
                        <a:pt x="26219" y="0"/>
                        <a:pt x="16780" y="0"/>
                      </a:cubicBezTo>
                      <a:cubicBezTo>
                        <a:pt x="7341" y="0"/>
                        <a:pt x="0" y="7341"/>
                        <a:pt x="0" y="16780"/>
                      </a:cubicBezTo>
                      <a:lnTo>
                        <a:pt x="0" y="62926"/>
                      </a:lnTo>
                      <a:cubicBezTo>
                        <a:pt x="0" y="72365"/>
                        <a:pt x="7341" y="79706"/>
                        <a:pt x="16780" y="79706"/>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2" name="Freeform: Shape 51">
                  <a:extLst>
                    <a:ext uri="{FF2B5EF4-FFF2-40B4-BE49-F238E27FC236}">
                      <a16:creationId xmlns:a16="http://schemas.microsoft.com/office/drawing/2014/main" id="{C631D96D-68DD-338C-AEEE-8C0A38EC082E}"/>
                    </a:ext>
                  </a:extLst>
                </p:cNvPr>
                <p:cNvSpPr/>
                <p:nvPr/>
              </p:nvSpPr>
              <p:spPr>
                <a:xfrm>
                  <a:off x="2373249" y="4159311"/>
                  <a:ext cx="79705" cy="33560"/>
                </a:xfrm>
                <a:custGeom>
                  <a:avLst/>
                  <a:gdLst>
                    <a:gd name="connsiteX0" fmla="*/ 0 w 79705"/>
                    <a:gd name="connsiteY0" fmla="*/ 16780 h 33560"/>
                    <a:gd name="connsiteX1" fmla="*/ 16780 w 79705"/>
                    <a:gd name="connsiteY1" fmla="*/ 33560 h 33560"/>
                    <a:gd name="connsiteX2" fmla="*/ 16780 w 79705"/>
                    <a:gd name="connsiteY2" fmla="*/ 33560 h 33560"/>
                    <a:gd name="connsiteX3" fmla="*/ 62926 w 79705"/>
                    <a:gd name="connsiteY3" fmla="*/ 33560 h 33560"/>
                    <a:gd name="connsiteX4" fmla="*/ 79706 w 79705"/>
                    <a:gd name="connsiteY4" fmla="*/ 16780 h 33560"/>
                    <a:gd name="connsiteX5" fmla="*/ 62926 w 79705"/>
                    <a:gd name="connsiteY5" fmla="*/ 0 h 33560"/>
                    <a:gd name="connsiteX6" fmla="*/ 62926 w 79705"/>
                    <a:gd name="connsiteY6" fmla="*/ 0 h 33560"/>
                    <a:gd name="connsiteX7" fmla="*/ 16780 w 79705"/>
                    <a:gd name="connsiteY7" fmla="*/ 0 h 33560"/>
                    <a:gd name="connsiteX8" fmla="*/ 0 w 79705"/>
                    <a:gd name="connsiteY8" fmla="*/ 16780 h 3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05" h="33560">
                      <a:moveTo>
                        <a:pt x="0" y="16780"/>
                      </a:moveTo>
                      <a:cubicBezTo>
                        <a:pt x="0" y="26219"/>
                        <a:pt x="7341" y="33560"/>
                        <a:pt x="16780" y="33560"/>
                      </a:cubicBezTo>
                      <a:cubicBezTo>
                        <a:pt x="16780" y="33560"/>
                        <a:pt x="16780" y="33560"/>
                        <a:pt x="16780" y="33560"/>
                      </a:cubicBezTo>
                      <a:lnTo>
                        <a:pt x="62926" y="33560"/>
                      </a:lnTo>
                      <a:cubicBezTo>
                        <a:pt x="72365" y="33560"/>
                        <a:pt x="79706" y="26219"/>
                        <a:pt x="79706" y="16780"/>
                      </a:cubicBezTo>
                      <a:cubicBezTo>
                        <a:pt x="79706" y="7341"/>
                        <a:pt x="72365" y="0"/>
                        <a:pt x="62926" y="0"/>
                      </a:cubicBezTo>
                      <a:cubicBezTo>
                        <a:pt x="62926" y="0"/>
                        <a:pt x="62926" y="0"/>
                        <a:pt x="62926" y="0"/>
                      </a:cubicBezTo>
                      <a:lnTo>
                        <a:pt x="16780" y="0"/>
                      </a:lnTo>
                      <a:cubicBezTo>
                        <a:pt x="7341" y="1049"/>
                        <a:pt x="0" y="8390"/>
                        <a:pt x="0" y="16780"/>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3" name="Freeform: Shape 52">
                  <a:extLst>
                    <a:ext uri="{FF2B5EF4-FFF2-40B4-BE49-F238E27FC236}">
                      <a16:creationId xmlns:a16="http://schemas.microsoft.com/office/drawing/2014/main" id="{FADCA92F-3A98-C3D1-AE7D-95383B821CA1}"/>
                    </a:ext>
                  </a:extLst>
                </p:cNvPr>
                <p:cNvSpPr/>
                <p:nvPr/>
              </p:nvSpPr>
              <p:spPr>
                <a:xfrm>
                  <a:off x="1951547" y="4583010"/>
                  <a:ext cx="33660" cy="78657"/>
                </a:xfrm>
                <a:custGeom>
                  <a:avLst/>
                  <a:gdLst>
                    <a:gd name="connsiteX0" fmla="*/ 16880 w 33660"/>
                    <a:gd name="connsiteY0" fmla="*/ 78657 h 78657"/>
                    <a:gd name="connsiteX1" fmla="*/ 16880 w 33660"/>
                    <a:gd name="connsiteY1" fmla="*/ 78657 h 78657"/>
                    <a:gd name="connsiteX2" fmla="*/ 33660 w 33660"/>
                    <a:gd name="connsiteY2" fmla="*/ 61877 h 78657"/>
                    <a:gd name="connsiteX3" fmla="*/ 32612 w 33660"/>
                    <a:gd name="connsiteY3" fmla="*/ 15731 h 78657"/>
                    <a:gd name="connsiteX4" fmla="*/ 15831 w 33660"/>
                    <a:gd name="connsiteY4" fmla="*/ 0 h 78657"/>
                    <a:gd name="connsiteX5" fmla="*/ 100 w 33660"/>
                    <a:gd name="connsiteY5" fmla="*/ 16780 h 78657"/>
                    <a:gd name="connsiteX6" fmla="*/ 1149 w 33660"/>
                    <a:gd name="connsiteY6" fmla="*/ 62926 h 78657"/>
                    <a:gd name="connsiteX7" fmla="*/ 16880 w 33660"/>
                    <a:gd name="connsiteY7" fmla="*/ 78657 h 7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60" h="78657">
                      <a:moveTo>
                        <a:pt x="16880" y="78657"/>
                      </a:moveTo>
                      <a:cubicBezTo>
                        <a:pt x="16880" y="78657"/>
                        <a:pt x="16880" y="78657"/>
                        <a:pt x="16880" y="78657"/>
                      </a:cubicBezTo>
                      <a:cubicBezTo>
                        <a:pt x="26319" y="78657"/>
                        <a:pt x="33660" y="71316"/>
                        <a:pt x="33660" y="61877"/>
                      </a:cubicBezTo>
                      <a:lnTo>
                        <a:pt x="32612" y="15731"/>
                      </a:lnTo>
                      <a:cubicBezTo>
                        <a:pt x="32612" y="6293"/>
                        <a:pt x="24221" y="0"/>
                        <a:pt x="15831" y="0"/>
                      </a:cubicBezTo>
                      <a:cubicBezTo>
                        <a:pt x="6392" y="0"/>
                        <a:pt x="-949" y="7341"/>
                        <a:pt x="100" y="16780"/>
                      </a:cubicBezTo>
                      <a:lnTo>
                        <a:pt x="1149" y="62926"/>
                      </a:lnTo>
                      <a:cubicBezTo>
                        <a:pt x="100" y="71316"/>
                        <a:pt x="7441" y="78657"/>
                        <a:pt x="16880" y="78657"/>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4" name="Freeform: Shape 53">
                  <a:extLst>
                    <a:ext uri="{FF2B5EF4-FFF2-40B4-BE49-F238E27FC236}">
                      <a16:creationId xmlns:a16="http://schemas.microsoft.com/office/drawing/2014/main" id="{9CA8AD6A-4F4F-7BCA-A118-0A270B0FEF96}"/>
                    </a:ext>
                  </a:extLst>
                </p:cNvPr>
                <p:cNvSpPr/>
                <p:nvPr/>
              </p:nvSpPr>
              <p:spPr>
                <a:xfrm>
                  <a:off x="1477607" y="4165503"/>
                  <a:ext cx="78657" cy="33660"/>
                </a:xfrm>
                <a:custGeom>
                  <a:avLst/>
                  <a:gdLst>
                    <a:gd name="connsiteX0" fmla="*/ 78657 w 78657"/>
                    <a:gd name="connsiteY0" fmla="*/ 15831 h 33660"/>
                    <a:gd name="connsiteX1" fmla="*/ 61877 w 78657"/>
                    <a:gd name="connsiteY1" fmla="*/ 100 h 33660"/>
                    <a:gd name="connsiteX2" fmla="*/ 15731 w 78657"/>
                    <a:gd name="connsiteY2" fmla="*/ 1149 h 33660"/>
                    <a:gd name="connsiteX3" fmla="*/ 0 w 78657"/>
                    <a:gd name="connsiteY3" fmla="*/ 17929 h 33660"/>
                    <a:gd name="connsiteX4" fmla="*/ 16780 w 78657"/>
                    <a:gd name="connsiteY4" fmla="*/ 33660 h 33660"/>
                    <a:gd name="connsiteX5" fmla="*/ 17829 w 78657"/>
                    <a:gd name="connsiteY5" fmla="*/ 33660 h 33660"/>
                    <a:gd name="connsiteX6" fmla="*/ 63974 w 78657"/>
                    <a:gd name="connsiteY6" fmla="*/ 32611 h 33660"/>
                    <a:gd name="connsiteX7" fmla="*/ 78657 w 78657"/>
                    <a:gd name="connsiteY7" fmla="*/ 15831 h 3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57" h="33660">
                      <a:moveTo>
                        <a:pt x="78657" y="15831"/>
                      </a:moveTo>
                      <a:cubicBezTo>
                        <a:pt x="78657" y="6392"/>
                        <a:pt x="71316" y="-949"/>
                        <a:pt x="61877" y="100"/>
                      </a:cubicBezTo>
                      <a:lnTo>
                        <a:pt x="15731" y="1149"/>
                      </a:lnTo>
                      <a:cubicBezTo>
                        <a:pt x="6293" y="1149"/>
                        <a:pt x="0" y="9539"/>
                        <a:pt x="0" y="17929"/>
                      </a:cubicBezTo>
                      <a:cubicBezTo>
                        <a:pt x="0" y="27368"/>
                        <a:pt x="7341" y="33660"/>
                        <a:pt x="16780" y="33660"/>
                      </a:cubicBezTo>
                      <a:cubicBezTo>
                        <a:pt x="16780" y="33660"/>
                        <a:pt x="16780" y="33660"/>
                        <a:pt x="17829" y="33660"/>
                      </a:cubicBezTo>
                      <a:lnTo>
                        <a:pt x="63974" y="32611"/>
                      </a:lnTo>
                      <a:cubicBezTo>
                        <a:pt x="71316" y="32611"/>
                        <a:pt x="78657" y="25270"/>
                        <a:pt x="78657" y="15831"/>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5" name="Freeform: Shape 54">
                  <a:extLst>
                    <a:ext uri="{FF2B5EF4-FFF2-40B4-BE49-F238E27FC236}">
                      <a16:creationId xmlns:a16="http://schemas.microsoft.com/office/drawing/2014/main" id="{235CE531-0165-ABE2-8E61-20DDDAA42F23}"/>
                    </a:ext>
                  </a:extLst>
                </p:cNvPr>
                <p:cNvSpPr/>
                <p:nvPr/>
              </p:nvSpPr>
              <p:spPr>
                <a:xfrm>
                  <a:off x="2159126" y="3750512"/>
                  <a:ext cx="55541" cy="72145"/>
                </a:xfrm>
                <a:custGeom>
                  <a:avLst/>
                  <a:gdLst>
                    <a:gd name="connsiteX0" fmla="*/ 8566 w 55541"/>
                    <a:gd name="connsiteY0" fmla="*/ 70048 h 72145"/>
                    <a:gd name="connsiteX1" fmla="*/ 16956 w 55541"/>
                    <a:gd name="connsiteY1" fmla="*/ 72146 h 72145"/>
                    <a:gd name="connsiteX2" fmla="*/ 31639 w 55541"/>
                    <a:gd name="connsiteY2" fmla="*/ 63756 h 72145"/>
                    <a:gd name="connsiteX3" fmla="*/ 53663 w 55541"/>
                    <a:gd name="connsiteY3" fmla="*/ 23903 h 72145"/>
                    <a:gd name="connsiteX4" fmla="*/ 47370 w 55541"/>
                    <a:gd name="connsiteY4" fmla="*/ 1879 h 72145"/>
                    <a:gd name="connsiteX5" fmla="*/ 25346 w 55541"/>
                    <a:gd name="connsiteY5" fmla="*/ 8172 h 72145"/>
                    <a:gd name="connsiteX6" fmla="*/ 3322 w 55541"/>
                    <a:gd name="connsiteY6" fmla="*/ 48024 h 72145"/>
                    <a:gd name="connsiteX7" fmla="*/ 8566 w 55541"/>
                    <a:gd name="connsiteY7" fmla="*/ 70048 h 7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41" h="72145">
                      <a:moveTo>
                        <a:pt x="8566" y="70048"/>
                      </a:moveTo>
                      <a:cubicBezTo>
                        <a:pt x="10663" y="71097"/>
                        <a:pt x="13810" y="72146"/>
                        <a:pt x="16956" y="72146"/>
                      </a:cubicBezTo>
                      <a:cubicBezTo>
                        <a:pt x="23249" y="72146"/>
                        <a:pt x="28492" y="69000"/>
                        <a:pt x="31639" y="63756"/>
                      </a:cubicBezTo>
                      <a:lnTo>
                        <a:pt x="53663" y="23903"/>
                      </a:lnTo>
                      <a:cubicBezTo>
                        <a:pt x="57858" y="15513"/>
                        <a:pt x="54711" y="6074"/>
                        <a:pt x="47370" y="1879"/>
                      </a:cubicBezTo>
                      <a:cubicBezTo>
                        <a:pt x="38980" y="-2316"/>
                        <a:pt x="29541" y="830"/>
                        <a:pt x="25346" y="8172"/>
                      </a:cubicBezTo>
                      <a:lnTo>
                        <a:pt x="3322" y="48024"/>
                      </a:lnTo>
                      <a:cubicBezTo>
                        <a:pt x="-2971" y="55366"/>
                        <a:pt x="176" y="64805"/>
                        <a:pt x="8566" y="70048"/>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6" name="Freeform: Shape 55">
                  <a:extLst>
                    <a:ext uri="{FF2B5EF4-FFF2-40B4-BE49-F238E27FC236}">
                      <a16:creationId xmlns:a16="http://schemas.microsoft.com/office/drawing/2014/main" id="{B858231D-6C56-64EA-036C-D74C9E694D45}"/>
                    </a:ext>
                  </a:extLst>
                </p:cNvPr>
                <p:cNvSpPr/>
                <p:nvPr/>
              </p:nvSpPr>
              <p:spPr>
                <a:xfrm>
                  <a:off x="2318932" y="4365086"/>
                  <a:ext cx="71927" cy="54316"/>
                </a:xfrm>
                <a:custGeom>
                  <a:avLst/>
                  <a:gdLst>
                    <a:gd name="connsiteX0" fmla="*/ 63756 w 71927"/>
                    <a:gd name="connsiteY0" fmla="*/ 23903 h 54316"/>
                    <a:gd name="connsiteX1" fmla="*/ 23903 w 71927"/>
                    <a:gd name="connsiteY1" fmla="*/ 1879 h 54316"/>
                    <a:gd name="connsiteX2" fmla="*/ 1879 w 71927"/>
                    <a:gd name="connsiteY2" fmla="*/ 8172 h 54316"/>
                    <a:gd name="connsiteX3" fmla="*/ 8172 w 71927"/>
                    <a:gd name="connsiteY3" fmla="*/ 30196 h 54316"/>
                    <a:gd name="connsiteX4" fmla="*/ 48024 w 71927"/>
                    <a:gd name="connsiteY4" fmla="*/ 52220 h 54316"/>
                    <a:gd name="connsiteX5" fmla="*/ 55366 w 71927"/>
                    <a:gd name="connsiteY5" fmla="*/ 54317 h 54316"/>
                    <a:gd name="connsiteX6" fmla="*/ 70048 w 71927"/>
                    <a:gd name="connsiteY6" fmla="*/ 45927 h 54316"/>
                    <a:gd name="connsiteX7" fmla="*/ 63756 w 71927"/>
                    <a:gd name="connsiteY7" fmla="*/ 23903 h 5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27" h="54316">
                      <a:moveTo>
                        <a:pt x="63756" y="23903"/>
                      </a:moveTo>
                      <a:lnTo>
                        <a:pt x="23903" y="1879"/>
                      </a:lnTo>
                      <a:cubicBezTo>
                        <a:pt x="15513" y="-2316"/>
                        <a:pt x="6074" y="830"/>
                        <a:pt x="1879" y="8172"/>
                      </a:cubicBezTo>
                      <a:cubicBezTo>
                        <a:pt x="-2316" y="16562"/>
                        <a:pt x="830" y="26000"/>
                        <a:pt x="8172" y="30196"/>
                      </a:cubicBezTo>
                      <a:lnTo>
                        <a:pt x="48024" y="52220"/>
                      </a:lnTo>
                      <a:cubicBezTo>
                        <a:pt x="50122" y="53268"/>
                        <a:pt x="53268" y="54317"/>
                        <a:pt x="55366" y="54317"/>
                      </a:cubicBezTo>
                      <a:cubicBezTo>
                        <a:pt x="61658" y="54317"/>
                        <a:pt x="66902" y="51171"/>
                        <a:pt x="70048" y="45927"/>
                      </a:cubicBezTo>
                      <a:cubicBezTo>
                        <a:pt x="74244" y="38586"/>
                        <a:pt x="71097" y="28098"/>
                        <a:pt x="63756" y="23903"/>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7" name="Freeform: Shape 56">
                  <a:extLst>
                    <a:ext uri="{FF2B5EF4-FFF2-40B4-BE49-F238E27FC236}">
                      <a16:creationId xmlns:a16="http://schemas.microsoft.com/office/drawing/2014/main" id="{F837A47F-5CDE-0D1B-0953-7B2B57D20D7D}"/>
                    </a:ext>
                  </a:extLst>
                </p:cNvPr>
                <p:cNvSpPr/>
                <p:nvPr/>
              </p:nvSpPr>
              <p:spPr>
                <a:xfrm>
                  <a:off x="1722216" y="4531155"/>
                  <a:ext cx="54040" cy="73879"/>
                </a:xfrm>
                <a:custGeom>
                  <a:avLst/>
                  <a:gdLst>
                    <a:gd name="connsiteX0" fmla="*/ 22825 w 54040"/>
                    <a:gd name="connsiteY0" fmla="*/ 8856 h 73879"/>
                    <a:gd name="connsiteX1" fmla="*/ 1850 w 54040"/>
                    <a:gd name="connsiteY1" fmla="*/ 49758 h 73879"/>
                    <a:gd name="connsiteX2" fmla="*/ 9191 w 54040"/>
                    <a:gd name="connsiteY2" fmla="*/ 71782 h 73879"/>
                    <a:gd name="connsiteX3" fmla="*/ 16533 w 54040"/>
                    <a:gd name="connsiteY3" fmla="*/ 73879 h 73879"/>
                    <a:gd name="connsiteX4" fmla="*/ 31215 w 54040"/>
                    <a:gd name="connsiteY4" fmla="*/ 65489 h 73879"/>
                    <a:gd name="connsiteX5" fmla="*/ 52191 w 54040"/>
                    <a:gd name="connsiteY5" fmla="*/ 24588 h 73879"/>
                    <a:gd name="connsiteX6" fmla="*/ 44849 w 54040"/>
                    <a:gd name="connsiteY6" fmla="*/ 2564 h 73879"/>
                    <a:gd name="connsiteX7" fmla="*/ 22825 w 54040"/>
                    <a:gd name="connsiteY7" fmla="*/ 8856 h 7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40" h="73879">
                      <a:moveTo>
                        <a:pt x="22825" y="8856"/>
                      </a:moveTo>
                      <a:lnTo>
                        <a:pt x="1850" y="49758"/>
                      </a:lnTo>
                      <a:cubicBezTo>
                        <a:pt x="-2345" y="58148"/>
                        <a:pt x="801" y="67587"/>
                        <a:pt x="9191" y="71782"/>
                      </a:cubicBezTo>
                      <a:cubicBezTo>
                        <a:pt x="11289" y="72831"/>
                        <a:pt x="14435" y="73879"/>
                        <a:pt x="16533" y="73879"/>
                      </a:cubicBezTo>
                      <a:cubicBezTo>
                        <a:pt x="22825" y="73879"/>
                        <a:pt x="28069" y="70733"/>
                        <a:pt x="31215" y="65489"/>
                      </a:cubicBezTo>
                      <a:lnTo>
                        <a:pt x="52191" y="24588"/>
                      </a:lnTo>
                      <a:cubicBezTo>
                        <a:pt x="56386" y="16198"/>
                        <a:pt x="53239" y="6759"/>
                        <a:pt x="44849" y="2564"/>
                      </a:cubicBezTo>
                      <a:cubicBezTo>
                        <a:pt x="37508" y="-2680"/>
                        <a:pt x="27020" y="466"/>
                        <a:pt x="22825" y="8856"/>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8" name="Freeform: Shape 57">
                  <a:extLst>
                    <a:ext uri="{FF2B5EF4-FFF2-40B4-BE49-F238E27FC236}">
                      <a16:creationId xmlns:a16="http://schemas.microsoft.com/office/drawing/2014/main" id="{4EAF3E1F-75B2-43E1-D0F0-EACF3B27BFD4}"/>
                    </a:ext>
                  </a:extLst>
                </p:cNvPr>
                <p:cNvSpPr/>
                <p:nvPr/>
              </p:nvSpPr>
              <p:spPr>
                <a:xfrm>
                  <a:off x="1530292" y="3937221"/>
                  <a:ext cx="73967" cy="54288"/>
                </a:xfrm>
                <a:custGeom>
                  <a:avLst/>
                  <a:gdLst>
                    <a:gd name="connsiteX0" fmla="*/ 9191 w 73967"/>
                    <a:gd name="connsiteY0" fmla="*/ 31215 h 54288"/>
                    <a:gd name="connsiteX1" fmla="*/ 50093 w 73967"/>
                    <a:gd name="connsiteY1" fmla="*/ 52191 h 54288"/>
                    <a:gd name="connsiteX2" fmla="*/ 57434 w 73967"/>
                    <a:gd name="connsiteY2" fmla="*/ 54288 h 54288"/>
                    <a:gd name="connsiteX3" fmla="*/ 72117 w 73967"/>
                    <a:gd name="connsiteY3" fmla="*/ 44849 h 54288"/>
                    <a:gd name="connsiteX4" fmla="*/ 64776 w 73967"/>
                    <a:gd name="connsiteY4" fmla="*/ 22825 h 54288"/>
                    <a:gd name="connsiteX5" fmla="*/ 23874 w 73967"/>
                    <a:gd name="connsiteY5" fmla="*/ 1850 h 54288"/>
                    <a:gd name="connsiteX6" fmla="*/ 1850 w 73967"/>
                    <a:gd name="connsiteY6" fmla="*/ 9191 h 54288"/>
                    <a:gd name="connsiteX7" fmla="*/ 9191 w 73967"/>
                    <a:gd name="connsiteY7" fmla="*/ 31215 h 5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67" h="54288">
                      <a:moveTo>
                        <a:pt x="9191" y="31215"/>
                      </a:moveTo>
                      <a:lnTo>
                        <a:pt x="50093" y="52191"/>
                      </a:lnTo>
                      <a:cubicBezTo>
                        <a:pt x="52191" y="53239"/>
                        <a:pt x="55337" y="54288"/>
                        <a:pt x="57434" y="54288"/>
                      </a:cubicBezTo>
                      <a:cubicBezTo>
                        <a:pt x="63727" y="54288"/>
                        <a:pt x="68971" y="51142"/>
                        <a:pt x="72117" y="44849"/>
                      </a:cubicBezTo>
                      <a:cubicBezTo>
                        <a:pt x="76312" y="36459"/>
                        <a:pt x="73166" y="27020"/>
                        <a:pt x="64776" y="22825"/>
                      </a:cubicBezTo>
                      <a:lnTo>
                        <a:pt x="23874" y="1850"/>
                      </a:lnTo>
                      <a:cubicBezTo>
                        <a:pt x="15484" y="-2345"/>
                        <a:pt x="6045" y="801"/>
                        <a:pt x="1850" y="9191"/>
                      </a:cubicBezTo>
                      <a:cubicBezTo>
                        <a:pt x="-2345" y="17581"/>
                        <a:pt x="801" y="27020"/>
                        <a:pt x="9191" y="31215"/>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9" name="Freeform: Shape 58">
                  <a:extLst>
                    <a:ext uri="{FF2B5EF4-FFF2-40B4-BE49-F238E27FC236}">
                      <a16:creationId xmlns:a16="http://schemas.microsoft.com/office/drawing/2014/main" id="{A8489A43-BA1B-A790-351F-269868F5A0C3}"/>
                    </a:ext>
                  </a:extLst>
                </p:cNvPr>
                <p:cNvSpPr/>
                <p:nvPr/>
              </p:nvSpPr>
              <p:spPr>
                <a:xfrm>
                  <a:off x="2315061" y="3927028"/>
                  <a:ext cx="72328" cy="56090"/>
                </a:xfrm>
                <a:custGeom>
                  <a:avLst/>
                  <a:gdLst>
                    <a:gd name="connsiteX0" fmla="*/ 17287 w 72328"/>
                    <a:gd name="connsiteY0" fmla="*/ 56091 h 56090"/>
                    <a:gd name="connsiteX1" fmla="*/ 25677 w 72328"/>
                    <a:gd name="connsiteY1" fmla="*/ 53993 h 56090"/>
                    <a:gd name="connsiteX2" fmla="*/ 64481 w 72328"/>
                    <a:gd name="connsiteY2" fmla="*/ 30921 h 56090"/>
                    <a:gd name="connsiteX3" fmla="*/ 69725 w 72328"/>
                    <a:gd name="connsiteY3" fmla="*/ 7848 h 56090"/>
                    <a:gd name="connsiteX4" fmla="*/ 46652 w 72328"/>
                    <a:gd name="connsiteY4" fmla="*/ 2604 h 56090"/>
                    <a:gd name="connsiteX5" fmla="*/ 7848 w 72328"/>
                    <a:gd name="connsiteY5" fmla="*/ 25677 h 56090"/>
                    <a:gd name="connsiteX6" fmla="*/ 2604 w 72328"/>
                    <a:gd name="connsiteY6" fmla="*/ 48749 h 56090"/>
                    <a:gd name="connsiteX7" fmla="*/ 17287 w 72328"/>
                    <a:gd name="connsiteY7" fmla="*/ 56091 h 5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28" h="56090">
                      <a:moveTo>
                        <a:pt x="17287" y="56091"/>
                      </a:moveTo>
                      <a:cubicBezTo>
                        <a:pt x="20433" y="56091"/>
                        <a:pt x="23579" y="55042"/>
                        <a:pt x="25677" y="53993"/>
                      </a:cubicBezTo>
                      <a:lnTo>
                        <a:pt x="64481" y="30921"/>
                      </a:lnTo>
                      <a:cubicBezTo>
                        <a:pt x="71822" y="25677"/>
                        <a:pt x="74968" y="16238"/>
                        <a:pt x="69725" y="7848"/>
                      </a:cubicBezTo>
                      <a:cubicBezTo>
                        <a:pt x="65530" y="506"/>
                        <a:pt x="55042" y="-2640"/>
                        <a:pt x="46652" y="2604"/>
                      </a:cubicBezTo>
                      <a:lnTo>
                        <a:pt x="7848" y="25677"/>
                      </a:lnTo>
                      <a:cubicBezTo>
                        <a:pt x="506" y="30921"/>
                        <a:pt x="-2640" y="40359"/>
                        <a:pt x="2604" y="48749"/>
                      </a:cubicBezTo>
                      <a:cubicBezTo>
                        <a:pt x="5750" y="53993"/>
                        <a:pt x="10994" y="56091"/>
                        <a:pt x="17287" y="56091"/>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0" name="Freeform: Shape 59">
                  <a:extLst>
                    <a:ext uri="{FF2B5EF4-FFF2-40B4-BE49-F238E27FC236}">
                      <a16:creationId xmlns:a16="http://schemas.microsoft.com/office/drawing/2014/main" id="{98A3ED5F-7625-69A7-0F2A-85A32B1417FF}"/>
                    </a:ext>
                  </a:extLst>
                </p:cNvPr>
                <p:cNvSpPr/>
                <p:nvPr/>
              </p:nvSpPr>
              <p:spPr>
                <a:xfrm>
                  <a:off x="2165088" y="4529017"/>
                  <a:ext cx="56597" cy="71822"/>
                </a:xfrm>
                <a:custGeom>
                  <a:avLst/>
                  <a:gdLst>
                    <a:gd name="connsiteX0" fmla="*/ 30920 w 56597"/>
                    <a:gd name="connsiteY0" fmla="*/ 7848 h 71822"/>
                    <a:gd name="connsiteX1" fmla="*/ 7848 w 56597"/>
                    <a:gd name="connsiteY1" fmla="*/ 2604 h 71822"/>
                    <a:gd name="connsiteX2" fmla="*/ 2604 w 56597"/>
                    <a:gd name="connsiteY2" fmla="*/ 25677 h 71822"/>
                    <a:gd name="connsiteX3" fmla="*/ 26725 w 56597"/>
                    <a:gd name="connsiteY3" fmla="*/ 64481 h 71822"/>
                    <a:gd name="connsiteX4" fmla="*/ 40359 w 56597"/>
                    <a:gd name="connsiteY4" fmla="*/ 71822 h 71822"/>
                    <a:gd name="connsiteX5" fmla="*/ 48749 w 56597"/>
                    <a:gd name="connsiteY5" fmla="*/ 69725 h 71822"/>
                    <a:gd name="connsiteX6" fmla="*/ 53993 w 56597"/>
                    <a:gd name="connsiteY6" fmla="*/ 46652 h 71822"/>
                    <a:gd name="connsiteX7" fmla="*/ 30920 w 56597"/>
                    <a:gd name="connsiteY7" fmla="*/ 7848 h 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97" h="71822">
                      <a:moveTo>
                        <a:pt x="30920" y="7848"/>
                      </a:moveTo>
                      <a:cubicBezTo>
                        <a:pt x="25677" y="506"/>
                        <a:pt x="16238" y="-2640"/>
                        <a:pt x="7848" y="2604"/>
                      </a:cubicBezTo>
                      <a:cubicBezTo>
                        <a:pt x="506" y="7848"/>
                        <a:pt x="-2640" y="17287"/>
                        <a:pt x="2604" y="25677"/>
                      </a:cubicBezTo>
                      <a:lnTo>
                        <a:pt x="26725" y="64481"/>
                      </a:lnTo>
                      <a:cubicBezTo>
                        <a:pt x="29872" y="69725"/>
                        <a:pt x="35116" y="71822"/>
                        <a:pt x="40359" y="71822"/>
                      </a:cubicBezTo>
                      <a:cubicBezTo>
                        <a:pt x="43506" y="71822"/>
                        <a:pt x="46652" y="70773"/>
                        <a:pt x="48749" y="69725"/>
                      </a:cubicBezTo>
                      <a:cubicBezTo>
                        <a:pt x="56091" y="64481"/>
                        <a:pt x="59237" y="55042"/>
                        <a:pt x="53993" y="46652"/>
                      </a:cubicBezTo>
                      <a:lnTo>
                        <a:pt x="30920" y="7848"/>
                      </a:ln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1" name="Freeform: Shape 60">
                  <a:extLst>
                    <a:ext uri="{FF2B5EF4-FFF2-40B4-BE49-F238E27FC236}">
                      <a16:creationId xmlns:a16="http://schemas.microsoft.com/office/drawing/2014/main" id="{51E7B4D0-7916-E2F4-BDD8-3E1184331E7C}"/>
                    </a:ext>
                  </a:extLst>
                </p:cNvPr>
                <p:cNvSpPr/>
                <p:nvPr/>
              </p:nvSpPr>
              <p:spPr>
                <a:xfrm>
                  <a:off x="1546319" y="4386385"/>
                  <a:ext cx="71822" cy="57139"/>
                </a:xfrm>
                <a:custGeom>
                  <a:avLst/>
                  <a:gdLst>
                    <a:gd name="connsiteX0" fmla="*/ 69725 w 71822"/>
                    <a:gd name="connsiteY0" fmla="*/ 7848 h 57139"/>
                    <a:gd name="connsiteX1" fmla="*/ 46652 w 71822"/>
                    <a:gd name="connsiteY1" fmla="*/ 2604 h 57139"/>
                    <a:gd name="connsiteX2" fmla="*/ 7848 w 71822"/>
                    <a:gd name="connsiteY2" fmla="*/ 26725 h 57139"/>
                    <a:gd name="connsiteX3" fmla="*/ 2604 w 71822"/>
                    <a:gd name="connsiteY3" fmla="*/ 49798 h 57139"/>
                    <a:gd name="connsiteX4" fmla="*/ 16238 w 71822"/>
                    <a:gd name="connsiteY4" fmla="*/ 57140 h 57139"/>
                    <a:gd name="connsiteX5" fmla="*/ 24628 w 71822"/>
                    <a:gd name="connsiteY5" fmla="*/ 55042 h 57139"/>
                    <a:gd name="connsiteX6" fmla="*/ 63432 w 71822"/>
                    <a:gd name="connsiteY6" fmla="*/ 30920 h 57139"/>
                    <a:gd name="connsiteX7" fmla="*/ 69725 w 71822"/>
                    <a:gd name="connsiteY7" fmla="*/ 7848 h 5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822" h="57139">
                      <a:moveTo>
                        <a:pt x="69725" y="7848"/>
                      </a:moveTo>
                      <a:cubicBezTo>
                        <a:pt x="64481" y="506"/>
                        <a:pt x="55042" y="-2640"/>
                        <a:pt x="46652" y="2604"/>
                      </a:cubicBezTo>
                      <a:lnTo>
                        <a:pt x="7848" y="26725"/>
                      </a:lnTo>
                      <a:cubicBezTo>
                        <a:pt x="506" y="31969"/>
                        <a:pt x="-2640" y="41408"/>
                        <a:pt x="2604" y="49798"/>
                      </a:cubicBezTo>
                      <a:cubicBezTo>
                        <a:pt x="5750" y="55042"/>
                        <a:pt x="10994" y="57140"/>
                        <a:pt x="16238" y="57140"/>
                      </a:cubicBezTo>
                      <a:cubicBezTo>
                        <a:pt x="19384" y="57140"/>
                        <a:pt x="22530" y="56091"/>
                        <a:pt x="24628" y="55042"/>
                      </a:cubicBezTo>
                      <a:lnTo>
                        <a:pt x="63432" y="30920"/>
                      </a:lnTo>
                      <a:cubicBezTo>
                        <a:pt x="71822" y="25677"/>
                        <a:pt x="73920" y="15189"/>
                        <a:pt x="69725" y="7848"/>
                      </a:cubicBez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2" name="Freeform: Shape 61">
                  <a:extLst>
                    <a:ext uri="{FF2B5EF4-FFF2-40B4-BE49-F238E27FC236}">
                      <a16:creationId xmlns:a16="http://schemas.microsoft.com/office/drawing/2014/main" id="{289B3B17-D0C9-4CC5-62C7-D98D1C542A89}"/>
                    </a:ext>
                  </a:extLst>
                </p:cNvPr>
                <p:cNvSpPr/>
                <p:nvPr/>
              </p:nvSpPr>
              <p:spPr>
                <a:xfrm>
                  <a:off x="1696758" y="3765985"/>
                  <a:ext cx="57762" cy="71356"/>
                </a:xfrm>
                <a:custGeom>
                  <a:avLst/>
                  <a:gdLst>
                    <a:gd name="connsiteX0" fmla="*/ 27308 w 57762"/>
                    <a:gd name="connsiteY0" fmla="*/ 64015 h 71356"/>
                    <a:gd name="connsiteX1" fmla="*/ 40942 w 57762"/>
                    <a:gd name="connsiteY1" fmla="*/ 71356 h 71356"/>
                    <a:gd name="connsiteX2" fmla="*/ 50381 w 57762"/>
                    <a:gd name="connsiteY2" fmla="*/ 68210 h 71356"/>
                    <a:gd name="connsiteX3" fmla="*/ 55625 w 57762"/>
                    <a:gd name="connsiteY3" fmla="*/ 45137 h 71356"/>
                    <a:gd name="connsiteX4" fmla="*/ 30455 w 57762"/>
                    <a:gd name="connsiteY4" fmla="*/ 7382 h 71356"/>
                    <a:gd name="connsiteX5" fmla="*/ 7382 w 57762"/>
                    <a:gd name="connsiteY5" fmla="*/ 2138 h 71356"/>
                    <a:gd name="connsiteX6" fmla="*/ 2138 w 57762"/>
                    <a:gd name="connsiteY6" fmla="*/ 25211 h 71356"/>
                    <a:gd name="connsiteX7" fmla="*/ 27308 w 57762"/>
                    <a:gd name="connsiteY7" fmla="*/ 64015 h 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62" h="71356">
                      <a:moveTo>
                        <a:pt x="27308" y="64015"/>
                      </a:moveTo>
                      <a:cubicBezTo>
                        <a:pt x="30455" y="69259"/>
                        <a:pt x="35698" y="71356"/>
                        <a:pt x="40942" y="71356"/>
                      </a:cubicBezTo>
                      <a:cubicBezTo>
                        <a:pt x="44089" y="71356"/>
                        <a:pt x="47235" y="70308"/>
                        <a:pt x="50381" y="68210"/>
                      </a:cubicBezTo>
                      <a:cubicBezTo>
                        <a:pt x="57722" y="62966"/>
                        <a:pt x="59820" y="53527"/>
                        <a:pt x="55625" y="45137"/>
                      </a:cubicBezTo>
                      <a:lnTo>
                        <a:pt x="30455" y="7382"/>
                      </a:lnTo>
                      <a:cubicBezTo>
                        <a:pt x="25211" y="41"/>
                        <a:pt x="14723" y="-2057"/>
                        <a:pt x="7382" y="2138"/>
                      </a:cubicBezTo>
                      <a:cubicBezTo>
                        <a:pt x="41" y="7382"/>
                        <a:pt x="-2057" y="16821"/>
                        <a:pt x="2138" y="25211"/>
                      </a:cubicBezTo>
                      <a:lnTo>
                        <a:pt x="27308" y="64015"/>
                      </a:lnTo>
                      <a:close/>
                    </a:path>
                  </a:pathLst>
                </a:custGeom>
                <a:grpFill/>
                <a:ln w="104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sp>
          <p:nvSpPr>
            <p:cNvPr id="81" name="Freeform: Shape 80">
              <a:extLst>
                <a:ext uri="{FF2B5EF4-FFF2-40B4-BE49-F238E27FC236}">
                  <a16:creationId xmlns:a16="http://schemas.microsoft.com/office/drawing/2014/main" id="{917B1B44-4EE6-0D9E-136B-36810696B861}"/>
                </a:ext>
              </a:extLst>
            </p:cNvPr>
            <p:cNvSpPr/>
            <p:nvPr/>
          </p:nvSpPr>
          <p:spPr>
            <a:xfrm>
              <a:off x="4167240" y="3956595"/>
              <a:ext cx="769839" cy="486820"/>
            </a:xfrm>
            <a:custGeom>
              <a:avLst/>
              <a:gdLst>
                <a:gd name="connsiteX0" fmla="*/ 0 w 1444653"/>
                <a:gd name="connsiteY0" fmla="*/ 0 h 1371600"/>
                <a:gd name="connsiteX1" fmla="*/ 1444653 w 1444653"/>
                <a:gd name="connsiteY1" fmla="*/ 0 h 1371600"/>
                <a:gd name="connsiteX2" fmla="*/ 1444653 w 1444653"/>
                <a:gd name="connsiteY2" fmla="*/ 1371600 h 1371600"/>
                <a:gd name="connsiteX3" fmla="*/ 0 w 1444653"/>
                <a:gd name="connsiteY3" fmla="*/ 1371600 h 1371600"/>
                <a:gd name="connsiteX4" fmla="*/ 0 w 144465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53" h="1371600">
                  <a:moveTo>
                    <a:pt x="0" y="0"/>
                  </a:moveTo>
                  <a:lnTo>
                    <a:pt x="1444653" y="0"/>
                  </a:lnTo>
                  <a:lnTo>
                    <a:pt x="1444653" y="1371600"/>
                  </a:lnTo>
                  <a:lnTo>
                    <a:pt x="0" y="1371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a:ln>
                    <a:noFill/>
                  </a:ln>
                  <a:solidFill>
                    <a:srgbClr val="1A244A"/>
                  </a:solidFill>
                  <a:effectLst/>
                  <a:uLnTx/>
                  <a:uFillTx/>
                  <a:latin typeface="Segoe UI"/>
                  <a:ea typeface="+mn-ea"/>
                  <a:cs typeface="+mn-cs"/>
                </a:rPr>
                <a:t>13</a:t>
              </a:r>
              <a:endParaRPr kumimoji="0" lang="en-GB" sz="3600" b="0" i="0" u="none" strike="noStrike" kern="1200" cap="none" spc="0" normalizeH="0" baseline="0" noProof="0">
                <a:ln>
                  <a:noFill/>
                </a:ln>
                <a:solidFill>
                  <a:srgbClr val="1A244A"/>
                </a:solidFill>
                <a:effectLst/>
                <a:uLnTx/>
                <a:uFillTx/>
                <a:latin typeface="Segoe UI"/>
                <a:ea typeface="+mn-ea"/>
                <a:cs typeface="+mn-cs"/>
              </a:endParaRPr>
            </a:p>
          </p:txBody>
        </p:sp>
      </p:grpSp>
      <p:sp>
        <p:nvSpPr>
          <p:cNvPr id="82" name="Freeform: Shape 81">
            <a:extLst>
              <a:ext uri="{FF2B5EF4-FFF2-40B4-BE49-F238E27FC236}">
                <a16:creationId xmlns:a16="http://schemas.microsoft.com/office/drawing/2014/main" id="{C8D56930-82D5-679B-B21A-E3CAC313AEA3}"/>
              </a:ext>
            </a:extLst>
          </p:cNvPr>
          <p:cNvSpPr/>
          <p:nvPr/>
        </p:nvSpPr>
        <p:spPr>
          <a:xfrm>
            <a:off x="1581858" y="3956595"/>
            <a:ext cx="769839" cy="486820"/>
          </a:xfrm>
          <a:custGeom>
            <a:avLst/>
            <a:gdLst>
              <a:gd name="connsiteX0" fmla="*/ 0 w 1444653"/>
              <a:gd name="connsiteY0" fmla="*/ 0 h 1371600"/>
              <a:gd name="connsiteX1" fmla="*/ 1444653 w 1444653"/>
              <a:gd name="connsiteY1" fmla="*/ 0 h 1371600"/>
              <a:gd name="connsiteX2" fmla="*/ 1444653 w 1444653"/>
              <a:gd name="connsiteY2" fmla="*/ 1371600 h 1371600"/>
              <a:gd name="connsiteX3" fmla="*/ 0 w 1444653"/>
              <a:gd name="connsiteY3" fmla="*/ 1371600 h 1371600"/>
              <a:gd name="connsiteX4" fmla="*/ 0 w 144465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53" h="1371600">
                <a:moveTo>
                  <a:pt x="0" y="0"/>
                </a:moveTo>
                <a:lnTo>
                  <a:pt x="1444653" y="0"/>
                </a:lnTo>
                <a:lnTo>
                  <a:pt x="1444653" y="1371600"/>
                </a:lnTo>
                <a:lnTo>
                  <a:pt x="0" y="1371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a:ln>
                  <a:noFill/>
                </a:ln>
                <a:solidFill>
                  <a:srgbClr val="1A244A"/>
                </a:solidFill>
                <a:effectLst/>
                <a:uLnTx/>
                <a:uFillTx/>
                <a:latin typeface="Segoe UI"/>
                <a:ea typeface="+mn-ea"/>
                <a:cs typeface="+mn-cs"/>
              </a:rPr>
              <a:t>35</a:t>
            </a:r>
            <a:endParaRPr kumimoji="0" lang="en-GB" sz="3600" b="0" i="0" u="none" strike="noStrike" kern="1200" cap="none" spc="0" normalizeH="0" baseline="0" noProof="0">
              <a:ln>
                <a:noFill/>
              </a:ln>
              <a:solidFill>
                <a:srgbClr val="1A244A"/>
              </a:solidFill>
              <a:effectLst/>
              <a:uLnTx/>
              <a:uFillTx/>
              <a:latin typeface="Segoe UI"/>
              <a:ea typeface="+mn-ea"/>
              <a:cs typeface="+mn-cs"/>
            </a:endParaRPr>
          </a:p>
        </p:txBody>
      </p:sp>
    </p:spTree>
    <p:extLst>
      <p:ext uri="{BB962C8B-B14F-4D97-AF65-F5344CB8AC3E}">
        <p14:creationId xmlns:p14="http://schemas.microsoft.com/office/powerpoint/2010/main" val="3328957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D416-D725-4C52-82E4-F32B744733DA}"/>
              </a:ext>
            </a:extLst>
          </p:cNvPr>
          <p:cNvSpPr>
            <a:spLocks noGrp="1"/>
          </p:cNvSpPr>
          <p:nvPr>
            <p:ph type="title"/>
          </p:nvPr>
        </p:nvSpPr>
        <p:spPr/>
        <p:txBody>
          <a:bodyPr/>
          <a:lstStyle/>
          <a:p>
            <a:r>
              <a:rPr lang="en-GB"/>
              <a:t>Why Wave Styles?</a:t>
            </a:r>
          </a:p>
        </p:txBody>
      </p:sp>
      <p:sp>
        <p:nvSpPr>
          <p:cNvPr id="3" name="Content Placeholder 2">
            <a:extLst>
              <a:ext uri="{FF2B5EF4-FFF2-40B4-BE49-F238E27FC236}">
                <a16:creationId xmlns:a16="http://schemas.microsoft.com/office/drawing/2014/main" id="{AA309A4E-E6D1-B12C-E427-A81DB71CAB1F}"/>
              </a:ext>
            </a:extLst>
          </p:cNvPr>
          <p:cNvSpPr>
            <a:spLocks noGrp="1"/>
          </p:cNvSpPr>
          <p:nvPr>
            <p:ph idx="1"/>
          </p:nvPr>
        </p:nvSpPr>
        <p:spPr/>
        <p:txBody>
          <a:bodyPr>
            <a:normAutofit/>
          </a:bodyPr>
          <a:lstStyle/>
          <a:p>
            <a:pPr>
              <a:spcAft>
                <a:spcPts val="1200"/>
              </a:spcAft>
            </a:pPr>
            <a:r>
              <a:rPr lang="en-GB" sz="1600"/>
              <a:t>Exceptional validity in predicting workplace outcomes </a:t>
            </a:r>
          </a:p>
          <a:p>
            <a:pPr>
              <a:spcAft>
                <a:spcPts val="1200"/>
              </a:spcAft>
            </a:pPr>
            <a:r>
              <a:rPr lang="en-GB" sz="1600"/>
              <a:t>Understanding how both motives and talents drive performance </a:t>
            </a:r>
          </a:p>
          <a:p>
            <a:pPr>
              <a:spcAft>
                <a:spcPts val="1200"/>
              </a:spcAft>
            </a:pPr>
            <a:r>
              <a:rPr lang="en-GB" sz="1600"/>
              <a:t>Measures preferred environment/culture fit </a:t>
            </a:r>
          </a:p>
          <a:p>
            <a:pPr>
              <a:spcAft>
                <a:spcPts val="1200"/>
              </a:spcAft>
            </a:pPr>
            <a:r>
              <a:rPr lang="en-GB" sz="1600"/>
              <a:t>Online dynamic question format (rating/ranking) </a:t>
            </a:r>
          </a:p>
          <a:p>
            <a:pPr>
              <a:spcAft>
                <a:spcPts val="1200"/>
              </a:spcAft>
            </a:pPr>
            <a:r>
              <a:rPr lang="en-GB" sz="1600"/>
              <a:t>Reduces potential distortion and identifies specific areas of distortion </a:t>
            </a:r>
          </a:p>
          <a:p>
            <a:pPr>
              <a:spcAft>
                <a:spcPts val="1200"/>
              </a:spcAft>
            </a:pPr>
            <a:r>
              <a:rPr lang="en-GB" sz="1600"/>
              <a:t>Effectively measures other models/frameworks </a:t>
            </a:r>
          </a:p>
          <a:p>
            <a:pPr>
              <a:spcAft>
                <a:spcPts val="1200"/>
              </a:spcAft>
            </a:pPr>
            <a:r>
              <a:rPr lang="en-GB" sz="1600"/>
              <a:t>One fully-integrated assessment model </a:t>
            </a:r>
          </a:p>
        </p:txBody>
      </p:sp>
      <p:sp>
        <p:nvSpPr>
          <p:cNvPr id="4" name="Content Placeholder 3">
            <a:extLst>
              <a:ext uri="{FF2B5EF4-FFF2-40B4-BE49-F238E27FC236}">
                <a16:creationId xmlns:a16="http://schemas.microsoft.com/office/drawing/2014/main" id="{F27EA23A-3814-CA0A-C284-67E53D222FCA}"/>
              </a:ext>
            </a:extLst>
          </p:cNvPr>
          <p:cNvSpPr>
            <a:spLocks noGrp="1"/>
          </p:cNvSpPr>
          <p:nvPr>
            <p:ph sz="quarter" idx="13"/>
          </p:nvPr>
        </p:nvSpPr>
        <p:spPr/>
        <p:txBody>
          <a:bodyPr/>
          <a:lstStyle/>
          <a:p>
            <a:endParaRPr lang="en-GB"/>
          </a:p>
        </p:txBody>
      </p:sp>
      <p:grpSp>
        <p:nvGrpSpPr>
          <p:cNvPr id="5" name="Group 4">
            <a:extLst>
              <a:ext uri="{FF2B5EF4-FFF2-40B4-BE49-F238E27FC236}">
                <a16:creationId xmlns:a16="http://schemas.microsoft.com/office/drawing/2014/main" id="{8AFEC4D8-7B22-4FE8-D23A-697C6E2F83AD}"/>
              </a:ext>
            </a:extLst>
          </p:cNvPr>
          <p:cNvGrpSpPr/>
          <p:nvPr/>
        </p:nvGrpSpPr>
        <p:grpSpPr>
          <a:xfrm>
            <a:off x="5113430" y="-495359"/>
            <a:ext cx="8186860" cy="7850234"/>
            <a:chOff x="-820010" y="-495359"/>
            <a:chExt cx="8186860" cy="7850234"/>
          </a:xfrm>
        </p:grpSpPr>
        <p:sp>
          <p:nvSpPr>
            <p:cNvPr id="6" name="Freeform: Shape 5">
              <a:extLst>
                <a:ext uri="{FF2B5EF4-FFF2-40B4-BE49-F238E27FC236}">
                  <a16:creationId xmlns:a16="http://schemas.microsoft.com/office/drawing/2014/main" id="{9D04DB5E-3652-3F21-738B-020FE489E1B9}"/>
                </a:ext>
              </a:extLst>
            </p:cNvPr>
            <p:cNvSpPr/>
            <p:nvPr/>
          </p:nvSpPr>
          <p:spPr>
            <a:xfrm>
              <a:off x="712561" y="721838"/>
              <a:ext cx="6654289" cy="6633037"/>
            </a:xfrm>
            <a:custGeom>
              <a:avLst/>
              <a:gdLst>
                <a:gd name="connsiteX0" fmla="*/ 2226226 w 6654289"/>
                <a:gd name="connsiteY0" fmla="*/ 4012926 h 6633037"/>
                <a:gd name="connsiteX1" fmla="*/ 3529113 w 6654289"/>
                <a:gd name="connsiteY1" fmla="*/ 4810879 h 6633037"/>
                <a:gd name="connsiteX2" fmla="*/ 5018680 w 6654289"/>
                <a:gd name="connsiteY2" fmla="*/ 4171898 h 6633037"/>
                <a:gd name="connsiteX3" fmla="*/ 5772062 w 6654289"/>
                <a:gd name="connsiteY3" fmla="*/ 3020206 h 6633037"/>
                <a:gd name="connsiteX4" fmla="*/ 6318261 w 6654289"/>
                <a:gd name="connsiteY4" fmla="*/ 3 h 6633037"/>
                <a:gd name="connsiteX5" fmla="*/ 5861157 w 6654289"/>
                <a:gd name="connsiteY5" fmla="*/ 5037921 h 6633037"/>
                <a:gd name="connsiteX6" fmla="*/ 2198969 w 6654289"/>
                <a:gd name="connsiteY6" fmla="*/ 6460060 h 6633037"/>
                <a:gd name="connsiteX7" fmla="*/ 71807 w 6654289"/>
                <a:gd name="connsiteY7" fmla="*/ 4048934 h 6633037"/>
                <a:gd name="connsiteX8" fmla="*/ 23692 w 6654289"/>
                <a:gd name="connsiteY8" fmla="*/ 3073553 h 6633037"/>
                <a:gd name="connsiteX9" fmla="*/ 752239 w 6654289"/>
                <a:gd name="connsiteY9" fmla="*/ 1993784 h 6633037"/>
                <a:gd name="connsiteX10" fmla="*/ 1129593 w 6654289"/>
                <a:gd name="connsiteY10" fmla="*/ 1979513 h 6633037"/>
                <a:gd name="connsiteX11" fmla="*/ 1451629 w 6654289"/>
                <a:gd name="connsiteY11" fmla="*/ 2243373 h 6633037"/>
                <a:gd name="connsiteX12" fmla="*/ 1568694 w 6654289"/>
                <a:gd name="connsiteY12" fmla="*/ 2596756 h 6633037"/>
                <a:gd name="connsiteX13" fmla="*/ 2226226 w 6654289"/>
                <a:gd name="connsiteY13" fmla="*/ 4012926 h 663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54289" h="6633037">
                  <a:moveTo>
                    <a:pt x="2226226" y="4012926"/>
                  </a:moveTo>
                  <a:cubicBezTo>
                    <a:pt x="2515605" y="4465630"/>
                    <a:pt x="3055074" y="4782980"/>
                    <a:pt x="3529113" y="4810879"/>
                  </a:cubicBezTo>
                  <a:cubicBezTo>
                    <a:pt x="4270888" y="4854617"/>
                    <a:pt x="4803174" y="4368663"/>
                    <a:pt x="5018680" y="4171898"/>
                  </a:cubicBezTo>
                  <a:cubicBezTo>
                    <a:pt x="5346757" y="3872362"/>
                    <a:pt x="5553487" y="3531205"/>
                    <a:pt x="5772062" y="3020206"/>
                  </a:cubicBezTo>
                  <a:cubicBezTo>
                    <a:pt x="6420271" y="1504476"/>
                    <a:pt x="6244317" y="-2290"/>
                    <a:pt x="6318261" y="3"/>
                  </a:cubicBezTo>
                  <a:cubicBezTo>
                    <a:pt x="6428905" y="3458"/>
                    <a:pt x="7236728" y="2962101"/>
                    <a:pt x="5861157" y="5037921"/>
                  </a:cubicBezTo>
                  <a:cubicBezTo>
                    <a:pt x="5055998" y="6252950"/>
                    <a:pt x="3688014" y="6986804"/>
                    <a:pt x="2198969" y="6460060"/>
                  </a:cubicBezTo>
                  <a:cubicBezTo>
                    <a:pt x="1093323" y="6068933"/>
                    <a:pt x="340205" y="5143973"/>
                    <a:pt x="71807" y="4048934"/>
                  </a:cubicBezTo>
                  <a:cubicBezTo>
                    <a:pt x="-5117" y="3735081"/>
                    <a:pt x="-18698" y="3392901"/>
                    <a:pt x="23692" y="3073553"/>
                  </a:cubicBezTo>
                  <a:cubicBezTo>
                    <a:pt x="80465" y="2645917"/>
                    <a:pt x="288760" y="2114155"/>
                    <a:pt x="752239" y="1993784"/>
                  </a:cubicBezTo>
                  <a:cubicBezTo>
                    <a:pt x="871608" y="1962793"/>
                    <a:pt x="1008604" y="1953351"/>
                    <a:pt x="1129593" y="1979513"/>
                  </a:cubicBezTo>
                  <a:cubicBezTo>
                    <a:pt x="1277887" y="2011598"/>
                    <a:pt x="1387174" y="2108280"/>
                    <a:pt x="1451629" y="2243373"/>
                  </a:cubicBezTo>
                  <a:cubicBezTo>
                    <a:pt x="1504762" y="2354753"/>
                    <a:pt x="1532518" y="2479477"/>
                    <a:pt x="1568694" y="2596756"/>
                  </a:cubicBezTo>
                  <a:cubicBezTo>
                    <a:pt x="1722124" y="3094222"/>
                    <a:pt x="1944671" y="3572494"/>
                    <a:pt x="2226226" y="4012926"/>
                  </a:cubicBezTo>
                  <a:close/>
                </a:path>
              </a:pathLst>
            </a:custGeom>
            <a:solidFill>
              <a:srgbClr val="1A244A">
                <a:alpha val="7843"/>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3A2DF2A8-B2CC-1B42-C65A-4A4CD7154760}"/>
                </a:ext>
              </a:extLst>
            </p:cNvPr>
            <p:cNvSpPr/>
            <p:nvPr/>
          </p:nvSpPr>
          <p:spPr>
            <a:xfrm>
              <a:off x="-820010" y="-495359"/>
              <a:ext cx="6678250" cy="6578491"/>
            </a:xfrm>
            <a:custGeom>
              <a:avLst/>
              <a:gdLst>
                <a:gd name="connsiteX0" fmla="*/ 4461900 w 6678250"/>
                <a:gd name="connsiteY0" fmla="*/ 2636503 h 6578491"/>
                <a:gd name="connsiteX1" fmla="*/ 3172927 w 6678250"/>
                <a:gd name="connsiteY1" fmla="*/ 1816272 h 6578491"/>
                <a:gd name="connsiteX2" fmla="*/ 1672583 w 6678250"/>
                <a:gd name="connsiteY2" fmla="*/ 2429559 h 6578491"/>
                <a:gd name="connsiteX3" fmla="*/ 899506 w 6678250"/>
                <a:gd name="connsiteY3" fmla="*/ 3568122 h 6578491"/>
                <a:gd name="connsiteX4" fmla="*/ 301476 w 6678250"/>
                <a:gd name="connsiteY4" fmla="*/ 6578486 h 6578491"/>
                <a:gd name="connsiteX5" fmla="*/ 845111 w 6678250"/>
                <a:gd name="connsiteY5" fmla="*/ 1549175 h 6578491"/>
                <a:gd name="connsiteX6" fmla="*/ 4531207 w 6678250"/>
                <a:gd name="connsiteY6" fmla="*/ 190199 h 6578491"/>
                <a:gd name="connsiteX7" fmla="*/ 6616612 w 6678250"/>
                <a:gd name="connsiteY7" fmla="*/ 2637526 h 6578491"/>
                <a:gd name="connsiteX8" fmla="*/ 6647959 w 6678250"/>
                <a:gd name="connsiteY8" fmla="*/ 3613574 h 6578491"/>
                <a:gd name="connsiteX9" fmla="*/ 5900951 w 6678250"/>
                <a:gd name="connsiteY9" fmla="*/ 4680666 h 6578491"/>
                <a:gd name="connsiteX10" fmla="*/ 5523404 w 6678250"/>
                <a:gd name="connsiteY10" fmla="*/ 4688444 h 6578491"/>
                <a:gd name="connsiteX11" fmla="*/ 5205959 w 6678250"/>
                <a:gd name="connsiteY11" fmla="*/ 4419090 h 6578491"/>
                <a:gd name="connsiteX12" fmla="*/ 5094983 w 6678250"/>
                <a:gd name="connsiteY12" fmla="*/ 4063757 h 6578491"/>
                <a:gd name="connsiteX13" fmla="*/ 4461900 w 6678250"/>
                <a:gd name="connsiteY13" fmla="*/ 2636503 h 65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78250" h="6578491">
                  <a:moveTo>
                    <a:pt x="4461900" y="2636503"/>
                  </a:moveTo>
                  <a:cubicBezTo>
                    <a:pt x="4180322" y="2178897"/>
                    <a:pt x="3646395" y="1852302"/>
                    <a:pt x="3172927" y="1816272"/>
                  </a:cubicBezTo>
                  <a:cubicBezTo>
                    <a:pt x="2432008" y="1759797"/>
                    <a:pt x="1891431" y="2236521"/>
                    <a:pt x="1672583" y="2429559"/>
                  </a:cubicBezTo>
                  <a:cubicBezTo>
                    <a:pt x="1339402" y="2723410"/>
                    <a:pt x="1126833" y="3060976"/>
                    <a:pt x="899506" y="3568122"/>
                  </a:cubicBezTo>
                  <a:cubicBezTo>
                    <a:pt x="225343" y="5072508"/>
                    <a:pt x="375380" y="6582054"/>
                    <a:pt x="301476" y="6578486"/>
                  </a:cubicBezTo>
                  <a:cubicBezTo>
                    <a:pt x="190911" y="6573135"/>
                    <a:pt x="-565933" y="3601063"/>
                    <a:pt x="845111" y="1549175"/>
                  </a:cubicBezTo>
                  <a:cubicBezTo>
                    <a:pt x="1671025" y="348169"/>
                    <a:pt x="3051438" y="-362066"/>
                    <a:pt x="4531207" y="190199"/>
                  </a:cubicBezTo>
                  <a:cubicBezTo>
                    <a:pt x="5629956" y="600258"/>
                    <a:pt x="6367070" y="1538040"/>
                    <a:pt x="6616612" y="2637526"/>
                  </a:cubicBezTo>
                  <a:cubicBezTo>
                    <a:pt x="6688130" y="2952640"/>
                    <a:pt x="6695812" y="3295034"/>
                    <a:pt x="6647959" y="3613574"/>
                  </a:cubicBezTo>
                  <a:cubicBezTo>
                    <a:pt x="6583837" y="4040187"/>
                    <a:pt x="6366427" y="4568287"/>
                    <a:pt x="5900951" y="4680666"/>
                  </a:cubicBezTo>
                  <a:cubicBezTo>
                    <a:pt x="5781056" y="4709612"/>
                    <a:pt x="5643941" y="4716699"/>
                    <a:pt x="5523404" y="4688444"/>
                  </a:cubicBezTo>
                  <a:cubicBezTo>
                    <a:pt x="5375681" y="4653814"/>
                    <a:pt x="5268083" y="4555277"/>
                    <a:pt x="5205959" y="4419090"/>
                  </a:cubicBezTo>
                  <a:cubicBezTo>
                    <a:pt x="5154728" y="4306829"/>
                    <a:pt x="5129137" y="4181630"/>
                    <a:pt x="5094983" y="4063757"/>
                  </a:cubicBezTo>
                  <a:cubicBezTo>
                    <a:pt x="4950115" y="3563722"/>
                    <a:pt x="4735821" y="3081716"/>
                    <a:pt x="4461900" y="2636503"/>
                  </a:cubicBezTo>
                  <a:close/>
                </a:path>
              </a:pathLst>
            </a:custGeom>
            <a:solidFill>
              <a:srgbClr val="55D2B1">
                <a:alpha val="25098"/>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Tree>
    <p:extLst>
      <p:ext uri="{BB962C8B-B14F-4D97-AF65-F5344CB8AC3E}">
        <p14:creationId xmlns:p14="http://schemas.microsoft.com/office/powerpoint/2010/main" val="4207109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A722DA9-204C-2BC6-5527-25A98536F26B}"/>
              </a:ext>
            </a:extLst>
          </p:cNvPr>
          <p:cNvGrpSpPr/>
          <p:nvPr/>
        </p:nvGrpSpPr>
        <p:grpSpPr>
          <a:xfrm>
            <a:off x="-860650" y="-495359"/>
            <a:ext cx="8186860" cy="7850234"/>
            <a:chOff x="-820010" y="-495359"/>
            <a:chExt cx="8186860" cy="7850234"/>
          </a:xfrm>
        </p:grpSpPr>
        <p:sp>
          <p:nvSpPr>
            <p:cNvPr id="6" name="Freeform: Shape 5">
              <a:extLst>
                <a:ext uri="{FF2B5EF4-FFF2-40B4-BE49-F238E27FC236}">
                  <a16:creationId xmlns:a16="http://schemas.microsoft.com/office/drawing/2014/main" id="{6A462E47-1120-77B2-BD2E-591C9619EE04}"/>
                </a:ext>
              </a:extLst>
            </p:cNvPr>
            <p:cNvSpPr/>
            <p:nvPr/>
          </p:nvSpPr>
          <p:spPr>
            <a:xfrm>
              <a:off x="712561" y="721838"/>
              <a:ext cx="6654289" cy="6633037"/>
            </a:xfrm>
            <a:custGeom>
              <a:avLst/>
              <a:gdLst>
                <a:gd name="connsiteX0" fmla="*/ 2226226 w 6654289"/>
                <a:gd name="connsiteY0" fmla="*/ 4012926 h 6633037"/>
                <a:gd name="connsiteX1" fmla="*/ 3529113 w 6654289"/>
                <a:gd name="connsiteY1" fmla="*/ 4810879 h 6633037"/>
                <a:gd name="connsiteX2" fmla="*/ 5018680 w 6654289"/>
                <a:gd name="connsiteY2" fmla="*/ 4171898 h 6633037"/>
                <a:gd name="connsiteX3" fmla="*/ 5772062 w 6654289"/>
                <a:gd name="connsiteY3" fmla="*/ 3020206 h 6633037"/>
                <a:gd name="connsiteX4" fmla="*/ 6318261 w 6654289"/>
                <a:gd name="connsiteY4" fmla="*/ 3 h 6633037"/>
                <a:gd name="connsiteX5" fmla="*/ 5861157 w 6654289"/>
                <a:gd name="connsiteY5" fmla="*/ 5037921 h 6633037"/>
                <a:gd name="connsiteX6" fmla="*/ 2198969 w 6654289"/>
                <a:gd name="connsiteY6" fmla="*/ 6460060 h 6633037"/>
                <a:gd name="connsiteX7" fmla="*/ 71807 w 6654289"/>
                <a:gd name="connsiteY7" fmla="*/ 4048934 h 6633037"/>
                <a:gd name="connsiteX8" fmla="*/ 23692 w 6654289"/>
                <a:gd name="connsiteY8" fmla="*/ 3073553 h 6633037"/>
                <a:gd name="connsiteX9" fmla="*/ 752239 w 6654289"/>
                <a:gd name="connsiteY9" fmla="*/ 1993784 h 6633037"/>
                <a:gd name="connsiteX10" fmla="*/ 1129593 w 6654289"/>
                <a:gd name="connsiteY10" fmla="*/ 1979513 h 6633037"/>
                <a:gd name="connsiteX11" fmla="*/ 1451629 w 6654289"/>
                <a:gd name="connsiteY11" fmla="*/ 2243373 h 6633037"/>
                <a:gd name="connsiteX12" fmla="*/ 1568694 w 6654289"/>
                <a:gd name="connsiteY12" fmla="*/ 2596756 h 6633037"/>
                <a:gd name="connsiteX13" fmla="*/ 2226226 w 6654289"/>
                <a:gd name="connsiteY13" fmla="*/ 4012926 h 663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54289" h="6633037">
                  <a:moveTo>
                    <a:pt x="2226226" y="4012926"/>
                  </a:moveTo>
                  <a:cubicBezTo>
                    <a:pt x="2515605" y="4465630"/>
                    <a:pt x="3055074" y="4782980"/>
                    <a:pt x="3529113" y="4810879"/>
                  </a:cubicBezTo>
                  <a:cubicBezTo>
                    <a:pt x="4270888" y="4854617"/>
                    <a:pt x="4803174" y="4368663"/>
                    <a:pt x="5018680" y="4171898"/>
                  </a:cubicBezTo>
                  <a:cubicBezTo>
                    <a:pt x="5346757" y="3872362"/>
                    <a:pt x="5553487" y="3531205"/>
                    <a:pt x="5772062" y="3020206"/>
                  </a:cubicBezTo>
                  <a:cubicBezTo>
                    <a:pt x="6420271" y="1504476"/>
                    <a:pt x="6244317" y="-2290"/>
                    <a:pt x="6318261" y="3"/>
                  </a:cubicBezTo>
                  <a:cubicBezTo>
                    <a:pt x="6428905" y="3458"/>
                    <a:pt x="7236728" y="2962101"/>
                    <a:pt x="5861157" y="5037921"/>
                  </a:cubicBezTo>
                  <a:cubicBezTo>
                    <a:pt x="5055998" y="6252950"/>
                    <a:pt x="3688014" y="6986804"/>
                    <a:pt x="2198969" y="6460060"/>
                  </a:cubicBezTo>
                  <a:cubicBezTo>
                    <a:pt x="1093323" y="6068933"/>
                    <a:pt x="340205" y="5143973"/>
                    <a:pt x="71807" y="4048934"/>
                  </a:cubicBezTo>
                  <a:cubicBezTo>
                    <a:pt x="-5117" y="3735081"/>
                    <a:pt x="-18698" y="3392901"/>
                    <a:pt x="23692" y="3073553"/>
                  </a:cubicBezTo>
                  <a:cubicBezTo>
                    <a:pt x="80465" y="2645917"/>
                    <a:pt x="288760" y="2114155"/>
                    <a:pt x="752239" y="1993784"/>
                  </a:cubicBezTo>
                  <a:cubicBezTo>
                    <a:pt x="871608" y="1962793"/>
                    <a:pt x="1008604" y="1953351"/>
                    <a:pt x="1129593" y="1979513"/>
                  </a:cubicBezTo>
                  <a:cubicBezTo>
                    <a:pt x="1277887" y="2011598"/>
                    <a:pt x="1387174" y="2108280"/>
                    <a:pt x="1451629" y="2243373"/>
                  </a:cubicBezTo>
                  <a:cubicBezTo>
                    <a:pt x="1504762" y="2354753"/>
                    <a:pt x="1532518" y="2479477"/>
                    <a:pt x="1568694" y="2596756"/>
                  </a:cubicBezTo>
                  <a:cubicBezTo>
                    <a:pt x="1722124" y="3094222"/>
                    <a:pt x="1944671" y="3572494"/>
                    <a:pt x="2226226" y="4012926"/>
                  </a:cubicBezTo>
                  <a:close/>
                </a:path>
              </a:pathLst>
            </a:custGeom>
            <a:solidFill>
              <a:srgbClr val="1A244A">
                <a:alpha val="7843"/>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39574AD2-4671-C584-16D8-1376E84E3DC1}"/>
                </a:ext>
              </a:extLst>
            </p:cNvPr>
            <p:cNvSpPr/>
            <p:nvPr/>
          </p:nvSpPr>
          <p:spPr>
            <a:xfrm>
              <a:off x="-820010" y="-495359"/>
              <a:ext cx="6678250" cy="6578491"/>
            </a:xfrm>
            <a:custGeom>
              <a:avLst/>
              <a:gdLst>
                <a:gd name="connsiteX0" fmla="*/ 4461900 w 6678250"/>
                <a:gd name="connsiteY0" fmla="*/ 2636503 h 6578491"/>
                <a:gd name="connsiteX1" fmla="*/ 3172927 w 6678250"/>
                <a:gd name="connsiteY1" fmla="*/ 1816272 h 6578491"/>
                <a:gd name="connsiteX2" fmla="*/ 1672583 w 6678250"/>
                <a:gd name="connsiteY2" fmla="*/ 2429559 h 6578491"/>
                <a:gd name="connsiteX3" fmla="*/ 899506 w 6678250"/>
                <a:gd name="connsiteY3" fmla="*/ 3568122 h 6578491"/>
                <a:gd name="connsiteX4" fmla="*/ 301476 w 6678250"/>
                <a:gd name="connsiteY4" fmla="*/ 6578486 h 6578491"/>
                <a:gd name="connsiteX5" fmla="*/ 845111 w 6678250"/>
                <a:gd name="connsiteY5" fmla="*/ 1549175 h 6578491"/>
                <a:gd name="connsiteX6" fmla="*/ 4531207 w 6678250"/>
                <a:gd name="connsiteY6" fmla="*/ 190199 h 6578491"/>
                <a:gd name="connsiteX7" fmla="*/ 6616612 w 6678250"/>
                <a:gd name="connsiteY7" fmla="*/ 2637526 h 6578491"/>
                <a:gd name="connsiteX8" fmla="*/ 6647959 w 6678250"/>
                <a:gd name="connsiteY8" fmla="*/ 3613574 h 6578491"/>
                <a:gd name="connsiteX9" fmla="*/ 5900951 w 6678250"/>
                <a:gd name="connsiteY9" fmla="*/ 4680666 h 6578491"/>
                <a:gd name="connsiteX10" fmla="*/ 5523404 w 6678250"/>
                <a:gd name="connsiteY10" fmla="*/ 4688444 h 6578491"/>
                <a:gd name="connsiteX11" fmla="*/ 5205959 w 6678250"/>
                <a:gd name="connsiteY11" fmla="*/ 4419090 h 6578491"/>
                <a:gd name="connsiteX12" fmla="*/ 5094983 w 6678250"/>
                <a:gd name="connsiteY12" fmla="*/ 4063757 h 6578491"/>
                <a:gd name="connsiteX13" fmla="*/ 4461900 w 6678250"/>
                <a:gd name="connsiteY13" fmla="*/ 2636503 h 65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78250" h="6578491">
                  <a:moveTo>
                    <a:pt x="4461900" y="2636503"/>
                  </a:moveTo>
                  <a:cubicBezTo>
                    <a:pt x="4180322" y="2178897"/>
                    <a:pt x="3646395" y="1852302"/>
                    <a:pt x="3172927" y="1816272"/>
                  </a:cubicBezTo>
                  <a:cubicBezTo>
                    <a:pt x="2432008" y="1759797"/>
                    <a:pt x="1891431" y="2236521"/>
                    <a:pt x="1672583" y="2429559"/>
                  </a:cubicBezTo>
                  <a:cubicBezTo>
                    <a:pt x="1339402" y="2723410"/>
                    <a:pt x="1126833" y="3060976"/>
                    <a:pt x="899506" y="3568122"/>
                  </a:cubicBezTo>
                  <a:cubicBezTo>
                    <a:pt x="225343" y="5072508"/>
                    <a:pt x="375380" y="6582054"/>
                    <a:pt x="301476" y="6578486"/>
                  </a:cubicBezTo>
                  <a:cubicBezTo>
                    <a:pt x="190911" y="6573135"/>
                    <a:pt x="-565933" y="3601063"/>
                    <a:pt x="845111" y="1549175"/>
                  </a:cubicBezTo>
                  <a:cubicBezTo>
                    <a:pt x="1671025" y="348169"/>
                    <a:pt x="3051438" y="-362066"/>
                    <a:pt x="4531207" y="190199"/>
                  </a:cubicBezTo>
                  <a:cubicBezTo>
                    <a:pt x="5629956" y="600258"/>
                    <a:pt x="6367070" y="1538040"/>
                    <a:pt x="6616612" y="2637526"/>
                  </a:cubicBezTo>
                  <a:cubicBezTo>
                    <a:pt x="6688130" y="2952640"/>
                    <a:pt x="6695812" y="3295034"/>
                    <a:pt x="6647959" y="3613574"/>
                  </a:cubicBezTo>
                  <a:cubicBezTo>
                    <a:pt x="6583837" y="4040187"/>
                    <a:pt x="6366427" y="4568287"/>
                    <a:pt x="5900951" y="4680666"/>
                  </a:cubicBezTo>
                  <a:cubicBezTo>
                    <a:pt x="5781056" y="4709612"/>
                    <a:pt x="5643941" y="4716699"/>
                    <a:pt x="5523404" y="4688444"/>
                  </a:cubicBezTo>
                  <a:cubicBezTo>
                    <a:pt x="5375681" y="4653814"/>
                    <a:pt x="5268083" y="4555277"/>
                    <a:pt x="5205959" y="4419090"/>
                  </a:cubicBezTo>
                  <a:cubicBezTo>
                    <a:pt x="5154728" y="4306829"/>
                    <a:pt x="5129137" y="4181630"/>
                    <a:pt x="5094983" y="4063757"/>
                  </a:cubicBezTo>
                  <a:cubicBezTo>
                    <a:pt x="4950115" y="3563722"/>
                    <a:pt x="4735821" y="3081716"/>
                    <a:pt x="4461900" y="2636503"/>
                  </a:cubicBezTo>
                  <a:close/>
                </a:path>
              </a:pathLst>
            </a:custGeom>
            <a:solidFill>
              <a:srgbClr val="55D2B1">
                <a:alpha val="25098"/>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4" name="Title 3">
            <a:extLst>
              <a:ext uri="{FF2B5EF4-FFF2-40B4-BE49-F238E27FC236}">
                <a16:creationId xmlns:a16="http://schemas.microsoft.com/office/drawing/2014/main" id="{6BDE7196-C645-D20E-BDE4-DD2B52D092C6}"/>
              </a:ext>
            </a:extLst>
          </p:cNvPr>
          <p:cNvSpPr>
            <a:spLocks noGrp="1"/>
          </p:cNvSpPr>
          <p:nvPr>
            <p:ph type="title"/>
          </p:nvPr>
        </p:nvSpPr>
        <p:spPr/>
        <p:txBody>
          <a:bodyPr/>
          <a:lstStyle/>
          <a:p>
            <a:r>
              <a:rPr lang="en-GB" err="1"/>
              <a:t>Behavior</a:t>
            </a:r>
            <a:r>
              <a:rPr lang="en-GB"/>
              <a:t> Model </a:t>
            </a:r>
          </a:p>
        </p:txBody>
      </p:sp>
      <p:pic>
        <p:nvPicPr>
          <p:cNvPr id="12" name="Content Placeholder 11" descr="A screenshot of a computer screen&#10;&#10;Description automatically generated with medium confidence">
            <a:extLst>
              <a:ext uri="{FF2B5EF4-FFF2-40B4-BE49-F238E27FC236}">
                <a16:creationId xmlns:a16="http://schemas.microsoft.com/office/drawing/2014/main" id="{A7E2CEC0-4902-1CA6-6F3A-098F40DB90B8}"/>
              </a:ext>
            </a:extLst>
          </p:cNvPr>
          <p:cNvPicPr>
            <a:picLocks noGrp="1" noChangeAspect="1"/>
          </p:cNvPicPr>
          <p:nvPr>
            <p:ph sz="quarter" idx="13"/>
          </p:nvPr>
        </p:nvPicPr>
        <p:blipFill>
          <a:blip r:embed="rId2" cstate="print">
            <a:extLst>
              <a:ext uri="{28A0092B-C50C-407E-A947-70E740481C1C}">
                <a14:useLocalDpi xmlns:a14="http://schemas.microsoft.com/office/drawing/2010/main"/>
              </a:ext>
            </a:extLst>
          </a:blip>
          <a:stretch>
            <a:fillRect/>
          </a:stretch>
        </p:blipFill>
        <p:spPr>
          <a:xfrm>
            <a:off x="1038288" y="1777110"/>
            <a:ext cx="9754252" cy="3683358"/>
          </a:xfrm>
        </p:spPr>
      </p:pic>
    </p:spTree>
    <p:extLst>
      <p:ext uri="{BB962C8B-B14F-4D97-AF65-F5344CB8AC3E}">
        <p14:creationId xmlns:p14="http://schemas.microsoft.com/office/powerpoint/2010/main" val="1766927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D416-D725-4C52-82E4-F32B744733DA}"/>
              </a:ext>
            </a:extLst>
          </p:cNvPr>
          <p:cNvSpPr>
            <a:spLocks noGrp="1"/>
          </p:cNvSpPr>
          <p:nvPr>
            <p:ph type="title"/>
          </p:nvPr>
        </p:nvSpPr>
        <p:spPr/>
        <p:txBody>
          <a:bodyPr/>
          <a:lstStyle/>
          <a:p>
            <a:r>
              <a:rPr lang="en-GB"/>
              <a:t>Why Wave Styles?</a:t>
            </a:r>
          </a:p>
        </p:txBody>
      </p:sp>
      <p:grpSp>
        <p:nvGrpSpPr>
          <p:cNvPr id="5" name="Group 4">
            <a:extLst>
              <a:ext uri="{FF2B5EF4-FFF2-40B4-BE49-F238E27FC236}">
                <a16:creationId xmlns:a16="http://schemas.microsoft.com/office/drawing/2014/main" id="{8AFEC4D8-7B22-4FE8-D23A-697C6E2F83AD}"/>
              </a:ext>
            </a:extLst>
          </p:cNvPr>
          <p:cNvGrpSpPr/>
          <p:nvPr/>
        </p:nvGrpSpPr>
        <p:grpSpPr>
          <a:xfrm>
            <a:off x="5113430" y="-495359"/>
            <a:ext cx="8186860" cy="7850234"/>
            <a:chOff x="-820010" y="-495359"/>
            <a:chExt cx="8186860" cy="7850234"/>
          </a:xfrm>
        </p:grpSpPr>
        <p:sp>
          <p:nvSpPr>
            <p:cNvPr id="6" name="Freeform: Shape 5">
              <a:extLst>
                <a:ext uri="{FF2B5EF4-FFF2-40B4-BE49-F238E27FC236}">
                  <a16:creationId xmlns:a16="http://schemas.microsoft.com/office/drawing/2014/main" id="{9D04DB5E-3652-3F21-738B-020FE489E1B9}"/>
                </a:ext>
              </a:extLst>
            </p:cNvPr>
            <p:cNvSpPr/>
            <p:nvPr/>
          </p:nvSpPr>
          <p:spPr>
            <a:xfrm>
              <a:off x="712561" y="721838"/>
              <a:ext cx="6654289" cy="6633037"/>
            </a:xfrm>
            <a:custGeom>
              <a:avLst/>
              <a:gdLst>
                <a:gd name="connsiteX0" fmla="*/ 2226226 w 6654289"/>
                <a:gd name="connsiteY0" fmla="*/ 4012926 h 6633037"/>
                <a:gd name="connsiteX1" fmla="*/ 3529113 w 6654289"/>
                <a:gd name="connsiteY1" fmla="*/ 4810879 h 6633037"/>
                <a:gd name="connsiteX2" fmla="*/ 5018680 w 6654289"/>
                <a:gd name="connsiteY2" fmla="*/ 4171898 h 6633037"/>
                <a:gd name="connsiteX3" fmla="*/ 5772062 w 6654289"/>
                <a:gd name="connsiteY3" fmla="*/ 3020206 h 6633037"/>
                <a:gd name="connsiteX4" fmla="*/ 6318261 w 6654289"/>
                <a:gd name="connsiteY4" fmla="*/ 3 h 6633037"/>
                <a:gd name="connsiteX5" fmla="*/ 5861157 w 6654289"/>
                <a:gd name="connsiteY5" fmla="*/ 5037921 h 6633037"/>
                <a:gd name="connsiteX6" fmla="*/ 2198969 w 6654289"/>
                <a:gd name="connsiteY6" fmla="*/ 6460060 h 6633037"/>
                <a:gd name="connsiteX7" fmla="*/ 71807 w 6654289"/>
                <a:gd name="connsiteY7" fmla="*/ 4048934 h 6633037"/>
                <a:gd name="connsiteX8" fmla="*/ 23692 w 6654289"/>
                <a:gd name="connsiteY8" fmla="*/ 3073553 h 6633037"/>
                <a:gd name="connsiteX9" fmla="*/ 752239 w 6654289"/>
                <a:gd name="connsiteY9" fmla="*/ 1993784 h 6633037"/>
                <a:gd name="connsiteX10" fmla="*/ 1129593 w 6654289"/>
                <a:gd name="connsiteY10" fmla="*/ 1979513 h 6633037"/>
                <a:gd name="connsiteX11" fmla="*/ 1451629 w 6654289"/>
                <a:gd name="connsiteY11" fmla="*/ 2243373 h 6633037"/>
                <a:gd name="connsiteX12" fmla="*/ 1568694 w 6654289"/>
                <a:gd name="connsiteY12" fmla="*/ 2596756 h 6633037"/>
                <a:gd name="connsiteX13" fmla="*/ 2226226 w 6654289"/>
                <a:gd name="connsiteY13" fmla="*/ 4012926 h 663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54289" h="6633037">
                  <a:moveTo>
                    <a:pt x="2226226" y="4012926"/>
                  </a:moveTo>
                  <a:cubicBezTo>
                    <a:pt x="2515605" y="4465630"/>
                    <a:pt x="3055074" y="4782980"/>
                    <a:pt x="3529113" y="4810879"/>
                  </a:cubicBezTo>
                  <a:cubicBezTo>
                    <a:pt x="4270888" y="4854617"/>
                    <a:pt x="4803174" y="4368663"/>
                    <a:pt x="5018680" y="4171898"/>
                  </a:cubicBezTo>
                  <a:cubicBezTo>
                    <a:pt x="5346757" y="3872362"/>
                    <a:pt x="5553487" y="3531205"/>
                    <a:pt x="5772062" y="3020206"/>
                  </a:cubicBezTo>
                  <a:cubicBezTo>
                    <a:pt x="6420271" y="1504476"/>
                    <a:pt x="6244317" y="-2290"/>
                    <a:pt x="6318261" y="3"/>
                  </a:cubicBezTo>
                  <a:cubicBezTo>
                    <a:pt x="6428905" y="3458"/>
                    <a:pt x="7236728" y="2962101"/>
                    <a:pt x="5861157" y="5037921"/>
                  </a:cubicBezTo>
                  <a:cubicBezTo>
                    <a:pt x="5055998" y="6252950"/>
                    <a:pt x="3688014" y="6986804"/>
                    <a:pt x="2198969" y="6460060"/>
                  </a:cubicBezTo>
                  <a:cubicBezTo>
                    <a:pt x="1093323" y="6068933"/>
                    <a:pt x="340205" y="5143973"/>
                    <a:pt x="71807" y="4048934"/>
                  </a:cubicBezTo>
                  <a:cubicBezTo>
                    <a:pt x="-5117" y="3735081"/>
                    <a:pt x="-18698" y="3392901"/>
                    <a:pt x="23692" y="3073553"/>
                  </a:cubicBezTo>
                  <a:cubicBezTo>
                    <a:pt x="80465" y="2645917"/>
                    <a:pt x="288760" y="2114155"/>
                    <a:pt x="752239" y="1993784"/>
                  </a:cubicBezTo>
                  <a:cubicBezTo>
                    <a:pt x="871608" y="1962793"/>
                    <a:pt x="1008604" y="1953351"/>
                    <a:pt x="1129593" y="1979513"/>
                  </a:cubicBezTo>
                  <a:cubicBezTo>
                    <a:pt x="1277887" y="2011598"/>
                    <a:pt x="1387174" y="2108280"/>
                    <a:pt x="1451629" y="2243373"/>
                  </a:cubicBezTo>
                  <a:cubicBezTo>
                    <a:pt x="1504762" y="2354753"/>
                    <a:pt x="1532518" y="2479477"/>
                    <a:pt x="1568694" y="2596756"/>
                  </a:cubicBezTo>
                  <a:cubicBezTo>
                    <a:pt x="1722124" y="3094222"/>
                    <a:pt x="1944671" y="3572494"/>
                    <a:pt x="2226226" y="4012926"/>
                  </a:cubicBezTo>
                  <a:close/>
                </a:path>
              </a:pathLst>
            </a:custGeom>
            <a:solidFill>
              <a:srgbClr val="1A244A">
                <a:alpha val="7843"/>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3A2DF2A8-B2CC-1B42-C65A-4A4CD7154760}"/>
                </a:ext>
              </a:extLst>
            </p:cNvPr>
            <p:cNvSpPr/>
            <p:nvPr/>
          </p:nvSpPr>
          <p:spPr>
            <a:xfrm>
              <a:off x="-820010" y="-495359"/>
              <a:ext cx="6678250" cy="6578491"/>
            </a:xfrm>
            <a:custGeom>
              <a:avLst/>
              <a:gdLst>
                <a:gd name="connsiteX0" fmla="*/ 4461900 w 6678250"/>
                <a:gd name="connsiteY0" fmla="*/ 2636503 h 6578491"/>
                <a:gd name="connsiteX1" fmla="*/ 3172927 w 6678250"/>
                <a:gd name="connsiteY1" fmla="*/ 1816272 h 6578491"/>
                <a:gd name="connsiteX2" fmla="*/ 1672583 w 6678250"/>
                <a:gd name="connsiteY2" fmla="*/ 2429559 h 6578491"/>
                <a:gd name="connsiteX3" fmla="*/ 899506 w 6678250"/>
                <a:gd name="connsiteY3" fmla="*/ 3568122 h 6578491"/>
                <a:gd name="connsiteX4" fmla="*/ 301476 w 6678250"/>
                <a:gd name="connsiteY4" fmla="*/ 6578486 h 6578491"/>
                <a:gd name="connsiteX5" fmla="*/ 845111 w 6678250"/>
                <a:gd name="connsiteY5" fmla="*/ 1549175 h 6578491"/>
                <a:gd name="connsiteX6" fmla="*/ 4531207 w 6678250"/>
                <a:gd name="connsiteY6" fmla="*/ 190199 h 6578491"/>
                <a:gd name="connsiteX7" fmla="*/ 6616612 w 6678250"/>
                <a:gd name="connsiteY7" fmla="*/ 2637526 h 6578491"/>
                <a:gd name="connsiteX8" fmla="*/ 6647959 w 6678250"/>
                <a:gd name="connsiteY8" fmla="*/ 3613574 h 6578491"/>
                <a:gd name="connsiteX9" fmla="*/ 5900951 w 6678250"/>
                <a:gd name="connsiteY9" fmla="*/ 4680666 h 6578491"/>
                <a:gd name="connsiteX10" fmla="*/ 5523404 w 6678250"/>
                <a:gd name="connsiteY10" fmla="*/ 4688444 h 6578491"/>
                <a:gd name="connsiteX11" fmla="*/ 5205959 w 6678250"/>
                <a:gd name="connsiteY11" fmla="*/ 4419090 h 6578491"/>
                <a:gd name="connsiteX12" fmla="*/ 5094983 w 6678250"/>
                <a:gd name="connsiteY12" fmla="*/ 4063757 h 6578491"/>
                <a:gd name="connsiteX13" fmla="*/ 4461900 w 6678250"/>
                <a:gd name="connsiteY13" fmla="*/ 2636503 h 65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78250" h="6578491">
                  <a:moveTo>
                    <a:pt x="4461900" y="2636503"/>
                  </a:moveTo>
                  <a:cubicBezTo>
                    <a:pt x="4180322" y="2178897"/>
                    <a:pt x="3646395" y="1852302"/>
                    <a:pt x="3172927" y="1816272"/>
                  </a:cubicBezTo>
                  <a:cubicBezTo>
                    <a:pt x="2432008" y="1759797"/>
                    <a:pt x="1891431" y="2236521"/>
                    <a:pt x="1672583" y="2429559"/>
                  </a:cubicBezTo>
                  <a:cubicBezTo>
                    <a:pt x="1339402" y="2723410"/>
                    <a:pt x="1126833" y="3060976"/>
                    <a:pt x="899506" y="3568122"/>
                  </a:cubicBezTo>
                  <a:cubicBezTo>
                    <a:pt x="225343" y="5072508"/>
                    <a:pt x="375380" y="6582054"/>
                    <a:pt x="301476" y="6578486"/>
                  </a:cubicBezTo>
                  <a:cubicBezTo>
                    <a:pt x="190911" y="6573135"/>
                    <a:pt x="-565933" y="3601063"/>
                    <a:pt x="845111" y="1549175"/>
                  </a:cubicBezTo>
                  <a:cubicBezTo>
                    <a:pt x="1671025" y="348169"/>
                    <a:pt x="3051438" y="-362066"/>
                    <a:pt x="4531207" y="190199"/>
                  </a:cubicBezTo>
                  <a:cubicBezTo>
                    <a:pt x="5629956" y="600258"/>
                    <a:pt x="6367070" y="1538040"/>
                    <a:pt x="6616612" y="2637526"/>
                  </a:cubicBezTo>
                  <a:cubicBezTo>
                    <a:pt x="6688130" y="2952640"/>
                    <a:pt x="6695812" y="3295034"/>
                    <a:pt x="6647959" y="3613574"/>
                  </a:cubicBezTo>
                  <a:cubicBezTo>
                    <a:pt x="6583837" y="4040187"/>
                    <a:pt x="6366427" y="4568287"/>
                    <a:pt x="5900951" y="4680666"/>
                  </a:cubicBezTo>
                  <a:cubicBezTo>
                    <a:pt x="5781056" y="4709612"/>
                    <a:pt x="5643941" y="4716699"/>
                    <a:pt x="5523404" y="4688444"/>
                  </a:cubicBezTo>
                  <a:cubicBezTo>
                    <a:pt x="5375681" y="4653814"/>
                    <a:pt x="5268083" y="4555277"/>
                    <a:pt x="5205959" y="4419090"/>
                  </a:cubicBezTo>
                  <a:cubicBezTo>
                    <a:pt x="5154728" y="4306829"/>
                    <a:pt x="5129137" y="4181630"/>
                    <a:pt x="5094983" y="4063757"/>
                  </a:cubicBezTo>
                  <a:cubicBezTo>
                    <a:pt x="4950115" y="3563722"/>
                    <a:pt x="4735821" y="3081716"/>
                    <a:pt x="4461900" y="2636503"/>
                  </a:cubicBezTo>
                  <a:close/>
                </a:path>
              </a:pathLst>
            </a:custGeom>
            <a:solidFill>
              <a:srgbClr val="55D2B1">
                <a:alpha val="25098"/>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10" name="AutoShape 3">
            <a:extLst>
              <a:ext uri="{FF2B5EF4-FFF2-40B4-BE49-F238E27FC236}">
                <a16:creationId xmlns:a16="http://schemas.microsoft.com/office/drawing/2014/main" id="{384AE305-C900-F34D-58DD-731057E8DBC3}"/>
              </a:ext>
            </a:extLst>
          </p:cNvPr>
          <p:cNvSpPr>
            <a:spLocks noChangeArrowheads="1"/>
          </p:cNvSpPr>
          <p:nvPr/>
        </p:nvSpPr>
        <p:spPr bwMode="auto">
          <a:xfrm>
            <a:off x="4473485" y="1808178"/>
            <a:ext cx="1439862"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INFLUENCE</a:t>
            </a:r>
          </a:p>
        </p:txBody>
      </p:sp>
      <p:sp>
        <p:nvSpPr>
          <p:cNvPr id="11" name="AutoShape 4">
            <a:extLst>
              <a:ext uri="{FF2B5EF4-FFF2-40B4-BE49-F238E27FC236}">
                <a16:creationId xmlns:a16="http://schemas.microsoft.com/office/drawing/2014/main" id="{EAA5C05A-89FF-E40A-0451-29EB1B458D77}"/>
              </a:ext>
            </a:extLst>
          </p:cNvPr>
          <p:cNvSpPr>
            <a:spLocks noChangeArrowheads="1"/>
          </p:cNvSpPr>
          <p:nvPr/>
        </p:nvSpPr>
        <p:spPr bwMode="auto">
          <a:xfrm>
            <a:off x="2912972" y="2932128"/>
            <a:ext cx="1439863"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Sociable</a:t>
            </a:r>
          </a:p>
        </p:txBody>
      </p:sp>
      <p:sp>
        <p:nvSpPr>
          <p:cNvPr id="12" name="AutoShape 5">
            <a:extLst>
              <a:ext uri="{FF2B5EF4-FFF2-40B4-BE49-F238E27FC236}">
                <a16:creationId xmlns:a16="http://schemas.microsoft.com/office/drawing/2014/main" id="{B8F95BBE-1AD4-6A19-44D0-C592FFB5C555}"/>
              </a:ext>
            </a:extLst>
          </p:cNvPr>
          <p:cNvSpPr>
            <a:spLocks noChangeArrowheads="1"/>
          </p:cNvSpPr>
          <p:nvPr/>
        </p:nvSpPr>
        <p:spPr bwMode="auto">
          <a:xfrm>
            <a:off x="4519522" y="2932128"/>
            <a:ext cx="1439863"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Impactful</a:t>
            </a:r>
          </a:p>
        </p:txBody>
      </p:sp>
      <p:sp>
        <p:nvSpPr>
          <p:cNvPr id="13" name="AutoShape 6">
            <a:extLst>
              <a:ext uri="{FF2B5EF4-FFF2-40B4-BE49-F238E27FC236}">
                <a16:creationId xmlns:a16="http://schemas.microsoft.com/office/drawing/2014/main" id="{34BFA2D4-C44F-EAD0-01CB-5E5CF0652BC4}"/>
              </a:ext>
            </a:extLst>
          </p:cNvPr>
          <p:cNvSpPr>
            <a:spLocks noChangeArrowheads="1"/>
          </p:cNvSpPr>
          <p:nvPr/>
        </p:nvSpPr>
        <p:spPr bwMode="auto">
          <a:xfrm>
            <a:off x="6059397" y="2932128"/>
            <a:ext cx="1439863"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Assertive</a:t>
            </a:r>
          </a:p>
        </p:txBody>
      </p:sp>
      <p:sp>
        <p:nvSpPr>
          <p:cNvPr id="14" name="AutoShape 7">
            <a:extLst>
              <a:ext uri="{FF2B5EF4-FFF2-40B4-BE49-F238E27FC236}">
                <a16:creationId xmlns:a16="http://schemas.microsoft.com/office/drawing/2014/main" id="{D81EC8ED-8D0C-A2CD-D39F-FF4348CAE627}"/>
              </a:ext>
            </a:extLst>
          </p:cNvPr>
          <p:cNvSpPr>
            <a:spLocks noChangeArrowheads="1"/>
          </p:cNvSpPr>
          <p:nvPr/>
        </p:nvSpPr>
        <p:spPr bwMode="auto">
          <a:xfrm>
            <a:off x="2897097" y="4089416"/>
            <a:ext cx="1439863"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Convincing</a:t>
            </a:r>
          </a:p>
        </p:txBody>
      </p:sp>
      <p:sp>
        <p:nvSpPr>
          <p:cNvPr id="15" name="AutoShape 8">
            <a:extLst>
              <a:ext uri="{FF2B5EF4-FFF2-40B4-BE49-F238E27FC236}">
                <a16:creationId xmlns:a16="http://schemas.microsoft.com/office/drawing/2014/main" id="{69C1ABD8-F9ED-E206-4A8C-3E58D2794308}"/>
              </a:ext>
            </a:extLst>
          </p:cNvPr>
          <p:cNvSpPr>
            <a:spLocks noChangeArrowheads="1"/>
          </p:cNvSpPr>
          <p:nvPr/>
        </p:nvSpPr>
        <p:spPr bwMode="auto">
          <a:xfrm>
            <a:off x="4514760" y="4089416"/>
            <a:ext cx="1439862"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Articulate</a:t>
            </a:r>
          </a:p>
        </p:txBody>
      </p:sp>
      <p:sp>
        <p:nvSpPr>
          <p:cNvPr id="16" name="AutoShape 9">
            <a:extLst>
              <a:ext uri="{FF2B5EF4-FFF2-40B4-BE49-F238E27FC236}">
                <a16:creationId xmlns:a16="http://schemas.microsoft.com/office/drawing/2014/main" id="{4418CBDD-9D60-70F6-317E-9BC97863D8D2}"/>
              </a:ext>
            </a:extLst>
          </p:cNvPr>
          <p:cNvSpPr>
            <a:spLocks noChangeArrowheads="1"/>
          </p:cNvSpPr>
          <p:nvPr/>
        </p:nvSpPr>
        <p:spPr bwMode="auto">
          <a:xfrm>
            <a:off x="6097497" y="4089416"/>
            <a:ext cx="1439863"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Challenging</a:t>
            </a:r>
          </a:p>
        </p:txBody>
      </p:sp>
      <p:sp>
        <p:nvSpPr>
          <p:cNvPr id="17" name="AutoShape 10">
            <a:extLst>
              <a:ext uri="{FF2B5EF4-FFF2-40B4-BE49-F238E27FC236}">
                <a16:creationId xmlns:a16="http://schemas.microsoft.com/office/drawing/2014/main" id="{787AA058-DC26-B278-01D7-9CEEDBEEEEC1}"/>
              </a:ext>
            </a:extLst>
          </p:cNvPr>
          <p:cNvSpPr>
            <a:spLocks noChangeArrowheads="1"/>
          </p:cNvSpPr>
          <p:nvPr/>
        </p:nvSpPr>
        <p:spPr bwMode="auto">
          <a:xfrm>
            <a:off x="1881097" y="5237178"/>
            <a:ext cx="2089150"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Presentation Oriented</a:t>
            </a:r>
          </a:p>
        </p:txBody>
      </p:sp>
      <p:sp>
        <p:nvSpPr>
          <p:cNvPr id="18" name="AutoShape 11">
            <a:extLst>
              <a:ext uri="{FF2B5EF4-FFF2-40B4-BE49-F238E27FC236}">
                <a16:creationId xmlns:a16="http://schemas.microsoft.com/office/drawing/2014/main" id="{25A81EA1-A141-742C-4EFA-0B5BA826E9E7}"/>
              </a:ext>
            </a:extLst>
          </p:cNvPr>
          <p:cNvSpPr>
            <a:spLocks noChangeArrowheads="1"/>
          </p:cNvSpPr>
          <p:nvPr/>
        </p:nvSpPr>
        <p:spPr bwMode="auto">
          <a:xfrm>
            <a:off x="4298860" y="5226066"/>
            <a:ext cx="1882775"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Eloquent</a:t>
            </a:r>
          </a:p>
        </p:txBody>
      </p:sp>
      <p:sp>
        <p:nvSpPr>
          <p:cNvPr id="19" name="AutoShape 12">
            <a:extLst>
              <a:ext uri="{FF2B5EF4-FFF2-40B4-BE49-F238E27FC236}">
                <a16:creationId xmlns:a16="http://schemas.microsoft.com/office/drawing/2014/main" id="{5FAC56D6-9D9B-923F-583A-9BBF0927FA15}"/>
              </a:ext>
            </a:extLst>
          </p:cNvPr>
          <p:cNvSpPr>
            <a:spLocks noChangeArrowheads="1"/>
          </p:cNvSpPr>
          <p:nvPr/>
        </p:nvSpPr>
        <p:spPr bwMode="auto">
          <a:xfrm>
            <a:off x="6508660" y="5232416"/>
            <a:ext cx="1781175" cy="434975"/>
          </a:xfrm>
          <a:prstGeom prst="rect">
            <a:avLst/>
          </a:prstGeom>
          <a:solidFill>
            <a:srgbClr val="AF2317"/>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Socially Confident</a:t>
            </a:r>
          </a:p>
        </p:txBody>
      </p:sp>
      <p:sp>
        <p:nvSpPr>
          <p:cNvPr id="20" name="Line 13">
            <a:extLst>
              <a:ext uri="{FF2B5EF4-FFF2-40B4-BE49-F238E27FC236}">
                <a16:creationId xmlns:a16="http://schemas.microsoft.com/office/drawing/2014/main" id="{B1BF6027-D915-A086-F003-06620C0C70A3}"/>
              </a:ext>
            </a:extLst>
          </p:cNvPr>
          <p:cNvSpPr>
            <a:spLocks noChangeShapeType="1"/>
          </p:cNvSpPr>
          <p:nvPr/>
        </p:nvSpPr>
        <p:spPr bwMode="auto">
          <a:xfrm>
            <a:off x="1960472" y="2371741"/>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1" name="Text Box 14">
            <a:extLst>
              <a:ext uri="{FF2B5EF4-FFF2-40B4-BE49-F238E27FC236}">
                <a16:creationId xmlns:a16="http://schemas.microsoft.com/office/drawing/2014/main" id="{7A1EF4B6-CB0A-EF9B-B4B1-A3BB1630B7FF}"/>
              </a:ext>
            </a:extLst>
          </p:cNvPr>
          <p:cNvSpPr txBox="1">
            <a:spLocks noChangeArrowheads="1"/>
          </p:cNvSpPr>
          <p:nvPr/>
        </p:nvSpPr>
        <p:spPr bwMode="auto">
          <a:xfrm>
            <a:off x="8444070" y="1841516"/>
            <a:ext cx="1749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Arial" charset="0"/>
              </a:rPr>
              <a:t>4 CLUSTERS</a:t>
            </a:r>
          </a:p>
        </p:txBody>
      </p:sp>
      <p:sp>
        <p:nvSpPr>
          <p:cNvPr id="22" name="Line 15">
            <a:extLst>
              <a:ext uri="{FF2B5EF4-FFF2-40B4-BE49-F238E27FC236}">
                <a16:creationId xmlns:a16="http://schemas.microsoft.com/office/drawing/2014/main" id="{E475BFEE-2DD6-1B07-F0F9-3AAF6B199584}"/>
              </a:ext>
            </a:extLst>
          </p:cNvPr>
          <p:cNvSpPr>
            <a:spLocks noChangeShapeType="1"/>
          </p:cNvSpPr>
          <p:nvPr/>
        </p:nvSpPr>
        <p:spPr bwMode="auto">
          <a:xfrm>
            <a:off x="1958885" y="3559191"/>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3" name="Text Box 16">
            <a:extLst>
              <a:ext uri="{FF2B5EF4-FFF2-40B4-BE49-F238E27FC236}">
                <a16:creationId xmlns:a16="http://schemas.microsoft.com/office/drawing/2014/main" id="{EFCC8F36-7AD9-8D8C-89F7-D6675A7F7942}"/>
              </a:ext>
            </a:extLst>
          </p:cNvPr>
          <p:cNvSpPr txBox="1">
            <a:spLocks noChangeArrowheads="1"/>
          </p:cNvSpPr>
          <p:nvPr/>
        </p:nvSpPr>
        <p:spPr bwMode="auto">
          <a:xfrm>
            <a:off x="8338143" y="2941653"/>
            <a:ext cx="1889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Arial" charset="0"/>
              </a:rPr>
              <a:t>12 SECTIONS</a:t>
            </a:r>
          </a:p>
        </p:txBody>
      </p:sp>
      <p:sp>
        <p:nvSpPr>
          <p:cNvPr id="24" name="Line 17">
            <a:extLst>
              <a:ext uri="{FF2B5EF4-FFF2-40B4-BE49-F238E27FC236}">
                <a16:creationId xmlns:a16="http://schemas.microsoft.com/office/drawing/2014/main" id="{D485E980-6466-1235-06EC-FB4F55526BF8}"/>
              </a:ext>
            </a:extLst>
          </p:cNvPr>
          <p:cNvSpPr>
            <a:spLocks noChangeShapeType="1"/>
          </p:cNvSpPr>
          <p:nvPr/>
        </p:nvSpPr>
        <p:spPr bwMode="auto">
          <a:xfrm>
            <a:off x="1955710" y="4722828"/>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5" name="Text Box 18">
            <a:extLst>
              <a:ext uri="{FF2B5EF4-FFF2-40B4-BE49-F238E27FC236}">
                <a16:creationId xmlns:a16="http://schemas.microsoft.com/office/drawing/2014/main" id="{D62DDBF9-C145-1631-D95B-AEF8FFF6FD64}"/>
              </a:ext>
            </a:extLst>
          </p:cNvPr>
          <p:cNvSpPr txBox="1">
            <a:spLocks noChangeArrowheads="1"/>
          </p:cNvSpPr>
          <p:nvPr/>
        </p:nvSpPr>
        <p:spPr bwMode="auto">
          <a:xfrm>
            <a:off x="8129831" y="4113228"/>
            <a:ext cx="2020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Arial" charset="0"/>
              </a:rPr>
              <a:t>36 DIMENSIONS</a:t>
            </a:r>
          </a:p>
        </p:txBody>
      </p:sp>
      <p:sp>
        <p:nvSpPr>
          <p:cNvPr id="26" name="Text Box 19">
            <a:extLst>
              <a:ext uri="{FF2B5EF4-FFF2-40B4-BE49-F238E27FC236}">
                <a16:creationId xmlns:a16="http://schemas.microsoft.com/office/drawing/2014/main" id="{F70DF7BC-B3A7-34C0-597A-F0BB77C9388E}"/>
              </a:ext>
            </a:extLst>
          </p:cNvPr>
          <p:cNvSpPr txBox="1">
            <a:spLocks noChangeArrowheads="1"/>
          </p:cNvSpPr>
          <p:nvPr/>
        </p:nvSpPr>
        <p:spPr bwMode="auto">
          <a:xfrm>
            <a:off x="8352268" y="5226066"/>
            <a:ext cx="197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Arial" charset="0"/>
              </a:rPr>
              <a:t>108 FACETS</a:t>
            </a:r>
          </a:p>
        </p:txBody>
      </p:sp>
      <p:grpSp>
        <p:nvGrpSpPr>
          <p:cNvPr id="27" name="Group 20">
            <a:extLst>
              <a:ext uri="{FF2B5EF4-FFF2-40B4-BE49-F238E27FC236}">
                <a16:creationId xmlns:a16="http://schemas.microsoft.com/office/drawing/2014/main" id="{5424D987-A96F-73DE-7500-94844C5A7C91}"/>
              </a:ext>
            </a:extLst>
          </p:cNvPr>
          <p:cNvGrpSpPr>
            <a:grpSpLocks/>
          </p:cNvGrpSpPr>
          <p:nvPr/>
        </p:nvGrpSpPr>
        <p:grpSpPr bwMode="auto">
          <a:xfrm>
            <a:off x="3511460" y="2246328"/>
            <a:ext cx="3379787" cy="650875"/>
            <a:chOff x="1255" y="963"/>
            <a:chExt cx="2129" cy="410"/>
          </a:xfrm>
        </p:grpSpPr>
        <p:sp>
          <p:nvSpPr>
            <p:cNvPr id="28" name="Freeform 21">
              <a:extLst>
                <a:ext uri="{FF2B5EF4-FFF2-40B4-BE49-F238E27FC236}">
                  <a16:creationId xmlns:a16="http://schemas.microsoft.com/office/drawing/2014/main" id="{7B8AFF5F-6064-CCF3-404F-B2ED24FAEB55}"/>
                </a:ext>
              </a:extLst>
            </p:cNvPr>
            <p:cNvSpPr>
              <a:spLocks/>
            </p:cNvSpPr>
            <p:nvPr/>
          </p:nvSpPr>
          <p:spPr bwMode="auto">
            <a:xfrm>
              <a:off x="1328" y="963"/>
              <a:ext cx="1995" cy="408"/>
            </a:xfrm>
            <a:custGeom>
              <a:avLst/>
              <a:gdLst>
                <a:gd name="T0" fmla="*/ 0 w 1995"/>
                <a:gd name="T1" fmla="*/ 401 h 408"/>
                <a:gd name="T2" fmla="*/ 0 w 1995"/>
                <a:gd name="T3" fmla="*/ 229 h 408"/>
                <a:gd name="T4" fmla="*/ 1995 w 1995"/>
                <a:gd name="T5" fmla="*/ 226 h 408"/>
                <a:gd name="T6" fmla="*/ 1995 w 1995"/>
                <a:gd name="T7" fmla="*/ 408 h 408"/>
                <a:gd name="T8" fmla="*/ 1995 w 1995"/>
                <a:gd name="T9" fmla="*/ 226 h 408"/>
                <a:gd name="T10" fmla="*/ 1016 w 1995"/>
                <a:gd name="T11" fmla="*/ 226 h 408"/>
                <a:gd name="T12" fmla="*/ 1016 w 1995"/>
                <a:gd name="T13" fmla="*/ 408 h 408"/>
                <a:gd name="T14" fmla="*/ 1016 w 1995"/>
                <a:gd name="T15" fmla="*/ 0 h 408"/>
                <a:gd name="T16" fmla="*/ 0 60000 65536"/>
                <a:gd name="T17" fmla="*/ 0 60000 65536"/>
                <a:gd name="T18" fmla="*/ 0 60000 65536"/>
                <a:gd name="T19" fmla="*/ 0 60000 65536"/>
                <a:gd name="T20" fmla="*/ 0 60000 65536"/>
                <a:gd name="T21" fmla="*/ 0 60000 65536"/>
                <a:gd name="T22" fmla="*/ 0 60000 65536"/>
                <a:gd name="T23" fmla="*/ 0 60000 65536"/>
                <a:gd name="T24" fmla="*/ 0 w 1995"/>
                <a:gd name="T25" fmla="*/ 0 h 408"/>
                <a:gd name="T26" fmla="*/ 1995 w 1995"/>
                <a:gd name="T27" fmla="*/ 408 h 4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5" h="408">
                  <a:moveTo>
                    <a:pt x="0" y="401"/>
                  </a:moveTo>
                  <a:lnTo>
                    <a:pt x="0" y="229"/>
                  </a:lnTo>
                  <a:lnTo>
                    <a:pt x="1995" y="226"/>
                  </a:lnTo>
                  <a:lnTo>
                    <a:pt x="1995" y="408"/>
                  </a:lnTo>
                  <a:lnTo>
                    <a:pt x="1995" y="226"/>
                  </a:lnTo>
                  <a:lnTo>
                    <a:pt x="1016" y="226"/>
                  </a:lnTo>
                  <a:lnTo>
                    <a:pt x="1016" y="408"/>
                  </a:lnTo>
                  <a:lnTo>
                    <a:pt x="1016" y="0"/>
                  </a:lnTo>
                </a:path>
              </a:pathLst>
            </a:cu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Line 22">
              <a:extLst>
                <a:ext uri="{FF2B5EF4-FFF2-40B4-BE49-F238E27FC236}">
                  <a16:creationId xmlns:a16="http://schemas.microsoft.com/office/drawing/2014/main" id="{0369909A-145B-9010-8F13-B212326BE2B0}"/>
                </a:ext>
              </a:extLst>
            </p:cNvPr>
            <p:cNvSpPr>
              <a:spLocks noChangeShapeType="1"/>
            </p:cNvSpPr>
            <p:nvPr/>
          </p:nvSpPr>
          <p:spPr bwMode="auto">
            <a:xfrm>
              <a:off x="1255" y="1368"/>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Line 23">
              <a:extLst>
                <a:ext uri="{FF2B5EF4-FFF2-40B4-BE49-F238E27FC236}">
                  <a16:creationId xmlns:a16="http://schemas.microsoft.com/office/drawing/2014/main" id="{373F6894-BFAD-3A6B-96FF-43A7B4EFCD15}"/>
                </a:ext>
              </a:extLst>
            </p:cNvPr>
            <p:cNvSpPr>
              <a:spLocks noChangeShapeType="1"/>
            </p:cNvSpPr>
            <p:nvPr/>
          </p:nvSpPr>
          <p:spPr bwMode="auto">
            <a:xfrm>
              <a:off x="2271" y="1373"/>
              <a:ext cx="134"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Line 24">
              <a:extLst>
                <a:ext uri="{FF2B5EF4-FFF2-40B4-BE49-F238E27FC236}">
                  <a16:creationId xmlns:a16="http://schemas.microsoft.com/office/drawing/2014/main" id="{89747C2C-0834-6EB9-E93D-61C83F18D49C}"/>
                </a:ext>
              </a:extLst>
            </p:cNvPr>
            <p:cNvSpPr>
              <a:spLocks noChangeShapeType="1"/>
            </p:cNvSpPr>
            <p:nvPr/>
          </p:nvSpPr>
          <p:spPr bwMode="auto">
            <a:xfrm>
              <a:off x="3251" y="1373"/>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32" name="Group 25">
            <a:extLst>
              <a:ext uri="{FF2B5EF4-FFF2-40B4-BE49-F238E27FC236}">
                <a16:creationId xmlns:a16="http://schemas.microsoft.com/office/drawing/2014/main" id="{CCE2037E-5577-582D-DB98-E2D1A988E146}"/>
              </a:ext>
            </a:extLst>
          </p:cNvPr>
          <p:cNvGrpSpPr>
            <a:grpSpLocks/>
          </p:cNvGrpSpPr>
          <p:nvPr/>
        </p:nvGrpSpPr>
        <p:grpSpPr bwMode="auto">
          <a:xfrm>
            <a:off x="3511460" y="3375041"/>
            <a:ext cx="3379787" cy="650875"/>
            <a:chOff x="1255" y="963"/>
            <a:chExt cx="2129" cy="410"/>
          </a:xfrm>
        </p:grpSpPr>
        <p:sp>
          <p:nvSpPr>
            <p:cNvPr id="33" name="Freeform 26">
              <a:extLst>
                <a:ext uri="{FF2B5EF4-FFF2-40B4-BE49-F238E27FC236}">
                  <a16:creationId xmlns:a16="http://schemas.microsoft.com/office/drawing/2014/main" id="{FC993C9A-F444-27B9-7C03-523E1AFC5DEB}"/>
                </a:ext>
              </a:extLst>
            </p:cNvPr>
            <p:cNvSpPr>
              <a:spLocks/>
            </p:cNvSpPr>
            <p:nvPr/>
          </p:nvSpPr>
          <p:spPr bwMode="auto">
            <a:xfrm>
              <a:off x="1328" y="963"/>
              <a:ext cx="1995" cy="408"/>
            </a:xfrm>
            <a:custGeom>
              <a:avLst/>
              <a:gdLst>
                <a:gd name="T0" fmla="*/ 0 w 1995"/>
                <a:gd name="T1" fmla="*/ 401 h 408"/>
                <a:gd name="T2" fmla="*/ 0 w 1995"/>
                <a:gd name="T3" fmla="*/ 229 h 408"/>
                <a:gd name="T4" fmla="*/ 1995 w 1995"/>
                <a:gd name="T5" fmla="*/ 226 h 408"/>
                <a:gd name="T6" fmla="*/ 1995 w 1995"/>
                <a:gd name="T7" fmla="*/ 408 h 408"/>
                <a:gd name="T8" fmla="*/ 1995 w 1995"/>
                <a:gd name="T9" fmla="*/ 226 h 408"/>
                <a:gd name="T10" fmla="*/ 1016 w 1995"/>
                <a:gd name="T11" fmla="*/ 226 h 408"/>
                <a:gd name="T12" fmla="*/ 1016 w 1995"/>
                <a:gd name="T13" fmla="*/ 408 h 408"/>
                <a:gd name="T14" fmla="*/ 1016 w 1995"/>
                <a:gd name="T15" fmla="*/ 0 h 408"/>
                <a:gd name="T16" fmla="*/ 0 60000 65536"/>
                <a:gd name="T17" fmla="*/ 0 60000 65536"/>
                <a:gd name="T18" fmla="*/ 0 60000 65536"/>
                <a:gd name="T19" fmla="*/ 0 60000 65536"/>
                <a:gd name="T20" fmla="*/ 0 60000 65536"/>
                <a:gd name="T21" fmla="*/ 0 60000 65536"/>
                <a:gd name="T22" fmla="*/ 0 60000 65536"/>
                <a:gd name="T23" fmla="*/ 0 60000 65536"/>
                <a:gd name="T24" fmla="*/ 0 w 1995"/>
                <a:gd name="T25" fmla="*/ 0 h 408"/>
                <a:gd name="T26" fmla="*/ 1995 w 1995"/>
                <a:gd name="T27" fmla="*/ 408 h 4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5" h="408">
                  <a:moveTo>
                    <a:pt x="0" y="401"/>
                  </a:moveTo>
                  <a:lnTo>
                    <a:pt x="0" y="229"/>
                  </a:lnTo>
                  <a:lnTo>
                    <a:pt x="1995" y="226"/>
                  </a:lnTo>
                  <a:lnTo>
                    <a:pt x="1995" y="408"/>
                  </a:lnTo>
                  <a:lnTo>
                    <a:pt x="1995" y="226"/>
                  </a:lnTo>
                  <a:lnTo>
                    <a:pt x="1016" y="226"/>
                  </a:lnTo>
                  <a:lnTo>
                    <a:pt x="1016" y="408"/>
                  </a:lnTo>
                  <a:lnTo>
                    <a:pt x="1016" y="0"/>
                  </a:lnTo>
                </a:path>
              </a:pathLst>
            </a:cu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Line 27">
              <a:extLst>
                <a:ext uri="{FF2B5EF4-FFF2-40B4-BE49-F238E27FC236}">
                  <a16:creationId xmlns:a16="http://schemas.microsoft.com/office/drawing/2014/main" id="{0B2262B8-FE40-29C0-9460-5B9FAD59D3BA}"/>
                </a:ext>
              </a:extLst>
            </p:cNvPr>
            <p:cNvSpPr>
              <a:spLocks noChangeShapeType="1"/>
            </p:cNvSpPr>
            <p:nvPr/>
          </p:nvSpPr>
          <p:spPr bwMode="auto">
            <a:xfrm>
              <a:off x="1255" y="1368"/>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Line 28">
              <a:extLst>
                <a:ext uri="{FF2B5EF4-FFF2-40B4-BE49-F238E27FC236}">
                  <a16:creationId xmlns:a16="http://schemas.microsoft.com/office/drawing/2014/main" id="{07A506C5-945D-3D4D-9EA8-3B68C784CA05}"/>
                </a:ext>
              </a:extLst>
            </p:cNvPr>
            <p:cNvSpPr>
              <a:spLocks noChangeShapeType="1"/>
            </p:cNvSpPr>
            <p:nvPr/>
          </p:nvSpPr>
          <p:spPr bwMode="auto">
            <a:xfrm>
              <a:off x="2271" y="1373"/>
              <a:ext cx="134"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Line 29">
              <a:extLst>
                <a:ext uri="{FF2B5EF4-FFF2-40B4-BE49-F238E27FC236}">
                  <a16:creationId xmlns:a16="http://schemas.microsoft.com/office/drawing/2014/main" id="{B52043BB-B3D4-718B-3BA4-45C141FFB897}"/>
                </a:ext>
              </a:extLst>
            </p:cNvPr>
            <p:cNvSpPr>
              <a:spLocks noChangeShapeType="1"/>
            </p:cNvSpPr>
            <p:nvPr/>
          </p:nvSpPr>
          <p:spPr bwMode="auto">
            <a:xfrm>
              <a:off x="3251" y="1373"/>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37" name="Group 30">
            <a:extLst>
              <a:ext uri="{FF2B5EF4-FFF2-40B4-BE49-F238E27FC236}">
                <a16:creationId xmlns:a16="http://schemas.microsoft.com/office/drawing/2014/main" id="{63ECC90B-0747-9DC8-43E7-080F94E3AE35}"/>
              </a:ext>
            </a:extLst>
          </p:cNvPr>
          <p:cNvGrpSpPr>
            <a:grpSpLocks/>
          </p:cNvGrpSpPr>
          <p:nvPr/>
        </p:nvGrpSpPr>
        <p:grpSpPr bwMode="auto">
          <a:xfrm>
            <a:off x="2851060" y="4525978"/>
            <a:ext cx="4679950" cy="650875"/>
            <a:chOff x="1255" y="963"/>
            <a:chExt cx="2129" cy="410"/>
          </a:xfrm>
        </p:grpSpPr>
        <p:sp>
          <p:nvSpPr>
            <p:cNvPr id="38" name="Freeform 31">
              <a:extLst>
                <a:ext uri="{FF2B5EF4-FFF2-40B4-BE49-F238E27FC236}">
                  <a16:creationId xmlns:a16="http://schemas.microsoft.com/office/drawing/2014/main" id="{17C237D4-9380-FD93-AF6D-A537E0BF1C49}"/>
                </a:ext>
              </a:extLst>
            </p:cNvPr>
            <p:cNvSpPr>
              <a:spLocks/>
            </p:cNvSpPr>
            <p:nvPr/>
          </p:nvSpPr>
          <p:spPr bwMode="auto">
            <a:xfrm>
              <a:off x="1328" y="963"/>
              <a:ext cx="1995" cy="408"/>
            </a:xfrm>
            <a:custGeom>
              <a:avLst/>
              <a:gdLst>
                <a:gd name="T0" fmla="*/ 0 w 1995"/>
                <a:gd name="T1" fmla="*/ 401 h 408"/>
                <a:gd name="T2" fmla="*/ 0 w 1995"/>
                <a:gd name="T3" fmla="*/ 229 h 408"/>
                <a:gd name="T4" fmla="*/ 1995 w 1995"/>
                <a:gd name="T5" fmla="*/ 226 h 408"/>
                <a:gd name="T6" fmla="*/ 1995 w 1995"/>
                <a:gd name="T7" fmla="*/ 408 h 408"/>
                <a:gd name="T8" fmla="*/ 1995 w 1995"/>
                <a:gd name="T9" fmla="*/ 226 h 408"/>
                <a:gd name="T10" fmla="*/ 1016 w 1995"/>
                <a:gd name="T11" fmla="*/ 226 h 408"/>
                <a:gd name="T12" fmla="*/ 1016 w 1995"/>
                <a:gd name="T13" fmla="*/ 408 h 408"/>
                <a:gd name="T14" fmla="*/ 1016 w 1995"/>
                <a:gd name="T15" fmla="*/ 0 h 408"/>
                <a:gd name="T16" fmla="*/ 0 60000 65536"/>
                <a:gd name="T17" fmla="*/ 0 60000 65536"/>
                <a:gd name="T18" fmla="*/ 0 60000 65536"/>
                <a:gd name="T19" fmla="*/ 0 60000 65536"/>
                <a:gd name="T20" fmla="*/ 0 60000 65536"/>
                <a:gd name="T21" fmla="*/ 0 60000 65536"/>
                <a:gd name="T22" fmla="*/ 0 60000 65536"/>
                <a:gd name="T23" fmla="*/ 0 60000 65536"/>
                <a:gd name="T24" fmla="*/ 0 w 1995"/>
                <a:gd name="T25" fmla="*/ 0 h 408"/>
                <a:gd name="T26" fmla="*/ 1995 w 1995"/>
                <a:gd name="T27" fmla="*/ 408 h 4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5" h="408">
                  <a:moveTo>
                    <a:pt x="0" y="401"/>
                  </a:moveTo>
                  <a:lnTo>
                    <a:pt x="0" y="229"/>
                  </a:lnTo>
                  <a:lnTo>
                    <a:pt x="1995" y="226"/>
                  </a:lnTo>
                  <a:lnTo>
                    <a:pt x="1995" y="408"/>
                  </a:lnTo>
                  <a:lnTo>
                    <a:pt x="1995" y="226"/>
                  </a:lnTo>
                  <a:lnTo>
                    <a:pt x="1016" y="226"/>
                  </a:lnTo>
                  <a:lnTo>
                    <a:pt x="1016" y="408"/>
                  </a:lnTo>
                  <a:lnTo>
                    <a:pt x="1016" y="0"/>
                  </a:lnTo>
                </a:path>
              </a:pathLst>
            </a:custGeom>
            <a:noFill/>
            <a:ln w="12700">
              <a:solidFill>
                <a:schemeClr val="bg1">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Line 32">
              <a:extLst>
                <a:ext uri="{FF2B5EF4-FFF2-40B4-BE49-F238E27FC236}">
                  <a16:creationId xmlns:a16="http://schemas.microsoft.com/office/drawing/2014/main" id="{E09372E6-1DEB-DB84-EAA5-8B118DE01189}"/>
                </a:ext>
              </a:extLst>
            </p:cNvPr>
            <p:cNvSpPr>
              <a:spLocks noChangeShapeType="1"/>
            </p:cNvSpPr>
            <p:nvPr/>
          </p:nvSpPr>
          <p:spPr bwMode="auto">
            <a:xfrm>
              <a:off x="1255" y="1368"/>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Line 33">
              <a:extLst>
                <a:ext uri="{FF2B5EF4-FFF2-40B4-BE49-F238E27FC236}">
                  <a16:creationId xmlns:a16="http://schemas.microsoft.com/office/drawing/2014/main" id="{1F754D47-E11C-ACE8-C892-D38902C0E9C2}"/>
                </a:ext>
              </a:extLst>
            </p:cNvPr>
            <p:cNvSpPr>
              <a:spLocks noChangeShapeType="1"/>
            </p:cNvSpPr>
            <p:nvPr/>
          </p:nvSpPr>
          <p:spPr bwMode="auto">
            <a:xfrm>
              <a:off x="2271" y="1373"/>
              <a:ext cx="134"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Line 34">
              <a:extLst>
                <a:ext uri="{FF2B5EF4-FFF2-40B4-BE49-F238E27FC236}">
                  <a16:creationId xmlns:a16="http://schemas.microsoft.com/office/drawing/2014/main" id="{0EF5DE6E-C684-2CD9-8D07-E8AEDD342F73}"/>
                </a:ext>
              </a:extLst>
            </p:cNvPr>
            <p:cNvSpPr>
              <a:spLocks noChangeShapeType="1"/>
            </p:cNvSpPr>
            <p:nvPr/>
          </p:nvSpPr>
          <p:spPr bwMode="auto">
            <a:xfrm>
              <a:off x="3251" y="1373"/>
              <a:ext cx="133" cy="0"/>
            </a:xfrm>
            <a:prstGeom prst="line">
              <a:avLst/>
            </a:prstGeom>
            <a:noFill/>
            <a:ln w="127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42" name="Line 35">
            <a:extLst>
              <a:ext uri="{FF2B5EF4-FFF2-40B4-BE49-F238E27FC236}">
                <a16:creationId xmlns:a16="http://schemas.microsoft.com/office/drawing/2014/main" id="{D783438B-54F3-118F-4760-7973E59C0CE6}"/>
              </a:ext>
            </a:extLst>
          </p:cNvPr>
          <p:cNvSpPr>
            <a:spLocks noChangeShapeType="1"/>
          </p:cNvSpPr>
          <p:nvPr/>
        </p:nvSpPr>
        <p:spPr bwMode="auto">
          <a:xfrm>
            <a:off x="1958885" y="5946791"/>
            <a:ext cx="8058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204241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mph" presetSubtype="2" fill="hold" nodeType="clickEffect">
                                  <p:stCondLst>
                                    <p:cond delay="0"/>
                                  </p:stCondLst>
                                  <p:childTnLst>
                                    <p:animClr clrSpc="rgb" dir="cw">
                                      <p:cBhvr>
                                        <p:cTn id="31" dur="1000" fill="hold"/>
                                        <p:tgtEl>
                                          <p:spTgt spid="12"/>
                                        </p:tgtEl>
                                        <p:attrNameLst>
                                          <p:attrName>fillcolor</p:attrName>
                                        </p:attrNameLst>
                                      </p:cBhvr>
                                      <p:to>
                                        <a:srgbClr val="409E85"/>
                                      </p:to>
                                    </p:animClr>
                                    <p:set>
                                      <p:cBhvr>
                                        <p:cTn id="32" dur="1000" fill="hold"/>
                                        <p:tgtEl>
                                          <p:spTgt spid="12"/>
                                        </p:tgtEl>
                                        <p:attrNameLst>
                                          <p:attrName>fill.type</p:attrName>
                                        </p:attrNameLst>
                                      </p:cBhvr>
                                      <p:to>
                                        <p:strVal val="solid"/>
                                      </p:to>
                                    </p:set>
                                    <p:set>
                                      <p:cBhvr>
                                        <p:cTn id="33" dur="1000" fill="hold"/>
                                        <p:tgtEl>
                                          <p:spTgt spid="12"/>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1000" fill="hold"/>
                                        <p:tgtEl>
                                          <p:spTgt spid="15"/>
                                        </p:tgtEl>
                                        <p:attrNameLst>
                                          <p:attrName>fillcolor</p:attrName>
                                        </p:attrNameLst>
                                      </p:cBhvr>
                                      <p:to>
                                        <a:srgbClr val="409E85"/>
                                      </p:to>
                                    </p:animClr>
                                    <p:set>
                                      <p:cBhvr>
                                        <p:cTn id="58" dur="1000" fill="hold"/>
                                        <p:tgtEl>
                                          <p:spTgt spid="15"/>
                                        </p:tgtEl>
                                        <p:attrNameLst>
                                          <p:attrName>fill.type</p:attrName>
                                        </p:attrNameLst>
                                      </p:cBhvr>
                                      <p:to>
                                        <p:strVal val="solid"/>
                                      </p:to>
                                    </p:set>
                                    <p:set>
                                      <p:cBhvr>
                                        <p:cTn id="59" dur="1000" fill="hold"/>
                                        <p:tgtEl>
                                          <p:spTgt spid="15"/>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1000"/>
                                        <p:tgtEl>
                                          <p:spTgt spid="3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10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mph" presetSubtype="2" fill="hold" nodeType="clickEffect">
                                  <p:stCondLst>
                                    <p:cond delay="0"/>
                                  </p:stCondLst>
                                  <p:childTnLst>
                                    <p:animClr clrSpc="rgb" dir="cw">
                                      <p:cBhvr>
                                        <p:cTn id="83" dur="1000" fill="hold"/>
                                        <p:tgtEl>
                                          <p:spTgt spid="17"/>
                                        </p:tgtEl>
                                        <p:attrNameLst>
                                          <p:attrName>fillcolor</p:attrName>
                                        </p:attrNameLst>
                                      </p:cBhvr>
                                      <p:to>
                                        <a:srgbClr val="409E85"/>
                                      </p:to>
                                    </p:animClr>
                                    <p:set>
                                      <p:cBhvr>
                                        <p:cTn id="84" dur="1000" fill="hold"/>
                                        <p:tgtEl>
                                          <p:spTgt spid="17"/>
                                        </p:tgtEl>
                                        <p:attrNameLst>
                                          <p:attrName>fill.type</p:attrName>
                                        </p:attrNameLst>
                                      </p:cBhvr>
                                      <p:to>
                                        <p:strVal val="solid"/>
                                      </p:to>
                                    </p:set>
                                    <p:set>
                                      <p:cBhvr>
                                        <p:cTn id="85" dur="1000" fill="hold"/>
                                        <p:tgtEl>
                                          <p:spTgt spid="17"/>
                                        </p:tgtEl>
                                        <p:attrNameLst>
                                          <p:attrName>fill.on</p:attrName>
                                        </p:attrNameLst>
                                      </p:cBhvr>
                                      <p:to>
                                        <p:strVal val="true"/>
                                      </p:to>
                                    </p:set>
                                  </p:childTnLst>
                                </p:cTn>
                              </p:par>
                            </p:childTnLst>
                          </p:cTn>
                        </p:par>
                      </p:childTnLst>
                    </p:cTn>
                  </p:par>
                  <p:par>
                    <p:cTn id="86" fill="hold">
                      <p:stCondLst>
                        <p:cond delay="indefinite"/>
                      </p:stCondLst>
                      <p:childTnLst>
                        <p:par>
                          <p:cTn id="87" fill="hold">
                            <p:stCondLst>
                              <p:cond delay="0"/>
                            </p:stCondLst>
                            <p:childTnLst>
                              <p:par>
                                <p:cTn id="88" presetID="1" presetClass="emph" presetSubtype="2" fill="hold" nodeType="clickEffect">
                                  <p:stCondLst>
                                    <p:cond delay="0"/>
                                  </p:stCondLst>
                                  <p:childTnLst>
                                    <p:animClr clrSpc="rgb" dir="cw">
                                      <p:cBhvr>
                                        <p:cTn id="89" dur="1000" fill="hold"/>
                                        <p:tgtEl>
                                          <p:spTgt spid="18"/>
                                        </p:tgtEl>
                                        <p:attrNameLst>
                                          <p:attrName>fillcolor</p:attrName>
                                        </p:attrNameLst>
                                      </p:cBhvr>
                                      <p:to>
                                        <a:srgbClr val="409E85"/>
                                      </p:to>
                                    </p:animClr>
                                    <p:set>
                                      <p:cBhvr>
                                        <p:cTn id="90" dur="1000" fill="hold"/>
                                        <p:tgtEl>
                                          <p:spTgt spid="18"/>
                                        </p:tgtEl>
                                        <p:attrNameLst>
                                          <p:attrName>fill.type</p:attrName>
                                        </p:attrNameLst>
                                      </p:cBhvr>
                                      <p:to>
                                        <p:strVal val="solid"/>
                                      </p:to>
                                    </p:set>
                                    <p:set>
                                      <p:cBhvr>
                                        <p:cTn id="91" dur="1000" fill="hold"/>
                                        <p:tgtEl>
                                          <p:spTgt spid="18"/>
                                        </p:tgtEl>
                                        <p:attrNameLst>
                                          <p:attrName>fill.on</p:attrName>
                                        </p:attrNameLst>
                                      </p:cBhvr>
                                      <p:to>
                                        <p:strVal val="true"/>
                                      </p:to>
                                    </p:set>
                                  </p:childTnLst>
                                </p:cTn>
                              </p:par>
                            </p:childTnLst>
                          </p:cTn>
                        </p:par>
                      </p:childTnLst>
                    </p:cTn>
                  </p:par>
                  <p:par>
                    <p:cTn id="92" fill="hold">
                      <p:stCondLst>
                        <p:cond delay="indefinite"/>
                      </p:stCondLst>
                      <p:childTnLst>
                        <p:par>
                          <p:cTn id="93" fill="hold">
                            <p:stCondLst>
                              <p:cond delay="0"/>
                            </p:stCondLst>
                            <p:childTnLst>
                              <p:par>
                                <p:cTn id="94" presetID="1" presetClass="emph" presetSubtype="2" fill="hold" nodeType="clickEffect">
                                  <p:stCondLst>
                                    <p:cond delay="0"/>
                                  </p:stCondLst>
                                  <p:childTnLst>
                                    <p:animClr clrSpc="rgb" dir="cw">
                                      <p:cBhvr>
                                        <p:cTn id="95" dur="1000" fill="hold"/>
                                        <p:tgtEl>
                                          <p:spTgt spid="19"/>
                                        </p:tgtEl>
                                        <p:attrNameLst>
                                          <p:attrName>fillcolor</p:attrName>
                                        </p:attrNameLst>
                                      </p:cBhvr>
                                      <p:to>
                                        <a:srgbClr val="409E85"/>
                                      </p:to>
                                    </p:animClr>
                                    <p:set>
                                      <p:cBhvr>
                                        <p:cTn id="96" dur="1000" fill="hold"/>
                                        <p:tgtEl>
                                          <p:spTgt spid="19"/>
                                        </p:tgtEl>
                                        <p:attrNameLst>
                                          <p:attrName>fill.type</p:attrName>
                                        </p:attrNameLst>
                                      </p:cBhvr>
                                      <p:to>
                                        <p:strVal val="solid"/>
                                      </p:to>
                                    </p:set>
                                    <p:set>
                                      <p:cBhvr>
                                        <p:cTn id="97" dur="1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EE374-534F-55ED-504D-17EA9D2A5B6D}"/>
              </a:ext>
            </a:extLst>
          </p:cNvPr>
          <p:cNvSpPr>
            <a:spLocks noGrp="1"/>
          </p:cNvSpPr>
          <p:nvPr>
            <p:ph type="title"/>
          </p:nvPr>
        </p:nvSpPr>
        <p:spPr/>
        <p:txBody>
          <a:bodyPr/>
          <a:lstStyle/>
          <a:p>
            <a:r>
              <a:rPr lang="en-GB"/>
              <a:t>House Keeping</a:t>
            </a:r>
          </a:p>
        </p:txBody>
      </p:sp>
      <p:sp>
        <p:nvSpPr>
          <p:cNvPr id="4" name="Content Placeholder 3">
            <a:extLst>
              <a:ext uri="{FF2B5EF4-FFF2-40B4-BE49-F238E27FC236}">
                <a16:creationId xmlns:a16="http://schemas.microsoft.com/office/drawing/2014/main" id="{32BF9A76-EEEA-7CCF-0BB5-ACB02CBDD0BE}"/>
              </a:ext>
            </a:extLst>
          </p:cNvPr>
          <p:cNvSpPr>
            <a:spLocks noGrp="1"/>
          </p:cNvSpPr>
          <p:nvPr>
            <p:ph sz="quarter" idx="13"/>
          </p:nvPr>
        </p:nvSpPr>
        <p:spPr/>
        <p:txBody>
          <a:bodyPr/>
          <a:lstStyle/>
          <a:p>
            <a:r>
              <a:rPr lang="en-GB"/>
              <a:t>Break-out Groups</a:t>
            </a:r>
          </a:p>
        </p:txBody>
      </p:sp>
      <p:sp>
        <p:nvSpPr>
          <p:cNvPr id="5" name="Rectangle: Diagonal Corners Rounded 4">
            <a:extLst>
              <a:ext uri="{FF2B5EF4-FFF2-40B4-BE49-F238E27FC236}">
                <a16:creationId xmlns:a16="http://schemas.microsoft.com/office/drawing/2014/main" id="{BBCAF75D-3809-CB7E-653D-66B182D7D1A1}"/>
              </a:ext>
            </a:extLst>
          </p:cNvPr>
          <p:cNvSpPr/>
          <p:nvPr/>
        </p:nvSpPr>
        <p:spPr>
          <a:xfrm>
            <a:off x="1379184" y="2052504"/>
            <a:ext cx="4218053" cy="3955006"/>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Content Placeholder 8">
            <a:extLst>
              <a:ext uri="{FF2B5EF4-FFF2-40B4-BE49-F238E27FC236}">
                <a16:creationId xmlns:a16="http://schemas.microsoft.com/office/drawing/2014/main" id="{8A5EACB3-A9AE-F10E-8F6F-44A942633841}"/>
              </a:ext>
            </a:extLst>
          </p:cNvPr>
          <p:cNvSpPr txBox="1">
            <a:spLocks/>
          </p:cNvSpPr>
          <p:nvPr/>
        </p:nvSpPr>
        <p:spPr>
          <a:xfrm>
            <a:off x="1879827" y="3895040"/>
            <a:ext cx="3173954" cy="1730580"/>
          </a:xfrm>
          <a:prstGeom prst="rect">
            <a:avLst/>
          </a:prstGeom>
        </p:spPr>
        <p:txBody>
          <a:bodyPr vert="horz" lIns="0" tIns="0" rIns="0" bIns="0" rtlCol="0">
            <a:norm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5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In the app you can join the break-out group and it will automatically put this meeting </a:t>
            </a:r>
            <a:r>
              <a:rPr kumimoji="0" lang="en-US" sz="1800" b="1" i="0" u="none" strike="noStrike" kern="1200" cap="none" spc="0" normalizeH="0" baseline="0" noProof="0">
                <a:ln>
                  <a:noFill/>
                </a:ln>
                <a:solidFill>
                  <a:prstClr val="white"/>
                </a:solidFill>
                <a:effectLst/>
                <a:uLnTx/>
                <a:uFillTx/>
                <a:latin typeface="Arial"/>
                <a:ea typeface="+mn-ea"/>
                <a:cs typeface="+mn-cs"/>
              </a:rPr>
              <a:t>on hold. </a:t>
            </a:r>
            <a:r>
              <a:rPr kumimoji="0" lang="en-US" sz="1800" b="0" i="0" u="none" strike="noStrike" kern="1200" cap="none" spc="0" normalizeH="0" baseline="0" noProof="0">
                <a:ln>
                  <a:noFill/>
                </a:ln>
                <a:solidFill>
                  <a:prstClr val="white"/>
                </a:solidFill>
                <a:effectLst/>
                <a:uLnTx/>
                <a:uFillTx/>
                <a:latin typeface="Arial"/>
                <a:ea typeface="+mn-ea"/>
                <a:cs typeface="+mn-cs"/>
              </a:rPr>
              <a:t>You can click to </a:t>
            </a:r>
            <a:r>
              <a:rPr kumimoji="0" lang="en-US" sz="1800" b="1" i="0" u="none" strike="noStrike" kern="1200" cap="none" spc="0" normalizeH="0" baseline="0" noProof="0">
                <a:ln>
                  <a:noFill/>
                </a:ln>
                <a:solidFill>
                  <a:prstClr val="white"/>
                </a:solidFill>
                <a:effectLst/>
                <a:uLnTx/>
                <a:uFillTx/>
                <a:latin typeface="Arial"/>
                <a:ea typeface="+mn-ea"/>
                <a:cs typeface="+mn-cs"/>
              </a:rPr>
              <a:t>“Resume” </a:t>
            </a:r>
            <a:r>
              <a:rPr kumimoji="0" lang="en-US" sz="1800" b="0" i="0" u="none" strike="noStrike" kern="1200" cap="none" spc="0" normalizeH="0" baseline="0" noProof="0">
                <a:ln>
                  <a:noFill/>
                </a:ln>
                <a:solidFill>
                  <a:prstClr val="white"/>
                </a:solidFill>
                <a:effectLst/>
                <a:uLnTx/>
                <a:uFillTx/>
                <a:latin typeface="Arial"/>
                <a:ea typeface="+mn-ea"/>
                <a:cs typeface="+mn-cs"/>
              </a:rPr>
              <a:t>when you want to jump back.</a:t>
            </a:r>
          </a:p>
        </p:txBody>
      </p:sp>
      <p:pic>
        <p:nvPicPr>
          <p:cNvPr id="7" name="Graphic 6">
            <a:extLst>
              <a:ext uri="{FF2B5EF4-FFF2-40B4-BE49-F238E27FC236}">
                <a16:creationId xmlns:a16="http://schemas.microsoft.com/office/drawing/2014/main" id="{04CA2F55-1AC2-DD2C-4D72-6BFB81354FF1}"/>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18998"/>
          <a:stretch/>
        </p:blipFill>
        <p:spPr>
          <a:xfrm>
            <a:off x="2823794" y="2470360"/>
            <a:ext cx="1182267" cy="1197071"/>
          </a:xfrm>
          <a:prstGeom prst="rect">
            <a:avLst/>
          </a:prstGeom>
        </p:spPr>
      </p:pic>
      <p:sp>
        <p:nvSpPr>
          <p:cNvPr id="8" name="Rectangle: Diagonal Corners Rounded 7">
            <a:extLst>
              <a:ext uri="{FF2B5EF4-FFF2-40B4-BE49-F238E27FC236}">
                <a16:creationId xmlns:a16="http://schemas.microsoft.com/office/drawing/2014/main" id="{0380534D-2BCD-97D1-1C4E-463144CDF822}"/>
              </a:ext>
            </a:extLst>
          </p:cNvPr>
          <p:cNvSpPr/>
          <p:nvPr/>
        </p:nvSpPr>
        <p:spPr>
          <a:xfrm>
            <a:off x="6594763" y="2052504"/>
            <a:ext cx="4218053" cy="3955006"/>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Content Placeholder 8">
            <a:extLst>
              <a:ext uri="{FF2B5EF4-FFF2-40B4-BE49-F238E27FC236}">
                <a16:creationId xmlns:a16="http://schemas.microsoft.com/office/drawing/2014/main" id="{619A9B25-F6EE-88C6-EB8E-FE3525C6D378}"/>
              </a:ext>
            </a:extLst>
          </p:cNvPr>
          <p:cNvSpPr txBox="1">
            <a:spLocks/>
          </p:cNvSpPr>
          <p:nvPr/>
        </p:nvSpPr>
        <p:spPr>
          <a:xfrm>
            <a:off x="7052593" y="3895040"/>
            <a:ext cx="3259580" cy="1730580"/>
          </a:xfrm>
          <a:prstGeom prst="rect">
            <a:avLst/>
          </a:prstGeom>
        </p:spPr>
        <p:txBody>
          <a:bodyPr vert="horz" lIns="0" tIns="0" rIns="0" bIns="0" rtlCol="0">
            <a:norm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5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In the web-browser version you’ll need to hang up and then join the break-out meeting, and vice versa re-joining the main group.</a:t>
            </a:r>
          </a:p>
        </p:txBody>
      </p:sp>
      <p:pic>
        <p:nvPicPr>
          <p:cNvPr id="11" name="Graphic 10">
            <a:extLst>
              <a:ext uri="{FF2B5EF4-FFF2-40B4-BE49-F238E27FC236}">
                <a16:creationId xmlns:a16="http://schemas.microsoft.com/office/drawing/2014/main" id="{EDCA42D7-E6CE-8705-FD7B-A885CE221C7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60678" y="2590779"/>
            <a:ext cx="1043409" cy="1304261"/>
          </a:xfrm>
          <a:prstGeom prst="rect">
            <a:avLst/>
          </a:prstGeom>
        </p:spPr>
      </p:pic>
    </p:spTree>
    <p:extLst>
      <p:ext uri="{BB962C8B-B14F-4D97-AF65-F5344CB8AC3E}">
        <p14:creationId xmlns:p14="http://schemas.microsoft.com/office/powerpoint/2010/main" val="2986463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66CD3-5753-452D-281F-6EFD9E582324}"/>
              </a:ext>
            </a:extLst>
          </p:cNvPr>
          <p:cNvSpPr>
            <a:spLocks noGrp="1"/>
          </p:cNvSpPr>
          <p:nvPr>
            <p:ph type="title"/>
          </p:nvPr>
        </p:nvSpPr>
        <p:spPr>
          <a:xfrm>
            <a:off x="838200" y="434253"/>
            <a:ext cx="10515600" cy="720291"/>
          </a:xfrm>
        </p:spPr>
        <p:txBody>
          <a:bodyPr/>
          <a:lstStyle/>
          <a:p>
            <a:pPr algn="ctr"/>
            <a:r>
              <a:rPr lang="en-GB"/>
              <a:t>Relationship with the ‘Big Five’</a:t>
            </a:r>
          </a:p>
        </p:txBody>
      </p:sp>
      <p:pic>
        <p:nvPicPr>
          <p:cNvPr id="4" name="Picture 3">
            <a:extLst>
              <a:ext uri="{FF2B5EF4-FFF2-40B4-BE49-F238E27FC236}">
                <a16:creationId xmlns:a16="http://schemas.microsoft.com/office/drawing/2014/main" id="{921237E6-669A-C40C-322D-A916F8B8D7EB}"/>
              </a:ext>
            </a:extLst>
          </p:cNvPr>
          <p:cNvPicPr>
            <a:picLocks noChangeAspect="1"/>
          </p:cNvPicPr>
          <p:nvPr/>
        </p:nvPicPr>
        <p:blipFill>
          <a:blip r:embed="rId2"/>
          <a:stretch>
            <a:fillRect/>
          </a:stretch>
        </p:blipFill>
        <p:spPr>
          <a:xfrm>
            <a:off x="3425863" y="1211079"/>
            <a:ext cx="5340274" cy="5374506"/>
          </a:xfrm>
          <a:prstGeom prst="rect">
            <a:avLst/>
          </a:prstGeom>
        </p:spPr>
      </p:pic>
    </p:spTree>
    <p:extLst>
      <p:ext uri="{BB962C8B-B14F-4D97-AF65-F5344CB8AC3E}">
        <p14:creationId xmlns:p14="http://schemas.microsoft.com/office/powerpoint/2010/main" val="2722754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Extensive Coverage of Work Behaviors </a:t>
            </a:r>
            <a:endParaRPr lang="en-GB"/>
          </a:p>
        </p:txBody>
      </p:sp>
      <p:sp>
        <p:nvSpPr>
          <p:cNvPr id="8" name="TextBox 7">
            <a:extLst>
              <a:ext uri="{FF2B5EF4-FFF2-40B4-BE49-F238E27FC236}">
                <a16:creationId xmlns:a16="http://schemas.microsoft.com/office/drawing/2014/main" id="{A8E0BDC1-C4A4-4681-8E22-77018683BA5E}"/>
              </a:ext>
            </a:extLst>
          </p:cNvPr>
          <p:cNvSpPr txBox="1"/>
          <p:nvPr/>
        </p:nvSpPr>
        <p:spPr>
          <a:xfrm>
            <a:off x="1130650" y="1838730"/>
            <a:ext cx="2574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Comfort with IT</a:t>
            </a:r>
          </a:p>
        </p:txBody>
      </p:sp>
      <p:grpSp>
        <p:nvGrpSpPr>
          <p:cNvPr id="12" name="Group 11">
            <a:extLst>
              <a:ext uri="{FF2B5EF4-FFF2-40B4-BE49-F238E27FC236}">
                <a16:creationId xmlns:a16="http://schemas.microsoft.com/office/drawing/2014/main" id="{5DD92886-0E05-A24C-5F19-CDBA690AA3FE}"/>
              </a:ext>
            </a:extLst>
          </p:cNvPr>
          <p:cNvGrpSpPr/>
          <p:nvPr/>
        </p:nvGrpSpPr>
        <p:grpSpPr>
          <a:xfrm>
            <a:off x="578396" y="1802695"/>
            <a:ext cx="433658" cy="433656"/>
            <a:chOff x="1127464" y="2335699"/>
            <a:chExt cx="1093301" cy="1093301"/>
          </a:xfrm>
          <a:solidFill>
            <a:schemeClr val="accent1"/>
          </a:solidFill>
        </p:grpSpPr>
        <p:sp>
          <p:nvSpPr>
            <p:cNvPr id="11" name="Oval 10">
              <a:extLst>
                <a:ext uri="{FF2B5EF4-FFF2-40B4-BE49-F238E27FC236}">
                  <a16:creationId xmlns:a16="http://schemas.microsoft.com/office/drawing/2014/main" id="{E81F626F-4D9E-403B-1557-2D919C547A73}"/>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10" name="Graphic 9" descr="Checkmark with solid fill">
              <a:extLst>
                <a:ext uri="{FF2B5EF4-FFF2-40B4-BE49-F238E27FC236}">
                  <a16:creationId xmlns:a16="http://schemas.microsoft.com/office/drawing/2014/main" id="{1197385A-1C64-938F-C41A-F97AFC261D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34" name="TextBox 33">
            <a:extLst>
              <a:ext uri="{FF2B5EF4-FFF2-40B4-BE49-F238E27FC236}">
                <a16:creationId xmlns:a16="http://schemas.microsoft.com/office/drawing/2014/main" id="{A04F54FC-7374-C4C0-3D51-AEDA1CD8F95D}"/>
              </a:ext>
            </a:extLst>
          </p:cNvPr>
          <p:cNvSpPr txBox="1"/>
          <p:nvPr/>
        </p:nvSpPr>
        <p:spPr>
          <a:xfrm>
            <a:off x="1130650" y="2733423"/>
            <a:ext cx="2574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Sticking to decisions</a:t>
            </a:r>
          </a:p>
        </p:txBody>
      </p:sp>
      <p:sp>
        <p:nvSpPr>
          <p:cNvPr id="38" name="TextBox 37">
            <a:extLst>
              <a:ext uri="{FF2B5EF4-FFF2-40B4-BE49-F238E27FC236}">
                <a16:creationId xmlns:a16="http://schemas.microsoft.com/office/drawing/2014/main" id="{D2C15777-5895-3BC5-5114-1C1971DB6F24}"/>
              </a:ext>
            </a:extLst>
          </p:cNvPr>
          <p:cNvSpPr txBox="1"/>
          <p:nvPr/>
        </p:nvSpPr>
        <p:spPr>
          <a:xfrm>
            <a:off x="1130650" y="3628116"/>
            <a:ext cx="2574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Developing strategy</a:t>
            </a:r>
          </a:p>
        </p:txBody>
      </p:sp>
      <p:sp>
        <p:nvSpPr>
          <p:cNvPr id="42" name="TextBox 41">
            <a:extLst>
              <a:ext uri="{FF2B5EF4-FFF2-40B4-BE49-F238E27FC236}">
                <a16:creationId xmlns:a16="http://schemas.microsoft.com/office/drawing/2014/main" id="{68C6D2CC-17DB-9FFD-F2DE-3A9161D08F44}"/>
              </a:ext>
            </a:extLst>
          </p:cNvPr>
          <p:cNvSpPr txBox="1"/>
          <p:nvPr/>
        </p:nvSpPr>
        <p:spPr>
          <a:xfrm>
            <a:off x="1130650" y="4411214"/>
            <a:ext cx="25747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Responsibility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big decisions</a:t>
            </a:r>
          </a:p>
        </p:txBody>
      </p:sp>
      <p:sp>
        <p:nvSpPr>
          <p:cNvPr id="46" name="TextBox 45">
            <a:extLst>
              <a:ext uri="{FF2B5EF4-FFF2-40B4-BE49-F238E27FC236}">
                <a16:creationId xmlns:a16="http://schemas.microsoft.com/office/drawing/2014/main" id="{9E4B3F85-7810-C32A-38AB-4FCBE9117970}"/>
              </a:ext>
            </a:extLst>
          </p:cNvPr>
          <p:cNvSpPr txBox="1"/>
          <p:nvPr/>
        </p:nvSpPr>
        <p:spPr>
          <a:xfrm>
            <a:off x="1130650" y="5417502"/>
            <a:ext cx="2574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Encouraging others</a:t>
            </a:r>
          </a:p>
        </p:txBody>
      </p:sp>
      <p:sp>
        <p:nvSpPr>
          <p:cNvPr id="58" name="TextBox 57">
            <a:extLst>
              <a:ext uri="{FF2B5EF4-FFF2-40B4-BE49-F238E27FC236}">
                <a16:creationId xmlns:a16="http://schemas.microsoft.com/office/drawing/2014/main" id="{8E8BD854-1ED1-8D96-EF59-CBA8C941698F}"/>
              </a:ext>
            </a:extLst>
          </p:cNvPr>
          <p:cNvSpPr txBox="1"/>
          <p:nvPr/>
        </p:nvSpPr>
        <p:spPr>
          <a:xfrm>
            <a:off x="4716962" y="1838730"/>
            <a:ext cx="2574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Speed of learning</a:t>
            </a:r>
          </a:p>
        </p:txBody>
      </p:sp>
      <p:sp>
        <p:nvSpPr>
          <p:cNvPr id="69" name="TextBox 68">
            <a:extLst>
              <a:ext uri="{FF2B5EF4-FFF2-40B4-BE49-F238E27FC236}">
                <a16:creationId xmlns:a16="http://schemas.microsoft.com/office/drawing/2014/main" id="{D9753312-6D54-0139-C7BA-88A88B814EEC}"/>
              </a:ext>
            </a:extLst>
          </p:cNvPr>
          <p:cNvSpPr txBox="1"/>
          <p:nvPr/>
        </p:nvSpPr>
        <p:spPr>
          <a:xfrm>
            <a:off x="4716962" y="2733423"/>
            <a:ext cx="2574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Building rapport</a:t>
            </a:r>
          </a:p>
        </p:txBody>
      </p:sp>
      <p:sp>
        <p:nvSpPr>
          <p:cNvPr id="76" name="TextBox 75">
            <a:extLst>
              <a:ext uri="{FF2B5EF4-FFF2-40B4-BE49-F238E27FC236}">
                <a16:creationId xmlns:a16="http://schemas.microsoft.com/office/drawing/2014/main" id="{94B74955-1E29-8BD7-DC56-9146148E177E}"/>
              </a:ext>
            </a:extLst>
          </p:cNvPr>
          <p:cNvSpPr txBox="1"/>
          <p:nvPr/>
        </p:nvSpPr>
        <p:spPr>
          <a:xfrm>
            <a:off x="4716962" y="3628116"/>
            <a:ext cx="2574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Networking</a:t>
            </a:r>
          </a:p>
        </p:txBody>
      </p:sp>
      <p:sp>
        <p:nvSpPr>
          <p:cNvPr id="80" name="TextBox 79">
            <a:extLst>
              <a:ext uri="{FF2B5EF4-FFF2-40B4-BE49-F238E27FC236}">
                <a16:creationId xmlns:a16="http://schemas.microsoft.com/office/drawing/2014/main" id="{47C8F95C-1231-2398-0C9A-88F395C1D1B4}"/>
              </a:ext>
            </a:extLst>
          </p:cNvPr>
          <p:cNvSpPr txBox="1"/>
          <p:nvPr/>
        </p:nvSpPr>
        <p:spPr>
          <a:xfrm>
            <a:off x="4716962" y="4411214"/>
            <a:ext cx="25747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Identifying 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opportunities</a:t>
            </a:r>
          </a:p>
        </p:txBody>
      </p:sp>
      <p:sp>
        <p:nvSpPr>
          <p:cNvPr id="84" name="TextBox 83">
            <a:extLst>
              <a:ext uri="{FF2B5EF4-FFF2-40B4-BE49-F238E27FC236}">
                <a16:creationId xmlns:a16="http://schemas.microsoft.com/office/drawing/2014/main" id="{5F55E815-AAAF-E48A-05B7-982480DFE3BC}"/>
              </a:ext>
            </a:extLst>
          </p:cNvPr>
          <p:cNvSpPr txBox="1"/>
          <p:nvPr/>
        </p:nvSpPr>
        <p:spPr>
          <a:xfrm>
            <a:off x="4716962" y="5417502"/>
            <a:ext cx="2574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Engaging</a:t>
            </a:r>
          </a:p>
        </p:txBody>
      </p:sp>
      <p:grpSp>
        <p:nvGrpSpPr>
          <p:cNvPr id="3" name="Group 2">
            <a:extLst>
              <a:ext uri="{FF2B5EF4-FFF2-40B4-BE49-F238E27FC236}">
                <a16:creationId xmlns:a16="http://schemas.microsoft.com/office/drawing/2014/main" id="{C08C6679-AE66-D860-9B64-FAE16A0FE122}"/>
              </a:ext>
            </a:extLst>
          </p:cNvPr>
          <p:cNvGrpSpPr/>
          <p:nvPr/>
        </p:nvGrpSpPr>
        <p:grpSpPr>
          <a:xfrm>
            <a:off x="578396" y="2685872"/>
            <a:ext cx="433658" cy="433656"/>
            <a:chOff x="1127464" y="2335699"/>
            <a:chExt cx="1093301" cy="1093301"/>
          </a:xfrm>
          <a:solidFill>
            <a:schemeClr val="accent1"/>
          </a:solidFill>
        </p:grpSpPr>
        <p:sp>
          <p:nvSpPr>
            <p:cNvPr id="4" name="Oval 3">
              <a:extLst>
                <a:ext uri="{FF2B5EF4-FFF2-40B4-BE49-F238E27FC236}">
                  <a16:creationId xmlns:a16="http://schemas.microsoft.com/office/drawing/2014/main" id="{C9C219A5-E5A8-192D-9D31-76D342D04541}"/>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7" name="Graphic 6" descr="Checkmark with solid fill">
              <a:extLst>
                <a:ext uri="{FF2B5EF4-FFF2-40B4-BE49-F238E27FC236}">
                  <a16:creationId xmlns:a16="http://schemas.microsoft.com/office/drawing/2014/main" id="{35F2FBAE-860E-829D-D21E-E627D0E290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9" name="Group 8">
            <a:extLst>
              <a:ext uri="{FF2B5EF4-FFF2-40B4-BE49-F238E27FC236}">
                <a16:creationId xmlns:a16="http://schemas.microsoft.com/office/drawing/2014/main" id="{54631D44-823A-BA95-49B2-F73F9D2029FC}"/>
              </a:ext>
            </a:extLst>
          </p:cNvPr>
          <p:cNvGrpSpPr/>
          <p:nvPr/>
        </p:nvGrpSpPr>
        <p:grpSpPr>
          <a:xfrm>
            <a:off x="578396" y="3569049"/>
            <a:ext cx="433658" cy="433656"/>
            <a:chOff x="1127464" y="2335699"/>
            <a:chExt cx="1093301" cy="1093301"/>
          </a:xfrm>
          <a:solidFill>
            <a:schemeClr val="accent1"/>
          </a:solidFill>
        </p:grpSpPr>
        <p:sp>
          <p:nvSpPr>
            <p:cNvPr id="13" name="Oval 12">
              <a:extLst>
                <a:ext uri="{FF2B5EF4-FFF2-40B4-BE49-F238E27FC236}">
                  <a16:creationId xmlns:a16="http://schemas.microsoft.com/office/drawing/2014/main" id="{FA8B625F-4D4F-DB42-1406-E411B279FDBA}"/>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14" name="Graphic 13" descr="Checkmark with solid fill">
              <a:extLst>
                <a:ext uri="{FF2B5EF4-FFF2-40B4-BE49-F238E27FC236}">
                  <a16:creationId xmlns:a16="http://schemas.microsoft.com/office/drawing/2014/main" id="{5C3A035C-3D29-340D-A95D-83D62E8A79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15" name="Group 14">
            <a:extLst>
              <a:ext uri="{FF2B5EF4-FFF2-40B4-BE49-F238E27FC236}">
                <a16:creationId xmlns:a16="http://schemas.microsoft.com/office/drawing/2014/main" id="{E7396B0A-93C4-B16B-1E81-1C67866170FE}"/>
              </a:ext>
            </a:extLst>
          </p:cNvPr>
          <p:cNvGrpSpPr/>
          <p:nvPr/>
        </p:nvGrpSpPr>
        <p:grpSpPr>
          <a:xfrm>
            <a:off x="578396" y="4452226"/>
            <a:ext cx="433658" cy="433656"/>
            <a:chOff x="1127464" y="2335699"/>
            <a:chExt cx="1093301" cy="1093301"/>
          </a:xfrm>
          <a:solidFill>
            <a:schemeClr val="accent1"/>
          </a:solidFill>
        </p:grpSpPr>
        <p:sp>
          <p:nvSpPr>
            <p:cNvPr id="16" name="Oval 15">
              <a:extLst>
                <a:ext uri="{FF2B5EF4-FFF2-40B4-BE49-F238E27FC236}">
                  <a16:creationId xmlns:a16="http://schemas.microsoft.com/office/drawing/2014/main" id="{DF0F3259-0E12-88D0-367F-4479B92ADEF6}"/>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17" name="Graphic 16" descr="Checkmark with solid fill">
              <a:extLst>
                <a:ext uri="{FF2B5EF4-FFF2-40B4-BE49-F238E27FC236}">
                  <a16:creationId xmlns:a16="http://schemas.microsoft.com/office/drawing/2014/main" id="{F671E362-CED1-A14A-1748-35BD6CB263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18" name="Group 17">
            <a:extLst>
              <a:ext uri="{FF2B5EF4-FFF2-40B4-BE49-F238E27FC236}">
                <a16:creationId xmlns:a16="http://schemas.microsoft.com/office/drawing/2014/main" id="{26242BF6-3BEC-905F-7F0D-3B91D6044DFF}"/>
              </a:ext>
            </a:extLst>
          </p:cNvPr>
          <p:cNvGrpSpPr/>
          <p:nvPr/>
        </p:nvGrpSpPr>
        <p:grpSpPr>
          <a:xfrm>
            <a:off x="578396" y="5335403"/>
            <a:ext cx="433658" cy="433656"/>
            <a:chOff x="1127464" y="2335699"/>
            <a:chExt cx="1093301" cy="1093301"/>
          </a:xfrm>
          <a:solidFill>
            <a:schemeClr val="accent1"/>
          </a:solidFill>
        </p:grpSpPr>
        <p:sp>
          <p:nvSpPr>
            <p:cNvPr id="19" name="Oval 18">
              <a:extLst>
                <a:ext uri="{FF2B5EF4-FFF2-40B4-BE49-F238E27FC236}">
                  <a16:creationId xmlns:a16="http://schemas.microsoft.com/office/drawing/2014/main" id="{D11752B7-D17A-3400-E58A-C981350908C3}"/>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20" name="Graphic 19" descr="Checkmark with solid fill">
              <a:extLst>
                <a:ext uri="{FF2B5EF4-FFF2-40B4-BE49-F238E27FC236}">
                  <a16:creationId xmlns:a16="http://schemas.microsoft.com/office/drawing/2014/main" id="{070F7F56-7718-83B1-DB47-7686871808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21" name="Group 20">
            <a:extLst>
              <a:ext uri="{FF2B5EF4-FFF2-40B4-BE49-F238E27FC236}">
                <a16:creationId xmlns:a16="http://schemas.microsoft.com/office/drawing/2014/main" id="{6493EC3C-08DF-7E22-7157-D304F0EE8D2C}"/>
              </a:ext>
            </a:extLst>
          </p:cNvPr>
          <p:cNvGrpSpPr/>
          <p:nvPr/>
        </p:nvGrpSpPr>
        <p:grpSpPr>
          <a:xfrm>
            <a:off x="4151836" y="1802695"/>
            <a:ext cx="433658" cy="433656"/>
            <a:chOff x="1127464" y="2335699"/>
            <a:chExt cx="1093301" cy="1093301"/>
          </a:xfrm>
          <a:solidFill>
            <a:schemeClr val="accent1"/>
          </a:solidFill>
        </p:grpSpPr>
        <p:sp>
          <p:nvSpPr>
            <p:cNvPr id="22" name="Oval 21">
              <a:extLst>
                <a:ext uri="{FF2B5EF4-FFF2-40B4-BE49-F238E27FC236}">
                  <a16:creationId xmlns:a16="http://schemas.microsoft.com/office/drawing/2014/main" id="{184D046D-B1B3-8088-6B30-10CCB908BF06}"/>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23" name="Graphic 22" descr="Checkmark with solid fill">
              <a:extLst>
                <a:ext uri="{FF2B5EF4-FFF2-40B4-BE49-F238E27FC236}">
                  <a16:creationId xmlns:a16="http://schemas.microsoft.com/office/drawing/2014/main" id="{EDB7FBF8-EC1E-352B-6EFA-425A21295D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24" name="Group 23">
            <a:extLst>
              <a:ext uri="{FF2B5EF4-FFF2-40B4-BE49-F238E27FC236}">
                <a16:creationId xmlns:a16="http://schemas.microsoft.com/office/drawing/2014/main" id="{4BA1B545-78A8-ABB3-CE86-493ADB433F4D}"/>
              </a:ext>
            </a:extLst>
          </p:cNvPr>
          <p:cNvGrpSpPr/>
          <p:nvPr/>
        </p:nvGrpSpPr>
        <p:grpSpPr>
          <a:xfrm>
            <a:off x="4151836" y="2685872"/>
            <a:ext cx="433658" cy="433656"/>
            <a:chOff x="1127464" y="2335699"/>
            <a:chExt cx="1093301" cy="1093301"/>
          </a:xfrm>
          <a:solidFill>
            <a:schemeClr val="accent1"/>
          </a:solidFill>
        </p:grpSpPr>
        <p:sp>
          <p:nvSpPr>
            <p:cNvPr id="25" name="Oval 24">
              <a:extLst>
                <a:ext uri="{FF2B5EF4-FFF2-40B4-BE49-F238E27FC236}">
                  <a16:creationId xmlns:a16="http://schemas.microsoft.com/office/drawing/2014/main" id="{D6A41858-D548-F27A-02F5-02D3432EE3DD}"/>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26" name="Graphic 25" descr="Checkmark with solid fill">
              <a:extLst>
                <a:ext uri="{FF2B5EF4-FFF2-40B4-BE49-F238E27FC236}">
                  <a16:creationId xmlns:a16="http://schemas.microsoft.com/office/drawing/2014/main" id="{96B7F461-9274-ACFA-FABC-3FF4B52C1F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27" name="Group 26">
            <a:extLst>
              <a:ext uri="{FF2B5EF4-FFF2-40B4-BE49-F238E27FC236}">
                <a16:creationId xmlns:a16="http://schemas.microsoft.com/office/drawing/2014/main" id="{A1D93020-CCA3-8345-0B42-A357E95C2D9F}"/>
              </a:ext>
            </a:extLst>
          </p:cNvPr>
          <p:cNvGrpSpPr/>
          <p:nvPr/>
        </p:nvGrpSpPr>
        <p:grpSpPr>
          <a:xfrm>
            <a:off x="4151836" y="3569049"/>
            <a:ext cx="433658" cy="433656"/>
            <a:chOff x="1127464" y="2335699"/>
            <a:chExt cx="1093301" cy="1093301"/>
          </a:xfrm>
          <a:solidFill>
            <a:schemeClr val="accent1"/>
          </a:solidFill>
        </p:grpSpPr>
        <p:sp>
          <p:nvSpPr>
            <p:cNvPr id="28" name="Oval 27">
              <a:extLst>
                <a:ext uri="{FF2B5EF4-FFF2-40B4-BE49-F238E27FC236}">
                  <a16:creationId xmlns:a16="http://schemas.microsoft.com/office/drawing/2014/main" id="{B45B3AAD-E67A-4563-EAA7-8C2373A681A4}"/>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29" name="Graphic 28" descr="Checkmark with solid fill">
              <a:extLst>
                <a:ext uri="{FF2B5EF4-FFF2-40B4-BE49-F238E27FC236}">
                  <a16:creationId xmlns:a16="http://schemas.microsoft.com/office/drawing/2014/main" id="{F6E046C4-46EC-4145-BC53-780A644489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30" name="Group 29">
            <a:extLst>
              <a:ext uri="{FF2B5EF4-FFF2-40B4-BE49-F238E27FC236}">
                <a16:creationId xmlns:a16="http://schemas.microsoft.com/office/drawing/2014/main" id="{F812E443-891C-70C6-6940-7803CC268D13}"/>
              </a:ext>
            </a:extLst>
          </p:cNvPr>
          <p:cNvGrpSpPr/>
          <p:nvPr/>
        </p:nvGrpSpPr>
        <p:grpSpPr>
          <a:xfrm>
            <a:off x="4151836" y="4452226"/>
            <a:ext cx="433658" cy="433656"/>
            <a:chOff x="1127464" y="2335699"/>
            <a:chExt cx="1093301" cy="1093301"/>
          </a:xfrm>
          <a:solidFill>
            <a:schemeClr val="accent1"/>
          </a:solidFill>
        </p:grpSpPr>
        <p:sp>
          <p:nvSpPr>
            <p:cNvPr id="31" name="Oval 30">
              <a:extLst>
                <a:ext uri="{FF2B5EF4-FFF2-40B4-BE49-F238E27FC236}">
                  <a16:creationId xmlns:a16="http://schemas.microsoft.com/office/drawing/2014/main" id="{4AC76FE0-A8C2-473D-F2F6-8D6FF44B1377}"/>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32" name="Graphic 31" descr="Checkmark with solid fill">
              <a:extLst>
                <a:ext uri="{FF2B5EF4-FFF2-40B4-BE49-F238E27FC236}">
                  <a16:creationId xmlns:a16="http://schemas.microsoft.com/office/drawing/2014/main" id="{03025C1E-45CB-968D-CB03-89BE164087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33" name="Group 32">
            <a:extLst>
              <a:ext uri="{FF2B5EF4-FFF2-40B4-BE49-F238E27FC236}">
                <a16:creationId xmlns:a16="http://schemas.microsoft.com/office/drawing/2014/main" id="{356B637E-9237-ECD9-57A2-7AD295DF3419}"/>
              </a:ext>
            </a:extLst>
          </p:cNvPr>
          <p:cNvGrpSpPr/>
          <p:nvPr/>
        </p:nvGrpSpPr>
        <p:grpSpPr>
          <a:xfrm>
            <a:off x="4151836" y="5335403"/>
            <a:ext cx="433658" cy="433656"/>
            <a:chOff x="1127464" y="2335699"/>
            <a:chExt cx="1093301" cy="1093301"/>
          </a:xfrm>
          <a:solidFill>
            <a:schemeClr val="accent1"/>
          </a:solidFill>
        </p:grpSpPr>
        <p:sp>
          <p:nvSpPr>
            <p:cNvPr id="49" name="Oval 48">
              <a:extLst>
                <a:ext uri="{FF2B5EF4-FFF2-40B4-BE49-F238E27FC236}">
                  <a16:creationId xmlns:a16="http://schemas.microsoft.com/office/drawing/2014/main" id="{340C6D49-452E-341A-8B4D-D218D7E4B950}"/>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50" name="Graphic 49" descr="Checkmark with solid fill">
              <a:extLst>
                <a:ext uri="{FF2B5EF4-FFF2-40B4-BE49-F238E27FC236}">
                  <a16:creationId xmlns:a16="http://schemas.microsoft.com/office/drawing/2014/main" id="{904CA3C0-80BA-6040-31E7-911407DD9C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Tree>
    <p:extLst>
      <p:ext uri="{BB962C8B-B14F-4D97-AF65-F5344CB8AC3E}">
        <p14:creationId xmlns:p14="http://schemas.microsoft.com/office/powerpoint/2010/main" val="3618262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0D681-F9F7-61CA-A57D-1371E0C01B16}"/>
              </a:ext>
            </a:extLst>
          </p:cNvPr>
          <p:cNvSpPr>
            <a:spLocks noGrp="1"/>
          </p:cNvSpPr>
          <p:nvPr>
            <p:ph type="title"/>
          </p:nvPr>
        </p:nvSpPr>
        <p:spPr/>
        <p:txBody>
          <a:bodyPr/>
          <a:lstStyle/>
          <a:p>
            <a:r>
              <a:rPr lang="en-GB" dirty="0"/>
              <a:t>Exercise: Clusters and Dimensions</a:t>
            </a:r>
          </a:p>
        </p:txBody>
      </p:sp>
      <p:sp>
        <p:nvSpPr>
          <p:cNvPr id="7" name="Content Placeholder 6">
            <a:extLst>
              <a:ext uri="{FF2B5EF4-FFF2-40B4-BE49-F238E27FC236}">
                <a16:creationId xmlns:a16="http://schemas.microsoft.com/office/drawing/2014/main" id="{BE96640D-269D-14C0-FD91-3AE5D64D6636}"/>
              </a:ext>
            </a:extLst>
          </p:cNvPr>
          <p:cNvSpPr>
            <a:spLocks noGrp="1"/>
          </p:cNvSpPr>
          <p:nvPr>
            <p:ph sz="quarter" idx="13"/>
          </p:nvPr>
        </p:nvSpPr>
        <p:spPr/>
        <p:txBody>
          <a:bodyPr/>
          <a:lstStyle/>
          <a:p>
            <a:r>
              <a:rPr lang="en-US" dirty="0"/>
              <a:t>Workbook page 23</a:t>
            </a:r>
          </a:p>
        </p:txBody>
      </p:sp>
      <p:sp>
        <p:nvSpPr>
          <p:cNvPr id="8" name="TextBox 7">
            <a:extLst>
              <a:ext uri="{FF2B5EF4-FFF2-40B4-BE49-F238E27FC236}">
                <a16:creationId xmlns:a16="http://schemas.microsoft.com/office/drawing/2014/main" id="{4E505BB2-4AAD-CE02-60CE-6055A0A227F4}"/>
              </a:ext>
            </a:extLst>
          </p:cNvPr>
          <p:cNvSpPr txBox="1"/>
          <p:nvPr/>
        </p:nvSpPr>
        <p:spPr>
          <a:xfrm>
            <a:off x="339437" y="1961693"/>
            <a:ext cx="29484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Clusters and Dimensions</a:t>
            </a:r>
          </a:p>
        </p:txBody>
      </p:sp>
      <p:sp>
        <p:nvSpPr>
          <p:cNvPr id="9" name="TextBox 8">
            <a:extLst>
              <a:ext uri="{FF2B5EF4-FFF2-40B4-BE49-F238E27FC236}">
                <a16:creationId xmlns:a16="http://schemas.microsoft.com/office/drawing/2014/main" id="{37A44001-8DE0-2F42-186D-51516BAA595F}"/>
              </a:ext>
            </a:extLst>
          </p:cNvPr>
          <p:cNvSpPr txBox="1"/>
          <p:nvPr/>
        </p:nvSpPr>
        <p:spPr>
          <a:xfrm>
            <a:off x="179725" y="2681984"/>
            <a:ext cx="5418435" cy="29686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marL="342900" marR="0" lvl="1" indent="-342900" algn="l" defTabSz="711200" rtl="0" eaLnBrk="1" fontAlgn="auto" latinLnBrk="0" hangingPunct="1">
              <a:lnSpc>
                <a:spcPct val="100000"/>
              </a:lnSpc>
              <a:spcBef>
                <a:spcPct val="0"/>
              </a:spcBef>
              <a:spcAft>
                <a:spcPts val="2400"/>
              </a:spcAft>
              <a:buClrTx/>
              <a:buSzTx/>
              <a:buFont typeface="+mj-lt"/>
              <a:buAutoNum type="arabicPeriod"/>
              <a:tabLst/>
              <a:defRPr/>
            </a:pPr>
            <a:r>
              <a:rPr kumimoji="0" lang="en-GB" sz="16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rPr>
              <a:t> The 36 dimensions are listed alphabetically in column one. </a:t>
            </a:r>
          </a:p>
          <a:p>
            <a:pPr marL="342900" marR="0" lvl="1" indent="-342900" algn="l" defTabSz="711200" rtl="0" eaLnBrk="1" fontAlgn="auto" latinLnBrk="0" hangingPunct="1">
              <a:lnSpc>
                <a:spcPct val="100000"/>
              </a:lnSpc>
              <a:spcBef>
                <a:spcPct val="0"/>
              </a:spcBef>
              <a:spcAft>
                <a:spcPts val="2400"/>
              </a:spcAft>
              <a:buClrTx/>
              <a:buSzTx/>
              <a:buFont typeface="+mj-lt"/>
              <a:buAutoNum type="arabicPeriod"/>
              <a:tabLst/>
              <a:defRPr/>
            </a:pPr>
            <a:r>
              <a:rPr kumimoji="0" lang="en-GB" sz="16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rPr>
              <a:t> For each dimension, place a tick in the relevant column to assign the dimension to one of the four clusters.</a:t>
            </a:r>
          </a:p>
        </p:txBody>
      </p:sp>
      <p:pic>
        <p:nvPicPr>
          <p:cNvPr id="6" name="Picture 5">
            <a:extLst>
              <a:ext uri="{FF2B5EF4-FFF2-40B4-BE49-F238E27FC236}">
                <a16:creationId xmlns:a16="http://schemas.microsoft.com/office/drawing/2014/main" id="{AEB795DF-CF3B-447D-B900-E6976BA779D5}"/>
              </a:ext>
            </a:extLst>
          </p:cNvPr>
          <p:cNvPicPr>
            <a:picLocks noChangeAspect="1"/>
          </p:cNvPicPr>
          <p:nvPr/>
        </p:nvPicPr>
        <p:blipFill>
          <a:blip r:embed="rId3"/>
          <a:stretch>
            <a:fillRect/>
          </a:stretch>
        </p:blipFill>
        <p:spPr>
          <a:xfrm>
            <a:off x="6521810" y="1320800"/>
            <a:ext cx="4481470" cy="5124381"/>
          </a:xfrm>
          <a:prstGeom prst="rect">
            <a:avLst/>
          </a:prstGeom>
        </p:spPr>
      </p:pic>
    </p:spTree>
    <p:extLst>
      <p:ext uri="{BB962C8B-B14F-4D97-AF65-F5344CB8AC3E}">
        <p14:creationId xmlns:p14="http://schemas.microsoft.com/office/powerpoint/2010/main" val="161640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0D681-F9F7-61CA-A57D-1371E0C01B16}"/>
              </a:ext>
            </a:extLst>
          </p:cNvPr>
          <p:cNvSpPr>
            <a:spLocks noGrp="1"/>
          </p:cNvSpPr>
          <p:nvPr>
            <p:ph type="title"/>
          </p:nvPr>
        </p:nvSpPr>
        <p:spPr>
          <a:xfrm>
            <a:off x="339437" y="373293"/>
            <a:ext cx="10515600" cy="720291"/>
          </a:xfrm>
        </p:spPr>
        <p:txBody>
          <a:bodyPr/>
          <a:lstStyle/>
          <a:p>
            <a:r>
              <a:rPr lang="en-GB"/>
              <a:t>Exercise: Clusters and Dimensions</a:t>
            </a:r>
          </a:p>
        </p:txBody>
      </p:sp>
      <p:pic>
        <p:nvPicPr>
          <p:cNvPr id="4" name="Picture 3">
            <a:extLst>
              <a:ext uri="{FF2B5EF4-FFF2-40B4-BE49-F238E27FC236}">
                <a16:creationId xmlns:a16="http://schemas.microsoft.com/office/drawing/2014/main" id="{646E3BD5-770A-BB14-134C-9B3A1FDBFF5C}"/>
              </a:ext>
            </a:extLst>
          </p:cNvPr>
          <p:cNvPicPr>
            <a:picLocks noChangeAspect="1"/>
          </p:cNvPicPr>
          <p:nvPr/>
        </p:nvPicPr>
        <p:blipFill>
          <a:blip r:embed="rId3"/>
          <a:stretch>
            <a:fillRect/>
          </a:stretch>
        </p:blipFill>
        <p:spPr>
          <a:xfrm>
            <a:off x="3804960" y="1230909"/>
            <a:ext cx="4582080" cy="5253798"/>
          </a:xfrm>
          <a:prstGeom prst="rect">
            <a:avLst/>
          </a:prstGeom>
        </p:spPr>
      </p:pic>
      <p:sp>
        <p:nvSpPr>
          <p:cNvPr id="10" name="Rectangle 9">
            <a:extLst>
              <a:ext uri="{FF2B5EF4-FFF2-40B4-BE49-F238E27FC236}">
                <a16:creationId xmlns:a16="http://schemas.microsoft.com/office/drawing/2014/main" id="{86A61FEA-6639-CC7D-5B40-26D61DDA31ED}"/>
              </a:ext>
            </a:extLst>
          </p:cNvPr>
          <p:cNvSpPr/>
          <p:nvPr/>
        </p:nvSpPr>
        <p:spPr>
          <a:xfrm>
            <a:off x="4746669" y="1507908"/>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45DBCA1-A21F-3FE9-2C90-1D7A686BD8D2}"/>
              </a:ext>
            </a:extLst>
          </p:cNvPr>
          <p:cNvSpPr/>
          <p:nvPr/>
        </p:nvSpPr>
        <p:spPr>
          <a:xfrm>
            <a:off x="4746669" y="1643713"/>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3F87B335-8CE9-A6FE-01E7-5F8FB898A1DD}"/>
              </a:ext>
            </a:extLst>
          </p:cNvPr>
          <p:cNvSpPr/>
          <p:nvPr/>
        </p:nvSpPr>
        <p:spPr>
          <a:xfrm>
            <a:off x="4746669" y="1781899"/>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ECCA9F55-CA94-6EB6-59C2-E336C4A40F6D}"/>
              </a:ext>
            </a:extLst>
          </p:cNvPr>
          <p:cNvSpPr/>
          <p:nvPr/>
        </p:nvSpPr>
        <p:spPr>
          <a:xfrm>
            <a:off x="4746669" y="1918017"/>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BBAE6428-6BED-EF18-A032-44F737D41E62}"/>
              </a:ext>
            </a:extLst>
          </p:cNvPr>
          <p:cNvSpPr/>
          <p:nvPr/>
        </p:nvSpPr>
        <p:spPr>
          <a:xfrm>
            <a:off x="4746669" y="2055276"/>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D2BCA1AE-B9AD-5880-5775-6FE97691AB01}"/>
              </a:ext>
            </a:extLst>
          </p:cNvPr>
          <p:cNvSpPr/>
          <p:nvPr/>
        </p:nvSpPr>
        <p:spPr>
          <a:xfrm>
            <a:off x="4746669" y="2193775"/>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503FF6-B80B-A39E-7B46-E092BCC8B3D2}"/>
              </a:ext>
            </a:extLst>
          </p:cNvPr>
          <p:cNvSpPr/>
          <p:nvPr/>
        </p:nvSpPr>
        <p:spPr>
          <a:xfrm>
            <a:off x="4746669" y="2332274"/>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C41E2248-7119-086C-8F12-3D155293A52B}"/>
              </a:ext>
            </a:extLst>
          </p:cNvPr>
          <p:cNvSpPr/>
          <p:nvPr/>
        </p:nvSpPr>
        <p:spPr>
          <a:xfrm>
            <a:off x="4746669" y="2469172"/>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0859C575-9D28-2DFB-5B22-FDEFFF480452}"/>
              </a:ext>
            </a:extLst>
          </p:cNvPr>
          <p:cNvSpPr/>
          <p:nvPr/>
        </p:nvSpPr>
        <p:spPr>
          <a:xfrm>
            <a:off x="4746669" y="2607671"/>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B14EBC6C-9ACF-1279-DD74-E3DFEE1023C5}"/>
              </a:ext>
            </a:extLst>
          </p:cNvPr>
          <p:cNvSpPr/>
          <p:nvPr/>
        </p:nvSpPr>
        <p:spPr>
          <a:xfrm>
            <a:off x="4746669" y="2746170"/>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32993D33-1B40-61C8-69DC-E69F60711FD3}"/>
              </a:ext>
            </a:extLst>
          </p:cNvPr>
          <p:cNvSpPr/>
          <p:nvPr/>
        </p:nvSpPr>
        <p:spPr>
          <a:xfrm>
            <a:off x="4746669" y="2882288"/>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5AD68091-FA31-019D-AF40-EC48653B4E29}"/>
              </a:ext>
            </a:extLst>
          </p:cNvPr>
          <p:cNvSpPr/>
          <p:nvPr/>
        </p:nvSpPr>
        <p:spPr>
          <a:xfrm>
            <a:off x="4746669" y="3022229"/>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D43F32D0-F067-2B78-0AE3-EF5614C04FBC}"/>
              </a:ext>
            </a:extLst>
          </p:cNvPr>
          <p:cNvSpPr/>
          <p:nvPr/>
        </p:nvSpPr>
        <p:spPr>
          <a:xfrm>
            <a:off x="4746669" y="3157733"/>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C5D1146B-8BB1-489E-71B5-08646F447AAF}"/>
              </a:ext>
            </a:extLst>
          </p:cNvPr>
          <p:cNvSpPr/>
          <p:nvPr/>
        </p:nvSpPr>
        <p:spPr>
          <a:xfrm>
            <a:off x="4746669" y="3296232"/>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84643DDD-81BA-D6C5-D211-E95372E6E3D7}"/>
              </a:ext>
            </a:extLst>
          </p:cNvPr>
          <p:cNvSpPr/>
          <p:nvPr/>
        </p:nvSpPr>
        <p:spPr>
          <a:xfrm>
            <a:off x="4746669" y="3434731"/>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5AC04802-A89A-EC60-C227-670F6675648E}"/>
              </a:ext>
            </a:extLst>
          </p:cNvPr>
          <p:cNvSpPr/>
          <p:nvPr/>
        </p:nvSpPr>
        <p:spPr>
          <a:xfrm>
            <a:off x="4746669" y="3573230"/>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1B8CCE2F-38DA-A6BF-7A48-7C6E44EB40F4}"/>
              </a:ext>
            </a:extLst>
          </p:cNvPr>
          <p:cNvSpPr/>
          <p:nvPr/>
        </p:nvSpPr>
        <p:spPr>
          <a:xfrm>
            <a:off x="4746669" y="3708499"/>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B3FA3946-D785-F63F-5A52-578B263E60A5}"/>
              </a:ext>
            </a:extLst>
          </p:cNvPr>
          <p:cNvSpPr/>
          <p:nvPr/>
        </p:nvSpPr>
        <p:spPr>
          <a:xfrm>
            <a:off x="4746669" y="3846294"/>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79794245-2203-5ADF-C234-C598D54825A7}"/>
              </a:ext>
            </a:extLst>
          </p:cNvPr>
          <p:cNvSpPr/>
          <p:nvPr/>
        </p:nvSpPr>
        <p:spPr>
          <a:xfrm>
            <a:off x="4746669" y="3984793"/>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912F8750-050C-A361-6745-C1C294F1F4B7}"/>
              </a:ext>
            </a:extLst>
          </p:cNvPr>
          <p:cNvSpPr/>
          <p:nvPr/>
        </p:nvSpPr>
        <p:spPr>
          <a:xfrm>
            <a:off x="4746669" y="4123292"/>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02C7DFA9-41BF-043F-943C-EEE06F467A20}"/>
              </a:ext>
            </a:extLst>
          </p:cNvPr>
          <p:cNvSpPr/>
          <p:nvPr/>
        </p:nvSpPr>
        <p:spPr>
          <a:xfrm>
            <a:off x="4746669" y="4261791"/>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1E9A9FA9-1531-3DA7-2BC5-B75089931417}"/>
              </a:ext>
            </a:extLst>
          </p:cNvPr>
          <p:cNvSpPr/>
          <p:nvPr/>
        </p:nvSpPr>
        <p:spPr>
          <a:xfrm>
            <a:off x="4746669" y="4400290"/>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64F78096-BD5C-7481-60E9-8B2C8F0B3894}"/>
              </a:ext>
            </a:extLst>
          </p:cNvPr>
          <p:cNvSpPr/>
          <p:nvPr/>
        </p:nvSpPr>
        <p:spPr>
          <a:xfrm>
            <a:off x="4746669" y="4534027"/>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1A1420C4-7739-349E-648C-F47BA7CDAD37}"/>
              </a:ext>
            </a:extLst>
          </p:cNvPr>
          <p:cNvSpPr/>
          <p:nvPr/>
        </p:nvSpPr>
        <p:spPr>
          <a:xfrm>
            <a:off x="4746669" y="4674907"/>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0D4EE75A-AC90-90C9-59C7-0AB071FC3182}"/>
              </a:ext>
            </a:extLst>
          </p:cNvPr>
          <p:cNvSpPr/>
          <p:nvPr/>
        </p:nvSpPr>
        <p:spPr>
          <a:xfrm>
            <a:off x="4746669" y="4811657"/>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17D856C4-3338-C0AF-FE87-F1C27C097B90}"/>
              </a:ext>
            </a:extLst>
          </p:cNvPr>
          <p:cNvSpPr/>
          <p:nvPr/>
        </p:nvSpPr>
        <p:spPr>
          <a:xfrm>
            <a:off x="4746669" y="4950156"/>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AABF74C-ADC1-C2D2-B525-778F0CBB3C19}"/>
              </a:ext>
            </a:extLst>
          </p:cNvPr>
          <p:cNvSpPr/>
          <p:nvPr/>
        </p:nvSpPr>
        <p:spPr>
          <a:xfrm>
            <a:off x="4746669" y="5086274"/>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8BB043AE-3EB0-4E6A-0BD0-057996FE6B1D}"/>
              </a:ext>
            </a:extLst>
          </p:cNvPr>
          <p:cNvSpPr/>
          <p:nvPr/>
        </p:nvSpPr>
        <p:spPr>
          <a:xfrm>
            <a:off x="4746669" y="5224773"/>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2E79F236-7126-4E52-A692-54563D721197}"/>
              </a:ext>
            </a:extLst>
          </p:cNvPr>
          <p:cNvSpPr/>
          <p:nvPr/>
        </p:nvSpPr>
        <p:spPr>
          <a:xfrm>
            <a:off x="4746669" y="5363272"/>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A55E238-2A37-C43E-A1FB-28AE5824ADEB}"/>
              </a:ext>
            </a:extLst>
          </p:cNvPr>
          <p:cNvSpPr/>
          <p:nvPr/>
        </p:nvSpPr>
        <p:spPr>
          <a:xfrm>
            <a:off x="4746669" y="5499571"/>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A86EFE92-2378-BBB4-8FA5-6F312E12BE7E}"/>
              </a:ext>
            </a:extLst>
          </p:cNvPr>
          <p:cNvSpPr/>
          <p:nvPr/>
        </p:nvSpPr>
        <p:spPr>
          <a:xfrm>
            <a:off x="4746669" y="5638517"/>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8186D1DA-AAC2-B092-3309-D34FF699F7E3}"/>
              </a:ext>
            </a:extLst>
          </p:cNvPr>
          <p:cNvSpPr/>
          <p:nvPr/>
        </p:nvSpPr>
        <p:spPr>
          <a:xfrm>
            <a:off x="4746669" y="5774635"/>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F237D503-7855-3747-5F53-DAF9E37C8326}"/>
              </a:ext>
            </a:extLst>
          </p:cNvPr>
          <p:cNvSpPr/>
          <p:nvPr/>
        </p:nvSpPr>
        <p:spPr>
          <a:xfrm>
            <a:off x="4746669" y="5913134"/>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35DDD4D4-BCA4-844E-B383-9ACC0DBA6EE4}"/>
              </a:ext>
            </a:extLst>
          </p:cNvPr>
          <p:cNvSpPr/>
          <p:nvPr/>
        </p:nvSpPr>
        <p:spPr>
          <a:xfrm>
            <a:off x="4746669" y="6050416"/>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6E528815-309F-FF0B-3445-E6E63844B768}"/>
              </a:ext>
            </a:extLst>
          </p:cNvPr>
          <p:cNvSpPr/>
          <p:nvPr/>
        </p:nvSpPr>
        <p:spPr>
          <a:xfrm>
            <a:off x="4746669" y="6188915"/>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FB6D316D-C7BF-E152-0FA7-95B009A431F8}"/>
              </a:ext>
            </a:extLst>
          </p:cNvPr>
          <p:cNvSpPr/>
          <p:nvPr/>
        </p:nvSpPr>
        <p:spPr>
          <a:xfrm>
            <a:off x="4746669" y="6327078"/>
            <a:ext cx="3600000" cy="126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64991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grpId="0" nodeType="clickEffect">
                                  <p:stCondLst>
                                    <p:cond delay="0"/>
                                  </p:stCondLst>
                                  <p:childTnLst>
                                    <p:animEffect transition="out" filter="wipe(left)">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8" fill="hold" grpId="0" nodeType="clickEffect">
                                  <p:stCondLst>
                                    <p:cond delay="0"/>
                                  </p:stCondLst>
                                  <p:childTnLst>
                                    <p:animEffect transition="out" filter="wipe(left)">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8" fill="hold" grpId="0" nodeType="clickEffect">
                                  <p:stCondLst>
                                    <p:cond delay="0"/>
                                  </p:stCondLst>
                                  <p:childTnLst>
                                    <p:animEffect transition="out" filter="wipe(left)">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xit" presetSubtype="8" fill="hold" grpId="0" nodeType="clickEffect">
                                  <p:stCondLst>
                                    <p:cond delay="0"/>
                                  </p:stCondLst>
                                  <p:childTnLst>
                                    <p:animEffect transition="out" filter="wipe(left)">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8" fill="hold" grpId="0" nodeType="clickEffect">
                                  <p:stCondLst>
                                    <p:cond delay="0"/>
                                  </p:stCondLst>
                                  <p:childTnLst>
                                    <p:animEffect transition="out" filter="wipe(left)">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xit" presetSubtype="8" fill="hold" grpId="0" nodeType="clickEffect">
                                  <p:stCondLst>
                                    <p:cond delay="0"/>
                                  </p:stCondLst>
                                  <p:childTnLst>
                                    <p:animEffect transition="out" filter="wipe(left)">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xit" presetSubtype="8" fill="hold" grpId="0" nodeType="clickEffect">
                                  <p:stCondLst>
                                    <p:cond delay="0"/>
                                  </p:stCondLst>
                                  <p:childTnLst>
                                    <p:animEffect transition="out" filter="wipe(left)">
                                      <p:cBhvr>
                                        <p:cTn id="71" dur="500"/>
                                        <p:tgtEl>
                                          <p:spTgt spid="23"/>
                                        </p:tgtEl>
                                      </p:cBhvr>
                                    </p:animEffect>
                                    <p:set>
                                      <p:cBhvr>
                                        <p:cTn id="72" dur="1" fill="hold">
                                          <p:stCondLst>
                                            <p:cond delay="499"/>
                                          </p:stCondLst>
                                        </p:cTn>
                                        <p:tgtEl>
                                          <p:spTgt spid="2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xit" presetSubtype="8" fill="hold" grpId="0" nodeType="clickEffect">
                                  <p:stCondLst>
                                    <p:cond delay="0"/>
                                  </p:stCondLst>
                                  <p:childTnLst>
                                    <p:animEffect transition="out" filter="wipe(left)">
                                      <p:cBhvr>
                                        <p:cTn id="76" dur="500"/>
                                        <p:tgtEl>
                                          <p:spTgt spid="24"/>
                                        </p:tgtEl>
                                      </p:cBhvr>
                                    </p:animEffect>
                                    <p:set>
                                      <p:cBhvr>
                                        <p:cTn id="77" dur="1" fill="hold">
                                          <p:stCondLst>
                                            <p:cond delay="499"/>
                                          </p:stCondLst>
                                        </p:cTn>
                                        <p:tgtEl>
                                          <p:spTgt spid="24"/>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xit" presetSubtype="8" fill="hold" grpId="0" nodeType="clickEffect">
                                  <p:stCondLst>
                                    <p:cond delay="0"/>
                                  </p:stCondLst>
                                  <p:childTnLst>
                                    <p:animEffect transition="out" filter="wipe(left)">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xit" presetSubtype="8" fill="hold" grpId="0" nodeType="clickEffect">
                                  <p:stCondLst>
                                    <p:cond delay="0"/>
                                  </p:stCondLst>
                                  <p:childTnLst>
                                    <p:animEffect transition="out" filter="wipe(left)">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xit" presetSubtype="8" fill="hold" grpId="0" nodeType="clickEffect">
                                  <p:stCondLst>
                                    <p:cond delay="0"/>
                                  </p:stCondLst>
                                  <p:childTnLst>
                                    <p:animEffect transition="out" filter="wipe(left)">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xit" presetSubtype="8" fill="hold" grpId="0" nodeType="clickEffect">
                                  <p:stCondLst>
                                    <p:cond delay="0"/>
                                  </p:stCondLst>
                                  <p:childTnLst>
                                    <p:animEffect transition="out" filter="wipe(left)">
                                      <p:cBhvr>
                                        <p:cTn id="96" dur="500"/>
                                        <p:tgtEl>
                                          <p:spTgt spid="28"/>
                                        </p:tgtEl>
                                      </p:cBhvr>
                                    </p:animEffect>
                                    <p:set>
                                      <p:cBhvr>
                                        <p:cTn id="97" dur="1" fill="hold">
                                          <p:stCondLst>
                                            <p:cond delay="499"/>
                                          </p:stCondLst>
                                        </p:cTn>
                                        <p:tgtEl>
                                          <p:spTgt spid="28"/>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2" presetClass="exit" presetSubtype="8" fill="hold" grpId="0" nodeType="clickEffect">
                                  <p:stCondLst>
                                    <p:cond delay="0"/>
                                  </p:stCondLst>
                                  <p:childTnLst>
                                    <p:animEffect transition="out" filter="wipe(left)">
                                      <p:cBhvr>
                                        <p:cTn id="101" dur="500"/>
                                        <p:tgtEl>
                                          <p:spTgt spid="29"/>
                                        </p:tgtEl>
                                      </p:cBhvr>
                                    </p:animEffect>
                                    <p:set>
                                      <p:cBhvr>
                                        <p:cTn id="102" dur="1" fill="hold">
                                          <p:stCondLst>
                                            <p:cond delay="499"/>
                                          </p:stCondLst>
                                        </p:cTn>
                                        <p:tgtEl>
                                          <p:spTgt spid="2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2" presetClass="exit" presetSubtype="8" fill="hold" grpId="0" nodeType="clickEffect">
                                  <p:stCondLst>
                                    <p:cond delay="0"/>
                                  </p:stCondLst>
                                  <p:childTnLst>
                                    <p:animEffect transition="out" filter="wipe(left)">
                                      <p:cBhvr>
                                        <p:cTn id="106" dur="500"/>
                                        <p:tgtEl>
                                          <p:spTgt spid="30"/>
                                        </p:tgtEl>
                                      </p:cBhvr>
                                    </p:animEffect>
                                    <p:set>
                                      <p:cBhvr>
                                        <p:cTn id="107" dur="1" fill="hold">
                                          <p:stCondLst>
                                            <p:cond delay="499"/>
                                          </p:stCondLst>
                                        </p:cTn>
                                        <p:tgtEl>
                                          <p:spTgt spid="30"/>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xit" presetSubtype="8" fill="hold" grpId="0" nodeType="clickEffect">
                                  <p:stCondLst>
                                    <p:cond delay="0"/>
                                  </p:stCondLst>
                                  <p:childTnLst>
                                    <p:animEffect transition="out" filter="wipe(left)">
                                      <p:cBhvr>
                                        <p:cTn id="111" dur="500"/>
                                        <p:tgtEl>
                                          <p:spTgt spid="31"/>
                                        </p:tgtEl>
                                      </p:cBhvr>
                                    </p:animEffect>
                                    <p:set>
                                      <p:cBhvr>
                                        <p:cTn id="112" dur="1" fill="hold">
                                          <p:stCondLst>
                                            <p:cond delay="499"/>
                                          </p:stCondLst>
                                        </p:cTn>
                                        <p:tgtEl>
                                          <p:spTgt spid="31"/>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2" presetClass="exit" presetSubtype="8" fill="hold" grpId="0" nodeType="clickEffect">
                                  <p:stCondLst>
                                    <p:cond delay="0"/>
                                  </p:stCondLst>
                                  <p:childTnLst>
                                    <p:animEffect transition="out" filter="wipe(left)">
                                      <p:cBhvr>
                                        <p:cTn id="116" dur="500"/>
                                        <p:tgtEl>
                                          <p:spTgt spid="32"/>
                                        </p:tgtEl>
                                      </p:cBhvr>
                                    </p:animEffect>
                                    <p:set>
                                      <p:cBhvr>
                                        <p:cTn id="117" dur="1" fill="hold">
                                          <p:stCondLst>
                                            <p:cond delay="499"/>
                                          </p:stCondLst>
                                        </p:cTn>
                                        <p:tgtEl>
                                          <p:spTgt spid="32"/>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xit" presetSubtype="8" fill="hold" grpId="0" nodeType="clickEffect">
                                  <p:stCondLst>
                                    <p:cond delay="0"/>
                                  </p:stCondLst>
                                  <p:childTnLst>
                                    <p:animEffect transition="out" filter="wipe(left)">
                                      <p:cBhvr>
                                        <p:cTn id="121" dur="500"/>
                                        <p:tgtEl>
                                          <p:spTgt spid="33"/>
                                        </p:tgtEl>
                                      </p:cBhvr>
                                    </p:animEffect>
                                    <p:set>
                                      <p:cBhvr>
                                        <p:cTn id="122" dur="1" fill="hold">
                                          <p:stCondLst>
                                            <p:cond delay="499"/>
                                          </p:stCondLst>
                                        </p:cTn>
                                        <p:tgtEl>
                                          <p:spTgt spid="3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xit" presetSubtype="8" fill="hold" grpId="0" nodeType="clickEffect">
                                  <p:stCondLst>
                                    <p:cond delay="0"/>
                                  </p:stCondLst>
                                  <p:childTnLst>
                                    <p:animEffect transition="out" filter="wipe(left)">
                                      <p:cBhvr>
                                        <p:cTn id="126" dur="500"/>
                                        <p:tgtEl>
                                          <p:spTgt spid="34"/>
                                        </p:tgtEl>
                                      </p:cBhvr>
                                    </p:animEffect>
                                    <p:set>
                                      <p:cBhvr>
                                        <p:cTn id="127" dur="1" fill="hold">
                                          <p:stCondLst>
                                            <p:cond delay="499"/>
                                          </p:stCondLst>
                                        </p:cTn>
                                        <p:tgtEl>
                                          <p:spTgt spid="34"/>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2" presetClass="exit" presetSubtype="8" fill="hold" grpId="0" nodeType="clickEffect">
                                  <p:stCondLst>
                                    <p:cond delay="0"/>
                                  </p:stCondLst>
                                  <p:childTnLst>
                                    <p:animEffect transition="out" filter="wipe(left)">
                                      <p:cBhvr>
                                        <p:cTn id="131" dur="500"/>
                                        <p:tgtEl>
                                          <p:spTgt spid="35"/>
                                        </p:tgtEl>
                                      </p:cBhvr>
                                    </p:animEffect>
                                    <p:set>
                                      <p:cBhvr>
                                        <p:cTn id="132" dur="1" fill="hold">
                                          <p:stCondLst>
                                            <p:cond delay="499"/>
                                          </p:stCondLst>
                                        </p:cTn>
                                        <p:tgtEl>
                                          <p:spTgt spid="35"/>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22" presetClass="exit" presetSubtype="8" fill="hold" grpId="0" nodeType="clickEffect">
                                  <p:stCondLst>
                                    <p:cond delay="0"/>
                                  </p:stCondLst>
                                  <p:childTnLst>
                                    <p:animEffect transition="out" filter="wipe(left)">
                                      <p:cBhvr>
                                        <p:cTn id="136" dur="500"/>
                                        <p:tgtEl>
                                          <p:spTgt spid="36"/>
                                        </p:tgtEl>
                                      </p:cBhvr>
                                    </p:animEffect>
                                    <p:set>
                                      <p:cBhvr>
                                        <p:cTn id="137" dur="1" fill="hold">
                                          <p:stCondLst>
                                            <p:cond delay="499"/>
                                          </p:stCondLst>
                                        </p:cTn>
                                        <p:tgtEl>
                                          <p:spTgt spid="36"/>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xit" presetSubtype="8" fill="hold" grpId="0" nodeType="clickEffect">
                                  <p:stCondLst>
                                    <p:cond delay="0"/>
                                  </p:stCondLst>
                                  <p:childTnLst>
                                    <p:animEffect transition="out" filter="wipe(left)">
                                      <p:cBhvr>
                                        <p:cTn id="141" dur="500"/>
                                        <p:tgtEl>
                                          <p:spTgt spid="37"/>
                                        </p:tgtEl>
                                      </p:cBhvr>
                                    </p:animEffect>
                                    <p:set>
                                      <p:cBhvr>
                                        <p:cTn id="142" dur="1" fill="hold">
                                          <p:stCondLst>
                                            <p:cond delay="499"/>
                                          </p:stCondLst>
                                        </p:cTn>
                                        <p:tgtEl>
                                          <p:spTgt spid="37"/>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2" presetClass="exit" presetSubtype="8" fill="hold" grpId="0" nodeType="clickEffect">
                                  <p:stCondLst>
                                    <p:cond delay="0"/>
                                  </p:stCondLst>
                                  <p:childTnLst>
                                    <p:animEffect transition="out" filter="wipe(left)">
                                      <p:cBhvr>
                                        <p:cTn id="146" dur="500"/>
                                        <p:tgtEl>
                                          <p:spTgt spid="38"/>
                                        </p:tgtEl>
                                      </p:cBhvr>
                                    </p:animEffect>
                                    <p:set>
                                      <p:cBhvr>
                                        <p:cTn id="147" dur="1" fill="hold">
                                          <p:stCondLst>
                                            <p:cond delay="499"/>
                                          </p:stCondLst>
                                        </p:cTn>
                                        <p:tgtEl>
                                          <p:spTgt spid="38"/>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22" presetClass="exit" presetSubtype="8" fill="hold" grpId="0" nodeType="clickEffect">
                                  <p:stCondLst>
                                    <p:cond delay="0"/>
                                  </p:stCondLst>
                                  <p:childTnLst>
                                    <p:animEffect transition="out" filter="wipe(left)">
                                      <p:cBhvr>
                                        <p:cTn id="151" dur="500"/>
                                        <p:tgtEl>
                                          <p:spTgt spid="39"/>
                                        </p:tgtEl>
                                      </p:cBhvr>
                                    </p:animEffect>
                                    <p:set>
                                      <p:cBhvr>
                                        <p:cTn id="152" dur="1" fill="hold">
                                          <p:stCondLst>
                                            <p:cond delay="499"/>
                                          </p:stCondLst>
                                        </p:cTn>
                                        <p:tgtEl>
                                          <p:spTgt spid="39"/>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22" presetClass="exit" presetSubtype="8" fill="hold" grpId="0" nodeType="clickEffect">
                                  <p:stCondLst>
                                    <p:cond delay="0"/>
                                  </p:stCondLst>
                                  <p:childTnLst>
                                    <p:animEffect transition="out" filter="wipe(left)">
                                      <p:cBhvr>
                                        <p:cTn id="156" dur="500"/>
                                        <p:tgtEl>
                                          <p:spTgt spid="40"/>
                                        </p:tgtEl>
                                      </p:cBhvr>
                                    </p:animEffect>
                                    <p:set>
                                      <p:cBhvr>
                                        <p:cTn id="157" dur="1" fill="hold">
                                          <p:stCondLst>
                                            <p:cond delay="499"/>
                                          </p:stCondLst>
                                        </p:cTn>
                                        <p:tgtEl>
                                          <p:spTgt spid="40"/>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22" presetClass="exit" presetSubtype="8" fill="hold" grpId="0" nodeType="clickEffect">
                                  <p:stCondLst>
                                    <p:cond delay="0"/>
                                  </p:stCondLst>
                                  <p:childTnLst>
                                    <p:animEffect transition="out" filter="wipe(left)">
                                      <p:cBhvr>
                                        <p:cTn id="161" dur="500"/>
                                        <p:tgtEl>
                                          <p:spTgt spid="41"/>
                                        </p:tgtEl>
                                      </p:cBhvr>
                                    </p:animEffect>
                                    <p:set>
                                      <p:cBhvr>
                                        <p:cTn id="162" dur="1" fill="hold">
                                          <p:stCondLst>
                                            <p:cond delay="499"/>
                                          </p:stCondLst>
                                        </p:cTn>
                                        <p:tgtEl>
                                          <p:spTgt spid="41"/>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2" presetClass="exit" presetSubtype="8" fill="hold" grpId="0" nodeType="clickEffect">
                                  <p:stCondLst>
                                    <p:cond delay="0"/>
                                  </p:stCondLst>
                                  <p:childTnLst>
                                    <p:animEffect transition="out" filter="wipe(left)">
                                      <p:cBhvr>
                                        <p:cTn id="166" dur="500"/>
                                        <p:tgtEl>
                                          <p:spTgt spid="42"/>
                                        </p:tgtEl>
                                      </p:cBhvr>
                                    </p:animEffect>
                                    <p:set>
                                      <p:cBhvr>
                                        <p:cTn id="167" dur="1" fill="hold">
                                          <p:stCondLst>
                                            <p:cond delay="499"/>
                                          </p:stCondLst>
                                        </p:cTn>
                                        <p:tgtEl>
                                          <p:spTgt spid="42"/>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22" presetClass="exit" presetSubtype="8" fill="hold" grpId="0" nodeType="clickEffect">
                                  <p:stCondLst>
                                    <p:cond delay="0"/>
                                  </p:stCondLst>
                                  <p:childTnLst>
                                    <p:animEffect transition="out" filter="wipe(left)">
                                      <p:cBhvr>
                                        <p:cTn id="171" dur="500"/>
                                        <p:tgtEl>
                                          <p:spTgt spid="43"/>
                                        </p:tgtEl>
                                      </p:cBhvr>
                                    </p:animEffect>
                                    <p:set>
                                      <p:cBhvr>
                                        <p:cTn id="172" dur="1" fill="hold">
                                          <p:stCondLst>
                                            <p:cond delay="499"/>
                                          </p:stCondLst>
                                        </p:cTn>
                                        <p:tgtEl>
                                          <p:spTgt spid="43"/>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22" presetClass="exit" presetSubtype="8" fill="hold" grpId="0" nodeType="clickEffect">
                                  <p:stCondLst>
                                    <p:cond delay="0"/>
                                  </p:stCondLst>
                                  <p:childTnLst>
                                    <p:animEffect transition="out" filter="wipe(left)">
                                      <p:cBhvr>
                                        <p:cTn id="176" dur="500"/>
                                        <p:tgtEl>
                                          <p:spTgt spid="44"/>
                                        </p:tgtEl>
                                      </p:cBhvr>
                                    </p:animEffect>
                                    <p:set>
                                      <p:cBhvr>
                                        <p:cTn id="177" dur="1" fill="hold">
                                          <p:stCondLst>
                                            <p:cond delay="499"/>
                                          </p:stCondLst>
                                        </p:cTn>
                                        <p:tgtEl>
                                          <p:spTgt spid="44"/>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22" presetClass="exit" presetSubtype="8" fill="hold" grpId="0" nodeType="clickEffect">
                                  <p:stCondLst>
                                    <p:cond delay="0"/>
                                  </p:stCondLst>
                                  <p:childTnLst>
                                    <p:animEffect transition="out" filter="wipe(left)">
                                      <p:cBhvr>
                                        <p:cTn id="181" dur="500"/>
                                        <p:tgtEl>
                                          <p:spTgt spid="45"/>
                                        </p:tgtEl>
                                      </p:cBhvr>
                                    </p:animEffect>
                                    <p:set>
                                      <p:cBhvr>
                                        <p:cTn id="182"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F1FD-2110-4F7F-BA6B-219F705F4621}"/>
              </a:ext>
            </a:extLst>
          </p:cNvPr>
          <p:cNvSpPr>
            <a:spLocks noGrp="1"/>
          </p:cNvSpPr>
          <p:nvPr>
            <p:ph type="title"/>
          </p:nvPr>
        </p:nvSpPr>
        <p:spPr>
          <a:xfrm>
            <a:off x="1336820" y="2469530"/>
            <a:ext cx="4138578" cy="720291"/>
          </a:xfrm>
        </p:spPr>
        <p:txBody>
          <a:bodyPr/>
          <a:lstStyle/>
          <a:p>
            <a:r>
              <a:rPr lang="en-US"/>
              <a:t>Blob Tree</a:t>
            </a:r>
            <a:endParaRPr lang="en-GB"/>
          </a:p>
        </p:txBody>
      </p:sp>
      <p:sp>
        <p:nvSpPr>
          <p:cNvPr id="4" name="Text Placeholder 3">
            <a:extLst>
              <a:ext uri="{FF2B5EF4-FFF2-40B4-BE49-F238E27FC236}">
                <a16:creationId xmlns:a16="http://schemas.microsoft.com/office/drawing/2014/main" id="{ED08D670-9C93-4DE5-ABFE-BDC190452C27}"/>
              </a:ext>
            </a:extLst>
          </p:cNvPr>
          <p:cNvSpPr>
            <a:spLocks noGrp="1"/>
          </p:cNvSpPr>
          <p:nvPr>
            <p:ph type="body" sz="quarter" idx="13"/>
          </p:nvPr>
        </p:nvSpPr>
        <p:spPr>
          <a:xfrm>
            <a:off x="1337108" y="3189821"/>
            <a:ext cx="3785498" cy="861069"/>
          </a:xfrm>
        </p:spPr>
        <p:txBody>
          <a:bodyPr>
            <a:normAutofit/>
          </a:bodyPr>
          <a:lstStyle/>
          <a:p>
            <a:r>
              <a:rPr lang="en-US"/>
              <a:t>Which Blob are you feeling like right now?</a:t>
            </a:r>
            <a:endParaRPr lang="en-GB"/>
          </a:p>
          <a:p>
            <a:endParaRPr lang="en-GB"/>
          </a:p>
        </p:txBody>
      </p:sp>
      <p:pic>
        <p:nvPicPr>
          <p:cNvPr id="9" name="Content Placeholder 6">
            <a:extLst>
              <a:ext uri="{FF2B5EF4-FFF2-40B4-BE49-F238E27FC236}">
                <a16:creationId xmlns:a16="http://schemas.microsoft.com/office/drawing/2014/main" id="{CFDFE10A-DDD0-4105-8192-3940706FF919}"/>
              </a:ext>
            </a:extLst>
          </p:cNvPr>
          <p:cNvPicPr>
            <a:picLocks noChangeAspect="1"/>
          </p:cNvPicPr>
          <p:nvPr/>
        </p:nvPicPr>
        <p:blipFill>
          <a:blip r:embed="rId3"/>
          <a:stretch>
            <a:fillRect/>
          </a:stretch>
        </p:blipFill>
        <p:spPr>
          <a:xfrm>
            <a:off x="6096000" y="500371"/>
            <a:ext cx="4138578" cy="5857258"/>
          </a:xfrm>
          <a:prstGeom prst="rect">
            <a:avLst/>
          </a:prstGeom>
        </p:spPr>
      </p:pic>
    </p:spTree>
    <p:extLst>
      <p:ext uri="{BB962C8B-B14F-4D97-AF65-F5344CB8AC3E}">
        <p14:creationId xmlns:p14="http://schemas.microsoft.com/office/powerpoint/2010/main" val="2640513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dirty="0"/>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853574"/>
          </a:xfrm>
        </p:spPr>
        <p:txBody>
          <a:bodyPr/>
          <a:lstStyle/>
          <a:p>
            <a:r>
              <a:rPr lang="en-GB" dirty="0"/>
              <a:t>Module 4</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Deep Dives</a:t>
            </a:r>
          </a:p>
        </p:txBody>
      </p:sp>
    </p:spTree>
    <p:extLst>
      <p:ext uri="{BB962C8B-B14F-4D97-AF65-F5344CB8AC3E}">
        <p14:creationId xmlns:p14="http://schemas.microsoft.com/office/powerpoint/2010/main" val="2715086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a:xfrm>
            <a:off x="339437" y="434253"/>
            <a:ext cx="11267830" cy="720291"/>
          </a:xfrm>
        </p:spPr>
        <p:txBody>
          <a:bodyPr>
            <a:normAutofit/>
          </a:bodyPr>
          <a:lstStyle/>
          <a:p>
            <a:r>
              <a:rPr lang="en-US"/>
              <a:t>Where Most Questionnaires Stop, We Start </a:t>
            </a:r>
            <a:endParaRPr lang="en-GB"/>
          </a:p>
        </p:txBody>
      </p:sp>
      <p:sp>
        <p:nvSpPr>
          <p:cNvPr id="7" name="Content Placeholder 6">
            <a:extLst>
              <a:ext uri="{FF2B5EF4-FFF2-40B4-BE49-F238E27FC236}">
                <a16:creationId xmlns:a16="http://schemas.microsoft.com/office/drawing/2014/main" id="{F84E1BFC-DD75-1C7E-596C-7810D3566295}"/>
              </a:ext>
            </a:extLst>
          </p:cNvPr>
          <p:cNvSpPr>
            <a:spLocks noGrp="1"/>
          </p:cNvSpPr>
          <p:nvPr>
            <p:ph sz="quarter" idx="13"/>
          </p:nvPr>
        </p:nvSpPr>
        <p:spPr/>
        <p:txBody>
          <a:bodyPr/>
          <a:lstStyle/>
          <a:p>
            <a:r>
              <a:rPr lang="en-GB"/>
              <a:t>The Executive Summary Profile </a:t>
            </a:r>
          </a:p>
          <a:p>
            <a:endParaRPr lang="en-GB"/>
          </a:p>
        </p:txBody>
      </p:sp>
      <p:sp>
        <p:nvSpPr>
          <p:cNvPr id="12" name="Rectangle 11">
            <a:extLst>
              <a:ext uri="{FF2B5EF4-FFF2-40B4-BE49-F238E27FC236}">
                <a16:creationId xmlns:a16="http://schemas.microsoft.com/office/drawing/2014/main" id="{CE7EF43F-2066-F428-8E3D-9CBEFEE7386B}"/>
              </a:ext>
            </a:extLst>
          </p:cNvPr>
          <p:cNvSpPr/>
          <p:nvPr/>
        </p:nvSpPr>
        <p:spPr>
          <a:xfrm>
            <a:off x="9534144" y="1225665"/>
            <a:ext cx="999744" cy="180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813764E9-15F0-0621-5FFA-61F7FC519487}"/>
              </a:ext>
            </a:extLst>
          </p:cNvPr>
          <p:cNvPicPr>
            <a:picLocks noChangeAspect="1"/>
          </p:cNvPicPr>
          <p:nvPr/>
        </p:nvPicPr>
        <p:blipFill>
          <a:blip r:embed="rId2"/>
          <a:stretch>
            <a:fillRect/>
          </a:stretch>
        </p:blipFill>
        <p:spPr>
          <a:xfrm>
            <a:off x="7339576" y="1502577"/>
            <a:ext cx="3692218" cy="4921169"/>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54B5A6B-2383-EA3C-5B87-F95CC1CFCB39}"/>
              </a:ext>
            </a:extLst>
          </p:cNvPr>
          <p:cNvPicPr>
            <a:picLocks noChangeAspect="1"/>
          </p:cNvPicPr>
          <p:nvPr/>
        </p:nvPicPr>
        <p:blipFill>
          <a:blip r:embed="rId3"/>
          <a:stretch>
            <a:fillRect/>
          </a:stretch>
        </p:blipFill>
        <p:spPr>
          <a:xfrm>
            <a:off x="465183" y="2729604"/>
            <a:ext cx="6374801" cy="2235685"/>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74196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AE4C0D-8B3C-4589-1F70-8DF7F0039081}"/>
              </a:ext>
            </a:extLst>
          </p:cNvPr>
          <p:cNvPicPr>
            <a:picLocks noChangeAspect="1"/>
          </p:cNvPicPr>
          <p:nvPr/>
        </p:nvPicPr>
        <p:blipFill>
          <a:blip r:embed="rId2"/>
          <a:stretch>
            <a:fillRect/>
          </a:stretch>
        </p:blipFill>
        <p:spPr>
          <a:xfrm>
            <a:off x="1003041" y="2457915"/>
            <a:ext cx="10249788" cy="2415749"/>
          </a:xfrm>
          <a:prstGeom prst="rect">
            <a:avLst/>
          </a:prstGeom>
        </p:spPr>
      </p:pic>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Structure of the Psychometric Profile </a:t>
            </a:r>
            <a:endParaRPr lang="en-GB"/>
          </a:p>
        </p:txBody>
      </p:sp>
      <p:sp>
        <p:nvSpPr>
          <p:cNvPr id="8" name="Content Placeholder 7">
            <a:extLst>
              <a:ext uri="{FF2B5EF4-FFF2-40B4-BE49-F238E27FC236}">
                <a16:creationId xmlns:a16="http://schemas.microsoft.com/office/drawing/2014/main" id="{F2421EF7-B1AA-8310-8D6B-C8023F6ED47F}"/>
              </a:ext>
            </a:extLst>
          </p:cNvPr>
          <p:cNvSpPr>
            <a:spLocks noGrp="1"/>
          </p:cNvSpPr>
          <p:nvPr>
            <p:ph sz="quarter" idx="13"/>
          </p:nvPr>
        </p:nvSpPr>
        <p:spPr/>
        <p:txBody>
          <a:bodyPr/>
          <a:lstStyle/>
          <a:p>
            <a:endParaRPr lang="en-GB"/>
          </a:p>
        </p:txBody>
      </p:sp>
      <p:sp>
        <p:nvSpPr>
          <p:cNvPr id="9" name="Rounded Rectangle 1">
            <a:extLst>
              <a:ext uri="{FF2B5EF4-FFF2-40B4-BE49-F238E27FC236}">
                <a16:creationId xmlns:a16="http://schemas.microsoft.com/office/drawing/2014/main" id="{FE23AF7F-C28E-44DF-99AF-0DD127F96E60}"/>
              </a:ext>
            </a:extLst>
          </p:cNvPr>
          <p:cNvSpPr/>
          <p:nvPr/>
        </p:nvSpPr>
        <p:spPr>
          <a:xfrm>
            <a:off x="1109657" y="3896010"/>
            <a:ext cx="4726573" cy="715489"/>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46EF5494-5E60-4D17-B8D4-A73E19D4D4E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21461" y="3333397"/>
            <a:ext cx="5190744" cy="1497837"/>
          </a:xfrm>
          <a:prstGeom prst="rect">
            <a:avLst/>
          </a:prstGeom>
        </p:spPr>
      </p:pic>
      <p:sp>
        <p:nvSpPr>
          <p:cNvPr id="12" name="Rounded Rectangle 11">
            <a:extLst>
              <a:ext uri="{FF2B5EF4-FFF2-40B4-BE49-F238E27FC236}">
                <a16:creationId xmlns:a16="http://schemas.microsoft.com/office/drawing/2014/main" id="{15435245-AB98-4139-B04C-7A545502ABDF}"/>
              </a:ext>
            </a:extLst>
          </p:cNvPr>
          <p:cNvSpPr/>
          <p:nvPr/>
        </p:nvSpPr>
        <p:spPr>
          <a:xfrm>
            <a:off x="2536233" y="2972846"/>
            <a:ext cx="2088320" cy="42348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ounded Rectangle 18">
            <a:extLst>
              <a:ext uri="{FF2B5EF4-FFF2-40B4-BE49-F238E27FC236}">
                <a16:creationId xmlns:a16="http://schemas.microsoft.com/office/drawing/2014/main" id="{79950363-2A0F-43F3-8792-BA3036201D03}"/>
              </a:ext>
            </a:extLst>
          </p:cNvPr>
          <p:cNvSpPr/>
          <p:nvPr/>
        </p:nvSpPr>
        <p:spPr>
          <a:xfrm>
            <a:off x="1077698" y="2527773"/>
            <a:ext cx="1169542" cy="41761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ounded Rectangle 19">
            <a:extLst>
              <a:ext uri="{FF2B5EF4-FFF2-40B4-BE49-F238E27FC236}">
                <a16:creationId xmlns:a16="http://schemas.microsoft.com/office/drawing/2014/main" id="{6252F3B7-F180-4922-9F6E-B5265F5272F5}"/>
              </a:ext>
            </a:extLst>
          </p:cNvPr>
          <p:cNvSpPr/>
          <p:nvPr/>
        </p:nvSpPr>
        <p:spPr>
          <a:xfrm>
            <a:off x="1141617" y="3543861"/>
            <a:ext cx="1676228" cy="34737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7516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8C87-7B4F-D4F2-DB7D-9FA38299C7B8}"/>
              </a:ext>
            </a:extLst>
          </p:cNvPr>
          <p:cNvSpPr>
            <a:spLocks noGrp="1"/>
          </p:cNvSpPr>
          <p:nvPr>
            <p:ph type="title"/>
          </p:nvPr>
        </p:nvSpPr>
        <p:spPr/>
        <p:txBody>
          <a:bodyPr>
            <a:normAutofit/>
          </a:bodyPr>
          <a:lstStyle/>
          <a:p>
            <a:r>
              <a:rPr lang="en-GB"/>
              <a:t>Wave Facet Verbalizers</a:t>
            </a:r>
          </a:p>
        </p:txBody>
      </p:sp>
      <p:sp>
        <p:nvSpPr>
          <p:cNvPr id="3" name="Content Placeholder 2">
            <a:extLst>
              <a:ext uri="{FF2B5EF4-FFF2-40B4-BE49-F238E27FC236}">
                <a16:creationId xmlns:a16="http://schemas.microsoft.com/office/drawing/2014/main" id="{DEA36AEB-4944-37F9-1F36-588E7BF14582}"/>
              </a:ext>
            </a:extLst>
          </p:cNvPr>
          <p:cNvSpPr>
            <a:spLocks noGrp="1"/>
          </p:cNvSpPr>
          <p:nvPr>
            <p:ph idx="1"/>
          </p:nvPr>
        </p:nvSpPr>
        <p:spPr>
          <a:xfrm>
            <a:off x="339437" y="1995055"/>
            <a:ext cx="7940405" cy="3895580"/>
          </a:xfrm>
        </p:spPr>
        <p:txBody>
          <a:bodyPr>
            <a:normAutofit/>
          </a:bodyPr>
          <a:lstStyle/>
          <a:p>
            <a:pPr>
              <a:spcBef>
                <a:spcPts val="0"/>
              </a:spcBef>
              <a:spcAft>
                <a:spcPts val="1800"/>
              </a:spcAft>
            </a:pPr>
            <a:r>
              <a:rPr lang="en-GB" sz="1800"/>
              <a:t>Each facet is underpinned by two questions: one motive and one talent </a:t>
            </a:r>
          </a:p>
          <a:p>
            <a:pPr>
              <a:spcBef>
                <a:spcPts val="0"/>
              </a:spcBef>
              <a:spcAft>
                <a:spcPts val="1800"/>
              </a:spcAft>
            </a:pPr>
            <a:r>
              <a:rPr lang="en-GB" sz="1800"/>
              <a:t>The facet description of the individual’s </a:t>
            </a:r>
            <a:r>
              <a:rPr lang="en-GB" sz="1800" err="1"/>
              <a:t>behavior</a:t>
            </a:r>
            <a:r>
              <a:rPr lang="en-GB" sz="1800"/>
              <a:t> changes depending upon the Sten score </a:t>
            </a:r>
          </a:p>
          <a:p>
            <a:pPr>
              <a:spcBef>
                <a:spcPts val="0"/>
              </a:spcBef>
              <a:spcAft>
                <a:spcPts val="1800"/>
              </a:spcAft>
            </a:pPr>
            <a:r>
              <a:rPr lang="en-GB" sz="1800"/>
              <a:t>In feedback, people are less comfortable accepting ‘low’ talent descriptions than ‘low’ motive descriptions </a:t>
            </a:r>
          </a:p>
          <a:p>
            <a:pPr>
              <a:spcBef>
                <a:spcPts val="0"/>
              </a:spcBef>
              <a:spcAft>
                <a:spcPts val="1800"/>
              </a:spcAft>
            </a:pPr>
            <a:r>
              <a:rPr lang="en-GB" sz="1800"/>
              <a:t>As a result, the ‘low’ facet descriptions tend to </a:t>
            </a:r>
            <a:r>
              <a:rPr lang="en-GB" sz="1800" err="1"/>
              <a:t>favor</a:t>
            </a:r>
            <a:r>
              <a:rPr lang="en-GB" sz="1800"/>
              <a:t> motive descriptions (‘cuddly lows’), and the ‘high’ facet descriptions tend to </a:t>
            </a:r>
            <a:r>
              <a:rPr lang="en-GB" sz="1800" err="1"/>
              <a:t>favor</a:t>
            </a:r>
            <a:r>
              <a:rPr lang="en-GB" sz="1800"/>
              <a:t> talent descriptions </a:t>
            </a:r>
          </a:p>
        </p:txBody>
      </p:sp>
    </p:spTree>
    <p:extLst>
      <p:ext uri="{BB962C8B-B14F-4D97-AF65-F5344CB8AC3E}">
        <p14:creationId xmlns:p14="http://schemas.microsoft.com/office/powerpoint/2010/main" val="1818364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Sten Score Descriptors </a:t>
            </a:r>
            <a:endParaRPr lang="en-GB"/>
          </a:p>
        </p:txBody>
      </p:sp>
      <p:pic>
        <p:nvPicPr>
          <p:cNvPr id="4" name="Picture 3">
            <a:extLst>
              <a:ext uri="{FF2B5EF4-FFF2-40B4-BE49-F238E27FC236}">
                <a16:creationId xmlns:a16="http://schemas.microsoft.com/office/drawing/2014/main" id="{EFCD0691-E1F7-499F-2201-F3D60FCBFA03}"/>
              </a:ext>
            </a:extLst>
          </p:cNvPr>
          <p:cNvPicPr>
            <a:picLocks noChangeAspect="1"/>
          </p:cNvPicPr>
          <p:nvPr/>
        </p:nvPicPr>
        <p:blipFill>
          <a:blip r:embed="rId2"/>
          <a:stretch>
            <a:fillRect/>
          </a:stretch>
        </p:blipFill>
        <p:spPr>
          <a:xfrm>
            <a:off x="2211327" y="1154544"/>
            <a:ext cx="7919902" cy="5351286"/>
          </a:xfrm>
          <a:prstGeom prst="rect">
            <a:avLst/>
          </a:prstGeom>
        </p:spPr>
      </p:pic>
    </p:spTree>
    <p:extLst>
      <p:ext uri="{BB962C8B-B14F-4D97-AF65-F5344CB8AC3E}">
        <p14:creationId xmlns:p14="http://schemas.microsoft.com/office/powerpoint/2010/main" val="1514988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70413-FDBE-8F3D-B4C0-A3B72D46574C}"/>
              </a:ext>
            </a:extLst>
          </p:cNvPr>
          <p:cNvSpPr>
            <a:spLocks noGrp="1"/>
          </p:cNvSpPr>
          <p:nvPr>
            <p:ph type="title"/>
          </p:nvPr>
        </p:nvSpPr>
        <p:spPr/>
        <p:txBody>
          <a:bodyPr/>
          <a:lstStyle/>
          <a:p>
            <a:r>
              <a:rPr lang="en-GB"/>
              <a:t>Introductions</a:t>
            </a:r>
          </a:p>
        </p:txBody>
      </p:sp>
      <p:pic>
        <p:nvPicPr>
          <p:cNvPr id="5" name="Picture 4">
            <a:extLst>
              <a:ext uri="{FF2B5EF4-FFF2-40B4-BE49-F238E27FC236}">
                <a16:creationId xmlns:a16="http://schemas.microsoft.com/office/drawing/2014/main" id="{79A04147-7E1C-8F8C-F1DA-9BEC5F868D7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60886" y="1079611"/>
            <a:ext cx="5670228" cy="5237446"/>
          </a:xfrm>
          <a:prstGeom prst="rect">
            <a:avLst/>
          </a:prstGeom>
        </p:spPr>
      </p:pic>
      <p:sp>
        <p:nvSpPr>
          <p:cNvPr id="6" name="TextBox 5">
            <a:extLst>
              <a:ext uri="{FF2B5EF4-FFF2-40B4-BE49-F238E27FC236}">
                <a16:creationId xmlns:a16="http://schemas.microsoft.com/office/drawing/2014/main" id="{79C2C39D-C59D-D470-E062-CE6CCC021AD8}"/>
              </a:ext>
            </a:extLst>
          </p:cNvPr>
          <p:cNvSpPr txBox="1"/>
          <p:nvPr/>
        </p:nvSpPr>
        <p:spPr>
          <a:xfrm>
            <a:off x="5907785" y="3254621"/>
            <a:ext cx="2833091" cy="252376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Name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Role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Previous use of assessments </a:t>
            </a:r>
          </a:p>
          <a:p>
            <a:pPr marL="171450" marR="0" lvl="0" indent="-1714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1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Selection or Development</a:t>
            </a:r>
          </a:p>
          <a:p>
            <a:pPr marL="171450" marR="0" lvl="0" indent="-1714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1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Which ones?</a:t>
            </a:r>
          </a:p>
          <a:p>
            <a:pPr marL="171450" marR="0" lvl="0" indent="-1714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1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What did you use them for?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Likely applications of aptitude assessments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Interests for the course</a:t>
            </a:r>
          </a:p>
        </p:txBody>
      </p:sp>
      <p:pic>
        <p:nvPicPr>
          <p:cNvPr id="7" name="Graphic 6">
            <a:extLst>
              <a:ext uri="{FF2B5EF4-FFF2-40B4-BE49-F238E27FC236}">
                <a16:creationId xmlns:a16="http://schemas.microsoft.com/office/drawing/2014/main" id="{FD210A18-09D7-45C8-96FC-C7FC9190AECA}"/>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6027"/>
          <a:stretch/>
        </p:blipFill>
        <p:spPr>
          <a:xfrm>
            <a:off x="4509142" y="4029475"/>
            <a:ext cx="765430" cy="883791"/>
          </a:xfrm>
          <a:prstGeom prst="rect">
            <a:avLst/>
          </a:prstGeom>
        </p:spPr>
      </p:pic>
    </p:spTree>
    <p:extLst>
      <p:ext uri="{BB962C8B-B14F-4D97-AF65-F5344CB8AC3E}">
        <p14:creationId xmlns:p14="http://schemas.microsoft.com/office/powerpoint/2010/main" val="886157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Linking Exercise: Dimensions</a:t>
            </a:r>
            <a:endParaRPr lang="en-GB"/>
          </a:p>
        </p:txBody>
      </p:sp>
      <p:sp>
        <p:nvSpPr>
          <p:cNvPr id="7" name="Content Placeholder 6">
            <a:extLst>
              <a:ext uri="{FF2B5EF4-FFF2-40B4-BE49-F238E27FC236}">
                <a16:creationId xmlns:a16="http://schemas.microsoft.com/office/drawing/2014/main" id="{367D6983-C049-A604-31BD-900D23EC530C}"/>
              </a:ext>
            </a:extLst>
          </p:cNvPr>
          <p:cNvSpPr>
            <a:spLocks noGrp="1"/>
          </p:cNvSpPr>
          <p:nvPr>
            <p:ph sz="quarter" idx="13"/>
          </p:nvPr>
        </p:nvSpPr>
        <p:spPr/>
        <p:txBody>
          <a:bodyPr/>
          <a:lstStyle/>
          <a:p>
            <a:r>
              <a:rPr lang="en-GB" dirty="0"/>
              <a:t>Workbook page 28</a:t>
            </a:r>
          </a:p>
        </p:txBody>
      </p:sp>
      <p:pic>
        <p:nvPicPr>
          <p:cNvPr id="4" name="Picture 3">
            <a:extLst>
              <a:ext uri="{FF2B5EF4-FFF2-40B4-BE49-F238E27FC236}">
                <a16:creationId xmlns:a16="http://schemas.microsoft.com/office/drawing/2014/main" id="{2EDED49F-9A57-0E0C-35C3-E37526644266}"/>
              </a:ext>
            </a:extLst>
          </p:cNvPr>
          <p:cNvPicPr>
            <a:picLocks noChangeAspect="1"/>
          </p:cNvPicPr>
          <p:nvPr/>
        </p:nvPicPr>
        <p:blipFill>
          <a:blip r:embed="rId3"/>
          <a:stretch>
            <a:fillRect/>
          </a:stretch>
        </p:blipFill>
        <p:spPr>
          <a:xfrm>
            <a:off x="849814" y="2192854"/>
            <a:ext cx="9922100" cy="3292125"/>
          </a:xfrm>
          <a:prstGeom prst="rect">
            <a:avLst/>
          </a:prstGeom>
        </p:spPr>
      </p:pic>
    </p:spTree>
    <p:extLst>
      <p:ext uri="{BB962C8B-B14F-4D97-AF65-F5344CB8AC3E}">
        <p14:creationId xmlns:p14="http://schemas.microsoft.com/office/powerpoint/2010/main" val="711832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Linking Exercise: Dimensions</a:t>
            </a:r>
            <a:endParaRPr lang="en-GB"/>
          </a:p>
        </p:txBody>
      </p:sp>
      <p:sp>
        <p:nvSpPr>
          <p:cNvPr id="7" name="Content Placeholder 6">
            <a:extLst>
              <a:ext uri="{FF2B5EF4-FFF2-40B4-BE49-F238E27FC236}">
                <a16:creationId xmlns:a16="http://schemas.microsoft.com/office/drawing/2014/main" id="{367D6983-C049-A604-31BD-900D23EC530C}"/>
              </a:ext>
            </a:extLst>
          </p:cNvPr>
          <p:cNvSpPr>
            <a:spLocks noGrp="1"/>
          </p:cNvSpPr>
          <p:nvPr>
            <p:ph sz="quarter" idx="13"/>
          </p:nvPr>
        </p:nvSpPr>
        <p:spPr/>
        <p:txBody>
          <a:bodyPr/>
          <a:lstStyle/>
          <a:p>
            <a:r>
              <a:rPr lang="en-GB" dirty="0"/>
              <a:t>Workbook page 28</a:t>
            </a:r>
          </a:p>
        </p:txBody>
      </p:sp>
      <p:pic>
        <p:nvPicPr>
          <p:cNvPr id="9" name="Picture 8">
            <a:extLst>
              <a:ext uri="{FF2B5EF4-FFF2-40B4-BE49-F238E27FC236}">
                <a16:creationId xmlns:a16="http://schemas.microsoft.com/office/drawing/2014/main" id="{B86D5CB4-F6AC-11A9-0218-9AA7BB1784A1}"/>
              </a:ext>
            </a:extLst>
          </p:cNvPr>
          <p:cNvPicPr>
            <a:picLocks noChangeAspect="1"/>
          </p:cNvPicPr>
          <p:nvPr/>
        </p:nvPicPr>
        <p:blipFill>
          <a:blip r:embed="rId3"/>
          <a:stretch>
            <a:fillRect/>
          </a:stretch>
        </p:blipFill>
        <p:spPr>
          <a:xfrm>
            <a:off x="870506" y="2272033"/>
            <a:ext cx="9876376" cy="3139712"/>
          </a:xfrm>
          <a:prstGeom prst="rect">
            <a:avLst/>
          </a:prstGeom>
        </p:spPr>
      </p:pic>
    </p:spTree>
    <p:extLst>
      <p:ext uri="{BB962C8B-B14F-4D97-AF65-F5344CB8AC3E}">
        <p14:creationId xmlns:p14="http://schemas.microsoft.com/office/powerpoint/2010/main" val="2696191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Delve Deeper</a:t>
            </a:r>
            <a:endParaRPr lang="en-GB"/>
          </a:p>
        </p:txBody>
      </p:sp>
      <p:pic>
        <p:nvPicPr>
          <p:cNvPr id="11" name="Picture 10">
            <a:extLst>
              <a:ext uri="{FF2B5EF4-FFF2-40B4-BE49-F238E27FC236}">
                <a16:creationId xmlns:a16="http://schemas.microsoft.com/office/drawing/2014/main" id="{15431B6C-E1CC-7CF0-9C94-BB9AE2983222}"/>
              </a:ext>
            </a:extLst>
          </p:cNvPr>
          <p:cNvPicPr>
            <a:picLocks noChangeAspect="1"/>
          </p:cNvPicPr>
          <p:nvPr/>
        </p:nvPicPr>
        <p:blipFill rotWithShape="1">
          <a:blip r:embed="rId3"/>
          <a:srcRect t="1841"/>
          <a:stretch/>
        </p:blipFill>
        <p:spPr>
          <a:xfrm>
            <a:off x="538349" y="1655444"/>
            <a:ext cx="4436834" cy="1065989"/>
          </a:xfrm>
          <a:prstGeom prst="rect">
            <a:avLst/>
          </a:prstGeom>
        </p:spPr>
      </p:pic>
      <p:sp>
        <p:nvSpPr>
          <p:cNvPr id="22" name="Text Placeholder 2">
            <a:extLst>
              <a:ext uri="{FF2B5EF4-FFF2-40B4-BE49-F238E27FC236}">
                <a16:creationId xmlns:a16="http://schemas.microsoft.com/office/drawing/2014/main" id="{BB488BD4-4C38-59EB-73FB-29327416BB58}"/>
              </a:ext>
            </a:extLst>
          </p:cNvPr>
          <p:cNvSpPr txBox="1">
            <a:spLocks/>
          </p:cNvSpPr>
          <p:nvPr/>
        </p:nvSpPr>
        <p:spPr>
          <a:xfrm>
            <a:off x="538349" y="1392324"/>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Facet Range</a:t>
            </a:r>
          </a:p>
        </p:txBody>
      </p:sp>
      <p:sp>
        <p:nvSpPr>
          <p:cNvPr id="23" name="Text Placeholder 2">
            <a:extLst>
              <a:ext uri="{FF2B5EF4-FFF2-40B4-BE49-F238E27FC236}">
                <a16:creationId xmlns:a16="http://schemas.microsoft.com/office/drawing/2014/main" id="{22D87415-546D-91CE-FC67-89F57B89FE81}"/>
              </a:ext>
            </a:extLst>
          </p:cNvPr>
          <p:cNvSpPr txBox="1">
            <a:spLocks/>
          </p:cNvSpPr>
          <p:nvPr/>
        </p:nvSpPr>
        <p:spPr>
          <a:xfrm>
            <a:off x="4056777" y="2927250"/>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242424"/>
                </a:solidFill>
                <a:effectLst/>
                <a:uLnTx/>
                <a:uFillTx/>
                <a:latin typeface="Arial"/>
                <a:ea typeface="Roboto" panose="02000000000000000000" pitchFamily="2" charset="0"/>
                <a:cs typeface="Times New Roman" panose="02020603050405020304" pitchFamily="18" charset="0"/>
              </a:rPr>
              <a:t>Motive-Talent Split</a:t>
            </a:r>
          </a:p>
        </p:txBody>
      </p:sp>
      <p:sp>
        <p:nvSpPr>
          <p:cNvPr id="24" name="Text Placeholder 2">
            <a:extLst>
              <a:ext uri="{FF2B5EF4-FFF2-40B4-BE49-F238E27FC236}">
                <a16:creationId xmlns:a16="http://schemas.microsoft.com/office/drawing/2014/main" id="{68094781-11E7-5CE3-8267-E2A6200B784C}"/>
              </a:ext>
            </a:extLst>
          </p:cNvPr>
          <p:cNvSpPr txBox="1">
            <a:spLocks/>
          </p:cNvSpPr>
          <p:nvPr/>
        </p:nvSpPr>
        <p:spPr>
          <a:xfrm>
            <a:off x="7436242" y="4536400"/>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242424"/>
                </a:solidFill>
                <a:effectLst/>
                <a:uLnTx/>
                <a:uFillTx/>
                <a:latin typeface="Arial"/>
                <a:ea typeface="Roboto" panose="02000000000000000000" pitchFamily="2" charset="0"/>
                <a:cs typeface="Times New Roman" panose="02020603050405020304" pitchFamily="18" charset="0"/>
              </a:rPr>
              <a:t>Normative-Ipsative Split</a:t>
            </a:r>
          </a:p>
        </p:txBody>
      </p:sp>
      <p:pic>
        <p:nvPicPr>
          <p:cNvPr id="4" name="Picture 3">
            <a:extLst>
              <a:ext uri="{FF2B5EF4-FFF2-40B4-BE49-F238E27FC236}">
                <a16:creationId xmlns:a16="http://schemas.microsoft.com/office/drawing/2014/main" id="{A1873BC3-F9EE-8014-DFCD-12B55085F91E}"/>
              </a:ext>
            </a:extLst>
          </p:cNvPr>
          <p:cNvPicPr>
            <a:picLocks noChangeAspect="1"/>
          </p:cNvPicPr>
          <p:nvPr/>
        </p:nvPicPr>
        <p:blipFill>
          <a:blip r:embed="rId4"/>
          <a:stretch>
            <a:fillRect/>
          </a:stretch>
        </p:blipFill>
        <p:spPr>
          <a:xfrm>
            <a:off x="4014898" y="3188984"/>
            <a:ext cx="4490927" cy="1149421"/>
          </a:xfrm>
          <a:prstGeom prst="rect">
            <a:avLst/>
          </a:prstGeom>
        </p:spPr>
      </p:pic>
      <p:pic>
        <p:nvPicPr>
          <p:cNvPr id="6" name="Picture 5">
            <a:extLst>
              <a:ext uri="{FF2B5EF4-FFF2-40B4-BE49-F238E27FC236}">
                <a16:creationId xmlns:a16="http://schemas.microsoft.com/office/drawing/2014/main" id="{7D51AD9F-C905-4A74-3C74-CE23CDB1CD2E}"/>
              </a:ext>
            </a:extLst>
          </p:cNvPr>
          <p:cNvPicPr>
            <a:picLocks noChangeAspect="1"/>
          </p:cNvPicPr>
          <p:nvPr/>
        </p:nvPicPr>
        <p:blipFill>
          <a:blip r:embed="rId5"/>
          <a:stretch>
            <a:fillRect/>
          </a:stretch>
        </p:blipFill>
        <p:spPr>
          <a:xfrm>
            <a:off x="7417192" y="4800852"/>
            <a:ext cx="4511746" cy="1149421"/>
          </a:xfrm>
          <a:prstGeom prst="rect">
            <a:avLst/>
          </a:prstGeom>
        </p:spPr>
      </p:pic>
    </p:spTree>
    <p:extLst>
      <p:ext uri="{BB962C8B-B14F-4D97-AF65-F5344CB8AC3E}">
        <p14:creationId xmlns:p14="http://schemas.microsoft.com/office/powerpoint/2010/main" val="480677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Deep Dive 1: Facet Range </a:t>
            </a:r>
            <a:endParaRPr lang="en-GB"/>
          </a:p>
        </p:txBody>
      </p:sp>
      <p:sp>
        <p:nvSpPr>
          <p:cNvPr id="10" name="Content Placeholder 3">
            <a:extLst>
              <a:ext uri="{FF2B5EF4-FFF2-40B4-BE49-F238E27FC236}">
                <a16:creationId xmlns:a16="http://schemas.microsoft.com/office/drawing/2014/main" id="{E1995677-05BF-5B28-2F6E-7E074A822B5F}"/>
              </a:ext>
            </a:extLst>
          </p:cNvPr>
          <p:cNvSpPr txBox="1">
            <a:spLocks/>
          </p:cNvSpPr>
          <p:nvPr/>
        </p:nvSpPr>
        <p:spPr>
          <a:xfrm>
            <a:off x="339437" y="1461609"/>
            <a:ext cx="8201662" cy="951968"/>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Where there is a range of facet scores within any dimension that is three </a:t>
            </a:r>
            <a:r>
              <a:rPr kumimoji="0" lang="en-GB" sz="1800" b="0" i="0" u="none" strike="noStrike" kern="1200" cap="none" spc="0" normalizeH="0" baseline="0" noProof="0" err="1">
                <a:ln>
                  <a:noFill/>
                </a:ln>
                <a:solidFill>
                  <a:srgbClr val="242424"/>
                </a:solidFill>
                <a:effectLst/>
                <a:uLnTx/>
                <a:uFillTx/>
                <a:latin typeface="Arial"/>
                <a:ea typeface="+mn-ea"/>
                <a:cs typeface="+mn-cs"/>
              </a:rPr>
              <a:t>Stens</a:t>
            </a:r>
            <a:r>
              <a:rPr kumimoji="0" lang="en-GB" sz="1800" b="0" i="0" u="none" strike="noStrike" kern="1200" cap="none" spc="0" normalizeH="0" baseline="0" noProof="0">
                <a:ln>
                  <a:noFill/>
                </a:ln>
                <a:solidFill>
                  <a:srgbClr val="242424"/>
                </a:solidFill>
                <a:effectLst/>
                <a:uLnTx/>
                <a:uFillTx/>
                <a:latin typeface="Arial"/>
                <a:ea typeface="+mn-ea"/>
                <a:cs typeface="+mn-cs"/>
              </a:rPr>
              <a:t> or more, the scores for the individual facets are shown on the profile. This often represents a point of uniqueness which goes against the general trend. </a:t>
            </a:r>
            <a:endParaRPr kumimoji="0" lang="en-GB" sz="1600" b="0" i="0" u="none" strike="noStrike" kern="1200" cap="none" spc="0" normalizeH="0" baseline="0" noProof="0">
              <a:ln>
                <a:noFill/>
              </a:ln>
              <a:solidFill>
                <a:srgbClr val="242424"/>
              </a:solidFill>
              <a:effectLst/>
              <a:uLnTx/>
              <a:uFillTx/>
              <a:latin typeface="Arial"/>
              <a:ea typeface="+mn-ea"/>
              <a:cs typeface="+mn-cs"/>
            </a:endParaRPr>
          </a:p>
        </p:txBody>
      </p:sp>
      <p:pic>
        <p:nvPicPr>
          <p:cNvPr id="4" name="Picture 3">
            <a:extLst>
              <a:ext uri="{FF2B5EF4-FFF2-40B4-BE49-F238E27FC236}">
                <a16:creationId xmlns:a16="http://schemas.microsoft.com/office/drawing/2014/main" id="{FC9D8668-D9A0-9C24-0E4F-9978DA6AA8EB}"/>
              </a:ext>
            </a:extLst>
          </p:cNvPr>
          <p:cNvPicPr>
            <a:picLocks noChangeAspect="1"/>
          </p:cNvPicPr>
          <p:nvPr/>
        </p:nvPicPr>
        <p:blipFill>
          <a:blip r:embed="rId3"/>
          <a:stretch>
            <a:fillRect/>
          </a:stretch>
        </p:blipFill>
        <p:spPr>
          <a:xfrm>
            <a:off x="1097298" y="3249498"/>
            <a:ext cx="9997404" cy="1934280"/>
          </a:xfrm>
          <a:prstGeom prst="rect">
            <a:avLst/>
          </a:prstGeom>
        </p:spPr>
      </p:pic>
    </p:spTree>
    <p:extLst>
      <p:ext uri="{BB962C8B-B14F-4D97-AF65-F5344CB8AC3E}">
        <p14:creationId xmlns:p14="http://schemas.microsoft.com/office/powerpoint/2010/main" val="2683838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Linking Exercise: Facet Ranges</a:t>
            </a:r>
            <a:endParaRPr lang="en-GB"/>
          </a:p>
        </p:txBody>
      </p:sp>
      <p:sp>
        <p:nvSpPr>
          <p:cNvPr id="7" name="Content Placeholder 6">
            <a:extLst>
              <a:ext uri="{FF2B5EF4-FFF2-40B4-BE49-F238E27FC236}">
                <a16:creationId xmlns:a16="http://schemas.microsoft.com/office/drawing/2014/main" id="{367D6983-C049-A604-31BD-900D23EC530C}"/>
              </a:ext>
            </a:extLst>
          </p:cNvPr>
          <p:cNvSpPr>
            <a:spLocks noGrp="1"/>
          </p:cNvSpPr>
          <p:nvPr>
            <p:ph sz="quarter" idx="13"/>
          </p:nvPr>
        </p:nvSpPr>
        <p:spPr/>
        <p:txBody>
          <a:bodyPr/>
          <a:lstStyle/>
          <a:p>
            <a:r>
              <a:rPr lang="en-GB" dirty="0"/>
              <a:t>Workbook page 31</a:t>
            </a:r>
          </a:p>
        </p:txBody>
      </p:sp>
      <p:sp>
        <p:nvSpPr>
          <p:cNvPr id="9" name="Rectangle 8">
            <a:extLst>
              <a:ext uri="{FF2B5EF4-FFF2-40B4-BE49-F238E27FC236}">
                <a16:creationId xmlns:a16="http://schemas.microsoft.com/office/drawing/2014/main" id="{84E1FF59-B65B-E3C5-2CAD-47DE3D8F2DBA}"/>
              </a:ext>
            </a:extLst>
          </p:cNvPr>
          <p:cNvSpPr/>
          <p:nvPr/>
        </p:nvSpPr>
        <p:spPr bwMode="auto">
          <a:xfrm>
            <a:off x="1386615" y="2059409"/>
            <a:ext cx="4839854" cy="575585"/>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CC070C82-1214-B623-A14C-A680528C5559}"/>
              </a:ext>
            </a:extLst>
          </p:cNvPr>
          <p:cNvPicPr>
            <a:picLocks noChangeAspect="1"/>
          </p:cNvPicPr>
          <p:nvPr/>
        </p:nvPicPr>
        <p:blipFill>
          <a:blip r:embed="rId3"/>
          <a:stretch>
            <a:fillRect/>
          </a:stretch>
        </p:blipFill>
        <p:spPr>
          <a:xfrm>
            <a:off x="963485" y="2138065"/>
            <a:ext cx="10265030" cy="3429297"/>
          </a:xfrm>
          <a:prstGeom prst="rect">
            <a:avLst/>
          </a:prstGeom>
        </p:spPr>
      </p:pic>
    </p:spTree>
    <p:extLst>
      <p:ext uri="{BB962C8B-B14F-4D97-AF65-F5344CB8AC3E}">
        <p14:creationId xmlns:p14="http://schemas.microsoft.com/office/powerpoint/2010/main" val="1095291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Linking Exercise: Facet Ranges</a:t>
            </a:r>
            <a:endParaRPr lang="en-GB"/>
          </a:p>
        </p:txBody>
      </p:sp>
      <p:sp>
        <p:nvSpPr>
          <p:cNvPr id="7" name="Content Placeholder 6">
            <a:extLst>
              <a:ext uri="{FF2B5EF4-FFF2-40B4-BE49-F238E27FC236}">
                <a16:creationId xmlns:a16="http://schemas.microsoft.com/office/drawing/2014/main" id="{367D6983-C049-A604-31BD-900D23EC530C}"/>
              </a:ext>
            </a:extLst>
          </p:cNvPr>
          <p:cNvSpPr>
            <a:spLocks noGrp="1"/>
          </p:cNvSpPr>
          <p:nvPr>
            <p:ph sz="quarter" idx="13"/>
          </p:nvPr>
        </p:nvSpPr>
        <p:spPr/>
        <p:txBody>
          <a:bodyPr/>
          <a:lstStyle/>
          <a:p>
            <a:r>
              <a:rPr lang="en-GB" dirty="0"/>
              <a:t>Workbook page 31</a:t>
            </a:r>
          </a:p>
        </p:txBody>
      </p:sp>
      <p:pic>
        <p:nvPicPr>
          <p:cNvPr id="9" name="Picture 8">
            <a:extLst>
              <a:ext uri="{FF2B5EF4-FFF2-40B4-BE49-F238E27FC236}">
                <a16:creationId xmlns:a16="http://schemas.microsoft.com/office/drawing/2014/main" id="{F0C72B8F-B8F1-0CF9-86F8-52C18FFBDC60}"/>
              </a:ext>
            </a:extLst>
          </p:cNvPr>
          <p:cNvPicPr>
            <a:picLocks noChangeAspect="1"/>
          </p:cNvPicPr>
          <p:nvPr/>
        </p:nvPicPr>
        <p:blipFill>
          <a:blip r:embed="rId3"/>
          <a:stretch>
            <a:fillRect/>
          </a:stretch>
        </p:blipFill>
        <p:spPr>
          <a:xfrm>
            <a:off x="982537" y="2131487"/>
            <a:ext cx="10226926" cy="3322608"/>
          </a:xfrm>
          <a:prstGeom prst="rect">
            <a:avLst/>
          </a:prstGeom>
        </p:spPr>
      </p:pic>
    </p:spTree>
    <p:extLst>
      <p:ext uri="{BB962C8B-B14F-4D97-AF65-F5344CB8AC3E}">
        <p14:creationId xmlns:p14="http://schemas.microsoft.com/office/powerpoint/2010/main" val="1189635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2EF32D-65CD-3743-FE4A-9A317F97B61F}"/>
              </a:ext>
            </a:extLst>
          </p:cNvPr>
          <p:cNvSpPr>
            <a:spLocks noGrp="1"/>
          </p:cNvSpPr>
          <p:nvPr>
            <p:ph type="body" sz="quarter" idx="10"/>
          </p:nvPr>
        </p:nvSpPr>
        <p:spPr>
          <a:xfrm>
            <a:off x="656608" y="2101724"/>
            <a:ext cx="3906155" cy="3876959"/>
          </a:xfrm>
        </p:spPr>
        <p:txBody>
          <a:bodyPr/>
          <a:lstStyle/>
          <a:p>
            <a:r>
              <a:rPr lang="en-GB"/>
              <a:t>“Styles are a combination of the motives and talents of individuals. What individuals want and what individuals see themselves as good at, are both critical to predicting the culture in which people prefer to work, and their performance at work.”</a:t>
            </a:r>
          </a:p>
          <a:p>
            <a:endParaRPr lang="en-GB"/>
          </a:p>
        </p:txBody>
      </p:sp>
      <p:sp>
        <p:nvSpPr>
          <p:cNvPr id="7" name="Text Placeholder 6">
            <a:extLst>
              <a:ext uri="{FF2B5EF4-FFF2-40B4-BE49-F238E27FC236}">
                <a16:creationId xmlns:a16="http://schemas.microsoft.com/office/drawing/2014/main" id="{772CEEB2-4020-244A-55EE-58AD5D7B844B}"/>
              </a:ext>
            </a:extLst>
          </p:cNvPr>
          <p:cNvSpPr>
            <a:spLocks noGrp="1"/>
          </p:cNvSpPr>
          <p:nvPr>
            <p:ph type="body" sz="quarter" idx="12"/>
          </p:nvPr>
        </p:nvSpPr>
        <p:spPr>
          <a:xfrm>
            <a:off x="767609" y="5683469"/>
            <a:ext cx="3905992" cy="329207"/>
          </a:xfrm>
        </p:spPr>
        <p:txBody>
          <a:bodyPr/>
          <a:lstStyle/>
          <a:p>
            <a:r>
              <a:rPr lang="en-GB"/>
              <a:t>Professor Peter Saville</a:t>
            </a:r>
          </a:p>
        </p:txBody>
      </p:sp>
    </p:spTree>
    <p:extLst>
      <p:ext uri="{BB962C8B-B14F-4D97-AF65-F5344CB8AC3E}">
        <p14:creationId xmlns:p14="http://schemas.microsoft.com/office/powerpoint/2010/main" val="1776107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What are Motives?</a:t>
            </a:r>
            <a:endParaRPr lang="en-GB"/>
          </a:p>
        </p:txBody>
      </p:sp>
      <p:grpSp>
        <p:nvGrpSpPr>
          <p:cNvPr id="9" name="Group 8">
            <a:extLst>
              <a:ext uri="{FF2B5EF4-FFF2-40B4-BE49-F238E27FC236}">
                <a16:creationId xmlns:a16="http://schemas.microsoft.com/office/drawing/2014/main" id="{54631D44-823A-BA95-49B2-F73F9D2029FC}"/>
              </a:ext>
            </a:extLst>
          </p:cNvPr>
          <p:cNvGrpSpPr/>
          <p:nvPr/>
        </p:nvGrpSpPr>
        <p:grpSpPr>
          <a:xfrm>
            <a:off x="437719" y="3555965"/>
            <a:ext cx="433658" cy="433656"/>
            <a:chOff x="1127464" y="2335699"/>
            <a:chExt cx="1093301" cy="1093301"/>
          </a:xfrm>
          <a:solidFill>
            <a:schemeClr val="accent1"/>
          </a:solidFill>
        </p:grpSpPr>
        <p:sp>
          <p:nvSpPr>
            <p:cNvPr id="13" name="Oval 12">
              <a:extLst>
                <a:ext uri="{FF2B5EF4-FFF2-40B4-BE49-F238E27FC236}">
                  <a16:creationId xmlns:a16="http://schemas.microsoft.com/office/drawing/2014/main" id="{FA8B625F-4D4F-DB42-1406-E411B279FDBA}"/>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14" name="Graphic 13" descr="Checkmark with solid fill">
              <a:extLst>
                <a:ext uri="{FF2B5EF4-FFF2-40B4-BE49-F238E27FC236}">
                  <a16:creationId xmlns:a16="http://schemas.microsoft.com/office/drawing/2014/main" id="{5C3A035C-3D29-340D-A95D-83D62E8A79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15" name="Group 14">
            <a:extLst>
              <a:ext uri="{FF2B5EF4-FFF2-40B4-BE49-F238E27FC236}">
                <a16:creationId xmlns:a16="http://schemas.microsoft.com/office/drawing/2014/main" id="{E7396B0A-93C4-B16B-1E81-1C67866170FE}"/>
              </a:ext>
            </a:extLst>
          </p:cNvPr>
          <p:cNvGrpSpPr/>
          <p:nvPr/>
        </p:nvGrpSpPr>
        <p:grpSpPr>
          <a:xfrm>
            <a:off x="3118652" y="3561298"/>
            <a:ext cx="433658" cy="433656"/>
            <a:chOff x="1127464" y="2335699"/>
            <a:chExt cx="1093301" cy="1093301"/>
          </a:xfrm>
          <a:solidFill>
            <a:schemeClr val="accent1"/>
          </a:solidFill>
        </p:grpSpPr>
        <p:sp>
          <p:nvSpPr>
            <p:cNvPr id="16" name="Oval 15">
              <a:extLst>
                <a:ext uri="{FF2B5EF4-FFF2-40B4-BE49-F238E27FC236}">
                  <a16:creationId xmlns:a16="http://schemas.microsoft.com/office/drawing/2014/main" id="{DF0F3259-0E12-88D0-367F-4479B92ADEF6}"/>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17" name="Graphic 16" descr="Checkmark with solid fill">
              <a:extLst>
                <a:ext uri="{FF2B5EF4-FFF2-40B4-BE49-F238E27FC236}">
                  <a16:creationId xmlns:a16="http://schemas.microsoft.com/office/drawing/2014/main" id="{F671E362-CED1-A14A-1748-35BD6CB263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18" name="Group 17">
            <a:extLst>
              <a:ext uri="{FF2B5EF4-FFF2-40B4-BE49-F238E27FC236}">
                <a16:creationId xmlns:a16="http://schemas.microsoft.com/office/drawing/2014/main" id="{26242BF6-3BEC-905F-7F0D-3B91D6044DFF}"/>
              </a:ext>
            </a:extLst>
          </p:cNvPr>
          <p:cNvGrpSpPr/>
          <p:nvPr/>
        </p:nvGrpSpPr>
        <p:grpSpPr>
          <a:xfrm>
            <a:off x="5556168" y="3555965"/>
            <a:ext cx="433658" cy="433656"/>
            <a:chOff x="1127464" y="2335699"/>
            <a:chExt cx="1093301" cy="1093301"/>
          </a:xfrm>
          <a:solidFill>
            <a:schemeClr val="accent1"/>
          </a:solidFill>
        </p:grpSpPr>
        <p:sp>
          <p:nvSpPr>
            <p:cNvPr id="19" name="Oval 18">
              <a:extLst>
                <a:ext uri="{FF2B5EF4-FFF2-40B4-BE49-F238E27FC236}">
                  <a16:creationId xmlns:a16="http://schemas.microsoft.com/office/drawing/2014/main" id="{D11752B7-D17A-3400-E58A-C981350908C3}"/>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20" name="Graphic 19" descr="Checkmark with solid fill">
              <a:extLst>
                <a:ext uri="{FF2B5EF4-FFF2-40B4-BE49-F238E27FC236}">
                  <a16:creationId xmlns:a16="http://schemas.microsoft.com/office/drawing/2014/main" id="{070F7F56-7718-83B1-DB47-7686871808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5" name="Content Placeholder 7">
            <a:extLst>
              <a:ext uri="{FF2B5EF4-FFF2-40B4-BE49-F238E27FC236}">
                <a16:creationId xmlns:a16="http://schemas.microsoft.com/office/drawing/2014/main" id="{9F7D4A8B-F7E5-8417-9F41-6572EFA92061}"/>
              </a:ext>
            </a:extLst>
          </p:cNvPr>
          <p:cNvSpPr txBox="1">
            <a:spLocks/>
          </p:cNvSpPr>
          <p:nvPr/>
        </p:nvSpPr>
        <p:spPr>
          <a:xfrm>
            <a:off x="339437" y="1563973"/>
            <a:ext cx="8975385" cy="1532675"/>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9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Motives are the ‘need’ items of the questionnaire </a:t>
            </a:r>
          </a:p>
          <a:p>
            <a:pPr marL="285750" marR="0" lvl="0" indent="-285750" algn="l" defTabSz="914400" rtl="0" eaLnBrk="1" fontAlgn="auto" latinLnBrk="0" hangingPunct="1">
              <a:lnSpc>
                <a:spcPct val="90000"/>
              </a:lnSpc>
              <a:spcBef>
                <a:spcPts val="1000"/>
              </a:spcBef>
              <a:spcAft>
                <a:spcPts val="9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They measure the individual’s needs / wants / desires / preferences </a:t>
            </a:r>
          </a:p>
          <a:p>
            <a:pPr marL="285750" marR="0" lvl="0" indent="-285750" algn="l" defTabSz="914400" rtl="0" eaLnBrk="1" fontAlgn="auto" latinLnBrk="0" hangingPunct="1">
              <a:lnSpc>
                <a:spcPct val="90000"/>
              </a:lnSpc>
              <a:spcBef>
                <a:spcPts val="1000"/>
              </a:spcBef>
              <a:spcAft>
                <a:spcPts val="9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They reveal what the individual is motivated or driven by </a:t>
            </a:r>
          </a:p>
        </p:txBody>
      </p:sp>
      <p:sp>
        <p:nvSpPr>
          <p:cNvPr id="6" name="TextBox 5">
            <a:extLst>
              <a:ext uri="{FF2B5EF4-FFF2-40B4-BE49-F238E27FC236}">
                <a16:creationId xmlns:a16="http://schemas.microsoft.com/office/drawing/2014/main" id="{273305DB-F411-218A-6904-072C7128073D}"/>
              </a:ext>
            </a:extLst>
          </p:cNvPr>
          <p:cNvSpPr txBox="1"/>
          <p:nvPr/>
        </p:nvSpPr>
        <p:spPr>
          <a:xfrm>
            <a:off x="977552" y="3561298"/>
            <a:ext cx="2574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242424"/>
                </a:solidFill>
                <a:effectLst/>
                <a:uLnTx/>
                <a:uFillTx/>
                <a:latin typeface="Arial"/>
                <a:ea typeface="+mn-ea"/>
                <a:cs typeface="+mn-cs"/>
              </a:rPr>
              <a:t>I enjoy</a:t>
            </a:r>
          </a:p>
        </p:txBody>
      </p:sp>
      <p:sp>
        <p:nvSpPr>
          <p:cNvPr id="35" name="TextBox 34">
            <a:extLst>
              <a:ext uri="{FF2B5EF4-FFF2-40B4-BE49-F238E27FC236}">
                <a16:creationId xmlns:a16="http://schemas.microsoft.com/office/drawing/2014/main" id="{23C06C7D-84ED-B2CF-DA47-B580CB2FDAA2}"/>
              </a:ext>
            </a:extLst>
          </p:cNvPr>
          <p:cNvSpPr txBox="1"/>
          <p:nvPr/>
        </p:nvSpPr>
        <p:spPr>
          <a:xfrm>
            <a:off x="3658485" y="3561298"/>
            <a:ext cx="2574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242424"/>
                </a:solidFill>
                <a:effectLst/>
                <a:uLnTx/>
                <a:uFillTx/>
                <a:latin typeface="Arial"/>
                <a:ea typeface="+mn-ea"/>
                <a:cs typeface="+mn-cs"/>
              </a:rPr>
              <a:t>I want</a:t>
            </a:r>
          </a:p>
        </p:txBody>
      </p:sp>
      <p:sp>
        <p:nvSpPr>
          <p:cNvPr id="36" name="TextBox 35">
            <a:extLst>
              <a:ext uri="{FF2B5EF4-FFF2-40B4-BE49-F238E27FC236}">
                <a16:creationId xmlns:a16="http://schemas.microsoft.com/office/drawing/2014/main" id="{4ADD2C46-3580-7295-AEA1-275447CD3CC2}"/>
              </a:ext>
            </a:extLst>
          </p:cNvPr>
          <p:cNvSpPr txBox="1"/>
          <p:nvPr/>
        </p:nvSpPr>
        <p:spPr>
          <a:xfrm>
            <a:off x="6096000" y="3555965"/>
            <a:ext cx="27898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242424"/>
                </a:solidFill>
                <a:effectLst/>
                <a:uLnTx/>
                <a:uFillTx/>
                <a:latin typeface="Arial"/>
                <a:ea typeface="+mn-ea"/>
                <a:cs typeface="+mn-cs"/>
              </a:rPr>
              <a:t>It is important to me</a:t>
            </a:r>
          </a:p>
        </p:txBody>
      </p:sp>
    </p:spTree>
    <p:extLst>
      <p:ext uri="{BB962C8B-B14F-4D97-AF65-F5344CB8AC3E}">
        <p14:creationId xmlns:p14="http://schemas.microsoft.com/office/powerpoint/2010/main" val="1257998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What are Talents?</a:t>
            </a:r>
            <a:endParaRPr lang="en-GB"/>
          </a:p>
        </p:txBody>
      </p:sp>
      <p:grpSp>
        <p:nvGrpSpPr>
          <p:cNvPr id="9" name="Group 8">
            <a:extLst>
              <a:ext uri="{FF2B5EF4-FFF2-40B4-BE49-F238E27FC236}">
                <a16:creationId xmlns:a16="http://schemas.microsoft.com/office/drawing/2014/main" id="{54631D44-823A-BA95-49B2-F73F9D2029FC}"/>
              </a:ext>
            </a:extLst>
          </p:cNvPr>
          <p:cNvGrpSpPr/>
          <p:nvPr/>
        </p:nvGrpSpPr>
        <p:grpSpPr>
          <a:xfrm>
            <a:off x="437719" y="3555965"/>
            <a:ext cx="433658" cy="433656"/>
            <a:chOff x="1127464" y="2335699"/>
            <a:chExt cx="1093301" cy="1093301"/>
          </a:xfrm>
          <a:solidFill>
            <a:schemeClr val="accent1"/>
          </a:solidFill>
        </p:grpSpPr>
        <p:sp>
          <p:nvSpPr>
            <p:cNvPr id="13" name="Oval 12">
              <a:extLst>
                <a:ext uri="{FF2B5EF4-FFF2-40B4-BE49-F238E27FC236}">
                  <a16:creationId xmlns:a16="http://schemas.microsoft.com/office/drawing/2014/main" id="{FA8B625F-4D4F-DB42-1406-E411B279FDBA}"/>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14" name="Graphic 13" descr="Checkmark with solid fill">
              <a:extLst>
                <a:ext uri="{FF2B5EF4-FFF2-40B4-BE49-F238E27FC236}">
                  <a16:creationId xmlns:a16="http://schemas.microsoft.com/office/drawing/2014/main" id="{5C3A035C-3D29-340D-A95D-83D62E8A79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15" name="Group 14">
            <a:extLst>
              <a:ext uri="{FF2B5EF4-FFF2-40B4-BE49-F238E27FC236}">
                <a16:creationId xmlns:a16="http://schemas.microsoft.com/office/drawing/2014/main" id="{E7396B0A-93C4-B16B-1E81-1C67866170FE}"/>
              </a:ext>
            </a:extLst>
          </p:cNvPr>
          <p:cNvGrpSpPr/>
          <p:nvPr/>
        </p:nvGrpSpPr>
        <p:grpSpPr>
          <a:xfrm>
            <a:off x="3552310" y="3561298"/>
            <a:ext cx="433658" cy="433656"/>
            <a:chOff x="1127464" y="2335699"/>
            <a:chExt cx="1093301" cy="1093301"/>
          </a:xfrm>
          <a:solidFill>
            <a:schemeClr val="accent1"/>
          </a:solidFill>
        </p:grpSpPr>
        <p:sp>
          <p:nvSpPr>
            <p:cNvPr id="16" name="Oval 15">
              <a:extLst>
                <a:ext uri="{FF2B5EF4-FFF2-40B4-BE49-F238E27FC236}">
                  <a16:creationId xmlns:a16="http://schemas.microsoft.com/office/drawing/2014/main" id="{DF0F3259-0E12-88D0-367F-4479B92ADEF6}"/>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17" name="Graphic 16" descr="Checkmark with solid fill">
              <a:extLst>
                <a:ext uri="{FF2B5EF4-FFF2-40B4-BE49-F238E27FC236}">
                  <a16:creationId xmlns:a16="http://schemas.microsoft.com/office/drawing/2014/main" id="{F671E362-CED1-A14A-1748-35BD6CB263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grpSp>
        <p:nvGrpSpPr>
          <p:cNvPr id="18" name="Group 17">
            <a:extLst>
              <a:ext uri="{FF2B5EF4-FFF2-40B4-BE49-F238E27FC236}">
                <a16:creationId xmlns:a16="http://schemas.microsoft.com/office/drawing/2014/main" id="{26242BF6-3BEC-905F-7F0D-3B91D6044DFF}"/>
              </a:ext>
            </a:extLst>
          </p:cNvPr>
          <p:cNvGrpSpPr/>
          <p:nvPr/>
        </p:nvGrpSpPr>
        <p:grpSpPr>
          <a:xfrm>
            <a:off x="5662342" y="3555965"/>
            <a:ext cx="433658" cy="433656"/>
            <a:chOff x="1127464" y="2335699"/>
            <a:chExt cx="1093301" cy="1093301"/>
          </a:xfrm>
          <a:solidFill>
            <a:schemeClr val="accent1"/>
          </a:solidFill>
        </p:grpSpPr>
        <p:sp>
          <p:nvSpPr>
            <p:cNvPr id="19" name="Oval 18">
              <a:extLst>
                <a:ext uri="{FF2B5EF4-FFF2-40B4-BE49-F238E27FC236}">
                  <a16:creationId xmlns:a16="http://schemas.microsoft.com/office/drawing/2014/main" id="{D11752B7-D17A-3400-E58A-C981350908C3}"/>
                </a:ext>
              </a:extLst>
            </p:cNvPr>
            <p:cNvSpPr/>
            <p:nvPr/>
          </p:nvSpPr>
          <p:spPr bwMode="auto">
            <a:xfrm>
              <a:off x="1127464" y="2335699"/>
              <a:ext cx="1093301" cy="1093301"/>
            </a:xfrm>
            <a:prstGeom prst="ellipse">
              <a:avLst/>
            </a:prstGeom>
            <a:gr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pic>
          <p:nvPicPr>
            <p:cNvPr id="20" name="Graphic 19" descr="Checkmark with solid fill">
              <a:extLst>
                <a:ext uri="{FF2B5EF4-FFF2-40B4-BE49-F238E27FC236}">
                  <a16:creationId xmlns:a16="http://schemas.microsoft.com/office/drawing/2014/main" id="{070F7F56-7718-83B1-DB47-7686871808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5141" y="2617760"/>
              <a:ext cx="557946" cy="557944"/>
            </a:xfrm>
            <a:prstGeom prst="rect">
              <a:avLst/>
            </a:prstGeom>
          </p:spPr>
        </p:pic>
      </p:grpSp>
      <p:sp>
        <p:nvSpPr>
          <p:cNvPr id="5" name="Content Placeholder 7">
            <a:extLst>
              <a:ext uri="{FF2B5EF4-FFF2-40B4-BE49-F238E27FC236}">
                <a16:creationId xmlns:a16="http://schemas.microsoft.com/office/drawing/2014/main" id="{9F7D4A8B-F7E5-8417-9F41-6572EFA92061}"/>
              </a:ext>
            </a:extLst>
          </p:cNvPr>
          <p:cNvSpPr txBox="1">
            <a:spLocks/>
          </p:cNvSpPr>
          <p:nvPr/>
        </p:nvSpPr>
        <p:spPr>
          <a:xfrm>
            <a:off x="339437" y="1563973"/>
            <a:ext cx="8704079" cy="1532675"/>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9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Talents are measured by the ‘effectiveness’ items of the questionnaire </a:t>
            </a:r>
          </a:p>
          <a:p>
            <a:pPr marL="285750" marR="0" lvl="0" indent="-285750" algn="l" defTabSz="914400" rtl="0" eaLnBrk="1" fontAlgn="auto" latinLnBrk="0" hangingPunct="1">
              <a:lnSpc>
                <a:spcPct val="90000"/>
              </a:lnSpc>
              <a:spcBef>
                <a:spcPts val="1000"/>
              </a:spcBef>
              <a:spcAft>
                <a:spcPts val="9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They measure the individual’s self-perception of behaviors they demonstrate and are effective at </a:t>
            </a:r>
          </a:p>
        </p:txBody>
      </p:sp>
      <p:sp>
        <p:nvSpPr>
          <p:cNvPr id="6" name="TextBox 5">
            <a:extLst>
              <a:ext uri="{FF2B5EF4-FFF2-40B4-BE49-F238E27FC236}">
                <a16:creationId xmlns:a16="http://schemas.microsoft.com/office/drawing/2014/main" id="{273305DB-F411-218A-6904-072C7128073D}"/>
              </a:ext>
            </a:extLst>
          </p:cNvPr>
          <p:cNvSpPr txBox="1"/>
          <p:nvPr/>
        </p:nvSpPr>
        <p:spPr>
          <a:xfrm>
            <a:off x="977552" y="3561298"/>
            <a:ext cx="2574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242424"/>
                </a:solidFill>
                <a:effectLst/>
                <a:uLnTx/>
                <a:uFillTx/>
                <a:latin typeface="Arial"/>
                <a:ea typeface="+mn-ea"/>
                <a:cs typeface="+mn-cs"/>
              </a:rPr>
              <a:t>I am good at</a:t>
            </a:r>
          </a:p>
        </p:txBody>
      </p:sp>
      <p:sp>
        <p:nvSpPr>
          <p:cNvPr id="35" name="TextBox 34">
            <a:extLst>
              <a:ext uri="{FF2B5EF4-FFF2-40B4-BE49-F238E27FC236}">
                <a16:creationId xmlns:a16="http://schemas.microsoft.com/office/drawing/2014/main" id="{23C06C7D-84ED-B2CF-DA47-B580CB2FDAA2}"/>
              </a:ext>
            </a:extLst>
          </p:cNvPr>
          <p:cNvSpPr txBox="1"/>
          <p:nvPr/>
        </p:nvSpPr>
        <p:spPr>
          <a:xfrm>
            <a:off x="4092143" y="3561298"/>
            <a:ext cx="14640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242424"/>
                </a:solidFill>
                <a:effectLst/>
                <a:uLnTx/>
                <a:uFillTx/>
                <a:latin typeface="Arial"/>
                <a:ea typeface="+mn-ea"/>
                <a:cs typeface="+mn-cs"/>
              </a:rPr>
              <a:t>I am</a:t>
            </a:r>
          </a:p>
        </p:txBody>
      </p:sp>
      <p:sp>
        <p:nvSpPr>
          <p:cNvPr id="36" name="TextBox 35">
            <a:extLst>
              <a:ext uri="{FF2B5EF4-FFF2-40B4-BE49-F238E27FC236}">
                <a16:creationId xmlns:a16="http://schemas.microsoft.com/office/drawing/2014/main" id="{4ADD2C46-3580-7295-AEA1-275447CD3CC2}"/>
              </a:ext>
            </a:extLst>
          </p:cNvPr>
          <p:cNvSpPr txBox="1"/>
          <p:nvPr/>
        </p:nvSpPr>
        <p:spPr>
          <a:xfrm>
            <a:off x="6202174" y="3555965"/>
            <a:ext cx="27898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242424"/>
                </a:solidFill>
                <a:effectLst/>
                <a:uLnTx/>
                <a:uFillTx/>
                <a:latin typeface="Arial"/>
                <a:ea typeface="+mn-ea"/>
                <a:cs typeface="+mn-cs"/>
              </a:rPr>
              <a:t>People say I</a:t>
            </a:r>
          </a:p>
        </p:txBody>
      </p:sp>
    </p:spTree>
    <p:extLst>
      <p:ext uri="{BB962C8B-B14F-4D97-AF65-F5344CB8AC3E}">
        <p14:creationId xmlns:p14="http://schemas.microsoft.com/office/powerpoint/2010/main" val="2965996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7">
            <a:extLst>
              <a:ext uri="{FF2B5EF4-FFF2-40B4-BE49-F238E27FC236}">
                <a16:creationId xmlns:a16="http://schemas.microsoft.com/office/drawing/2014/main" id="{8CD87D69-10B8-4673-81E8-053FC815BAF9}"/>
              </a:ext>
            </a:extLst>
          </p:cNvPr>
          <p:cNvGraphicFramePr>
            <a:graphicFrameLocks/>
          </p:cNvGraphicFramePr>
          <p:nvPr/>
        </p:nvGraphicFramePr>
        <p:xfrm>
          <a:off x="1004555" y="1837622"/>
          <a:ext cx="4393714" cy="573472"/>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enjoy giving presentations</a:t>
                      </a:r>
                      <a:endParaRPr lang="en-GB" sz="1600">
                        <a:solidFill>
                          <a:schemeClr val="tx2"/>
                        </a:solidFill>
                      </a:endParaRPr>
                    </a:p>
                  </a:txBody>
                  <a:tcPr marL="180000" anchor="ctr"/>
                </a:tc>
                <a:tc>
                  <a:txBody>
                    <a:bodyPr/>
                    <a:lstStyle/>
                    <a:p>
                      <a:pPr algn="ctr"/>
                      <a:r>
                        <a:rPr lang="en-US" sz="1600">
                          <a:solidFill>
                            <a:schemeClr val="tx2"/>
                          </a:solidFill>
                        </a:rPr>
                        <a:t>M</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11" name="Table 7">
            <a:extLst>
              <a:ext uri="{FF2B5EF4-FFF2-40B4-BE49-F238E27FC236}">
                <a16:creationId xmlns:a16="http://schemas.microsoft.com/office/drawing/2014/main" id="{7AED0E14-B990-9905-EBF5-3A68F2B8A424}"/>
              </a:ext>
            </a:extLst>
          </p:cNvPr>
          <p:cNvGraphicFramePr>
            <a:graphicFrameLocks/>
          </p:cNvGraphicFramePr>
          <p:nvPr/>
        </p:nvGraphicFramePr>
        <p:xfrm>
          <a:off x="1004555" y="2577797"/>
          <a:ext cx="4393714" cy="573472"/>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am considerate to others</a:t>
                      </a:r>
                    </a:p>
                  </a:txBody>
                  <a:tcPr marL="180000" anchor="ctr"/>
                </a:tc>
                <a:tc>
                  <a:txBody>
                    <a:bodyPr/>
                    <a:lstStyle/>
                    <a:p>
                      <a:pPr algn="ctr"/>
                      <a:r>
                        <a:rPr lang="en-US" sz="1600">
                          <a:solidFill>
                            <a:schemeClr val="tx2"/>
                          </a:solidFill>
                        </a:rPr>
                        <a:t>T</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16" name="Table 7">
            <a:extLst>
              <a:ext uri="{FF2B5EF4-FFF2-40B4-BE49-F238E27FC236}">
                <a16:creationId xmlns:a16="http://schemas.microsoft.com/office/drawing/2014/main" id="{FBCE0D09-C365-5B1C-8E90-6AFBDE8D4DCC}"/>
              </a:ext>
            </a:extLst>
          </p:cNvPr>
          <p:cNvGraphicFramePr>
            <a:graphicFrameLocks/>
          </p:cNvGraphicFramePr>
          <p:nvPr/>
        </p:nvGraphicFramePr>
        <p:xfrm>
          <a:off x="1004555" y="5544143"/>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have a strong sense of my own worth</a:t>
                      </a:r>
                    </a:p>
                  </a:txBody>
                  <a:tcPr marL="180000" anchor="ctr"/>
                </a:tc>
                <a:tc>
                  <a:txBody>
                    <a:bodyPr/>
                    <a:lstStyle/>
                    <a:p>
                      <a:pPr algn="ctr"/>
                      <a:r>
                        <a:rPr lang="en-US" sz="1600">
                          <a:solidFill>
                            <a:schemeClr val="tx2"/>
                          </a:solidFill>
                        </a:rPr>
                        <a:t>T</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15" name="Table 7">
            <a:extLst>
              <a:ext uri="{FF2B5EF4-FFF2-40B4-BE49-F238E27FC236}">
                <a16:creationId xmlns:a16="http://schemas.microsoft.com/office/drawing/2014/main" id="{2F5536C1-7674-435C-3504-06ADCEE72473}"/>
              </a:ext>
            </a:extLst>
          </p:cNvPr>
          <p:cNvGraphicFramePr>
            <a:graphicFrameLocks/>
          </p:cNvGraphicFramePr>
          <p:nvPr/>
        </p:nvGraphicFramePr>
        <p:xfrm>
          <a:off x="1004555" y="4803970"/>
          <a:ext cx="4393714" cy="573472"/>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work well when I am busy</a:t>
                      </a:r>
                    </a:p>
                  </a:txBody>
                  <a:tcPr marL="180000" anchor="ctr"/>
                </a:tc>
                <a:tc>
                  <a:txBody>
                    <a:bodyPr/>
                    <a:lstStyle/>
                    <a:p>
                      <a:pPr algn="ctr"/>
                      <a:r>
                        <a:rPr lang="en-US" sz="1600">
                          <a:solidFill>
                            <a:schemeClr val="tx2"/>
                          </a:solidFill>
                        </a:rPr>
                        <a:t>T</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14" name="Table 7">
            <a:extLst>
              <a:ext uri="{FF2B5EF4-FFF2-40B4-BE49-F238E27FC236}">
                <a16:creationId xmlns:a16="http://schemas.microsoft.com/office/drawing/2014/main" id="{1952B280-34D6-BFB7-0199-88E2CF190FE9}"/>
              </a:ext>
            </a:extLst>
          </p:cNvPr>
          <p:cNvGraphicFramePr>
            <a:graphicFrameLocks/>
          </p:cNvGraphicFramePr>
          <p:nvPr/>
        </p:nvGraphicFramePr>
        <p:xfrm>
          <a:off x="1004555" y="4058147"/>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Using technology is one of my strengths</a:t>
                      </a:r>
                    </a:p>
                  </a:txBody>
                  <a:tcPr marL="180000" anchor="ctr"/>
                </a:tc>
                <a:tc>
                  <a:txBody>
                    <a:bodyPr/>
                    <a:lstStyle/>
                    <a:p>
                      <a:pPr algn="ctr"/>
                      <a:r>
                        <a:rPr lang="en-US" sz="1600">
                          <a:solidFill>
                            <a:schemeClr val="tx2"/>
                          </a:solidFill>
                        </a:rPr>
                        <a:t>T</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13" name="Table 7">
            <a:extLst>
              <a:ext uri="{FF2B5EF4-FFF2-40B4-BE49-F238E27FC236}">
                <a16:creationId xmlns:a16="http://schemas.microsoft.com/office/drawing/2014/main" id="{C23DD097-9D5B-4FEA-AAAF-D917C7D87F6B}"/>
              </a:ext>
            </a:extLst>
          </p:cNvPr>
          <p:cNvGraphicFramePr>
            <a:graphicFrameLocks/>
          </p:cNvGraphicFramePr>
          <p:nvPr/>
        </p:nvGraphicFramePr>
        <p:xfrm>
          <a:off x="1004555" y="3317972"/>
          <a:ext cx="4393714" cy="573472"/>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want to be the leader</a:t>
                      </a:r>
                    </a:p>
                  </a:txBody>
                  <a:tcPr marL="180000" anchor="ctr"/>
                </a:tc>
                <a:tc>
                  <a:txBody>
                    <a:bodyPr/>
                    <a:lstStyle/>
                    <a:p>
                      <a:pPr algn="ctr"/>
                      <a:r>
                        <a:rPr lang="en-US" sz="1600">
                          <a:solidFill>
                            <a:schemeClr val="tx2"/>
                          </a:solidFill>
                        </a:rPr>
                        <a:t>M</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b="0"/>
              <a:t>Motive or Talent</a:t>
            </a:r>
            <a:endParaRPr lang="en-GB" b="0"/>
          </a:p>
        </p:txBody>
      </p:sp>
      <p:sp>
        <p:nvSpPr>
          <p:cNvPr id="6" name="Content Placeholder 5">
            <a:extLst>
              <a:ext uri="{FF2B5EF4-FFF2-40B4-BE49-F238E27FC236}">
                <a16:creationId xmlns:a16="http://schemas.microsoft.com/office/drawing/2014/main" id="{91877AC3-E27C-A9B9-EC00-0C4CA8B0F3EC}"/>
              </a:ext>
            </a:extLst>
          </p:cNvPr>
          <p:cNvSpPr>
            <a:spLocks noGrp="1"/>
          </p:cNvSpPr>
          <p:nvPr>
            <p:ph sz="quarter" idx="13"/>
          </p:nvPr>
        </p:nvSpPr>
        <p:spPr/>
        <p:txBody>
          <a:bodyPr/>
          <a:lstStyle/>
          <a:p>
            <a:r>
              <a:rPr lang="en-GB" dirty="0"/>
              <a:t>Workbook page 34</a:t>
            </a:r>
          </a:p>
        </p:txBody>
      </p:sp>
      <p:graphicFrame>
        <p:nvGraphicFramePr>
          <p:cNvPr id="43" name="Table 7">
            <a:extLst>
              <a:ext uri="{FF2B5EF4-FFF2-40B4-BE49-F238E27FC236}">
                <a16:creationId xmlns:a16="http://schemas.microsoft.com/office/drawing/2014/main" id="{04CB34BE-B14E-00C5-9841-F1AD498DC492}"/>
              </a:ext>
            </a:extLst>
          </p:cNvPr>
          <p:cNvGraphicFramePr>
            <a:graphicFrameLocks/>
          </p:cNvGraphicFramePr>
          <p:nvPr/>
        </p:nvGraphicFramePr>
        <p:xfrm>
          <a:off x="5713610" y="2580056"/>
          <a:ext cx="4393714" cy="573472"/>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People say I am energetic</a:t>
                      </a:r>
                    </a:p>
                  </a:txBody>
                  <a:tcPr marL="180000" anchor="ctr"/>
                </a:tc>
                <a:tc>
                  <a:txBody>
                    <a:bodyPr/>
                    <a:lstStyle/>
                    <a:p>
                      <a:pPr algn="ctr"/>
                      <a:r>
                        <a:rPr lang="en-US" sz="1600">
                          <a:solidFill>
                            <a:schemeClr val="tx2"/>
                          </a:solidFill>
                        </a:rPr>
                        <a:t>T</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45" name="Table 7">
            <a:extLst>
              <a:ext uri="{FF2B5EF4-FFF2-40B4-BE49-F238E27FC236}">
                <a16:creationId xmlns:a16="http://schemas.microsoft.com/office/drawing/2014/main" id="{61A620D2-9722-0775-E450-6E2B15D1F158}"/>
              </a:ext>
            </a:extLst>
          </p:cNvPr>
          <p:cNvGraphicFramePr>
            <a:graphicFrameLocks/>
          </p:cNvGraphicFramePr>
          <p:nvPr/>
        </p:nvGraphicFramePr>
        <p:xfrm>
          <a:off x="5713610" y="4807358"/>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feel comfortable dealing with angry people</a:t>
                      </a:r>
                    </a:p>
                  </a:txBody>
                  <a:tcPr marL="180000" anchor="ctr"/>
                </a:tc>
                <a:tc>
                  <a:txBody>
                    <a:bodyPr/>
                    <a:lstStyle/>
                    <a:p>
                      <a:pPr algn="ctr"/>
                      <a:r>
                        <a:rPr lang="en-US" sz="1600">
                          <a:solidFill>
                            <a:schemeClr val="tx2"/>
                          </a:solidFill>
                        </a:rPr>
                        <a:t>T</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47" name="Table 7">
            <a:extLst>
              <a:ext uri="{FF2B5EF4-FFF2-40B4-BE49-F238E27FC236}">
                <a16:creationId xmlns:a16="http://schemas.microsoft.com/office/drawing/2014/main" id="{CED83405-5F74-E5C6-9C9E-F98205206A7E}"/>
              </a:ext>
            </a:extLst>
          </p:cNvPr>
          <p:cNvGraphicFramePr>
            <a:graphicFrameLocks/>
          </p:cNvGraphicFramePr>
          <p:nvPr/>
        </p:nvGraphicFramePr>
        <p:xfrm>
          <a:off x="5713610" y="3322490"/>
          <a:ext cx="4393714" cy="573472"/>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prefer to be optimistic</a:t>
                      </a:r>
                    </a:p>
                  </a:txBody>
                  <a:tcPr marL="180000" anchor="ctr"/>
                </a:tc>
                <a:tc>
                  <a:txBody>
                    <a:bodyPr/>
                    <a:lstStyle/>
                    <a:p>
                      <a:pPr algn="ctr"/>
                      <a:r>
                        <a:rPr lang="en-US" sz="1600">
                          <a:solidFill>
                            <a:schemeClr val="tx2"/>
                          </a:solidFill>
                        </a:rPr>
                        <a:t>M</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48" name="Table 7">
            <a:extLst>
              <a:ext uri="{FF2B5EF4-FFF2-40B4-BE49-F238E27FC236}">
                <a16:creationId xmlns:a16="http://schemas.microsoft.com/office/drawing/2014/main" id="{7AF3A23F-D953-25E0-5360-B45DF46D110A}"/>
              </a:ext>
            </a:extLst>
          </p:cNvPr>
          <p:cNvGraphicFramePr>
            <a:graphicFrameLocks/>
          </p:cNvGraphicFramePr>
          <p:nvPr/>
        </p:nvGraphicFramePr>
        <p:xfrm>
          <a:off x="5713610" y="1837622"/>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am good at working with numerical data</a:t>
                      </a:r>
                    </a:p>
                  </a:txBody>
                  <a:tcPr marL="180000" anchor="ctr"/>
                </a:tc>
                <a:tc>
                  <a:txBody>
                    <a:bodyPr/>
                    <a:lstStyle/>
                    <a:p>
                      <a:pPr algn="ctr"/>
                      <a:r>
                        <a:rPr lang="en-US" sz="1600">
                          <a:solidFill>
                            <a:schemeClr val="tx2"/>
                          </a:solidFill>
                        </a:rPr>
                        <a:t>T</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49" name="Table 7">
            <a:extLst>
              <a:ext uri="{FF2B5EF4-FFF2-40B4-BE49-F238E27FC236}">
                <a16:creationId xmlns:a16="http://schemas.microsoft.com/office/drawing/2014/main" id="{9208C35C-A2CE-E79B-D49C-91A7635CAAD1}"/>
              </a:ext>
            </a:extLst>
          </p:cNvPr>
          <p:cNvGraphicFramePr>
            <a:graphicFrameLocks/>
          </p:cNvGraphicFramePr>
          <p:nvPr/>
        </p:nvGraphicFramePr>
        <p:xfrm>
          <a:off x="5713610" y="4064924"/>
          <a:ext cx="4393714" cy="573472"/>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 need to have rules to follow</a:t>
                      </a:r>
                    </a:p>
                  </a:txBody>
                  <a:tcPr marL="180000" anchor="ctr"/>
                </a:tc>
                <a:tc>
                  <a:txBody>
                    <a:bodyPr/>
                    <a:lstStyle/>
                    <a:p>
                      <a:pPr algn="ctr"/>
                      <a:r>
                        <a:rPr lang="en-US" sz="1600">
                          <a:solidFill>
                            <a:schemeClr val="tx2"/>
                          </a:solidFill>
                        </a:rPr>
                        <a:t>M</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graphicFrame>
        <p:nvGraphicFramePr>
          <p:cNvPr id="50" name="Table 7">
            <a:extLst>
              <a:ext uri="{FF2B5EF4-FFF2-40B4-BE49-F238E27FC236}">
                <a16:creationId xmlns:a16="http://schemas.microsoft.com/office/drawing/2014/main" id="{97762DDC-D5C4-7DC1-A621-C9D4D6A668C9}"/>
              </a:ext>
            </a:extLst>
          </p:cNvPr>
          <p:cNvGraphicFramePr>
            <a:graphicFrameLocks/>
          </p:cNvGraphicFramePr>
          <p:nvPr/>
        </p:nvGraphicFramePr>
        <p:xfrm>
          <a:off x="5713610" y="5549791"/>
          <a:ext cx="4393714" cy="579120"/>
        </p:xfrm>
        <a:graphic>
          <a:graphicData uri="http://schemas.openxmlformats.org/drawingml/2006/table">
            <a:tbl>
              <a:tblPr firstRow="1" bandRow="1">
                <a:tableStyleId>{5C22544A-7EE6-4342-B048-85BDC9FD1C3A}</a:tableStyleId>
              </a:tblPr>
              <a:tblGrid>
                <a:gridCol w="3607977">
                  <a:extLst>
                    <a:ext uri="{9D8B030D-6E8A-4147-A177-3AD203B41FA5}">
                      <a16:colId xmlns:a16="http://schemas.microsoft.com/office/drawing/2014/main" val="1163859808"/>
                    </a:ext>
                  </a:extLst>
                </a:gridCol>
                <a:gridCol w="785737">
                  <a:extLst>
                    <a:ext uri="{9D8B030D-6E8A-4147-A177-3AD203B41FA5}">
                      <a16:colId xmlns:a16="http://schemas.microsoft.com/office/drawing/2014/main" val="1685423079"/>
                    </a:ext>
                  </a:extLst>
                </a:gridCol>
              </a:tblGrid>
              <a:tr h="573472">
                <a:tc>
                  <a:txBody>
                    <a:bodyPr/>
                    <a:lstStyle/>
                    <a:p>
                      <a:r>
                        <a:rPr lang="en-GB" sz="1600" b="0" i="0" u="none" strike="noStrike" kern="1200" baseline="0">
                          <a:solidFill>
                            <a:schemeClr val="tx2"/>
                          </a:solidFill>
                          <a:latin typeface="+mn-lt"/>
                          <a:ea typeface="+mn-ea"/>
                          <a:cs typeface="+mn-cs"/>
                        </a:rPr>
                        <a:t>It is important to me to feel positive</a:t>
                      </a:r>
                    </a:p>
                    <a:p>
                      <a:r>
                        <a:rPr lang="en-GB" sz="1600" b="0" i="0" u="none" strike="noStrike" kern="1200" baseline="0">
                          <a:solidFill>
                            <a:schemeClr val="tx2"/>
                          </a:solidFill>
                          <a:latin typeface="+mn-lt"/>
                          <a:ea typeface="+mn-ea"/>
                          <a:cs typeface="+mn-cs"/>
                        </a:rPr>
                        <a:t>about myself</a:t>
                      </a:r>
                    </a:p>
                  </a:txBody>
                  <a:tcPr marL="180000" anchor="ctr"/>
                </a:tc>
                <a:tc>
                  <a:txBody>
                    <a:bodyPr/>
                    <a:lstStyle/>
                    <a:p>
                      <a:pPr algn="ctr"/>
                      <a:r>
                        <a:rPr lang="en-US" sz="1600">
                          <a:solidFill>
                            <a:schemeClr val="tx2"/>
                          </a:solidFill>
                        </a:rPr>
                        <a:t>M</a:t>
                      </a:r>
                      <a:endParaRPr lang="en-GB" sz="1600">
                        <a:solidFill>
                          <a:schemeClr val="tx2"/>
                        </a:solidFill>
                      </a:endParaRPr>
                    </a:p>
                  </a:txBody>
                  <a:tcPr marL="72000" anchor="ctr"/>
                </a:tc>
                <a:extLst>
                  <a:ext uri="{0D108BD9-81ED-4DB2-BD59-A6C34878D82A}">
                    <a16:rowId xmlns:a16="http://schemas.microsoft.com/office/drawing/2014/main" val="4212505309"/>
                  </a:ext>
                </a:extLst>
              </a:tr>
            </a:tbl>
          </a:graphicData>
        </a:graphic>
      </p:graphicFrame>
      <p:sp>
        <p:nvSpPr>
          <p:cNvPr id="40" name="Rectangle 39">
            <a:extLst>
              <a:ext uri="{FF2B5EF4-FFF2-40B4-BE49-F238E27FC236}">
                <a16:creationId xmlns:a16="http://schemas.microsoft.com/office/drawing/2014/main" id="{BC6BDD1B-FDCE-45F9-A86D-15A3C4952B37}"/>
              </a:ext>
            </a:extLst>
          </p:cNvPr>
          <p:cNvSpPr/>
          <p:nvPr/>
        </p:nvSpPr>
        <p:spPr>
          <a:xfrm>
            <a:off x="9434267" y="1932886"/>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AE21D5BF-7CB7-4977-94E8-3FC5788CF1EE}"/>
              </a:ext>
            </a:extLst>
          </p:cNvPr>
          <p:cNvSpPr/>
          <p:nvPr/>
        </p:nvSpPr>
        <p:spPr>
          <a:xfrm>
            <a:off x="9434267" y="5641340"/>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59D59991-E4D1-4396-8FEA-AA12EA4820C9}"/>
              </a:ext>
            </a:extLst>
          </p:cNvPr>
          <p:cNvSpPr/>
          <p:nvPr/>
        </p:nvSpPr>
        <p:spPr>
          <a:xfrm>
            <a:off x="9434267" y="4899650"/>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DBDECDBC-8FB3-4020-9157-1E098C14EBCC}"/>
              </a:ext>
            </a:extLst>
          </p:cNvPr>
          <p:cNvSpPr/>
          <p:nvPr/>
        </p:nvSpPr>
        <p:spPr>
          <a:xfrm>
            <a:off x="9434267" y="4157959"/>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3DFD9157-1014-49EE-AD33-DF2EFEED7A7C}"/>
              </a:ext>
            </a:extLst>
          </p:cNvPr>
          <p:cNvSpPr/>
          <p:nvPr/>
        </p:nvSpPr>
        <p:spPr>
          <a:xfrm>
            <a:off x="9434267" y="3416268"/>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98BB8422-B530-4417-AF31-891FB4C64691}"/>
              </a:ext>
            </a:extLst>
          </p:cNvPr>
          <p:cNvSpPr/>
          <p:nvPr/>
        </p:nvSpPr>
        <p:spPr>
          <a:xfrm>
            <a:off x="9434267" y="2674577"/>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A747E230-048E-448B-A45E-69B3940CCAC0}"/>
              </a:ext>
            </a:extLst>
          </p:cNvPr>
          <p:cNvSpPr/>
          <p:nvPr/>
        </p:nvSpPr>
        <p:spPr>
          <a:xfrm>
            <a:off x="4717437" y="5642496"/>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618345FE-5DE6-4335-B198-E974C686385F}"/>
              </a:ext>
            </a:extLst>
          </p:cNvPr>
          <p:cNvSpPr/>
          <p:nvPr/>
        </p:nvSpPr>
        <p:spPr>
          <a:xfrm>
            <a:off x="4717437" y="4900508"/>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599B2F87-C585-4C4D-A407-084E11D8CF51}"/>
              </a:ext>
            </a:extLst>
          </p:cNvPr>
          <p:cNvSpPr/>
          <p:nvPr/>
        </p:nvSpPr>
        <p:spPr>
          <a:xfrm>
            <a:off x="4717437" y="4158522"/>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AEFA6AB2-36D6-44A6-BE5C-CDA32F6F364D}"/>
              </a:ext>
            </a:extLst>
          </p:cNvPr>
          <p:cNvSpPr/>
          <p:nvPr/>
        </p:nvSpPr>
        <p:spPr>
          <a:xfrm>
            <a:off x="4717437" y="3416536"/>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CD451CAE-0571-435B-A4D6-8A43A724C776}"/>
              </a:ext>
            </a:extLst>
          </p:cNvPr>
          <p:cNvSpPr/>
          <p:nvPr/>
        </p:nvSpPr>
        <p:spPr>
          <a:xfrm>
            <a:off x="4717437" y="2674550"/>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934B0DE1-D611-43CB-BE82-DBB0375D9408}"/>
              </a:ext>
            </a:extLst>
          </p:cNvPr>
          <p:cNvSpPr/>
          <p:nvPr/>
        </p:nvSpPr>
        <p:spPr>
          <a:xfrm>
            <a:off x="4717437" y="1932564"/>
            <a:ext cx="561773" cy="38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A244A"/>
              </a:solidFill>
              <a:effectLst/>
              <a:uLnTx/>
              <a:uFillTx/>
              <a:latin typeface="Arial"/>
              <a:ea typeface="+mn-ea"/>
              <a:cs typeface="+mn-cs"/>
            </a:endParaRPr>
          </a:p>
        </p:txBody>
      </p:sp>
    </p:spTree>
    <p:extLst>
      <p:ext uri="{BB962C8B-B14F-4D97-AF65-F5344CB8AC3E}">
        <p14:creationId xmlns:p14="http://schemas.microsoft.com/office/powerpoint/2010/main" val="180613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5" grpId="0" animBg="1"/>
      <p:bldP spid="36" grpId="0" animBg="1"/>
      <p:bldP spid="37" grpId="0" animBg="1"/>
      <p:bldP spid="38" grpId="0" animBg="1"/>
      <p:bldP spid="39" grpId="0" animBg="1"/>
      <p:bldP spid="34" grpId="0" animBg="1"/>
      <p:bldP spid="33" grpId="0" animBg="1"/>
      <p:bldP spid="32" grpId="0" animBg="1"/>
      <p:bldP spid="31" grpId="0" animBg="1"/>
      <p:bldP spid="30"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396E63-A6C9-D924-42E0-DD397E3ED166}"/>
              </a:ext>
            </a:extLst>
          </p:cNvPr>
          <p:cNvSpPr>
            <a:spLocks noGrp="1"/>
          </p:cNvSpPr>
          <p:nvPr>
            <p:ph type="title"/>
          </p:nvPr>
        </p:nvSpPr>
        <p:spPr/>
        <p:txBody>
          <a:bodyPr/>
          <a:lstStyle/>
          <a:p>
            <a:r>
              <a:rPr lang="en-GB"/>
              <a:t>About Saville Assessment</a:t>
            </a:r>
          </a:p>
        </p:txBody>
      </p:sp>
      <p:sp>
        <p:nvSpPr>
          <p:cNvPr id="12" name="Content Placeholder 11">
            <a:extLst>
              <a:ext uri="{FF2B5EF4-FFF2-40B4-BE49-F238E27FC236}">
                <a16:creationId xmlns:a16="http://schemas.microsoft.com/office/drawing/2014/main" id="{B0C946A6-4FAA-EFF4-8991-5FA3965E76DB}"/>
              </a:ext>
            </a:extLst>
          </p:cNvPr>
          <p:cNvSpPr>
            <a:spLocks noGrp="1"/>
          </p:cNvSpPr>
          <p:nvPr>
            <p:ph sz="quarter" idx="13"/>
          </p:nvPr>
        </p:nvSpPr>
        <p:spPr/>
        <p:txBody>
          <a:bodyPr/>
          <a:lstStyle/>
          <a:p>
            <a:r>
              <a:rPr lang="en-GB"/>
              <a:t>Open the door to your potential</a:t>
            </a:r>
          </a:p>
        </p:txBody>
      </p:sp>
      <p:sp>
        <p:nvSpPr>
          <p:cNvPr id="13" name="TextBox 12">
            <a:extLst>
              <a:ext uri="{FF2B5EF4-FFF2-40B4-BE49-F238E27FC236}">
                <a16:creationId xmlns:a16="http://schemas.microsoft.com/office/drawing/2014/main" id="{B6B9A05F-DCCB-ECA8-B208-EFDCF7890DA5}"/>
              </a:ext>
            </a:extLst>
          </p:cNvPr>
          <p:cNvSpPr txBox="1"/>
          <p:nvPr/>
        </p:nvSpPr>
        <p:spPr>
          <a:xfrm>
            <a:off x="339437"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2004</a:t>
            </a:r>
          </a:p>
        </p:txBody>
      </p:sp>
      <p:cxnSp>
        <p:nvCxnSpPr>
          <p:cNvPr id="15" name="Straight Connector 14">
            <a:extLst>
              <a:ext uri="{FF2B5EF4-FFF2-40B4-BE49-F238E27FC236}">
                <a16:creationId xmlns:a16="http://schemas.microsoft.com/office/drawing/2014/main" id="{46050B10-C1E9-CFA1-DC1B-DF493E7F5953}"/>
              </a:ext>
            </a:extLst>
          </p:cNvPr>
          <p:cNvCxnSpPr>
            <a:cxnSpLocks/>
            <a:endCxn id="35" idx="6"/>
          </p:cNvCxnSpPr>
          <p:nvPr/>
        </p:nvCxnSpPr>
        <p:spPr>
          <a:xfrm>
            <a:off x="759654" y="4403554"/>
            <a:ext cx="104055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A47B97C-65CE-2161-72B8-09B2F82F956F}"/>
              </a:ext>
            </a:extLst>
          </p:cNvPr>
          <p:cNvSpPr/>
          <p:nvPr/>
        </p:nvSpPr>
        <p:spPr>
          <a:xfrm>
            <a:off x="610451"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1D03F2C6-8DE5-DE08-DFF3-EF0A2A2C259C}"/>
              </a:ext>
            </a:extLst>
          </p:cNvPr>
          <p:cNvSpPr/>
          <p:nvPr/>
        </p:nvSpPr>
        <p:spPr>
          <a:xfrm>
            <a:off x="1448058"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00EAD2D4-E88C-3BD1-B95A-E756D9748708}"/>
              </a:ext>
            </a:extLst>
          </p:cNvPr>
          <p:cNvSpPr txBox="1"/>
          <p:nvPr/>
        </p:nvSpPr>
        <p:spPr>
          <a:xfrm>
            <a:off x="1978247"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2007</a:t>
            </a:r>
          </a:p>
        </p:txBody>
      </p:sp>
      <p:sp>
        <p:nvSpPr>
          <p:cNvPr id="19" name="Oval 18">
            <a:extLst>
              <a:ext uri="{FF2B5EF4-FFF2-40B4-BE49-F238E27FC236}">
                <a16:creationId xmlns:a16="http://schemas.microsoft.com/office/drawing/2014/main" id="{FD09BA98-67A5-7744-DF07-AD701294B6BE}"/>
              </a:ext>
            </a:extLst>
          </p:cNvPr>
          <p:cNvSpPr/>
          <p:nvPr/>
        </p:nvSpPr>
        <p:spPr>
          <a:xfrm>
            <a:off x="2249261"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9408097D-479E-A0B7-7DDB-4EEE80295FBF}"/>
              </a:ext>
            </a:extLst>
          </p:cNvPr>
          <p:cNvSpPr txBox="1"/>
          <p:nvPr/>
        </p:nvSpPr>
        <p:spPr>
          <a:xfrm>
            <a:off x="1177044"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2005</a:t>
            </a:r>
          </a:p>
        </p:txBody>
      </p:sp>
      <p:sp>
        <p:nvSpPr>
          <p:cNvPr id="21" name="TextBox 20">
            <a:extLst>
              <a:ext uri="{FF2B5EF4-FFF2-40B4-BE49-F238E27FC236}">
                <a16:creationId xmlns:a16="http://schemas.microsoft.com/office/drawing/2014/main" id="{EB41688B-ED3D-8D3F-70F5-C92269F5DA52}"/>
              </a:ext>
            </a:extLst>
          </p:cNvPr>
          <p:cNvSpPr txBox="1"/>
          <p:nvPr/>
        </p:nvSpPr>
        <p:spPr>
          <a:xfrm>
            <a:off x="3674096"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2013</a:t>
            </a:r>
          </a:p>
        </p:txBody>
      </p:sp>
      <p:sp>
        <p:nvSpPr>
          <p:cNvPr id="22" name="Oval 21">
            <a:extLst>
              <a:ext uri="{FF2B5EF4-FFF2-40B4-BE49-F238E27FC236}">
                <a16:creationId xmlns:a16="http://schemas.microsoft.com/office/drawing/2014/main" id="{FCF2C066-271E-61E4-3DDD-C0BA339D2689}"/>
              </a:ext>
            </a:extLst>
          </p:cNvPr>
          <p:cNvSpPr/>
          <p:nvPr/>
        </p:nvSpPr>
        <p:spPr>
          <a:xfrm>
            <a:off x="3926402"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5623F432-B474-0F6D-8024-09E31DB9C7E4}"/>
              </a:ext>
            </a:extLst>
          </p:cNvPr>
          <p:cNvSpPr txBox="1"/>
          <p:nvPr/>
        </p:nvSpPr>
        <p:spPr>
          <a:xfrm>
            <a:off x="4881747"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2015</a:t>
            </a:r>
          </a:p>
        </p:txBody>
      </p:sp>
      <p:sp>
        <p:nvSpPr>
          <p:cNvPr id="24" name="Oval 23">
            <a:extLst>
              <a:ext uri="{FF2B5EF4-FFF2-40B4-BE49-F238E27FC236}">
                <a16:creationId xmlns:a16="http://schemas.microsoft.com/office/drawing/2014/main" id="{D068CB11-6558-1461-F8F0-70366C50D1FA}"/>
              </a:ext>
            </a:extLst>
          </p:cNvPr>
          <p:cNvSpPr/>
          <p:nvPr/>
        </p:nvSpPr>
        <p:spPr>
          <a:xfrm>
            <a:off x="5152761"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Box 24">
            <a:extLst>
              <a:ext uri="{FF2B5EF4-FFF2-40B4-BE49-F238E27FC236}">
                <a16:creationId xmlns:a16="http://schemas.microsoft.com/office/drawing/2014/main" id="{50BB2F2E-5097-293D-3ABB-586D37F6B6C8}"/>
              </a:ext>
            </a:extLst>
          </p:cNvPr>
          <p:cNvSpPr txBox="1"/>
          <p:nvPr/>
        </p:nvSpPr>
        <p:spPr>
          <a:xfrm>
            <a:off x="6175590"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2017</a:t>
            </a:r>
          </a:p>
        </p:txBody>
      </p:sp>
      <p:sp>
        <p:nvSpPr>
          <p:cNvPr id="26" name="Oval 25">
            <a:extLst>
              <a:ext uri="{FF2B5EF4-FFF2-40B4-BE49-F238E27FC236}">
                <a16:creationId xmlns:a16="http://schemas.microsoft.com/office/drawing/2014/main" id="{1290F5B4-0ACE-5355-3272-BF6D2B4CDF0E}"/>
              </a:ext>
            </a:extLst>
          </p:cNvPr>
          <p:cNvSpPr/>
          <p:nvPr/>
        </p:nvSpPr>
        <p:spPr>
          <a:xfrm>
            <a:off x="6446604"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48AFFC06-6C36-F527-FF3B-9DFA120A76F1}"/>
              </a:ext>
            </a:extLst>
          </p:cNvPr>
          <p:cNvSpPr txBox="1"/>
          <p:nvPr/>
        </p:nvSpPr>
        <p:spPr>
          <a:xfrm>
            <a:off x="7391589"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2019</a:t>
            </a:r>
          </a:p>
        </p:txBody>
      </p:sp>
      <p:sp>
        <p:nvSpPr>
          <p:cNvPr id="29" name="Oval 28">
            <a:extLst>
              <a:ext uri="{FF2B5EF4-FFF2-40B4-BE49-F238E27FC236}">
                <a16:creationId xmlns:a16="http://schemas.microsoft.com/office/drawing/2014/main" id="{56A781FC-15D9-AAA6-B5B2-64F5209398D2}"/>
              </a:ext>
            </a:extLst>
          </p:cNvPr>
          <p:cNvSpPr/>
          <p:nvPr/>
        </p:nvSpPr>
        <p:spPr>
          <a:xfrm>
            <a:off x="7662603"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TextBox 29">
            <a:extLst>
              <a:ext uri="{FF2B5EF4-FFF2-40B4-BE49-F238E27FC236}">
                <a16:creationId xmlns:a16="http://schemas.microsoft.com/office/drawing/2014/main" id="{F238C71B-6885-23DD-0518-E1FF99C7FE48}"/>
              </a:ext>
            </a:extLst>
          </p:cNvPr>
          <p:cNvSpPr txBox="1"/>
          <p:nvPr/>
        </p:nvSpPr>
        <p:spPr>
          <a:xfrm>
            <a:off x="8577565"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2021</a:t>
            </a:r>
          </a:p>
        </p:txBody>
      </p:sp>
      <p:sp>
        <p:nvSpPr>
          <p:cNvPr id="31" name="Oval 30">
            <a:extLst>
              <a:ext uri="{FF2B5EF4-FFF2-40B4-BE49-F238E27FC236}">
                <a16:creationId xmlns:a16="http://schemas.microsoft.com/office/drawing/2014/main" id="{7C8BFB10-8334-87F8-AB39-0D6D051D6272}"/>
              </a:ext>
            </a:extLst>
          </p:cNvPr>
          <p:cNvSpPr/>
          <p:nvPr/>
        </p:nvSpPr>
        <p:spPr>
          <a:xfrm>
            <a:off x="8848579"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TextBox 31">
            <a:extLst>
              <a:ext uri="{FF2B5EF4-FFF2-40B4-BE49-F238E27FC236}">
                <a16:creationId xmlns:a16="http://schemas.microsoft.com/office/drawing/2014/main" id="{B128A417-4B9D-4030-A855-7264FA6AA990}"/>
              </a:ext>
            </a:extLst>
          </p:cNvPr>
          <p:cNvSpPr txBox="1"/>
          <p:nvPr/>
        </p:nvSpPr>
        <p:spPr>
          <a:xfrm>
            <a:off x="9653431"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2022</a:t>
            </a:r>
          </a:p>
        </p:txBody>
      </p:sp>
      <p:sp>
        <p:nvSpPr>
          <p:cNvPr id="33" name="Oval 32">
            <a:extLst>
              <a:ext uri="{FF2B5EF4-FFF2-40B4-BE49-F238E27FC236}">
                <a16:creationId xmlns:a16="http://schemas.microsoft.com/office/drawing/2014/main" id="{BDE3295E-DE17-6D38-032A-BDEEFC16A336}"/>
              </a:ext>
            </a:extLst>
          </p:cNvPr>
          <p:cNvSpPr/>
          <p:nvPr/>
        </p:nvSpPr>
        <p:spPr>
          <a:xfrm>
            <a:off x="9924445"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F9D4DCF0-DE31-874B-F170-B6693AC3DAE8}"/>
              </a:ext>
            </a:extLst>
          </p:cNvPr>
          <p:cNvSpPr txBox="1"/>
          <p:nvPr/>
        </p:nvSpPr>
        <p:spPr>
          <a:xfrm>
            <a:off x="10713811"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2023</a:t>
            </a:r>
          </a:p>
        </p:txBody>
      </p:sp>
      <p:sp>
        <p:nvSpPr>
          <p:cNvPr id="35" name="Oval 34">
            <a:extLst>
              <a:ext uri="{FF2B5EF4-FFF2-40B4-BE49-F238E27FC236}">
                <a16:creationId xmlns:a16="http://schemas.microsoft.com/office/drawing/2014/main" id="{ACAA0166-BF8F-6BDE-50B1-D6D9242059FD}"/>
              </a:ext>
            </a:extLst>
          </p:cNvPr>
          <p:cNvSpPr/>
          <p:nvPr/>
        </p:nvSpPr>
        <p:spPr>
          <a:xfrm>
            <a:off x="10984825"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id="{0CFAD526-CECF-DA82-3B69-174E99E85BAD}"/>
              </a:ext>
            </a:extLst>
          </p:cNvPr>
          <p:cNvCxnSpPr>
            <a:stCxn id="13" idx="0"/>
          </p:cNvCxnSpPr>
          <p:nvPr/>
        </p:nvCxnSpPr>
        <p:spPr>
          <a:xfrm flipH="1" flipV="1">
            <a:off x="683492"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F404EBD-B5A0-51FE-16AF-4A5FB1507654}"/>
              </a:ext>
            </a:extLst>
          </p:cNvPr>
          <p:cNvSpPr txBox="1"/>
          <p:nvPr/>
        </p:nvSpPr>
        <p:spPr>
          <a:xfrm>
            <a:off x="391168" y="2175690"/>
            <a:ext cx="158707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Founded by Professor Peter Saville</a:t>
            </a:r>
          </a:p>
        </p:txBody>
      </p:sp>
      <p:cxnSp>
        <p:nvCxnSpPr>
          <p:cNvPr id="41" name="Straight Connector 40">
            <a:extLst>
              <a:ext uri="{FF2B5EF4-FFF2-40B4-BE49-F238E27FC236}">
                <a16:creationId xmlns:a16="http://schemas.microsoft.com/office/drawing/2014/main" id="{11EB4A32-7B38-424B-13A7-372DAC625BBE}"/>
              </a:ext>
            </a:extLst>
          </p:cNvPr>
          <p:cNvCxnSpPr/>
          <p:nvPr/>
        </p:nvCxnSpPr>
        <p:spPr>
          <a:xfrm flipH="1" flipV="1">
            <a:off x="1532673"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8B58717-313D-A07A-AC0A-98AB11262568}"/>
              </a:ext>
            </a:extLst>
          </p:cNvPr>
          <p:cNvSpPr txBox="1"/>
          <p:nvPr/>
        </p:nvSpPr>
        <p:spPr>
          <a:xfrm>
            <a:off x="1188001" y="5685083"/>
            <a:ext cx="18320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Wave launched</a:t>
            </a:r>
          </a:p>
        </p:txBody>
      </p:sp>
      <p:cxnSp>
        <p:nvCxnSpPr>
          <p:cNvPr id="43" name="Straight Connector 42">
            <a:extLst>
              <a:ext uri="{FF2B5EF4-FFF2-40B4-BE49-F238E27FC236}">
                <a16:creationId xmlns:a16="http://schemas.microsoft.com/office/drawing/2014/main" id="{2D75DB22-E735-DFCC-93C0-469A8A4EA3D5}"/>
              </a:ext>
            </a:extLst>
          </p:cNvPr>
          <p:cNvCxnSpPr/>
          <p:nvPr/>
        </p:nvCxnSpPr>
        <p:spPr>
          <a:xfrm flipH="1" flipV="1">
            <a:off x="2304734"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C933C1F-8425-BFBF-7AAD-99FED8248C90}"/>
              </a:ext>
            </a:extLst>
          </p:cNvPr>
          <p:cNvSpPr txBox="1"/>
          <p:nvPr/>
        </p:nvSpPr>
        <p:spPr>
          <a:xfrm>
            <a:off x="2012410" y="2175690"/>
            <a:ext cx="145284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Swift combination tests launched</a:t>
            </a:r>
          </a:p>
        </p:txBody>
      </p:sp>
      <p:cxnSp>
        <p:nvCxnSpPr>
          <p:cNvPr id="45" name="Straight Connector 44">
            <a:extLst>
              <a:ext uri="{FF2B5EF4-FFF2-40B4-BE49-F238E27FC236}">
                <a16:creationId xmlns:a16="http://schemas.microsoft.com/office/drawing/2014/main" id="{9E17EEBD-87FE-D9C6-EAB7-EB044E181E65}"/>
              </a:ext>
            </a:extLst>
          </p:cNvPr>
          <p:cNvCxnSpPr/>
          <p:nvPr/>
        </p:nvCxnSpPr>
        <p:spPr>
          <a:xfrm flipH="1" flipV="1">
            <a:off x="4018768"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02DAD78-0EAA-51FF-B631-20AFF25A62C8}"/>
              </a:ext>
            </a:extLst>
          </p:cNvPr>
          <p:cNvSpPr txBox="1"/>
          <p:nvPr/>
        </p:nvSpPr>
        <p:spPr>
          <a:xfrm>
            <a:off x="3674096" y="5685083"/>
            <a:ext cx="171664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Roboto"/>
                <a:cs typeface="Times New Roman"/>
              </a:rPr>
              <a:t>Situational judgment tests launched</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47" name="Straight Connector 46">
            <a:extLst>
              <a:ext uri="{FF2B5EF4-FFF2-40B4-BE49-F238E27FC236}">
                <a16:creationId xmlns:a16="http://schemas.microsoft.com/office/drawing/2014/main" id="{F5A57457-74D6-1CB9-F8F1-804DF5E1FFDC}"/>
              </a:ext>
            </a:extLst>
          </p:cNvPr>
          <p:cNvCxnSpPr/>
          <p:nvPr/>
        </p:nvCxnSpPr>
        <p:spPr>
          <a:xfrm flipH="1" flipV="1">
            <a:off x="5240444"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52A65A3-6B84-03D6-A1D9-3863634059F8}"/>
              </a:ext>
            </a:extLst>
          </p:cNvPr>
          <p:cNvSpPr txBox="1"/>
          <p:nvPr/>
        </p:nvSpPr>
        <p:spPr>
          <a:xfrm>
            <a:off x="4948121" y="2175690"/>
            <a:ext cx="129799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New tests, new technology</a:t>
            </a:r>
          </a:p>
        </p:txBody>
      </p:sp>
      <p:cxnSp>
        <p:nvCxnSpPr>
          <p:cNvPr id="49" name="Straight Connector 48">
            <a:extLst>
              <a:ext uri="{FF2B5EF4-FFF2-40B4-BE49-F238E27FC236}">
                <a16:creationId xmlns:a16="http://schemas.microsoft.com/office/drawing/2014/main" id="{E1BB4339-CCA7-6FD4-B26B-C07C22BEDE2D}"/>
              </a:ext>
            </a:extLst>
          </p:cNvPr>
          <p:cNvCxnSpPr/>
          <p:nvPr/>
        </p:nvCxnSpPr>
        <p:spPr>
          <a:xfrm flipH="1" flipV="1">
            <a:off x="5867915"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8D119E5-5310-36F4-9DED-CB80AAEB363F}"/>
              </a:ext>
            </a:extLst>
          </p:cNvPr>
          <p:cNvSpPr txBox="1"/>
          <p:nvPr/>
        </p:nvSpPr>
        <p:spPr>
          <a:xfrm>
            <a:off x="5523243" y="5685083"/>
            <a:ext cx="183207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Roboto"/>
                <a:cs typeface="Times New Roman"/>
              </a:rPr>
              <a:t>Saville Assessment, A Willis Towers Watson Company</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51" name="Straight Connector 50">
            <a:extLst>
              <a:ext uri="{FF2B5EF4-FFF2-40B4-BE49-F238E27FC236}">
                <a16:creationId xmlns:a16="http://schemas.microsoft.com/office/drawing/2014/main" id="{436F9120-BC37-F62E-D04A-950A73E89062}"/>
              </a:ext>
            </a:extLst>
          </p:cNvPr>
          <p:cNvCxnSpPr/>
          <p:nvPr/>
        </p:nvCxnSpPr>
        <p:spPr>
          <a:xfrm flipH="1" flipV="1">
            <a:off x="6538437"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3FE2A1D-E6F0-8008-140D-0842DED00485}"/>
              </a:ext>
            </a:extLst>
          </p:cNvPr>
          <p:cNvSpPr txBox="1"/>
          <p:nvPr/>
        </p:nvSpPr>
        <p:spPr>
          <a:xfrm>
            <a:off x="6246113" y="2173449"/>
            <a:ext cx="141648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Leadership Impact and Risk launches </a:t>
            </a:r>
          </a:p>
        </p:txBody>
      </p:sp>
      <p:cxnSp>
        <p:nvCxnSpPr>
          <p:cNvPr id="53" name="Straight Connector 52">
            <a:extLst>
              <a:ext uri="{FF2B5EF4-FFF2-40B4-BE49-F238E27FC236}">
                <a16:creationId xmlns:a16="http://schemas.microsoft.com/office/drawing/2014/main" id="{5ADC842B-1B4B-550E-8351-FEFE045A1478}"/>
              </a:ext>
            </a:extLst>
          </p:cNvPr>
          <p:cNvCxnSpPr/>
          <p:nvPr/>
        </p:nvCxnSpPr>
        <p:spPr>
          <a:xfrm flipH="1" flipV="1">
            <a:off x="7743645"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606068D-6657-B6D4-B856-54FB7E2C9D2C}"/>
              </a:ext>
            </a:extLst>
          </p:cNvPr>
          <p:cNvSpPr txBox="1"/>
          <p:nvPr/>
        </p:nvSpPr>
        <p:spPr>
          <a:xfrm>
            <a:off x="7398973" y="5685083"/>
            <a:ext cx="1632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Roboto"/>
                <a:cs typeface="Times New Roman"/>
              </a:rPr>
              <a:t>Match 6.5 launched</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55" name="Straight Connector 54">
            <a:extLst>
              <a:ext uri="{FF2B5EF4-FFF2-40B4-BE49-F238E27FC236}">
                <a16:creationId xmlns:a16="http://schemas.microsoft.com/office/drawing/2014/main" id="{5118FBC3-B06B-C523-0EC1-2FA1E69702B2}"/>
              </a:ext>
            </a:extLst>
          </p:cNvPr>
          <p:cNvCxnSpPr/>
          <p:nvPr/>
        </p:nvCxnSpPr>
        <p:spPr>
          <a:xfrm flipH="1" flipV="1">
            <a:off x="8908300"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E69949B-2E9E-4559-7569-90E0A32A5382}"/>
              </a:ext>
            </a:extLst>
          </p:cNvPr>
          <p:cNvSpPr txBox="1"/>
          <p:nvPr/>
        </p:nvSpPr>
        <p:spPr>
          <a:xfrm>
            <a:off x="8615976" y="2388893"/>
            <a:ext cx="14164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Swift Global launched</a:t>
            </a:r>
          </a:p>
        </p:txBody>
      </p:sp>
      <p:cxnSp>
        <p:nvCxnSpPr>
          <p:cNvPr id="57" name="Straight Connector 56">
            <a:extLst>
              <a:ext uri="{FF2B5EF4-FFF2-40B4-BE49-F238E27FC236}">
                <a16:creationId xmlns:a16="http://schemas.microsoft.com/office/drawing/2014/main" id="{82202152-40FC-E361-E1B1-402CB2330CA2}"/>
              </a:ext>
            </a:extLst>
          </p:cNvPr>
          <p:cNvCxnSpPr/>
          <p:nvPr/>
        </p:nvCxnSpPr>
        <p:spPr>
          <a:xfrm flipH="1" flipV="1">
            <a:off x="9993521"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22DE53BB-2C93-5BA1-B67C-79A8F94BD719}"/>
              </a:ext>
            </a:extLst>
          </p:cNvPr>
          <p:cNvSpPr txBox="1"/>
          <p:nvPr/>
        </p:nvSpPr>
        <p:spPr>
          <a:xfrm>
            <a:off x="9648849" y="5685083"/>
            <a:ext cx="1335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Roboto"/>
                <a:cs typeface="Times New Roman"/>
              </a:rPr>
              <a:t>Wave-</a:t>
            </a:r>
            <a:r>
              <a:rPr kumimoji="0" lang="en-GB" sz="1400" b="0" i="0" u="none" strike="noStrike" kern="1200" cap="none" spc="0" normalizeH="0" baseline="0" noProof="0" err="1">
                <a:ln>
                  <a:noFill/>
                </a:ln>
                <a:solidFill>
                  <a:srgbClr val="242424"/>
                </a:solidFill>
                <a:effectLst/>
                <a:uLnTx/>
                <a:uFillTx/>
                <a:latin typeface="Arial"/>
                <a:ea typeface="Roboto"/>
                <a:cs typeface="Times New Roman"/>
              </a:rPr>
              <a:t>i</a:t>
            </a:r>
            <a:r>
              <a:rPr kumimoji="0" lang="en-GB" sz="1400" b="0" i="0" u="none" strike="noStrike" kern="1200" cap="none" spc="0" normalizeH="0" baseline="0" noProof="0">
                <a:ln>
                  <a:noFill/>
                </a:ln>
                <a:solidFill>
                  <a:srgbClr val="242424"/>
                </a:solidFill>
                <a:effectLst/>
                <a:uLnTx/>
                <a:uFillTx/>
                <a:latin typeface="Arial"/>
                <a:ea typeface="Roboto"/>
                <a:cs typeface="Times New Roman"/>
              </a:rPr>
              <a:t> launched </a:t>
            </a:r>
          </a:p>
        </p:txBody>
      </p:sp>
      <p:cxnSp>
        <p:nvCxnSpPr>
          <p:cNvPr id="59" name="Straight Connector 58">
            <a:extLst>
              <a:ext uri="{FF2B5EF4-FFF2-40B4-BE49-F238E27FC236}">
                <a16:creationId xmlns:a16="http://schemas.microsoft.com/office/drawing/2014/main" id="{1D016ADD-A374-1577-EED1-BC2B1EA35C62}"/>
              </a:ext>
            </a:extLst>
          </p:cNvPr>
          <p:cNvCxnSpPr/>
          <p:nvPr/>
        </p:nvCxnSpPr>
        <p:spPr>
          <a:xfrm flipH="1" flipV="1">
            <a:off x="11045076"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2260E446-AD42-298E-F9ED-CFDA9BD1F2A9}"/>
              </a:ext>
            </a:extLst>
          </p:cNvPr>
          <p:cNvSpPr txBox="1"/>
          <p:nvPr/>
        </p:nvSpPr>
        <p:spPr>
          <a:xfrm>
            <a:off x="10752752" y="1958006"/>
            <a:ext cx="141648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Saville Assessment acquired by </a:t>
            </a:r>
            <a:r>
              <a:rPr kumimoji="0" lang="en-GB" sz="1400" b="0" i="0" u="none" strike="noStrike" kern="1200" cap="none" spc="0" normalizeH="0" baseline="0" noProof="0" err="1">
                <a:ln>
                  <a:noFill/>
                </a:ln>
                <a:solidFill>
                  <a:srgbClr val="242424"/>
                </a:solidFill>
                <a:effectLst/>
                <a:uLnTx/>
                <a:uFillTx/>
                <a:latin typeface="Arial"/>
                <a:ea typeface="+mn-ea"/>
                <a:cs typeface="+mn-cs"/>
              </a:rPr>
              <a:t>Tenzing</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64" name="Straight Connector 63">
            <a:extLst>
              <a:ext uri="{FF2B5EF4-FFF2-40B4-BE49-F238E27FC236}">
                <a16:creationId xmlns:a16="http://schemas.microsoft.com/office/drawing/2014/main" id="{0F071B59-85A9-1E4A-2D96-7D77CF95BFAA}"/>
              </a:ext>
            </a:extLst>
          </p:cNvPr>
          <p:cNvCxnSpPr>
            <a:cxnSpLocks/>
          </p:cNvCxnSpPr>
          <p:nvPr/>
        </p:nvCxnSpPr>
        <p:spPr>
          <a:xfrm>
            <a:off x="5252838" y="4603590"/>
            <a:ext cx="1306578" cy="0"/>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899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Deep Dive 2: Motive-Talent Splits </a:t>
            </a:r>
            <a:endParaRPr lang="en-GB"/>
          </a:p>
        </p:txBody>
      </p:sp>
      <p:sp>
        <p:nvSpPr>
          <p:cNvPr id="10" name="Content Placeholder 3">
            <a:extLst>
              <a:ext uri="{FF2B5EF4-FFF2-40B4-BE49-F238E27FC236}">
                <a16:creationId xmlns:a16="http://schemas.microsoft.com/office/drawing/2014/main" id="{1BC01755-967A-016F-B024-6D3C3A7F3177}"/>
              </a:ext>
            </a:extLst>
          </p:cNvPr>
          <p:cNvSpPr txBox="1">
            <a:spLocks/>
          </p:cNvSpPr>
          <p:nvPr/>
        </p:nvSpPr>
        <p:spPr>
          <a:xfrm>
            <a:off x="339437" y="1336991"/>
            <a:ext cx="8205123" cy="612545"/>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rgbClr val="409E85"/>
              </a:buClr>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Differences of three </a:t>
            </a:r>
            <a:r>
              <a:rPr kumimoji="0" lang="en-GB" sz="1600" b="0" i="0" u="none" strike="noStrike" kern="1200" cap="none" spc="0" normalizeH="0" baseline="0" noProof="0" err="1">
                <a:ln>
                  <a:noFill/>
                </a:ln>
                <a:solidFill>
                  <a:srgbClr val="242424"/>
                </a:solidFill>
                <a:effectLst/>
                <a:uLnTx/>
                <a:uFillTx/>
                <a:latin typeface="Arial"/>
                <a:ea typeface="+mn-ea"/>
                <a:cs typeface="+mn-cs"/>
              </a:rPr>
              <a:t>Stens</a:t>
            </a:r>
            <a:r>
              <a:rPr kumimoji="0" lang="en-GB" sz="1600" b="0" i="0" u="none" strike="noStrike" kern="1200" cap="none" spc="0" normalizeH="0" baseline="0" noProof="0">
                <a:ln>
                  <a:noFill/>
                </a:ln>
                <a:solidFill>
                  <a:srgbClr val="242424"/>
                </a:solidFill>
                <a:effectLst/>
                <a:uLnTx/>
                <a:uFillTx/>
                <a:latin typeface="Arial"/>
                <a:ea typeface="+mn-ea"/>
                <a:cs typeface="+mn-cs"/>
              </a:rPr>
              <a:t> or more between the motive and talent score on a dimension are highlighted and may indicate a point of interest. </a:t>
            </a:r>
          </a:p>
        </p:txBody>
      </p:sp>
      <p:sp>
        <p:nvSpPr>
          <p:cNvPr id="11" name="TextBox 10">
            <a:extLst>
              <a:ext uri="{FF2B5EF4-FFF2-40B4-BE49-F238E27FC236}">
                <a16:creationId xmlns:a16="http://schemas.microsoft.com/office/drawing/2014/main" id="{1556E1F6-7D03-FC86-0C8A-15E12FBF0423}"/>
              </a:ext>
            </a:extLst>
          </p:cNvPr>
          <p:cNvSpPr txBox="1"/>
          <p:nvPr/>
        </p:nvSpPr>
        <p:spPr>
          <a:xfrm>
            <a:off x="339437" y="2503922"/>
            <a:ext cx="45983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09E85"/>
                </a:solidFill>
                <a:effectLst/>
                <a:uLnTx/>
                <a:uFillTx/>
                <a:latin typeface="Segoe UI"/>
                <a:ea typeface="+mn-ea"/>
                <a:cs typeface="+mn-cs"/>
              </a:rPr>
              <a:t>The individual reports motive higher than talent. </a:t>
            </a:r>
          </a:p>
        </p:txBody>
      </p:sp>
      <p:sp>
        <p:nvSpPr>
          <p:cNvPr id="12" name="TextBox 11">
            <a:extLst>
              <a:ext uri="{FF2B5EF4-FFF2-40B4-BE49-F238E27FC236}">
                <a16:creationId xmlns:a16="http://schemas.microsoft.com/office/drawing/2014/main" id="{E0EBA083-1435-4452-9057-91B1E43C3F8D}"/>
              </a:ext>
            </a:extLst>
          </p:cNvPr>
          <p:cNvSpPr txBox="1"/>
          <p:nvPr/>
        </p:nvSpPr>
        <p:spPr>
          <a:xfrm>
            <a:off x="6096000" y="2503922"/>
            <a:ext cx="45983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09E85"/>
                </a:solidFill>
                <a:effectLst/>
                <a:uLnTx/>
                <a:uFillTx/>
                <a:latin typeface="Segoe UI"/>
                <a:ea typeface="+mn-ea"/>
                <a:cs typeface="+mn-cs"/>
              </a:rPr>
              <a:t>The individual reports talent higher than motive.</a:t>
            </a:r>
          </a:p>
        </p:txBody>
      </p:sp>
      <p:sp>
        <p:nvSpPr>
          <p:cNvPr id="24" name="TextBox 23">
            <a:extLst>
              <a:ext uri="{FF2B5EF4-FFF2-40B4-BE49-F238E27FC236}">
                <a16:creationId xmlns:a16="http://schemas.microsoft.com/office/drawing/2014/main" id="{D5781435-98F9-60B6-9739-72671550C595}"/>
              </a:ext>
            </a:extLst>
          </p:cNvPr>
          <p:cNvSpPr txBox="1"/>
          <p:nvPr/>
        </p:nvSpPr>
        <p:spPr>
          <a:xfrm>
            <a:off x="339437" y="4640865"/>
            <a:ext cx="526888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Explore the need and potential to develop. </a:t>
            </a:r>
          </a:p>
        </p:txBody>
      </p:sp>
      <p:sp>
        <p:nvSpPr>
          <p:cNvPr id="25" name="TextBox 24">
            <a:extLst>
              <a:ext uri="{FF2B5EF4-FFF2-40B4-BE49-F238E27FC236}">
                <a16:creationId xmlns:a16="http://schemas.microsoft.com/office/drawing/2014/main" id="{77FB765F-A691-4818-08EB-1946CBD96E96}"/>
              </a:ext>
            </a:extLst>
          </p:cNvPr>
          <p:cNvSpPr txBox="1"/>
          <p:nvPr/>
        </p:nvSpPr>
        <p:spPr>
          <a:xfrm>
            <a:off x="6144238" y="4640865"/>
            <a:ext cx="50566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Explore the discrepancy, try to understand why motive is lower and what impact this has on performance. </a:t>
            </a:r>
          </a:p>
        </p:txBody>
      </p:sp>
      <p:pic>
        <p:nvPicPr>
          <p:cNvPr id="5" name="Picture 4">
            <a:extLst>
              <a:ext uri="{FF2B5EF4-FFF2-40B4-BE49-F238E27FC236}">
                <a16:creationId xmlns:a16="http://schemas.microsoft.com/office/drawing/2014/main" id="{4EC9E055-CC5F-E325-AF71-CFF96727D342}"/>
              </a:ext>
            </a:extLst>
          </p:cNvPr>
          <p:cNvPicPr>
            <a:picLocks noChangeAspect="1"/>
          </p:cNvPicPr>
          <p:nvPr/>
        </p:nvPicPr>
        <p:blipFill>
          <a:blip r:embed="rId3"/>
          <a:stretch>
            <a:fillRect/>
          </a:stretch>
        </p:blipFill>
        <p:spPr>
          <a:xfrm>
            <a:off x="417069" y="3392455"/>
            <a:ext cx="5062653" cy="965831"/>
          </a:xfrm>
          <a:prstGeom prst="rect">
            <a:avLst/>
          </a:prstGeom>
        </p:spPr>
      </p:pic>
      <p:pic>
        <p:nvPicPr>
          <p:cNvPr id="7" name="Picture 6">
            <a:extLst>
              <a:ext uri="{FF2B5EF4-FFF2-40B4-BE49-F238E27FC236}">
                <a16:creationId xmlns:a16="http://schemas.microsoft.com/office/drawing/2014/main" id="{92CE2B9F-CE12-1E80-16D5-A476ED302751}"/>
              </a:ext>
            </a:extLst>
          </p:cNvPr>
          <p:cNvPicPr>
            <a:picLocks noChangeAspect="1"/>
          </p:cNvPicPr>
          <p:nvPr/>
        </p:nvPicPr>
        <p:blipFill>
          <a:blip r:embed="rId4"/>
          <a:stretch>
            <a:fillRect/>
          </a:stretch>
        </p:blipFill>
        <p:spPr>
          <a:xfrm>
            <a:off x="6096000" y="3432831"/>
            <a:ext cx="5084254" cy="944165"/>
          </a:xfrm>
          <a:prstGeom prst="rect">
            <a:avLst/>
          </a:prstGeom>
        </p:spPr>
      </p:pic>
    </p:spTree>
    <p:extLst>
      <p:ext uri="{BB962C8B-B14F-4D97-AF65-F5344CB8AC3E}">
        <p14:creationId xmlns:p14="http://schemas.microsoft.com/office/powerpoint/2010/main" val="3159009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C14CA244-B157-557D-A7C1-64E9DC8B8579}"/>
              </a:ext>
            </a:extLst>
          </p:cNvPr>
          <p:cNvSpPr/>
          <p:nvPr/>
        </p:nvSpPr>
        <p:spPr>
          <a:xfrm>
            <a:off x="936711" y="2150171"/>
            <a:ext cx="5007811" cy="3122869"/>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7BE05CF0-7747-CF09-76FF-2015590BDFC8}"/>
              </a:ext>
            </a:extLst>
          </p:cNvPr>
          <p:cNvSpPr>
            <a:spLocks noGrp="1"/>
          </p:cNvSpPr>
          <p:nvPr>
            <p:ph type="title"/>
          </p:nvPr>
        </p:nvSpPr>
        <p:spPr>
          <a:xfrm>
            <a:off x="838200" y="434253"/>
            <a:ext cx="10515600" cy="720291"/>
          </a:xfrm>
        </p:spPr>
        <p:txBody>
          <a:bodyPr/>
          <a:lstStyle/>
          <a:p>
            <a:pPr algn="ctr"/>
            <a:r>
              <a:rPr lang="en-GB"/>
              <a:t>Interpreting Split Directions </a:t>
            </a:r>
          </a:p>
        </p:txBody>
      </p:sp>
      <p:sp>
        <p:nvSpPr>
          <p:cNvPr id="9" name="TextBox 8">
            <a:extLst>
              <a:ext uri="{FF2B5EF4-FFF2-40B4-BE49-F238E27FC236}">
                <a16:creationId xmlns:a16="http://schemas.microsoft.com/office/drawing/2014/main" id="{F2860070-47EE-7C58-8475-C3C45FDACF8D}"/>
              </a:ext>
            </a:extLst>
          </p:cNvPr>
          <p:cNvSpPr txBox="1"/>
          <p:nvPr/>
        </p:nvSpPr>
        <p:spPr>
          <a:xfrm>
            <a:off x="1360891" y="2534860"/>
            <a:ext cx="4091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A244A"/>
                </a:solidFill>
                <a:effectLst/>
                <a:uLnTx/>
                <a:uFillTx/>
                <a:latin typeface="Segoe UI"/>
                <a:ea typeface="+mn-ea"/>
                <a:cs typeface="+mn-cs"/>
              </a:rPr>
              <a:t>Motive higher than talent </a:t>
            </a:r>
          </a:p>
        </p:txBody>
      </p:sp>
      <p:sp>
        <p:nvSpPr>
          <p:cNvPr id="10" name="TextBox 9">
            <a:extLst>
              <a:ext uri="{FF2B5EF4-FFF2-40B4-BE49-F238E27FC236}">
                <a16:creationId xmlns:a16="http://schemas.microsoft.com/office/drawing/2014/main" id="{19CB22DF-3300-6AB5-73EC-A91010169107}"/>
              </a:ext>
            </a:extLst>
          </p:cNvPr>
          <p:cNvSpPr txBox="1"/>
          <p:nvPr/>
        </p:nvSpPr>
        <p:spPr>
          <a:xfrm>
            <a:off x="1360891" y="3217279"/>
            <a:ext cx="4236242" cy="15388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aspires to… </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does less well, but with high frequency? </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demonstrates with enthusiasm but potentially less skill? </a:t>
            </a:r>
          </a:p>
        </p:txBody>
      </p:sp>
      <p:sp>
        <p:nvSpPr>
          <p:cNvPr id="6" name="Rectangle: Diagonal Corners Rounded 5">
            <a:extLst>
              <a:ext uri="{FF2B5EF4-FFF2-40B4-BE49-F238E27FC236}">
                <a16:creationId xmlns:a16="http://schemas.microsoft.com/office/drawing/2014/main" id="{2169EA25-CE8C-77D8-7E03-E21558D34816}"/>
              </a:ext>
            </a:extLst>
          </p:cNvPr>
          <p:cNvSpPr/>
          <p:nvPr/>
        </p:nvSpPr>
        <p:spPr>
          <a:xfrm>
            <a:off x="6345989" y="2150171"/>
            <a:ext cx="5007811" cy="3122869"/>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BD8FC9B-E80F-38A1-0CAF-348725099CFD}"/>
              </a:ext>
            </a:extLst>
          </p:cNvPr>
          <p:cNvSpPr txBox="1"/>
          <p:nvPr/>
        </p:nvSpPr>
        <p:spPr>
          <a:xfrm>
            <a:off x="6770169" y="2534860"/>
            <a:ext cx="4091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A244A"/>
                </a:solidFill>
                <a:effectLst/>
                <a:uLnTx/>
                <a:uFillTx/>
                <a:latin typeface="Segoe UI"/>
                <a:ea typeface="+mn-ea"/>
                <a:cs typeface="+mn-cs"/>
              </a:rPr>
              <a:t>Talent higher than motive</a:t>
            </a:r>
          </a:p>
        </p:txBody>
      </p:sp>
      <p:sp>
        <p:nvSpPr>
          <p:cNvPr id="8" name="TextBox 7">
            <a:extLst>
              <a:ext uri="{FF2B5EF4-FFF2-40B4-BE49-F238E27FC236}">
                <a16:creationId xmlns:a16="http://schemas.microsoft.com/office/drawing/2014/main" id="{0253F544-8C25-CF5B-441B-6B100CF7F27B}"/>
              </a:ext>
            </a:extLst>
          </p:cNvPr>
          <p:cNvSpPr txBox="1"/>
          <p:nvPr/>
        </p:nvSpPr>
        <p:spPr>
          <a:xfrm>
            <a:off x="6770169" y="3217279"/>
            <a:ext cx="4236242" cy="15388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bored of… </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does well, but with low frequency? </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demonstrates this with ease but with less passion?</a:t>
            </a:r>
          </a:p>
        </p:txBody>
      </p:sp>
    </p:spTree>
    <p:extLst>
      <p:ext uri="{BB962C8B-B14F-4D97-AF65-F5344CB8AC3E}">
        <p14:creationId xmlns:p14="http://schemas.microsoft.com/office/powerpoint/2010/main" val="2133884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Linking Exercise: Motive-Talent Splits</a:t>
            </a:r>
            <a:endParaRPr lang="en-GB"/>
          </a:p>
        </p:txBody>
      </p:sp>
      <p:sp>
        <p:nvSpPr>
          <p:cNvPr id="7" name="Content Placeholder 6">
            <a:extLst>
              <a:ext uri="{FF2B5EF4-FFF2-40B4-BE49-F238E27FC236}">
                <a16:creationId xmlns:a16="http://schemas.microsoft.com/office/drawing/2014/main" id="{367D6983-C049-A604-31BD-900D23EC530C}"/>
              </a:ext>
            </a:extLst>
          </p:cNvPr>
          <p:cNvSpPr>
            <a:spLocks noGrp="1"/>
          </p:cNvSpPr>
          <p:nvPr>
            <p:ph sz="quarter" idx="13"/>
          </p:nvPr>
        </p:nvSpPr>
        <p:spPr/>
        <p:txBody>
          <a:bodyPr/>
          <a:lstStyle/>
          <a:p>
            <a:r>
              <a:rPr lang="en-GB" dirty="0"/>
              <a:t>Workbook page 37</a:t>
            </a:r>
          </a:p>
        </p:txBody>
      </p:sp>
      <p:pic>
        <p:nvPicPr>
          <p:cNvPr id="9" name="Picture 8">
            <a:extLst>
              <a:ext uri="{FF2B5EF4-FFF2-40B4-BE49-F238E27FC236}">
                <a16:creationId xmlns:a16="http://schemas.microsoft.com/office/drawing/2014/main" id="{05070A13-95E7-B22E-90FC-45D13C3F06ED}"/>
              </a:ext>
            </a:extLst>
          </p:cNvPr>
          <p:cNvPicPr>
            <a:picLocks noChangeAspect="1"/>
          </p:cNvPicPr>
          <p:nvPr/>
        </p:nvPicPr>
        <p:blipFill>
          <a:blip r:embed="rId3"/>
          <a:stretch>
            <a:fillRect/>
          </a:stretch>
        </p:blipFill>
        <p:spPr>
          <a:xfrm>
            <a:off x="864416" y="2657448"/>
            <a:ext cx="10463167" cy="2034716"/>
          </a:xfrm>
          <a:prstGeom prst="rect">
            <a:avLst/>
          </a:prstGeom>
        </p:spPr>
      </p:pic>
    </p:spTree>
    <p:extLst>
      <p:ext uri="{BB962C8B-B14F-4D97-AF65-F5344CB8AC3E}">
        <p14:creationId xmlns:p14="http://schemas.microsoft.com/office/powerpoint/2010/main" val="2837185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Linking Exercise: Motive-Talent Splits</a:t>
            </a:r>
            <a:endParaRPr lang="en-GB"/>
          </a:p>
        </p:txBody>
      </p:sp>
      <p:sp>
        <p:nvSpPr>
          <p:cNvPr id="7" name="Content Placeholder 6">
            <a:extLst>
              <a:ext uri="{FF2B5EF4-FFF2-40B4-BE49-F238E27FC236}">
                <a16:creationId xmlns:a16="http://schemas.microsoft.com/office/drawing/2014/main" id="{367D6983-C049-A604-31BD-900D23EC530C}"/>
              </a:ext>
            </a:extLst>
          </p:cNvPr>
          <p:cNvSpPr>
            <a:spLocks noGrp="1"/>
          </p:cNvSpPr>
          <p:nvPr>
            <p:ph sz="quarter" idx="13"/>
          </p:nvPr>
        </p:nvSpPr>
        <p:spPr/>
        <p:txBody>
          <a:bodyPr/>
          <a:lstStyle/>
          <a:p>
            <a:r>
              <a:rPr lang="en-GB" dirty="0"/>
              <a:t>Workbook page 37</a:t>
            </a:r>
          </a:p>
        </p:txBody>
      </p:sp>
      <p:grpSp>
        <p:nvGrpSpPr>
          <p:cNvPr id="8" name="Group 7">
            <a:extLst>
              <a:ext uri="{FF2B5EF4-FFF2-40B4-BE49-F238E27FC236}">
                <a16:creationId xmlns:a16="http://schemas.microsoft.com/office/drawing/2014/main" id="{A95C031D-C047-C796-03E8-12C2E1CF2A00}"/>
              </a:ext>
            </a:extLst>
          </p:cNvPr>
          <p:cNvGrpSpPr/>
          <p:nvPr/>
        </p:nvGrpSpPr>
        <p:grpSpPr>
          <a:xfrm>
            <a:off x="6103620" y="2594360"/>
            <a:ext cx="5132550" cy="1325215"/>
            <a:chOff x="6123940" y="4392635"/>
            <a:chExt cx="5132550" cy="1325215"/>
          </a:xfrm>
        </p:grpSpPr>
        <p:sp>
          <p:nvSpPr>
            <p:cNvPr id="9" name="Rectangle 8">
              <a:extLst>
                <a:ext uri="{FF2B5EF4-FFF2-40B4-BE49-F238E27FC236}">
                  <a16:creationId xmlns:a16="http://schemas.microsoft.com/office/drawing/2014/main" id="{BE079BB6-7344-5AFA-F1E0-108B52D1FBBC}"/>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rPr>
                <a:t> </a:t>
              </a: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A2922BB0-84C9-D19B-DDD4-9E21A726D942}"/>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2B2F74E8-0D13-FB4F-A825-41E8D30BAC8F}"/>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7728A97F-55EE-0E54-BFB8-1C39409BC4A0}"/>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FA6A793D-71E8-D21E-3B64-5C7E2FD36EBB}"/>
                </a:ext>
              </a:extLst>
            </p:cNvPr>
            <p:cNvSpPr/>
            <p:nvPr/>
          </p:nvSpPr>
          <p:spPr bwMode="auto">
            <a:xfrm>
              <a:off x="10210910" y="4392635"/>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grpSp>
        <p:nvGrpSpPr>
          <p:cNvPr id="14" name="Group 13">
            <a:extLst>
              <a:ext uri="{FF2B5EF4-FFF2-40B4-BE49-F238E27FC236}">
                <a16:creationId xmlns:a16="http://schemas.microsoft.com/office/drawing/2014/main" id="{4FA561C2-BC4C-FFC1-9D7F-6F639B4036EC}"/>
              </a:ext>
            </a:extLst>
          </p:cNvPr>
          <p:cNvGrpSpPr/>
          <p:nvPr/>
        </p:nvGrpSpPr>
        <p:grpSpPr>
          <a:xfrm>
            <a:off x="1012190" y="2607804"/>
            <a:ext cx="10223980" cy="1298326"/>
            <a:chOff x="989289" y="3052548"/>
            <a:chExt cx="10267201" cy="1298326"/>
          </a:xfrm>
        </p:grpSpPr>
        <p:cxnSp>
          <p:nvCxnSpPr>
            <p:cNvPr id="15" name="Straight Connector 14">
              <a:extLst>
                <a:ext uri="{FF2B5EF4-FFF2-40B4-BE49-F238E27FC236}">
                  <a16:creationId xmlns:a16="http://schemas.microsoft.com/office/drawing/2014/main" id="{439DA12A-4B29-F3C7-91E5-09F0FBF11002}"/>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CBB713-BB12-AE58-54EF-FE3DAEF455BE}"/>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830C4B2B-6D80-917E-2BB5-1BC61ACF0C89}"/>
              </a:ext>
            </a:extLst>
          </p:cNvPr>
          <p:cNvSpPr txBox="1"/>
          <p:nvPr/>
        </p:nvSpPr>
        <p:spPr>
          <a:xfrm>
            <a:off x="1162663" y="2609656"/>
            <a:ext cx="3934308" cy="374600"/>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Convincing</a:t>
            </a:r>
            <a:endParaRPr kumimoji="0" lang="en-GB"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 name="TextBox 27">
            <a:extLst>
              <a:ext uri="{FF2B5EF4-FFF2-40B4-BE49-F238E27FC236}">
                <a16:creationId xmlns:a16="http://schemas.microsoft.com/office/drawing/2014/main" id="{C2479FC0-568A-128C-C334-AC9279AFDAD0}"/>
              </a:ext>
            </a:extLst>
          </p:cNvPr>
          <p:cNvSpPr txBox="1"/>
          <p:nvPr/>
        </p:nvSpPr>
        <p:spPr>
          <a:xfrm>
            <a:off x="1174314" y="2891601"/>
            <a:ext cx="4764205" cy="879697"/>
          </a:xfrm>
          <a:prstGeom prst="rect">
            <a:avLst/>
          </a:prstGeom>
          <a:noFill/>
        </p:spPr>
        <p:txBody>
          <a:bodyPr wrap="square" lIns="0" tIns="91440" rIns="0" bIns="0" rtlCol="0">
            <a:normAutofit/>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Persuasive (7); makes own point strongly (7); is focused on negotiating the best deal (7)</a:t>
            </a:r>
            <a:endParaRPr kumimoji="0" lang="en-GB"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9" name="Rectangle: Rounded Corners 28">
            <a:extLst>
              <a:ext uri="{FF2B5EF4-FFF2-40B4-BE49-F238E27FC236}">
                <a16:creationId xmlns:a16="http://schemas.microsoft.com/office/drawing/2014/main" id="{545AE6DB-510E-C0E4-4A13-684D7F083B2F}"/>
              </a:ext>
            </a:extLst>
          </p:cNvPr>
          <p:cNvSpPr/>
          <p:nvPr/>
        </p:nvSpPr>
        <p:spPr bwMode="auto">
          <a:xfrm>
            <a:off x="2486660" y="2759466"/>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30" name="TextBox 29">
            <a:extLst>
              <a:ext uri="{FF2B5EF4-FFF2-40B4-BE49-F238E27FC236}">
                <a16:creationId xmlns:a16="http://schemas.microsoft.com/office/drawing/2014/main" id="{9F2E3CA5-95EE-79B0-ECB6-F34CFF8CF641}"/>
              </a:ext>
            </a:extLst>
          </p:cNvPr>
          <p:cNvSpPr txBox="1"/>
          <p:nvPr/>
        </p:nvSpPr>
        <p:spPr>
          <a:xfrm>
            <a:off x="2524815" y="2686959"/>
            <a:ext cx="514820" cy="242618"/>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Sten 7</a:t>
            </a:r>
            <a:endParaRPr kumimoji="0" lang="en-GB"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 name="Rectangle: Rounded Corners 30">
            <a:extLst>
              <a:ext uri="{FF2B5EF4-FFF2-40B4-BE49-F238E27FC236}">
                <a16:creationId xmlns:a16="http://schemas.microsoft.com/office/drawing/2014/main" id="{965A0317-84EF-8977-A99F-7954326131DB}"/>
              </a:ext>
            </a:extLst>
          </p:cNvPr>
          <p:cNvSpPr/>
          <p:nvPr/>
        </p:nvSpPr>
        <p:spPr bwMode="auto">
          <a:xfrm rot="10800000">
            <a:off x="9162343" y="308206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nvGrpSpPr>
          <p:cNvPr id="34" name="Group 33">
            <a:extLst>
              <a:ext uri="{FF2B5EF4-FFF2-40B4-BE49-F238E27FC236}">
                <a16:creationId xmlns:a16="http://schemas.microsoft.com/office/drawing/2014/main" id="{4DA16681-97F7-E75D-7129-63A57BF65E13}"/>
              </a:ext>
            </a:extLst>
          </p:cNvPr>
          <p:cNvGrpSpPr/>
          <p:nvPr/>
        </p:nvGrpSpPr>
        <p:grpSpPr>
          <a:xfrm>
            <a:off x="6103620" y="4029090"/>
            <a:ext cx="5132550" cy="1325215"/>
            <a:chOff x="6123940" y="4392635"/>
            <a:chExt cx="5132550" cy="1325215"/>
          </a:xfrm>
        </p:grpSpPr>
        <p:sp>
          <p:nvSpPr>
            <p:cNvPr id="35" name="Rectangle 34">
              <a:extLst>
                <a:ext uri="{FF2B5EF4-FFF2-40B4-BE49-F238E27FC236}">
                  <a16:creationId xmlns:a16="http://schemas.microsoft.com/office/drawing/2014/main" id="{FAF8D249-0EDD-2F73-C099-F6C9AEC8AB71}"/>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rPr>
                <a:t> </a:t>
              </a: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36" name="Rectangle 35">
              <a:extLst>
                <a:ext uri="{FF2B5EF4-FFF2-40B4-BE49-F238E27FC236}">
                  <a16:creationId xmlns:a16="http://schemas.microsoft.com/office/drawing/2014/main" id="{40A0EBFD-FBB2-31CA-D6E6-531BF2CF6C3E}"/>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37" name="Rectangle 36">
              <a:extLst>
                <a:ext uri="{FF2B5EF4-FFF2-40B4-BE49-F238E27FC236}">
                  <a16:creationId xmlns:a16="http://schemas.microsoft.com/office/drawing/2014/main" id="{5F955735-BBAA-D260-0AF0-A672A790EAB8}"/>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38" name="Rectangle 37">
              <a:extLst>
                <a:ext uri="{FF2B5EF4-FFF2-40B4-BE49-F238E27FC236}">
                  <a16:creationId xmlns:a16="http://schemas.microsoft.com/office/drawing/2014/main" id="{3E7493E1-A917-1227-C3C9-AB13E30225DF}"/>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39" name="Rectangle 38">
              <a:extLst>
                <a:ext uri="{FF2B5EF4-FFF2-40B4-BE49-F238E27FC236}">
                  <a16:creationId xmlns:a16="http://schemas.microsoft.com/office/drawing/2014/main" id="{89D83DE2-2053-ED44-DCC6-168F53F6E737}"/>
                </a:ext>
              </a:extLst>
            </p:cNvPr>
            <p:cNvSpPr/>
            <p:nvPr/>
          </p:nvSpPr>
          <p:spPr bwMode="auto">
            <a:xfrm>
              <a:off x="10210910" y="4392635"/>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grpSp>
        <p:nvGrpSpPr>
          <p:cNvPr id="40" name="Group 39">
            <a:extLst>
              <a:ext uri="{FF2B5EF4-FFF2-40B4-BE49-F238E27FC236}">
                <a16:creationId xmlns:a16="http://schemas.microsoft.com/office/drawing/2014/main" id="{ABFEF687-ECC5-5AC4-9E62-D8E2D222604B}"/>
              </a:ext>
            </a:extLst>
          </p:cNvPr>
          <p:cNvGrpSpPr/>
          <p:nvPr/>
        </p:nvGrpSpPr>
        <p:grpSpPr>
          <a:xfrm>
            <a:off x="1012190" y="4042534"/>
            <a:ext cx="10223980" cy="1298326"/>
            <a:chOff x="989289" y="3052548"/>
            <a:chExt cx="10267201" cy="1298326"/>
          </a:xfrm>
        </p:grpSpPr>
        <p:cxnSp>
          <p:nvCxnSpPr>
            <p:cNvPr id="41" name="Straight Connector 40">
              <a:extLst>
                <a:ext uri="{FF2B5EF4-FFF2-40B4-BE49-F238E27FC236}">
                  <a16:creationId xmlns:a16="http://schemas.microsoft.com/office/drawing/2014/main" id="{CEFD4A45-707A-9146-3394-0B497CCCD719}"/>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C7805D7-762F-C04F-4D67-9C55FCEFAEBD}"/>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0CDAEB10-EBF9-72CC-2390-BB14AF8EBB79}"/>
              </a:ext>
            </a:extLst>
          </p:cNvPr>
          <p:cNvSpPr txBox="1"/>
          <p:nvPr/>
        </p:nvSpPr>
        <p:spPr>
          <a:xfrm>
            <a:off x="1162663" y="4044386"/>
            <a:ext cx="3934308" cy="374600"/>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Articulate</a:t>
            </a:r>
            <a:endParaRPr kumimoji="0" lang="en-GB"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4" name="TextBox 43">
            <a:extLst>
              <a:ext uri="{FF2B5EF4-FFF2-40B4-BE49-F238E27FC236}">
                <a16:creationId xmlns:a16="http://schemas.microsoft.com/office/drawing/2014/main" id="{3FBFDDDB-07F4-731D-4662-E8825B946071}"/>
              </a:ext>
            </a:extLst>
          </p:cNvPr>
          <p:cNvSpPr txBox="1"/>
          <p:nvPr/>
        </p:nvSpPr>
        <p:spPr>
          <a:xfrm>
            <a:off x="1174314" y="4326331"/>
            <a:ext cx="4764205" cy="879697"/>
          </a:xfrm>
          <a:prstGeom prst="rect">
            <a:avLst/>
          </a:prstGeom>
          <a:noFill/>
        </p:spPr>
        <p:txBody>
          <a:bodyPr wrap="square" lIns="0" tIns="91440" rIns="0" bIns="0" rtlCol="0">
            <a:normAutofit/>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Strongly dislikes giving presentations (1); often has difficulty explaining things clearly (2); feels less confident meeting new people than many (3)</a:t>
            </a:r>
            <a:endParaRPr kumimoji="0" lang="en-GB" sz="14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 name="Rectangle: Rounded Corners 44">
            <a:extLst>
              <a:ext uri="{FF2B5EF4-FFF2-40B4-BE49-F238E27FC236}">
                <a16:creationId xmlns:a16="http://schemas.microsoft.com/office/drawing/2014/main" id="{91EECFFD-1529-6F35-BF3C-54247BE43AFB}"/>
              </a:ext>
            </a:extLst>
          </p:cNvPr>
          <p:cNvSpPr/>
          <p:nvPr/>
        </p:nvSpPr>
        <p:spPr bwMode="auto">
          <a:xfrm>
            <a:off x="2321560" y="4194196"/>
            <a:ext cx="43679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46" name="TextBox 45">
            <a:extLst>
              <a:ext uri="{FF2B5EF4-FFF2-40B4-BE49-F238E27FC236}">
                <a16:creationId xmlns:a16="http://schemas.microsoft.com/office/drawing/2014/main" id="{55EB525F-4409-478C-C23A-2B15B08406FF}"/>
              </a:ext>
            </a:extLst>
          </p:cNvPr>
          <p:cNvSpPr txBox="1"/>
          <p:nvPr/>
        </p:nvSpPr>
        <p:spPr>
          <a:xfrm>
            <a:off x="2354635" y="4123540"/>
            <a:ext cx="403716" cy="240768"/>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Sten 1</a:t>
            </a:r>
            <a:endParaRPr kumimoji="0" lang="en-GB"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7" name="Rectangle: Rounded Corners 46">
            <a:extLst>
              <a:ext uri="{FF2B5EF4-FFF2-40B4-BE49-F238E27FC236}">
                <a16:creationId xmlns:a16="http://schemas.microsoft.com/office/drawing/2014/main" id="{4B226080-4456-D44E-5ADF-D3DFE323D327}"/>
              </a:ext>
            </a:extLst>
          </p:cNvPr>
          <p:cNvSpPr/>
          <p:nvPr/>
        </p:nvSpPr>
        <p:spPr bwMode="auto">
          <a:xfrm rot="10800000">
            <a:off x="6124180" y="451679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48" name="Text Placeholder 2">
            <a:extLst>
              <a:ext uri="{FF2B5EF4-FFF2-40B4-BE49-F238E27FC236}">
                <a16:creationId xmlns:a16="http://schemas.microsoft.com/office/drawing/2014/main" id="{377E44EB-3B04-A7AF-4111-1D9E19CE14ED}"/>
              </a:ext>
            </a:extLst>
          </p:cNvPr>
          <p:cNvSpPr txBox="1">
            <a:spLocks/>
          </p:cNvSpPr>
          <p:nvPr/>
        </p:nvSpPr>
        <p:spPr>
          <a:xfrm>
            <a:off x="1056639" y="2148916"/>
            <a:ext cx="3773675"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srgbClr val="409E85"/>
                </a:solidFill>
                <a:effectLst/>
                <a:uLnTx/>
                <a:uFillTx/>
                <a:latin typeface="Arial"/>
                <a:ea typeface="Roboto" panose="02000000000000000000" pitchFamily="2" charset="0"/>
                <a:cs typeface="Times New Roman" panose="02020603050405020304" pitchFamily="18" charset="0"/>
              </a:rPr>
              <a:t>2.</a:t>
            </a:r>
          </a:p>
        </p:txBody>
      </p:sp>
      <p:pic>
        <p:nvPicPr>
          <p:cNvPr id="52" name="Picture 51">
            <a:extLst>
              <a:ext uri="{FF2B5EF4-FFF2-40B4-BE49-F238E27FC236}">
                <a16:creationId xmlns:a16="http://schemas.microsoft.com/office/drawing/2014/main" id="{842B8107-D662-CD72-7012-A245A4F56A6A}"/>
              </a:ext>
            </a:extLst>
          </p:cNvPr>
          <p:cNvPicPr>
            <a:picLocks noChangeAspect="1"/>
          </p:cNvPicPr>
          <p:nvPr/>
        </p:nvPicPr>
        <p:blipFill>
          <a:blip r:embed="rId3"/>
          <a:stretch>
            <a:fillRect/>
          </a:stretch>
        </p:blipFill>
        <p:spPr>
          <a:xfrm>
            <a:off x="6003914" y="1905823"/>
            <a:ext cx="5254890" cy="615870"/>
          </a:xfrm>
          <a:prstGeom prst="rect">
            <a:avLst/>
          </a:prstGeom>
        </p:spPr>
      </p:pic>
      <p:pic>
        <p:nvPicPr>
          <p:cNvPr id="3" name="Graphic 2">
            <a:extLst>
              <a:ext uri="{FF2B5EF4-FFF2-40B4-BE49-F238E27FC236}">
                <a16:creationId xmlns:a16="http://schemas.microsoft.com/office/drawing/2014/main" id="{21040FBF-56BE-357A-A868-C82E344A64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29021" y="3322385"/>
            <a:ext cx="357274" cy="357274"/>
          </a:xfrm>
          <a:prstGeom prst="rect">
            <a:avLst/>
          </a:prstGeom>
        </p:spPr>
      </p:pic>
      <p:pic>
        <p:nvPicPr>
          <p:cNvPr id="4" name="Graphic 3">
            <a:extLst>
              <a:ext uri="{FF2B5EF4-FFF2-40B4-BE49-F238E27FC236}">
                <a16:creationId xmlns:a16="http://schemas.microsoft.com/office/drawing/2014/main" id="{644B77F6-0EC7-1236-7B94-FCDFD2D5B5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81315" y="3322386"/>
            <a:ext cx="357272" cy="357272"/>
          </a:xfrm>
          <a:prstGeom prst="rect">
            <a:avLst/>
          </a:prstGeom>
        </p:spPr>
      </p:pic>
    </p:spTree>
    <p:extLst>
      <p:ext uri="{BB962C8B-B14F-4D97-AF65-F5344CB8AC3E}">
        <p14:creationId xmlns:p14="http://schemas.microsoft.com/office/powerpoint/2010/main" val="1632743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Response Bias</a:t>
            </a:r>
            <a:endParaRPr lang="en-GB"/>
          </a:p>
        </p:txBody>
      </p:sp>
      <p:sp>
        <p:nvSpPr>
          <p:cNvPr id="3" name="Content Placeholder 7">
            <a:extLst>
              <a:ext uri="{FF2B5EF4-FFF2-40B4-BE49-F238E27FC236}">
                <a16:creationId xmlns:a16="http://schemas.microsoft.com/office/drawing/2014/main" id="{2830464F-6852-4B77-B291-2D95A82ECAF9}"/>
              </a:ext>
            </a:extLst>
          </p:cNvPr>
          <p:cNvSpPr txBox="1">
            <a:spLocks/>
          </p:cNvSpPr>
          <p:nvPr/>
        </p:nvSpPr>
        <p:spPr>
          <a:xfrm>
            <a:off x="457199" y="1460976"/>
            <a:ext cx="7223761" cy="4179888"/>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Most people give an accurate self-description on self-report questionnaires but some do not. For example: </a:t>
            </a:r>
          </a:p>
          <a:p>
            <a:pPr marL="228600" marR="0" lvl="0" indent="-22860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242424"/>
              </a:solidFill>
              <a:effectLst/>
              <a:uLnTx/>
              <a:uFillTx/>
              <a:latin typeface="Arial"/>
              <a:ea typeface="+mn-ea"/>
              <a:cs typeface="+mn-cs"/>
            </a:endParaRP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Some people have a false impression of themselves </a:t>
            </a: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Some people are motivated to fake good or fake bad </a:t>
            </a:r>
          </a:p>
          <a:p>
            <a:pPr marL="228600" marR="0" lvl="0" indent="-22860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242424"/>
              </a:solidFill>
              <a:effectLst/>
              <a:uLnTx/>
              <a:uFillTx/>
              <a:latin typeface="Arial"/>
              <a:ea typeface="+mn-ea"/>
              <a:cs typeface="+mn-cs"/>
            </a:endParaRPr>
          </a:p>
          <a:p>
            <a:pPr marL="0" marR="0" lvl="0" indent="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None/>
              <a:tabLst/>
              <a:defRPr/>
            </a:pPr>
            <a:r>
              <a:rPr kumimoji="0" lang="en-GB" sz="1600" b="1" i="0" u="none" strike="noStrike" kern="1200" cap="none" spc="0" normalizeH="0" baseline="0" noProof="0">
                <a:ln>
                  <a:noFill/>
                </a:ln>
                <a:solidFill>
                  <a:srgbClr val="409E85"/>
                </a:solidFill>
                <a:effectLst/>
                <a:uLnTx/>
                <a:uFillTx/>
                <a:latin typeface="Arial"/>
                <a:ea typeface="+mn-ea"/>
                <a:cs typeface="+mn-cs"/>
              </a:rPr>
              <a:t>How do we know? What can we do? </a:t>
            </a:r>
          </a:p>
          <a:p>
            <a:pPr marL="228600" marR="0" lvl="0" indent="-22860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363595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C14CA244-B157-557D-A7C1-64E9DC8B8579}"/>
              </a:ext>
            </a:extLst>
          </p:cNvPr>
          <p:cNvSpPr/>
          <p:nvPr/>
        </p:nvSpPr>
        <p:spPr>
          <a:xfrm>
            <a:off x="936711" y="1581211"/>
            <a:ext cx="5007811" cy="4565589"/>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7BE05CF0-7747-CF09-76FF-2015590BDFC8}"/>
              </a:ext>
            </a:extLst>
          </p:cNvPr>
          <p:cNvSpPr>
            <a:spLocks noGrp="1"/>
          </p:cNvSpPr>
          <p:nvPr>
            <p:ph type="title"/>
          </p:nvPr>
        </p:nvSpPr>
        <p:spPr>
          <a:xfrm>
            <a:off x="838200" y="434253"/>
            <a:ext cx="10515600" cy="720291"/>
          </a:xfrm>
        </p:spPr>
        <p:txBody>
          <a:bodyPr/>
          <a:lstStyle/>
          <a:p>
            <a:pPr algn="ctr"/>
            <a:r>
              <a:rPr lang="en-GB"/>
              <a:t>Distorted Results? </a:t>
            </a:r>
          </a:p>
        </p:txBody>
      </p:sp>
      <p:sp>
        <p:nvSpPr>
          <p:cNvPr id="9" name="TextBox 8">
            <a:extLst>
              <a:ext uri="{FF2B5EF4-FFF2-40B4-BE49-F238E27FC236}">
                <a16:creationId xmlns:a16="http://schemas.microsoft.com/office/drawing/2014/main" id="{F2860070-47EE-7C58-8475-C3C45FDACF8D}"/>
              </a:ext>
            </a:extLst>
          </p:cNvPr>
          <p:cNvSpPr txBox="1"/>
          <p:nvPr/>
        </p:nvSpPr>
        <p:spPr>
          <a:xfrm>
            <a:off x="1360891" y="1965900"/>
            <a:ext cx="4091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5D2B1"/>
                </a:solidFill>
                <a:effectLst/>
                <a:uLnTx/>
                <a:uFillTx/>
                <a:latin typeface="Segoe UI"/>
                <a:ea typeface="+mn-ea"/>
                <a:cs typeface="+mn-cs"/>
              </a:rPr>
              <a:t>Prevent</a:t>
            </a:r>
          </a:p>
        </p:txBody>
      </p:sp>
      <p:sp>
        <p:nvSpPr>
          <p:cNvPr id="10" name="TextBox 9">
            <a:extLst>
              <a:ext uri="{FF2B5EF4-FFF2-40B4-BE49-F238E27FC236}">
                <a16:creationId xmlns:a16="http://schemas.microsoft.com/office/drawing/2014/main" id="{19CB22DF-3300-6AB5-73EC-A91010169107}"/>
              </a:ext>
            </a:extLst>
          </p:cNvPr>
          <p:cNvSpPr txBox="1"/>
          <p:nvPr/>
        </p:nvSpPr>
        <p:spPr>
          <a:xfrm>
            <a:off x="1360891" y="2648319"/>
            <a:ext cx="4236242" cy="31700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Use a questionnaire with a format designed to control for response bias </a:t>
            </a:r>
          </a:p>
          <a:p>
            <a:pPr marL="285750" marR="0" lvl="0" indent="-285750" algn="l" defTabSz="914400" rtl="0" eaLnBrk="1" fontAlgn="auto" latinLnBrk="0" hangingPunct="1">
              <a:lnSpc>
                <a:spcPct val="100000"/>
              </a:lnSpc>
              <a:spcBef>
                <a:spcPts val="0"/>
              </a:spcBef>
              <a:spcAft>
                <a:spcPts val="18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Before administering such a questionnaire, indicate that: </a:t>
            </a:r>
          </a:p>
          <a:p>
            <a:pPr marL="742950" marR="0" lvl="1" indent="-285750" algn="l" defTabSz="914400" rtl="0" eaLnBrk="1" fontAlgn="auto" latinLnBrk="0" hangingPunct="1">
              <a:lnSpc>
                <a:spcPct val="100000"/>
              </a:lnSpc>
              <a:spcBef>
                <a:spcPts val="0"/>
              </a:spcBef>
              <a:spcAft>
                <a:spcPts val="6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The profile will be cross-referenced with other data </a:t>
            </a:r>
          </a:p>
          <a:p>
            <a:pPr marL="742950" marR="0" lvl="1" indent="-285750" algn="l" defTabSz="914400" rtl="0" eaLnBrk="1" fontAlgn="auto" latinLnBrk="0" hangingPunct="1">
              <a:lnSpc>
                <a:spcPct val="100000"/>
              </a:lnSpc>
              <a:spcBef>
                <a:spcPts val="0"/>
              </a:spcBef>
              <a:spcAft>
                <a:spcPts val="6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The results will be discussed during feedback/interview </a:t>
            </a:r>
          </a:p>
          <a:p>
            <a:pPr marL="742950" marR="0" lvl="1" indent="-285750" algn="l" defTabSz="914400" rtl="0" eaLnBrk="1" fontAlgn="auto" latinLnBrk="0" hangingPunct="1">
              <a:lnSpc>
                <a:spcPct val="100000"/>
              </a:lnSpc>
              <a:spcBef>
                <a:spcPts val="0"/>
              </a:spcBef>
              <a:spcAft>
                <a:spcPts val="6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There are response checks within the questionnaire </a:t>
            </a:r>
          </a:p>
        </p:txBody>
      </p:sp>
      <p:sp>
        <p:nvSpPr>
          <p:cNvPr id="6" name="Rectangle: Diagonal Corners Rounded 5">
            <a:extLst>
              <a:ext uri="{FF2B5EF4-FFF2-40B4-BE49-F238E27FC236}">
                <a16:creationId xmlns:a16="http://schemas.microsoft.com/office/drawing/2014/main" id="{2169EA25-CE8C-77D8-7E03-E21558D34816}"/>
              </a:ext>
            </a:extLst>
          </p:cNvPr>
          <p:cNvSpPr/>
          <p:nvPr/>
        </p:nvSpPr>
        <p:spPr>
          <a:xfrm>
            <a:off x="6345989" y="1581211"/>
            <a:ext cx="5007811" cy="4565589"/>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BD8FC9B-E80F-38A1-0CAF-348725099CFD}"/>
              </a:ext>
            </a:extLst>
          </p:cNvPr>
          <p:cNvSpPr txBox="1"/>
          <p:nvPr/>
        </p:nvSpPr>
        <p:spPr>
          <a:xfrm>
            <a:off x="6770169" y="1965900"/>
            <a:ext cx="4091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5D2B1"/>
                </a:solidFill>
                <a:effectLst/>
                <a:uLnTx/>
                <a:uFillTx/>
                <a:latin typeface="Segoe UI"/>
                <a:ea typeface="+mn-ea"/>
                <a:cs typeface="+mn-cs"/>
              </a:rPr>
              <a:t>Detect </a:t>
            </a:r>
          </a:p>
        </p:txBody>
      </p:sp>
      <p:sp>
        <p:nvSpPr>
          <p:cNvPr id="3" name="TextBox 2">
            <a:extLst>
              <a:ext uri="{FF2B5EF4-FFF2-40B4-BE49-F238E27FC236}">
                <a16:creationId xmlns:a16="http://schemas.microsoft.com/office/drawing/2014/main" id="{18A8238B-667D-7379-928D-C60EB33BBB13}"/>
              </a:ext>
            </a:extLst>
          </p:cNvPr>
          <p:cNvSpPr txBox="1"/>
          <p:nvPr/>
        </p:nvSpPr>
        <p:spPr>
          <a:xfrm>
            <a:off x="6770169" y="2648319"/>
            <a:ext cx="4172151"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Wave uses a dynamic format which leads to both normative and ipsative scoring in the same administration </a:t>
            </a:r>
          </a:p>
          <a:p>
            <a:pPr marL="742950" marR="0" lvl="1" indent="-285750" algn="l" defTabSz="914400" rtl="0" eaLnBrk="1" fontAlgn="auto" latinLnBrk="0" hangingPunct="1">
              <a:lnSpc>
                <a:spcPct val="100000"/>
              </a:lnSpc>
              <a:spcBef>
                <a:spcPts val="0"/>
              </a:spcBef>
              <a:spcAft>
                <a:spcPts val="6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This gives an overall indication of how positive/lenient or negative/self-critical someone has been in their responses </a:t>
            </a:r>
          </a:p>
          <a:p>
            <a:pPr marL="742950" marR="0" lvl="1" indent="-285750" algn="l" defTabSz="914400" rtl="0" eaLnBrk="1" fontAlgn="auto" latinLnBrk="0" hangingPunct="1">
              <a:lnSpc>
                <a:spcPct val="100000"/>
              </a:lnSpc>
              <a:spcBef>
                <a:spcPts val="0"/>
              </a:spcBef>
              <a:spcAft>
                <a:spcPts val="6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This also highlights specific areas to the user where distortion may have occurred</a:t>
            </a:r>
          </a:p>
        </p:txBody>
      </p:sp>
    </p:spTree>
    <p:extLst>
      <p:ext uri="{BB962C8B-B14F-4D97-AF65-F5344CB8AC3E}">
        <p14:creationId xmlns:p14="http://schemas.microsoft.com/office/powerpoint/2010/main" val="3912251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Normative Scores from Ratings </a:t>
            </a:r>
            <a:endParaRPr lang="en-GB"/>
          </a:p>
        </p:txBody>
      </p:sp>
      <p:sp>
        <p:nvSpPr>
          <p:cNvPr id="10" name="Content Placeholder 3">
            <a:extLst>
              <a:ext uri="{FF2B5EF4-FFF2-40B4-BE49-F238E27FC236}">
                <a16:creationId xmlns:a16="http://schemas.microsoft.com/office/drawing/2014/main" id="{1BC01755-967A-016F-B024-6D3C3A7F3177}"/>
              </a:ext>
            </a:extLst>
          </p:cNvPr>
          <p:cNvSpPr txBox="1">
            <a:spLocks/>
          </p:cNvSpPr>
          <p:nvPr/>
        </p:nvSpPr>
        <p:spPr>
          <a:xfrm>
            <a:off x="339437" y="1336991"/>
            <a:ext cx="8083203" cy="1324929"/>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rgbClr val="409E85"/>
              </a:buClr>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People are free to rate themselves as they like on each individual statement and the resulting normative profile could reflect a highly positive or negative self-perception. </a:t>
            </a:r>
          </a:p>
          <a:p>
            <a:pPr marL="0" marR="0" lvl="0" indent="0" algn="l" defTabSz="914400" rtl="0" eaLnBrk="1" fontAlgn="auto" latinLnBrk="0" hangingPunct="1">
              <a:lnSpc>
                <a:spcPct val="100000"/>
              </a:lnSpc>
              <a:spcBef>
                <a:spcPts val="1000"/>
              </a:spcBef>
              <a:spcAft>
                <a:spcPts val="600"/>
              </a:spcAft>
              <a:buClr>
                <a:srgbClr val="409E85"/>
              </a:buClr>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Profiles can be high across most scores for people who are positive responders and vice versa for those who are very self-critical.</a:t>
            </a:r>
          </a:p>
        </p:txBody>
      </p:sp>
      <p:pic>
        <p:nvPicPr>
          <p:cNvPr id="3" name="Picture 2">
            <a:extLst>
              <a:ext uri="{FF2B5EF4-FFF2-40B4-BE49-F238E27FC236}">
                <a16:creationId xmlns:a16="http://schemas.microsoft.com/office/drawing/2014/main" id="{27172C66-9640-6602-FBC7-D9BD83127BDE}"/>
              </a:ext>
            </a:extLst>
          </p:cNvPr>
          <p:cNvPicPr>
            <a:picLocks noChangeAspect="1"/>
          </p:cNvPicPr>
          <p:nvPr/>
        </p:nvPicPr>
        <p:blipFill>
          <a:blip r:embed="rId3"/>
          <a:stretch>
            <a:fillRect/>
          </a:stretch>
        </p:blipFill>
        <p:spPr>
          <a:xfrm>
            <a:off x="2088286" y="3068320"/>
            <a:ext cx="8015428" cy="31246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41750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Ipsative Scores From Rankings </a:t>
            </a:r>
            <a:endParaRPr lang="en-GB"/>
          </a:p>
        </p:txBody>
      </p:sp>
      <p:sp>
        <p:nvSpPr>
          <p:cNvPr id="10" name="Content Placeholder 3">
            <a:extLst>
              <a:ext uri="{FF2B5EF4-FFF2-40B4-BE49-F238E27FC236}">
                <a16:creationId xmlns:a16="http://schemas.microsoft.com/office/drawing/2014/main" id="{1BC01755-967A-016F-B024-6D3C3A7F3177}"/>
              </a:ext>
            </a:extLst>
          </p:cNvPr>
          <p:cNvSpPr txBox="1">
            <a:spLocks/>
          </p:cNvSpPr>
          <p:nvPr/>
        </p:nvSpPr>
        <p:spPr>
          <a:xfrm>
            <a:off x="339437" y="1336991"/>
            <a:ext cx="8083203" cy="1324929"/>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rgbClr val="409E85"/>
              </a:buClr>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The individual is forced to choose between different statements and the resulting ipsative profile provides a balance of high and low scores. </a:t>
            </a:r>
          </a:p>
          <a:p>
            <a:pPr marL="0" marR="0" lvl="0" indent="0" algn="l" defTabSz="914400" rtl="0" eaLnBrk="1" fontAlgn="auto" latinLnBrk="0" hangingPunct="1">
              <a:lnSpc>
                <a:spcPct val="100000"/>
              </a:lnSpc>
              <a:spcBef>
                <a:spcPts val="1000"/>
              </a:spcBef>
              <a:spcAft>
                <a:spcPts val="600"/>
              </a:spcAft>
              <a:buClr>
                <a:srgbClr val="409E85"/>
              </a:buClr>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Some individuals find ranking tasks a little bit more challenging because they are always forced to prioritize one thing over another. </a:t>
            </a:r>
          </a:p>
        </p:txBody>
      </p:sp>
      <p:pic>
        <p:nvPicPr>
          <p:cNvPr id="4" name="Picture 3">
            <a:extLst>
              <a:ext uri="{FF2B5EF4-FFF2-40B4-BE49-F238E27FC236}">
                <a16:creationId xmlns:a16="http://schemas.microsoft.com/office/drawing/2014/main" id="{478EC8AA-9429-1610-5495-3734391C92EC}"/>
              </a:ext>
            </a:extLst>
          </p:cNvPr>
          <p:cNvPicPr>
            <a:picLocks noChangeAspect="1"/>
          </p:cNvPicPr>
          <p:nvPr/>
        </p:nvPicPr>
        <p:blipFill>
          <a:blip r:embed="rId3"/>
          <a:stretch>
            <a:fillRect/>
          </a:stretch>
        </p:blipFill>
        <p:spPr>
          <a:xfrm>
            <a:off x="1778002" y="3255623"/>
            <a:ext cx="8635998" cy="26014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709326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GB"/>
              <a:t>Why Both in Wave Styles? </a:t>
            </a:r>
          </a:p>
        </p:txBody>
      </p:sp>
      <p:sp>
        <p:nvSpPr>
          <p:cNvPr id="5" name="Content Placeholder 4">
            <a:extLst>
              <a:ext uri="{FF2B5EF4-FFF2-40B4-BE49-F238E27FC236}">
                <a16:creationId xmlns:a16="http://schemas.microsoft.com/office/drawing/2014/main" id="{D19D085D-9D65-B5F4-3406-20EF8113B56D}"/>
              </a:ext>
            </a:extLst>
          </p:cNvPr>
          <p:cNvSpPr>
            <a:spLocks noGrp="1"/>
          </p:cNvSpPr>
          <p:nvPr>
            <p:ph sz="quarter" idx="13"/>
          </p:nvPr>
        </p:nvSpPr>
        <p:spPr>
          <a:xfrm>
            <a:off x="339725" y="1258667"/>
            <a:ext cx="7752223" cy="1000826"/>
          </a:xfrm>
        </p:spPr>
        <p:txBody>
          <a:bodyPr>
            <a:normAutofit/>
          </a:bodyPr>
          <a:lstStyle/>
          <a:p>
            <a:pPr>
              <a:lnSpc>
                <a:spcPct val="100000"/>
              </a:lnSpc>
            </a:pPr>
            <a:r>
              <a:rPr lang="en-GB"/>
              <a:t>The dynamic rate/rank format of Wave carries a number of advantages: </a:t>
            </a:r>
          </a:p>
        </p:txBody>
      </p:sp>
      <p:sp>
        <p:nvSpPr>
          <p:cNvPr id="3" name="Content Placeholder 7">
            <a:extLst>
              <a:ext uri="{FF2B5EF4-FFF2-40B4-BE49-F238E27FC236}">
                <a16:creationId xmlns:a16="http://schemas.microsoft.com/office/drawing/2014/main" id="{2830464F-6852-4B77-B291-2D95A82ECAF9}"/>
              </a:ext>
            </a:extLst>
          </p:cNvPr>
          <p:cNvSpPr txBox="1">
            <a:spLocks/>
          </p:cNvSpPr>
          <p:nvPr/>
        </p:nvSpPr>
        <p:spPr>
          <a:xfrm>
            <a:off x="457199" y="2363616"/>
            <a:ext cx="8029499" cy="4179888"/>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Increases candidate acceptability </a:t>
            </a: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Creates more varied profiles </a:t>
            </a: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Enables reporting at facet level </a:t>
            </a: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Enhances reliability and validity </a:t>
            </a: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Makes faking more complex </a:t>
            </a: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Makes distortion easier to detect </a:t>
            </a:r>
          </a:p>
        </p:txBody>
      </p:sp>
    </p:spTree>
    <p:extLst>
      <p:ext uri="{BB962C8B-B14F-4D97-AF65-F5344CB8AC3E}">
        <p14:creationId xmlns:p14="http://schemas.microsoft.com/office/powerpoint/2010/main" val="15694513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3FD7D5-C622-CED2-B208-CEC4B78FD726}"/>
              </a:ext>
            </a:extLst>
          </p:cNvPr>
          <p:cNvSpPr>
            <a:spLocks noGrp="1"/>
          </p:cNvSpPr>
          <p:nvPr>
            <p:ph type="title"/>
          </p:nvPr>
        </p:nvSpPr>
        <p:spPr>
          <a:xfrm>
            <a:off x="339437" y="434253"/>
            <a:ext cx="10515600" cy="1059267"/>
          </a:xfrm>
        </p:spPr>
        <p:txBody>
          <a:bodyPr>
            <a:normAutofit fontScale="90000"/>
          </a:bodyPr>
          <a:lstStyle/>
          <a:p>
            <a:r>
              <a:rPr lang="en-GB"/>
              <a:t>Normative Scores from Ratings and Ipsative Scores from Rankings</a:t>
            </a:r>
          </a:p>
        </p:txBody>
      </p:sp>
      <p:graphicFrame>
        <p:nvGraphicFramePr>
          <p:cNvPr id="8" name="Table 11">
            <a:extLst>
              <a:ext uri="{FF2B5EF4-FFF2-40B4-BE49-F238E27FC236}">
                <a16:creationId xmlns:a16="http://schemas.microsoft.com/office/drawing/2014/main" id="{6A15E2C8-138D-7D87-5A4D-49EBC78634B8}"/>
              </a:ext>
            </a:extLst>
          </p:cNvPr>
          <p:cNvGraphicFramePr>
            <a:graphicFrameLocks noGrp="1"/>
          </p:cNvGraphicFramePr>
          <p:nvPr/>
        </p:nvGraphicFramePr>
        <p:xfrm>
          <a:off x="2912938" y="1714947"/>
          <a:ext cx="6096000" cy="4911262"/>
        </p:xfrm>
        <a:graphic>
          <a:graphicData uri="http://schemas.openxmlformats.org/drawingml/2006/table">
            <a:tbl>
              <a:tblPr firstRow="1" bandRow="1">
                <a:tableStyleId>{5C22544A-7EE6-4342-B048-85BDC9FD1C3A}</a:tableStyleId>
              </a:tblPr>
              <a:tblGrid>
                <a:gridCol w="555812">
                  <a:extLst>
                    <a:ext uri="{9D8B030D-6E8A-4147-A177-3AD203B41FA5}">
                      <a16:colId xmlns:a16="http://schemas.microsoft.com/office/drawing/2014/main" val="1936554516"/>
                    </a:ext>
                  </a:extLst>
                </a:gridCol>
                <a:gridCol w="2653552">
                  <a:extLst>
                    <a:ext uri="{9D8B030D-6E8A-4147-A177-3AD203B41FA5}">
                      <a16:colId xmlns:a16="http://schemas.microsoft.com/office/drawing/2014/main" val="2080467346"/>
                    </a:ext>
                  </a:extLst>
                </a:gridCol>
                <a:gridCol w="2886636">
                  <a:extLst>
                    <a:ext uri="{9D8B030D-6E8A-4147-A177-3AD203B41FA5}">
                      <a16:colId xmlns:a16="http://schemas.microsoft.com/office/drawing/2014/main" val="3845293876"/>
                    </a:ext>
                  </a:extLst>
                </a:gridCol>
              </a:tblGrid>
              <a:tr h="589183">
                <a:tc>
                  <a:txBody>
                    <a:bodyPr/>
                    <a:lstStyle/>
                    <a:p>
                      <a:endParaRPr lang="en-GB"/>
                    </a:p>
                  </a:txBody>
                  <a:tcPr>
                    <a:noFill/>
                  </a:tcPr>
                </a:tc>
                <a:tc>
                  <a:txBody>
                    <a:bodyPr/>
                    <a:lstStyle/>
                    <a:p>
                      <a:r>
                        <a:rPr lang="en-US">
                          <a:solidFill>
                            <a:schemeClr val="tx2"/>
                          </a:solidFill>
                        </a:rPr>
                        <a:t>Normative Scores from Ratings</a:t>
                      </a:r>
                      <a:endParaRPr lang="en-GB">
                        <a:solidFill>
                          <a:schemeClr val="tx2"/>
                        </a:solidFill>
                      </a:endParaRPr>
                    </a:p>
                  </a:txBody>
                  <a:tcPr/>
                </a:tc>
                <a:tc>
                  <a:txBody>
                    <a:bodyPr/>
                    <a:lstStyle/>
                    <a:p>
                      <a:r>
                        <a:rPr lang="en-US">
                          <a:solidFill>
                            <a:schemeClr val="tx2"/>
                          </a:solidFill>
                        </a:rPr>
                        <a:t>Ipsative Scores from Rankings</a:t>
                      </a:r>
                      <a:endParaRPr lang="en-GB">
                        <a:solidFill>
                          <a:schemeClr val="tx2"/>
                        </a:solidFill>
                      </a:endParaRPr>
                    </a:p>
                  </a:txBody>
                  <a:tcPr/>
                </a:tc>
                <a:extLst>
                  <a:ext uri="{0D108BD9-81ED-4DB2-BD59-A6C34878D82A}">
                    <a16:rowId xmlns:a16="http://schemas.microsoft.com/office/drawing/2014/main" val="3301790696"/>
                  </a:ext>
                </a:extLst>
              </a:tr>
              <a:tr h="1982194">
                <a:tc>
                  <a:txBody>
                    <a:bodyPr/>
                    <a:lstStyle/>
                    <a:p>
                      <a:pPr algn="ctr"/>
                      <a:r>
                        <a:rPr lang="en-US">
                          <a:solidFill>
                            <a:schemeClr val="tx2"/>
                          </a:solidFill>
                        </a:rPr>
                        <a:t>Advantages</a:t>
                      </a:r>
                      <a:endParaRPr lang="en-GB">
                        <a:solidFill>
                          <a:schemeClr val="tx2"/>
                        </a:solidFill>
                      </a:endParaRPr>
                    </a:p>
                  </a:txBody>
                  <a:tcPr vert="vert270">
                    <a:solidFill>
                      <a:schemeClr val="accent1"/>
                    </a:solidFill>
                  </a:tcPr>
                </a:tc>
                <a:tc>
                  <a:txBody>
                    <a:bodyPr/>
                    <a:lstStyle/>
                    <a:p>
                      <a:pPr marL="285750" indent="-285750">
                        <a:buFont typeface="Arial" panose="020B0604020202020204" pitchFamily="34" charset="0"/>
                        <a:buChar char="•"/>
                      </a:pPr>
                      <a:r>
                        <a:rPr lang="en-US" sz="1600"/>
                        <a:t>User friendly for individuals to rate themselves as they see fit</a:t>
                      </a:r>
                      <a:endParaRPr lang="en-GB" sz="1600"/>
                    </a:p>
                  </a:txBody>
                  <a:tcPr marL="216000" marR="216000" marT="180000">
                    <a:solidFill>
                      <a:schemeClr val="accent1">
                        <a:lumMod val="20000"/>
                        <a:lumOff val="80000"/>
                      </a:schemeClr>
                    </a:solidFill>
                  </a:tcPr>
                </a:tc>
                <a:tc>
                  <a:txBody>
                    <a:bodyPr/>
                    <a:lstStyle/>
                    <a:p>
                      <a:pPr marL="285750" indent="-285750">
                        <a:buFont typeface="Arial" panose="020B0604020202020204" pitchFamily="34" charset="0"/>
                        <a:buChar char="•"/>
                      </a:pPr>
                      <a:r>
                        <a:rPr lang="en-US" sz="1600"/>
                        <a:t>Pull greater differentiation out of profiles</a:t>
                      </a:r>
                    </a:p>
                    <a:p>
                      <a:pPr marL="285750" indent="-285750">
                        <a:buFont typeface="Arial" panose="020B0604020202020204" pitchFamily="34" charset="0"/>
                        <a:buChar char="•"/>
                      </a:pPr>
                      <a:r>
                        <a:rPr lang="en-US" sz="1600"/>
                        <a:t>Controls for acquiescence</a:t>
                      </a:r>
                      <a:endParaRPr lang="en-GB" sz="1600"/>
                    </a:p>
                  </a:txBody>
                  <a:tcPr marL="216000" marR="216000" marT="180000">
                    <a:solidFill>
                      <a:schemeClr val="accent1">
                        <a:lumMod val="20000"/>
                        <a:lumOff val="80000"/>
                      </a:schemeClr>
                    </a:solidFill>
                  </a:tcPr>
                </a:tc>
                <a:extLst>
                  <a:ext uri="{0D108BD9-81ED-4DB2-BD59-A6C34878D82A}">
                    <a16:rowId xmlns:a16="http://schemas.microsoft.com/office/drawing/2014/main" val="568766167"/>
                  </a:ext>
                </a:extLst>
              </a:tr>
              <a:tr h="2288988">
                <a:tc>
                  <a:txBody>
                    <a:bodyPr/>
                    <a:lstStyle/>
                    <a:p>
                      <a:pPr algn="ctr"/>
                      <a:r>
                        <a:rPr lang="en-US">
                          <a:solidFill>
                            <a:schemeClr val="tx2"/>
                          </a:solidFill>
                        </a:rPr>
                        <a:t>Disadvantages</a:t>
                      </a:r>
                      <a:endParaRPr lang="en-GB">
                        <a:solidFill>
                          <a:schemeClr val="tx2"/>
                        </a:solidFill>
                      </a:endParaRPr>
                    </a:p>
                  </a:txBody>
                  <a:tcPr vert="vert270">
                    <a:solidFill>
                      <a:schemeClr val="accent1"/>
                    </a:solidFill>
                  </a:tcPr>
                </a:tc>
                <a:tc>
                  <a:txBody>
                    <a:bodyPr/>
                    <a:lstStyle/>
                    <a:p>
                      <a:pPr marL="285750" indent="-285750">
                        <a:buFont typeface="Arial" panose="020B0604020202020204" pitchFamily="34" charset="0"/>
                        <a:buChar char="•"/>
                      </a:pPr>
                      <a:r>
                        <a:rPr lang="en-US" sz="1600"/>
                        <a:t>Can lead to profiles that reflect overly-lenient or overly self-critical responses</a:t>
                      </a:r>
                    </a:p>
                    <a:p>
                      <a:pPr marL="285750" indent="-285750">
                        <a:buFont typeface="Arial" panose="020B0604020202020204" pitchFamily="34" charset="0"/>
                        <a:buChar char="•"/>
                      </a:pPr>
                      <a:r>
                        <a:rPr lang="en-US" sz="1600"/>
                        <a:t>Can be purposefully inflated</a:t>
                      </a:r>
                      <a:endParaRPr lang="en-GB" sz="1600"/>
                    </a:p>
                  </a:txBody>
                  <a:tcPr marL="216000" marR="216000" marT="180000">
                    <a:solidFill>
                      <a:schemeClr val="accent1">
                        <a:lumMod val="20000"/>
                        <a:lumOff val="80000"/>
                      </a:schemeClr>
                    </a:solidFill>
                  </a:tcPr>
                </a:tc>
                <a:tc>
                  <a:txBody>
                    <a:bodyPr/>
                    <a:lstStyle/>
                    <a:p>
                      <a:pPr marL="285750" indent="-285750">
                        <a:buFont typeface="Arial" panose="020B0604020202020204" pitchFamily="34" charset="0"/>
                        <a:buChar char="•"/>
                      </a:pPr>
                      <a:r>
                        <a:rPr lang="en-US" sz="1600"/>
                        <a:t>Can be challenging for individuals to </a:t>
                      </a:r>
                      <a:r>
                        <a:rPr lang="en-US" sz="1600" err="1"/>
                        <a:t>prioritise</a:t>
                      </a:r>
                      <a:r>
                        <a:rPr lang="en-US" sz="1600"/>
                        <a:t> one </a:t>
                      </a:r>
                      <a:r>
                        <a:rPr lang="en-US" sz="1600" err="1"/>
                        <a:t>behaviour</a:t>
                      </a:r>
                      <a:r>
                        <a:rPr lang="en-US" sz="1600"/>
                        <a:t> over another</a:t>
                      </a:r>
                      <a:endParaRPr lang="en-GB" sz="1600"/>
                    </a:p>
                  </a:txBody>
                  <a:tcPr marL="216000" marR="216000" marT="180000">
                    <a:solidFill>
                      <a:schemeClr val="accent1">
                        <a:lumMod val="20000"/>
                        <a:lumOff val="80000"/>
                      </a:schemeClr>
                    </a:solidFill>
                  </a:tcPr>
                </a:tc>
                <a:extLst>
                  <a:ext uri="{0D108BD9-81ED-4DB2-BD59-A6C34878D82A}">
                    <a16:rowId xmlns:a16="http://schemas.microsoft.com/office/drawing/2014/main" val="2477177077"/>
                  </a:ext>
                </a:extLst>
              </a:tr>
            </a:tbl>
          </a:graphicData>
        </a:graphic>
      </p:graphicFrame>
      <p:sp>
        <p:nvSpPr>
          <p:cNvPr id="9" name="Rectangle 8">
            <a:extLst>
              <a:ext uri="{FF2B5EF4-FFF2-40B4-BE49-F238E27FC236}">
                <a16:creationId xmlns:a16="http://schemas.microsoft.com/office/drawing/2014/main" id="{50522C6D-C6CB-214E-CE2E-E7D3CC9F8E50}"/>
              </a:ext>
            </a:extLst>
          </p:cNvPr>
          <p:cNvSpPr/>
          <p:nvPr/>
        </p:nvSpPr>
        <p:spPr>
          <a:xfrm>
            <a:off x="3509384" y="2403736"/>
            <a:ext cx="2504141" cy="18527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F06D2F76-FF04-692F-A149-B8FEA98BD1B1}"/>
              </a:ext>
            </a:extLst>
          </p:cNvPr>
          <p:cNvSpPr/>
          <p:nvPr/>
        </p:nvSpPr>
        <p:spPr>
          <a:xfrm>
            <a:off x="3509383" y="4408842"/>
            <a:ext cx="2504141" cy="18527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51B0B3C1-22FD-7244-9C48-994E5274C828}"/>
              </a:ext>
            </a:extLst>
          </p:cNvPr>
          <p:cNvSpPr/>
          <p:nvPr/>
        </p:nvSpPr>
        <p:spPr>
          <a:xfrm>
            <a:off x="6156960" y="2403736"/>
            <a:ext cx="2702172" cy="18527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CAA7EBBB-A2B3-A580-8163-577D3856D0DE}"/>
              </a:ext>
            </a:extLst>
          </p:cNvPr>
          <p:cNvSpPr/>
          <p:nvPr/>
        </p:nvSpPr>
        <p:spPr>
          <a:xfrm>
            <a:off x="6156960" y="4384823"/>
            <a:ext cx="2799982" cy="18527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9749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A56BB27-88EF-0019-6923-C0F3845113F9}"/>
              </a:ext>
            </a:extLst>
          </p:cNvPr>
          <p:cNvSpPr txBox="1"/>
          <p:nvPr/>
        </p:nvSpPr>
        <p:spPr>
          <a:xfrm>
            <a:off x="1063690" y="3495534"/>
            <a:ext cx="286449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Delivering the fastest &amp; most powerful solutions for an effective &amp; engaging experience</a:t>
            </a:r>
          </a:p>
        </p:txBody>
      </p:sp>
      <p:sp>
        <p:nvSpPr>
          <p:cNvPr id="25" name="TextBox 24">
            <a:extLst>
              <a:ext uri="{FF2B5EF4-FFF2-40B4-BE49-F238E27FC236}">
                <a16:creationId xmlns:a16="http://schemas.microsoft.com/office/drawing/2014/main" id="{A7810437-57CF-94E3-9929-F5E2080693AA}"/>
              </a:ext>
            </a:extLst>
          </p:cNvPr>
          <p:cNvSpPr txBox="1"/>
          <p:nvPr/>
        </p:nvSpPr>
        <p:spPr>
          <a:xfrm>
            <a:off x="4662028" y="3495534"/>
            <a:ext cx="286449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Unlocking the collective potential of your workforce to thrive in a changing workplace </a:t>
            </a:r>
          </a:p>
        </p:txBody>
      </p:sp>
      <p:sp>
        <p:nvSpPr>
          <p:cNvPr id="26" name="TextBox 25">
            <a:extLst>
              <a:ext uri="{FF2B5EF4-FFF2-40B4-BE49-F238E27FC236}">
                <a16:creationId xmlns:a16="http://schemas.microsoft.com/office/drawing/2014/main" id="{45E765FE-E425-B41B-1B24-51EC34952A40}"/>
              </a:ext>
            </a:extLst>
          </p:cNvPr>
          <p:cNvSpPr txBox="1"/>
          <p:nvPr/>
        </p:nvSpPr>
        <p:spPr>
          <a:xfrm>
            <a:off x="8260366" y="3387813"/>
            <a:ext cx="28644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Recognizing everyone has potential for something &amp; linking leadership to organizational outcomes</a:t>
            </a:r>
          </a:p>
        </p:txBody>
      </p:sp>
      <p:sp>
        <p:nvSpPr>
          <p:cNvPr id="28" name="Rectangle 27">
            <a:extLst>
              <a:ext uri="{FF2B5EF4-FFF2-40B4-BE49-F238E27FC236}">
                <a16:creationId xmlns:a16="http://schemas.microsoft.com/office/drawing/2014/main" id="{28C96915-1D39-8B85-B7D8-7C3E4A1CD16C}"/>
              </a:ext>
            </a:extLst>
          </p:cNvPr>
          <p:cNvSpPr/>
          <p:nvPr/>
        </p:nvSpPr>
        <p:spPr>
          <a:xfrm>
            <a:off x="996357" y="3047076"/>
            <a:ext cx="10086391" cy="1342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itle 6">
            <a:extLst>
              <a:ext uri="{FF2B5EF4-FFF2-40B4-BE49-F238E27FC236}">
                <a16:creationId xmlns:a16="http://schemas.microsoft.com/office/drawing/2014/main" id="{5FF15AD2-C4ED-045D-E6FB-A9A78307BA7F}"/>
              </a:ext>
            </a:extLst>
          </p:cNvPr>
          <p:cNvSpPr>
            <a:spLocks noGrp="1"/>
          </p:cNvSpPr>
          <p:nvPr>
            <p:ph type="title"/>
          </p:nvPr>
        </p:nvSpPr>
        <p:spPr>
          <a:xfrm>
            <a:off x="1063690" y="555550"/>
            <a:ext cx="10086391" cy="881363"/>
          </a:xfrm>
        </p:spPr>
        <p:txBody>
          <a:bodyPr>
            <a:normAutofit/>
          </a:bodyPr>
          <a:lstStyle/>
          <a:p>
            <a:pPr algn="ctr"/>
            <a:r>
              <a:rPr lang="en-GB"/>
              <a:t>Talent assessment solutions</a:t>
            </a:r>
          </a:p>
        </p:txBody>
      </p:sp>
      <p:pic>
        <p:nvPicPr>
          <p:cNvPr id="5" name="Graphic 4">
            <a:extLst>
              <a:ext uri="{FF2B5EF4-FFF2-40B4-BE49-F238E27FC236}">
                <a16:creationId xmlns:a16="http://schemas.microsoft.com/office/drawing/2014/main" id="{593B6C70-6601-D7DC-F4D9-591A7F6D5A9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20048" y="2551208"/>
            <a:ext cx="1349128" cy="1338830"/>
          </a:xfrm>
          <a:prstGeom prst="rect">
            <a:avLst/>
          </a:prstGeom>
        </p:spPr>
      </p:pic>
      <p:grpSp>
        <p:nvGrpSpPr>
          <p:cNvPr id="6" name="Group 5">
            <a:extLst>
              <a:ext uri="{FF2B5EF4-FFF2-40B4-BE49-F238E27FC236}">
                <a16:creationId xmlns:a16="http://schemas.microsoft.com/office/drawing/2014/main" id="{1D230E1F-FD50-7E8A-99CB-58B570583227}"/>
              </a:ext>
            </a:extLst>
          </p:cNvPr>
          <p:cNvGrpSpPr/>
          <p:nvPr/>
        </p:nvGrpSpPr>
        <p:grpSpPr>
          <a:xfrm>
            <a:off x="8993910" y="2537164"/>
            <a:ext cx="1479323" cy="1231288"/>
            <a:chOff x="4062427" y="1738312"/>
            <a:chExt cx="4062873" cy="3381660"/>
          </a:xfrm>
        </p:grpSpPr>
        <p:sp>
          <p:nvSpPr>
            <p:cNvPr id="10" name="Freeform: Shape 9">
              <a:extLst>
                <a:ext uri="{FF2B5EF4-FFF2-40B4-BE49-F238E27FC236}">
                  <a16:creationId xmlns:a16="http://schemas.microsoft.com/office/drawing/2014/main" id="{528F573C-ABB0-268D-AE0F-129877D5383C}"/>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659BEECE-BEE6-B43D-2131-64479EB877C8}"/>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1EA1BCBD-74D5-AF9F-C86F-24CC91288D12}"/>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5391C7EF-B25E-2605-FDBB-2D7B25E17142}"/>
              </a:ext>
            </a:extLst>
          </p:cNvPr>
          <p:cNvGrpSpPr/>
          <p:nvPr/>
        </p:nvGrpSpPr>
        <p:grpSpPr>
          <a:xfrm>
            <a:off x="5474537" y="2577353"/>
            <a:ext cx="1242926" cy="1202562"/>
            <a:chOff x="4241051" y="2324992"/>
            <a:chExt cx="1382912" cy="1338002"/>
          </a:xfrm>
        </p:grpSpPr>
        <p:sp>
          <p:nvSpPr>
            <p:cNvPr id="14" name="Freeform: Shape 13">
              <a:extLst>
                <a:ext uri="{FF2B5EF4-FFF2-40B4-BE49-F238E27FC236}">
                  <a16:creationId xmlns:a16="http://schemas.microsoft.com/office/drawing/2014/main" id="{5AA13F15-0D9A-2508-13E3-5B33FFFFBA94}"/>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CB8A3502-BBC4-DBEC-13DA-678A69CF2C0B}"/>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3DEDE8D2-5848-3204-B9AC-F8571213643C}"/>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AE6C510D-B971-6C0B-3440-811AE499ECA9}"/>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C0F53160-7E5F-B387-C4E5-D2274D87AAA5}"/>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8E4103B1-122D-8087-3802-3EAD441D5A0D}"/>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21" name="TextBox 20">
            <a:extLst>
              <a:ext uri="{FF2B5EF4-FFF2-40B4-BE49-F238E27FC236}">
                <a16:creationId xmlns:a16="http://schemas.microsoft.com/office/drawing/2014/main" id="{02AC9796-EDAA-5C2F-098A-58DC220A9400}"/>
              </a:ext>
            </a:extLst>
          </p:cNvPr>
          <p:cNvSpPr txBox="1"/>
          <p:nvPr/>
        </p:nvSpPr>
        <p:spPr>
          <a:xfrm>
            <a:off x="1212545" y="4056401"/>
            <a:ext cx="25454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Hire Talent</a:t>
            </a:r>
          </a:p>
        </p:txBody>
      </p:sp>
      <p:sp>
        <p:nvSpPr>
          <p:cNvPr id="22" name="TextBox 21">
            <a:extLst>
              <a:ext uri="{FF2B5EF4-FFF2-40B4-BE49-F238E27FC236}">
                <a16:creationId xmlns:a16="http://schemas.microsoft.com/office/drawing/2014/main" id="{33F956A2-1F27-61DB-2465-290D0234FD22}"/>
              </a:ext>
            </a:extLst>
          </p:cNvPr>
          <p:cNvSpPr txBox="1"/>
          <p:nvPr/>
        </p:nvSpPr>
        <p:spPr>
          <a:xfrm>
            <a:off x="4821542" y="4056401"/>
            <a:ext cx="25454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Build Talent</a:t>
            </a:r>
          </a:p>
        </p:txBody>
      </p:sp>
      <p:sp>
        <p:nvSpPr>
          <p:cNvPr id="23" name="TextBox 22">
            <a:extLst>
              <a:ext uri="{FF2B5EF4-FFF2-40B4-BE49-F238E27FC236}">
                <a16:creationId xmlns:a16="http://schemas.microsoft.com/office/drawing/2014/main" id="{6E7F7195-50CE-234C-BDD3-7F30B1535869}"/>
              </a:ext>
            </a:extLst>
          </p:cNvPr>
          <p:cNvSpPr txBox="1"/>
          <p:nvPr/>
        </p:nvSpPr>
        <p:spPr>
          <a:xfrm>
            <a:off x="8417989" y="4056401"/>
            <a:ext cx="25454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Lead Talent</a:t>
            </a:r>
          </a:p>
        </p:txBody>
      </p:sp>
    </p:spTree>
    <p:extLst>
      <p:ext uri="{BB962C8B-B14F-4D97-AF65-F5344CB8AC3E}">
        <p14:creationId xmlns:p14="http://schemas.microsoft.com/office/powerpoint/2010/main" val="204817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grpId="0" nodeType="clickEffect" p14:presetBounceEnd="40000">
                                      <p:stCondLst>
                                        <p:cond delay="0"/>
                                      </p:stCondLst>
                                      <p:childTnLst>
                                        <p:animMotion origin="layout" path="M 2.5E-6 4.07407E-6 L 2.5E-6 0.1699 " pathEditMode="relative" rAng="0" ptsTypes="AA" p14:bounceEnd="40000">
                                          <p:cBhvr>
                                            <p:cTn id="6" dur="1000" fill="hold"/>
                                            <p:tgtEl>
                                              <p:spTgt spid="24"/>
                                            </p:tgtEl>
                                            <p:attrNameLst>
                                              <p:attrName>ppt_x</p:attrName>
                                              <p:attrName>ppt_y</p:attrName>
                                            </p:attrNameLst>
                                          </p:cBhvr>
                                          <p:rCtr x="0" y="849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fill="hold" grpId="0" nodeType="clickEffect" p14:presetBounceEnd="40000">
                                      <p:stCondLst>
                                        <p:cond delay="0"/>
                                      </p:stCondLst>
                                      <p:childTnLst>
                                        <p:animMotion origin="layout" path="M 2.08333E-7 4.07407E-6 L 2.08333E-7 0.17106 " pathEditMode="relative" rAng="0" ptsTypes="AA" p14:bounceEnd="40000">
                                          <p:cBhvr>
                                            <p:cTn id="10" dur="1000" fill="hold"/>
                                            <p:tgtEl>
                                              <p:spTgt spid="25"/>
                                            </p:tgtEl>
                                            <p:attrNameLst>
                                              <p:attrName>ppt_x</p:attrName>
                                              <p:attrName>ppt_y</p:attrName>
                                            </p:attrNameLst>
                                          </p:cBhvr>
                                          <p:rCtr x="0" y="854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fill="hold" grpId="0" nodeType="clickEffect" p14:presetBounceEnd="40000">
                                      <p:stCondLst>
                                        <p:cond delay="0"/>
                                      </p:stCondLst>
                                      <p:childTnLst>
                                        <p:animMotion origin="layout" path="M -1.875E-6 4.07407E-6 L -1.875E-6 0.18495 " pathEditMode="relative" rAng="0" ptsTypes="AA" p14:bounceEnd="40000">
                                          <p:cBhvr>
                                            <p:cTn id="14" dur="1000" fill="hold"/>
                                            <p:tgtEl>
                                              <p:spTgt spid="26"/>
                                            </p:tgtEl>
                                            <p:attrNameLst>
                                              <p:attrName>ppt_x</p:attrName>
                                              <p:attrName>ppt_y</p:attrName>
                                            </p:attrNameLst>
                                          </p:cBhvr>
                                          <p:rCtr x="0" y="9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grpId="0" nodeType="clickEffect">
                                      <p:stCondLst>
                                        <p:cond delay="0"/>
                                      </p:stCondLst>
                                      <p:childTnLst>
                                        <p:animMotion origin="layout" path="M 2.5E-6 4.07407E-6 L 2.5E-6 0.1699 " pathEditMode="relative" rAng="0" ptsTypes="AA">
                                          <p:cBhvr>
                                            <p:cTn id="6" dur="1000" fill="hold"/>
                                            <p:tgtEl>
                                              <p:spTgt spid="24"/>
                                            </p:tgtEl>
                                            <p:attrNameLst>
                                              <p:attrName>ppt_x</p:attrName>
                                              <p:attrName>ppt_y</p:attrName>
                                            </p:attrNameLst>
                                          </p:cBhvr>
                                          <p:rCtr x="0" y="849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fill="hold" grpId="0" nodeType="clickEffect">
                                      <p:stCondLst>
                                        <p:cond delay="0"/>
                                      </p:stCondLst>
                                      <p:childTnLst>
                                        <p:animMotion origin="layout" path="M 2.08333E-7 4.07407E-6 L 2.08333E-7 0.17106 " pathEditMode="relative" rAng="0" ptsTypes="AA">
                                          <p:cBhvr>
                                            <p:cTn id="10" dur="1000" fill="hold"/>
                                            <p:tgtEl>
                                              <p:spTgt spid="25"/>
                                            </p:tgtEl>
                                            <p:attrNameLst>
                                              <p:attrName>ppt_x</p:attrName>
                                              <p:attrName>ppt_y</p:attrName>
                                            </p:attrNameLst>
                                          </p:cBhvr>
                                          <p:rCtr x="0" y="854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fill="hold" grpId="0" nodeType="clickEffect">
                                      <p:stCondLst>
                                        <p:cond delay="0"/>
                                      </p:stCondLst>
                                      <p:childTnLst>
                                        <p:animMotion origin="layout" path="M -1.875E-6 4.07407E-6 L -1.875E-6 0.18495 " pathEditMode="relative" rAng="0" ptsTypes="AA">
                                          <p:cBhvr>
                                            <p:cTn id="14" dur="1000" fill="hold"/>
                                            <p:tgtEl>
                                              <p:spTgt spid="26"/>
                                            </p:tgtEl>
                                            <p:attrNameLst>
                                              <p:attrName>ppt_x</p:attrName>
                                              <p:attrName>ppt_y</p:attrName>
                                            </p:attrNameLst>
                                          </p:cBhvr>
                                          <p:rCtr x="0" y="9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Deep Dive 3: Normative-Ipsative Splits </a:t>
            </a:r>
            <a:endParaRPr lang="en-GB"/>
          </a:p>
        </p:txBody>
      </p:sp>
      <p:sp>
        <p:nvSpPr>
          <p:cNvPr id="10" name="Content Placeholder 3">
            <a:extLst>
              <a:ext uri="{FF2B5EF4-FFF2-40B4-BE49-F238E27FC236}">
                <a16:creationId xmlns:a16="http://schemas.microsoft.com/office/drawing/2014/main" id="{1BC01755-967A-016F-B024-6D3C3A7F3177}"/>
              </a:ext>
            </a:extLst>
          </p:cNvPr>
          <p:cNvSpPr txBox="1">
            <a:spLocks/>
          </p:cNvSpPr>
          <p:nvPr/>
        </p:nvSpPr>
        <p:spPr>
          <a:xfrm>
            <a:off x="339437" y="1336991"/>
            <a:ext cx="8814723" cy="612545"/>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rgbClr val="409E85"/>
              </a:buClr>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Differences of three </a:t>
            </a:r>
            <a:r>
              <a:rPr kumimoji="0" lang="en-GB" sz="1600" b="0" i="0" u="none" strike="noStrike" kern="1200" cap="none" spc="0" normalizeH="0" baseline="0" noProof="0" err="1">
                <a:ln>
                  <a:noFill/>
                </a:ln>
                <a:solidFill>
                  <a:srgbClr val="242424"/>
                </a:solidFill>
                <a:effectLst/>
                <a:uLnTx/>
                <a:uFillTx/>
                <a:latin typeface="Arial"/>
                <a:ea typeface="+mn-ea"/>
                <a:cs typeface="+mn-cs"/>
              </a:rPr>
              <a:t>Stens</a:t>
            </a:r>
            <a:r>
              <a:rPr kumimoji="0" lang="en-GB" sz="1600" b="0" i="0" u="none" strike="noStrike" kern="1200" cap="none" spc="0" normalizeH="0" baseline="0" noProof="0">
                <a:ln>
                  <a:noFill/>
                </a:ln>
                <a:solidFill>
                  <a:srgbClr val="242424"/>
                </a:solidFill>
                <a:effectLst/>
                <a:uLnTx/>
                <a:uFillTx/>
                <a:latin typeface="Arial"/>
                <a:ea typeface="+mn-ea"/>
                <a:cs typeface="+mn-cs"/>
              </a:rPr>
              <a:t> or more between an individual’s normative and ipsative response on a dimension are highlighted and could represent an area of over- or under-rating to explore. </a:t>
            </a:r>
          </a:p>
        </p:txBody>
      </p:sp>
      <p:sp>
        <p:nvSpPr>
          <p:cNvPr id="11" name="TextBox 10">
            <a:extLst>
              <a:ext uri="{FF2B5EF4-FFF2-40B4-BE49-F238E27FC236}">
                <a16:creationId xmlns:a16="http://schemas.microsoft.com/office/drawing/2014/main" id="{1556E1F6-7D03-FC86-0C8A-15E12FBF0423}"/>
              </a:ext>
            </a:extLst>
          </p:cNvPr>
          <p:cNvSpPr txBox="1"/>
          <p:nvPr/>
        </p:nvSpPr>
        <p:spPr>
          <a:xfrm>
            <a:off x="339437" y="2503922"/>
            <a:ext cx="45983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09E85"/>
                </a:solidFill>
                <a:effectLst/>
                <a:uLnTx/>
                <a:uFillTx/>
                <a:latin typeface="Segoe UI"/>
                <a:ea typeface="+mn-ea"/>
                <a:cs typeface="+mn-cs"/>
              </a:rPr>
              <a:t>Normative score is higher than ipsative score </a:t>
            </a:r>
          </a:p>
        </p:txBody>
      </p:sp>
      <p:sp>
        <p:nvSpPr>
          <p:cNvPr id="12" name="TextBox 11">
            <a:extLst>
              <a:ext uri="{FF2B5EF4-FFF2-40B4-BE49-F238E27FC236}">
                <a16:creationId xmlns:a16="http://schemas.microsoft.com/office/drawing/2014/main" id="{E0EBA083-1435-4452-9057-91B1E43C3F8D}"/>
              </a:ext>
            </a:extLst>
          </p:cNvPr>
          <p:cNvSpPr txBox="1"/>
          <p:nvPr/>
        </p:nvSpPr>
        <p:spPr>
          <a:xfrm>
            <a:off x="6096000" y="2503922"/>
            <a:ext cx="45983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09E85"/>
                </a:solidFill>
                <a:effectLst/>
                <a:uLnTx/>
                <a:uFillTx/>
                <a:latin typeface="Segoe UI"/>
                <a:ea typeface="+mn-ea"/>
                <a:cs typeface="+mn-cs"/>
              </a:rPr>
              <a:t>Ipsative score is higher than normative score </a:t>
            </a:r>
          </a:p>
        </p:txBody>
      </p:sp>
      <p:sp>
        <p:nvSpPr>
          <p:cNvPr id="24" name="TextBox 23">
            <a:extLst>
              <a:ext uri="{FF2B5EF4-FFF2-40B4-BE49-F238E27FC236}">
                <a16:creationId xmlns:a16="http://schemas.microsoft.com/office/drawing/2014/main" id="{D5781435-98F9-60B6-9739-72671550C595}"/>
              </a:ext>
            </a:extLst>
          </p:cNvPr>
          <p:cNvSpPr txBox="1"/>
          <p:nvPr/>
        </p:nvSpPr>
        <p:spPr>
          <a:xfrm>
            <a:off x="339437" y="4640865"/>
            <a:ext cx="526888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Check/verify for potential exaggeration </a:t>
            </a:r>
          </a:p>
        </p:txBody>
      </p:sp>
      <p:sp>
        <p:nvSpPr>
          <p:cNvPr id="25" name="TextBox 24">
            <a:extLst>
              <a:ext uri="{FF2B5EF4-FFF2-40B4-BE49-F238E27FC236}">
                <a16:creationId xmlns:a16="http://schemas.microsoft.com/office/drawing/2014/main" id="{77FB765F-A691-4818-08EB-1946CBD96E96}"/>
              </a:ext>
            </a:extLst>
          </p:cNvPr>
          <p:cNvSpPr txBox="1"/>
          <p:nvPr/>
        </p:nvSpPr>
        <p:spPr>
          <a:xfrm>
            <a:off x="6144238" y="4640865"/>
            <a:ext cx="505665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Check/verify for potential modesty/self criticism </a:t>
            </a:r>
          </a:p>
        </p:txBody>
      </p:sp>
      <p:pic>
        <p:nvPicPr>
          <p:cNvPr id="14" name="Picture 13">
            <a:extLst>
              <a:ext uri="{FF2B5EF4-FFF2-40B4-BE49-F238E27FC236}">
                <a16:creationId xmlns:a16="http://schemas.microsoft.com/office/drawing/2014/main" id="{BB041257-A4D4-89C5-743B-AAA44B84AED9}"/>
              </a:ext>
            </a:extLst>
          </p:cNvPr>
          <p:cNvPicPr>
            <a:picLocks noChangeAspect="1"/>
          </p:cNvPicPr>
          <p:nvPr/>
        </p:nvPicPr>
        <p:blipFill>
          <a:blip r:embed="rId3"/>
          <a:stretch>
            <a:fillRect/>
          </a:stretch>
        </p:blipFill>
        <p:spPr>
          <a:xfrm>
            <a:off x="362297" y="3308870"/>
            <a:ext cx="5040444" cy="948704"/>
          </a:xfrm>
          <a:prstGeom prst="rect">
            <a:avLst/>
          </a:prstGeom>
        </p:spPr>
      </p:pic>
      <p:pic>
        <p:nvPicPr>
          <p:cNvPr id="16" name="Picture 15">
            <a:extLst>
              <a:ext uri="{FF2B5EF4-FFF2-40B4-BE49-F238E27FC236}">
                <a16:creationId xmlns:a16="http://schemas.microsoft.com/office/drawing/2014/main" id="{188820D3-4793-A44C-74C7-1CE24E4E1CC4}"/>
              </a:ext>
            </a:extLst>
          </p:cNvPr>
          <p:cNvPicPr>
            <a:picLocks noChangeAspect="1"/>
          </p:cNvPicPr>
          <p:nvPr/>
        </p:nvPicPr>
        <p:blipFill>
          <a:blip r:embed="rId4"/>
          <a:stretch>
            <a:fillRect/>
          </a:stretch>
        </p:blipFill>
        <p:spPr>
          <a:xfrm>
            <a:off x="6144238" y="3301818"/>
            <a:ext cx="5268883" cy="966593"/>
          </a:xfrm>
          <a:prstGeom prst="rect">
            <a:avLst/>
          </a:prstGeom>
        </p:spPr>
      </p:pic>
    </p:spTree>
    <p:extLst>
      <p:ext uri="{BB962C8B-B14F-4D97-AF65-F5344CB8AC3E}">
        <p14:creationId xmlns:p14="http://schemas.microsoft.com/office/powerpoint/2010/main" val="16534038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90167-C265-922C-7F74-93B1707B2511}"/>
              </a:ext>
            </a:extLst>
          </p:cNvPr>
          <p:cNvSpPr>
            <a:spLocks noGrp="1"/>
          </p:cNvSpPr>
          <p:nvPr>
            <p:ph type="title"/>
          </p:nvPr>
        </p:nvSpPr>
        <p:spPr/>
        <p:txBody>
          <a:bodyPr/>
          <a:lstStyle/>
          <a:p>
            <a:r>
              <a:rPr lang="en-GB"/>
              <a:t>Interpreting Normative-Ipsative Splits </a:t>
            </a:r>
          </a:p>
        </p:txBody>
      </p:sp>
      <p:sp>
        <p:nvSpPr>
          <p:cNvPr id="5" name="Rectangle: Rounded Corners 4">
            <a:extLst>
              <a:ext uri="{FF2B5EF4-FFF2-40B4-BE49-F238E27FC236}">
                <a16:creationId xmlns:a16="http://schemas.microsoft.com/office/drawing/2014/main" id="{8DA46CBD-E791-FEEE-541C-29FA2188B475}"/>
              </a:ext>
            </a:extLst>
          </p:cNvPr>
          <p:cNvSpPr/>
          <p:nvPr/>
        </p:nvSpPr>
        <p:spPr>
          <a:xfrm>
            <a:off x="8165761" y="1708913"/>
            <a:ext cx="982396" cy="98239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Arial"/>
                <a:ea typeface="+mn-ea"/>
                <a:cs typeface="+mn-cs"/>
              </a:rPr>
              <a:t>N</a:t>
            </a:r>
          </a:p>
        </p:txBody>
      </p:sp>
      <p:sp>
        <p:nvSpPr>
          <p:cNvPr id="6" name="Rectangle: Rounded Corners 5">
            <a:extLst>
              <a:ext uri="{FF2B5EF4-FFF2-40B4-BE49-F238E27FC236}">
                <a16:creationId xmlns:a16="http://schemas.microsoft.com/office/drawing/2014/main" id="{D1F4C3E3-9B0C-09A7-68FE-6BBB7FC822F2}"/>
              </a:ext>
            </a:extLst>
          </p:cNvPr>
          <p:cNvSpPr/>
          <p:nvPr/>
        </p:nvSpPr>
        <p:spPr>
          <a:xfrm>
            <a:off x="3172901" y="4435697"/>
            <a:ext cx="982396" cy="98239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Arial"/>
                <a:ea typeface="+mn-ea"/>
                <a:cs typeface="+mn-cs"/>
              </a:rPr>
              <a:t>N</a:t>
            </a:r>
          </a:p>
        </p:txBody>
      </p:sp>
      <p:sp>
        <p:nvSpPr>
          <p:cNvPr id="7" name="Rectangle: Rounded Corners 6">
            <a:extLst>
              <a:ext uri="{FF2B5EF4-FFF2-40B4-BE49-F238E27FC236}">
                <a16:creationId xmlns:a16="http://schemas.microsoft.com/office/drawing/2014/main" id="{7539312F-4917-F636-770F-E120DB1B5749}"/>
              </a:ext>
            </a:extLst>
          </p:cNvPr>
          <p:cNvSpPr/>
          <p:nvPr/>
        </p:nvSpPr>
        <p:spPr>
          <a:xfrm>
            <a:off x="3172901" y="1708913"/>
            <a:ext cx="982396" cy="98239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Arial"/>
                <a:ea typeface="+mn-ea"/>
                <a:cs typeface="+mn-cs"/>
              </a:rPr>
              <a:t>I</a:t>
            </a:r>
          </a:p>
        </p:txBody>
      </p:sp>
      <p:sp>
        <p:nvSpPr>
          <p:cNvPr id="8" name="Rectangle: Rounded Corners 7">
            <a:extLst>
              <a:ext uri="{FF2B5EF4-FFF2-40B4-BE49-F238E27FC236}">
                <a16:creationId xmlns:a16="http://schemas.microsoft.com/office/drawing/2014/main" id="{80C22457-CFD9-4E67-5C0F-5267C3A8F7A1}"/>
              </a:ext>
            </a:extLst>
          </p:cNvPr>
          <p:cNvSpPr/>
          <p:nvPr/>
        </p:nvSpPr>
        <p:spPr>
          <a:xfrm>
            <a:off x="8165761" y="4435697"/>
            <a:ext cx="982396" cy="98239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Arial"/>
                <a:ea typeface="+mn-ea"/>
                <a:cs typeface="+mn-cs"/>
              </a:rPr>
              <a:t>I</a:t>
            </a:r>
          </a:p>
        </p:txBody>
      </p:sp>
      <p:sp>
        <p:nvSpPr>
          <p:cNvPr id="9" name="TextBox 8">
            <a:extLst>
              <a:ext uri="{FF2B5EF4-FFF2-40B4-BE49-F238E27FC236}">
                <a16:creationId xmlns:a16="http://schemas.microsoft.com/office/drawing/2014/main" id="{2C43A508-9463-0B12-2E6E-5D56D0C86507}"/>
              </a:ext>
            </a:extLst>
          </p:cNvPr>
          <p:cNvSpPr txBox="1"/>
          <p:nvPr/>
        </p:nvSpPr>
        <p:spPr>
          <a:xfrm>
            <a:off x="4210389" y="2013096"/>
            <a:ext cx="39037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Arial"/>
                <a:ea typeface="+mn-ea"/>
                <a:cs typeface="+mn-cs"/>
              </a:rPr>
              <a:t>Ipsative lower than Normative</a:t>
            </a:r>
          </a:p>
        </p:txBody>
      </p:sp>
      <p:sp>
        <p:nvSpPr>
          <p:cNvPr id="10" name="TextBox 9">
            <a:extLst>
              <a:ext uri="{FF2B5EF4-FFF2-40B4-BE49-F238E27FC236}">
                <a16:creationId xmlns:a16="http://schemas.microsoft.com/office/drawing/2014/main" id="{4678D0E0-BF83-9A8E-17BB-689710E321C5}"/>
              </a:ext>
            </a:extLst>
          </p:cNvPr>
          <p:cNvSpPr txBox="1"/>
          <p:nvPr/>
        </p:nvSpPr>
        <p:spPr>
          <a:xfrm>
            <a:off x="4210389" y="4739880"/>
            <a:ext cx="39037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Arial"/>
                <a:ea typeface="+mn-ea"/>
                <a:cs typeface="+mn-cs"/>
              </a:rPr>
              <a:t>Normative lower than Ipsative</a:t>
            </a:r>
          </a:p>
        </p:txBody>
      </p:sp>
      <p:sp>
        <p:nvSpPr>
          <p:cNvPr id="11" name="TextBox 10">
            <a:extLst>
              <a:ext uri="{FF2B5EF4-FFF2-40B4-BE49-F238E27FC236}">
                <a16:creationId xmlns:a16="http://schemas.microsoft.com/office/drawing/2014/main" id="{8F59B402-BE07-0C5B-D68C-3A62310E6089}"/>
              </a:ext>
            </a:extLst>
          </p:cNvPr>
          <p:cNvSpPr txBox="1"/>
          <p:nvPr/>
        </p:nvSpPr>
        <p:spPr>
          <a:xfrm>
            <a:off x="2912644" y="2982667"/>
            <a:ext cx="64992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Are you less critical/over-rating yourself in this area?</a:t>
            </a:r>
          </a:p>
        </p:txBody>
      </p:sp>
      <p:sp>
        <p:nvSpPr>
          <p:cNvPr id="12" name="TextBox 11">
            <a:extLst>
              <a:ext uri="{FF2B5EF4-FFF2-40B4-BE49-F238E27FC236}">
                <a16:creationId xmlns:a16="http://schemas.microsoft.com/office/drawing/2014/main" id="{6B78F208-B5FA-CDDE-7B7D-08AF3768DD82}"/>
              </a:ext>
            </a:extLst>
          </p:cNvPr>
          <p:cNvSpPr txBox="1"/>
          <p:nvPr/>
        </p:nvSpPr>
        <p:spPr>
          <a:xfrm>
            <a:off x="3016261" y="5742926"/>
            <a:ext cx="64992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Are you self-critical/under-rating yourself in this area?</a:t>
            </a:r>
          </a:p>
        </p:txBody>
      </p:sp>
    </p:spTree>
    <p:extLst>
      <p:ext uri="{BB962C8B-B14F-4D97-AF65-F5344CB8AC3E}">
        <p14:creationId xmlns:p14="http://schemas.microsoft.com/office/powerpoint/2010/main" val="1792762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Diagonal Corners Rounded 14">
            <a:extLst>
              <a:ext uri="{FF2B5EF4-FFF2-40B4-BE49-F238E27FC236}">
                <a16:creationId xmlns:a16="http://schemas.microsoft.com/office/drawing/2014/main" id="{A6E3DDA4-91A6-4AF1-B324-F9F3CBDBE7B0}"/>
              </a:ext>
            </a:extLst>
          </p:cNvPr>
          <p:cNvSpPr/>
          <p:nvPr/>
        </p:nvSpPr>
        <p:spPr>
          <a:xfrm>
            <a:off x="460309" y="4951937"/>
            <a:ext cx="3752950" cy="1217910"/>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B9E90167-C265-922C-7F74-93B1707B2511}"/>
              </a:ext>
            </a:extLst>
          </p:cNvPr>
          <p:cNvSpPr>
            <a:spLocks noGrp="1"/>
          </p:cNvSpPr>
          <p:nvPr>
            <p:ph type="title"/>
          </p:nvPr>
        </p:nvSpPr>
        <p:spPr/>
        <p:txBody>
          <a:bodyPr/>
          <a:lstStyle/>
          <a:p>
            <a:r>
              <a:rPr lang="en-GB"/>
              <a:t>Other Hypotheses to Explore </a:t>
            </a:r>
          </a:p>
        </p:txBody>
      </p:sp>
      <p:sp>
        <p:nvSpPr>
          <p:cNvPr id="6" name="Rectangle: Rounded Corners 5">
            <a:extLst>
              <a:ext uri="{FF2B5EF4-FFF2-40B4-BE49-F238E27FC236}">
                <a16:creationId xmlns:a16="http://schemas.microsoft.com/office/drawing/2014/main" id="{D1F4C3E3-9B0C-09A7-68FE-6BBB7FC822F2}"/>
              </a:ext>
            </a:extLst>
          </p:cNvPr>
          <p:cNvSpPr/>
          <p:nvPr/>
        </p:nvSpPr>
        <p:spPr>
          <a:xfrm>
            <a:off x="460309" y="1847820"/>
            <a:ext cx="982396" cy="98239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Arial"/>
                <a:ea typeface="+mn-ea"/>
                <a:cs typeface="+mn-cs"/>
              </a:rPr>
              <a:t>N</a:t>
            </a:r>
          </a:p>
        </p:txBody>
      </p:sp>
      <p:sp>
        <p:nvSpPr>
          <p:cNvPr id="7" name="Rectangle: Rounded Corners 6">
            <a:extLst>
              <a:ext uri="{FF2B5EF4-FFF2-40B4-BE49-F238E27FC236}">
                <a16:creationId xmlns:a16="http://schemas.microsoft.com/office/drawing/2014/main" id="{7539312F-4917-F636-770F-E120DB1B5749}"/>
              </a:ext>
            </a:extLst>
          </p:cNvPr>
          <p:cNvSpPr/>
          <p:nvPr/>
        </p:nvSpPr>
        <p:spPr>
          <a:xfrm>
            <a:off x="460309" y="3425664"/>
            <a:ext cx="982396" cy="98239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solidFill>
                <a:effectLst/>
                <a:uLnTx/>
                <a:uFillTx/>
                <a:latin typeface="Arial"/>
                <a:ea typeface="+mn-ea"/>
                <a:cs typeface="+mn-cs"/>
              </a:rPr>
              <a:t>I</a:t>
            </a:r>
          </a:p>
        </p:txBody>
      </p:sp>
      <p:sp>
        <p:nvSpPr>
          <p:cNvPr id="9" name="TextBox 8">
            <a:extLst>
              <a:ext uri="{FF2B5EF4-FFF2-40B4-BE49-F238E27FC236}">
                <a16:creationId xmlns:a16="http://schemas.microsoft.com/office/drawing/2014/main" id="{2C43A508-9463-0B12-2E6E-5D56D0C86507}"/>
              </a:ext>
            </a:extLst>
          </p:cNvPr>
          <p:cNvSpPr txBox="1"/>
          <p:nvPr/>
        </p:nvSpPr>
        <p:spPr>
          <a:xfrm>
            <a:off x="680305" y="5237726"/>
            <a:ext cx="33129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“In which situations are they more likely to be like this?” </a:t>
            </a:r>
          </a:p>
        </p:txBody>
      </p:sp>
      <p:sp>
        <p:nvSpPr>
          <p:cNvPr id="11" name="TextBox 10">
            <a:extLst>
              <a:ext uri="{FF2B5EF4-FFF2-40B4-BE49-F238E27FC236}">
                <a16:creationId xmlns:a16="http://schemas.microsoft.com/office/drawing/2014/main" id="{8F59B402-BE07-0C5B-D68C-3A62310E6089}"/>
              </a:ext>
            </a:extLst>
          </p:cNvPr>
          <p:cNvSpPr txBox="1"/>
          <p:nvPr/>
        </p:nvSpPr>
        <p:spPr>
          <a:xfrm>
            <a:off x="1584945" y="1931532"/>
            <a:ext cx="64992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“Is this how they are when things are free and easy?” </a:t>
            </a:r>
          </a:p>
        </p:txBody>
      </p:sp>
      <p:sp>
        <p:nvSpPr>
          <p:cNvPr id="3" name="TextBox 2">
            <a:extLst>
              <a:ext uri="{FF2B5EF4-FFF2-40B4-BE49-F238E27FC236}">
                <a16:creationId xmlns:a16="http://schemas.microsoft.com/office/drawing/2014/main" id="{6D014C99-7E81-F057-744B-81B9E057982E}"/>
              </a:ext>
            </a:extLst>
          </p:cNvPr>
          <p:cNvSpPr txBox="1"/>
          <p:nvPr/>
        </p:nvSpPr>
        <p:spPr>
          <a:xfrm>
            <a:off x="1584945" y="2376087"/>
            <a:ext cx="64992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“Is this how they prefer to see themselves?” </a:t>
            </a:r>
          </a:p>
        </p:txBody>
      </p:sp>
      <p:sp>
        <p:nvSpPr>
          <p:cNvPr id="4" name="TextBox 3">
            <a:extLst>
              <a:ext uri="{FF2B5EF4-FFF2-40B4-BE49-F238E27FC236}">
                <a16:creationId xmlns:a16="http://schemas.microsoft.com/office/drawing/2014/main" id="{C1EA02E1-94E7-A06C-BAF9-DB021E570F40}"/>
              </a:ext>
            </a:extLst>
          </p:cNvPr>
          <p:cNvSpPr txBox="1"/>
          <p:nvPr/>
        </p:nvSpPr>
        <p:spPr>
          <a:xfrm>
            <a:off x="1584945" y="3483361"/>
            <a:ext cx="64992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“Is this how they are when there is more pressure?” </a:t>
            </a:r>
          </a:p>
        </p:txBody>
      </p:sp>
      <p:sp>
        <p:nvSpPr>
          <p:cNvPr id="13" name="TextBox 12">
            <a:extLst>
              <a:ext uri="{FF2B5EF4-FFF2-40B4-BE49-F238E27FC236}">
                <a16:creationId xmlns:a16="http://schemas.microsoft.com/office/drawing/2014/main" id="{1DE351EB-7590-DB1C-6A2F-EE5939BF0109}"/>
              </a:ext>
            </a:extLst>
          </p:cNvPr>
          <p:cNvSpPr txBox="1"/>
          <p:nvPr/>
        </p:nvSpPr>
        <p:spPr>
          <a:xfrm>
            <a:off x="1584945" y="3927916"/>
            <a:ext cx="64992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“Is this the uncomfortable/unrecognized truth?” </a:t>
            </a:r>
          </a:p>
        </p:txBody>
      </p:sp>
      <p:sp>
        <p:nvSpPr>
          <p:cNvPr id="16" name="Rectangle: Diagonal Corners Rounded 15">
            <a:extLst>
              <a:ext uri="{FF2B5EF4-FFF2-40B4-BE49-F238E27FC236}">
                <a16:creationId xmlns:a16="http://schemas.microsoft.com/office/drawing/2014/main" id="{C7E9F005-ABD1-9530-D29F-6482A65D744A}"/>
              </a:ext>
            </a:extLst>
          </p:cNvPr>
          <p:cNvSpPr/>
          <p:nvPr/>
        </p:nvSpPr>
        <p:spPr>
          <a:xfrm>
            <a:off x="4638770" y="4951937"/>
            <a:ext cx="3752950" cy="1217910"/>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8EE7D7C2-54D2-4919-6B67-82E27AD553A5}"/>
              </a:ext>
            </a:extLst>
          </p:cNvPr>
          <p:cNvSpPr txBox="1"/>
          <p:nvPr/>
        </p:nvSpPr>
        <p:spPr>
          <a:xfrm>
            <a:off x="4858766" y="5237726"/>
            <a:ext cx="33129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“In which situations are they less likely to be like this?” </a:t>
            </a:r>
          </a:p>
        </p:txBody>
      </p:sp>
    </p:spTree>
    <p:extLst>
      <p:ext uri="{BB962C8B-B14F-4D97-AF65-F5344CB8AC3E}">
        <p14:creationId xmlns:p14="http://schemas.microsoft.com/office/powerpoint/2010/main" val="23018500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Linking Exercise: Normative-Ipsative Splits</a:t>
            </a:r>
            <a:endParaRPr lang="en-GB"/>
          </a:p>
        </p:txBody>
      </p:sp>
      <p:sp>
        <p:nvSpPr>
          <p:cNvPr id="7" name="Content Placeholder 6">
            <a:extLst>
              <a:ext uri="{FF2B5EF4-FFF2-40B4-BE49-F238E27FC236}">
                <a16:creationId xmlns:a16="http://schemas.microsoft.com/office/drawing/2014/main" id="{367D6983-C049-A604-31BD-900D23EC530C}"/>
              </a:ext>
            </a:extLst>
          </p:cNvPr>
          <p:cNvSpPr>
            <a:spLocks noGrp="1"/>
          </p:cNvSpPr>
          <p:nvPr>
            <p:ph sz="quarter" idx="13"/>
          </p:nvPr>
        </p:nvSpPr>
        <p:spPr/>
        <p:txBody>
          <a:bodyPr/>
          <a:lstStyle/>
          <a:p>
            <a:r>
              <a:rPr lang="en-GB" dirty="0"/>
              <a:t>Workbook page 43</a:t>
            </a:r>
          </a:p>
        </p:txBody>
      </p:sp>
      <p:pic>
        <p:nvPicPr>
          <p:cNvPr id="4" name="Picture 3">
            <a:extLst>
              <a:ext uri="{FF2B5EF4-FFF2-40B4-BE49-F238E27FC236}">
                <a16:creationId xmlns:a16="http://schemas.microsoft.com/office/drawing/2014/main" id="{C57071C8-8265-D8D9-4B40-7B56D2515943}"/>
              </a:ext>
            </a:extLst>
          </p:cNvPr>
          <p:cNvPicPr>
            <a:picLocks noChangeAspect="1"/>
          </p:cNvPicPr>
          <p:nvPr/>
        </p:nvPicPr>
        <p:blipFill>
          <a:blip r:embed="rId3"/>
          <a:stretch>
            <a:fillRect/>
          </a:stretch>
        </p:blipFill>
        <p:spPr>
          <a:xfrm>
            <a:off x="849175" y="2530855"/>
            <a:ext cx="10493649" cy="2110923"/>
          </a:xfrm>
          <a:prstGeom prst="rect">
            <a:avLst/>
          </a:prstGeom>
        </p:spPr>
      </p:pic>
    </p:spTree>
    <p:extLst>
      <p:ext uri="{BB962C8B-B14F-4D97-AF65-F5344CB8AC3E}">
        <p14:creationId xmlns:p14="http://schemas.microsoft.com/office/powerpoint/2010/main" val="244194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Linking Exercise: Normative-Ipsative Splits</a:t>
            </a:r>
            <a:endParaRPr lang="en-GB"/>
          </a:p>
        </p:txBody>
      </p:sp>
      <p:sp>
        <p:nvSpPr>
          <p:cNvPr id="7" name="Content Placeholder 6">
            <a:extLst>
              <a:ext uri="{FF2B5EF4-FFF2-40B4-BE49-F238E27FC236}">
                <a16:creationId xmlns:a16="http://schemas.microsoft.com/office/drawing/2014/main" id="{367D6983-C049-A604-31BD-900D23EC530C}"/>
              </a:ext>
            </a:extLst>
          </p:cNvPr>
          <p:cNvSpPr>
            <a:spLocks noGrp="1"/>
          </p:cNvSpPr>
          <p:nvPr>
            <p:ph sz="quarter" idx="13"/>
          </p:nvPr>
        </p:nvSpPr>
        <p:spPr/>
        <p:txBody>
          <a:bodyPr/>
          <a:lstStyle/>
          <a:p>
            <a:r>
              <a:rPr lang="en-GB" dirty="0"/>
              <a:t>Workbook page 43</a:t>
            </a:r>
          </a:p>
        </p:txBody>
      </p:sp>
      <p:pic>
        <p:nvPicPr>
          <p:cNvPr id="9" name="Picture 8">
            <a:extLst>
              <a:ext uri="{FF2B5EF4-FFF2-40B4-BE49-F238E27FC236}">
                <a16:creationId xmlns:a16="http://schemas.microsoft.com/office/drawing/2014/main" id="{D830BF5F-50E1-A2A7-DAE7-5B73EFFBCBC1}"/>
              </a:ext>
            </a:extLst>
          </p:cNvPr>
          <p:cNvPicPr>
            <a:picLocks noChangeAspect="1"/>
          </p:cNvPicPr>
          <p:nvPr/>
        </p:nvPicPr>
        <p:blipFill>
          <a:blip r:embed="rId3"/>
          <a:stretch>
            <a:fillRect/>
          </a:stretch>
        </p:blipFill>
        <p:spPr>
          <a:xfrm>
            <a:off x="856796" y="2568195"/>
            <a:ext cx="10478408" cy="1996613"/>
          </a:xfrm>
          <a:prstGeom prst="rect">
            <a:avLst/>
          </a:prstGeom>
        </p:spPr>
      </p:pic>
    </p:spTree>
    <p:extLst>
      <p:ext uri="{BB962C8B-B14F-4D97-AF65-F5344CB8AC3E}">
        <p14:creationId xmlns:p14="http://schemas.microsoft.com/office/powerpoint/2010/main" val="6090045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a:xfrm>
            <a:off x="838200" y="434253"/>
            <a:ext cx="10515600" cy="720291"/>
          </a:xfrm>
        </p:spPr>
        <p:txBody>
          <a:bodyPr>
            <a:normAutofit/>
          </a:bodyPr>
          <a:lstStyle/>
          <a:p>
            <a:pPr algn="ctr"/>
            <a:r>
              <a:rPr lang="en-US"/>
              <a:t>Understanding Overall Response Patterns </a:t>
            </a:r>
            <a:endParaRPr lang="en-GB"/>
          </a:p>
        </p:txBody>
      </p:sp>
      <p:pic>
        <p:nvPicPr>
          <p:cNvPr id="3" name="Picture 2">
            <a:extLst>
              <a:ext uri="{FF2B5EF4-FFF2-40B4-BE49-F238E27FC236}">
                <a16:creationId xmlns:a16="http://schemas.microsoft.com/office/drawing/2014/main" id="{D6D8E1A6-4CDE-B963-7CA9-E889913B7B0C}"/>
              </a:ext>
            </a:extLst>
          </p:cNvPr>
          <p:cNvPicPr>
            <a:picLocks noChangeAspect="1"/>
          </p:cNvPicPr>
          <p:nvPr/>
        </p:nvPicPr>
        <p:blipFill>
          <a:blip r:embed="rId3"/>
          <a:stretch>
            <a:fillRect/>
          </a:stretch>
        </p:blipFill>
        <p:spPr>
          <a:xfrm>
            <a:off x="2852972" y="1326627"/>
            <a:ext cx="6648102" cy="5097120"/>
          </a:xfrm>
          <a:prstGeom prst="rect">
            <a:avLst/>
          </a:prstGeom>
        </p:spPr>
      </p:pic>
    </p:spTree>
    <p:extLst>
      <p:ext uri="{BB962C8B-B14F-4D97-AF65-F5344CB8AC3E}">
        <p14:creationId xmlns:p14="http://schemas.microsoft.com/office/powerpoint/2010/main" val="3929031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F1FD-2110-4F7F-BA6B-219F705F4621}"/>
              </a:ext>
            </a:extLst>
          </p:cNvPr>
          <p:cNvSpPr>
            <a:spLocks noGrp="1"/>
          </p:cNvSpPr>
          <p:nvPr>
            <p:ph type="title"/>
          </p:nvPr>
        </p:nvSpPr>
        <p:spPr>
          <a:xfrm>
            <a:off x="1336820" y="2469530"/>
            <a:ext cx="4138578" cy="720291"/>
          </a:xfrm>
        </p:spPr>
        <p:txBody>
          <a:bodyPr/>
          <a:lstStyle/>
          <a:p>
            <a:r>
              <a:rPr lang="en-US"/>
              <a:t>Blob Tree</a:t>
            </a:r>
            <a:endParaRPr lang="en-GB"/>
          </a:p>
        </p:txBody>
      </p:sp>
      <p:sp>
        <p:nvSpPr>
          <p:cNvPr id="4" name="Text Placeholder 3">
            <a:extLst>
              <a:ext uri="{FF2B5EF4-FFF2-40B4-BE49-F238E27FC236}">
                <a16:creationId xmlns:a16="http://schemas.microsoft.com/office/drawing/2014/main" id="{ED08D670-9C93-4DE5-ABFE-BDC190452C27}"/>
              </a:ext>
            </a:extLst>
          </p:cNvPr>
          <p:cNvSpPr>
            <a:spLocks noGrp="1"/>
          </p:cNvSpPr>
          <p:nvPr>
            <p:ph type="body" sz="quarter" idx="13"/>
          </p:nvPr>
        </p:nvSpPr>
        <p:spPr>
          <a:xfrm>
            <a:off x="1337108" y="3189821"/>
            <a:ext cx="3785498" cy="861069"/>
          </a:xfrm>
        </p:spPr>
        <p:txBody>
          <a:bodyPr>
            <a:normAutofit/>
          </a:bodyPr>
          <a:lstStyle/>
          <a:p>
            <a:r>
              <a:rPr lang="en-US"/>
              <a:t>Which Blob are you feeling like right now?</a:t>
            </a:r>
            <a:endParaRPr lang="en-GB"/>
          </a:p>
          <a:p>
            <a:endParaRPr lang="en-GB"/>
          </a:p>
        </p:txBody>
      </p:sp>
      <p:pic>
        <p:nvPicPr>
          <p:cNvPr id="9" name="Content Placeholder 6">
            <a:extLst>
              <a:ext uri="{FF2B5EF4-FFF2-40B4-BE49-F238E27FC236}">
                <a16:creationId xmlns:a16="http://schemas.microsoft.com/office/drawing/2014/main" id="{CFDFE10A-DDD0-4105-8192-3940706FF919}"/>
              </a:ext>
            </a:extLst>
          </p:cNvPr>
          <p:cNvPicPr>
            <a:picLocks noChangeAspect="1"/>
          </p:cNvPicPr>
          <p:nvPr/>
        </p:nvPicPr>
        <p:blipFill>
          <a:blip r:embed="rId3"/>
          <a:stretch>
            <a:fillRect/>
          </a:stretch>
        </p:blipFill>
        <p:spPr>
          <a:xfrm>
            <a:off x="6096000" y="500371"/>
            <a:ext cx="4138578" cy="5857258"/>
          </a:xfrm>
          <a:prstGeom prst="rect">
            <a:avLst/>
          </a:prstGeom>
        </p:spPr>
      </p:pic>
    </p:spTree>
    <p:extLst>
      <p:ext uri="{BB962C8B-B14F-4D97-AF65-F5344CB8AC3E}">
        <p14:creationId xmlns:p14="http://schemas.microsoft.com/office/powerpoint/2010/main" val="9428617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022430" y="1331883"/>
            <a:ext cx="10147140" cy="1409186"/>
          </a:xfrm>
        </p:spPr>
        <p:txBody>
          <a:bodyPr>
            <a:normAutofit fontScale="90000"/>
          </a:bodyPr>
          <a:lstStyle/>
          <a:p>
            <a:pPr algn="ctr"/>
            <a:r>
              <a:rPr lang="en-GB">
                <a:solidFill>
                  <a:schemeClr val="accent1"/>
                </a:solidFill>
              </a:rPr>
              <a:t>What might a low overall Ratings Acquiescence mean for a person's profile?</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3253279"/>
            <a:ext cx="9153559" cy="2210765"/>
          </a:xfrm>
        </p:spPr>
        <p:txBody>
          <a:bodyPr>
            <a:normAutofit/>
          </a:bodyPr>
          <a:lstStyle/>
          <a:p>
            <a:pPr marL="457200" indent="-457200">
              <a:spcAft>
                <a:spcPts val="1800"/>
              </a:spcAft>
              <a:buClr>
                <a:schemeClr val="accent1"/>
              </a:buClr>
              <a:buFont typeface="+mj-lt"/>
              <a:buAutoNum type="alphaLcParenR"/>
            </a:pPr>
            <a:r>
              <a:rPr lang="en-GB" sz="2000">
                <a:solidFill>
                  <a:schemeClr val="bg1"/>
                </a:solidFill>
              </a:rPr>
              <a:t>The person's overall profile is likely to be closer to the left of the Sten scale</a:t>
            </a:r>
          </a:p>
          <a:p>
            <a:pPr marL="457200" indent="-457200">
              <a:spcAft>
                <a:spcPts val="1800"/>
              </a:spcAft>
              <a:buClr>
                <a:schemeClr val="accent1"/>
              </a:buClr>
              <a:buFont typeface="+mj-lt"/>
              <a:buAutoNum type="alphaLcParenR"/>
            </a:pPr>
            <a:r>
              <a:rPr lang="en-GB" sz="2000">
                <a:solidFill>
                  <a:schemeClr val="bg1"/>
                </a:solidFill>
              </a:rPr>
              <a:t>The person's overall profile is likely to be closer to the right of the Sten scale</a:t>
            </a:r>
          </a:p>
          <a:p>
            <a:pPr marL="457200" indent="-457200">
              <a:spcAft>
                <a:spcPts val="1800"/>
              </a:spcAft>
              <a:buClr>
                <a:schemeClr val="accent1"/>
              </a:buClr>
              <a:buFont typeface="+mj-lt"/>
              <a:buAutoNum type="alphaLcParenR"/>
            </a:pPr>
            <a:r>
              <a:rPr lang="en-GB" sz="2000">
                <a:solidFill>
                  <a:schemeClr val="bg1"/>
                </a:solidFill>
              </a:rPr>
              <a:t>The person's overall profile is likely to be typical of those in the comparison group</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5936494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022430" y="1331883"/>
            <a:ext cx="10147140" cy="1409186"/>
          </a:xfrm>
        </p:spPr>
        <p:txBody>
          <a:bodyPr>
            <a:normAutofit/>
          </a:bodyPr>
          <a:lstStyle/>
          <a:p>
            <a:pPr algn="ctr"/>
            <a:r>
              <a:rPr lang="en-GB" sz="3600">
                <a:solidFill>
                  <a:schemeClr val="accent1"/>
                </a:solidFill>
              </a:rPr>
              <a:t>What might a high Ratings Acquiescence mean for a person's overall profile?</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3253279"/>
            <a:ext cx="9153559" cy="2338087"/>
          </a:xfrm>
        </p:spPr>
        <p:txBody>
          <a:bodyPr>
            <a:normAutofit/>
          </a:bodyPr>
          <a:lstStyle/>
          <a:p>
            <a:pPr marL="457200" indent="-457200">
              <a:spcAft>
                <a:spcPts val="1800"/>
              </a:spcAft>
              <a:buClr>
                <a:schemeClr val="accent1"/>
              </a:buClr>
              <a:buFont typeface="+mj-lt"/>
              <a:buAutoNum type="alphaLcParenR"/>
            </a:pPr>
            <a:r>
              <a:rPr lang="en-GB" sz="2000">
                <a:solidFill>
                  <a:schemeClr val="bg1"/>
                </a:solidFill>
              </a:rPr>
              <a:t>The person's overall profile is likely to be closer to the left of the Sten scale</a:t>
            </a:r>
          </a:p>
          <a:p>
            <a:pPr marL="457200" indent="-457200">
              <a:spcAft>
                <a:spcPts val="1800"/>
              </a:spcAft>
              <a:buClr>
                <a:schemeClr val="accent1"/>
              </a:buClr>
              <a:buFont typeface="+mj-lt"/>
              <a:buAutoNum type="alphaLcParenR"/>
            </a:pPr>
            <a:r>
              <a:rPr lang="en-GB" sz="2000">
                <a:solidFill>
                  <a:schemeClr val="bg1"/>
                </a:solidFill>
              </a:rPr>
              <a:t>The person's overall profile is likely to be closer to the right of the Sten scale</a:t>
            </a:r>
          </a:p>
          <a:p>
            <a:pPr marL="457200" indent="-457200">
              <a:spcAft>
                <a:spcPts val="1800"/>
              </a:spcAft>
              <a:buClr>
                <a:schemeClr val="accent1"/>
              </a:buClr>
              <a:buFont typeface="+mj-lt"/>
              <a:buAutoNum type="alphaLcParenR"/>
            </a:pPr>
            <a:r>
              <a:rPr lang="en-GB" sz="2000">
                <a:solidFill>
                  <a:schemeClr val="bg1"/>
                </a:solidFill>
              </a:rPr>
              <a:t>The person's overall profile is likely to be typical of those in the comparison group</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9352888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022430" y="1331883"/>
            <a:ext cx="10147140" cy="1409186"/>
          </a:xfrm>
        </p:spPr>
        <p:txBody>
          <a:bodyPr>
            <a:normAutofit fontScale="90000"/>
          </a:bodyPr>
          <a:lstStyle/>
          <a:p>
            <a:pPr algn="ctr"/>
            <a:r>
              <a:rPr lang="en-GB" sz="3600">
                <a:solidFill>
                  <a:schemeClr val="accent1"/>
                </a:solidFill>
              </a:rPr>
              <a:t>Where a response summary indicates Low N-I agreement, what do you expect to see in the profile?</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3253279"/>
            <a:ext cx="9153559" cy="2338087"/>
          </a:xfrm>
        </p:spPr>
        <p:txBody>
          <a:bodyPr>
            <a:normAutofit/>
          </a:bodyPr>
          <a:lstStyle/>
          <a:p>
            <a:pPr marL="457200" indent="-457200">
              <a:spcAft>
                <a:spcPts val="1800"/>
              </a:spcAft>
              <a:buClr>
                <a:schemeClr val="accent1"/>
              </a:buClr>
              <a:buFont typeface="+mj-lt"/>
              <a:buAutoNum type="alphaLcParenR"/>
            </a:pPr>
            <a:r>
              <a:rPr lang="en-GB" sz="2000">
                <a:solidFill>
                  <a:schemeClr val="bg1"/>
                </a:solidFill>
              </a:rPr>
              <a:t>Many N-I Splits</a:t>
            </a:r>
          </a:p>
          <a:p>
            <a:pPr marL="457200" indent="-457200">
              <a:spcAft>
                <a:spcPts val="1800"/>
              </a:spcAft>
              <a:buClr>
                <a:schemeClr val="accent1"/>
              </a:buClr>
              <a:buFont typeface="+mj-lt"/>
              <a:buAutoNum type="alphaLcParenR"/>
            </a:pPr>
            <a:r>
              <a:rPr lang="en-GB" sz="2000">
                <a:solidFill>
                  <a:schemeClr val="bg1"/>
                </a:solidFill>
              </a:rPr>
              <a:t>Not so many N-I Splits </a:t>
            </a:r>
          </a:p>
          <a:p>
            <a:pPr marL="457200" indent="-457200">
              <a:spcAft>
                <a:spcPts val="1800"/>
              </a:spcAft>
              <a:buClr>
                <a:schemeClr val="accent1"/>
              </a:buClr>
              <a:buFont typeface="+mj-lt"/>
              <a:buAutoNum type="alphaLcParenR"/>
            </a:pPr>
            <a:r>
              <a:rPr lang="en-GB" sz="2000">
                <a:solidFill>
                  <a:schemeClr val="bg1"/>
                </a:solidFill>
              </a:rPr>
              <a:t>You can not tell </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471332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 Placeholder 93">
            <a:extLst>
              <a:ext uri="{FF2B5EF4-FFF2-40B4-BE49-F238E27FC236}">
                <a16:creationId xmlns:a16="http://schemas.microsoft.com/office/drawing/2014/main" id="{E64813B0-E242-DA77-3497-E15BFCB694BA}"/>
              </a:ext>
            </a:extLst>
          </p:cNvPr>
          <p:cNvSpPr>
            <a:spLocks noGrp="1"/>
          </p:cNvSpPr>
          <p:nvPr>
            <p:ph type="body" sz="quarter" idx="22"/>
          </p:nvPr>
        </p:nvSpPr>
        <p:spPr>
          <a:xfrm>
            <a:off x="1031875" y="1020948"/>
            <a:ext cx="1443038" cy="515937"/>
          </a:xfrm>
        </p:spPr>
        <p:txBody>
          <a:bodyPr/>
          <a:lstStyle/>
          <a:p>
            <a:r>
              <a:rPr lang="en-GB"/>
              <a:t>01</a:t>
            </a:r>
          </a:p>
        </p:txBody>
      </p:sp>
      <p:sp>
        <p:nvSpPr>
          <p:cNvPr id="95" name="Text Placeholder 94">
            <a:extLst>
              <a:ext uri="{FF2B5EF4-FFF2-40B4-BE49-F238E27FC236}">
                <a16:creationId xmlns:a16="http://schemas.microsoft.com/office/drawing/2014/main" id="{CED61CCB-B95F-EA84-F54D-8C11AB3CAF30}"/>
              </a:ext>
            </a:extLst>
          </p:cNvPr>
          <p:cNvSpPr>
            <a:spLocks noGrp="1"/>
          </p:cNvSpPr>
          <p:nvPr>
            <p:ph type="body" sz="quarter" idx="24"/>
          </p:nvPr>
        </p:nvSpPr>
        <p:spPr>
          <a:xfrm>
            <a:off x="1031875" y="1536885"/>
            <a:ext cx="2947988" cy="929428"/>
          </a:xfrm>
        </p:spPr>
        <p:txBody>
          <a:bodyPr/>
          <a:lstStyle/>
          <a:p>
            <a:r>
              <a:rPr lang="en-GB"/>
              <a:t>Introduction to testing</a:t>
            </a:r>
          </a:p>
        </p:txBody>
      </p:sp>
      <p:cxnSp>
        <p:nvCxnSpPr>
          <p:cNvPr id="97" name="Straight Connector 96">
            <a:extLst>
              <a:ext uri="{FF2B5EF4-FFF2-40B4-BE49-F238E27FC236}">
                <a16:creationId xmlns:a16="http://schemas.microsoft.com/office/drawing/2014/main" id="{D10B1A75-6E34-E179-83BA-A283A5E346C6}"/>
              </a:ext>
            </a:extLst>
          </p:cNvPr>
          <p:cNvCxnSpPr/>
          <p:nvPr/>
        </p:nvCxnSpPr>
        <p:spPr>
          <a:xfrm>
            <a:off x="1031875" y="153688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8" name="Text Placeholder 93">
            <a:extLst>
              <a:ext uri="{FF2B5EF4-FFF2-40B4-BE49-F238E27FC236}">
                <a16:creationId xmlns:a16="http://schemas.microsoft.com/office/drawing/2014/main" id="{6E472F7E-6674-693F-5387-E934E49FA392}"/>
              </a:ext>
            </a:extLst>
          </p:cNvPr>
          <p:cNvSpPr txBox="1">
            <a:spLocks/>
          </p:cNvSpPr>
          <p:nvPr/>
        </p:nvSpPr>
        <p:spPr>
          <a:xfrm>
            <a:off x="4652962" y="102094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02</a:t>
            </a:r>
          </a:p>
        </p:txBody>
      </p:sp>
      <p:sp>
        <p:nvSpPr>
          <p:cNvPr id="99" name="Text Placeholder 94">
            <a:extLst>
              <a:ext uri="{FF2B5EF4-FFF2-40B4-BE49-F238E27FC236}">
                <a16:creationId xmlns:a16="http://schemas.microsoft.com/office/drawing/2014/main" id="{0BADFB0F-ED26-4389-1AB8-755578C52D41}"/>
              </a:ext>
            </a:extLst>
          </p:cNvPr>
          <p:cNvSpPr txBox="1">
            <a:spLocks/>
          </p:cNvSpPr>
          <p:nvPr/>
        </p:nvSpPr>
        <p:spPr>
          <a:xfrm>
            <a:off x="4652962" y="1536885"/>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Job Analysis</a:t>
            </a:r>
          </a:p>
        </p:txBody>
      </p:sp>
      <p:cxnSp>
        <p:nvCxnSpPr>
          <p:cNvPr id="100" name="Straight Connector 99">
            <a:extLst>
              <a:ext uri="{FF2B5EF4-FFF2-40B4-BE49-F238E27FC236}">
                <a16:creationId xmlns:a16="http://schemas.microsoft.com/office/drawing/2014/main" id="{78739219-C13C-94F4-920D-1BAA9D31829F}"/>
              </a:ext>
            </a:extLst>
          </p:cNvPr>
          <p:cNvCxnSpPr/>
          <p:nvPr/>
        </p:nvCxnSpPr>
        <p:spPr>
          <a:xfrm>
            <a:off x="4652962" y="153688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 Placeholder 93">
            <a:extLst>
              <a:ext uri="{FF2B5EF4-FFF2-40B4-BE49-F238E27FC236}">
                <a16:creationId xmlns:a16="http://schemas.microsoft.com/office/drawing/2014/main" id="{14FCFBAD-F8D5-05B8-1F10-13C18848BC50}"/>
              </a:ext>
            </a:extLst>
          </p:cNvPr>
          <p:cNvSpPr txBox="1">
            <a:spLocks/>
          </p:cNvSpPr>
          <p:nvPr/>
        </p:nvSpPr>
        <p:spPr>
          <a:xfrm>
            <a:off x="8274049" y="102094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03</a:t>
            </a:r>
          </a:p>
        </p:txBody>
      </p:sp>
      <p:sp>
        <p:nvSpPr>
          <p:cNvPr id="102" name="Text Placeholder 94">
            <a:extLst>
              <a:ext uri="{FF2B5EF4-FFF2-40B4-BE49-F238E27FC236}">
                <a16:creationId xmlns:a16="http://schemas.microsoft.com/office/drawing/2014/main" id="{6539DCE1-5889-5C28-43F4-E28517CC0BBC}"/>
              </a:ext>
            </a:extLst>
          </p:cNvPr>
          <p:cNvSpPr txBox="1">
            <a:spLocks/>
          </p:cNvSpPr>
          <p:nvPr/>
        </p:nvSpPr>
        <p:spPr>
          <a:xfrm>
            <a:off x="8274049" y="1624530"/>
            <a:ext cx="2947988" cy="713945"/>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dirty="0">
                <a:ln>
                  <a:noFill/>
                </a:ln>
                <a:solidFill>
                  <a:srgbClr val="1A244A"/>
                </a:solidFill>
                <a:effectLst/>
                <a:uLnTx/>
                <a:uFillTx/>
                <a:latin typeface="Segoe UI"/>
                <a:ea typeface="+mn-ea"/>
                <a:cs typeface="+mn-cs"/>
              </a:rPr>
              <a:t>Introducing Wave</a:t>
            </a:r>
          </a:p>
        </p:txBody>
      </p:sp>
      <p:cxnSp>
        <p:nvCxnSpPr>
          <p:cNvPr id="103" name="Straight Connector 102">
            <a:extLst>
              <a:ext uri="{FF2B5EF4-FFF2-40B4-BE49-F238E27FC236}">
                <a16:creationId xmlns:a16="http://schemas.microsoft.com/office/drawing/2014/main" id="{7F7B77C3-67CC-5FBA-CA86-C5B52F98D2FB}"/>
              </a:ext>
            </a:extLst>
          </p:cNvPr>
          <p:cNvCxnSpPr/>
          <p:nvPr/>
        </p:nvCxnSpPr>
        <p:spPr>
          <a:xfrm>
            <a:off x="8274049" y="153688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2" name="Text Placeholder 93">
            <a:extLst>
              <a:ext uri="{FF2B5EF4-FFF2-40B4-BE49-F238E27FC236}">
                <a16:creationId xmlns:a16="http://schemas.microsoft.com/office/drawing/2014/main" id="{366381B8-84A4-4643-5AD3-9190D4C59FE2}"/>
              </a:ext>
            </a:extLst>
          </p:cNvPr>
          <p:cNvSpPr txBox="1">
            <a:spLocks/>
          </p:cNvSpPr>
          <p:nvPr/>
        </p:nvSpPr>
        <p:spPr>
          <a:xfrm>
            <a:off x="1031875" y="2466313"/>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04</a:t>
            </a:r>
          </a:p>
        </p:txBody>
      </p:sp>
      <p:sp>
        <p:nvSpPr>
          <p:cNvPr id="123" name="Text Placeholder 94">
            <a:extLst>
              <a:ext uri="{FF2B5EF4-FFF2-40B4-BE49-F238E27FC236}">
                <a16:creationId xmlns:a16="http://schemas.microsoft.com/office/drawing/2014/main" id="{C1F29E20-E750-C7C8-9BB9-5F4DA730B497}"/>
              </a:ext>
            </a:extLst>
          </p:cNvPr>
          <p:cNvSpPr txBox="1">
            <a:spLocks/>
          </p:cNvSpPr>
          <p:nvPr/>
        </p:nvSpPr>
        <p:spPr>
          <a:xfrm>
            <a:off x="1031875" y="2982250"/>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dirty="0">
                <a:ln>
                  <a:noFill/>
                </a:ln>
                <a:solidFill>
                  <a:srgbClr val="1A244A"/>
                </a:solidFill>
                <a:effectLst/>
                <a:uLnTx/>
                <a:uFillTx/>
                <a:latin typeface="Segoe UI"/>
                <a:ea typeface="+mn-ea"/>
                <a:cs typeface="+mn-cs"/>
              </a:rPr>
              <a:t>Deep Dives</a:t>
            </a:r>
          </a:p>
        </p:txBody>
      </p:sp>
      <p:cxnSp>
        <p:nvCxnSpPr>
          <p:cNvPr id="124" name="Straight Connector 123">
            <a:extLst>
              <a:ext uri="{FF2B5EF4-FFF2-40B4-BE49-F238E27FC236}">
                <a16:creationId xmlns:a16="http://schemas.microsoft.com/office/drawing/2014/main" id="{C059809D-C6D9-C5FD-1676-05842C7032F4}"/>
              </a:ext>
            </a:extLst>
          </p:cNvPr>
          <p:cNvCxnSpPr/>
          <p:nvPr/>
        </p:nvCxnSpPr>
        <p:spPr>
          <a:xfrm>
            <a:off x="1031875" y="2982250"/>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5" name="Text Placeholder 93">
            <a:extLst>
              <a:ext uri="{FF2B5EF4-FFF2-40B4-BE49-F238E27FC236}">
                <a16:creationId xmlns:a16="http://schemas.microsoft.com/office/drawing/2014/main" id="{2D53B603-9F15-5C90-3298-F9499A9A36B0}"/>
              </a:ext>
            </a:extLst>
          </p:cNvPr>
          <p:cNvSpPr txBox="1">
            <a:spLocks/>
          </p:cNvSpPr>
          <p:nvPr/>
        </p:nvSpPr>
        <p:spPr>
          <a:xfrm>
            <a:off x="4652962" y="2466313"/>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05</a:t>
            </a:r>
          </a:p>
        </p:txBody>
      </p:sp>
      <p:sp>
        <p:nvSpPr>
          <p:cNvPr id="126" name="Text Placeholder 94">
            <a:extLst>
              <a:ext uri="{FF2B5EF4-FFF2-40B4-BE49-F238E27FC236}">
                <a16:creationId xmlns:a16="http://schemas.microsoft.com/office/drawing/2014/main" id="{3B4EA9EA-6BAC-746C-2EBC-1A3200C750D2}"/>
              </a:ext>
            </a:extLst>
          </p:cNvPr>
          <p:cNvSpPr txBox="1">
            <a:spLocks/>
          </p:cNvSpPr>
          <p:nvPr/>
        </p:nvSpPr>
        <p:spPr>
          <a:xfrm>
            <a:off x="4652962" y="2982250"/>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dirty="0">
                <a:ln>
                  <a:noFill/>
                </a:ln>
                <a:solidFill>
                  <a:srgbClr val="1A244A"/>
                </a:solidFill>
                <a:effectLst/>
                <a:uLnTx/>
                <a:uFillTx/>
                <a:latin typeface="Segoe UI"/>
                <a:ea typeface="+mn-ea"/>
                <a:cs typeface="+mn-cs"/>
              </a:rPr>
              <a:t>Expert Report</a:t>
            </a:r>
          </a:p>
        </p:txBody>
      </p:sp>
      <p:cxnSp>
        <p:nvCxnSpPr>
          <p:cNvPr id="127" name="Straight Connector 126">
            <a:extLst>
              <a:ext uri="{FF2B5EF4-FFF2-40B4-BE49-F238E27FC236}">
                <a16:creationId xmlns:a16="http://schemas.microsoft.com/office/drawing/2014/main" id="{3073AC5F-C433-C077-4F11-8C316020BC2A}"/>
              </a:ext>
            </a:extLst>
          </p:cNvPr>
          <p:cNvCxnSpPr/>
          <p:nvPr/>
        </p:nvCxnSpPr>
        <p:spPr>
          <a:xfrm>
            <a:off x="4652962" y="2982250"/>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8" name="Text Placeholder 93">
            <a:extLst>
              <a:ext uri="{FF2B5EF4-FFF2-40B4-BE49-F238E27FC236}">
                <a16:creationId xmlns:a16="http://schemas.microsoft.com/office/drawing/2014/main" id="{09F5BEC2-9A3A-FD0D-4141-C6CEE929018B}"/>
              </a:ext>
            </a:extLst>
          </p:cNvPr>
          <p:cNvSpPr txBox="1">
            <a:spLocks/>
          </p:cNvSpPr>
          <p:nvPr/>
        </p:nvSpPr>
        <p:spPr>
          <a:xfrm>
            <a:off x="8243093" y="2466313"/>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06</a:t>
            </a:r>
          </a:p>
        </p:txBody>
      </p:sp>
      <p:sp>
        <p:nvSpPr>
          <p:cNvPr id="129" name="Text Placeholder 94">
            <a:extLst>
              <a:ext uri="{FF2B5EF4-FFF2-40B4-BE49-F238E27FC236}">
                <a16:creationId xmlns:a16="http://schemas.microsoft.com/office/drawing/2014/main" id="{505DB719-6655-92A8-80B0-875527234015}"/>
              </a:ext>
            </a:extLst>
          </p:cNvPr>
          <p:cNvSpPr txBox="1">
            <a:spLocks/>
          </p:cNvSpPr>
          <p:nvPr/>
        </p:nvSpPr>
        <p:spPr>
          <a:xfrm>
            <a:off x="8243093" y="2982250"/>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dirty="0">
                <a:ln>
                  <a:noFill/>
                </a:ln>
                <a:solidFill>
                  <a:srgbClr val="1A244A"/>
                </a:solidFill>
                <a:effectLst/>
                <a:uLnTx/>
                <a:uFillTx/>
                <a:latin typeface="Segoe UI"/>
                <a:ea typeface="+mn-ea"/>
                <a:cs typeface="+mn-cs"/>
              </a:rPr>
              <a:t>Feedback of Wave</a:t>
            </a:r>
          </a:p>
        </p:txBody>
      </p:sp>
      <p:cxnSp>
        <p:nvCxnSpPr>
          <p:cNvPr id="130" name="Straight Connector 129">
            <a:extLst>
              <a:ext uri="{FF2B5EF4-FFF2-40B4-BE49-F238E27FC236}">
                <a16:creationId xmlns:a16="http://schemas.microsoft.com/office/drawing/2014/main" id="{012D8745-70E6-B092-F299-58FFECE8BCEB}"/>
              </a:ext>
            </a:extLst>
          </p:cNvPr>
          <p:cNvCxnSpPr/>
          <p:nvPr/>
        </p:nvCxnSpPr>
        <p:spPr>
          <a:xfrm>
            <a:off x="8243093" y="2982250"/>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1" name="Text Placeholder 93">
            <a:extLst>
              <a:ext uri="{FF2B5EF4-FFF2-40B4-BE49-F238E27FC236}">
                <a16:creationId xmlns:a16="http://schemas.microsoft.com/office/drawing/2014/main" id="{B93323B4-1C05-4EE0-1759-BD5F3CA6DE4B}"/>
              </a:ext>
            </a:extLst>
          </p:cNvPr>
          <p:cNvSpPr txBox="1">
            <a:spLocks/>
          </p:cNvSpPr>
          <p:nvPr/>
        </p:nvSpPr>
        <p:spPr>
          <a:xfrm>
            <a:off x="1062831" y="391167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07</a:t>
            </a:r>
          </a:p>
        </p:txBody>
      </p:sp>
      <p:sp>
        <p:nvSpPr>
          <p:cNvPr id="132" name="Text Placeholder 94">
            <a:extLst>
              <a:ext uri="{FF2B5EF4-FFF2-40B4-BE49-F238E27FC236}">
                <a16:creationId xmlns:a16="http://schemas.microsoft.com/office/drawing/2014/main" id="{1B31302C-7CAC-7896-475D-FFD249A2CDFE}"/>
              </a:ext>
            </a:extLst>
          </p:cNvPr>
          <p:cNvSpPr txBox="1">
            <a:spLocks/>
          </p:cNvSpPr>
          <p:nvPr/>
        </p:nvSpPr>
        <p:spPr>
          <a:xfrm>
            <a:off x="1062831" y="4427615"/>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dirty="0">
                <a:ln>
                  <a:noFill/>
                </a:ln>
                <a:solidFill>
                  <a:srgbClr val="1A244A"/>
                </a:solidFill>
                <a:effectLst/>
                <a:uLnTx/>
                <a:uFillTx/>
                <a:latin typeface="Segoe UI"/>
                <a:ea typeface="+mn-ea"/>
                <a:cs typeface="+mn-cs"/>
              </a:rPr>
              <a:t>Focus Styles</a:t>
            </a:r>
          </a:p>
        </p:txBody>
      </p:sp>
      <p:cxnSp>
        <p:nvCxnSpPr>
          <p:cNvPr id="133" name="Straight Connector 132">
            <a:extLst>
              <a:ext uri="{FF2B5EF4-FFF2-40B4-BE49-F238E27FC236}">
                <a16:creationId xmlns:a16="http://schemas.microsoft.com/office/drawing/2014/main" id="{37C14807-7A4D-ED37-6842-BF3CDB7658B1}"/>
              </a:ext>
            </a:extLst>
          </p:cNvPr>
          <p:cNvCxnSpPr/>
          <p:nvPr/>
        </p:nvCxnSpPr>
        <p:spPr>
          <a:xfrm>
            <a:off x="1062831" y="442761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4" name="Text Placeholder 93">
            <a:extLst>
              <a:ext uri="{FF2B5EF4-FFF2-40B4-BE49-F238E27FC236}">
                <a16:creationId xmlns:a16="http://schemas.microsoft.com/office/drawing/2014/main" id="{899F7464-5D38-71FF-9987-A9C41B961788}"/>
              </a:ext>
            </a:extLst>
          </p:cNvPr>
          <p:cNvSpPr txBox="1">
            <a:spLocks/>
          </p:cNvSpPr>
          <p:nvPr/>
        </p:nvSpPr>
        <p:spPr>
          <a:xfrm>
            <a:off x="4683918" y="391167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08</a:t>
            </a:r>
          </a:p>
        </p:txBody>
      </p:sp>
      <p:sp>
        <p:nvSpPr>
          <p:cNvPr id="135" name="Text Placeholder 94">
            <a:extLst>
              <a:ext uri="{FF2B5EF4-FFF2-40B4-BE49-F238E27FC236}">
                <a16:creationId xmlns:a16="http://schemas.microsoft.com/office/drawing/2014/main" id="{B6A3C991-CF55-D0B6-B8EE-70929F25AC5A}"/>
              </a:ext>
            </a:extLst>
          </p:cNvPr>
          <p:cNvSpPr txBox="1">
            <a:spLocks/>
          </p:cNvSpPr>
          <p:nvPr/>
        </p:nvSpPr>
        <p:spPr>
          <a:xfrm>
            <a:off x="4683918" y="4540988"/>
            <a:ext cx="2947988" cy="606607"/>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dirty="0">
                <a:ln>
                  <a:noFill/>
                </a:ln>
                <a:solidFill>
                  <a:srgbClr val="1A244A"/>
                </a:solidFill>
                <a:effectLst/>
                <a:uLnTx/>
                <a:uFillTx/>
                <a:latin typeface="Segoe UI"/>
                <a:ea typeface="+mn-ea"/>
                <a:cs typeface="+mn-cs"/>
              </a:rPr>
              <a:t>Applications of Wave</a:t>
            </a:r>
          </a:p>
        </p:txBody>
      </p:sp>
      <p:cxnSp>
        <p:nvCxnSpPr>
          <p:cNvPr id="136" name="Straight Connector 135">
            <a:extLst>
              <a:ext uri="{FF2B5EF4-FFF2-40B4-BE49-F238E27FC236}">
                <a16:creationId xmlns:a16="http://schemas.microsoft.com/office/drawing/2014/main" id="{8597F794-9197-1D3A-0370-5D5D06C0919E}"/>
              </a:ext>
            </a:extLst>
          </p:cNvPr>
          <p:cNvCxnSpPr/>
          <p:nvPr/>
        </p:nvCxnSpPr>
        <p:spPr>
          <a:xfrm>
            <a:off x="4683918" y="442761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7" name="Text Placeholder 93">
            <a:extLst>
              <a:ext uri="{FF2B5EF4-FFF2-40B4-BE49-F238E27FC236}">
                <a16:creationId xmlns:a16="http://schemas.microsoft.com/office/drawing/2014/main" id="{E41CBA69-133C-EA79-D1F7-86029B0D264B}"/>
              </a:ext>
            </a:extLst>
          </p:cNvPr>
          <p:cNvSpPr txBox="1">
            <a:spLocks/>
          </p:cNvSpPr>
          <p:nvPr/>
        </p:nvSpPr>
        <p:spPr>
          <a:xfrm>
            <a:off x="8243093" y="391167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09</a:t>
            </a:r>
          </a:p>
        </p:txBody>
      </p:sp>
      <p:sp>
        <p:nvSpPr>
          <p:cNvPr id="138" name="Text Placeholder 94">
            <a:extLst>
              <a:ext uri="{FF2B5EF4-FFF2-40B4-BE49-F238E27FC236}">
                <a16:creationId xmlns:a16="http://schemas.microsoft.com/office/drawing/2014/main" id="{85579B69-512A-F8F7-D200-0E2DE3AC1717}"/>
              </a:ext>
            </a:extLst>
          </p:cNvPr>
          <p:cNvSpPr txBox="1">
            <a:spLocks/>
          </p:cNvSpPr>
          <p:nvPr/>
        </p:nvSpPr>
        <p:spPr>
          <a:xfrm>
            <a:off x="8243093" y="4427615"/>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dirty="0">
                <a:ln>
                  <a:noFill/>
                </a:ln>
                <a:solidFill>
                  <a:srgbClr val="1A244A"/>
                </a:solidFill>
                <a:effectLst/>
                <a:uLnTx/>
                <a:uFillTx/>
                <a:latin typeface="Segoe UI"/>
                <a:ea typeface="+mn-ea"/>
                <a:cs typeface="+mn-cs"/>
              </a:rPr>
              <a:t>Reliability and Validity</a:t>
            </a:r>
          </a:p>
        </p:txBody>
      </p:sp>
      <p:cxnSp>
        <p:nvCxnSpPr>
          <p:cNvPr id="139" name="Straight Connector 138">
            <a:extLst>
              <a:ext uri="{FF2B5EF4-FFF2-40B4-BE49-F238E27FC236}">
                <a16:creationId xmlns:a16="http://schemas.microsoft.com/office/drawing/2014/main" id="{6704748C-5721-E010-5994-C63B58E3860A}"/>
              </a:ext>
            </a:extLst>
          </p:cNvPr>
          <p:cNvCxnSpPr/>
          <p:nvPr/>
        </p:nvCxnSpPr>
        <p:spPr>
          <a:xfrm>
            <a:off x="8243093" y="442761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 Placeholder 93">
            <a:extLst>
              <a:ext uri="{FF2B5EF4-FFF2-40B4-BE49-F238E27FC236}">
                <a16:creationId xmlns:a16="http://schemas.microsoft.com/office/drawing/2014/main" id="{40F87D76-995C-9506-A638-C3497DFD5411}"/>
              </a:ext>
            </a:extLst>
          </p:cNvPr>
          <p:cNvSpPr txBox="1">
            <a:spLocks/>
          </p:cNvSpPr>
          <p:nvPr/>
        </p:nvSpPr>
        <p:spPr>
          <a:xfrm>
            <a:off x="1062831" y="5371737"/>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10</a:t>
            </a:r>
          </a:p>
        </p:txBody>
      </p:sp>
      <p:sp>
        <p:nvSpPr>
          <p:cNvPr id="3" name="Text Placeholder 94">
            <a:extLst>
              <a:ext uri="{FF2B5EF4-FFF2-40B4-BE49-F238E27FC236}">
                <a16:creationId xmlns:a16="http://schemas.microsoft.com/office/drawing/2014/main" id="{71CD6C1B-6D1E-860F-E509-5105B4209260}"/>
              </a:ext>
            </a:extLst>
          </p:cNvPr>
          <p:cNvSpPr txBox="1">
            <a:spLocks/>
          </p:cNvSpPr>
          <p:nvPr/>
        </p:nvSpPr>
        <p:spPr>
          <a:xfrm>
            <a:off x="1062831" y="5887674"/>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dirty="0">
                <a:ln>
                  <a:noFill/>
                </a:ln>
                <a:solidFill>
                  <a:srgbClr val="1A244A"/>
                </a:solidFill>
                <a:effectLst/>
                <a:uLnTx/>
                <a:uFillTx/>
                <a:latin typeface="Segoe UI"/>
                <a:ea typeface="+mn-ea"/>
                <a:cs typeface="+mn-cs"/>
              </a:rPr>
              <a:t>Selection Case</a:t>
            </a:r>
            <a:r>
              <a:rPr kumimoji="0" lang="en-GB" sz="1800" b="1" i="0" u="none" strike="noStrike" kern="1200" cap="none" spc="0" normalizeH="0" noProof="0" dirty="0">
                <a:ln>
                  <a:noFill/>
                </a:ln>
                <a:solidFill>
                  <a:srgbClr val="1A244A"/>
                </a:solidFill>
                <a:effectLst/>
                <a:uLnTx/>
                <a:uFillTx/>
                <a:latin typeface="Segoe UI"/>
                <a:ea typeface="+mn-ea"/>
                <a:cs typeface="+mn-cs"/>
              </a:rPr>
              <a:t> Study</a:t>
            </a:r>
            <a:endParaRPr kumimoji="0" lang="en-GB" sz="1800" b="1" i="0" u="none" strike="noStrike" kern="1200" cap="none" spc="0" normalizeH="0" baseline="0" noProof="0" dirty="0">
              <a:ln>
                <a:noFill/>
              </a:ln>
              <a:solidFill>
                <a:srgbClr val="1A244A"/>
              </a:solidFill>
              <a:effectLst/>
              <a:uLnTx/>
              <a:uFillTx/>
              <a:latin typeface="Segoe UI"/>
              <a:ea typeface="+mn-ea"/>
              <a:cs typeface="+mn-cs"/>
            </a:endParaRPr>
          </a:p>
        </p:txBody>
      </p:sp>
      <p:cxnSp>
        <p:nvCxnSpPr>
          <p:cNvPr id="4" name="Straight Connector 3">
            <a:extLst>
              <a:ext uri="{FF2B5EF4-FFF2-40B4-BE49-F238E27FC236}">
                <a16:creationId xmlns:a16="http://schemas.microsoft.com/office/drawing/2014/main" id="{5E28934A-DC15-AF86-55FF-77F95C14879C}"/>
              </a:ext>
            </a:extLst>
          </p:cNvPr>
          <p:cNvCxnSpPr/>
          <p:nvPr/>
        </p:nvCxnSpPr>
        <p:spPr>
          <a:xfrm>
            <a:off x="1062831" y="5887674"/>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93">
            <a:extLst>
              <a:ext uri="{FF2B5EF4-FFF2-40B4-BE49-F238E27FC236}">
                <a16:creationId xmlns:a16="http://schemas.microsoft.com/office/drawing/2014/main" id="{318F028E-1E8A-1880-DD78-588F7635BEBB}"/>
              </a:ext>
            </a:extLst>
          </p:cNvPr>
          <p:cNvSpPr txBox="1">
            <a:spLocks/>
          </p:cNvSpPr>
          <p:nvPr/>
        </p:nvSpPr>
        <p:spPr>
          <a:xfrm>
            <a:off x="4683918" y="5371737"/>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1" i="0" u="none" strike="noStrike" kern="1200" cap="none" spc="0" normalizeH="0" baseline="0" noProof="0">
                <a:ln>
                  <a:noFill/>
                </a:ln>
                <a:solidFill>
                  <a:srgbClr val="409E85"/>
                </a:solidFill>
                <a:effectLst/>
                <a:uLnTx/>
                <a:uFillTx/>
                <a:latin typeface="Segoe UI"/>
                <a:ea typeface="+mn-ea"/>
                <a:cs typeface="+mn-cs"/>
              </a:rPr>
              <a:t>11</a:t>
            </a:r>
          </a:p>
        </p:txBody>
      </p:sp>
      <p:sp>
        <p:nvSpPr>
          <p:cNvPr id="6" name="Text Placeholder 94">
            <a:extLst>
              <a:ext uri="{FF2B5EF4-FFF2-40B4-BE49-F238E27FC236}">
                <a16:creationId xmlns:a16="http://schemas.microsoft.com/office/drawing/2014/main" id="{23CED62F-0F84-F91D-FC34-A7D21AD8223C}"/>
              </a:ext>
            </a:extLst>
          </p:cNvPr>
          <p:cNvSpPr txBox="1">
            <a:spLocks/>
          </p:cNvSpPr>
          <p:nvPr/>
        </p:nvSpPr>
        <p:spPr>
          <a:xfrm>
            <a:off x="4683918" y="5887674"/>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0"/>
              </a:spcAft>
              <a:buClr>
                <a:srgbClr val="409E85"/>
              </a:buClr>
              <a:buSzTx/>
              <a:buFont typeface="Arial" panose="020B0604020202020204" pitchFamily="34" charset="0"/>
              <a:buNone/>
              <a:tabLst/>
              <a:defRPr/>
            </a:pPr>
            <a:r>
              <a:rPr kumimoji="0" lang="en-GB" sz="1800" b="1" i="0" u="none" strike="noStrike" kern="1200" cap="none" spc="0" normalizeH="0" baseline="0" noProof="0" dirty="0">
                <a:ln>
                  <a:noFill/>
                </a:ln>
                <a:solidFill>
                  <a:srgbClr val="1A244A"/>
                </a:solidFill>
                <a:effectLst/>
                <a:uLnTx/>
                <a:uFillTx/>
                <a:latin typeface="Segoe UI"/>
                <a:ea typeface="+mn-ea"/>
                <a:cs typeface="+mn-cs"/>
              </a:rPr>
              <a:t>Development Case Study</a:t>
            </a:r>
          </a:p>
        </p:txBody>
      </p:sp>
      <p:cxnSp>
        <p:nvCxnSpPr>
          <p:cNvPr id="7" name="Straight Connector 6">
            <a:extLst>
              <a:ext uri="{FF2B5EF4-FFF2-40B4-BE49-F238E27FC236}">
                <a16:creationId xmlns:a16="http://schemas.microsoft.com/office/drawing/2014/main" id="{B00853B2-B0A7-6D0E-BF08-F3BB202FDCE8}"/>
              </a:ext>
            </a:extLst>
          </p:cNvPr>
          <p:cNvCxnSpPr/>
          <p:nvPr/>
        </p:nvCxnSpPr>
        <p:spPr>
          <a:xfrm>
            <a:off x="4683918" y="5887674"/>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59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fade">
                                      <p:cBhvr>
                                        <p:cTn id="18" dur="500"/>
                                        <p:tgtEl>
                                          <p:spTgt spid="101"/>
                                        </p:tgtEl>
                                      </p:cBhvr>
                                    </p:animEffect>
                                  </p:childTnLst>
                                </p:cTn>
                              </p:par>
                              <p:par>
                                <p:cTn id="19" presetID="10" presetClass="entr" presetSubtype="0" fill="hold" nodeType="with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fade">
                                      <p:cBhvr>
                                        <p:cTn id="21" dur="500"/>
                                        <p:tgtEl>
                                          <p:spTgt spid="10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500"/>
                                        <p:tgtEl>
                                          <p:spTgt spid="10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2"/>
                                        </p:tgtEl>
                                        <p:attrNameLst>
                                          <p:attrName>style.visibility</p:attrName>
                                        </p:attrNameLst>
                                      </p:cBhvr>
                                      <p:to>
                                        <p:strVal val="visible"/>
                                      </p:to>
                                    </p:set>
                                    <p:animEffect transition="in" filter="fade">
                                      <p:cBhvr>
                                        <p:cTn id="29" dur="500"/>
                                        <p:tgtEl>
                                          <p:spTgt spid="122"/>
                                        </p:tgtEl>
                                      </p:cBhvr>
                                    </p:animEffect>
                                  </p:childTnLst>
                                </p:cTn>
                              </p:par>
                              <p:par>
                                <p:cTn id="30" presetID="10" presetClass="entr" presetSubtype="0" fill="hold" nodeType="withEffect">
                                  <p:stCondLst>
                                    <p:cond delay="0"/>
                                  </p:stCondLst>
                                  <p:childTnLst>
                                    <p:set>
                                      <p:cBhvr>
                                        <p:cTn id="31" dur="1" fill="hold">
                                          <p:stCondLst>
                                            <p:cond delay="0"/>
                                          </p:stCondLst>
                                        </p:cTn>
                                        <p:tgtEl>
                                          <p:spTgt spid="124"/>
                                        </p:tgtEl>
                                        <p:attrNameLst>
                                          <p:attrName>style.visibility</p:attrName>
                                        </p:attrNameLst>
                                      </p:cBhvr>
                                      <p:to>
                                        <p:strVal val="visible"/>
                                      </p:to>
                                    </p:set>
                                    <p:animEffect transition="in" filter="fade">
                                      <p:cBhvr>
                                        <p:cTn id="32" dur="500"/>
                                        <p:tgtEl>
                                          <p:spTgt spid="1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Effect transition="in" filter="fade">
                                      <p:cBhvr>
                                        <p:cTn id="35" dur="500"/>
                                        <p:tgtEl>
                                          <p:spTgt spid="1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5"/>
                                        </p:tgtEl>
                                        <p:attrNameLst>
                                          <p:attrName>style.visibility</p:attrName>
                                        </p:attrNameLst>
                                      </p:cBhvr>
                                      <p:to>
                                        <p:strVal val="visible"/>
                                      </p:to>
                                    </p:set>
                                    <p:animEffect transition="in" filter="fade">
                                      <p:cBhvr>
                                        <p:cTn id="40" dur="500"/>
                                        <p:tgtEl>
                                          <p:spTgt spid="125"/>
                                        </p:tgtEl>
                                      </p:cBhvr>
                                    </p:animEffect>
                                  </p:childTnLst>
                                </p:cTn>
                              </p:par>
                              <p:par>
                                <p:cTn id="41" presetID="10" presetClass="entr" presetSubtype="0" fill="hold" nodeType="withEffect">
                                  <p:stCondLst>
                                    <p:cond delay="0"/>
                                  </p:stCondLst>
                                  <p:childTnLst>
                                    <p:set>
                                      <p:cBhvr>
                                        <p:cTn id="42" dur="1" fill="hold">
                                          <p:stCondLst>
                                            <p:cond delay="0"/>
                                          </p:stCondLst>
                                        </p:cTn>
                                        <p:tgtEl>
                                          <p:spTgt spid="127"/>
                                        </p:tgtEl>
                                        <p:attrNameLst>
                                          <p:attrName>style.visibility</p:attrName>
                                        </p:attrNameLst>
                                      </p:cBhvr>
                                      <p:to>
                                        <p:strVal val="visible"/>
                                      </p:to>
                                    </p:set>
                                    <p:animEffect transition="in" filter="fade">
                                      <p:cBhvr>
                                        <p:cTn id="43" dur="500"/>
                                        <p:tgtEl>
                                          <p:spTgt spid="1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6"/>
                                        </p:tgtEl>
                                        <p:attrNameLst>
                                          <p:attrName>style.visibility</p:attrName>
                                        </p:attrNameLst>
                                      </p:cBhvr>
                                      <p:to>
                                        <p:strVal val="visible"/>
                                      </p:to>
                                    </p:set>
                                    <p:animEffect transition="in" filter="fade">
                                      <p:cBhvr>
                                        <p:cTn id="46" dur="500"/>
                                        <p:tgtEl>
                                          <p:spTgt spid="1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8"/>
                                        </p:tgtEl>
                                        <p:attrNameLst>
                                          <p:attrName>style.visibility</p:attrName>
                                        </p:attrNameLst>
                                      </p:cBhvr>
                                      <p:to>
                                        <p:strVal val="visible"/>
                                      </p:to>
                                    </p:set>
                                    <p:animEffect transition="in" filter="fade">
                                      <p:cBhvr>
                                        <p:cTn id="51" dur="500"/>
                                        <p:tgtEl>
                                          <p:spTgt spid="128"/>
                                        </p:tgtEl>
                                      </p:cBhvr>
                                    </p:animEffect>
                                  </p:childTnLst>
                                </p:cTn>
                              </p:par>
                              <p:par>
                                <p:cTn id="52" presetID="10" presetClass="entr" presetSubtype="0" fill="hold" nodeType="withEffect">
                                  <p:stCondLst>
                                    <p:cond delay="0"/>
                                  </p:stCondLst>
                                  <p:childTnLst>
                                    <p:set>
                                      <p:cBhvr>
                                        <p:cTn id="53" dur="1" fill="hold">
                                          <p:stCondLst>
                                            <p:cond delay="0"/>
                                          </p:stCondLst>
                                        </p:cTn>
                                        <p:tgtEl>
                                          <p:spTgt spid="130"/>
                                        </p:tgtEl>
                                        <p:attrNameLst>
                                          <p:attrName>style.visibility</p:attrName>
                                        </p:attrNameLst>
                                      </p:cBhvr>
                                      <p:to>
                                        <p:strVal val="visible"/>
                                      </p:to>
                                    </p:set>
                                    <p:animEffect transition="in" filter="fade">
                                      <p:cBhvr>
                                        <p:cTn id="54" dur="500"/>
                                        <p:tgtEl>
                                          <p:spTgt spid="13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9"/>
                                        </p:tgtEl>
                                        <p:attrNameLst>
                                          <p:attrName>style.visibility</p:attrName>
                                        </p:attrNameLst>
                                      </p:cBhvr>
                                      <p:to>
                                        <p:strVal val="visible"/>
                                      </p:to>
                                    </p:set>
                                    <p:animEffect transition="in" filter="fade">
                                      <p:cBhvr>
                                        <p:cTn id="57" dur="500"/>
                                        <p:tgtEl>
                                          <p:spTgt spid="1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1"/>
                                        </p:tgtEl>
                                        <p:attrNameLst>
                                          <p:attrName>style.visibility</p:attrName>
                                        </p:attrNameLst>
                                      </p:cBhvr>
                                      <p:to>
                                        <p:strVal val="visible"/>
                                      </p:to>
                                    </p:set>
                                    <p:animEffect transition="in" filter="fade">
                                      <p:cBhvr>
                                        <p:cTn id="62" dur="500"/>
                                        <p:tgtEl>
                                          <p:spTgt spid="131"/>
                                        </p:tgtEl>
                                      </p:cBhvr>
                                    </p:animEffect>
                                  </p:childTnLst>
                                </p:cTn>
                              </p:par>
                              <p:par>
                                <p:cTn id="63" presetID="10" presetClass="entr" presetSubtype="0" fill="hold" nodeType="withEffect">
                                  <p:stCondLst>
                                    <p:cond delay="0"/>
                                  </p:stCondLst>
                                  <p:childTnLst>
                                    <p:set>
                                      <p:cBhvr>
                                        <p:cTn id="64" dur="1" fill="hold">
                                          <p:stCondLst>
                                            <p:cond delay="0"/>
                                          </p:stCondLst>
                                        </p:cTn>
                                        <p:tgtEl>
                                          <p:spTgt spid="133"/>
                                        </p:tgtEl>
                                        <p:attrNameLst>
                                          <p:attrName>style.visibility</p:attrName>
                                        </p:attrNameLst>
                                      </p:cBhvr>
                                      <p:to>
                                        <p:strVal val="visible"/>
                                      </p:to>
                                    </p:set>
                                    <p:animEffect transition="in" filter="fade">
                                      <p:cBhvr>
                                        <p:cTn id="65" dur="500"/>
                                        <p:tgtEl>
                                          <p:spTgt spid="13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2"/>
                                        </p:tgtEl>
                                        <p:attrNameLst>
                                          <p:attrName>style.visibility</p:attrName>
                                        </p:attrNameLst>
                                      </p:cBhvr>
                                      <p:to>
                                        <p:strVal val="visible"/>
                                      </p:to>
                                    </p:set>
                                    <p:animEffect transition="in" filter="fade">
                                      <p:cBhvr>
                                        <p:cTn id="68" dur="500"/>
                                        <p:tgtEl>
                                          <p:spTgt spid="13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34"/>
                                        </p:tgtEl>
                                        <p:attrNameLst>
                                          <p:attrName>style.visibility</p:attrName>
                                        </p:attrNameLst>
                                      </p:cBhvr>
                                      <p:to>
                                        <p:strVal val="visible"/>
                                      </p:to>
                                    </p:set>
                                    <p:animEffect transition="in" filter="fade">
                                      <p:cBhvr>
                                        <p:cTn id="73" dur="500"/>
                                        <p:tgtEl>
                                          <p:spTgt spid="134"/>
                                        </p:tgtEl>
                                      </p:cBhvr>
                                    </p:animEffect>
                                  </p:childTnLst>
                                </p:cTn>
                              </p:par>
                              <p:par>
                                <p:cTn id="74" presetID="10" presetClass="entr" presetSubtype="0" fill="hold" nodeType="withEffect">
                                  <p:stCondLst>
                                    <p:cond delay="0"/>
                                  </p:stCondLst>
                                  <p:childTnLst>
                                    <p:set>
                                      <p:cBhvr>
                                        <p:cTn id="75" dur="1" fill="hold">
                                          <p:stCondLst>
                                            <p:cond delay="0"/>
                                          </p:stCondLst>
                                        </p:cTn>
                                        <p:tgtEl>
                                          <p:spTgt spid="136"/>
                                        </p:tgtEl>
                                        <p:attrNameLst>
                                          <p:attrName>style.visibility</p:attrName>
                                        </p:attrNameLst>
                                      </p:cBhvr>
                                      <p:to>
                                        <p:strVal val="visible"/>
                                      </p:to>
                                    </p:set>
                                    <p:animEffect transition="in" filter="fade">
                                      <p:cBhvr>
                                        <p:cTn id="76" dur="500"/>
                                        <p:tgtEl>
                                          <p:spTgt spid="13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35"/>
                                        </p:tgtEl>
                                        <p:attrNameLst>
                                          <p:attrName>style.visibility</p:attrName>
                                        </p:attrNameLst>
                                      </p:cBhvr>
                                      <p:to>
                                        <p:strVal val="visible"/>
                                      </p:to>
                                    </p:set>
                                    <p:animEffect transition="in" filter="fade">
                                      <p:cBhvr>
                                        <p:cTn id="79" dur="500"/>
                                        <p:tgtEl>
                                          <p:spTgt spid="13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7"/>
                                        </p:tgtEl>
                                        <p:attrNameLst>
                                          <p:attrName>style.visibility</p:attrName>
                                        </p:attrNameLst>
                                      </p:cBhvr>
                                      <p:to>
                                        <p:strVal val="visible"/>
                                      </p:to>
                                    </p:set>
                                    <p:animEffect transition="in" filter="fade">
                                      <p:cBhvr>
                                        <p:cTn id="84" dur="500"/>
                                        <p:tgtEl>
                                          <p:spTgt spid="137"/>
                                        </p:tgtEl>
                                      </p:cBhvr>
                                    </p:animEffect>
                                  </p:childTnLst>
                                </p:cTn>
                              </p:par>
                              <p:par>
                                <p:cTn id="85" presetID="10" presetClass="entr" presetSubtype="0" fill="hold" nodeType="withEffect">
                                  <p:stCondLst>
                                    <p:cond delay="0"/>
                                  </p:stCondLst>
                                  <p:childTnLst>
                                    <p:set>
                                      <p:cBhvr>
                                        <p:cTn id="86" dur="1" fill="hold">
                                          <p:stCondLst>
                                            <p:cond delay="0"/>
                                          </p:stCondLst>
                                        </p:cTn>
                                        <p:tgtEl>
                                          <p:spTgt spid="139"/>
                                        </p:tgtEl>
                                        <p:attrNameLst>
                                          <p:attrName>style.visibility</p:attrName>
                                        </p:attrNameLst>
                                      </p:cBhvr>
                                      <p:to>
                                        <p:strVal val="visible"/>
                                      </p:to>
                                    </p:set>
                                    <p:animEffect transition="in" filter="fade">
                                      <p:cBhvr>
                                        <p:cTn id="87" dur="500"/>
                                        <p:tgtEl>
                                          <p:spTgt spid="13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38"/>
                                        </p:tgtEl>
                                        <p:attrNameLst>
                                          <p:attrName>style.visibility</p:attrName>
                                        </p:attrNameLst>
                                      </p:cBhvr>
                                      <p:to>
                                        <p:strVal val="visible"/>
                                      </p:to>
                                    </p:set>
                                    <p:animEffect transition="in" filter="fade">
                                      <p:cBhvr>
                                        <p:cTn id="90" dur="500"/>
                                        <p:tgtEl>
                                          <p:spTgt spid="13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Effect transition="in" filter="fade">
                                      <p:cBhvr>
                                        <p:cTn id="95" dur="500"/>
                                        <p:tgtEl>
                                          <p:spTgt spid="2"/>
                                        </p:tgtEl>
                                      </p:cBhvr>
                                    </p:animEffect>
                                  </p:childTnLst>
                                </p:cTn>
                              </p:par>
                              <p:par>
                                <p:cTn id="96" presetID="10" presetClass="entr" presetSubtype="0" fill="hold" nodeType="withEffect">
                                  <p:stCondLst>
                                    <p:cond delay="0"/>
                                  </p:stCondLst>
                                  <p:childTnLst>
                                    <p:set>
                                      <p:cBhvr>
                                        <p:cTn id="97" dur="1" fill="hold">
                                          <p:stCondLst>
                                            <p:cond delay="0"/>
                                          </p:stCondLst>
                                        </p:cTn>
                                        <p:tgtEl>
                                          <p:spTgt spid="4"/>
                                        </p:tgtEl>
                                        <p:attrNameLst>
                                          <p:attrName>style.visibility</p:attrName>
                                        </p:attrNameLst>
                                      </p:cBhvr>
                                      <p:to>
                                        <p:strVal val="visible"/>
                                      </p:to>
                                    </p:set>
                                    <p:animEffect transition="in" filter="fade">
                                      <p:cBhvr>
                                        <p:cTn id="98" dur="500"/>
                                        <p:tgtEl>
                                          <p:spTgt spid="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fade">
                                      <p:cBhvr>
                                        <p:cTn id="101" dur="500"/>
                                        <p:tgtEl>
                                          <p:spTgt spid="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500"/>
                                        <p:tgtEl>
                                          <p:spTgt spid="5"/>
                                        </p:tgtEl>
                                      </p:cBhvr>
                                    </p:animEffect>
                                  </p:childTnLst>
                                </p:cTn>
                              </p:par>
                              <p:par>
                                <p:cTn id="107" presetID="10" presetClass="entr" presetSubtype="0" fill="hold" nodeType="with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fade">
                                      <p:cBhvr>
                                        <p:cTn id="109" dur="500"/>
                                        <p:tgtEl>
                                          <p:spTgt spid="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fade">
                                      <p:cBhvr>
                                        <p:cTn id="1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1" grpId="0"/>
      <p:bldP spid="102" grpId="0"/>
      <p:bldP spid="122" grpId="0"/>
      <p:bldP spid="123" grpId="0"/>
      <p:bldP spid="125" grpId="0"/>
      <p:bldP spid="126" grpId="0"/>
      <p:bldP spid="128" grpId="0"/>
      <p:bldP spid="129" grpId="0"/>
      <p:bldP spid="131" grpId="0"/>
      <p:bldP spid="132" grpId="0"/>
      <p:bldP spid="134" grpId="0"/>
      <p:bldP spid="135" grpId="0"/>
      <p:bldP spid="137" grpId="0"/>
      <p:bldP spid="138" grpId="0"/>
      <p:bldP spid="2" grpId="0"/>
      <p:bldP spid="3" grpId="0"/>
      <p:bldP spid="5"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022430" y="1331883"/>
            <a:ext cx="10147140" cy="1409186"/>
          </a:xfrm>
        </p:spPr>
        <p:txBody>
          <a:bodyPr>
            <a:normAutofit fontScale="90000"/>
          </a:bodyPr>
          <a:lstStyle/>
          <a:p>
            <a:pPr algn="ctr"/>
            <a:r>
              <a:rPr lang="en-GB" sz="3600">
                <a:solidFill>
                  <a:schemeClr val="accent1"/>
                </a:solidFill>
              </a:rPr>
              <a:t>Where a response summary indicates low Ratings Acquiescence and low Normative-Ipsative agreement, what would you expect to see on a profile?</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3253279"/>
            <a:ext cx="9153559" cy="2338087"/>
          </a:xfrm>
        </p:spPr>
        <p:txBody>
          <a:bodyPr>
            <a:normAutofit lnSpcReduction="10000"/>
          </a:bodyPr>
          <a:lstStyle/>
          <a:p>
            <a:pPr marL="457200" indent="-457200">
              <a:spcAft>
                <a:spcPts val="1800"/>
              </a:spcAft>
              <a:buClr>
                <a:schemeClr val="accent1"/>
              </a:buClr>
              <a:buFont typeface="+mj-lt"/>
              <a:buAutoNum type="alphaLcParenR"/>
            </a:pPr>
            <a:r>
              <a:rPr lang="en-GB" sz="2000">
                <a:solidFill>
                  <a:schemeClr val="bg1"/>
                </a:solidFill>
              </a:rPr>
              <a:t>There are a number of N-I splits across the profile varying in the Normative/Ipsative position</a:t>
            </a:r>
          </a:p>
          <a:p>
            <a:pPr marL="457200" indent="-457200">
              <a:spcAft>
                <a:spcPts val="1800"/>
              </a:spcAft>
              <a:buClr>
                <a:schemeClr val="accent1"/>
              </a:buClr>
              <a:buFont typeface="+mj-lt"/>
              <a:buAutoNum type="alphaLcParenR"/>
            </a:pPr>
            <a:r>
              <a:rPr lang="en-GB" sz="2000">
                <a:solidFill>
                  <a:schemeClr val="bg1"/>
                </a:solidFill>
              </a:rPr>
              <a:t>There are a number of N-I splits on the profile with Normative lower than Ipsative</a:t>
            </a:r>
          </a:p>
          <a:p>
            <a:pPr marL="457200" indent="-457200">
              <a:spcAft>
                <a:spcPts val="1800"/>
              </a:spcAft>
              <a:buClr>
                <a:schemeClr val="accent1"/>
              </a:buClr>
              <a:buFont typeface="+mj-lt"/>
              <a:buAutoNum type="alphaLcParenR"/>
            </a:pPr>
            <a:r>
              <a:rPr lang="en-GB" sz="2000">
                <a:solidFill>
                  <a:schemeClr val="bg1"/>
                </a:solidFill>
              </a:rPr>
              <a:t>There are a number of N-I splits on the profile with Normative higher than Ipsative</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8617143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022430" y="1331883"/>
            <a:ext cx="10147140" cy="1409186"/>
          </a:xfrm>
        </p:spPr>
        <p:txBody>
          <a:bodyPr>
            <a:normAutofit fontScale="90000"/>
          </a:bodyPr>
          <a:lstStyle/>
          <a:p>
            <a:pPr algn="ctr"/>
            <a:r>
              <a:rPr lang="en-GB" sz="3600">
                <a:solidFill>
                  <a:schemeClr val="accent1"/>
                </a:solidFill>
              </a:rPr>
              <a:t>If a person has a high Consistency of Rankings, would you expect to see a greater or lesser number of Motive-Talent splits across their profile?</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3253279"/>
            <a:ext cx="9153559" cy="2338087"/>
          </a:xfrm>
        </p:spPr>
        <p:txBody>
          <a:bodyPr>
            <a:normAutofit/>
          </a:bodyPr>
          <a:lstStyle/>
          <a:p>
            <a:pPr marL="457200" indent="-457200">
              <a:spcAft>
                <a:spcPts val="1800"/>
              </a:spcAft>
              <a:buClr>
                <a:schemeClr val="accent1"/>
              </a:buClr>
              <a:buFont typeface="+mj-lt"/>
              <a:buAutoNum type="alphaLcParenR"/>
            </a:pPr>
            <a:r>
              <a:rPr lang="en-GB" sz="2000">
                <a:solidFill>
                  <a:schemeClr val="bg1"/>
                </a:solidFill>
              </a:rPr>
              <a:t>a) More M-T splits</a:t>
            </a:r>
          </a:p>
          <a:p>
            <a:pPr marL="457200" indent="-457200">
              <a:spcAft>
                <a:spcPts val="1800"/>
              </a:spcAft>
              <a:buClr>
                <a:schemeClr val="accent1"/>
              </a:buClr>
              <a:buFont typeface="+mj-lt"/>
              <a:buAutoNum type="alphaLcParenR"/>
            </a:pPr>
            <a:r>
              <a:rPr lang="en-GB" sz="2000">
                <a:solidFill>
                  <a:schemeClr val="bg1"/>
                </a:solidFill>
              </a:rPr>
              <a:t>b) Less M-T splits</a:t>
            </a:r>
          </a:p>
          <a:p>
            <a:pPr marL="457200" indent="-457200">
              <a:spcAft>
                <a:spcPts val="1800"/>
              </a:spcAft>
              <a:buClr>
                <a:schemeClr val="accent1"/>
              </a:buClr>
              <a:buFont typeface="+mj-lt"/>
              <a:buAutoNum type="alphaLcParenR"/>
            </a:pPr>
            <a:r>
              <a:rPr lang="en-GB" sz="2000">
                <a:solidFill>
                  <a:schemeClr val="bg1"/>
                </a:solidFill>
              </a:rPr>
              <a:t>c) Consistency of Rankings is independent from Motive-Talent agreement</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8916071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853574"/>
          </a:xfrm>
        </p:spPr>
        <p:txBody>
          <a:bodyPr/>
          <a:lstStyle/>
          <a:p>
            <a:r>
              <a:rPr lang="en-GB" dirty="0"/>
              <a:t>Module 5</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Expert Report</a:t>
            </a:r>
          </a:p>
        </p:txBody>
      </p:sp>
    </p:spTree>
    <p:extLst>
      <p:ext uri="{BB962C8B-B14F-4D97-AF65-F5344CB8AC3E}">
        <p14:creationId xmlns:p14="http://schemas.microsoft.com/office/powerpoint/2010/main" val="32339792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65EF2-801D-188F-D36B-C3F40863D7D1}"/>
              </a:ext>
            </a:extLst>
          </p:cNvPr>
          <p:cNvSpPr>
            <a:spLocks noGrp="1"/>
          </p:cNvSpPr>
          <p:nvPr>
            <p:ph type="title"/>
          </p:nvPr>
        </p:nvSpPr>
        <p:spPr/>
        <p:txBody>
          <a:bodyPr/>
          <a:lstStyle/>
          <a:p>
            <a:r>
              <a:rPr lang="en-GB"/>
              <a:t>The Expert Report</a:t>
            </a:r>
          </a:p>
        </p:txBody>
      </p:sp>
      <p:grpSp>
        <p:nvGrpSpPr>
          <p:cNvPr id="9" name="Group 8">
            <a:extLst>
              <a:ext uri="{FF2B5EF4-FFF2-40B4-BE49-F238E27FC236}">
                <a16:creationId xmlns:a16="http://schemas.microsoft.com/office/drawing/2014/main" id="{E3EF433A-9811-2ABA-F0F9-2B9E8C1648A2}"/>
              </a:ext>
            </a:extLst>
          </p:cNvPr>
          <p:cNvGrpSpPr/>
          <p:nvPr/>
        </p:nvGrpSpPr>
        <p:grpSpPr>
          <a:xfrm>
            <a:off x="4023360" y="1671320"/>
            <a:ext cx="1391920" cy="355600"/>
            <a:chOff x="4023360" y="1671320"/>
            <a:chExt cx="1391920" cy="355600"/>
          </a:xfrm>
        </p:grpSpPr>
        <p:sp>
          <p:nvSpPr>
            <p:cNvPr id="8" name="Rectangle 7">
              <a:extLst>
                <a:ext uri="{FF2B5EF4-FFF2-40B4-BE49-F238E27FC236}">
                  <a16:creationId xmlns:a16="http://schemas.microsoft.com/office/drawing/2014/main" id="{7357CBF0-86C4-0A9F-2089-62D4B354E750}"/>
                </a:ext>
              </a:extLst>
            </p:cNvPr>
            <p:cNvSpPr/>
            <p:nvPr/>
          </p:nvSpPr>
          <p:spPr>
            <a:xfrm>
              <a:off x="4023360" y="1671320"/>
              <a:ext cx="1391920" cy="35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Graphic 6">
              <a:extLst>
                <a:ext uri="{FF2B5EF4-FFF2-40B4-BE49-F238E27FC236}">
                  <a16:creationId xmlns:a16="http://schemas.microsoft.com/office/drawing/2014/main" id="{CD986159-F2CE-66BC-BFEB-1B490D6E3106}"/>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33416" y="1723962"/>
              <a:ext cx="1200444" cy="257238"/>
            </a:xfrm>
            <a:prstGeom prst="rect">
              <a:avLst/>
            </a:prstGeom>
          </p:spPr>
        </p:pic>
      </p:grpSp>
      <p:sp>
        <p:nvSpPr>
          <p:cNvPr id="11" name="Rectangle 10">
            <a:extLst>
              <a:ext uri="{FF2B5EF4-FFF2-40B4-BE49-F238E27FC236}">
                <a16:creationId xmlns:a16="http://schemas.microsoft.com/office/drawing/2014/main" id="{BB10BD90-7A3A-88FF-2116-877E0E268A13}"/>
              </a:ext>
            </a:extLst>
          </p:cNvPr>
          <p:cNvSpPr/>
          <p:nvPr/>
        </p:nvSpPr>
        <p:spPr>
          <a:xfrm>
            <a:off x="8916057" y="1516480"/>
            <a:ext cx="812144"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3" descr="A close-up of a water wave&#10;&#10;Description automatically generated">
            <a:extLst>
              <a:ext uri="{FF2B5EF4-FFF2-40B4-BE49-F238E27FC236}">
                <a16:creationId xmlns:a16="http://schemas.microsoft.com/office/drawing/2014/main" id="{C7B9D5DA-62C4-5EA0-6864-C1258C384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898" y="1485333"/>
            <a:ext cx="3492923" cy="4934634"/>
          </a:xfrm>
          <a:prstGeom prst="rect">
            <a:avLst/>
          </a:prstGeom>
          <a:ln>
            <a:noFill/>
          </a:ln>
          <a:effectLst>
            <a:outerShdw blurRad="63500" sx="102000" sy="102000" algn="ctr" rotWithShape="0">
              <a:prstClr val="black">
                <a:alpha val="40000"/>
              </a:prstClr>
            </a:outerShdw>
          </a:effectLst>
        </p:spPr>
      </p:pic>
      <p:pic>
        <p:nvPicPr>
          <p:cNvPr id="12" name="Picture 11" descr="A close-up of a report&#10;&#10;Description automatically generated">
            <a:extLst>
              <a:ext uri="{FF2B5EF4-FFF2-40B4-BE49-F238E27FC236}">
                <a16:creationId xmlns:a16="http://schemas.microsoft.com/office/drawing/2014/main" id="{E141120A-7346-0327-35BE-0ECE5DA80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5626" y="1485333"/>
            <a:ext cx="3489476" cy="4934634"/>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489775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E471-D09B-F74D-1922-92357877BE5F}"/>
              </a:ext>
            </a:extLst>
          </p:cNvPr>
          <p:cNvSpPr>
            <a:spLocks noGrp="1"/>
          </p:cNvSpPr>
          <p:nvPr>
            <p:ph type="title"/>
          </p:nvPr>
        </p:nvSpPr>
        <p:spPr/>
        <p:txBody>
          <a:bodyPr/>
          <a:lstStyle/>
          <a:p>
            <a:endParaRPr lang="en-GB"/>
          </a:p>
        </p:txBody>
      </p:sp>
      <p:pic>
        <p:nvPicPr>
          <p:cNvPr id="10" name="Picture 9" descr="Close-up of a document with a stamp&#10;&#10;Description automatically generated">
            <a:extLst>
              <a:ext uri="{FF2B5EF4-FFF2-40B4-BE49-F238E27FC236}">
                <a16:creationId xmlns:a16="http://schemas.microsoft.com/office/drawing/2014/main" id="{1F729440-4EBB-6202-B84E-A016BBA71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4204" y="1083848"/>
            <a:ext cx="3489476" cy="4934633"/>
          </a:xfrm>
          <a:prstGeom prst="rect">
            <a:avLst/>
          </a:prstGeom>
          <a:ln>
            <a:noFill/>
          </a:ln>
          <a:effectLst>
            <a:outerShdw blurRad="63500" sx="102000" sy="102000" algn="ctr" rotWithShape="0">
              <a:prstClr val="black">
                <a:alpha val="40000"/>
              </a:prstClr>
            </a:outerShdw>
          </a:effectLst>
        </p:spPr>
      </p:pic>
      <p:pic>
        <p:nvPicPr>
          <p:cNvPr id="12" name="Picture 11" descr="A close-up of a chart&#10;&#10;Description automatically generated">
            <a:extLst>
              <a:ext uri="{FF2B5EF4-FFF2-40B4-BE49-F238E27FC236}">
                <a16:creationId xmlns:a16="http://schemas.microsoft.com/office/drawing/2014/main" id="{678FC2DE-369B-7D3D-F6A0-22CA5FCE3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805" y="1083848"/>
            <a:ext cx="3489476" cy="4934633"/>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229754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E471-D09B-F74D-1922-92357877BE5F}"/>
              </a:ext>
            </a:extLst>
          </p:cNvPr>
          <p:cNvSpPr>
            <a:spLocks noGrp="1"/>
          </p:cNvSpPr>
          <p:nvPr>
            <p:ph type="title"/>
          </p:nvPr>
        </p:nvSpPr>
        <p:spPr/>
        <p:txBody>
          <a:bodyPr/>
          <a:lstStyle/>
          <a:p>
            <a:endParaRPr lang="en-GB"/>
          </a:p>
        </p:txBody>
      </p:sp>
      <p:sp>
        <p:nvSpPr>
          <p:cNvPr id="8" name="Rectangle 7">
            <a:extLst>
              <a:ext uri="{FF2B5EF4-FFF2-40B4-BE49-F238E27FC236}">
                <a16:creationId xmlns:a16="http://schemas.microsoft.com/office/drawing/2014/main" id="{0E7F0C11-E124-1736-1294-C98E96985CE5}"/>
              </a:ext>
            </a:extLst>
          </p:cNvPr>
          <p:cNvSpPr/>
          <p:nvPr/>
        </p:nvSpPr>
        <p:spPr>
          <a:xfrm>
            <a:off x="893571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117DF588-4AFE-8FD8-65BC-247E937222A2}"/>
              </a:ext>
            </a:extLst>
          </p:cNvPr>
          <p:cNvSpPr/>
          <p:nvPr/>
        </p:nvSpPr>
        <p:spPr>
          <a:xfrm>
            <a:off x="458723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descr="A close-up of a document&#10;&#10;Description automatically generated">
            <a:extLst>
              <a:ext uri="{FF2B5EF4-FFF2-40B4-BE49-F238E27FC236}">
                <a16:creationId xmlns:a16="http://schemas.microsoft.com/office/drawing/2014/main" id="{669403EA-C4BB-2AD7-D375-66D4CE15B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323" y="1083848"/>
            <a:ext cx="3489476" cy="4934633"/>
          </a:xfrm>
          <a:prstGeom prst="rect">
            <a:avLst/>
          </a:prstGeom>
          <a:ln>
            <a:noFill/>
          </a:ln>
          <a:effectLst>
            <a:outerShdw blurRad="63500" sx="102000" sy="102000" algn="ctr" rotWithShape="0">
              <a:prstClr val="black">
                <a:alpha val="40000"/>
              </a:prstClr>
            </a:outerShdw>
          </a:effectLst>
        </p:spPr>
      </p:pic>
      <p:pic>
        <p:nvPicPr>
          <p:cNvPr id="9" name="Picture 8" descr="A close-up of a document&#10;&#10;Description automatically generated">
            <a:extLst>
              <a:ext uri="{FF2B5EF4-FFF2-40B4-BE49-F238E27FC236}">
                <a16:creationId xmlns:a16="http://schemas.microsoft.com/office/drawing/2014/main" id="{3F40B105-4230-1A76-A5BD-70263D14B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620" y="1083848"/>
            <a:ext cx="3489476" cy="4934633"/>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97373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E471-D09B-F74D-1922-92357877BE5F}"/>
              </a:ext>
            </a:extLst>
          </p:cNvPr>
          <p:cNvSpPr>
            <a:spLocks noGrp="1"/>
          </p:cNvSpPr>
          <p:nvPr>
            <p:ph type="title"/>
          </p:nvPr>
        </p:nvSpPr>
        <p:spPr/>
        <p:txBody>
          <a:bodyPr/>
          <a:lstStyle/>
          <a:p>
            <a:endParaRPr lang="en-GB"/>
          </a:p>
        </p:txBody>
      </p:sp>
      <p:sp>
        <p:nvSpPr>
          <p:cNvPr id="8" name="Rectangle 7">
            <a:extLst>
              <a:ext uri="{FF2B5EF4-FFF2-40B4-BE49-F238E27FC236}">
                <a16:creationId xmlns:a16="http://schemas.microsoft.com/office/drawing/2014/main" id="{FB85FF5D-A982-5FB2-D456-58EEBBB2026F}"/>
              </a:ext>
            </a:extLst>
          </p:cNvPr>
          <p:cNvSpPr/>
          <p:nvPr/>
        </p:nvSpPr>
        <p:spPr>
          <a:xfrm>
            <a:off x="893571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5D1347A-926B-C093-2B11-FE9E8C67CB99}"/>
              </a:ext>
            </a:extLst>
          </p:cNvPr>
          <p:cNvSpPr/>
          <p:nvPr/>
        </p:nvSpPr>
        <p:spPr>
          <a:xfrm>
            <a:off x="458723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close-up of a white sheet&#10;&#10;Description automatically generated">
            <a:extLst>
              <a:ext uri="{FF2B5EF4-FFF2-40B4-BE49-F238E27FC236}">
                <a16:creationId xmlns:a16="http://schemas.microsoft.com/office/drawing/2014/main" id="{4F5EF72C-1878-A659-2B9E-AAA3BD3A7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024" y="1126913"/>
            <a:ext cx="3478560" cy="4919198"/>
          </a:xfrm>
          <a:prstGeom prst="rect">
            <a:avLst/>
          </a:prstGeom>
          <a:effectLst>
            <a:outerShdw blurRad="63500" sx="102000" sy="102000" algn="ctr" rotWithShape="0">
              <a:prstClr val="black">
                <a:alpha val="40000"/>
              </a:prstClr>
            </a:outerShdw>
          </a:effectLst>
        </p:spPr>
      </p:pic>
      <p:pic>
        <p:nvPicPr>
          <p:cNvPr id="9" name="Picture 8" descr="A close-up of a white sheet&#10;&#10;Description automatically generated">
            <a:extLst>
              <a:ext uri="{FF2B5EF4-FFF2-40B4-BE49-F238E27FC236}">
                <a16:creationId xmlns:a16="http://schemas.microsoft.com/office/drawing/2014/main" id="{CF27BA3D-9588-DE95-AE31-9C1D3CDC6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558" y="1126913"/>
            <a:ext cx="3478560" cy="49191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89219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E471-D09B-F74D-1922-92357877BE5F}"/>
              </a:ext>
            </a:extLst>
          </p:cNvPr>
          <p:cNvSpPr>
            <a:spLocks noGrp="1"/>
          </p:cNvSpPr>
          <p:nvPr>
            <p:ph type="title"/>
          </p:nvPr>
        </p:nvSpPr>
        <p:spPr/>
        <p:txBody>
          <a:bodyPr/>
          <a:lstStyle/>
          <a:p>
            <a:endParaRPr lang="en-GB"/>
          </a:p>
        </p:txBody>
      </p:sp>
      <p:sp>
        <p:nvSpPr>
          <p:cNvPr id="8" name="Rectangle 7">
            <a:extLst>
              <a:ext uri="{FF2B5EF4-FFF2-40B4-BE49-F238E27FC236}">
                <a16:creationId xmlns:a16="http://schemas.microsoft.com/office/drawing/2014/main" id="{25A229A6-A1F3-D1AD-4909-D2257B721C26}"/>
              </a:ext>
            </a:extLst>
          </p:cNvPr>
          <p:cNvSpPr/>
          <p:nvPr/>
        </p:nvSpPr>
        <p:spPr>
          <a:xfrm>
            <a:off x="893571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EF106A6-59A4-C31C-8E3A-96B0DE6C1A3F}"/>
              </a:ext>
            </a:extLst>
          </p:cNvPr>
          <p:cNvSpPr/>
          <p:nvPr/>
        </p:nvSpPr>
        <p:spPr>
          <a:xfrm>
            <a:off x="458723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lose-up of a computer program&#10;&#10;Description automatically generated">
            <a:extLst>
              <a:ext uri="{FF2B5EF4-FFF2-40B4-BE49-F238E27FC236}">
                <a16:creationId xmlns:a16="http://schemas.microsoft.com/office/drawing/2014/main" id="{3A6DF853-1EAA-CB3D-BAA5-C4B14F499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8738" y="1126913"/>
            <a:ext cx="3478560" cy="4919198"/>
          </a:xfrm>
          <a:prstGeom prst="rect">
            <a:avLst/>
          </a:prstGeom>
          <a:effectLst>
            <a:outerShdw blurRad="63500" sx="102000" sy="102000" algn="ctr" rotWithShape="0">
              <a:prstClr val="black">
                <a:alpha val="40000"/>
              </a:prstClr>
            </a:outerShdw>
          </a:effectLst>
        </p:spPr>
      </p:pic>
      <p:pic>
        <p:nvPicPr>
          <p:cNvPr id="9" name="Picture 8" descr="A screenshot of a computer&#10;&#10;Description automatically generated">
            <a:extLst>
              <a:ext uri="{FF2B5EF4-FFF2-40B4-BE49-F238E27FC236}">
                <a16:creationId xmlns:a16="http://schemas.microsoft.com/office/drawing/2014/main" id="{03027857-76BF-D4C9-AC6A-A0227EB61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416" y="1126913"/>
            <a:ext cx="3478560" cy="49191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06113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E471-D09B-F74D-1922-92357877BE5F}"/>
              </a:ext>
            </a:extLst>
          </p:cNvPr>
          <p:cNvSpPr>
            <a:spLocks noGrp="1"/>
          </p:cNvSpPr>
          <p:nvPr>
            <p:ph type="title"/>
          </p:nvPr>
        </p:nvSpPr>
        <p:spPr/>
        <p:txBody>
          <a:bodyPr/>
          <a:lstStyle/>
          <a:p>
            <a:endParaRPr lang="en-GB"/>
          </a:p>
        </p:txBody>
      </p:sp>
      <p:sp>
        <p:nvSpPr>
          <p:cNvPr id="8" name="Rectangle 7">
            <a:extLst>
              <a:ext uri="{FF2B5EF4-FFF2-40B4-BE49-F238E27FC236}">
                <a16:creationId xmlns:a16="http://schemas.microsoft.com/office/drawing/2014/main" id="{AAAF4B8E-05B2-61DA-B0DC-2C1292426444}"/>
              </a:ext>
            </a:extLst>
          </p:cNvPr>
          <p:cNvSpPr/>
          <p:nvPr/>
        </p:nvSpPr>
        <p:spPr>
          <a:xfrm>
            <a:off x="893571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F1A3466-F886-1256-FCCD-F963E59AF4C2}"/>
              </a:ext>
            </a:extLst>
          </p:cNvPr>
          <p:cNvSpPr/>
          <p:nvPr/>
        </p:nvSpPr>
        <p:spPr>
          <a:xfrm>
            <a:off x="458723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chart with text and numbers&#10;&#10;Description automatically generated with medium confidence">
            <a:extLst>
              <a:ext uri="{FF2B5EF4-FFF2-40B4-BE49-F238E27FC236}">
                <a16:creationId xmlns:a16="http://schemas.microsoft.com/office/drawing/2014/main" id="{B10E19ED-AB3D-F692-7C63-DA6D379EA7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114" y="1083846"/>
            <a:ext cx="3478560" cy="4919198"/>
          </a:xfrm>
          <a:prstGeom prst="rect">
            <a:avLst/>
          </a:prstGeom>
          <a:effectLst>
            <a:outerShdw blurRad="63500" sx="102000" sy="102000" algn="ctr" rotWithShape="0">
              <a:prstClr val="black">
                <a:alpha val="40000"/>
              </a:prstClr>
            </a:outerShdw>
          </a:effectLst>
        </p:spPr>
      </p:pic>
      <p:pic>
        <p:nvPicPr>
          <p:cNvPr id="9" name="Picture 8" descr="A close-up of a list of information&#10;&#10;Description automatically generated">
            <a:extLst>
              <a:ext uri="{FF2B5EF4-FFF2-40B4-BE49-F238E27FC236}">
                <a16:creationId xmlns:a16="http://schemas.microsoft.com/office/drawing/2014/main" id="{56DDE26C-0D93-746F-CB67-A9CFA808C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941" y="1083846"/>
            <a:ext cx="3478560" cy="49191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987082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C5EB2-609E-D71C-B2FD-F9951BBCF853}"/>
              </a:ext>
            </a:extLst>
          </p:cNvPr>
          <p:cNvSpPr>
            <a:spLocks noGrp="1"/>
          </p:cNvSpPr>
          <p:nvPr>
            <p:ph type="title"/>
          </p:nvPr>
        </p:nvSpPr>
        <p:spPr/>
        <p:txBody>
          <a:bodyPr/>
          <a:lstStyle/>
          <a:p>
            <a:r>
              <a:rPr lang="en-US" b="0"/>
              <a:t>Saville Assessment Aligned Model </a:t>
            </a:r>
            <a:endParaRPr lang="en-GB"/>
          </a:p>
        </p:txBody>
      </p:sp>
      <p:sp>
        <p:nvSpPr>
          <p:cNvPr id="4" name="Content Placeholder 3">
            <a:extLst>
              <a:ext uri="{FF2B5EF4-FFF2-40B4-BE49-F238E27FC236}">
                <a16:creationId xmlns:a16="http://schemas.microsoft.com/office/drawing/2014/main" id="{4A524B61-7D6D-F7C4-A691-3ED90904B90C}"/>
              </a:ext>
            </a:extLst>
          </p:cNvPr>
          <p:cNvSpPr>
            <a:spLocks noGrp="1"/>
          </p:cNvSpPr>
          <p:nvPr>
            <p:ph sz="quarter" idx="13"/>
          </p:nvPr>
        </p:nvSpPr>
        <p:spPr/>
        <p:txBody>
          <a:bodyPr/>
          <a:lstStyle/>
          <a:p>
            <a:endParaRPr lang="en-GB"/>
          </a:p>
        </p:txBody>
      </p:sp>
      <p:pic>
        <p:nvPicPr>
          <p:cNvPr id="9" name="Picture 8">
            <a:extLst>
              <a:ext uri="{FF2B5EF4-FFF2-40B4-BE49-F238E27FC236}">
                <a16:creationId xmlns:a16="http://schemas.microsoft.com/office/drawing/2014/main" id="{25B1F74C-7EFD-8848-8502-6BFE2BD6FFB0}"/>
              </a:ext>
            </a:extLst>
          </p:cNvPr>
          <p:cNvPicPr>
            <a:picLocks noChangeAspect="1"/>
          </p:cNvPicPr>
          <p:nvPr/>
        </p:nvPicPr>
        <p:blipFill>
          <a:blip r:embed="rId2"/>
          <a:stretch>
            <a:fillRect/>
          </a:stretch>
        </p:blipFill>
        <p:spPr>
          <a:xfrm>
            <a:off x="2240447" y="1382639"/>
            <a:ext cx="7711105" cy="4896053"/>
          </a:xfrm>
          <a:prstGeom prst="rect">
            <a:avLst/>
          </a:prstGeom>
        </p:spPr>
      </p:pic>
    </p:spTree>
    <p:extLst>
      <p:ext uri="{BB962C8B-B14F-4D97-AF65-F5344CB8AC3E}">
        <p14:creationId xmlns:p14="http://schemas.microsoft.com/office/powerpoint/2010/main" val="116715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1229706"/>
          </a:xfrm>
        </p:spPr>
        <p:txBody>
          <a:bodyPr/>
          <a:lstStyle/>
          <a:p>
            <a:r>
              <a:rPr lang="en-GB"/>
              <a:t>Module 1</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Introduction to Testing </a:t>
            </a:r>
          </a:p>
        </p:txBody>
      </p:sp>
    </p:spTree>
    <p:extLst>
      <p:ext uri="{BB962C8B-B14F-4D97-AF65-F5344CB8AC3E}">
        <p14:creationId xmlns:p14="http://schemas.microsoft.com/office/powerpoint/2010/main" val="20843181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97CC-73AC-A4EC-D755-19CF8262B43A}"/>
              </a:ext>
            </a:extLst>
          </p:cNvPr>
          <p:cNvSpPr>
            <a:spLocks noGrp="1"/>
          </p:cNvSpPr>
          <p:nvPr>
            <p:ph type="title"/>
          </p:nvPr>
        </p:nvSpPr>
        <p:spPr>
          <a:xfrm>
            <a:off x="339437" y="434253"/>
            <a:ext cx="8147261" cy="1063694"/>
          </a:xfrm>
        </p:spPr>
        <p:txBody>
          <a:bodyPr>
            <a:normAutofit fontScale="90000"/>
          </a:bodyPr>
          <a:lstStyle/>
          <a:p>
            <a:r>
              <a:rPr lang="en-US"/>
              <a:t>Example of Competency Potential Equation </a:t>
            </a:r>
            <a:endParaRPr lang="en-GB"/>
          </a:p>
        </p:txBody>
      </p:sp>
      <p:sp>
        <p:nvSpPr>
          <p:cNvPr id="8" name="Content Placeholder 7">
            <a:extLst>
              <a:ext uri="{FF2B5EF4-FFF2-40B4-BE49-F238E27FC236}">
                <a16:creationId xmlns:a16="http://schemas.microsoft.com/office/drawing/2014/main" id="{42E4541A-9C61-E548-64E8-CB8891AF9AE9}"/>
              </a:ext>
            </a:extLst>
          </p:cNvPr>
          <p:cNvSpPr>
            <a:spLocks noGrp="1"/>
          </p:cNvSpPr>
          <p:nvPr>
            <p:ph sz="quarter" idx="13"/>
          </p:nvPr>
        </p:nvSpPr>
        <p:spPr>
          <a:xfrm>
            <a:off x="339725" y="1497947"/>
            <a:ext cx="8146973" cy="456190"/>
          </a:xfrm>
        </p:spPr>
        <p:txBody>
          <a:bodyPr/>
          <a:lstStyle/>
          <a:p>
            <a:r>
              <a:rPr lang="en-GB"/>
              <a:t>For example;</a:t>
            </a:r>
          </a:p>
        </p:txBody>
      </p:sp>
      <p:sp>
        <p:nvSpPr>
          <p:cNvPr id="6" name="TextBox 5">
            <a:extLst>
              <a:ext uri="{FF2B5EF4-FFF2-40B4-BE49-F238E27FC236}">
                <a16:creationId xmlns:a16="http://schemas.microsoft.com/office/drawing/2014/main" id="{22AFB02C-0491-277D-3673-44372A32D9C2}"/>
              </a:ext>
            </a:extLst>
          </p:cNvPr>
          <p:cNvSpPr txBox="1"/>
          <p:nvPr/>
        </p:nvSpPr>
        <p:spPr>
          <a:xfrm>
            <a:off x="339437" y="2253236"/>
            <a:ext cx="6097772" cy="28469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Identifying Business Opportunities =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Business Opportunity Oriented facet x 21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 Leadership Oriented facet x 4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 Deciding on Action facet x 3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 Action Oriented facet x 2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 Visionary facet x 1 </a:t>
            </a:r>
          </a:p>
        </p:txBody>
      </p:sp>
    </p:spTree>
    <p:extLst>
      <p:ext uri="{BB962C8B-B14F-4D97-AF65-F5344CB8AC3E}">
        <p14:creationId xmlns:p14="http://schemas.microsoft.com/office/powerpoint/2010/main" val="22513830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853574"/>
          </a:xfrm>
        </p:spPr>
        <p:txBody>
          <a:bodyPr/>
          <a:lstStyle/>
          <a:p>
            <a:r>
              <a:rPr lang="en-GB" dirty="0"/>
              <a:t>Module 6</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Feedback of Wave</a:t>
            </a:r>
          </a:p>
        </p:txBody>
      </p:sp>
    </p:spTree>
    <p:extLst>
      <p:ext uri="{BB962C8B-B14F-4D97-AF65-F5344CB8AC3E}">
        <p14:creationId xmlns:p14="http://schemas.microsoft.com/office/powerpoint/2010/main" val="40429275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CD7569-2FAA-D5EC-7BBB-E0D6CF3C75BB}"/>
              </a:ext>
            </a:extLst>
          </p:cNvPr>
          <p:cNvSpPr>
            <a:spLocks noGrp="1"/>
          </p:cNvSpPr>
          <p:nvPr>
            <p:ph type="title"/>
          </p:nvPr>
        </p:nvSpPr>
        <p:spPr/>
        <p:txBody>
          <a:bodyPr/>
          <a:lstStyle/>
          <a:p>
            <a:r>
              <a:rPr lang="en-GB"/>
              <a:t>The Johari Window</a:t>
            </a:r>
          </a:p>
        </p:txBody>
      </p:sp>
      <p:pic>
        <p:nvPicPr>
          <p:cNvPr id="7" name="Content Placeholder 6">
            <a:extLst>
              <a:ext uri="{FF2B5EF4-FFF2-40B4-BE49-F238E27FC236}">
                <a16:creationId xmlns:a16="http://schemas.microsoft.com/office/drawing/2014/main" id="{17C4CF40-1222-D00B-1FA1-B708B17F8335}"/>
              </a:ext>
            </a:extLst>
          </p:cNvPr>
          <p:cNvPicPr>
            <a:picLocks noChangeAspect="1"/>
          </p:cNvPicPr>
          <p:nvPr/>
        </p:nvPicPr>
        <p:blipFill>
          <a:blip r:embed="rId2">
            <a:grayscl/>
          </a:blip>
          <a:stretch>
            <a:fillRect/>
          </a:stretch>
        </p:blipFill>
        <p:spPr>
          <a:xfrm>
            <a:off x="1382092" y="1284580"/>
            <a:ext cx="9427815" cy="5139167"/>
          </a:xfrm>
          <a:prstGeom prst="rect">
            <a:avLst/>
          </a:prstGeom>
        </p:spPr>
      </p:pic>
    </p:spTree>
    <p:extLst>
      <p:ext uri="{BB962C8B-B14F-4D97-AF65-F5344CB8AC3E}">
        <p14:creationId xmlns:p14="http://schemas.microsoft.com/office/powerpoint/2010/main" val="7236887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57374A2-FB98-59F5-204C-336EFB06C9F8}"/>
              </a:ext>
            </a:extLst>
          </p:cNvPr>
          <p:cNvSpPr/>
          <p:nvPr/>
        </p:nvSpPr>
        <p:spPr>
          <a:xfrm>
            <a:off x="5181931"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DAF28023-62DB-C920-1F77-F35D13BE5671}"/>
              </a:ext>
            </a:extLst>
          </p:cNvPr>
          <p:cNvSpPr/>
          <p:nvPr/>
        </p:nvSpPr>
        <p:spPr>
          <a:xfrm>
            <a:off x="7495466"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DABB9402-2772-08E6-A7CA-4FFD03FDEAD7}"/>
              </a:ext>
            </a:extLst>
          </p:cNvPr>
          <p:cNvSpPr/>
          <p:nvPr/>
        </p:nvSpPr>
        <p:spPr>
          <a:xfrm>
            <a:off x="9809001"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Freeform: Shape 2">
            <a:extLst>
              <a:ext uri="{FF2B5EF4-FFF2-40B4-BE49-F238E27FC236}">
                <a16:creationId xmlns:a16="http://schemas.microsoft.com/office/drawing/2014/main" id="{41297C03-BD38-53CA-21EC-120E5D640FBE}"/>
              </a:ext>
            </a:extLst>
          </p:cNvPr>
          <p:cNvSpPr/>
          <p:nvPr/>
        </p:nvSpPr>
        <p:spPr>
          <a:xfrm>
            <a:off x="501902"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07E34B3E-1C4A-147D-BF52-371A70000250}"/>
              </a:ext>
            </a:extLst>
          </p:cNvPr>
          <p:cNvSpPr/>
          <p:nvPr/>
        </p:nvSpPr>
        <p:spPr>
          <a:xfrm>
            <a:off x="2848740"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4A9E466F-8301-2B16-B676-A7564E8BDE2B}"/>
              </a:ext>
            </a:extLst>
          </p:cNvPr>
          <p:cNvSpPr>
            <a:spLocks noGrp="1"/>
          </p:cNvSpPr>
          <p:nvPr>
            <p:ph type="title"/>
          </p:nvPr>
        </p:nvSpPr>
        <p:spPr>
          <a:xfrm>
            <a:off x="838200" y="714474"/>
            <a:ext cx="10515600" cy="720291"/>
          </a:xfrm>
        </p:spPr>
        <p:txBody>
          <a:bodyPr/>
          <a:lstStyle/>
          <a:p>
            <a:pPr algn="ctr"/>
            <a:r>
              <a:rPr lang="en-GB"/>
              <a:t>Feedback Process</a:t>
            </a:r>
          </a:p>
        </p:txBody>
      </p:sp>
      <p:sp>
        <p:nvSpPr>
          <p:cNvPr id="10" name="TextBox 9">
            <a:extLst>
              <a:ext uri="{FF2B5EF4-FFF2-40B4-BE49-F238E27FC236}">
                <a16:creationId xmlns:a16="http://schemas.microsoft.com/office/drawing/2014/main" id="{D542F445-04C2-5C86-6DB8-F1E842856FF9}"/>
              </a:ext>
            </a:extLst>
          </p:cNvPr>
          <p:cNvSpPr txBox="1"/>
          <p:nvPr/>
        </p:nvSpPr>
        <p:spPr>
          <a:xfrm>
            <a:off x="513272" y="3454390"/>
            <a:ext cx="18250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Setting the scene</a:t>
            </a:r>
          </a:p>
        </p:txBody>
      </p:sp>
      <p:sp>
        <p:nvSpPr>
          <p:cNvPr id="11" name="Freeform: Shape 10">
            <a:extLst>
              <a:ext uri="{FF2B5EF4-FFF2-40B4-BE49-F238E27FC236}">
                <a16:creationId xmlns:a16="http://schemas.microsoft.com/office/drawing/2014/main" id="{FD88090A-A86B-3D42-0BEC-5CD138F735E2}"/>
              </a:ext>
            </a:extLst>
          </p:cNvPr>
          <p:cNvSpPr/>
          <p:nvPr/>
        </p:nvSpPr>
        <p:spPr>
          <a:xfrm rot="16200000" flipH="1" flipV="1">
            <a:off x="2376152"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5" name="TextBox 24">
            <a:extLst>
              <a:ext uri="{FF2B5EF4-FFF2-40B4-BE49-F238E27FC236}">
                <a16:creationId xmlns:a16="http://schemas.microsoft.com/office/drawing/2014/main" id="{8536751B-872A-FEE6-8FA3-7F8529D07739}"/>
              </a:ext>
            </a:extLst>
          </p:cNvPr>
          <p:cNvSpPr txBox="1"/>
          <p:nvPr/>
        </p:nvSpPr>
        <p:spPr>
          <a:xfrm>
            <a:off x="2892904" y="3327091"/>
            <a:ext cx="1712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Explain how Wave works</a:t>
            </a:r>
          </a:p>
        </p:txBody>
      </p:sp>
      <p:sp>
        <p:nvSpPr>
          <p:cNvPr id="26" name="Freeform: Shape 25">
            <a:extLst>
              <a:ext uri="{FF2B5EF4-FFF2-40B4-BE49-F238E27FC236}">
                <a16:creationId xmlns:a16="http://schemas.microsoft.com/office/drawing/2014/main" id="{78DC22CD-946A-241A-D0A9-8B2E2DAD725C}"/>
              </a:ext>
            </a:extLst>
          </p:cNvPr>
          <p:cNvSpPr/>
          <p:nvPr/>
        </p:nvSpPr>
        <p:spPr>
          <a:xfrm rot="16200000" flipH="1" flipV="1">
            <a:off x="4684805"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8" name="TextBox 27">
            <a:extLst>
              <a:ext uri="{FF2B5EF4-FFF2-40B4-BE49-F238E27FC236}">
                <a16:creationId xmlns:a16="http://schemas.microsoft.com/office/drawing/2014/main" id="{32AA5C67-700B-BBE8-6670-4FE5688311C9}"/>
              </a:ext>
            </a:extLst>
          </p:cNvPr>
          <p:cNvSpPr txBox="1"/>
          <p:nvPr/>
        </p:nvSpPr>
        <p:spPr>
          <a:xfrm>
            <a:off x="5188158" y="3330427"/>
            <a:ext cx="1825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Response Summary</a:t>
            </a:r>
          </a:p>
        </p:txBody>
      </p:sp>
      <p:sp>
        <p:nvSpPr>
          <p:cNvPr id="29" name="Freeform: Shape 28">
            <a:extLst>
              <a:ext uri="{FF2B5EF4-FFF2-40B4-BE49-F238E27FC236}">
                <a16:creationId xmlns:a16="http://schemas.microsoft.com/office/drawing/2014/main" id="{196CE164-A8DC-0F1C-5A66-77D4C58EAA07}"/>
              </a:ext>
            </a:extLst>
          </p:cNvPr>
          <p:cNvSpPr/>
          <p:nvPr/>
        </p:nvSpPr>
        <p:spPr>
          <a:xfrm rot="16200000" flipH="1" flipV="1">
            <a:off x="7017996"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1" name="TextBox 30">
            <a:extLst>
              <a:ext uri="{FF2B5EF4-FFF2-40B4-BE49-F238E27FC236}">
                <a16:creationId xmlns:a16="http://schemas.microsoft.com/office/drawing/2014/main" id="{A1BC8AC3-F19E-C745-0C5A-72F4E7115F97}"/>
              </a:ext>
            </a:extLst>
          </p:cNvPr>
          <p:cNvSpPr txBox="1"/>
          <p:nvPr/>
        </p:nvSpPr>
        <p:spPr>
          <a:xfrm>
            <a:off x="7523259" y="3352726"/>
            <a:ext cx="1825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Feedback the profile</a:t>
            </a:r>
          </a:p>
        </p:txBody>
      </p:sp>
      <p:sp>
        <p:nvSpPr>
          <p:cNvPr id="32" name="Freeform: Shape 31">
            <a:extLst>
              <a:ext uri="{FF2B5EF4-FFF2-40B4-BE49-F238E27FC236}">
                <a16:creationId xmlns:a16="http://schemas.microsoft.com/office/drawing/2014/main" id="{1B1907CE-6606-E9CC-7219-3A6430C2BB9B}"/>
              </a:ext>
            </a:extLst>
          </p:cNvPr>
          <p:cNvSpPr/>
          <p:nvPr/>
        </p:nvSpPr>
        <p:spPr>
          <a:xfrm rot="16200000" flipH="1" flipV="1">
            <a:off x="9331897"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4" name="TextBox 33">
            <a:extLst>
              <a:ext uri="{FF2B5EF4-FFF2-40B4-BE49-F238E27FC236}">
                <a16:creationId xmlns:a16="http://schemas.microsoft.com/office/drawing/2014/main" id="{6C1C38E8-2E06-7F44-2B48-8804E2273608}"/>
              </a:ext>
            </a:extLst>
          </p:cNvPr>
          <p:cNvSpPr txBox="1"/>
          <p:nvPr/>
        </p:nvSpPr>
        <p:spPr>
          <a:xfrm>
            <a:off x="9853674" y="3450201"/>
            <a:ext cx="18250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Summarize</a:t>
            </a:r>
          </a:p>
        </p:txBody>
      </p:sp>
      <p:sp>
        <p:nvSpPr>
          <p:cNvPr id="2" name="Content Placeholder 3">
            <a:extLst>
              <a:ext uri="{FF2B5EF4-FFF2-40B4-BE49-F238E27FC236}">
                <a16:creationId xmlns:a16="http://schemas.microsoft.com/office/drawing/2014/main" id="{CCB49D44-B919-C6F4-E20C-0D311FFCFEE3}"/>
              </a:ext>
            </a:extLst>
          </p:cNvPr>
          <p:cNvSpPr txBox="1">
            <a:spLocks/>
          </p:cNvSpPr>
          <p:nvPr/>
        </p:nvSpPr>
        <p:spPr>
          <a:xfrm>
            <a:off x="6926226" y="4664908"/>
            <a:ext cx="2532860" cy="1640294"/>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Discuss Deep Dives </a:t>
            </a:r>
          </a:p>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Ask questions </a:t>
            </a:r>
          </a:p>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Make links </a:t>
            </a:r>
          </a:p>
        </p:txBody>
      </p:sp>
    </p:spTree>
    <p:extLst>
      <p:ext uri="{BB962C8B-B14F-4D97-AF65-F5344CB8AC3E}">
        <p14:creationId xmlns:p14="http://schemas.microsoft.com/office/powerpoint/2010/main" val="4278169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GB"/>
              <a:t>Self-Report: Whose Data Is It? </a:t>
            </a:r>
          </a:p>
        </p:txBody>
      </p:sp>
      <p:sp>
        <p:nvSpPr>
          <p:cNvPr id="10" name="Content Placeholder 3">
            <a:extLst>
              <a:ext uri="{FF2B5EF4-FFF2-40B4-BE49-F238E27FC236}">
                <a16:creationId xmlns:a16="http://schemas.microsoft.com/office/drawing/2014/main" id="{4D1BF4CD-5366-D5EA-219B-FE5C56ABACAE}"/>
              </a:ext>
            </a:extLst>
          </p:cNvPr>
          <p:cNvSpPr txBox="1">
            <a:spLocks/>
          </p:cNvSpPr>
          <p:nvPr/>
        </p:nvSpPr>
        <p:spPr>
          <a:xfrm>
            <a:off x="423539" y="3076444"/>
            <a:ext cx="4560444" cy="1640294"/>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US" sz="18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“You describe yourself as…” </a:t>
            </a: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US" sz="18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“You see yourself as…” </a:t>
            </a:r>
          </a:p>
          <a:p>
            <a:pPr marL="285750" marR="0" lvl="0" indent="-28575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US" sz="18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“Your responses suggest that…” </a:t>
            </a:r>
          </a:p>
        </p:txBody>
      </p:sp>
      <p:sp>
        <p:nvSpPr>
          <p:cNvPr id="11" name="TextBox 10">
            <a:extLst>
              <a:ext uri="{FF2B5EF4-FFF2-40B4-BE49-F238E27FC236}">
                <a16:creationId xmlns:a16="http://schemas.microsoft.com/office/drawing/2014/main" id="{49D1AB41-A82B-D48F-A660-C14351C7D3FC}"/>
              </a:ext>
            </a:extLst>
          </p:cNvPr>
          <p:cNvSpPr txBox="1"/>
          <p:nvPr/>
        </p:nvSpPr>
        <p:spPr>
          <a:xfrm>
            <a:off x="339437" y="2028945"/>
            <a:ext cx="598097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242424"/>
                </a:solidFill>
                <a:effectLst/>
                <a:uLnTx/>
                <a:uFillTx/>
                <a:latin typeface="Arial"/>
                <a:ea typeface="+mn-ea"/>
                <a:cs typeface="+mn-cs"/>
              </a:rPr>
              <a:t>The following self-report phrases are useful for introducing dimensions and facets: </a:t>
            </a:r>
            <a:r>
              <a:rPr kumimoji="0" lang="en-GB" sz="2000" b="0" i="0" u="none" strike="noStrike" kern="1200" cap="none" spc="0" normalizeH="0" baseline="0" noProof="0">
                <a:ln>
                  <a:noFill/>
                </a:ln>
                <a:solidFill>
                  <a:srgbClr val="242424"/>
                </a:solidFill>
                <a:effectLst/>
                <a:uLnTx/>
                <a:uFillTx/>
                <a:latin typeface="Arial"/>
                <a:ea typeface="+mn-ea"/>
                <a:cs typeface="+mn-cs"/>
              </a:rPr>
              <a:t> </a:t>
            </a:r>
          </a:p>
        </p:txBody>
      </p:sp>
      <p:sp>
        <p:nvSpPr>
          <p:cNvPr id="12" name="Rectangle: Diagonal Corners Rounded 11">
            <a:extLst>
              <a:ext uri="{FF2B5EF4-FFF2-40B4-BE49-F238E27FC236}">
                <a16:creationId xmlns:a16="http://schemas.microsoft.com/office/drawing/2014/main" id="{B6366567-2396-A4B4-AD1F-6D8FC275DA24}"/>
              </a:ext>
            </a:extLst>
          </p:cNvPr>
          <p:cNvSpPr/>
          <p:nvPr/>
        </p:nvSpPr>
        <p:spPr>
          <a:xfrm>
            <a:off x="6630876" y="1711616"/>
            <a:ext cx="3463046" cy="3247083"/>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CD765F5D-0515-38DB-C5DA-2899FD264978}"/>
              </a:ext>
            </a:extLst>
          </p:cNvPr>
          <p:cNvSpPr txBox="1"/>
          <p:nvPr/>
        </p:nvSpPr>
        <p:spPr>
          <a:xfrm>
            <a:off x="7145449" y="2034887"/>
            <a:ext cx="29484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5D2B1"/>
                </a:solidFill>
                <a:effectLst/>
                <a:uLnTx/>
                <a:uFillTx/>
                <a:latin typeface="Segoe UI"/>
                <a:ea typeface="+mn-ea"/>
                <a:cs typeface="+mn-cs"/>
              </a:rPr>
              <a:t>Avoid</a:t>
            </a:r>
          </a:p>
        </p:txBody>
      </p:sp>
      <p:sp>
        <p:nvSpPr>
          <p:cNvPr id="14" name="TextBox 13">
            <a:extLst>
              <a:ext uri="{FF2B5EF4-FFF2-40B4-BE49-F238E27FC236}">
                <a16:creationId xmlns:a16="http://schemas.microsoft.com/office/drawing/2014/main" id="{49A4F502-BAC7-8BC3-A0A7-A816F66E542D}"/>
              </a:ext>
            </a:extLst>
          </p:cNvPr>
          <p:cNvSpPr txBox="1"/>
          <p:nvPr/>
        </p:nvSpPr>
        <p:spPr>
          <a:xfrm>
            <a:off x="7145449" y="2636711"/>
            <a:ext cx="2948473" cy="178510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“The report says…” </a:t>
            </a:r>
          </a:p>
          <a:p>
            <a:pPr marL="285750" marR="0" lvl="0" indent="-285750" algn="l" defTabSz="914400" rtl="0" eaLnBrk="1" fontAlgn="auto" latinLnBrk="0" hangingPunct="1">
              <a:lnSpc>
                <a:spcPct val="100000"/>
              </a:lnSpc>
              <a:spcBef>
                <a:spcPts val="0"/>
              </a:spcBef>
              <a:spcAft>
                <a:spcPts val="12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“You are…” </a:t>
            </a:r>
          </a:p>
          <a:p>
            <a:pPr marL="285750" marR="0" lvl="0" indent="-285750" algn="l" defTabSz="914400" rtl="0" eaLnBrk="1" fontAlgn="auto" latinLnBrk="0" hangingPunct="1">
              <a:lnSpc>
                <a:spcPct val="100000"/>
              </a:lnSpc>
              <a:spcBef>
                <a:spcPts val="0"/>
              </a:spcBef>
              <a:spcAft>
                <a:spcPts val="12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“You’re higher than the norm on...” </a:t>
            </a:r>
          </a:p>
          <a:p>
            <a:pPr marL="285750" marR="0" lvl="0" indent="-285750" algn="l" defTabSz="914400" rtl="0" eaLnBrk="1" fontAlgn="auto" latinLnBrk="0" hangingPunct="1">
              <a:lnSpc>
                <a:spcPct val="100000"/>
              </a:lnSpc>
              <a:spcBef>
                <a:spcPts val="0"/>
              </a:spcBef>
              <a:spcAft>
                <a:spcPts val="12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“You scored…”</a:t>
            </a:r>
          </a:p>
        </p:txBody>
      </p:sp>
    </p:spTree>
    <p:extLst>
      <p:ext uri="{BB962C8B-B14F-4D97-AF65-F5344CB8AC3E}">
        <p14:creationId xmlns:p14="http://schemas.microsoft.com/office/powerpoint/2010/main" val="35399270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Sten Score Descriptors </a:t>
            </a:r>
            <a:endParaRPr lang="en-GB"/>
          </a:p>
        </p:txBody>
      </p:sp>
      <p:pic>
        <p:nvPicPr>
          <p:cNvPr id="3" name="Picture 2">
            <a:extLst>
              <a:ext uri="{FF2B5EF4-FFF2-40B4-BE49-F238E27FC236}">
                <a16:creationId xmlns:a16="http://schemas.microsoft.com/office/drawing/2014/main" id="{FDE792C8-3933-9964-888B-32C8FBB13B54}"/>
              </a:ext>
            </a:extLst>
          </p:cNvPr>
          <p:cNvPicPr>
            <a:picLocks noChangeAspect="1"/>
          </p:cNvPicPr>
          <p:nvPr/>
        </p:nvPicPr>
        <p:blipFill>
          <a:blip r:embed="rId2"/>
          <a:stretch>
            <a:fillRect/>
          </a:stretch>
        </p:blipFill>
        <p:spPr>
          <a:xfrm>
            <a:off x="2211327" y="1154544"/>
            <a:ext cx="7919902" cy="5351286"/>
          </a:xfrm>
          <a:prstGeom prst="rect">
            <a:avLst/>
          </a:prstGeom>
        </p:spPr>
      </p:pic>
    </p:spTree>
    <p:extLst>
      <p:ext uri="{BB962C8B-B14F-4D97-AF65-F5344CB8AC3E}">
        <p14:creationId xmlns:p14="http://schemas.microsoft.com/office/powerpoint/2010/main" val="7349712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313BA-362C-E7B0-3329-293D9CA7484C}"/>
              </a:ext>
            </a:extLst>
          </p:cNvPr>
          <p:cNvSpPr>
            <a:spLocks noGrp="1"/>
          </p:cNvSpPr>
          <p:nvPr>
            <p:ph type="title"/>
          </p:nvPr>
        </p:nvSpPr>
        <p:spPr/>
        <p:txBody>
          <a:bodyPr/>
          <a:lstStyle/>
          <a:p>
            <a:r>
              <a:rPr lang="en-GB"/>
              <a:t>Breaking Down the Deep Dives </a:t>
            </a:r>
          </a:p>
        </p:txBody>
      </p:sp>
      <p:grpSp>
        <p:nvGrpSpPr>
          <p:cNvPr id="6" name="Group 5">
            <a:extLst>
              <a:ext uri="{FF2B5EF4-FFF2-40B4-BE49-F238E27FC236}">
                <a16:creationId xmlns:a16="http://schemas.microsoft.com/office/drawing/2014/main" id="{4A8C0386-F5D4-4111-2019-E419C99F368C}"/>
              </a:ext>
            </a:extLst>
          </p:cNvPr>
          <p:cNvGrpSpPr/>
          <p:nvPr/>
        </p:nvGrpSpPr>
        <p:grpSpPr>
          <a:xfrm>
            <a:off x="6075440" y="2103785"/>
            <a:ext cx="5132550" cy="1325215"/>
            <a:chOff x="6123940" y="4392634"/>
            <a:chExt cx="5132550" cy="1325216"/>
          </a:xfrm>
        </p:grpSpPr>
        <p:sp>
          <p:nvSpPr>
            <p:cNvPr id="64" name="Rectangle 63">
              <a:extLst>
                <a:ext uri="{FF2B5EF4-FFF2-40B4-BE49-F238E27FC236}">
                  <a16:creationId xmlns:a16="http://schemas.microsoft.com/office/drawing/2014/main" id="{9D484CFF-90E0-CAD2-5304-E55650B5BD0E}"/>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rPr>
                <a:t> </a:t>
              </a: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65" name="Rectangle 64">
              <a:extLst>
                <a:ext uri="{FF2B5EF4-FFF2-40B4-BE49-F238E27FC236}">
                  <a16:creationId xmlns:a16="http://schemas.microsoft.com/office/drawing/2014/main" id="{9B396841-452D-D6C2-710A-4ABEFFC171F9}"/>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66" name="Rectangle 65">
              <a:extLst>
                <a:ext uri="{FF2B5EF4-FFF2-40B4-BE49-F238E27FC236}">
                  <a16:creationId xmlns:a16="http://schemas.microsoft.com/office/drawing/2014/main" id="{0CCDB004-A530-8DE7-3A8C-CEDC8828ADD9}"/>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67" name="Rectangle 66">
              <a:extLst>
                <a:ext uri="{FF2B5EF4-FFF2-40B4-BE49-F238E27FC236}">
                  <a16:creationId xmlns:a16="http://schemas.microsoft.com/office/drawing/2014/main" id="{754C9B21-2B2A-8952-A834-6B8069C9582D}"/>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68" name="Rectangle 67">
              <a:extLst>
                <a:ext uri="{FF2B5EF4-FFF2-40B4-BE49-F238E27FC236}">
                  <a16:creationId xmlns:a16="http://schemas.microsoft.com/office/drawing/2014/main" id="{D8980951-461D-4F0E-1004-64F6F9375599}"/>
                </a:ext>
              </a:extLst>
            </p:cNvPr>
            <p:cNvSpPr/>
            <p:nvPr/>
          </p:nvSpPr>
          <p:spPr bwMode="auto">
            <a:xfrm>
              <a:off x="10210910" y="4392634"/>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grpSp>
        <p:nvGrpSpPr>
          <p:cNvPr id="7" name="Group 6">
            <a:extLst>
              <a:ext uri="{FF2B5EF4-FFF2-40B4-BE49-F238E27FC236}">
                <a16:creationId xmlns:a16="http://schemas.microsoft.com/office/drawing/2014/main" id="{33B16E08-B8FB-66FB-A17B-3A1A79FDFE84}"/>
              </a:ext>
            </a:extLst>
          </p:cNvPr>
          <p:cNvGrpSpPr/>
          <p:nvPr/>
        </p:nvGrpSpPr>
        <p:grpSpPr>
          <a:xfrm>
            <a:off x="8628578" y="2567738"/>
            <a:ext cx="2080472" cy="357271"/>
            <a:chOff x="8283853" y="4343917"/>
            <a:chExt cx="2080472" cy="412630"/>
          </a:xfrm>
        </p:grpSpPr>
        <p:cxnSp>
          <p:nvCxnSpPr>
            <p:cNvPr id="32" name="Straight Connector 31">
              <a:extLst>
                <a:ext uri="{FF2B5EF4-FFF2-40B4-BE49-F238E27FC236}">
                  <a16:creationId xmlns:a16="http://schemas.microsoft.com/office/drawing/2014/main" id="{F095DE53-5150-7426-8BF3-1A3D2A981857}"/>
                </a:ext>
              </a:extLst>
            </p:cNvPr>
            <p:cNvCxnSpPr>
              <a:cxnSpLocks/>
            </p:cNvCxnSpPr>
            <p:nvPr/>
          </p:nvCxnSpPr>
          <p:spPr>
            <a:xfrm>
              <a:off x="82838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3F38683-0752-C73F-0424-1C0ED10DB33D}"/>
                </a:ext>
              </a:extLst>
            </p:cNvPr>
            <p:cNvCxnSpPr>
              <a:cxnSpLocks/>
            </p:cNvCxnSpPr>
            <p:nvPr/>
          </p:nvCxnSpPr>
          <p:spPr>
            <a:xfrm>
              <a:off x="83509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1A8AB7-B188-9691-7B4B-82E47AC27990}"/>
                </a:ext>
              </a:extLst>
            </p:cNvPr>
            <p:cNvCxnSpPr>
              <a:cxnSpLocks/>
            </p:cNvCxnSpPr>
            <p:nvPr/>
          </p:nvCxnSpPr>
          <p:spPr>
            <a:xfrm>
              <a:off x="84180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AFF0AE1-395B-762D-F045-F939E5937841}"/>
                </a:ext>
              </a:extLst>
            </p:cNvPr>
            <p:cNvCxnSpPr>
              <a:cxnSpLocks/>
            </p:cNvCxnSpPr>
            <p:nvPr/>
          </p:nvCxnSpPr>
          <p:spPr>
            <a:xfrm>
              <a:off x="84851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15A481C-69F9-CBDE-00DA-CDD7EA4894CF}"/>
                </a:ext>
              </a:extLst>
            </p:cNvPr>
            <p:cNvCxnSpPr>
              <a:cxnSpLocks/>
            </p:cNvCxnSpPr>
            <p:nvPr/>
          </p:nvCxnSpPr>
          <p:spPr>
            <a:xfrm>
              <a:off x="85523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591A924-70DE-029E-E97E-E63788E89366}"/>
                </a:ext>
              </a:extLst>
            </p:cNvPr>
            <p:cNvCxnSpPr>
              <a:cxnSpLocks/>
            </p:cNvCxnSpPr>
            <p:nvPr/>
          </p:nvCxnSpPr>
          <p:spPr>
            <a:xfrm>
              <a:off x="86194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5A63C85-BEA3-3411-D8DE-E4F2B7B5DA9A}"/>
                </a:ext>
              </a:extLst>
            </p:cNvPr>
            <p:cNvCxnSpPr>
              <a:cxnSpLocks/>
            </p:cNvCxnSpPr>
            <p:nvPr/>
          </p:nvCxnSpPr>
          <p:spPr>
            <a:xfrm>
              <a:off x="86865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377ABAD-5B87-5F72-C3EB-5308D53FF8A8}"/>
                </a:ext>
              </a:extLst>
            </p:cNvPr>
            <p:cNvCxnSpPr>
              <a:cxnSpLocks/>
            </p:cNvCxnSpPr>
            <p:nvPr/>
          </p:nvCxnSpPr>
          <p:spPr>
            <a:xfrm>
              <a:off x="875363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B24CEF-DE9C-B932-0CDF-720BF841DD55}"/>
                </a:ext>
              </a:extLst>
            </p:cNvPr>
            <p:cNvCxnSpPr>
              <a:cxnSpLocks/>
            </p:cNvCxnSpPr>
            <p:nvPr/>
          </p:nvCxnSpPr>
          <p:spPr>
            <a:xfrm>
              <a:off x="882074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C967A44-1BD1-BA31-5A4D-0071ECCDD23D}"/>
                </a:ext>
              </a:extLst>
            </p:cNvPr>
            <p:cNvCxnSpPr>
              <a:cxnSpLocks/>
            </p:cNvCxnSpPr>
            <p:nvPr/>
          </p:nvCxnSpPr>
          <p:spPr>
            <a:xfrm>
              <a:off x="888786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BFA6E75-F81D-0033-0C6C-A73F3AAAFD25}"/>
                </a:ext>
              </a:extLst>
            </p:cNvPr>
            <p:cNvCxnSpPr>
              <a:cxnSpLocks/>
            </p:cNvCxnSpPr>
            <p:nvPr/>
          </p:nvCxnSpPr>
          <p:spPr>
            <a:xfrm>
              <a:off x="895497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A6FBBF0-42AA-360B-2105-B8E15386C31D}"/>
                </a:ext>
              </a:extLst>
            </p:cNvPr>
            <p:cNvCxnSpPr>
              <a:cxnSpLocks/>
            </p:cNvCxnSpPr>
            <p:nvPr/>
          </p:nvCxnSpPr>
          <p:spPr>
            <a:xfrm>
              <a:off x="902208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5EDE468-67C6-4D6A-2090-D0FCB626D355}"/>
                </a:ext>
              </a:extLst>
            </p:cNvPr>
            <p:cNvCxnSpPr>
              <a:cxnSpLocks/>
            </p:cNvCxnSpPr>
            <p:nvPr/>
          </p:nvCxnSpPr>
          <p:spPr>
            <a:xfrm>
              <a:off x="908919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0B414D4-6EC4-88B1-8765-EF0B33B0B18F}"/>
                </a:ext>
              </a:extLst>
            </p:cNvPr>
            <p:cNvCxnSpPr>
              <a:cxnSpLocks/>
            </p:cNvCxnSpPr>
            <p:nvPr/>
          </p:nvCxnSpPr>
          <p:spPr>
            <a:xfrm>
              <a:off x="915630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3EA439-E540-902D-CADE-E9584546342B}"/>
                </a:ext>
              </a:extLst>
            </p:cNvPr>
            <p:cNvCxnSpPr>
              <a:cxnSpLocks/>
            </p:cNvCxnSpPr>
            <p:nvPr/>
          </p:nvCxnSpPr>
          <p:spPr>
            <a:xfrm>
              <a:off x="922342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E48421E-5AF0-37F3-82F3-0D160EB2849C}"/>
                </a:ext>
              </a:extLst>
            </p:cNvPr>
            <p:cNvCxnSpPr>
              <a:cxnSpLocks/>
            </p:cNvCxnSpPr>
            <p:nvPr/>
          </p:nvCxnSpPr>
          <p:spPr>
            <a:xfrm>
              <a:off x="929053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4AD565-CA4A-C466-677A-471AF64DF030}"/>
                </a:ext>
              </a:extLst>
            </p:cNvPr>
            <p:cNvCxnSpPr>
              <a:cxnSpLocks/>
            </p:cNvCxnSpPr>
            <p:nvPr/>
          </p:nvCxnSpPr>
          <p:spPr>
            <a:xfrm>
              <a:off x="935764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FB84079-E960-00B0-AC0C-8C2C61EB865F}"/>
                </a:ext>
              </a:extLst>
            </p:cNvPr>
            <p:cNvCxnSpPr>
              <a:cxnSpLocks/>
            </p:cNvCxnSpPr>
            <p:nvPr/>
          </p:nvCxnSpPr>
          <p:spPr>
            <a:xfrm>
              <a:off x="942475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1AA06E3-CD06-5FE0-D2CA-087A571BEA7C}"/>
                </a:ext>
              </a:extLst>
            </p:cNvPr>
            <p:cNvCxnSpPr>
              <a:cxnSpLocks/>
            </p:cNvCxnSpPr>
            <p:nvPr/>
          </p:nvCxnSpPr>
          <p:spPr>
            <a:xfrm>
              <a:off x="949186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F6E1800-E6C6-B429-A7C8-2249907A8AF4}"/>
                </a:ext>
              </a:extLst>
            </p:cNvPr>
            <p:cNvCxnSpPr>
              <a:cxnSpLocks/>
            </p:cNvCxnSpPr>
            <p:nvPr/>
          </p:nvCxnSpPr>
          <p:spPr>
            <a:xfrm>
              <a:off x="955898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C149329-8AA6-E93C-5099-0A07D531372D}"/>
                </a:ext>
              </a:extLst>
            </p:cNvPr>
            <p:cNvCxnSpPr>
              <a:cxnSpLocks/>
            </p:cNvCxnSpPr>
            <p:nvPr/>
          </p:nvCxnSpPr>
          <p:spPr>
            <a:xfrm>
              <a:off x="962609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6E74A27-B0FB-75BA-DC2E-A755918E1E80}"/>
                </a:ext>
              </a:extLst>
            </p:cNvPr>
            <p:cNvCxnSpPr>
              <a:cxnSpLocks/>
            </p:cNvCxnSpPr>
            <p:nvPr/>
          </p:nvCxnSpPr>
          <p:spPr>
            <a:xfrm>
              <a:off x="969320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F4D23D2-8947-4D0C-1A49-181CF8E899F3}"/>
                </a:ext>
              </a:extLst>
            </p:cNvPr>
            <p:cNvCxnSpPr>
              <a:cxnSpLocks/>
            </p:cNvCxnSpPr>
            <p:nvPr/>
          </p:nvCxnSpPr>
          <p:spPr>
            <a:xfrm>
              <a:off x="976031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49394C4-2240-2A40-F382-1745656BC6C2}"/>
                </a:ext>
              </a:extLst>
            </p:cNvPr>
            <p:cNvCxnSpPr>
              <a:cxnSpLocks/>
            </p:cNvCxnSpPr>
            <p:nvPr/>
          </p:nvCxnSpPr>
          <p:spPr>
            <a:xfrm>
              <a:off x="982742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904596C-D8A3-8390-2989-280A86D26257}"/>
                </a:ext>
              </a:extLst>
            </p:cNvPr>
            <p:cNvCxnSpPr>
              <a:cxnSpLocks/>
            </p:cNvCxnSpPr>
            <p:nvPr/>
          </p:nvCxnSpPr>
          <p:spPr>
            <a:xfrm>
              <a:off x="989454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F8EFE52-EDED-09C8-BF22-955D1F2A74E7}"/>
                </a:ext>
              </a:extLst>
            </p:cNvPr>
            <p:cNvCxnSpPr>
              <a:cxnSpLocks/>
            </p:cNvCxnSpPr>
            <p:nvPr/>
          </p:nvCxnSpPr>
          <p:spPr>
            <a:xfrm>
              <a:off x="99616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FB6362A-D7FE-FA69-8338-23AD6B632D94}"/>
                </a:ext>
              </a:extLst>
            </p:cNvPr>
            <p:cNvCxnSpPr>
              <a:cxnSpLocks/>
            </p:cNvCxnSpPr>
            <p:nvPr/>
          </p:nvCxnSpPr>
          <p:spPr>
            <a:xfrm>
              <a:off x="100287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FE55A17-9502-EB74-EF22-16F2339C74A7}"/>
                </a:ext>
              </a:extLst>
            </p:cNvPr>
            <p:cNvCxnSpPr>
              <a:cxnSpLocks/>
            </p:cNvCxnSpPr>
            <p:nvPr/>
          </p:nvCxnSpPr>
          <p:spPr>
            <a:xfrm>
              <a:off x="100958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44D2736-2DE9-4D29-C39E-BD26467CA0CB}"/>
                </a:ext>
              </a:extLst>
            </p:cNvPr>
            <p:cNvCxnSpPr>
              <a:cxnSpLocks/>
            </p:cNvCxnSpPr>
            <p:nvPr/>
          </p:nvCxnSpPr>
          <p:spPr>
            <a:xfrm>
              <a:off x="101629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13CE519-D659-E75F-FC84-51421D97E916}"/>
                </a:ext>
              </a:extLst>
            </p:cNvPr>
            <p:cNvCxnSpPr>
              <a:cxnSpLocks/>
            </p:cNvCxnSpPr>
            <p:nvPr/>
          </p:nvCxnSpPr>
          <p:spPr>
            <a:xfrm>
              <a:off x="102301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DB6FFA9-1298-5FE9-ED0D-226CCDB14001}"/>
                </a:ext>
              </a:extLst>
            </p:cNvPr>
            <p:cNvCxnSpPr>
              <a:cxnSpLocks/>
            </p:cNvCxnSpPr>
            <p:nvPr/>
          </p:nvCxnSpPr>
          <p:spPr>
            <a:xfrm>
              <a:off x="102972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72AB481-167A-9B2A-1A65-5D42B03D2CF9}"/>
                </a:ext>
              </a:extLst>
            </p:cNvPr>
            <p:cNvCxnSpPr>
              <a:cxnSpLocks/>
            </p:cNvCxnSpPr>
            <p:nvPr/>
          </p:nvCxnSpPr>
          <p:spPr>
            <a:xfrm>
              <a:off x="103643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7141D0E1-4B26-DB66-0093-C4FC78A72828}"/>
              </a:ext>
            </a:extLst>
          </p:cNvPr>
          <p:cNvGrpSpPr/>
          <p:nvPr/>
        </p:nvGrpSpPr>
        <p:grpSpPr>
          <a:xfrm>
            <a:off x="984010" y="2117229"/>
            <a:ext cx="10223980" cy="1298326"/>
            <a:chOff x="989289" y="3052548"/>
            <a:chExt cx="10267201" cy="1298326"/>
          </a:xfrm>
        </p:grpSpPr>
        <p:cxnSp>
          <p:nvCxnSpPr>
            <p:cNvPr id="30" name="Straight Connector 29">
              <a:extLst>
                <a:ext uri="{FF2B5EF4-FFF2-40B4-BE49-F238E27FC236}">
                  <a16:creationId xmlns:a16="http://schemas.microsoft.com/office/drawing/2014/main" id="{DA432DD7-2C5E-F874-58AD-511F13B69FEF}"/>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1F9AE9-98D0-B470-A53F-758E4DA7FF6D}"/>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69288882-88EC-602D-A9FA-1C474D9B3731}"/>
              </a:ext>
            </a:extLst>
          </p:cNvPr>
          <p:cNvSpPr txBox="1"/>
          <p:nvPr/>
        </p:nvSpPr>
        <p:spPr>
          <a:xfrm>
            <a:off x="1134483" y="2119081"/>
            <a:ext cx="3934308" cy="374600"/>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Empowering</a:t>
            </a:r>
            <a:endParaRPr kumimoji="0" lang="en-GB"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0" name="TextBox 19">
            <a:extLst>
              <a:ext uri="{FF2B5EF4-FFF2-40B4-BE49-F238E27FC236}">
                <a16:creationId xmlns:a16="http://schemas.microsoft.com/office/drawing/2014/main" id="{EADDA412-A7DD-8442-8CD7-0FDEE57AC952}"/>
              </a:ext>
            </a:extLst>
          </p:cNvPr>
          <p:cNvSpPr txBox="1"/>
          <p:nvPr/>
        </p:nvSpPr>
        <p:spPr>
          <a:xfrm>
            <a:off x="1146134" y="2401026"/>
            <a:ext cx="4764205" cy="879697"/>
          </a:xfrm>
          <a:prstGeom prst="rect">
            <a:avLst/>
          </a:prstGeom>
          <a:noFill/>
        </p:spPr>
        <p:txBody>
          <a:bodyPr wrap="square" lIns="0" tIns="91440" rIns="0" bIns="0" rtlCol="0">
            <a:normAutofit/>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Is good at finding ways to motivate people (7); very inspirational (9); reasonably encouraging to others (6)</a:t>
            </a:r>
            <a:endParaRPr kumimoji="0" lang="en-GB" sz="1400" b="0" i="0" u="none" strike="noStrike" kern="1200" cap="none" spc="0" normalizeH="0" baseline="0" noProof="0" dirty="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 name="Rectangle: Rounded Corners 20">
            <a:extLst>
              <a:ext uri="{FF2B5EF4-FFF2-40B4-BE49-F238E27FC236}">
                <a16:creationId xmlns:a16="http://schemas.microsoft.com/office/drawing/2014/main" id="{8D2AB67A-4ECE-DA7B-4846-A85AC2B71C0F}"/>
              </a:ext>
            </a:extLst>
          </p:cNvPr>
          <p:cNvSpPr/>
          <p:nvPr/>
        </p:nvSpPr>
        <p:spPr bwMode="auto">
          <a:xfrm>
            <a:off x="2595640" y="2268891"/>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22" name="TextBox 21">
            <a:extLst>
              <a:ext uri="{FF2B5EF4-FFF2-40B4-BE49-F238E27FC236}">
                <a16:creationId xmlns:a16="http://schemas.microsoft.com/office/drawing/2014/main" id="{44940C07-6A6C-8E59-6EF4-D050E854195C}"/>
              </a:ext>
            </a:extLst>
          </p:cNvPr>
          <p:cNvSpPr txBox="1"/>
          <p:nvPr/>
        </p:nvSpPr>
        <p:spPr>
          <a:xfrm>
            <a:off x="2633795" y="2196384"/>
            <a:ext cx="514820" cy="242618"/>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Sten 8</a:t>
            </a:r>
            <a:endParaRPr kumimoji="0" lang="en-GB"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23" name="Group 22">
            <a:extLst>
              <a:ext uri="{FF2B5EF4-FFF2-40B4-BE49-F238E27FC236}">
                <a16:creationId xmlns:a16="http://schemas.microsoft.com/office/drawing/2014/main" id="{50D1BE5F-DED3-AFC0-8762-3AB398B832C7}"/>
              </a:ext>
            </a:extLst>
          </p:cNvPr>
          <p:cNvGrpSpPr/>
          <p:nvPr/>
        </p:nvGrpSpPr>
        <p:grpSpPr>
          <a:xfrm>
            <a:off x="9133176" y="2591491"/>
            <a:ext cx="530068" cy="304403"/>
            <a:chOff x="9181676" y="2807746"/>
            <a:chExt cx="530068" cy="304403"/>
          </a:xfrm>
        </p:grpSpPr>
        <p:sp>
          <p:nvSpPr>
            <p:cNvPr id="28" name="Rectangle: Rounded Corners 27">
              <a:extLst>
                <a:ext uri="{FF2B5EF4-FFF2-40B4-BE49-F238E27FC236}">
                  <a16:creationId xmlns:a16="http://schemas.microsoft.com/office/drawing/2014/main" id="{5982C250-801A-1E49-0F2F-90A69E6F0A6B}"/>
                </a:ext>
              </a:extLst>
            </p:cNvPr>
            <p:cNvSpPr/>
            <p:nvPr/>
          </p:nvSpPr>
          <p:spPr bwMode="auto">
            <a:xfrm rot="10800000">
              <a:off x="9181676" y="2807746"/>
              <a:ext cx="529081" cy="304403"/>
            </a:xfrm>
            <a:prstGeom prst="roundRect">
              <a:avLst>
                <a:gd name="adj" fmla="val 13492"/>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29" name="Rectangle: Rounded Corners 28">
              <a:extLst>
                <a:ext uri="{FF2B5EF4-FFF2-40B4-BE49-F238E27FC236}">
                  <a16:creationId xmlns:a16="http://schemas.microsoft.com/office/drawing/2014/main" id="{AE54967C-440D-0F16-D3B1-6FB7B7F2D6E3}"/>
                </a:ext>
              </a:extLst>
            </p:cNvPr>
            <p:cNvSpPr/>
            <p:nvPr/>
          </p:nvSpPr>
          <p:spPr bwMode="auto">
            <a:xfrm rot="10800000">
              <a:off x="9182663" y="280774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sp>
        <p:nvSpPr>
          <p:cNvPr id="69" name="TextBox 68">
            <a:extLst>
              <a:ext uri="{FF2B5EF4-FFF2-40B4-BE49-F238E27FC236}">
                <a16:creationId xmlns:a16="http://schemas.microsoft.com/office/drawing/2014/main" id="{A362A0E1-17E4-A114-DAED-93C68449EFE6}"/>
              </a:ext>
            </a:extLst>
          </p:cNvPr>
          <p:cNvSpPr txBox="1"/>
          <p:nvPr/>
        </p:nvSpPr>
        <p:spPr>
          <a:xfrm>
            <a:off x="339437" y="3906102"/>
            <a:ext cx="29484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Typical Approach </a:t>
            </a:r>
          </a:p>
        </p:txBody>
      </p:sp>
      <p:sp>
        <p:nvSpPr>
          <p:cNvPr id="70" name="Content Placeholder 3">
            <a:extLst>
              <a:ext uri="{FF2B5EF4-FFF2-40B4-BE49-F238E27FC236}">
                <a16:creationId xmlns:a16="http://schemas.microsoft.com/office/drawing/2014/main" id="{A8E1061C-3EB5-192A-E53B-64DFFC63AD53}"/>
              </a:ext>
            </a:extLst>
          </p:cNvPr>
          <p:cNvSpPr txBox="1">
            <a:spLocks/>
          </p:cNvSpPr>
          <p:nvPr/>
        </p:nvSpPr>
        <p:spPr>
          <a:xfrm>
            <a:off x="353572" y="4526820"/>
            <a:ext cx="5193117" cy="1640294"/>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342900" marR="0" lvl="0" indent="-342900" algn="l" defTabSz="914400" rtl="0" eaLnBrk="1" fontAlgn="auto" latinLnBrk="0" hangingPunct="1">
              <a:lnSpc>
                <a:spcPct val="90000"/>
              </a:lnSpc>
              <a:spcBef>
                <a:spcPts val="1000"/>
              </a:spcBef>
              <a:spcAft>
                <a:spcPts val="600"/>
              </a:spcAft>
              <a:buClr>
                <a:srgbClr val="409E85"/>
              </a:buClr>
              <a:buSzTx/>
              <a:buFont typeface="+mj-lt"/>
              <a:buAutoNum type="arabicPeriod"/>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Dimension </a:t>
            </a:r>
          </a:p>
          <a:p>
            <a:pPr marL="342900" marR="0" lvl="0" indent="-342900" algn="l" defTabSz="914400" rtl="0" eaLnBrk="1" fontAlgn="auto" latinLnBrk="0" hangingPunct="1">
              <a:lnSpc>
                <a:spcPct val="90000"/>
              </a:lnSpc>
              <a:spcBef>
                <a:spcPts val="1000"/>
              </a:spcBef>
              <a:spcAft>
                <a:spcPts val="600"/>
              </a:spcAft>
              <a:buClr>
                <a:srgbClr val="409E85"/>
              </a:buClr>
              <a:buSzTx/>
              <a:buFont typeface="+mj-lt"/>
              <a:buAutoNum type="arabicPeriod"/>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Facets &amp; facet range – explain and explore </a:t>
            </a:r>
          </a:p>
          <a:p>
            <a:pPr marL="342900" marR="0" lvl="0" indent="-342900" algn="l" defTabSz="914400" rtl="0" eaLnBrk="1" fontAlgn="auto" latinLnBrk="0" hangingPunct="1">
              <a:lnSpc>
                <a:spcPct val="90000"/>
              </a:lnSpc>
              <a:spcBef>
                <a:spcPts val="1000"/>
              </a:spcBef>
              <a:spcAft>
                <a:spcPts val="600"/>
              </a:spcAft>
              <a:buClr>
                <a:srgbClr val="409E85"/>
              </a:buClr>
              <a:buSzTx/>
              <a:buFont typeface="+mj-lt"/>
              <a:buAutoNum type="arabicPeriod"/>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Motive-talent split – explain and explore </a:t>
            </a:r>
          </a:p>
          <a:p>
            <a:pPr marL="342900" marR="0" lvl="0" indent="-342900" algn="l" defTabSz="914400" rtl="0" eaLnBrk="1" fontAlgn="auto" latinLnBrk="0" hangingPunct="1">
              <a:lnSpc>
                <a:spcPct val="90000"/>
              </a:lnSpc>
              <a:spcBef>
                <a:spcPts val="1000"/>
              </a:spcBef>
              <a:spcAft>
                <a:spcPts val="600"/>
              </a:spcAft>
              <a:buClr>
                <a:srgbClr val="409E85"/>
              </a:buClr>
              <a:buSzTx/>
              <a:buFont typeface="+mj-lt"/>
              <a:buAutoNum type="arabicPeriod"/>
              <a:tabLst/>
              <a:defRPr/>
            </a:pPr>
            <a:r>
              <a:rPr kumimoji="0" lang="en-US" sz="16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Normative-ipsative split – explain and explore </a:t>
            </a:r>
          </a:p>
        </p:txBody>
      </p:sp>
      <p:pic>
        <p:nvPicPr>
          <p:cNvPr id="87" name="Picture 86">
            <a:extLst>
              <a:ext uri="{FF2B5EF4-FFF2-40B4-BE49-F238E27FC236}">
                <a16:creationId xmlns:a16="http://schemas.microsoft.com/office/drawing/2014/main" id="{D85F177B-A356-BBE6-523B-493F62EBA3E6}"/>
              </a:ext>
            </a:extLst>
          </p:cNvPr>
          <p:cNvPicPr>
            <a:picLocks noChangeAspect="1"/>
          </p:cNvPicPr>
          <p:nvPr/>
        </p:nvPicPr>
        <p:blipFill rotWithShape="1">
          <a:blip r:embed="rId3"/>
          <a:srcRect l="361"/>
          <a:stretch/>
        </p:blipFill>
        <p:spPr>
          <a:xfrm>
            <a:off x="6095999" y="1523025"/>
            <a:ext cx="5114025" cy="530528"/>
          </a:xfrm>
          <a:prstGeom prst="rect">
            <a:avLst/>
          </a:prstGeom>
        </p:spPr>
      </p:pic>
      <p:pic>
        <p:nvPicPr>
          <p:cNvPr id="4" name="Graphic 3">
            <a:extLst>
              <a:ext uri="{FF2B5EF4-FFF2-40B4-BE49-F238E27FC236}">
                <a16:creationId xmlns:a16="http://schemas.microsoft.com/office/drawing/2014/main" id="{6C751887-320A-C7EB-87F8-ED2FC31A66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39267" y="2983114"/>
            <a:ext cx="357274" cy="357274"/>
          </a:xfrm>
          <a:prstGeom prst="rect">
            <a:avLst/>
          </a:prstGeom>
        </p:spPr>
      </p:pic>
      <p:pic>
        <p:nvPicPr>
          <p:cNvPr id="10" name="Graphic 9">
            <a:extLst>
              <a:ext uri="{FF2B5EF4-FFF2-40B4-BE49-F238E27FC236}">
                <a16:creationId xmlns:a16="http://schemas.microsoft.com/office/drawing/2014/main" id="{A0DDBD69-1FDA-DDD5-FE01-CA3C773CA4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29022" y="2983114"/>
            <a:ext cx="357272" cy="357272"/>
          </a:xfrm>
          <a:prstGeom prst="rect">
            <a:avLst/>
          </a:prstGeom>
        </p:spPr>
      </p:pic>
      <p:pic>
        <p:nvPicPr>
          <p:cNvPr id="12" name="Graphic 11">
            <a:extLst>
              <a:ext uri="{FF2B5EF4-FFF2-40B4-BE49-F238E27FC236}">
                <a16:creationId xmlns:a16="http://schemas.microsoft.com/office/drawing/2014/main" id="{E132AB35-4B33-9CE9-630F-ABBBCB463F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29022" y="2146789"/>
            <a:ext cx="357272" cy="357272"/>
          </a:xfrm>
          <a:prstGeom prst="rect">
            <a:avLst/>
          </a:prstGeom>
        </p:spPr>
      </p:pic>
      <p:pic>
        <p:nvPicPr>
          <p:cNvPr id="14" name="Graphic 13">
            <a:extLst>
              <a:ext uri="{FF2B5EF4-FFF2-40B4-BE49-F238E27FC236}">
                <a16:creationId xmlns:a16="http://schemas.microsoft.com/office/drawing/2014/main" id="{8BE2060F-35FE-DD8A-F1CA-2488CD1C4B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35587" y="2146790"/>
            <a:ext cx="357272" cy="357272"/>
          </a:xfrm>
          <a:prstGeom prst="rect">
            <a:avLst/>
          </a:prstGeom>
        </p:spPr>
      </p:pic>
    </p:spTree>
    <p:extLst>
      <p:ext uri="{BB962C8B-B14F-4D97-AF65-F5344CB8AC3E}">
        <p14:creationId xmlns:p14="http://schemas.microsoft.com/office/powerpoint/2010/main" val="15942469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 name="Rectangle: Diagonal Corners Rounded 68">
            <a:extLst>
              <a:ext uri="{FF2B5EF4-FFF2-40B4-BE49-F238E27FC236}">
                <a16:creationId xmlns:a16="http://schemas.microsoft.com/office/drawing/2014/main" id="{15C7B075-13C7-A3B1-3E85-ECE7FA052CF4}"/>
              </a:ext>
            </a:extLst>
          </p:cNvPr>
          <p:cNvSpPr/>
          <p:nvPr/>
        </p:nvSpPr>
        <p:spPr>
          <a:xfrm>
            <a:off x="767936" y="4550336"/>
            <a:ext cx="10677134" cy="2143892"/>
          </a:xfrm>
          <a:prstGeom prst="round2DiagRect">
            <a:avLst>
              <a:gd name="adj1" fmla="val 0"/>
              <a:gd name="adj2" fmla="val 60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608449" y="325715"/>
            <a:ext cx="8975102" cy="1409186"/>
          </a:xfrm>
        </p:spPr>
        <p:txBody>
          <a:bodyPr>
            <a:normAutofit/>
          </a:bodyPr>
          <a:lstStyle/>
          <a:p>
            <a:pPr algn="ctr"/>
            <a:r>
              <a:rPr lang="en-GB" sz="3600">
                <a:solidFill>
                  <a:schemeClr val="accent1"/>
                </a:solidFill>
              </a:rPr>
              <a:t>How would you interpret the overall Sten marker?</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1786601"/>
            <a:ext cx="9153559" cy="2906361"/>
          </a:xfrm>
        </p:spPr>
        <p:txBody>
          <a:bodyPr>
            <a:normAutofit/>
          </a:bodyPr>
          <a:lstStyle/>
          <a:p>
            <a:pPr marL="457200" indent="-457200">
              <a:spcAft>
                <a:spcPts val="1800"/>
              </a:spcAft>
              <a:buClr>
                <a:schemeClr val="accent1"/>
              </a:buClr>
              <a:buFont typeface="+mj-lt"/>
              <a:buAutoNum type="alphaLcParenR"/>
            </a:pPr>
            <a:r>
              <a:rPr lang="en-GB" sz="1600">
                <a:solidFill>
                  <a:schemeClr val="bg1"/>
                </a:solidFill>
              </a:rPr>
              <a:t>You are more empowering than others </a:t>
            </a:r>
          </a:p>
          <a:p>
            <a:pPr marL="457200" indent="-457200">
              <a:spcAft>
                <a:spcPts val="1800"/>
              </a:spcAft>
              <a:buClr>
                <a:schemeClr val="accent1"/>
              </a:buClr>
              <a:buFont typeface="+mj-lt"/>
              <a:buAutoNum type="alphaLcParenR"/>
            </a:pPr>
            <a:r>
              <a:rPr lang="en-GB" sz="1600">
                <a:solidFill>
                  <a:schemeClr val="bg1"/>
                </a:solidFill>
              </a:rPr>
              <a:t>Your responses suggest that you see yourself as more likely to be empowering than others in the comparison group</a:t>
            </a:r>
          </a:p>
          <a:p>
            <a:pPr marL="457200" indent="-457200">
              <a:spcAft>
                <a:spcPts val="1800"/>
              </a:spcAft>
              <a:buClr>
                <a:schemeClr val="accent1"/>
              </a:buClr>
              <a:buFont typeface="+mj-lt"/>
              <a:buAutoNum type="alphaLcParenR"/>
            </a:pPr>
            <a:r>
              <a:rPr lang="en-GB" sz="1600">
                <a:solidFill>
                  <a:schemeClr val="bg1"/>
                </a:solidFill>
              </a:rPr>
              <a:t>You are good at finding ways to motivate people, very inspirational and reasonably encouraging to others</a:t>
            </a:r>
          </a:p>
          <a:p>
            <a:pPr marL="457200" indent="-457200">
              <a:spcAft>
                <a:spcPts val="1800"/>
              </a:spcAft>
              <a:buClr>
                <a:schemeClr val="accent1"/>
              </a:buClr>
              <a:buFont typeface="+mj-lt"/>
              <a:buAutoNum type="alphaLcParenR"/>
            </a:pPr>
            <a:r>
              <a:rPr lang="en-GB" sz="1600">
                <a:solidFill>
                  <a:schemeClr val="bg1"/>
                </a:solidFill>
              </a:rPr>
              <a:t>The report says you are slightly more empowering than most others in the comparison group </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grpSp>
        <p:nvGrpSpPr>
          <p:cNvPr id="59" name="Group 58">
            <a:extLst>
              <a:ext uri="{FF2B5EF4-FFF2-40B4-BE49-F238E27FC236}">
                <a16:creationId xmlns:a16="http://schemas.microsoft.com/office/drawing/2014/main" id="{D92C5C50-1AA4-A28C-8D70-B1CF62BF570E}"/>
              </a:ext>
            </a:extLst>
          </p:cNvPr>
          <p:cNvGrpSpPr/>
          <p:nvPr/>
        </p:nvGrpSpPr>
        <p:grpSpPr>
          <a:xfrm>
            <a:off x="984011" y="4652322"/>
            <a:ext cx="10226014" cy="1905975"/>
            <a:chOff x="984011" y="4652322"/>
            <a:chExt cx="10226014" cy="1905975"/>
          </a:xfrm>
        </p:grpSpPr>
        <p:grpSp>
          <p:nvGrpSpPr>
            <p:cNvPr id="4" name="Group 3">
              <a:extLst>
                <a:ext uri="{FF2B5EF4-FFF2-40B4-BE49-F238E27FC236}">
                  <a16:creationId xmlns:a16="http://schemas.microsoft.com/office/drawing/2014/main" id="{425DFD7A-A986-DB10-969A-2B80F98EC915}"/>
                </a:ext>
              </a:extLst>
            </p:cNvPr>
            <p:cNvGrpSpPr/>
            <p:nvPr/>
          </p:nvGrpSpPr>
          <p:grpSpPr>
            <a:xfrm>
              <a:off x="6075441" y="5233082"/>
              <a:ext cx="5132550" cy="1325215"/>
              <a:chOff x="6123940" y="4392634"/>
              <a:chExt cx="5132550" cy="1325216"/>
            </a:xfrm>
          </p:grpSpPr>
          <p:sp>
            <p:nvSpPr>
              <p:cNvPr id="6" name="Rectangle 5">
                <a:extLst>
                  <a:ext uri="{FF2B5EF4-FFF2-40B4-BE49-F238E27FC236}">
                    <a16:creationId xmlns:a16="http://schemas.microsoft.com/office/drawing/2014/main" id="{D59C1B9A-669A-CA69-BF94-BEAA50C49C8D}"/>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rPr>
                  <a:t> </a:t>
                </a: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2B2240F3-27D6-A443-D06A-D31ADBA3BB26}"/>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2690ED4D-F016-4902-FCAF-5AAE43878AED}"/>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4D9D91ED-1975-53AF-277E-725EACD88ECF}"/>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800DA05B-9A6C-E182-7EF7-26F362A2668F}"/>
                  </a:ext>
                </a:extLst>
              </p:cNvPr>
              <p:cNvSpPr/>
              <p:nvPr/>
            </p:nvSpPr>
            <p:spPr bwMode="auto">
              <a:xfrm>
                <a:off x="10210910" y="4392634"/>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grpSp>
          <p:nvGrpSpPr>
            <p:cNvPr id="11" name="Group 10">
              <a:extLst>
                <a:ext uri="{FF2B5EF4-FFF2-40B4-BE49-F238E27FC236}">
                  <a16:creationId xmlns:a16="http://schemas.microsoft.com/office/drawing/2014/main" id="{EF7830AE-2D26-7736-A215-CC21B478FDE3}"/>
                </a:ext>
              </a:extLst>
            </p:cNvPr>
            <p:cNvGrpSpPr/>
            <p:nvPr/>
          </p:nvGrpSpPr>
          <p:grpSpPr>
            <a:xfrm>
              <a:off x="8628579" y="5697035"/>
              <a:ext cx="2080472" cy="357271"/>
              <a:chOff x="8283853" y="4343917"/>
              <a:chExt cx="2080472" cy="412630"/>
            </a:xfrm>
          </p:grpSpPr>
          <p:cxnSp>
            <p:nvCxnSpPr>
              <p:cNvPr id="12" name="Straight Connector 11">
                <a:extLst>
                  <a:ext uri="{FF2B5EF4-FFF2-40B4-BE49-F238E27FC236}">
                    <a16:creationId xmlns:a16="http://schemas.microsoft.com/office/drawing/2014/main" id="{916F476D-99DD-6907-46D8-BFD705F816E8}"/>
                  </a:ext>
                </a:extLst>
              </p:cNvPr>
              <p:cNvCxnSpPr>
                <a:cxnSpLocks/>
              </p:cNvCxnSpPr>
              <p:nvPr/>
            </p:nvCxnSpPr>
            <p:spPr>
              <a:xfrm>
                <a:off x="82838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A87B73-39D1-A537-898A-3E83D49108BB}"/>
                  </a:ext>
                </a:extLst>
              </p:cNvPr>
              <p:cNvCxnSpPr>
                <a:cxnSpLocks/>
              </p:cNvCxnSpPr>
              <p:nvPr/>
            </p:nvCxnSpPr>
            <p:spPr>
              <a:xfrm>
                <a:off x="83509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1F82AA-1F1E-65D5-0702-06E1C23F9158}"/>
                  </a:ext>
                </a:extLst>
              </p:cNvPr>
              <p:cNvCxnSpPr>
                <a:cxnSpLocks/>
              </p:cNvCxnSpPr>
              <p:nvPr/>
            </p:nvCxnSpPr>
            <p:spPr>
              <a:xfrm>
                <a:off x="84180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6E14ED-0FD2-7A91-0D96-BDFF2176059C}"/>
                  </a:ext>
                </a:extLst>
              </p:cNvPr>
              <p:cNvCxnSpPr>
                <a:cxnSpLocks/>
              </p:cNvCxnSpPr>
              <p:nvPr/>
            </p:nvCxnSpPr>
            <p:spPr>
              <a:xfrm>
                <a:off x="84851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4322F8-40A4-DAED-65AD-1232485996AB}"/>
                  </a:ext>
                </a:extLst>
              </p:cNvPr>
              <p:cNvCxnSpPr>
                <a:cxnSpLocks/>
              </p:cNvCxnSpPr>
              <p:nvPr/>
            </p:nvCxnSpPr>
            <p:spPr>
              <a:xfrm>
                <a:off x="85523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8C5554D-6CC2-EEB4-5671-D935AFC1D526}"/>
                  </a:ext>
                </a:extLst>
              </p:cNvPr>
              <p:cNvCxnSpPr>
                <a:cxnSpLocks/>
              </p:cNvCxnSpPr>
              <p:nvPr/>
            </p:nvCxnSpPr>
            <p:spPr>
              <a:xfrm>
                <a:off x="86194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84C206-0632-40E4-63D7-891AC1CB2497}"/>
                  </a:ext>
                </a:extLst>
              </p:cNvPr>
              <p:cNvCxnSpPr>
                <a:cxnSpLocks/>
              </p:cNvCxnSpPr>
              <p:nvPr/>
            </p:nvCxnSpPr>
            <p:spPr>
              <a:xfrm>
                <a:off x="86865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520BF2F-646B-BC1C-73C5-D07AE81ECD29}"/>
                  </a:ext>
                </a:extLst>
              </p:cNvPr>
              <p:cNvCxnSpPr>
                <a:cxnSpLocks/>
              </p:cNvCxnSpPr>
              <p:nvPr/>
            </p:nvCxnSpPr>
            <p:spPr>
              <a:xfrm>
                <a:off x="875363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7CE6CD0-AA66-0BCF-0E00-342412F970A4}"/>
                  </a:ext>
                </a:extLst>
              </p:cNvPr>
              <p:cNvCxnSpPr>
                <a:cxnSpLocks/>
              </p:cNvCxnSpPr>
              <p:nvPr/>
            </p:nvCxnSpPr>
            <p:spPr>
              <a:xfrm>
                <a:off x="882074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BC0E07D-EFC7-DFBC-A7A2-75F8931B72C9}"/>
                  </a:ext>
                </a:extLst>
              </p:cNvPr>
              <p:cNvCxnSpPr>
                <a:cxnSpLocks/>
              </p:cNvCxnSpPr>
              <p:nvPr/>
            </p:nvCxnSpPr>
            <p:spPr>
              <a:xfrm>
                <a:off x="888786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F48BA2A-1086-E421-EAC5-8367136BBC5E}"/>
                  </a:ext>
                </a:extLst>
              </p:cNvPr>
              <p:cNvCxnSpPr>
                <a:cxnSpLocks/>
              </p:cNvCxnSpPr>
              <p:nvPr/>
            </p:nvCxnSpPr>
            <p:spPr>
              <a:xfrm>
                <a:off x="895497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17EEAB8-4C72-381D-68D8-2E5EFD4095BB}"/>
                  </a:ext>
                </a:extLst>
              </p:cNvPr>
              <p:cNvCxnSpPr>
                <a:cxnSpLocks/>
              </p:cNvCxnSpPr>
              <p:nvPr/>
            </p:nvCxnSpPr>
            <p:spPr>
              <a:xfrm>
                <a:off x="902208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6C9FF4E-C503-A27E-59F8-CB4E71B30C1E}"/>
                  </a:ext>
                </a:extLst>
              </p:cNvPr>
              <p:cNvCxnSpPr>
                <a:cxnSpLocks/>
              </p:cNvCxnSpPr>
              <p:nvPr/>
            </p:nvCxnSpPr>
            <p:spPr>
              <a:xfrm>
                <a:off x="908919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84DE96-3098-9453-9922-68319578A579}"/>
                  </a:ext>
                </a:extLst>
              </p:cNvPr>
              <p:cNvCxnSpPr>
                <a:cxnSpLocks/>
              </p:cNvCxnSpPr>
              <p:nvPr/>
            </p:nvCxnSpPr>
            <p:spPr>
              <a:xfrm>
                <a:off x="915630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C56E1F5-72F8-6B11-1D1A-EFA2E6FDE3BF}"/>
                  </a:ext>
                </a:extLst>
              </p:cNvPr>
              <p:cNvCxnSpPr>
                <a:cxnSpLocks/>
              </p:cNvCxnSpPr>
              <p:nvPr/>
            </p:nvCxnSpPr>
            <p:spPr>
              <a:xfrm>
                <a:off x="922342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58E8AF4-3E10-6E99-DB22-F9C79D5133C4}"/>
                  </a:ext>
                </a:extLst>
              </p:cNvPr>
              <p:cNvCxnSpPr>
                <a:cxnSpLocks/>
              </p:cNvCxnSpPr>
              <p:nvPr/>
            </p:nvCxnSpPr>
            <p:spPr>
              <a:xfrm>
                <a:off x="929053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0159801-919C-7403-C42E-8AB31B344978}"/>
                  </a:ext>
                </a:extLst>
              </p:cNvPr>
              <p:cNvCxnSpPr>
                <a:cxnSpLocks/>
              </p:cNvCxnSpPr>
              <p:nvPr/>
            </p:nvCxnSpPr>
            <p:spPr>
              <a:xfrm>
                <a:off x="935764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3F87CB-B762-7BBE-5E1C-2ADBEFCA55F3}"/>
                  </a:ext>
                </a:extLst>
              </p:cNvPr>
              <p:cNvCxnSpPr>
                <a:cxnSpLocks/>
              </p:cNvCxnSpPr>
              <p:nvPr/>
            </p:nvCxnSpPr>
            <p:spPr>
              <a:xfrm>
                <a:off x="942475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F32B95A-12D2-53AB-B06A-1952AE55099E}"/>
                  </a:ext>
                </a:extLst>
              </p:cNvPr>
              <p:cNvCxnSpPr>
                <a:cxnSpLocks/>
              </p:cNvCxnSpPr>
              <p:nvPr/>
            </p:nvCxnSpPr>
            <p:spPr>
              <a:xfrm>
                <a:off x="949186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B571DA8-06EF-45B5-55A3-E5937F4100BC}"/>
                  </a:ext>
                </a:extLst>
              </p:cNvPr>
              <p:cNvCxnSpPr>
                <a:cxnSpLocks/>
              </p:cNvCxnSpPr>
              <p:nvPr/>
            </p:nvCxnSpPr>
            <p:spPr>
              <a:xfrm>
                <a:off x="955898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2D8818C-FF15-54C3-FD1E-5418B9FA8455}"/>
                  </a:ext>
                </a:extLst>
              </p:cNvPr>
              <p:cNvCxnSpPr>
                <a:cxnSpLocks/>
              </p:cNvCxnSpPr>
              <p:nvPr/>
            </p:nvCxnSpPr>
            <p:spPr>
              <a:xfrm>
                <a:off x="962609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EC0D67-5FF8-7436-44F5-4678191AF233}"/>
                  </a:ext>
                </a:extLst>
              </p:cNvPr>
              <p:cNvCxnSpPr>
                <a:cxnSpLocks/>
              </p:cNvCxnSpPr>
              <p:nvPr/>
            </p:nvCxnSpPr>
            <p:spPr>
              <a:xfrm>
                <a:off x="969320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01A8158-7ACE-1E25-DFA5-0DA0366E99DB}"/>
                  </a:ext>
                </a:extLst>
              </p:cNvPr>
              <p:cNvCxnSpPr>
                <a:cxnSpLocks/>
              </p:cNvCxnSpPr>
              <p:nvPr/>
            </p:nvCxnSpPr>
            <p:spPr>
              <a:xfrm>
                <a:off x="976031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C92DA21-4CD0-D358-5E33-5E4826F6B038}"/>
                  </a:ext>
                </a:extLst>
              </p:cNvPr>
              <p:cNvCxnSpPr>
                <a:cxnSpLocks/>
              </p:cNvCxnSpPr>
              <p:nvPr/>
            </p:nvCxnSpPr>
            <p:spPr>
              <a:xfrm>
                <a:off x="982742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890EEBE-45BB-E65B-69D1-DCE5BEF6D3E3}"/>
                  </a:ext>
                </a:extLst>
              </p:cNvPr>
              <p:cNvCxnSpPr>
                <a:cxnSpLocks/>
              </p:cNvCxnSpPr>
              <p:nvPr/>
            </p:nvCxnSpPr>
            <p:spPr>
              <a:xfrm>
                <a:off x="989454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B6A6F4F-8664-A272-5177-B5A96CF2DF57}"/>
                  </a:ext>
                </a:extLst>
              </p:cNvPr>
              <p:cNvCxnSpPr>
                <a:cxnSpLocks/>
              </p:cNvCxnSpPr>
              <p:nvPr/>
            </p:nvCxnSpPr>
            <p:spPr>
              <a:xfrm>
                <a:off x="99616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3985FB0-BFCA-31F2-24B9-0BE31A036A76}"/>
                  </a:ext>
                </a:extLst>
              </p:cNvPr>
              <p:cNvCxnSpPr>
                <a:cxnSpLocks/>
              </p:cNvCxnSpPr>
              <p:nvPr/>
            </p:nvCxnSpPr>
            <p:spPr>
              <a:xfrm>
                <a:off x="100287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1E7E7A-5A84-F4A2-A9CC-F727A5ACB8BE}"/>
                  </a:ext>
                </a:extLst>
              </p:cNvPr>
              <p:cNvCxnSpPr>
                <a:cxnSpLocks/>
              </p:cNvCxnSpPr>
              <p:nvPr/>
            </p:nvCxnSpPr>
            <p:spPr>
              <a:xfrm>
                <a:off x="100958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161B7CD-0DC4-8CF0-70ED-4F6564E9C160}"/>
                  </a:ext>
                </a:extLst>
              </p:cNvPr>
              <p:cNvCxnSpPr>
                <a:cxnSpLocks/>
              </p:cNvCxnSpPr>
              <p:nvPr/>
            </p:nvCxnSpPr>
            <p:spPr>
              <a:xfrm>
                <a:off x="101629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CF06F40-78B2-EEBD-0E4A-AEFFC33D2C85}"/>
                  </a:ext>
                </a:extLst>
              </p:cNvPr>
              <p:cNvCxnSpPr>
                <a:cxnSpLocks/>
              </p:cNvCxnSpPr>
              <p:nvPr/>
            </p:nvCxnSpPr>
            <p:spPr>
              <a:xfrm>
                <a:off x="102301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7D36588-BCF5-3621-D8A7-FD7754DC7082}"/>
                  </a:ext>
                </a:extLst>
              </p:cNvPr>
              <p:cNvCxnSpPr>
                <a:cxnSpLocks/>
              </p:cNvCxnSpPr>
              <p:nvPr/>
            </p:nvCxnSpPr>
            <p:spPr>
              <a:xfrm>
                <a:off x="102972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871EA94-F259-6B45-DB26-7EF380A229B9}"/>
                  </a:ext>
                </a:extLst>
              </p:cNvPr>
              <p:cNvCxnSpPr>
                <a:cxnSpLocks/>
              </p:cNvCxnSpPr>
              <p:nvPr/>
            </p:nvCxnSpPr>
            <p:spPr>
              <a:xfrm>
                <a:off x="103643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51367B97-DE0E-C9B1-6E6E-3F6C04F3CA68}"/>
                </a:ext>
              </a:extLst>
            </p:cNvPr>
            <p:cNvGrpSpPr/>
            <p:nvPr/>
          </p:nvGrpSpPr>
          <p:grpSpPr>
            <a:xfrm>
              <a:off x="984011" y="5246526"/>
              <a:ext cx="10223980" cy="1298326"/>
              <a:chOff x="989289" y="3052548"/>
              <a:chExt cx="10267201" cy="1298326"/>
            </a:xfrm>
          </p:grpSpPr>
          <p:cxnSp>
            <p:nvCxnSpPr>
              <p:cNvPr id="45" name="Straight Connector 44">
                <a:extLst>
                  <a:ext uri="{FF2B5EF4-FFF2-40B4-BE49-F238E27FC236}">
                    <a16:creationId xmlns:a16="http://schemas.microsoft.com/office/drawing/2014/main" id="{5E1673C1-6BD7-E4C2-D503-86BE0EDC7351}"/>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4E31ACB-FB18-2FB5-25EC-9991B88B7A31}"/>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73E9BE69-E1F0-F723-D055-8787F7E698FE}"/>
                </a:ext>
              </a:extLst>
            </p:cNvPr>
            <p:cNvSpPr txBox="1"/>
            <p:nvPr/>
          </p:nvSpPr>
          <p:spPr>
            <a:xfrm>
              <a:off x="1134484" y="5248378"/>
              <a:ext cx="3934308" cy="374600"/>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Empowering</a:t>
              </a:r>
              <a:endParaRPr kumimoji="0" lang="en-GB"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 name="TextBox 47">
              <a:extLst>
                <a:ext uri="{FF2B5EF4-FFF2-40B4-BE49-F238E27FC236}">
                  <a16:creationId xmlns:a16="http://schemas.microsoft.com/office/drawing/2014/main" id="{61172692-039A-3D00-5B65-BC020B3F9E78}"/>
                </a:ext>
              </a:extLst>
            </p:cNvPr>
            <p:cNvSpPr txBox="1"/>
            <p:nvPr/>
          </p:nvSpPr>
          <p:spPr>
            <a:xfrm>
              <a:off x="1146135" y="5530323"/>
              <a:ext cx="4764205" cy="879697"/>
            </a:xfrm>
            <a:prstGeom prst="rect">
              <a:avLst/>
            </a:prstGeom>
            <a:noFill/>
          </p:spPr>
          <p:txBody>
            <a:bodyPr wrap="square" lIns="0" tIns="91440" rIns="0" bIns="0" rtlCol="0">
              <a:normAutofit/>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Is good at finding ways to motivate people (7); very inspirational (9); reasonably encouraging to others (6)</a:t>
              </a:r>
              <a:endParaRPr kumimoji="0" lang="en-GB" sz="1400" b="0" i="0" u="none" strike="noStrike" kern="1200" cap="none" spc="0" normalizeH="0" baseline="0" noProof="0" dirty="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9" name="Rectangle: Rounded Corners 48">
              <a:extLst>
                <a:ext uri="{FF2B5EF4-FFF2-40B4-BE49-F238E27FC236}">
                  <a16:creationId xmlns:a16="http://schemas.microsoft.com/office/drawing/2014/main" id="{A7A2F78A-ACB2-AE66-F7B8-F28E404BEA1F}"/>
                </a:ext>
              </a:extLst>
            </p:cNvPr>
            <p:cNvSpPr/>
            <p:nvPr/>
          </p:nvSpPr>
          <p:spPr bwMode="auto">
            <a:xfrm>
              <a:off x="2595641" y="5398188"/>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0" name="TextBox 49">
              <a:extLst>
                <a:ext uri="{FF2B5EF4-FFF2-40B4-BE49-F238E27FC236}">
                  <a16:creationId xmlns:a16="http://schemas.microsoft.com/office/drawing/2014/main" id="{D72F4FAF-DB74-A540-2D6E-D4BE0226799E}"/>
                </a:ext>
              </a:extLst>
            </p:cNvPr>
            <p:cNvSpPr txBox="1"/>
            <p:nvPr/>
          </p:nvSpPr>
          <p:spPr>
            <a:xfrm>
              <a:off x="2633796" y="5325681"/>
              <a:ext cx="514820" cy="242618"/>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Sten 8</a:t>
              </a:r>
              <a:endParaRPr kumimoji="0" lang="en-GB"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51" name="Group 50">
              <a:extLst>
                <a:ext uri="{FF2B5EF4-FFF2-40B4-BE49-F238E27FC236}">
                  <a16:creationId xmlns:a16="http://schemas.microsoft.com/office/drawing/2014/main" id="{75D3E156-A984-6F4D-9D23-10377AEEF915}"/>
                </a:ext>
              </a:extLst>
            </p:cNvPr>
            <p:cNvGrpSpPr/>
            <p:nvPr/>
          </p:nvGrpSpPr>
          <p:grpSpPr>
            <a:xfrm>
              <a:off x="9133177" y="5720788"/>
              <a:ext cx="530068" cy="304403"/>
              <a:chOff x="9181676" y="2807746"/>
              <a:chExt cx="530068" cy="304403"/>
            </a:xfrm>
          </p:grpSpPr>
          <p:sp>
            <p:nvSpPr>
              <p:cNvPr id="52" name="Rectangle: Rounded Corners 51">
                <a:extLst>
                  <a:ext uri="{FF2B5EF4-FFF2-40B4-BE49-F238E27FC236}">
                    <a16:creationId xmlns:a16="http://schemas.microsoft.com/office/drawing/2014/main" id="{98346587-D7C5-1825-3085-D5E1A8C67542}"/>
                  </a:ext>
                </a:extLst>
              </p:cNvPr>
              <p:cNvSpPr/>
              <p:nvPr/>
            </p:nvSpPr>
            <p:spPr bwMode="auto">
              <a:xfrm rot="10800000">
                <a:off x="9181676" y="2807746"/>
                <a:ext cx="529081" cy="304403"/>
              </a:xfrm>
              <a:prstGeom prst="roundRect">
                <a:avLst>
                  <a:gd name="adj" fmla="val 13492"/>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3" name="Rectangle: Rounded Corners 52">
                <a:extLst>
                  <a:ext uri="{FF2B5EF4-FFF2-40B4-BE49-F238E27FC236}">
                    <a16:creationId xmlns:a16="http://schemas.microsoft.com/office/drawing/2014/main" id="{D536539B-6BEC-09B2-76FC-1550D8DA6641}"/>
                  </a:ext>
                </a:extLst>
              </p:cNvPr>
              <p:cNvSpPr/>
              <p:nvPr/>
            </p:nvSpPr>
            <p:spPr bwMode="auto">
              <a:xfrm rot="10800000">
                <a:off x="9182663" y="280774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pic>
          <p:nvPicPr>
            <p:cNvPr id="54" name="Picture 53">
              <a:extLst>
                <a:ext uri="{FF2B5EF4-FFF2-40B4-BE49-F238E27FC236}">
                  <a16:creationId xmlns:a16="http://schemas.microsoft.com/office/drawing/2014/main" id="{C76308A3-690F-DEC6-ABB7-B88A581D1FEC}"/>
                </a:ext>
              </a:extLst>
            </p:cNvPr>
            <p:cNvPicPr>
              <a:picLocks noChangeAspect="1"/>
            </p:cNvPicPr>
            <p:nvPr/>
          </p:nvPicPr>
          <p:blipFill rotWithShape="1">
            <a:blip r:embed="rId2"/>
            <a:srcRect l="361"/>
            <a:stretch/>
          </p:blipFill>
          <p:spPr>
            <a:xfrm>
              <a:off x="6096000" y="4652322"/>
              <a:ext cx="5114025" cy="530528"/>
            </a:xfrm>
            <a:prstGeom prst="rect">
              <a:avLst/>
            </a:prstGeom>
          </p:spPr>
        </p:pic>
        <p:pic>
          <p:nvPicPr>
            <p:cNvPr id="55" name="Graphic 54">
              <a:extLst>
                <a:ext uri="{FF2B5EF4-FFF2-40B4-BE49-F238E27FC236}">
                  <a16:creationId xmlns:a16="http://schemas.microsoft.com/office/drawing/2014/main" id="{E62A8D39-051D-AE88-8CFD-399B3C7B70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268" y="6112411"/>
              <a:ext cx="357274" cy="357274"/>
            </a:xfrm>
            <a:prstGeom prst="rect">
              <a:avLst/>
            </a:prstGeom>
          </p:spPr>
        </p:pic>
        <p:pic>
          <p:nvPicPr>
            <p:cNvPr id="56" name="Graphic 55">
              <a:extLst>
                <a:ext uri="{FF2B5EF4-FFF2-40B4-BE49-F238E27FC236}">
                  <a16:creationId xmlns:a16="http://schemas.microsoft.com/office/drawing/2014/main" id="{4ECBCEAF-BC49-35A9-EE45-8BE093EFFF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9023" y="6112411"/>
              <a:ext cx="357272" cy="357272"/>
            </a:xfrm>
            <a:prstGeom prst="rect">
              <a:avLst/>
            </a:prstGeom>
          </p:spPr>
        </p:pic>
        <p:pic>
          <p:nvPicPr>
            <p:cNvPr id="57" name="Graphic 56">
              <a:extLst>
                <a:ext uri="{FF2B5EF4-FFF2-40B4-BE49-F238E27FC236}">
                  <a16:creationId xmlns:a16="http://schemas.microsoft.com/office/drawing/2014/main" id="{CCCA87B8-3117-8517-71FD-3224862C91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29023" y="5276086"/>
              <a:ext cx="357272" cy="357272"/>
            </a:xfrm>
            <a:prstGeom prst="rect">
              <a:avLst/>
            </a:prstGeom>
          </p:spPr>
        </p:pic>
        <p:pic>
          <p:nvPicPr>
            <p:cNvPr id="58" name="Graphic 57">
              <a:extLst>
                <a:ext uri="{FF2B5EF4-FFF2-40B4-BE49-F238E27FC236}">
                  <a16:creationId xmlns:a16="http://schemas.microsoft.com/office/drawing/2014/main" id="{19F28B82-772E-AA6C-B210-CEF81A6A29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35588" y="5276087"/>
              <a:ext cx="357272" cy="357272"/>
            </a:xfrm>
            <a:prstGeom prst="rect">
              <a:avLst/>
            </a:prstGeom>
          </p:spPr>
        </p:pic>
      </p:grpSp>
    </p:spTree>
    <p:extLst>
      <p:ext uri="{BB962C8B-B14F-4D97-AF65-F5344CB8AC3E}">
        <p14:creationId xmlns:p14="http://schemas.microsoft.com/office/powerpoint/2010/main" val="17013836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034005" y="325715"/>
            <a:ext cx="10123990" cy="1409186"/>
          </a:xfrm>
        </p:spPr>
        <p:txBody>
          <a:bodyPr>
            <a:normAutofit/>
          </a:bodyPr>
          <a:lstStyle/>
          <a:p>
            <a:pPr algn="ctr"/>
            <a:r>
              <a:rPr lang="en-GB" sz="3600">
                <a:solidFill>
                  <a:schemeClr val="accent1"/>
                </a:solidFill>
              </a:rPr>
              <a:t>Which one of the statements best describes this individual's Facet Range?</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1867036"/>
            <a:ext cx="9153559" cy="2146270"/>
          </a:xfrm>
        </p:spPr>
        <p:txBody>
          <a:bodyPr>
            <a:normAutofit/>
          </a:bodyPr>
          <a:lstStyle/>
          <a:p>
            <a:pPr marL="457200" indent="-457200">
              <a:spcAft>
                <a:spcPts val="1800"/>
              </a:spcAft>
              <a:buClr>
                <a:schemeClr val="accent1"/>
              </a:buClr>
              <a:buFont typeface="+mj-lt"/>
              <a:buAutoNum type="alphaLcParenR"/>
            </a:pPr>
            <a:r>
              <a:rPr lang="en-GB" sz="1800">
                <a:solidFill>
                  <a:schemeClr val="bg1"/>
                </a:solidFill>
              </a:rPr>
              <a:t>There is a large spread between Dimension scores</a:t>
            </a:r>
          </a:p>
          <a:p>
            <a:pPr marL="457200" indent="-457200">
              <a:spcAft>
                <a:spcPts val="1800"/>
              </a:spcAft>
              <a:buClr>
                <a:schemeClr val="accent1"/>
              </a:buClr>
              <a:buFont typeface="+mj-lt"/>
              <a:buAutoNum type="alphaLcParenR"/>
            </a:pPr>
            <a:r>
              <a:rPr lang="en-GB" sz="1800">
                <a:solidFill>
                  <a:schemeClr val="bg1"/>
                </a:solidFill>
              </a:rPr>
              <a:t>They have been inconsistent in their responses to Empowering</a:t>
            </a:r>
          </a:p>
          <a:p>
            <a:pPr marL="457200" indent="-457200">
              <a:spcAft>
                <a:spcPts val="1800"/>
              </a:spcAft>
              <a:buClr>
                <a:schemeClr val="accent1"/>
              </a:buClr>
              <a:buFont typeface="+mj-lt"/>
              <a:buAutoNum type="alphaLcParenR"/>
            </a:pPr>
            <a:r>
              <a:rPr lang="en-GB" sz="1800">
                <a:solidFill>
                  <a:schemeClr val="bg1"/>
                </a:solidFill>
              </a:rPr>
              <a:t>There is a spread in responses to Empowering where they see themselves as very inspirational and reasonably encouraging to others </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70" name="Rectangle: Diagonal Corners Rounded 69">
            <a:extLst>
              <a:ext uri="{FF2B5EF4-FFF2-40B4-BE49-F238E27FC236}">
                <a16:creationId xmlns:a16="http://schemas.microsoft.com/office/drawing/2014/main" id="{DA78EB49-AF76-035C-7DFD-599EFDAB02CF}"/>
              </a:ext>
            </a:extLst>
          </p:cNvPr>
          <p:cNvSpPr/>
          <p:nvPr/>
        </p:nvSpPr>
        <p:spPr>
          <a:xfrm>
            <a:off x="767936" y="4193051"/>
            <a:ext cx="10677134" cy="2143892"/>
          </a:xfrm>
          <a:prstGeom prst="round2DiagRect">
            <a:avLst>
              <a:gd name="adj1" fmla="val 0"/>
              <a:gd name="adj2" fmla="val 60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D3EF0E11-8393-7433-14FB-12C886A229DD}"/>
              </a:ext>
            </a:extLst>
          </p:cNvPr>
          <p:cNvGrpSpPr/>
          <p:nvPr/>
        </p:nvGrpSpPr>
        <p:grpSpPr>
          <a:xfrm>
            <a:off x="984011" y="4312009"/>
            <a:ext cx="10226014" cy="1905975"/>
            <a:chOff x="984011" y="4652322"/>
            <a:chExt cx="10226014" cy="1905975"/>
          </a:xfrm>
        </p:grpSpPr>
        <p:grpSp>
          <p:nvGrpSpPr>
            <p:cNvPr id="6" name="Group 5">
              <a:extLst>
                <a:ext uri="{FF2B5EF4-FFF2-40B4-BE49-F238E27FC236}">
                  <a16:creationId xmlns:a16="http://schemas.microsoft.com/office/drawing/2014/main" id="{000D3AFD-93BD-AF51-9E6E-3E4136799287}"/>
                </a:ext>
              </a:extLst>
            </p:cNvPr>
            <p:cNvGrpSpPr/>
            <p:nvPr/>
          </p:nvGrpSpPr>
          <p:grpSpPr>
            <a:xfrm>
              <a:off x="6075441" y="5233082"/>
              <a:ext cx="5132550" cy="1325215"/>
              <a:chOff x="6123940" y="4392634"/>
              <a:chExt cx="5132550" cy="1325216"/>
            </a:xfrm>
          </p:grpSpPr>
          <p:sp>
            <p:nvSpPr>
              <p:cNvPr id="55" name="Rectangle 54">
                <a:extLst>
                  <a:ext uri="{FF2B5EF4-FFF2-40B4-BE49-F238E27FC236}">
                    <a16:creationId xmlns:a16="http://schemas.microsoft.com/office/drawing/2014/main" id="{7E5AA353-D048-C620-E623-EA4A5D3E16F5}"/>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rPr>
                  <a:t> </a:t>
                </a: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6" name="Rectangle 55">
                <a:extLst>
                  <a:ext uri="{FF2B5EF4-FFF2-40B4-BE49-F238E27FC236}">
                    <a16:creationId xmlns:a16="http://schemas.microsoft.com/office/drawing/2014/main" id="{803DC79F-FA4D-634D-E710-EDD11716400C}"/>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7" name="Rectangle 56">
                <a:extLst>
                  <a:ext uri="{FF2B5EF4-FFF2-40B4-BE49-F238E27FC236}">
                    <a16:creationId xmlns:a16="http://schemas.microsoft.com/office/drawing/2014/main" id="{AC8413CA-61C0-F6B7-BA71-D4D7456C7405}"/>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8" name="Rectangle 57">
                <a:extLst>
                  <a:ext uri="{FF2B5EF4-FFF2-40B4-BE49-F238E27FC236}">
                    <a16:creationId xmlns:a16="http://schemas.microsoft.com/office/drawing/2014/main" id="{9F197895-B701-02B0-2495-C9A6D1EC0B85}"/>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9" name="Rectangle 58">
                <a:extLst>
                  <a:ext uri="{FF2B5EF4-FFF2-40B4-BE49-F238E27FC236}">
                    <a16:creationId xmlns:a16="http://schemas.microsoft.com/office/drawing/2014/main" id="{6488276E-1198-FB02-2C2B-07E49F687770}"/>
                  </a:ext>
                </a:extLst>
              </p:cNvPr>
              <p:cNvSpPr/>
              <p:nvPr/>
            </p:nvSpPr>
            <p:spPr bwMode="auto">
              <a:xfrm>
                <a:off x="10210910" y="4392634"/>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grpSp>
          <p:nvGrpSpPr>
            <p:cNvPr id="7" name="Group 6">
              <a:extLst>
                <a:ext uri="{FF2B5EF4-FFF2-40B4-BE49-F238E27FC236}">
                  <a16:creationId xmlns:a16="http://schemas.microsoft.com/office/drawing/2014/main" id="{5ED675F9-0AEF-C985-4CFC-AF7327806D58}"/>
                </a:ext>
              </a:extLst>
            </p:cNvPr>
            <p:cNvGrpSpPr/>
            <p:nvPr/>
          </p:nvGrpSpPr>
          <p:grpSpPr>
            <a:xfrm>
              <a:off x="8628579" y="5697035"/>
              <a:ext cx="2080472" cy="357271"/>
              <a:chOff x="8283853" y="4343917"/>
              <a:chExt cx="2080472" cy="412630"/>
            </a:xfrm>
          </p:grpSpPr>
          <p:cxnSp>
            <p:nvCxnSpPr>
              <p:cNvPr id="23" name="Straight Connector 22">
                <a:extLst>
                  <a:ext uri="{FF2B5EF4-FFF2-40B4-BE49-F238E27FC236}">
                    <a16:creationId xmlns:a16="http://schemas.microsoft.com/office/drawing/2014/main" id="{B5220B11-4AD9-A596-7E0E-2DFFCC27C1E5}"/>
                  </a:ext>
                </a:extLst>
              </p:cNvPr>
              <p:cNvCxnSpPr>
                <a:cxnSpLocks/>
              </p:cNvCxnSpPr>
              <p:nvPr/>
            </p:nvCxnSpPr>
            <p:spPr>
              <a:xfrm>
                <a:off x="82838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FBCE0C-00F0-2AAB-22CC-47B03218922A}"/>
                  </a:ext>
                </a:extLst>
              </p:cNvPr>
              <p:cNvCxnSpPr>
                <a:cxnSpLocks/>
              </p:cNvCxnSpPr>
              <p:nvPr/>
            </p:nvCxnSpPr>
            <p:spPr>
              <a:xfrm>
                <a:off x="83509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20D728-2106-DE32-7C09-3F49A4341FA6}"/>
                  </a:ext>
                </a:extLst>
              </p:cNvPr>
              <p:cNvCxnSpPr>
                <a:cxnSpLocks/>
              </p:cNvCxnSpPr>
              <p:nvPr/>
            </p:nvCxnSpPr>
            <p:spPr>
              <a:xfrm>
                <a:off x="84180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9A92C37-B91A-2511-1DA1-5B9CD52F0E8F}"/>
                  </a:ext>
                </a:extLst>
              </p:cNvPr>
              <p:cNvCxnSpPr>
                <a:cxnSpLocks/>
              </p:cNvCxnSpPr>
              <p:nvPr/>
            </p:nvCxnSpPr>
            <p:spPr>
              <a:xfrm>
                <a:off x="84851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38C8DA4-CCBC-79E5-069B-AA8D1A5BD496}"/>
                  </a:ext>
                </a:extLst>
              </p:cNvPr>
              <p:cNvCxnSpPr>
                <a:cxnSpLocks/>
              </p:cNvCxnSpPr>
              <p:nvPr/>
            </p:nvCxnSpPr>
            <p:spPr>
              <a:xfrm>
                <a:off x="85523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FDA8612-ABE9-588D-42FD-6B271AC5E171}"/>
                  </a:ext>
                </a:extLst>
              </p:cNvPr>
              <p:cNvCxnSpPr>
                <a:cxnSpLocks/>
              </p:cNvCxnSpPr>
              <p:nvPr/>
            </p:nvCxnSpPr>
            <p:spPr>
              <a:xfrm>
                <a:off x="86194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97B85F-44C6-92DA-F22E-7F9992E6124E}"/>
                  </a:ext>
                </a:extLst>
              </p:cNvPr>
              <p:cNvCxnSpPr>
                <a:cxnSpLocks/>
              </p:cNvCxnSpPr>
              <p:nvPr/>
            </p:nvCxnSpPr>
            <p:spPr>
              <a:xfrm>
                <a:off x="86865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DBC47C9-EFD7-1125-9A66-A3F86F5F66A2}"/>
                  </a:ext>
                </a:extLst>
              </p:cNvPr>
              <p:cNvCxnSpPr>
                <a:cxnSpLocks/>
              </p:cNvCxnSpPr>
              <p:nvPr/>
            </p:nvCxnSpPr>
            <p:spPr>
              <a:xfrm>
                <a:off x="875363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2CDFD94-AB08-2F64-7D11-53410821AE00}"/>
                  </a:ext>
                </a:extLst>
              </p:cNvPr>
              <p:cNvCxnSpPr>
                <a:cxnSpLocks/>
              </p:cNvCxnSpPr>
              <p:nvPr/>
            </p:nvCxnSpPr>
            <p:spPr>
              <a:xfrm>
                <a:off x="882074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D4CF675-83F8-19C3-4783-A5411C472E2C}"/>
                  </a:ext>
                </a:extLst>
              </p:cNvPr>
              <p:cNvCxnSpPr>
                <a:cxnSpLocks/>
              </p:cNvCxnSpPr>
              <p:nvPr/>
            </p:nvCxnSpPr>
            <p:spPr>
              <a:xfrm>
                <a:off x="888786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232AAE-2BEB-B3E1-E447-BFA5E1739F21}"/>
                  </a:ext>
                </a:extLst>
              </p:cNvPr>
              <p:cNvCxnSpPr>
                <a:cxnSpLocks/>
              </p:cNvCxnSpPr>
              <p:nvPr/>
            </p:nvCxnSpPr>
            <p:spPr>
              <a:xfrm>
                <a:off x="895497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A94E85-8D49-E4A2-44D0-C63A58B6A97D}"/>
                  </a:ext>
                </a:extLst>
              </p:cNvPr>
              <p:cNvCxnSpPr>
                <a:cxnSpLocks/>
              </p:cNvCxnSpPr>
              <p:nvPr/>
            </p:nvCxnSpPr>
            <p:spPr>
              <a:xfrm>
                <a:off x="902208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4B19086-0FDB-AC57-79EC-C1A8F238FBA8}"/>
                  </a:ext>
                </a:extLst>
              </p:cNvPr>
              <p:cNvCxnSpPr>
                <a:cxnSpLocks/>
              </p:cNvCxnSpPr>
              <p:nvPr/>
            </p:nvCxnSpPr>
            <p:spPr>
              <a:xfrm>
                <a:off x="908919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B25548E-B143-5CC4-4084-70BB6710E518}"/>
                  </a:ext>
                </a:extLst>
              </p:cNvPr>
              <p:cNvCxnSpPr>
                <a:cxnSpLocks/>
              </p:cNvCxnSpPr>
              <p:nvPr/>
            </p:nvCxnSpPr>
            <p:spPr>
              <a:xfrm>
                <a:off x="915630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F3DBE6F-CC8C-7B9F-CB4F-AA2169DD4AB8}"/>
                  </a:ext>
                </a:extLst>
              </p:cNvPr>
              <p:cNvCxnSpPr>
                <a:cxnSpLocks/>
              </p:cNvCxnSpPr>
              <p:nvPr/>
            </p:nvCxnSpPr>
            <p:spPr>
              <a:xfrm>
                <a:off x="922342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A4C03E8-A0E8-EE3D-088A-D85191AD754C}"/>
                  </a:ext>
                </a:extLst>
              </p:cNvPr>
              <p:cNvCxnSpPr>
                <a:cxnSpLocks/>
              </p:cNvCxnSpPr>
              <p:nvPr/>
            </p:nvCxnSpPr>
            <p:spPr>
              <a:xfrm>
                <a:off x="929053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C1C14A2-2714-DEDA-BDBA-2481A9A13CCF}"/>
                  </a:ext>
                </a:extLst>
              </p:cNvPr>
              <p:cNvCxnSpPr>
                <a:cxnSpLocks/>
              </p:cNvCxnSpPr>
              <p:nvPr/>
            </p:nvCxnSpPr>
            <p:spPr>
              <a:xfrm>
                <a:off x="935764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4E09FCC-5C46-A451-235E-8C071B5F6576}"/>
                  </a:ext>
                </a:extLst>
              </p:cNvPr>
              <p:cNvCxnSpPr>
                <a:cxnSpLocks/>
              </p:cNvCxnSpPr>
              <p:nvPr/>
            </p:nvCxnSpPr>
            <p:spPr>
              <a:xfrm>
                <a:off x="942475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FDA1152-CD2F-ADD5-2B23-F09D8C74AF8D}"/>
                  </a:ext>
                </a:extLst>
              </p:cNvPr>
              <p:cNvCxnSpPr>
                <a:cxnSpLocks/>
              </p:cNvCxnSpPr>
              <p:nvPr/>
            </p:nvCxnSpPr>
            <p:spPr>
              <a:xfrm>
                <a:off x="949186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4A78D64-2AFE-508A-BFBC-C6C506397A54}"/>
                  </a:ext>
                </a:extLst>
              </p:cNvPr>
              <p:cNvCxnSpPr>
                <a:cxnSpLocks/>
              </p:cNvCxnSpPr>
              <p:nvPr/>
            </p:nvCxnSpPr>
            <p:spPr>
              <a:xfrm>
                <a:off x="955898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2C6B216-9837-C027-15FF-7DCD555B5BCF}"/>
                  </a:ext>
                </a:extLst>
              </p:cNvPr>
              <p:cNvCxnSpPr>
                <a:cxnSpLocks/>
              </p:cNvCxnSpPr>
              <p:nvPr/>
            </p:nvCxnSpPr>
            <p:spPr>
              <a:xfrm>
                <a:off x="962609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BFF3A7B-D3CF-B67B-60A3-29CF8E2488F6}"/>
                  </a:ext>
                </a:extLst>
              </p:cNvPr>
              <p:cNvCxnSpPr>
                <a:cxnSpLocks/>
              </p:cNvCxnSpPr>
              <p:nvPr/>
            </p:nvCxnSpPr>
            <p:spPr>
              <a:xfrm>
                <a:off x="969320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AA41AEA-D355-611D-6C29-3E3FAB957462}"/>
                  </a:ext>
                </a:extLst>
              </p:cNvPr>
              <p:cNvCxnSpPr>
                <a:cxnSpLocks/>
              </p:cNvCxnSpPr>
              <p:nvPr/>
            </p:nvCxnSpPr>
            <p:spPr>
              <a:xfrm>
                <a:off x="976031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CD5F3BC-3E88-D98F-8600-B4F32C9C6992}"/>
                  </a:ext>
                </a:extLst>
              </p:cNvPr>
              <p:cNvCxnSpPr>
                <a:cxnSpLocks/>
              </p:cNvCxnSpPr>
              <p:nvPr/>
            </p:nvCxnSpPr>
            <p:spPr>
              <a:xfrm>
                <a:off x="982742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FBB0968-39EB-DF2A-9AD9-7F1BA71D1B1D}"/>
                  </a:ext>
                </a:extLst>
              </p:cNvPr>
              <p:cNvCxnSpPr>
                <a:cxnSpLocks/>
              </p:cNvCxnSpPr>
              <p:nvPr/>
            </p:nvCxnSpPr>
            <p:spPr>
              <a:xfrm>
                <a:off x="989454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E39990-BF0B-46E4-186F-A9D77A679976}"/>
                  </a:ext>
                </a:extLst>
              </p:cNvPr>
              <p:cNvCxnSpPr>
                <a:cxnSpLocks/>
              </p:cNvCxnSpPr>
              <p:nvPr/>
            </p:nvCxnSpPr>
            <p:spPr>
              <a:xfrm>
                <a:off x="99616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D197501-3D0B-F03D-59CC-67788F573E6E}"/>
                  </a:ext>
                </a:extLst>
              </p:cNvPr>
              <p:cNvCxnSpPr>
                <a:cxnSpLocks/>
              </p:cNvCxnSpPr>
              <p:nvPr/>
            </p:nvCxnSpPr>
            <p:spPr>
              <a:xfrm>
                <a:off x="100287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35A86E8-36A5-45ED-94A9-43BA89164FF1}"/>
                  </a:ext>
                </a:extLst>
              </p:cNvPr>
              <p:cNvCxnSpPr>
                <a:cxnSpLocks/>
              </p:cNvCxnSpPr>
              <p:nvPr/>
            </p:nvCxnSpPr>
            <p:spPr>
              <a:xfrm>
                <a:off x="100958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858D2A8-02FE-38AA-EC72-9EB4B9757B79}"/>
                  </a:ext>
                </a:extLst>
              </p:cNvPr>
              <p:cNvCxnSpPr>
                <a:cxnSpLocks/>
              </p:cNvCxnSpPr>
              <p:nvPr/>
            </p:nvCxnSpPr>
            <p:spPr>
              <a:xfrm>
                <a:off x="101629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78C8FAC-8ABF-0F60-DE21-90D5AECF4A93}"/>
                  </a:ext>
                </a:extLst>
              </p:cNvPr>
              <p:cNvCxnSpPr>
                <a:cxnSpLocks/>
              </p:cNvCxnSpPr>
              <p:nvPr/>
            </p:nvCxnSpPr>
            <p:spPr>
              <a:xfrm>
                <a:off x="102301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679648A-D2F3-B89D-E14B-72920CCBFD24}"/>
                  </a:ext>
                </a:extLst>
              </p:cNvPr>
              <p:cNvCxnSpPr>
                <a:cxnSpLocks/>
              </p:cNvCxnSpPr>
              <p:nvPr/>
            </p:nvCxnSpPr>
            <p:spPr>
              <a:xfrm>
                <a:off x="102972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18E3F98-146B-6360-7B40-30DC28CD9B1F}"/>
                  </a:ext>
                </a:extLst>
              </p:cNvPr>
              <p:cNvCxnSpPr>
                <a:cxnSpLocks/>
              </p:cNvCxnSpPr>
              <p:nvPr/>
            </p:nvCxnSpPr>
            <p:spPr>
              <a:xfrm>
                <a:off x="103643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CBA529F2-B388-8FE9-EA28-3D195C79335D}"/>
                </a:ext>
              </a:extLst>
            </p:cNvPr>
            <p:cNvGrpSpPr/>
            <p:nvPr/>
          </p:nvGrpSpPr>
          <p:grpSpPr>
            <a:xfrm>
              <a:off x="984011" y="5246526"/>
              <a:ext cx="10223980" cy="1298326"/>
              <a:chOff x="989289" y="3052548"/>
              <a:chExt cx="10267201" cy="1298326"/>
            </a:xfrm>
          </p:grpSpPr>
          <p:cxnSp>
            <p:nvCxnSpPr>
              <p:cNvPr id="21" name="Straight Connector 20">
                <a:extLst>
                  <a:ext uri="{FF2B5EF4-FFF2-40B4-BE49-F238E27FC236}">
                    <a16:creationId xmlns:a16="http://schemas.microsoft.com/office/drawing/2014/main" id="{A80C2641-87AE-E4E0-6D24-14AFBF68595D}"/>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FCB73C-E92D-D453-84D4-3F9434AA868C}"/>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BE704F54-3464-F1D7-E44A-25CF0BAC5F53}"/>
                </a:ext>
              </a:extLst>
            </p:cNvPr>
            <p:cNvSpPr txBox="1"/>
            <p:nvPr/>
          </p:nvSpPr>
          <p:spPr>
            <a:xfrm>
              <a:off x="1134484" y="5248378"/>
              <a:ext cx="3934308" cy="374600"/>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Empowering</a:t>
              </a:r>
              <a:endParaRPr kumimoji="0" lang="en-GB"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D4989EF9-5E6D-3E04-BEA4-ECDEEBBEEE9F}"/>
                </a:ext>
              </a:extLst>
            </p:cNvPr>
            <p:cNvSpPr txBox="1"/>
            <p:nvPr/>
          </p:nvSpPr>
          <p:spPr>
            <a:xfrm>
              <a:off x="1146135" y="5530323"/>
              <a:ext cx="4764205" cy="879697"/>
            </a:xfrm>
            <a:prstGeom prst="rect">
              <a:avLst/>
            </a:prstGeom>
            <a:noFill/>
          </p:spPr>
          <p:txBody>
            <a:bodyPr wrap="square" lIns="0" tIns="91440" rIns="0" bIns="0" rtlCol="0">
              <a:normAutofit/>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Is good at finding ways to motivate people (7); very inspirational (9); reasonably encouraging to others (6)</a:t>
              </a:r>
              <a:endParaRPr kumimoji="0" lang="en-GB" sz="1400" b="0" i="0" u="none" strike="noStrike" kern="1200" cap="none" spc="0" normalizeH="0" baseline="0" noProof="0" dirty="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 name="Rectangle: Rounded Corners 10">
              <a:extLst>
                <a:ext uri="{FF2B5EF4-FFF2-40B4-BE49-F238E27FC236}">
                  <a16:creationId xmlns:a16="http://schemas.microsoft.com/office/drawing/2014/main" id="{73AA1735-4CAB-AB47-EB15-8E0A2DF7C229}"/>
                </a:ext>
              </a:extLst>
            </p:cNvPr>
            <p:cNvSpPr/>
            <p:nvPr/>
          </p:nvSpPr>
          <p:spPr bwMode="auto">
            <a:xfrm>
              <a:off x="2595641" y="5398188"/>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B7F4E724-0BAE-B62A-DB39-BDAD76590C33}"/>
                </a:ext>
              </a:extLst>
            </p:cNvPr>
            <p:cNvSpPr txBox="1"/>
            <p:nvPr/>
          </p:nvSpPr>
          <p:spPr>
            <a:xfrm>
              <a:off x="2633796" y="5325681"/>
              <a:ext cx="514820" cy="242618"/>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Sten 8</a:t>
              </a:r>
              <a:endParaRPr kumimoji="0" lang="en-GB"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13" name="Group 12">
              <a:extLst>
                <a:ext uri="{FF2B5EF4-FFF2-40B4-BE49-F238E27FC236}">
                  <a16:creationId xmlns:a16="http://schemas.microsoft.com/office/drawing/2014/main" id="{D5A99B07-927F-D930-B9B0-4E40A3A39B21}"/>
                </a:ext>
              </a:extLst>
            </p:cNvPr>
            <p:cNvGrpSpPr/>
            <p:nvPr/>
          </p:nvGrpSpPr>
          <p:grpSpPr>
            <a:xfrm>
              <a:off x="9133177" y="5720788"/>
              <a:ext cx="530068" cy="304403"/>
              <a:chOff x="9181676" y="2807746"/>
              <a:chExt cx="530068" cy="304403"/>
            </a:xfrm>
          </p:grpSpPr>
          <p:sp>
            <p:nvSpPr>
              <p:cNvPr id="19" name="Rectangle: Rounded Corners 18">
                <a:extLst>
                  <a:ext uri="{FF2B5EF4-FFF2-40B4-BE49-F238E27FC236}">
                    <a16:creationId xmlns:a16="http://schemas.microsoft.com/office/drawing/2014/main" id="{7C1FA4ED-75F4-C8B1-B68B-09E04A539A1E}"/>
                  </a:ext>
                </a:extLst>
              </p:cNvPr>
              <p:cNvSpPr/>
              <p:nvPr/>
            </p:nvSpPr>
            <p:spPr bwMode="auto">
              <a:xfrm rot="10800000">
                <a:off x="9181676" y="2807746"/>
                <a:ext cx="529081" cy="304403"/>
              </a:xfrm>
              <a:prstGeom prst="roundRect">
                <a:avLst>
                  <a:gd name="adj" fmla="val 13492"/>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20" name="Rectangle: Rounded Corners 19">
                <a:extLst>
                  <a:ext uri="{FF2B5EF4-FFF2-40B4-BE49-F238E27FC236}">
                    <a16:creationId xmlns:a16="http://schemas.microsoft.com/office/drawing/2014/main" id="{B5E41FA7-1AA8-ACE8-45E1-FF49D009FB3E}"/>
                  </a:ext>
                </a:extLst>
              </p:cNvPr>
              <p:cNvSpPr/>
              <p:nvPr/>
            </p:nvSpPr>
            <p:spPr bwMode="auto">
              <a:xfrm rot="10800000">
                <a:off x="9182663" y="280774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pic>
          <p:nvPicPr>
            <p:cNvPr id="14" name="Picture 13">
              <a:extLst>
                <a:ext uri="{FF2B5EF4-FFF2-40B4-BE49-F238E27FC236}">
                  <a16:creationId xmlns:a16="http://schemas.microsoft.com/office/drawing/2014/main" id="{F0273CE2-75F2-7FC3-A056-7D136250C9A9}"/>
                </a:ext>
              </a:extLst>
            </p:cNvPr>
            <p:cNvPicPr>
              <a:picLocks noChangeAspect="1"/>
            </p:cNvPicPr>
            <p:nvPr/>
          </p:nvPicPr>
          <p:blipFill rotWithShape="1">
            <a:blip r:embed="rId2"/>
            <a:srcRect l="361"/>
            <a:stretch/>
          </p:blipFill>
          <p:spPr>
            <a:xfrm>
              <a:off x="6096000" y="4652322"/>
              <a:ext cx="5114025" cy="530528"/>
            </a:xfrm>
            <a:prstGeom prst="rect">
              <a:avLst/>
            </a:prstGeom>
          </p:spPr>
        </p:pic>
        <p:pic>
          <p:nvPicPr>
            <p:cNvPr id="15" name="Graphic 14">
              <a:extLst>
                <a:ext uri="{FF2B5EF4-FFF2-40B4-BE49-F238E27FC236}">
                  <a16:creationId xmlns:a16="http://schemas.microsoft.com/office/drawing/2014/main" id="{48E26B8C-2154-66B4-7BD8-39EC5BCCB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268" y="6112411"/>
              <a:ext cx="357274" cy="357274"/>
            </a:xfrm>
            <a:prstGeom prst="rect">
              <a:avLst/>
            </a:prstGeom>
          </p:spPr>
        </p:pic>
        <p:pic>
          <p:nvPicPr>
            <p:cNvPr id="16" name="Graphic 15">
              <a:extLst>
                <a:ext uri="{FF2B5EF4-FFF2-40B4-BE49-F238E27FC236}">
                  <a16:creationId xmlns:a16="http://schemas.microsoft.com/office/drawing/2014/main" id="{741A181F-F7F8-5043-BAC3-8BF0658292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9023" y="6112411"/>
              <a:ext cx="357272" cy="357272"/>
            </a:xfrm>
            <a:prstGeom prst="rect">
              <a:avLst/>
            </a:prstGeom>
          </p:spPr>
        </p:pic>
        <p:pic>
          <p:nvPicPr>
            <p:cNvPr id="17" name="Graphic 16">
              <a:extLst>
                <a:ext uri="{FF2B5EF4-FFF2-40B4-BE49-F238E27FC236}">
                  <a16:creationId xmlns:a16="http://schemas.microsoft.com/office/drawing/2014/main" id="{A302EF00-2E02-5882-F8EB-265D97B923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29023" y="5276086"/>
              <a:ext cx="357272" cy="357272"/>
            </a:xfrm>
            <a:prstGeom prst="rect">
              <a:avLst/>
            </a:prstGeom>
          </p:spPr>
        </p:pic>
        <p:pic>
          <p:nvPicPr>
            <p:cNvPr id="18" name="Graphic 17">
              <a:extLst>
                <a:ext uri="{FF2B5EF4-FFF2-40B4-BE49-F238E27FC236}">
                  <a16:creationId xmlns:a16="http://schemas.microsoft.com/office/drawing/2014/main" id="{D7F59035-627A-618B-8AAF-2273282728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35588" y="5276087"/>
              <a:ext cx="357272" cy="357272"/>
            </a:xfrm>
            <a:prstGeom prst="rect">
              <a:avLst/>
            </a:prstGeom>
          </p:spPr>
        </p:pic>
      </p:grpSp>
    </p:spTree>
    <p:extLst>
      <p:ext uri="{BB962C8B-B14F-4D97-AF65-F5344CB8AC3E}">
        <p14:creationId xmlns:p14="http://schemas.microsoft.com/office/powerpoint/2010/main" val="7962482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034005" y="325715"/>
            <a:ext cx="10123990" cy="1409186"/>
          </a:xfrm>
        </p:spPr>
        <p:txBody>
          <a:bodyPr>
            <a:normAutofit/>
          </a:bodyPr>
          <a:lstStyle/>
          <a:p>
            <a:pPr algn="ctr"/>
            <a:r>
              <a:rPr lang="en-GB" sz="3600">
                <a:solidFill>
                  <a:schemeClr val="accent1"/>
                </a:solidFill>
              </a:rPr>
              <a:t>Which statement provides the best interpretation for the Motive-Talent split?</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1867036"/>
            <a:ext cx="9153559" cy="2146270"/>
          </a:xfrm>
        </p:spPr>
        <p:txBody>
          <a:bodyPr>
            <a:normAutofit/>
          </a:bodyPr>
          <a:lstStyle/>
          <a:p>
            <a:pPr marL="457200" indent="-457200">
              <a:spcAft>
                <a:spcPts val="1800"/>
              </a:spcAft>
              <a:buClr>
                <a:schemeClr val="accent1"/>
              </a:buClr>
              <a:buFont typeface="+mj-lt"/>
              <a:buAutoNum type="alphaLcParenR"/>
            </a:pPr>
            <a:r>
              <a:rPr lang="en-GB" sz="1800">
                <a:solidFill>
                  <a:schemeClr val="bg1"/>
                </a:solidFill>
              </a:rPr>
              <a:t>Their perceived interest and effectiveness at Empowering are well aligned </a:t>
            </a:r>
          </a:p>
          <a:p>
            <a:pPr marL="457200" indent="-457200">
              <a:spcAft>
                <a:spcPts val="1800"/>
              </a:spcAft>
              <a:buClr>
                <a:schemeClr val="accent1"/>
              </a:buClr>
              <a:buFont typeface="+mj-lt"/>
              <a:buAutoNum type="alphaLcParenR"/>
            </a:pPr>
            <a:r>
              <a:rPr lang="en-GB" sz="1800">
                <a:solidFill>
                  <a:schemeClr val="bg1"/>
                </a:solidFill>
              </a:rPr>
              <a:t>They perceive themselves to be as effective as most at Empowering others but have much more motivation in this area</a:t>
            </a:r>
          </a:p>
          <a:p>
            <a:pPr marL="457200" indent="-457200">
              <a:spcAft>
                <a:spcPts val="1800"/>
              </a:spcAft>
              <a:buClr>
                <a:schemeClr val="accent1"/>
              </a:buClr>
              <a:buFont typeface="+mj-lt"/>
              <a:buAutoNum type="alphaLcParenR"/>
            </a:pPr>
            <a:r>
              <a:rPr lang="en-GB" sz="1800">
                <a:solidFill>
                  <a:schemeClr val="bg1"/>
                </a:solidFill>
              </a:rPr>
              <a:t>They perceive themselves to be very effective at being Empowering but have a typical level of interest in this area</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70" name="Rectangle: Diagonal Corners Rounded 69">
            <a:extLst>
              <a:ext uri="{FF2B5EF4-FFF2-40B4-BE49-F238E27FC236}">
                <a16:creationId xmlns:a16="http://schemas.microsoft.com/office/drawing/2014/main" id="{69A2CCA2-3ABE-E167-24D8-DCFDDBCC2FFB}"/>
              </a:ext>
            </a:extLst>
          </p:cNvPr>
          <p:cNvSpPr/>
          <p:nvPr/>
        </p:nvSpPr>
        <p:spPr>
          <a:xfrm>
            <a:off x="767936" y="4311796"/>
            <a:ext cx="10677134" cy="2143892"/>
          </a:xfrm>
          <a:prstGeom prst="round2DiagRect">
            <a:avLst>
              <a:gd name="adj1" fmla="val 0"/>
              <a:gd name="adj2" fmla="val 60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3D870DD9-8AC9-5E45-D9A5-6117A8A11529}"/>
              </a:ext>
            </a:extLst>
          </p:cNvPr>
          <p:cNvGrpSpPr/>
          <p:nvPr/>
        </p:nvGrpSpPr>
        <p:grpSpPr>
          <a:xfrm>
            <a:off x="984011" y="4393289"/>
            <a:ext cx="10226014" cy="1905975"/>
            <a:chOff x="984011" y="4652322"/>
            <a:chExt cx="10226014" cy="1905975"/>
          </a:xfrm>
        </p:grpSpPr>
        <p:grpSp>
          <p:nvGrpSpPr>
            <p:cNvPr id="6" name="Group 5">
              <a:extLst>
                <a:ext uri="{FF2B5EF4-FFF2-40B4-BE49-F238E27FC236}">
                  <a16:creationId xmlns:a16="http://schemas.microsoft.com/office/drawing/2014/main" id="{9D5D2948-59C4-6660-578C-F18AABBF2D6A}"/>
                </a:ext>
              </a:extLst>
            </p:cNvPr>
            <p:cNvGrpSpPr/>
            <p:nvPr/>
          </p:nvGrpSpPr>
          <p:grpSpPr>
            <a:xfrm>
              <a:off x="6075441" y="5233082"/>
              <a:ext cx="5132550" cy="1325215"/>
              <a:chOff x="6123940" y="4392634"/>
              <a:chExt cx="5132550" cy="1325216"/>
            </a:xfrm>
          </p:grpSpPr>
          <p:sp>
            <p:nvSpPr>
              <p:cNvPr id="55" name="Rectangle 54">
                <a:extLst>
                  <a:ext uri="{FF2B5EF4-FFF2-40B4-BE49-F238E27FC236}">
                    <a16:creationId xmlns:a16="http://schemas.microsoft.com/office/drawing/2014/main" id="{EF8265A3-6B85-C364-2321-4B52DF466C67}"/>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rPr>
                  <a:t> </a:t>
                </a: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6" name="Rectangle 55">
                <a:extLst>
                  <a:ext uri="{FF2B5EF4-FFF2-40B4-BE49-F238E27FC236}">
                    <a16:creationId xmlns:a16="http://schemas.microsoft.com/office/drawing/2014/main" id="{4816681C-9C9C-E0BE-245A-3B51677EB1EE}"/>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7" name="Rectangle 56">
                <a:extLst>
                  <a:ext uri="{FF2B5EF4-FFF2-40B4-BE49-F238E27FC236}">
                    <a16:creationId xmlns:a16="http://schemas.microsoft.com/office/drawing/2014/main" id="{7D048C2F-421C-40AA-B08A-306B6E5928B9}"/>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8" name="Rectangle 57">
                <a:extLst>
                  <a:ext uri="{FF2B5EF4-FFF2-40B4-BE49-F238E27FC236}">
                    <a16:creationId xmlns:a16="http://schemas.microsoft.com/office/drawing/2014/main" id="{3C33D741-FF3E-17A7-905A-B37CF591F615}"/>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59" name="Rectangle 58">
                <a:extLst>
                  <a:ext uri="{FF2B5EF4-FFF2-40B4-BE49-F238E27FC236}">
                    <a16:creationId xmlns:a16="http://schemas.microsoft.com/office/drawing/2014/main" id="{C66A630F-A896-CB70-20DA-136FB003B133}"/>
                  </a:ext>
                </a:extLst>
              </p:cNvPr>
              <p:cNvSpPr/>
              <p:nvPr/>
            </p:nvSpPr>
            <p:spPr bwMode="auto">
              <a:xfrm>
                <a:off x="10210910" y="4392634"/>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grpSp>
          <p:nvGrpSpPr>
            <p:cNvPr id="7" name="Group 6">
              <a:extLst>
                <a:ext uri="{FF2B5EF4-FFF2-40B4-BE49-F238E27FC236}">
                  <a16:creationId xmlns:a16="http://schemas.microsoft.com/office/drawing/2014/main" id="{0978F3B3-5494-5721-0630-3BB49810EF53}"/>
                </a:ext>
              </a:extLst>
            </p:cNvPr>
            <p:cNvGrpSpPr/>
            <p:nvPr/>
          </p:nvGrpSpPr>
          <p:grpSpPr>
            <a:xfrm>
              <a:off x="8628579" y="5697035"/>
              <a:ext cx="2080472" cy="357271"/>
              <a:chOff x="8283853" y="4343917"/>
              <a:chExt cx="2080472" cy="412630"/>
            </a:xfrm>
          </p:grpSpPr>
          <p:cxnSp>
            <p:nvCxnSpPr>
              <p:cNvPr id="23" name="Straight Connector 22">
                <a:extLst>
                  <a:ext uri="{FF2B5EF4-FFF2-40B4-BE49-F238E27FC236}">
                    <a16:creationId xmlns:a16="http://schemas.microsoft.com/office/drawing/2014/main" id="{09F18C6F-13DD-1F1C-5F1D-39BEEDB20CF0}"/>
                  </a:ext>
                </a:extLst>
              </p:cNvPr>
              <p:cNvCxnSpPr>
                <a:cxnSpLocks/>
              </p:cNvCxnSpPr>
              <p:nvPr/>
            </p:nvCxnSpPr>
            <p:spPr>
              <a:xfrm>
                <a:off x="82838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7D5DEBF-B86A-5923-BE88-2D9ADBB5CCA1}"/>
                  </a:ext>
                </a:extLst>
              </p:cNvPr>
              <p:cNvCxnSpPr>
                <a:cxnSpLocks/>
              </p:cNvCxnSpPr>
              <p:nvPr/>
            </p:nvCxnSpPr>
            <p:spPr>
              <a:xfrm>
                <a:off x="83509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689408-D9CD-2973-BD6C-BCFB64894DDF}"/>
                  </a:ext>
                </a:extLst>
              </p:cNvPr>
              <p:cNvCxnSpPr>
                <a:cxnSpLocks/>
              </p:cNvCxnSpPr>
              <p:nvPr/>
            </p:nvCxnSpPr>
            <p:spPr>
              <a:xfrm>
                <a:off x="84180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5C74C78-E661-6F49-A4F5-C92C61D68A32}"/>
                  </a:ext>
                </a:extLst>
              </p:cNvPr>
              <p:cNvCxnSpPr>
                <a:cxnSpLocks/>
              </p:cNvCxnSpPr>
              <p:nvPr/>
            </p:nvCxnSpPr>
            <p:spPr>
              <a:xfrm>
                <a:off x="84851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F7B7E97-0C18-A679-C96E-54F603974BFC}"/>
                  </a:ext>
                </a:extLst>
              </p:cNvPr>
              <p:cNvCxnSpPr>
                <a:cxnSpLocks/>
              </p:cNvCxnSpPr>
              <p:nvPr/>
            </p:nvCxnSpPr>
            <p:spPr>
              <a:xfrm>
                <a:off x="85523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8DCC5D1-659E-775D-EF19-DE8D2F4A900F}"/>
                  </a:ext>
                </a:extLst>
              </p:cNvPr>
              <p:cNvCxnSpPr>
                <a:cxnSpLocks/>
              </p:cNvCxnSpPr>
              <p:nvPr/>
            </p:nvCxnSpPr>
            <p:spPr>
              <a:xfrm>
                <a:off x="86194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20CE60-58BA-2B87-9F6B-5ECA71224C7C}"/>
                  </a:ext>
                </a:extLst>
              </p:cNvPr>
              <p:cNvCxnSpPr>
                <a:cxnSpLocks/>
              </p:cNvCxnSpPr>
              <p:nvPr/>
            </p:nvCxnSpPr>
            <p:spPr>
              <a:xfrm>
                <a:off x="86865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B1A63A3-B5F2-6F2C-A83F-3E742D8F4662}"/>
                  </a:ext>
                </a:extLst>
              </p:cNvPr>
              <p:cNvCxnSpPr>
                <a:cxnSpLocks/>
              </p:cNvCxnSpPr>
              <p:nvPr/>
            </p:nvCxnSpPr>
            <p:spPr>
              <a:xfrm>
                <a:off x="875363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7200186-38A1-1298-8D9E-B274B9479CF8}"/>
                  </a:ext>
                </a:extLst>
              </p:cNvPr>
              <p:cNvCxnSpPr>
                <a:cxnSpLocks/>
              </p:cNvCxnSpPr>
              <p:nvPr/>
            </p:nvCxnSpPr>
            <p:spPr>
              <a:xfrm>
                <a:off x="882074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758E7C7-97D9-85DF-E85E-BF4BD23003B9}"/>
                  </a:ext>
                </a:extLst>
              </p:cNvPr>
              <p:cNvCxnSpPr>
                <a:cxnSpLocks/>
              </p:cNvCxnSpPr>
              <p:nvPr/>
            </p:nvCxnSpPr>
            <p:spPr>
              <a:xfrm>
                <a:off x="888786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DC254A0-EC20-CDBB-5584-6E75160F1CDD}"/>
                  </a:ext>
                </a:extLst>
              </p:cNvPr>
              <p:cNvCxnSpPr>
                <a:cxnSpLocks/>
              </p:cNvCxnSpPr>
              <p:nvPr/>
            </p:nvCxnSpPr>
            <p:spPr>
              <a:xfrm>
                <a:off x="895497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1DE8029-08BE-85D6-BD50-FC83460F8392}"/>
                  </a:ext>
                </a:extLst>
              </p:cNvPr>
              <p:cNvCxnSpPr>
                <a:cxnSpLocks/>
              </p:cNvCxnSpPr>
              <p:nvPr/>
            </p:nvCxnSpPr>
            <p:spPr>
              <a:xfrm>
                <a:off x="902208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C5C3900-20BD-F74F-7511-B71F3A1AC40E}"/>
                  </a:ext>
                </a:extLst>
              </p:cNvPr>
              <p:cNvCxnSpPr>
                <a:cxnSpLocks/>
              </p:cNvCxnSpPr>
              <p:nvPr/>
            </p:nvCxnSpPr>
            <p:spPr>
              <a:xfrm>
                <a:off x="908919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335F911-59C5-D97E-0D7D-44C6DC4F5D22}"/>
                  </a:ext>
                </a:extLst>
              </p:cNvPr>
              <p:cNvCxnSpPr>
                <a:cxnSpLocks/>
              </p:cNvCxnSpPr>
              <p:nvPr/>
            </p:nvCxnSpPr>
            <p:spPr>
              <a:xfrm>
                <a:off x="915630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E1B10CA-7B30-E957-4211-12537E075C16}"/>
                  </a:ext>
                </a:extLst>
              </p:cNvPr>
              <p:cNvCxnSpPr>
                <a:cxnSpLocks/>
              </p:cNvCxnSpPr>
              <p:nvPr/>
            </p:nvCxnSpPr>
            <p:spPr>
              <a:xfrm>
                <a:off x="922342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2A423A4-A060-9F59-B0B6-07B3B2809198}"/>
                  </a:ext>
                </a:extLst>
              </p:cNvPr>
              <p:cNvCxnSpPr>
                <a:cxnSpLocks/>
              </p:cNvCxnSpPr>
              <p:nvPr/>
            </p:nvCxnSpPr>
            <p:spPr>
              <a:xfrm>
                <a:off x="929053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87D2404-EBE5-2AD5-2ED2-A2D5E71E81FB}"/>
                  </a:ext>
                </a:extLst>
              </p:cNvPr>
              <p:cNvCxnSpPr>
                <a:cxnSpLocks/>
              </p:cNvCxnSpPr>
              <p:nvPr/>
            </p:nvCxnSpPr>
            <p:spPr>
              <a:xfrm>
                <a:off x="935764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F1C99FC-6591-1C6F-6EF6-36DE0D6C846C}"/>
                  </a:ext>
                </a:extLst>
              </p:cNvPr>
              <p:cNvCxnSpPr>
                <a:cxnSpLocks/>
              </p:cNvCxnSpPr>
              <p:nvPr/>
            </p:nvCxnSpPr>
            <p:spPr>
              <a:xfrm>
                <a:off x="942475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DB9C38-07E7-A258-5103-9A7775676128}"/>
                  </a:ext>
                </a:extLst>
              </p:cNvPr>
              <p:cNvCxnSpPr>
                <a:cxnSpLocks/>
              </p:cNvCxnSpPr>
              <p:nvPr/>
            </p:nvCxnSpPr>
            <p:spPr>
              <a:xfrm>
                <a:off x="949186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BA0AA05-A7C2-6DA4-990D-8382F1DBE290}"/>
                  </a:ext>
                </a:extLst>
              </p:cNvPr>
              <p:cNvCxnSpPr>
                <a:cxnSpLocks/>
              </p:cNvCxnSpPr>
              <p:nvPr/>
            </p:nvCxnSpPr>
            <p:spPr>
              <a:xfrm>
                <a:off x="955898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A45066C-9F6B-F01C-15AF-7AA29BB15E81}"/>
                  </a:ext>
                </a:extLst>
              </p:cNvPr>
              <p:cNvCxnSpPr>
                <a:cxnSpLocks/>
              </p:cNvCxnSpPr>
              <p:nvPr/>
            </p:nvCxnSpPr>
            <p:spPr>
              <a:xfrm>
                <a:off x="962609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5A81A16-CF1F-E68D-4665-FA3CC5C950BB}"/>
                  </a:ext>
                </a:extLst>
              </p:cNvPr>
              <p:cNvCxnSpPr>
                <a:cxnSpLocks/>
              </p:cNvCxnSpPr>
              <p:nvPr/>
            </p:nvCxnSpPr>
            <p:spPr>
              <a:xfrm>
                <a:off x="969320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9D7F879-E751-F4A4-7625-EFFBFB6DAF51}"/>
                  </a:ext>
                </a:extLst>
              </p:cNvPr>
              <p:cNvCxnSpPr>
                <a:cxnSpLocks/>
              </p:cNvCxnSpPr>
              <p:nvPr/>
            </p:nvCxnSpPr>
            <p:spPr>
              <a:xfrm>
                <a:off x="976031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60B9F97-5665-468A-C01A-E1DD1F44CDC5}"/>
                  </a:ext>
                </a:extLst>
              </p:cNvPr>
              <p:cNvCxnSpPr>
                <a:cxnSpLocks/>
              </p:cNvCxnSpPr>
              <p:nvPr/>
            </p:nvCxnSpPr>
            <p:spPr>
              <a:xfrm>
                <a:off x="982742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75D71D4-C4DE-C1B2-687D-9F6155FD4EF5}"/>
                  </a:ext>
                </a:extLst>
              </p:cNvPr>
              <p:cNvCxnSpPr>
                <a:cxnSpLocks/>
              </p:cNvCxnSpPr>
              <p:nvPr/>
            </p:nvCxnSpPr>
            <p:spPr>
              <a:xfrm>
                <a:off x="989454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4C2C3AD-7FA3-03C4-9359-C30F2C5FE390}"/>
                  </a:ext>
                </a:extLst>
              </p:cNvPr>
              <p:cNvCxnSpPr>
                <a:cxnSpLocks/>
              </p:cNvCxnSpPr>
              <p:nvPr/>
            </p:nvCxnSpPr>
            <p:spPr>
              <a:xfrm>
                <a:off x="99616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0F75358-E4B8-9611-12AB-A32EDAB45E26}"/>
                  </a:ext>
                </a:extLst>
              </p:cNvPr>
              <p:cNvCxnSpPr>
                <a:cxnSpLocks/>
              </p:cNvCxnSpPr>
              <p:nvPr/>
            </p:nvCxnSpPr>
            <p:spPr>
              <a:xfrm>
                <a:off x="100287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56E8B24-7198-CAB4-0A01-0BC2BE1304CD}"/>
                  </a:ext>
                </a:extLst>
              </p:cNvPr>
              <p:cNvCxnSpPr>
                <a:cxnSpLocks/>
              </p:cNvCxnSpPr>
              <p:nvPr/>
            </p:nvCxnSpPr>
            <p:spPr>
              <a:xfrm>
                <a:off x="100958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F196C32-D727-C68C-83C1-757094CE155E}"/>
                  </a:ext>
                </a:extLst>
              </p:cNvPr>
              <p:cNvCxnSpPr>
                <a:cxnSpLocks/>
              </p:cNvCxnSpPr>
              <p:nvPr/>
            </p:nvCxnSpPr>
            <p:spPr>
              <a:xfrm>
                <a:off x="101629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B9BAA54-2906-4DEC-1355-DE45D07824C7}"/>
                  </a:ext>
                </a:extLst>
              </p:cNvPr>
              <p:cNvCxnSpPr>
                <a:cxnSpLocks/>
              </p:cNvCxnSpPr>
              <p:nvPr/>
            </p:nvCxnSpPr>
            <p:spPr>
              <a:xfrm>
                <a:off x="102301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FAC76F2-9099-9FB3-845C-02FE1658E249}"/>
                  </a:ext>
                </a:extLst>
              </p:cNvPr>
              <p:cNvCxnSpPr>
                <a:cxnSpLocks/>
              </p:cNvCxnSpPr>
              <p:nvPr/>
            </p:nvCxnSpPr>
            <p:spPr>
              <a:xfrm>
                <a:off x="102972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534FE54-F367-586D-F168-3AB1983E1385}"/>
                  </a:ext>
                </a:extLst>
              </p:cNvPr>
              <p:cNvCxnSpPr>
                <a:cxnSpLocks/>
              </p:cNvCxnSpPr>
              <p:nvPr/>
            </p:nvCxnSpPr>
            <p:spPr>
              <a:xfrm>
                <a:off x="103643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6255A3F-2BFF-BBB1-07BF-F7DDF8FB4680}"/>
                </a:ext>
              </a:extLst>
            </p:cNvPr>
            <p:cNvGrpSpPr/>
            <p:nvPr/>
          </p:nvGrpSpPr>
          <p:grpSpPr>
            <a:xfrm>
              <a:off x="984011" y="5246526"/>
              <a:ext cx="10223980" cy="1298326"/>
              <a:chOff x="989289" y="3052548"/>
              <a:chExt cx="10267201" cy="1298326"/>
            </a:xfrm>
          </p:grpSpPr>
          <p:cxnSp>
            <p:nvCxnSpPr>
              <p:cNvPr id="21" name="Straight Connector 20">
                <a:extLst>
                  <a:ext uri="{FF2B5EF4-FFF2-40B4-BE49-F238E27FC236}">
                    <a16:creationId xmlns:a16="http://schemas.microsoft.com/office/drawing/2014/main" id="{1D935218-AC8A-0193-097A-A391B63C8E75}"/>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9DE3A1-2CBE-53CA-5BD1-DCD43B771FEB}"/>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384698E1-FA5C-8852-FCAF-2CF0FB02AE14}"/>
                </a:ext>
              </a:extLst>
            </p:cNvPr>
            <p:cNvSpPr txBox="1"/>
            <p:nvPr/>
          </p:nvSpPr>
          <p:spPr>
            <a:xfrm>
              <a:off x="1134484" y="5248378"/>
              <a:ext cx="3934308" cy="374600"/>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Empowering</a:t>
              </a:r>
              <a:endParaRPr kumimoji="0" lang="en-GB"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2E0420E5-B52B-8C96-F4E9-68FE6FE5B54A}"/>
                </a:ext>
              </a:extLst>
            </p:cNvPr>
            <p:cNvSpPr txBox="1"/>
            <p:nvPr/>
          </p:nvSpPr>
          <p:spPr>
            <a:xfrm>
              <a:off x="1146135" y="5530323"/>
              <a:ext cx="4764205" cy="879697"/>
            </a:xfrm>
            <a:prstGeom prst="rect">
              <a:avLst/>
            </a:prstGeom>
            <a:noFill/>
          </p:spPr>
          <p:txBody>
            <a:bodyPr wrap="square" lIns="0" tIns="91440" rIns="0" bIns="0" rtlCol="0">
              <a:normAutofit/>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Is good at finding ways to motivate people (7); very inspirational (9); reasonably encouraging to others (6)</a:t>
              </a:r>
              <a:endParaRPr kumimoji="0" lang="en-GB" sz="1400" b="0" i="0" u="none" strike="noStrike" kern="1200" cap="none" spc="0" normalizeH="0" baseline="0" noProof="0" dirty="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 name="Rectangle: Rounded Corners 10">
              <a:extLst>
                <a:ext uri="{FF2B5EF4-FFF2-40B4-BE49-F238E27FC236}">
                  <a16:creationId xmlns:a16="http://schemas.microsoft.com/office/drawing/2014/main" id="{0BDEB333-6654-F7D9-B19F-4395D9D4D1FA}"/>
                </a:ext>
              </a:extLst>
            </p:cNvPr>
            <p:cNvSpPr/>
            <p:nvPr/>
          </p:nvSpPr>
          <p:spPr bwMode="auto">
            <a:xfrm>
              <a:off x="2595641" y="5398188"/>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E2AC5BFF-69EA-910B-519E-ECA8C8BC14E4}"/>
                </a:ext>
              </a:extLst>
            </p:cNvPr>
            <p:cNvSpPr txBox="1"/>
            <p:nvPr/>
          </p:nvSpPr>
          <p:spPr>
            <a:xfrm>
              <a:off x="2633796" y="5325681"/>
              <a:ext cx="514820" cy="242618"/>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Sten 8</a:t>
              </a:r>
              <a:endParaRPr kumimoji="0" lang="en-GB"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13" name="Group 12">
              <a:extLst>
                <a:ext uri="{FF2B5EF4-FFF2-40B4-BE49-F238E27FC236}">
                  <a16:creationId xmlns:a16="http://schemas.microsoft.com/office/drawing/2014/main" id="{AD264089-8651-ECCC-16DF-D82E4C279A57}"/>
                </a:ext>
              </a:extLst>
            </p:cNvPr>
            <p:cNvGrpSpPr/>
            <p:nvPr/>
          </p:nvGrpSpPr>
          <p:grpSpPr>
            <a:xfrm>
              <a:off x="9133177" y="5720788"/>
              <a:ext cx="530068" cy="304403"/>
              <a:chOff x="9181676" y="2807746"/>
              <a:chExt cx="530068" cy="304403"/>
            </a:xfrm>
          </p:grpSpPr>
          <p:sp>
            <p:nvSpPr>
              <p:cNvPr id="19" name="Rectangle: Rounded Corners 18">
                <a:extLst>
                  <a:ext uri="{FF2B5EF4-FFF2-40B4-BE49-F238E27FC236}">
                    <a16:creationId xmlns:a16="http://schemas.microsoft.com/office/drawing/2014/main" id="{698D4E52-A38A-7662-496B-D20C3DC7ADC7}"/>
                  </a:ext>
                </a:extLst>
              </p:cNvPr>
              <p:cNvSpPr/>
              <p:nvPr/>
            </p:nvSpPr>
            <p:spPr bwMode="auto">
              <a:xfrm rot="10800000">
                <a:off x="9181676" y="2807746"/>
                <a:ext cx="529081" cy="304403"/>
              </a:xfrm>
              <a:prstGeom prst="roundRect">
                <a:avLst>
                  <a:gd name="adj" fmla="val 13492"/>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20" name="Rectangle: Rounded Corners 19">
                <a:extLst>
                  <a:ext uri="{FF2B5EF4-FFF2-40B4-BE49-F238E27FC236}">
                    <a16:creationId xmlns:a16="http://schemas.microsoft.com/office/drawing/2014/main" id="{044739B5-1A88-EF19-83A5-8A25A0E54495}"/>
                  </a:ext>
                </a:extLst>
              </p:cNvPr>
              <p:cNvSpPr/>
              <p:nvPr/>
            </p:nvSpPr>
            <p:spPr bwMode="auto">
              <a:xfrm rot="10800000">
                <a:off x="9182663" y="280774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pic>
          <p:nvPicPr>
            <p:cNvPr id="14" name="Picture 13">
              <a:extLst>
                <a:ext uri="{FF2B5EF4-FFF2-40B4-BE49-F238E27FC236}">
                  <a16:creationId xmlns:a16="http://schemas.microsoft.com/office/drawing/2014/main" id="{03849935-DB12-9D81-B75B-0C586F6C8912}"/>
                </a:ext>
              </a:extLst>
            </p:cNvPr>
            <p:cNvPicPr>
              <a:picLocks noChangeAspect="1"/>
            </p:cNvPicPr>
            <p:nvPr/>
          </p:nvPicPr>
          <p:blipFill rotWithShape="1">
            <a:blip r:embed="rId2"/>
            <a:srcRect l="361"/>
            <a:stretch/>
          </p:blipFill>
          <p:spPr>
            <a:xfrm>
              <a:off x="6096000" y="4652322"/>
              <a:ext cx="5114025" cy="530528"/>
            </a:xfrm>
            <a:prstGeom prst="rect">
              <a:avLst/>
            </a:prstGeom>
          </p:spPr>
        </p:pic>
        <p:pic>
          <p:nvPicPr>
            <p:cNvPr id="15" name="Graphic 14">
              <a:extLst>
                <a:ext uri="{FF2B5EF4-FFF2-40B4-BE49-F238E27FC236}">
                  <a16:creationId xmlns:a16="http://schemas.microsoft.com/office/drawing/2014/main" id="{B7CC4B27-A302-D939-AE9D-B22DA3D0F8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268" y="6112411"/>
              <a:ext cx="357274" cy="357274"/>
            </a:xfrm>
            <a:prstGeom prst="rect">
              <a:avLst/>
            </a:prstGeom>
          </p:spPr>
        </p:pic>
        <p:pic>
          <p:nvPicPr>
            <p:cNvPr id="16" name="Graphic 15">
              <a:extLst>
                <a:ext uri="{FF2B5EF4-FFF2-40B4-BE49-F238E27FC236}">
                  <a16:creationId xmlns:a16="http://schemas.microsoft.com/office/drawing/2014/main" id="{9EC247BE-3299-EE56-7E70-44F611B826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9023" y="6112411"/>
              <a:ext cx="357272" cy="357272"/>
            </a:xfrm>
            <a:prstGeom prst="rect">
              <a:avLst/>
            </a:prstGeom>
          </p:spPr>
        </p:pic>
        <p:pic>
          <p:nvPicPr>
            <p:cNvPr id="17" name="Graphic 16">
              <a:extLst>
                <a:ext uri="{FF2B5EF4-FFF2-40B4-BE49-F238E27FC236}">
                  <a16:creationId xmlns:a16="http://schemas.microsoft.com/office/drawing/2014/main" id="{E48CC806-5976-BC44-E4DB-8F9BA4FA37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29023" y="5276086"/>
              <a:ext cx="357272" cy="357272"/>
            </a:xfrm>
            <a:prstGeom prst="rect">
              <a:avLst/>
            </a:prstGeom>
          </p:spPr>
        </p:pic>
        <p:pic>
          <p:nvPicPr>
            <p:cNvPr id="18" name="Graphic 17">
              <a:extLst>
                <a:ext uri="{FF2B5EF4-FFF2-40B4-BE49-F238E27FC236}">
                  <a16:creationId xmlns:a16="http://schemas.microsoft.com/office/drawing/2014/main" id="{2B8C4BA6-0A2E-ACAB-A407-C59B502FBE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35588" y="5276087"/>
              <a:ext cx="357272" cy="357272"/>
            </a:xfrm>
            <a:prstGeom prst="rect">
              <a:avLst/>
            </a:prstGeom>
          </p:spPr>
        </p:pic>
      </p:grpSp>
    </p:spTree>
    <p:extLst>
      <p:ext uri="{BB962C8B-B14F-4D97-AF65-F5344CB8AC3E}">
        <p14:creationId xmlns:p14="http://schemas.microsoft.com/office/powerpoint/2010/main" val="1918299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99BA29-AB18-D066-0BBB-430199EDD51F}"/>
              </a:ext>
            </a:extLst>
          </p:cNvPr>
          <p:cNvSpPr>
            <a:spLocks noGrp="1"/>
          </p:cNvSpPr>
          <p:nvPr>
            <p:ph type="title"/>
          </p:nvPr>
        </p:nvSpPr>
        <p:spPr/>
        <p:txBody>
          <a:bodyPr/>
          <a:lstStyle/>
          <a:p>
            <a:r>
              <a:rPr lang="en-GB"/>
              <a:t>Talent Trends and Challenges</a:t>
            </a:r>
          </a:p>
        </p:txBody>
      </p:sp>
      <p:sp>
        <p:nvSpPr>
          <p:cNvPr id="2" name="Content Placeholder 3">
            <a:extLst>
              <a:ext uri="{FF2B5EF4-FFF2-40B4-BE49-F238E27FC236}">
                <a16:creationId xmlns:a16="http://schemas.microsoft.com/office/drawing/2014/main" id="{35F5E82E-09C1-1C93-92DA-1388332FD2C4}"/>
              </a:ext>
            </a:extLst>
          </p:cNvPr>
          <p:cNvSpPr txBox="1">
            <a:spLocks/>
          </p:cNvSpPr>
          <p:nvPr/>
        </p:nvSpPr>
        <p:spPr>
          <a:xfrm>
            <a:off x="433586" y="1774538"/>
            <a:ext cx="10972800" cy="3882684"/>
          </a:xfrm>
          <a:prstGeom prst="rect">
            <a:avLst/>
          </a:prstGeom>
        </p:spPr>
        <p:txBody>
          <a:bodyPr numCol="2"/>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Talent is global</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Applicant numbers per role are increasing</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Organizations are assessing behaviors,  cultural fit, values</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Emphasis on employer brand</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Candidate experience is critical</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Recruitment processes are speeding up </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Online, mobile and remote assessment is the norm</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Security of assessment materials is still a risk</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Social media has implications</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Selection data is increasingly used for onboarding or employability</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Responsibility for development is devolved to line managers</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Increasing expectation that career management is self-led</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The ‘gig’ economy is emerging</a:t>
            </a:r>
          </a:p>
          <a:p>
            <a:pPr marL="285750" marR="0" lvl="0" indent="-285750" algn="l" defTabSz="914400" rtl="0" eaLnBrk="1" fontAlgn="auto" latinLnBrk="0" hangingPunct="1">
              <a:lnSpc>
                <a:spcPct val="100000"/>
              </a:lnSpc>
              <a:spcBef>
                <a:spcPts val="0"/>
              </a:spcBef>
              <a:spcAft>
                <a:spcPts val="18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Everyone’s talking about Big Data</a:t>
            </a:r>
          </a:p>
        </p:txBody>
      </p:sp>
    </p:spTree>
    <p:extLst>
      <p:ext uri="{BB962C8B-B14F-4D97-AF65-F5344CB8AC3E}">
        <p14:creationId xmlns:p14="http://schemas.microsoft.com/office/powerpoint/2010/main" val="21491514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6A51-8D36-3370-B1FC-83B2C890A12A}"/>
              </a:ext>
            </a:extLst>
          </p:cNvPr>
          <p:cNvSpPr>
            <a:spLocks noGrp="1"/>
          </p:cNvSpPr>
          <p:nvPr>
            <p:ph type="title"/>
          </p:nvPr>
        </p:nvSpPr>
        <p:spPr>
          <a:xfrm>
            <a:off x="1336964" y="325715"/>
            <a:ext cx="9518072" cy="1409186"/>
          </a:xfrm>
        </p:spPr>
        <p:txBody>
          <a:bodyPr>
            <a:normAutofit/>
          </a:bodyPr>
          <a:lstStyle/>
          <a:p>
            <a:pPr algn="ctr"/>
            <a:r>
              <a:rPr lang="en-GB" sz="3600">
                <a:solidFill>
                  <a:schemeClr val="accent1"/>
                </a:solidFill>
              </a:rPr>
              <a:t>Which statement best describes what the N-I split suggests?</a:t>
            </a:r>
          </a:p>
        </p:txBody>
      </p:sp>
      <p:sp>
        <p:nvSpPr>
          <p:cNvPr id="3" name="Content Placeholder 2">
            <a:extLst>
              <a:ext uri="{FF2B5EF4-FFF2-40B4-BE49-F238E27FC236}">
                <a16:creationId xmlns:a16="http://schemas.microsoft.com/office/drawing/2014/main" id="{38ECE1A4-3820-C549-E543-3F11B09AD220}"/>
              </a:ext>
            </a:extLst>
          </p:cNvPr>
          <p:cNvSpPr>
            <a:spLocks noGrp="1"/>
          </p:cNvSpPr>
          <p:nvPr>
            <p:ph idx="1"/>
          </p:nvPr>
        </p:nvSpPr>
        <p:spPr>
          <a:xfrm>
            <a:off x="1701477" y="1867035"/>
            <a:ext cx="9153559" cy="2755207"/>
          </a:xfrm>
        </p:spPr>
        <p:txBody>
          <a:bodyPr>
            <a:normAutofit/>
          </a:bodyPr>
          <a:lstStyle/>
          <a:p>
            <a:pPr marL="457200" indent="-457200">
              <a:spcAft>
                <a:spcPts val="1800"/>
              </a:spcAft>
              <a:buClr>
                <a:schemeClr val="accent1"/>
              </a:buClr>
              <a:buFont typeface="+mj-lt"/>
              <a:buAutoNum type="alphaLcParenR"/>
            </a:pPr>
            <a:r>
              <a:rPr lang="en-GB" sz="1800">
                <a:solidFill>
                  <a:schemeClr val="bg1"/>
                </a:solidFill>
              </a:rPr>
              <a:t>The individual has not answered the questionnaire honestly</a:t>
            </a:r>
          </a:p>
          <a:p>
            <a:pPr marL="457200" indent="-457200">
              <a:spcAft>
                <a:spcPts val="1800"/>
              </a:spcAft>
              <a:buClr>
                <a:schemeClr val="accent1"/>
              </a:buClr>
              <a:buFont typeface="+mj-lt"/>
              <a:buAutoNum type="alphaLcParenR"/>
            </a:pPr>
            <a:r>
              <a:rPr lang="en-GB" sz="1800">
                <a:solidFill>
                  <a:schemeClr val="bg1"/>
                </a:solidFill>
              </a:rPr>
              <a:t>Initially, the individual has indicated that they are much more empowering than most, however when they were forced to prioritize, they deprioritized Empowering and indicated they are as focused on Empowering as others</a:t>
            </a:r>
          </a:p>
          <a:p>
            <a:pPr marL="457200" indent="-457200">
              <a:spcAft>
                <a:spcPts val="1800"/>
              </a:spcAft>
              <a:buClr>
                <a:schemeClr val="accent1"/>
              </a:buClr>
              <a:buFont typeface="+mj-lt"/>
              <a:buAutoNum type="alphaLcParenR"/>
            </a:pPr>
            <a:r>
              <a:rPr lang="en-GB" sz="1800">
                <a:solidFill>
                  <a:schemeClr val="bg1"/>
                </a:solidFill>
              </a:rPr>
              <a:t>When the individual is free to act, they see themselves as being as Empowering as others in the comparison group, however, when the individual is under pressure, they are much more Empowering than others</a:t>
            </a:r>
          </a:p>
        </p:txBody>
      </p:sp>
      <p:sp>
        <p:nvSpPr>
          <p:cNvPr id="5" name="TextBox 4">
            <a:extLst>
              <a:ext uri="{FF2B5EF4-FFF2-40B4-BE49-F238E27FC236}">
                <a16:creationId xmlns:a16="http://schemas.microsoft.com/office/drawing/2014/main" id="{A018580B-9B80-9C13-86E1-EDFF83906871}"/>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4" name="Rectangle: Diagonal Corners Rounded 3">
            <a:extLst>
              <a:ext uri="{FF2B5EF4-FFF2-40B4-BE49-F238E27FC236}">
                <a16:creationId xmlns:a16="http://schemas.microsoft.com/office/drawing/2014/main" id="{B4675636-5954-9D8F-8F3F-1A35C651F53D}"/>
              </a:ext>
            </a:extLst>
          </p:cNvPr>
          <p:cNvSpPr/>
          <p:nvPr/>
        </p:nvSpPr>
        <p:spPr>
          <a:xfrm>
            <a:off x="767936" y="4470050"/>
            <a:ext cx="10677134" cy="2143892"/>
          </a:xfrm>
          <a:prstGeom prst="round2DiagRect">
            <a:avLst>
              <a:gd name="adj1" fmla="val 0"/>
              <a:gd name="adj2" fmla="val 60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0" name="Group 59">
            <a:extLst>
              <a:ext uri="{FF2B5EF4-FFF2-40B4-BE49-F238E27FC236}">
                <a16:creationId xmlns:a16="http://schemas.microsoft.com/office/drawing/2014/main" id="{3C775079-F55A-8839-422F-A02934CF81BD}"/>
              </a:ext>
            </a:extLst>
          </p:cNvPr>
          <p:cNvGrpSpPr/>
          <p:nvPr/>
        </p:nvGrpSpPr>
        <p:grpSpPr>
          <a:xfrm>
            <a:off x="984011" y="4581252"/>
            <a:ext cx="10226014" cy="1905975"/>
            <a:chOff x="984011" y="4652322"/>
            <a:chExt cx="10226014" cy="1905975"/>
          </a:xfrm>
        </p:grpSpPr>
        <p:grpSp>
          <p:nvGrpSpPr>
            <p:cNvPr id="61" name="Group 60">
              <a:extLst>
                <a:ext uri="{FF2B5EF4-FFF2-40B4-BE49-F238E27FC236}">
                  <a16:creationId xmlns:a16="http://schemas.microsoft.com/office/drawing/2014/main" id="{E762B8BC-3DA2-DF96-A597-6732BF5784E9}"/>
                </a:ext>
              </a:extLst>
            </p:cNvPr>
            <p:cNvGrpSpPr/>
            <p:nvPr/>
          </p:nvGrpSpPr>
          <p:grpSpPr>
            <a:xfrm>
              <a:off x="6075441" y="5233082"/>
              <a:ext cx="5132550" cy="1325215"/>
              <a:chOff x="6123940" y="4392634"/>
              <a:chExt cx="5132550" cy="1325216"/>
            </a:xfrm>
          </p:grpSpPr>
          <p:sp>
            <p:nvSpPr>
              <p:cNvPr id="110" name="Rectangle 109">
                <a:extLst>
                  <a:ext uri="{FF2B5EF4-FFF2-40B4-BE49-F238E27FC236}">
                    <a16:creationId xmlns:a16="http://schemas.microsoft.com/office/drawing/2014/main" id="{C6AF23BF-DC0E-D685-33BC-738DC120AA6B}"/>
                  </a:ext>
                </a:extLst>
              </p:cNvPr>
              <p:cNvSpPr/>
              <p:nvPr/>
            </p:nvSpPr>
            <p:spPr bwMode="auto">
              <a:xfrm>
                <a:off x="6123940" y="4392635"/>
                <a:ext cx="101764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rPr>
                  <a:t> </a:t>
                </a: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11" name="Rectangle 110">
                <a:extLst>
                  <a:ext uri="{FF2B5EF4-FFF2-40B4-BE49-F238E27FC236}">
                    <a16:creationId xmlns:a16="http://schemas.microsoft.com/office/drawing/2014/main" id="{84401618-F9F0-3ED5-CD7E-2372442060F0}"/>
                  </a:ext>
                </a:extLst>
              </p:cNvPr>
              <p:cNvSpPr/>
              <p:nvPr/>
            </p:nvSpPr>
            <p:spPr bwMode="auto">
              <a:xfrm>
                <a:off x="7141580" y="4392635"/>
                <a:ext cx="104558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12" name="Rectangle 111">
                <a:extLst>
                  <a:ext uri="{FF2B5EF4-FFF2-40B4-BE49-F238E27FC236}">
                    <a16:creationId xmlns:a16="http://schemas.microsoft.com/office/drawing/2014/main" id="{6DB270D7-A94D-185C-DF3F-4012FDE4E9BC}"/>
                  </a:ext>
                </a:extLst>
              </p:cNvPr>
              <p:cNvSpPr/>
              <p:nvPr/>
            </p:nvSpPr>
            <p:spPr bwMode="auto">
              <a:xfrm>
                <a:off x="8187160" y="4392635"/>
                <a:ext cx="1010180" cy="1325215"/>
              </a:xfrm>
              <a:prstGeom prst="rect">
                <a:avLst/>
              </a:prstGeom>
              <a:solidFill>
                <a:srgbClr val="F9F9F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13" name="Rectangle 112">
                <a:extLst>
                  <a:ext uri="{FF2B5EF4-FFF2-40B4-BE49-F238E27FC236}">
                    <a16:creationId xmlns:a16="http://schemas.microsoft.com/office/drawing/2014/main" id="{3225280C-9BE4-917F-93C5-AED7D36EC0BC}"/>
                  </a:ext>
                </a:extLst>
              </p:cNvPr>
              <p:cNvSpPr/>
              <p:nvPr/>
            </p:nvSpPr>
            <p:spPr bwMode="auto">
              <a:xfrm>
                <a:off x="9197340" y="4392635"/>
                <a:ext cx="1013570" cy="1325215"/>
              </a:xfrm>
              <a:prstGeom prst="rect">
                <a:avLst/>
              </a:prstGeom>
              <a:solidFill>
                <a:srgbClr val="EBEBEB"/>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114" name="Rectangle 113">
                <a:extLst>
                  <a:ext uri="{FF2B5EF4-FFF2-40B4-BE49-F238E27FC236}">
                    <a16:creationId xmlns:a16="http://schemas.microsoft.com/office/drawing/2014/main" id="{9C82929A-699F-2FE5-EA10-9E4F4701BB8C}"/>
                  </a:ext>
                </a:extLst>
              </p:cNvPr>
              <p:cNvSpPr/>
              <p:nvPr/>
            </p:nvSpPr>
            <p:spPr bwMode="auto">
              <a:xfrm>
                <a:off x="10210910" y="4392634"/>
                <a:ext cx="1045580" cy="1325215"/>
              </a:xfrm>
              <a:prstGeom prst="rect">
                <a:avLst/>
              </a:prstGeom>
              <a:solidFill>
                <a:srgbClr val="DDDDDD"/>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grpSp>
          <p:nvGrpSpPr>
            <p:cNvPr id="62" name="Group 61">
              <a:extLst>
                <a:ext uri="{FF2B5EF4-FFF2-40B4-BE49-F238E27FC236}">
                  <a16:creationId xmlns:a16="http://schemas.microsoft.com/office/drawing/2014/main" id="{57412FFC-135A-E44B-7FF0-7C50FAE606A7}"/>
                </a:ext>
              </a:extLst>
            </p:cNvPr>
            <p:cNvGrpSpPr/>
            <p:nvPr/>
          </p:nvGrpSpPr>
          <p:grpSpPr>
            <a:xfrm>
              <a:off x="8628579" y="5697035"/>
              <a:ext cx="2080472" cy="357271"/>
              <a:chOff x="8283853" y="4343917"/>
              <a:chExt cx="2080472" cy="412630"/>
            </a:xfrm>
          </p:grpSpPr>
          <p:cxnSp>
            <p:nvCxnSpPr>
              <p:cNvPr id="78" name="Straight Connector 77">
                <a:extLst>
                  <a:ext uri="{FF2B5EF4-FFF2-40B4-BE49-F238E27FC236}">
                    <a16:creationId xmlns:a16="http://schemas.microsoft.com/office/drawing/2014/main" id="{4A48F2E7-5B06-8F62-0BD0-3F3B9E32635C}"/>
                  </a:ext>
                </a:extLst>
              </p:cNvPr>
              <p:cNvCxnSpPr>
                <a:cxnSpLocks/>
              </p:cNvCxnSpPr>
              <p:nvPr/>
            </p:nvCxnSpPr>
            <p:spPr>
              <a:xfrm>
                <a:off x="82838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4BB4E64-C9A7-41F8-76A5-D77187C7309B}"/>
                  </a:ext>
                </a:extLst>
              </p:cNvPr>
              <p:cNvCxnSpPr>
                <a:cxnSpLocks/>
              </p:cNvCxnSpPr>
              <p:nvPr/>
            </p:nvCxnSpPr>
            <p:spPr>
              <a:xfrm>
                <a:off x="83509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245D4B6-AB1E-6B3F-2721-6B0977B12316}"/>
                  </a:ext>
                </a:extLst>
              </p:cNvPr>
              <p:cNvCxnSpPr>
                <a:cxnSpLocks/>
              </p:cNvCxnSpPr>
              <p:nvPr/>
            </p:nvCxnSpPr>
            <p:spPr>
              <a:xfrm>
                <a:off x="84180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D7CEACA-AA59-D565-2332-605EC2DD11CB}"/>
                  </a:ext>
                </a:extLst>
              </p:cNvPr>
              <p:cNvCxnSpPr>
                <a:cxnSpLocks/>
              </p:cNvCxnSpPr>
              <p:nvPr/>
            </p:nvCxnSpPr>
            <p:spPr>
              <a:xfrm>
                <a:off x="84851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4399505-5CAE-FC14-0AF7-33844E109D57}"/>
                  </a:ext>
                </a:extLst>
              </p:cNvPr>
              <p:cNvCxnSpPr>
                <a:cxnSpLocks/>
              </p:cNvCxnSpPr>
              <p:nvPr/>
            </p:nvCxnSpPr>
            <p:spPr>
              <a:xfrm>
                <a:off x="85523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8A03409-99A8-A1E3-B3A3-1BEABFE2C05A}"/>
                  </a:ext>
                </a:extLst>
              </p:cNvPr>
              <p:cNvCxnSpPr>
                <a:cxnSpLocks/>
              </p:cNvCxnSpPr>
              <p:nvPr/>
            </p:nvCxnSpPr>
            <p:spPr>
              <a:xfrm>
                <a:off x="86194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A6BE1D5-185B-EBA9-CE17-DF5F4F12927A}"/>
                  </a:ext>
                </a:extLst>
              </p:cNvPr>
              <p:cNvCxnSpPr>
                <a:cxnSpLocks/>
              </p:cNvCxnSpPr>
              <p:nvPr/>
            </p:nvCxnSpPr>
            <p:spPr>
              <a:xfrm>
                <a:off x="86865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5C565D2-9545-6DBF-D108-5C15EAAE0582}"/>
                  </a:ext>
                </a:extLst>
              </p:cNvPr>
              <p:cNvCxnSpPr>
                <a:cxnSpLocks/>
              </p:cNvCxnSpPr>
              <p:nvPr/>
            </p:nvCxnSpPr>
            <p:spPr>
              <a:xfrm>
                <a:off x="875363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D31EBF2-FE92-D1F0-8D34-F46EF9918C9B}"/>
                  </a:ext>
                </a:extLst>
              </p:cNvPr>
              <p:cNvCxnSpPr>
                <a:cxnSpLocks/>
              </p:cNvCxnSpPr>
              <p:nvPr/>
            </p:nvCxnSpPr>
            <p:spPr>
              <a:xfrm>
                <a:off x="882074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DD381E0-A4CC-69DD-53FC-8E880F19749D}"/>
                  </a:ext>
                </a:extLst>
              </p:cNvPr>
              <p:cNvCxnSpPr>
                <a:cxnSpLocks/>
              </p:cNvCxnSpPr>
              <p:nvPr/>
            </p:nvCxnSpPr>
            <p:spPr>
              <a:xfrm>
                <a:off x="888786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46108B1-EB0A-56DE-15F4-59AF9F32BD5B}"/>
                  </a:ext>
                </a:extLst>
              </p:cNvPr>
              <p:cNvCxnSpPr>
                <a:cxnSpLocks/>
              </p:cNvCxnSpPr>
              <p:nvPr/>
            </p:nvCxnSpPr>
            <p:spPr>
              <a:xfrm>
                <a:off x="895497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638F2A5-FDB0-71B0-9148-6D5575ADD41A}"/>
                  </a:ext>
                </a:extLst>
              </p:cNvPr>
              <p:cNvCxnSpPr>
                <a:cxnSpLocks/>
              </p:cNvCxnSpPr>
              <p:nvPr/>
            </p:nvCxnSpPr>
            <p:spPr>
              <a:xfrm>
                <a:off x="902208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BBAFB75-543A-E76C-1B89-E2670F6D56FE}"/>
                  </a:ext>
                </a:extLst>
              </p:cNvPr>
              <p:cNvCxnSpPr>
                <a:cxnSpLocks/>
              </p:cNvCxnSpPr>
              <p:nvPr/>
            </p:nvCxnSpPr>
            <p:spPr>
              <a:xfrm>
                <a:off x="908919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BD9DBD7-C1BB-989F-6408-DCFB4200F19F}"/>
                  </a:ext>
                </a:extLst>
              </p:cNvPr>
              <p:cNvCxnSpPr>
                <a:cxnSpLocks/>
              </p:cNvCxnSpPr>
              <p:nvPr/>
            </p:nvCxnSpPr>
            <p:spPr>
              <a:xfrm>
                <a:off x="915630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AB17C23-EEE6-04D9-28CE-179F05BA7884}"/>
                  </a:ext>
                </a:extLst>
              </p:cNvPr>
              <p:cNvCxnSpPr>
                <a:cxnSpLocks/>
              </p:cNvCxnSpPr>
              <p:nvPr/>
            </p:nvCxnSpPr>
            <p:spPr>
              <a:xfrm>
                <a:off x="922342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CB66B1B-ECA5-7755-4C23-69F183FE1EA7}"/>
                  </a:ext>
                </a:extLst>
              </p:cNvPr>
              <p:cNvCxnSpPr>
                <a:cxnSpLocks/>
              </p:cNvCxnSpPr>
              <p:nvPr/>
            </p:nvCxnSpPr>
            <p:spPr>
              <a:xfrm>
                <a:off x="929053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26D6271-D3C7-9320-3536-AE57D3D8529B}"/>
                  </a:ext>
                </a:extLst>
              </p:cNvPr>
              <p:cNvCxnSpPr>
                <a:cxnSpLocks/>
              </p:cNvCxnSpPr>
              <p:nvPr/>
            </p:nvCxnSpPr>
            <p:spPr>
              <a:xfrm>
                <a:off x="935764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DD8B1AA-A1A6-8C75-DB26-3B75C56EE47A}"/>
                  </a:ext>
                </a:extLst>
              </p:cNvPr>
              <p:cNvCxnSpPr>
                <a:cxnSpLocks/>
              </p:cNvCxnSpPr>
              <p:nvPr/>
            </p:nvCxnSpPr>
            <p:spPr>
              <a:xfrm>
                <a:off x="942475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A8B05D2-0D2E-D035-784F-02C0BF515010}"/>
                  </a:ext>
                </a:extLst>
              </p:cNvPr>
              <p:cNvCxnSpPr>
                <a:cxnSpLocks/>
              </p:cNvCxnSpPr>
              <p:nvPr/>
            </p:nvCxnSpPr>
            <p:spPr>
              <a:xfrm>
                <a:off x="949186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D37B207-BA2A-D854-BDCE-062A1E839468}"/>
                  </a:ext>
                </a:extLst>
              </p:cNvPr>
              <p:cNvCxnSpPr>
                <a:cxnSpLocks/>
              </p:cNvCxnSpPr>
              <p:nvPr/>
            </p:nvCxnSpPr>
            <p:spPr>
              <a:xfrm>
                <a:off x="955898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8D32162-BBF9-1A58-A015-EA8E228855DA}"/>
                  </a:ext>
                </a:extLst>
              </p:cNvPr>
              <p:cNvCxnSpPr>
                <a:cxnSpLocks/>
              </p:cNvCxnSpPr>
              <p:nvPr/>
            </p:nvCxnSpPr>
            <p:spPr>
              <a:xfrm>
                <a:off x="962609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6CFE355-C220-B7CB-8982-94ECA1F47B14}"/>
                  </a:ext>
                </a:extLst>
              </p:cNvPr>
              <p:cNvCxnSpPr>
                <a:cxnSpLocks/>
              </p:cNvCxnSpPr>
              <p:nvPr/>
            </p:nvCxnSpPr>
            <p:spPr>
              <a:xfrm>
                <a:off x="969320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502D777-EE76-E344-FD5D-C0B6255D889B}"/>
                  </a:ext>
                </a:extLst>
              </p:cNvPr>
              <p:cNvCxnSpPr>
                <a:cxnSpLocks/>
              </p:cNvCxnSpPr>
              <p:nvPr/>
            </p:nvCxnSpPr>
            <p:spPr>
              <a:xfrm>
                <a:off x="976031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AC40563-89A4-EA09-1B87-A943D07FC132}"/>
                  </a:ext>
                </a:extLst>
              </p:cNvPr>
              <p:cNvCxnSpPr>
                <a:cxnSpLocks/>
              </p:cNvCxnSpPr>
              <p:nvPr/>
            </p:nvCxnSpPr>
            <p:spPr>
              <a:xfrm>
                <a:off x="982742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0527F4D-E06C-096B-76A0-29883B1B2870}"/>
                  </a:ext>
                </a:extLst>
              </p:cNvPr>
              <p:cNvCxnSpPr>
                <a:cxnSpLocks/>
              </p:cNvCxnSpPr>
              <p:nvPr/>
            </p:nvCxnSpPr>
            <p:spPr>
              <a:xfrm>
                <a:off x="989454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791233-6F56-7A61-F55C-420AC681B0B2}"/>
                  </a:ext>
                </a:extLst>
              </p:cNvPr>
              <p:cNvCxnSpPr>
                <a:cxnSpLocks/>
              </p:cNvCxnSpPr>
              <p:nvPr/>
            </p:nvCxnSpPr>
            <p:spPr>
              <a:xfrm>
                <a:off x="996165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D677202-EAEB-F2D8-A1DC-795E0FBCBF80}"/>
                  </a:ext>
                </a:extLst>
              </p:cNvPr>
              <p:cNvCxnSpPr>
                <a:cxnSpLocks/>
              </p:cNvCxnSpPr>
              <p:nvPr/>
            </p:nvCxnSpPr>
            <p:spPr>
              <a:xfrm>
                <a:off x="1002876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6314C11-7116-0A6E-0638-AF8503F7EC8E}"/>
                  </a:ext>
                </a:extLst>
              </p:cNvPr>
              <p:cNvCxnSpPr>
                <a:cxnSpLocks/>
              </p:cNvCxnSpPr>
              <p:nvPr/>
            </p:nvCxnSpPr>
            <p:spPr>
              <a:xfrm>
                <a:off x="10095877"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F345A2C-11D7-BFBF-908C-C973A10238F1}"/>
                  </a:ext>
                </a:extLst>
              </p:cNvPr>
              <p:cNvCxnSpPr>
                <a:cxnSpLocks/>
              </p:cNvCxnSpPr>
              <p:nvPr/>
            </p:nvCxnSpPr>
            <p:spPr>
              <a:xfrm>
                <a:off x="10162989"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C28E228-35C0-B6A6-50A7-F8F021698DE9}"/>
                  </a:ext>
                </a:extLst>
              </p:cNvPr>
              <p:cNvCxnSpPr>
                <a:cxnSpLocks/>
              </p:cNvCxnSpPr>
              <p:nvPr/>
            </p:nvCxnSpPr>
            <p:spPr>
              <a:xfrm>
                <a:off x="10230101"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872810C-FE85-6150-A89A-E9DA13A15DD8}"/>
                  </a:ext>
                </a:extLst>
              </p:cNvPr>
              <p:cNvCxnSpPr>
                <a:cxnSpLocks/>
              </p:cNvCxnSpPr>
              <p:nvPr/>
            </p:nvCxnSpPr>
            <p:spPr>
              <a:xfrm>
                <a:off x="10297213"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3A69743-C672-68B3-C868-7AF00907D984}"/>
                  </a:ext>
                </a:extLst>
              </p:cNvPr>
              <p:cNvCxnSpPr>
                <a:cxnSpLocks/>
              </p:cNvCxnSpPr>
              <p:nvPr/>
            </p:nvCxnSpPr>
            <p:spPr>
              <a:xfrm>
                <a:off x="10364325" y="4343917"/>
                <a:ext cx="0" cy="412630"/>
              </a:xfrm>
              <a:prstGeom prst="line">
                <a:avLst/>
              </a:prstGeom>
              <a:ln w="9525">
                <a:solidFill>
                  <a:srgbClr val="454544"/>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06029ABC-C9B6-9B1B-F5BA-0A3355CA269C}"/>
                </a:ext>
              </a:extLst>
            </p:cNvPr>
            <p:cNvGrpSpPr/>
            <p:nvPr/>
          </p:nvGrpSpPr>
          <p:grpSpPr>
            <a:xfrm>
              <a:off x="984011" y="5246526"/>
              <a:ext cx="10223980" cy="1298326"/>
              <a:chOff x="989289" y="3052548"/>
              <a:chExt cx="10267201" cy="1298326"/>
            </a:xfrm>
          </p:grpSpPr>
          <p:cxnSp>
            <p:nvCxnSpPr>
              <p:cNvPr id="76" name="Straight Connector 75">
                <a:extLst>
                  <a:ext uri="{FF2B5EF4-FFF2-40B4-BE49-F238E27FC236}">
                    <a16:creationId xmlns:a16="http://schemas.microsoft.com/office/drawing/2014/main" id="{0326B63B-BEAA-D486-A527-55F6F0C6A0A2}"/>
                  </a:ext>
                </a:extLst>
              </p:cNvPr>
              <p:cNvCxnSpPr/>
              <p:nvPr/>
            </p:nvCxnSpPr>
            <p:spPr>
              <a:xfrm>
                <a:off x="989289" y="3052548"/>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56F3580-0A4F-D20B-FDC8-2CB13D6F6A82}"/>
                  </a:ext>
                </a:extLst>
              </p:cNvPr>
              <p:cNvCxnSpPr/>
              <p:nvPr/>
            </p:nvCxnSpPr>
            <p:spPr>
              <a:xfrm>
                <a:off x="989289" y="4350874"/>
                <a:ext cx="10267201" cy="0"/>
              </a:xfrm>
              <a:prstGeom prst="line">
                <a:avLst/>
              </a:prstGeom>
              <a:ln w="38100">
                <a:solidFill>
                  <a:srgbClr val="D1D1D1"/>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15494C09-344D-3252-F3B3-8D4A318C4212}"/>
                </a:ext>
              </a:extLst>
            </p:cNvPr>
            <p:cNvSpPr txBox="1"/>
            <p:nvPr/>
          </p:nvSpPr>
          <p:spPr>
            <a:xfrm>
              <a:off x="1134484" y="5248378"/>
              <a:ext cx="3934308" cy="374600"/>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Empowering</a:t>
              </a:r>
              <a:endParaRPr kumimoji="0" lang="en-GB" sz="2000" b="0" i="0" u="none" strike="noStrike" kern="1200" cap="none" spc="0" normalizeH="0" baseline="0" noProof="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5" name="TextBox 64">
              <a:extLst>
                <a:ext uri="{FF2B5EF4-FFF2-40B4-BE49-F238E27FC236}">
                  <a16:creationId xmlns:a16="http://schemas.microsoft.com/office/drawing/2014/main" id="{05A095B9-6FF6-4176-CB58-E0C953F9C90B}"/>
                </a:ext>
              </a:extLst>
            </p:cNvPr>
            <p:cNvSpPr txBox="1"/>
            <p:nvPr/>
          </p:nvSpPr>
          <p:spPr>
            <a:xfrm>
              <a:off x="1146135" y="5530323"/>
              <a:ext cx="4764205" cy="879697"/>
            </a:xfrm>
            <a:prstGeom prst="rect">
              <a:avLst/>
            </a:prstGeom>
            <a:noFill/>
          </p:spPr>
          <p:txBody>
            <a:bodyPr wrap="square" lIns="0" tIns="91440" rIns="0" bIns="0" rtlCol="0">
              <a:normAutofit/>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rPr>
                <a:t>Is good at finding ways to motivate people (7); very inspirational (9); reasonably encouraging to others (6)</a:t>
              </a:r>
              <a:endParaRPr kumimoji="0" lang="en-GB" sz="1400" b="0" i="0" u="none" strike="noStrike" kern="1200" cap="none" spc="0" normalizeH="0" baseline="0" noProof="0" dirty="0">
                <a:ln>
                  <a:noFill/>
                </a:ln>
                <a:solidFill>
                  <a:srgbClr val="676665"/>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6" name="Rectangle: Rounded Corners 65">
              <a:extLst>
                <a:ext uri="{FF2B5EF4-FFF2-40B4-BE49-F238E27FC236}">
                  <a16:creationId xmlns:a16="http://schemas.microsoft.com/office/drawing/2014/main" id="{A2D68CF7-5424-58FF-2F42-979FD1C477AB}"/>
                </a:ext>
              </a:extLst>
            </p:cNvPr>
            <p:cNvSpPr/>
            <p:nvPr/>
          </p:nvSpPr>
          <p:spPr bwMode="auto">
            <a:xfrm>
              <a:off x="2595641" y="5398188"/>
              <a:ext cx="446951" cy="171450"/>
            </a:xfrm>
            <a:prstGeom prst="roundRect">
              <a:avLst/>
            </a:prstGeom>
            <a:solidFill>
              <a:srgbClr val="45454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67" name="TextBox 66">
              <a:extLst>
                <a:ext uri="{FF2B5EF4-FFF2-40B4-BE49-F238E27FC236}">
                  <a16:creationId xmlns:a16="http://schemas.microsoft.com/office/drawing/2014/main" id="{D197AB53-97C2-0122-B0B2-1D2D9BC67D5F}"/>
                </a:ext>
              </a:extLst>
            </p:cNvPr>
            <p:cNvSpPr txBox="1"/>
            <p:nvPr/>
          </p:nvSpPr>
          <p:spPr>
            <a:xfrm>
              <a:off x="2633796" y="5325681"/>
              <a:ext cx="514820" cy="242618"/>
            </a:xfrm>
            <a:prstGeom prst="rect">
              <a:avLst/>
            </a:prstGeom>
            <a:noFill/>
          </p:spPr>
          <p:txBody>
            <a:bodyPr wrap="square" lIns="0" tIns="91440" rIns="0" bIns="0" rtlCol="0">
              <a:normAutofit lnSpcReduction="10000"/>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Sten 8</a:t>
              </a:r>
              <a:endParaRPr kumimoji="0" lang="en-GB"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68" name="Group 67">
              <a:extLst>
                <a:ext uri="{FF2B5EF4-FFF2-40B4-BE49-F238E27FC236}">
                  <a16:creationId xmlns:a16="http://schemas.microsoft.com/office/drawing/2014/main" id="{6226129A-E3D2-0013-D635-AE454EA0A7C7}"/>
                </a:ext>
              </a:extLst>
            </p:cNvPr>
            <p:cNvGrpSpPr/>
            <p:nvPr/>
          </p:nvGrpSpPr>
          <p:grpSpPr>
            <a:xfrm>
              <a:off x="9133177" y="5720788"/>
              <a:ext cx="530068" cy="304403"/>
              <a:chOff x="9181676" y="2807746"/>
              <a:chExt cx="530068" cy="304403"/>
            </a:xfrm>
          </p:grpSpPr>
          <p:sp>
            <p:nvSpPr>
              <p:cNvPr id="74" name="Rectangle: Rounded Corners 73">
                <a:extLst>
                  <a:ext uri="{FF2B5EF4-FFF2-40B4-BE49-F238E27FC236}">
                    <a16:creationId xmlns:a16="http://schemas.microsoft.com/office/drawing/2014/main" id="{0992B389-B562-94E5-3001-BB2B07DAE035}"/>
                  </a:ext>
                </a:extLst>
              </p:cNvPr>
              <p:cNvSpPr/>
              <p:nvPr/>
            </p:nvSpPr>
            <p:spPr bwMode="auto">
              <a:xfrm rot="10800000">
                <a:off x="9181676" y="2807746"/>
                <a:ext cx="529081" cy="304403"/>
              </a:xfrm>
              <a:prstGeom prst="roundRect">
                <a:avLst>
                  <a:gd name="adj" fmla="val 13492"/>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sp>
            <p:nvSpPr>
              <p:cNvPr id="75" name="Rectangle: Rounded Corners 74">
                <a:extLst>
                  <a:ext uri="{FF2B5EF4-FFF2-40B4-BE49-F238E27FC236}">
                    <a16:creationId xmlns:a16="http://schemas.microsoft.com/office/drawing/2014/main" id="{EC9A32DD-5764-FA90-AC7A-6A1D05681FD9}"/>
                  </a:ext>
                </a:extLst>
              </p:cNvPr>
              <p:cNvSpPr/>
              <p:nvPr/>
            </p:nvSpPr>
            <p:spPr bwMode="auto">
              <a:xfrm rot="10800000">
                <a:off x="9182663" y="2807746"/>
                <a:ext cx="529081" cy="304403"/>
              </a:xfrm>
              <a:prstGeom prst="roundRect">
                <a:avLst>
                  <a:gd name="adj" fmla="val 13492"/>
                </a:avLst>
              </a:prstGeom>
              <a:gradFill flip="none" rotWithShape="1">
                <a:gsLst>
                  <a:gs pos="0">
                    <a:schemeClr val="bg1">
                      <a:lumMod val="95000"/>
                    </a:schemeClr>
                  </a:gs>
                  <a:gs pos="73000">
                    <a:srgbClr val="656564"/>
                  </a:gs>
                  <a:gs pos="29000">
                    <a:srgbClr val="717170">
                      <a:alpha val="78000"/>
                    </a:srgbClr>
                  </a:gs>
                  <a:gs pos="100000">
                    <a:srgbClr val="575756"/>
                  </a:gs>
                </a:gsLst>
                <a:path path="circle">
                  <a:fillToRect l="100000" t="100000"/>
                </a:path>
                <a:tileRect r="-100000" b="-100000"/>
              </a:gra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Roboto" panose="02000000000000000000" pitchFamily="2" charset="0"/>
                </a:endParaRPr>
              </a:p>
            </p:txBody>
          </p:sp>
        </p:grpSp>
        <p:pic>
          <p:nvPicPr>
            <p:cNvPr id="69" name="Picture 68">
              <a:extLst>
                <a:ext uri="{FF2B5EF4-FFF2-40B4-BE49-F238E27FC236}">
                  <a16:creationId xmlns:a16="http://schemas.microsoft.com/office/drawing/2014/main" id="{49F122FF-64C7-96FF-D7C7-7759ADA62201}"/>
                </a:ext>
              </a:extLst>
            </p:cNvPr>
            <p:cNvPicPr>
              <a:picLocks noChangeAspect="1"/>
            </p:cNvPicPr>
            <p:nvPr/>
          </p:nvPicPr>
          <p:blipFill rotWithShape="1">
            <a:blip r:embed="rId2"/>
            <a:srcRect l="361"/>
            <a:stretch/>
          </p:blipFill>
          <p:spPr>
            <a:xfrm>
              <a:off x="6096000" y="4652322"/>
              <a:ext cx="5114025" cy="530528"/>
            </a:xfrm>
            <a:prstGeom prst="rect">
              <a:avLst/>
            </a:prstGeom>
          </p:spPr>
        </p:pic>
        <p:pic>
          <p:nvPicPr>
            <p:cNvPr id="70" name="Graphic 69">
              <a:extLst>
                <a:ext uri="{FF2B5EF4-FFF2-40B4-BE49-F238E27FC236}">
                  <a16:creationId xmlns:a16="http://schemas.microsoft.com/office/drawing/2014/main" id="{5C4F1619-8163-B40C-D285-5FC0786BD0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268" y="6112411"/>
              <a:ext cx="357274" cy="357274"/>
            </a:xfrm>
            <a:prstGeom prst="rect">
              <a:avLst/>
            </a:prstGeom>
          </p:spPr>
        </p:pic>
        <p:pic>
          <p:nvPicPr>
            <p:cNvPr id="71" name="Graphic 70">
              <a:extLst>
                <a:ext uri="{FF2B5EF4-FFF2-40B4-BE49-F238E27FC236}">
                  <a16:creationId xmlns:a16="http://schemas.microsoft.com/office/drawing/2014/main" id="{EF9D673F-BB2F-1754-3A47-DC133794B0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9023" y="6112411"/>
              <a:ext cx="357272" cy="357272"/>
            </a:xfrm>
            <a:prstGeom prst="rect">
              <a:avLst/>
            </a:prstGeom>
          </p:spPr>
        </p:pic>
        <p:pic>
          <p:nvPicPr>
            <p:cNvPr id="72" name="Graphic 71">
              <a:extLst>
                <a:ext uri="{FF2B5EF4-FFF2-40B4-BE49-F238E27FC236}">
                  <a16:creationId xmlns:a16="http://schemas.microsoft.com/office/drawing/2014/main" id="{1F6C4313-2A50-49C5-3CA4-A9FC890B68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29023" y="5276086"/>
              <a:ext cx="357272" cy="357272"/>
            </a:xfrm>
            <a:prstGeom prst="rect">
              <a:avLst/>
            </a:prstGeom>
          </p:spPr>
        </p:pic>
        <p:pic>
          <p:nvPicPr>
            <p:cNvPr id="73" name="Graphic 72">
              <a:extLst>
                <a:ext uri="{FF2B5EF4-FFF2-40B4-BE49-F238E27FC236}">
                  <a16:creationId xmlns:a16="http://schemas.microsoft.com/office/drawing/2014/main" id="{C08BC116-4DF5-F614-BB5C-B2ACE053AB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35588" y="5276087"/>
              <a:ext cx="357272" cy="357272"/>
            </a:xfrm>
            <a:prstGeom prst="rect">
              <a:avLst/>
            </a:prstGeom>
          </p:spPr>
        </p:pic>
      </p:grpSp>
    </p:spTree>
    <p:extLst>
      <p:ext uri="{BB962C8B-B14F-4D97-AF65-F5344CB8AC3E}">
        <p14:creationId xmlns:p14="http://schemas.microsoft.com/office/powerpoint/2010/main" val="1030045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1889B35-B3FA-1BCE-A8B9-502206EF2B2B}"/>
              </a:ext>
            </a:extLst>
          </p:cNvPr>
          <p:cNvGrpSpPr/>
          <p:nvPr/>
        </p:nvGrpSpPr>
        <p:grpSpPr>
          <a:xfrm>
            <a:off x="5113430" y="-495359"/>
            <a:ext cx="8186860" cy="7850234"/>
            <a:chOff x="-820010" y="-495359"/>
            <a:chExt cx="8186860" cy="7850234"/>
          </a:xfrm>
        </p:grpSpPr>
        <p:sp>
          <p:nvSpPr>
            <p:cNvPr id="7" name="Freeform: Shape 6">
              <a:extLst>
                <a:ext uri="{FF2B5EF4-FFF2-40B4-BE49-F238E27FC236}">
                  <a16:creationId xmlns:a16="http://schemas.microsoft.com/office/drawing/2014/main" id="{3A0D9EFE-5A07-94E3-F338-B5EE52E553AB}"/>
                </a:ext>
              </a:extLst>
            </p:cNvPr>
            <p:cNvSpPr/>
            <p:nvPr/>
          </p:nvSpPr>
          <p:spPr>
            <a:xfrm>
              <a:off x="712561" y="721838"/>
              <a:ext cx="6654289" cy="6633037"/>
            </a:xfrm>
            <a:custGeom>
              <a:avLst/>
              <a:gdLst>
                <a:gd name="connsiteX0" fmla="*/ 2226226 w 6654289"/>
                <a:gd name="connsiteY0" fmla="*/ 4012926 h 6633037"/>
                <a:gd name="connsiteX1" fmla="*/ 3529113 w 6654289"/>
                <a:gd name="connsiteY1" fmla="*/ 4810879 h 6633037"/>
                <a:gd name="connsiteX2" fmla="*/ 5018680 w 6654289"/>
                <a:gd name="connsiteY2" fmla="*/ 4171898 h 6633037"/>
                <a:gd name="connsiteX3" fmla="*/ 5772062 w 6654289"/>
                <a:gd name="connsiteY3" fmla="*/ 3020206 h 6633037"/>
                <a:gd name="connsiteX4" fmla="*/ 6318261 w 6654289"/>
                <a:gd name="connsiteY4" fmla="*/ 3 h 6633037"/>
                <a:gd name="connsiteX5" fmla="*/ 5861157 w 6654289"/>
                <a:gd name="connsiteY5" fmla="*/ 5037921 h 6633037"/>
                <a:gd name="connsiteX6" fmla="*/ 2198969 w 6654289"/>
                <a:gd name="connsiteY6" fmla="*/ 6460060 h 6633037"/>
                <a:gd name="connsiteX7" fmla="*/ 71807 w 6654289"/>
                <a:gd name="connsiteY7" fmla="*/ 4048934 h 6633037"/>
                <a:gd name="connsiteX8" fmla="*/ 23692 w 6654289"/>
                <a:gd name="connsiteY8" fmla="*/ 3073553 h 6633037"/>
                <a:gd name="connsiteX9" fmla="*/ 752239 w 6654289"/>
                <a:gd name="connsiteY9" fmla="*/ 1993784 h 6633037"/>
                <a:gd name="connsiteX10" fmla="*/ 1129593 w 6654289"/>
                <a:gd name="connsiteY10" fmla="*/ 1979513 h 6633037"/>
                <a:gd name="connsiteX11" fmla="*/ 1451629 w 6654289"/>
                <a:gd name="connsiteY11" fmla="*/ 2243373 h 6633037"/>
                <a:gd name="connsiteX12" fmla="*/ 1568694 w 6654289"/>
                <a:gd name="connsiteY12" fmla="*/ 2596756 h 6633037"/>
                <a:gd name="connsiteX13" fmla="*/ 2226226 w 6654289"/>
                <a:gd name="connsiteY13" fmla="*/ 4012926 h 663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54289" h="6633037">
                  <a:moveTo>
                    <a:pt x="2226226" y="4012926"/>
                  </a:moveTo>
                  <a:cubicBezTo>
                    <a:pt x="2515605" y="4465630"/>
                    <a:pt x="3055074" y="4782980"/>
                    <a:pt x="3529113" y="4810879"/>
                  </a:cubicBezTo>
                  <a:cubicBezTo>
                    <a:pt x="4270888" y="4854617"/>
                    <a:pt x="4803174" y="4368663"/>
                    <a:pt x="5018680" y="4171898"/>
                  </a:cubicBezTo>
                  <a:cubicBezTo>
                    <a:pt x="5346757" y="3872362"/>
                    <a:pt x="5553487" y="3531205"/>
                    <a:pt x="5772062" y="3020206"/>
                  </a:cubicBezTo>
                  <a:cubicBezTo>
                    <a:pt x="6420271" y="1504476"/>
                    <a:pt x="6244317" y="-2290"/>
                    <a:pt x="6318261" y="3"/>
                  </a:cubicBezTo>
                  <a:cubicBezTo>
                    <a:pt x="6428905" y="3458"/>
                    <a:pt x="7236728" y="2962101"/>
                    <a:pt x="5861157" y="5037921"/>
                  </a:cubicBezTo>
                  <a:cubicBezTo>
                    <a:pt x="5055998" y="6252950"/>
                    <a:pt x="3688014" y="6986804"/>
                    <a:pt x="2198969" y="6460060"/>
                  </a:cubicBezTo>
                  <a:cubicBezTo>
                    <a:pt x="1093323" y="6068933"/>
                    <a:pt x="340205" y="5143973"/>
                    <a:pt x="71807" y="4048934"/>
                  </a:cubicBezTo>
                  <a:cubicBezTo>
                    <a:pt x="-5117" y="3735081"/>
                    <a:pt x="-18698" y="3392901"/>
                    <a:pt x="23692" y="3073553"/>
                  </a:cubicBezTo>
                  <a:cubicBezTo>
                    <a:pt x="80465" y="2645917"/>
                    <a:pt x="288760" y="2114155"/>
                    <a:pt x="752239" y="1993784"/>
                  </a:cubicBezTo>
                  <a:cubicBezTo>
                    <a:pt x="871608" y="1962793"/>
                    <a:pt x="1008604" y="1953351"/>
                    <a:pt x="1129593" y="1979513"/>
                  </a:cubicBezTo>
                  <a:cubicBezTo>
                    <a:pt x="1277887" y="2011598"/>
                    <a:pt x="1387174" y="2108280"/>
                    <a:pt x="1451629" y="2243373"/>
                  </a:cubicBezTo>
                  <a:cubicBezTo>
                    <a:pt x="1504762" y="2354753"/>
                    <a:pt x="1532518" y="2479477"/>
                    <a:pt x="1568694" y="2596756"/>
                  </a:cubicBezTo>
                  <a:cubicBezTo>
                    <a:pt x="1722124" y="3094222"/>
                    <a:pt x="1944671" y="3572494"/>
                    <a:pt x="2226226" y="4012926"/>
                  </a:cubicBezTo>
                  <a:close/>
                </a:path>
              </a:pathLst>
            </a:custGeom>
            <a:solidFill>
              <a:srgbClr val="1A244A">
                <a:alpha val="7843"/>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E4823248-A177-C6F7-B713-B9B427450D1C}"/>
                </a:ext>
              </a:extLst>
            </p:cNvPr>
            <p:cNvSpPr/>
            <p:nvPr/>
          </p:nvSpPr>
          <p:spPr>
            <a:xfrm>
              <a:off x="-820010" y="-495359"/>
              <a:ext cx="6678250" cy="6578491"/>
            </a:xfrm>
            <a:custGeom>
              <a:avLst/>
              <a:gdLst>
                <a:gd name="connsiteX0" fmla="*/ 4461900 w 6678250"/>
                <a:gd name="connsiteY0" fmla="*/ 2636503 h 6578491"/>
                <a:gd name="connsiteX1" fmla="*/ 3172927 w 6678250"/>
                <a:gd name="connsiteY1" fmla="*/ 1816272 h 6578491"/>
                <a:gd name="connsiteX2" fmla="*/ 1672583 w 6678250"/>
                <a:gd name="connsiteY2" fmla="*/ 2429559 h 6578491"/>
                <a:gd name="connsiteX3" fmla="*/ 899506 w 6678250"/>
                <a:gd name="connsiteY3" fmla="*/ 3568122 h 6578491"/>
                <a:gd name="connsiteX4" fmla="*/ 301476 w 6678250"/>
                <a:gd name="connsiteY4" fmla="*/ 6578486 h 6578491"/>
                <a:gd name="connsiteX5" fmla="*/ 845111 w 6678250"/>
                <a:gd name="connsiteY5" fmla="*/ 1549175 h 6578491"/>
                <a:gd name="connsiteX6" fmla="*/ 4531207 w 6678250"/>
                <a:gd name="connsiteY6" fmla="*/ 190199 h 6578491"/>
                <a:gd name="connsiteX7" fmla="*/ 6616612 w 6678250"/>
                <a:gd name="connsiteY7" fmla="*/ 2637526 h 6578491"/>
                <a:gd name="connsiteX8" fmla="*/ 6647959 w 6678250"/>
                <a:gd name="connsiteY8" fmla="*/ 3613574 h 6578491"/>
                <a:gd name="connsiteX9" fmla="*/ 5900951 w 6678250"/>
                <a:gd name="connsiteY9" fmla="*/ 4680666 h 6578491"/>
                <a:gd name="connsiteX10" fmla="*/ 5523404 w 6678250"/>
                <a:gd name="connsiteY10" fmla="*/ 4688444 h 6578491"/>
                <a:gd name="connsiteX11" fmla="*/ 5205959 w 6678250"/>
                <a:gd name="connsiteY11" fmla="*/ 4419090 h 6578491"/>
                <a:gd name="connsiteX12" fmla="*/ 5094983 w 6678250"/>
                <a:gd name="connsiteY12" fmla="*/ 4063757 h 6578491"/>
                <a:gd name="connsiteX13" fmla="*/ 4461900 w 6678250"/>
                <a:gd name="connsiteY13" fmla="*/ 2636503 h 65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78250" h="6578491">
                  <a:moveTo>
                    <a:pt x="4461900" y="2636503"/>
                  </a:moveTo>
                  <a:cubicBezTo>
                    <a:pt x="4180322" y="2178897"/>
                    <a:pt x="3646395" y="1852302"/>
                    <a:pt x="3172927" y="1816272"/>
                  </a:cubicBezTo>
                  <a:cubicBezTo>
                    <a:pt x="2432008" y="1759797"/>
                    <a:pt x="1891431" y="2236521"/>
                    <a:pt x="1672583" y="2429559"/>
                  </a:cubicBezTo>
                  <a:cubicBezTo>
                    <a:pt x="1339402" y="2723410"/>
                    <a:pt x="1126833" y="3060976"/>
                    <a:pt x="899506" y="3568122"/>
                  </a:cubicBezTo>
                  <a:cubicBezTo>
                    <a:pt x="225343" y="5072508"/>
                    <a:pt x="375380" y="6582054"/>
                    <a:pt x="301476" y="6578486"/>
                  </a:cubicBezTo>
                  <a:cubicBezTo>
                    <a:pt x="190911" y="6573135"/>
                    <a:pt x="-565933" y="3601063"/>
                    <a:pt x="845111" y="1549175"/>
                  </a:cubicBezTo>
                  <a:cubicBezTo>
                    <a:pt x="1671025" y="348169"/>
                    <a:pt x="3051438" y="-362066"/>
                    <a:pt x="4531207" y="190199"/>
                  </a:cubicBezTo>
                  <a:cubicBezTo>
                    <a:pt x="5629956" y="600258"/>
                    <a:pt x="6367070" y="1538040"/>
                    <a:pt x="6616612" y="2637526"/>
                  </a:cubicBezTo>
                  <a:cubicBezTo>
                    <a:pt x="6688130" y="2952640"/>
                    <a:pt x="6695812" y="3295034"/>
                    <a:pt x="6647959" y="3613574"/>
                  </a:cubicBezTo>
                  <a:cubicBezTo>
                    <a:pt x="6583837" y="4040187"/>
                    <a:pt x="6366427" y="4568287"/>
                    <a:pt x="5900951" y="4680666"/>
                  </a:cubicBezTo>
                  <a:cubicBezTo>
                    <a:pt x="5781056" y="4709612"/>
                    <a:pt x="5643941" y="4716699"/>
                    <a:pt x="5523404" y="4688444"/>
                  </a:cubicBezTo>
                  <a:cubicBezTo>
                    <a:pt x="5375681" y="4653814"/>
                    <a:pt x="5268083" y="4555277"/>
                    <a:pt x="5205959" y="4419090"/>
                  </a:cubicBezTo>
                  <a:cubicBezTo>
                    <a:pt x="5154728" y="4306829"/>
                    <a:pt x="5129137" y="4181630"/>
                    <a:pt x="5094983" y="4063757"/>
                  </a:cubicBezTo>
                  <a:cubicBezTo>
                    <a:pt x="4950115" y="3563722"/>
                    <a:pt x="4735821" y="3081716"/>
                    <a:pt x="4461900" y="2636503"/>
                  </a:cubicBezTo>
                  <a:close/>
                </a:path>
              </a:pathLst>
            </a:custGeom>
            <a:solidFill>
              <a:srgbClr val="55D2B1">
                <a:alpha val="25098"/>
              </a:srgbClr>
            </a:solidFill>
            <a:ln w="23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8CBC6B0D-4AEC-64A5-B3C8-C46F89975DC1}"/>
              </a:ext>
            </a:extLst>
          </p:cNvPr>
          <p:cNvSpPr>
            <a:spLocks noGrp="1"/>
          </p:cNvSpPr>
          <p:nvPr>
            <p:ph type="title"/>
          </p:nvPr>
        </p:nvSpPr>
        <p:spPr>
          <a:xfrm>
            <a:off x="838200" y="434253"/>
            <a:ext cx="10515600" cy="720291"/>
          </a:xfrm>
        </p:spPr>
        <p:txBody>
          <a:bodyPr>
            <a:normAutofit/>
          </a:bodyPr>
          <a:lstStyle/>
          <a:p>
            <a:pPr algn="ctr"/>
            <a:r>
              <a:rPr lang="en-US">
                <a:ea typeface="+mj-lt"/>
                <a:cs typeface="+mj-lt"/>
              </a:rPr>
              <a:t>Wave Deep Dives Video</a:t>
            </a:r>
            <a:endParaRPr lang="en-GB"/>
          </a:p>
        </p:txBody>
      </p:sp>
      <p:pic>
        <p:nvPicPr>
          <p:cNvPr id="5" name="Online Media 4" title="Wave Dimensions &amp; Deep Dives - Feedback &amp; Probes">
            <a:hlinkClick r:id="" action="ppaction://media"/>
            <a:extLst>
              <a:ext uri="{FF2B5EF4-FFF2-40B4-BE49-F238E27FC236}">
                <a16:creationId xmlns:a16="http://schemas.microsoft.com/office/drawing/2014/main" id="{969568F0-84F4-DFEC-36A5-B4C623C46F9F}"/>
              </a:ext>
            </a:extLst>
          </p:cNvPr>
          <p:cNvPicPr>
            <a:picLocks noRot="1" noChangeAspect="1"/>
          </p:cNvPicPr>
          <p:nvPr>
            <a:videoFile r:link="rId1"/>
          </p:nvPr>
        </p:nvPicPr>
        <p:blipFill>
          <a:blip r:embed="rId3"/>
          <a:stretch>
            <a:fillRect/>
          </a:stretch>
        </p:blipFill>
        <p:spPr>
          <a:xfrm>
            <a:off x="1585073" y="1326055"/>
            <a:ext cx="9021854" cy="5097692"/>
          </a:xfrm>
          <a:prstGeom prst="rect">
            <a:avLst/>
          </a:prstGeom>
        </p:spPr>
      </p:pic>
    </p:spTree>
    <p:extLst>
      <p:ext uri="{BB962C8B-B14F-4D97-AF65-F5344CB8AC3E}">
        <p14:creationId xmlns:p14="http://schemas.microsoft.com/office/powerpoint/2010/main" val="396189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9CE823-8AEC-F2A0-B39C-4AF6C3B203D0}"/>
              </a:ext>
            </a:extLst>
          </p:cNvPr>
          <p:cNvSpPr>
            <a:spLocks noGrp="1"/>
          </p:cNvSpPr>
          <p:nvPr>
            <p:ph type="body" sz="quarter" idx="10"/>
          </p:nvPr>
        </p:nvSpPr>
        <p:spPr>
          <a:xfrm>
            <a:off x="656608" y="2101724"/>
            <a:ext cx="3906155" cy="2086725"/>
          </a:xfrm>
        </p:spPr>
        <p:txBody>
          <a:bodyPr/>
          <a:lstStyle/>
          <a:p>
            <a:r>
              <a:rPr lang="en-GB"/>
              <a:t>I keep six honest serving men (They taught me all I knew); Their names are What and Why and When and How and Where and Who. </a:t>
            </a:r>
          </a:p>
        </p:txBody>
      </p:sp>
      <p:sp>
        <p:nvSpPr>
          <p:cNvPr id="7" name="Text Placeholder 6">
            <a:extLst>
              <a:ext uri="{FF2B5EF4-FFF2-40B4-BE49-F238E27FC236}">
                <a16:creationId xmlns:a16="http://schemas.microsoft.com/office/drawing/2014/main" id="{87EB8384-5017-C5C4-3613-772129B52FB9}"/>
              </a:ext>
            </a:extLst>
          </p:cNvPr>
          <p:cNvSpPr>
            <a:spLocks noGrp="1"/>
          </p:cNvSpPr>
          <p:nvPr>
            <p:ph type="body" sz="quarter" idx="12"/>
          </p:nvPr>
        </p:nvSpPr>
        <p:spPr>
          <a:xfrm>
            <a:off x="656771" y="4294763"/>
            <a:ext cx="3905992" cy="329207"/>
          </a:xfrm>
        </p:spPr>
        <p:txBody>
          <a:bodyPr/>
          <a:lstStyle/>
          <a:p>
            <a:r>
              <a:rPr lang="en-GB"/>
              <a:t>From ‘The Elephant’s Child’ by Rudyard Kipling </a:t>
            </a:r>
          </a:p>
        </p:txBody>
      </p:sp>
    </p:spTree>
    <p:extLst>
      <p:ext uri="{BB962C8B-B14F-4D97-AF65-F5344CB8AC3E}">
        <p14:creationId xmlns:p14="http://schemas.microsoft.com/office/powerpoint/2010/main" val="9517375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9CDB80-102D-B53C-CBE7-FBF79F895E9C}"/>
              </a:ext>
            </a:extLst>
          </p:cNvPr>
          <p:cNvSpPr>
            <a:spLocks noGrp="1"/>
          </p:cNvSpPr>
          <p:nvPr>
            <p:ph type="title"/>
          </p:nvPr>
        </p:nvSpPr>
        <p:spPr>
          <a:xfrm>
            <a:off x="339438" y="434253"/>
            <a:ext cx="7762344" cy="863605"/>
          </a:xfrm>
        </p:spPr>
        <p:txBody>
          <a:bodyPr>
            <a:normAutofit fontScale="90000"/>
          </a:bodyPr>
          <a:lstStyle/>
          <a:p>
            <a:r>
              <a:rPr lang="en-GB"/>
              <a:t>Useful Open Questions for Feedback Sessions </a:t>
            </a:r>
          </a:p>
        </p:txBody>
      </p:sp>
      <p:sp>
        <p:nvSpPr>
          <p:cNvPr id="8" name="Content Placeholder 5">
            <a:extLst>
              <a:ext uri="{FF2B5EF4-FFF2-40B4-BE49-F238E27FC236}">
                <a16:creationId xmlns:a16="http://schemas.microsoft.com/office/drawing/2014/main" id="{75793471-D0DC-8DA1-AC8E-402060546AB5}"/>
              </a:ext>
            </a:extLst>
          </p:cNvPr>
          <p:cNvSpPr txBox="1">
            <a:spLocks/>
          </p:cNvSpPr>
          <p:nvPr/>
        </p:nvSpPr>
        <p:spPr>
          <a:xfrm>
            <a:off x="339437" y="1842564"/>
            <a:ext cx="9060202" cy="43615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“How does that sound to you?” </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“How important is that area for your current role?” </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“When are you more likely to do this at work?” </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“Why is that important to you?” – Be sensitive!</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“What impact does that style have on your performance at work?” </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“What are the advantages/disadvantages of that particular style?” </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“Where has this been most successful?” </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“Give me an example of when you have demonstrated those behaviors recently.”</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"How easy/difficult do you find it to (e.g. resolve conflict)?" </a:t>
            </a:r>
          </a:p>
          <a:p>
            <a:pPr marL="228600" marR="0" lvl="0" indent="-22860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11519088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0CF4CD-B980-DB53-C3CE-2FAC6D027F35}"/>
              </a:ext>
            </a:extLst>
          </p:cNvPr>
          <p:cNvSpPr>
            <a:spLocks noGrp="1"/>
          </p:cNvSpPr>
          <p:nvPr>
            <p:ph type="title"/>
          </p:nvPr>
        </p:nvSpPr>
        <p:spPr>
          <a:xfrm>
            <a:off x="3950856" y="1319156"/>
            <a:ext cx="7197435" cy="893102"/>
          </a:xfrm>
        </p:spPr>
        <p:txBody>
          <a:bodyPr>
            <a:normAutofit fontScale="90000"/>
          </a:bodyPr>
          <a:lstStyle/>
          <a:p>
            <a:r>
              <a:rPr lang="en-GB"/>
              <a:t>‘Watch-Fors’ and the Barnum Effect </a:t>
            </a:r>
          </a:p>
        </p:txBody>
      </p:sp>
      <p:sp>
        <p:nvSpPr>
          <p:cNvPr id="8" name="Content Placeholder 5">
            <a:extLst>
              <a:ext uri="{FF2B5EF4-FFF2-40B4-BE49-F238E27FC236}">
                <a16:creationId xmlns:a16="http://schemas.microsoft.com/office/drawing/2014/main" id="{F20593EE-714A-5DC8-283D-B338D23BAF2D}"/>
              </a:ext>
            </a:extLst>
          </p:cNvPr>
          <p:cNvSpPr txBox="1">
            <a:spLocks/>
          </p:cNvSpPr>
          <p:nvPr/>
        </p:nvSpPr>
        <p:spPr>
          <a:xfrm>
            <a:off x="3950856" y="2845457"/>
            <a:ext cx="7061274" cy="2758932"/>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2000" b="0" i="0" u="none" strike="noStrike" kern="1200" cap="none" spc="0" normalizeH="0" baseline="0" noProof="0">
                <a:ln>
                  <a:noFill/>
                </a:ln>
                <a:solidFill>
                  <a:srgbClr val="242424"/>
                </a:solidFill>
                <a:effectLst/>
                <a:uLnTx/>
                <a:uFillTx/>
                <a:latin typeface="Arial"/>
                <a:ea typeface="+mn-ea"/>
                <a:cs typeface="+mn-cs"/>
              </a:rPr>
              <a:t>A potential risk of over-reliance on non-empirical forms of validity (e.g. face and faith) is that individuals end up accepting feedback which doesn’t offer any value in predicting work performance. </a:t>
            </a:r>
          </a:p>
          <a:p>
            <a:pPr marL="228600" marR="0" lvl="0" indent="-22860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endParaRPr kumimoji="0" lang="en-GB" sz="2000" b="0" i="0" u="none" strike="noStrike" kern="1200" cap="none" spc="0" normalizeH="0" baseline="0" noProof="0">
              <a:ln>
                <a:noFill/>
              </a:ln>
              <a:solidFill>
                <a:srgbClr val="242424"/>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600"/>
              </a:spcAft>
              <a:buClr>
                <a:srgbClr val="409E85"/>
              </a:buClr>
              <a:buSzTx/>
              <a:buFont typeface="Arial" panose="020B0604020202020204" pitchFamily="34" charset="0"/>
              <a:buChar char="•"/>
              <a:tabLst/>
              <a:defRPr/>
            </a:pPr>
            <a:r>
              <a:rPr kumimoji="0" lang="en-GB" sz="2000" b="0" i="0" u="none" strike="noStrike" kern="1200" cap="none" spc="0" normalizeH="0" baseline="0" noProof="0">
                <a:ln>
                  <a:noFill/>
                </a:ln>
                <a:solidFill>
                  <a:srgbClr val="242424"/>
                </a:solidFill>
                <a:effectLst/>
                <a:uLnTx/>
                <a:uFillTx/>
                <a:latin typeface="Arial"/>
                <a:ea typeface="+mn-ea"/>
                <a:cs typeface="+mn-cs"/>
              </a:rPr>
              <a:t>When people accept general truisms that apply to most people as accurate portrayals of their own uniqueness, this is typically known as the Barnum Effect.</a:t>
            </a:r>
          </a:p>
          <a:p>
            <a:pPr marL="228600" marR="0" lvl="0" indent="-22860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Char char="•"/>
              <a:tabLst/>
              <a:defRPr/>
            </a:pPr>
            <a:endParaRPr kumimoji="0" lang="en-GB" sz="2000" b="0" i="0" u="none" strike="noStrike" kern="1200" cap="none" spc="0" normalizeH="0" baseline="0" noProof="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29905924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18D577E8-135D-11EA-41D5-02B572325300}"/>
              </a:ext>
            </a:extLst>
          </p:cNvPr>
          <p:cNvSpPr/>
          <p:nvPr/>
        </p:nvSpPr>
        <p:spPr>
          <a:xfrm>
            <a:off x="564183" y="1375298"/>
            <a:ext cx="5097794" cy="4878746"/>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7BE05CF0-7747-CF09-76FF-2015590BDFC8}"/>
              </a:ext>
            </a:extLst>
          </p:cNvPr>
          <p:cNvSpPr>
            <a:spLocks noGrp="1"/>
          </p:cNvSpPr>
          <p:nvPr>
            <p:ph type="title"/>
          </p:nvPr>
        </p:nvSpPr>
        <p:spPr/>
        <p:txBody>
          <a:bodyPr/>
          <a:lstStyle/>
          <a:p>
            <a:r>
              <a:rPr lang="en-GB"/>
              <a:t>Feedback tips</a:t>
            </a:r>
          </a:p>
        </p:txBody>
      </p:sp>
      <p:sp>
        <p:nvSpPr>
          <p:cNvPr id="9" name="TextBox 8">
            <a:extLst>
              <a:ext uri="{FF2B5EF4-FFF2-40B4-BE49-F238E27FC236}">
                <a16:creationId xmlns:a16="http://schemas.microsoft.com/office/drawing/2014/main" id="{F2860070-47EE-7C58-8475-C3C45FDACF8D}"/>
              </a:ext>
            </a:extLst>
          </p:cNvPr>
          <p:cNvSpPr txBox="1"/>
          <p:nvPr/>
        </p:nvSpPr>
        <p:spPr>
          <a:xfrm>
            <a:off x="2031403" y="2002794"/>
            <a:ext cx="28121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Most Effective Feedback</a:t>
            </a:r>
          </a:p>
        </p:txBody>
      </p:sp>
      <p:sp>
        <p:nvSpPr>
          <p:cNvPr id="10" name="TextBox 9">
            <a:extLst>
              <a:ext uri="{FF2B5EF4-FFF2-40B4-BE49-F238E27FC236}">
                <a16:creationId xmlns:a16="http://schemas.microsoft.com/office/drawing/2014/main" id="{19CB22DF-3300-6AB5-73EC-A91010169107}"/>
              </a:ext>
            </a:extLst>
          </p:cNvPr>
          <p:cNvSpPr txBox="1"/>
          <p:nvPr/>
        </p:nvSpPr>
        <p:spPr>
          <a:xfrm>
            <a:off x="911491" y="2924912"/>
            <a:ext cx="4236242" cy="30162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Prepare</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Keep the conversation two-way</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Be sensitive and empathic; be objective with the profile</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Actively listen and summarize</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Describe behaviours, not scores or numbers</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Use the Wave feedback help sheet</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Use self-report language throughout, for example, “your responses suggest…”</a:t>
            </a:r>
          </a:p>
        </p:txBody>
      </p:sp>
      <p:grpSp>
        <p:nvGrpSpPr>
          <p:cNvPr id="69" name="Group 68">
            <a:extLst>
              <a:ext uri="{FF2B5EF4-FFF2-40B4-BE49-F238E27FC236}">
                <a16:creationId xmlns:a16="http://schemas.microsoft.com/office/drawing/2014/main" id="{5C8B9BDE-0F02-372E-5CFC-B0E9E1A2ED78}"/>
              </a:ext>
            </a:extLst>
          </p:cNvPr>
          <p:cNvGrpSpPr/>
          <p:nvPr/>
        </p:nvGrpSpPr>
        <p:grpSpPr>
          <a:xfrm>
            <a:off x="999249" y="1854529"/>
            <a:ext cx="893445" cy="849629"/>
            <a:chOff x="10729989" y="2570358"/>
            <a:chExt cx="893445" cy="849629"/>
          </a:xfrm>
        </p:grpSpPr>
        <p:sp>
          <p:nvSpPr>
            <p:cNvPr id="63" name="Freeform: Shape 62">
              <a:extLst>
                <a:ext uri="{FF2B5EF4-FFF2-40B4-BE49-F238E27FC236}">
                  <a16:creationId xmlns:a16="http://schemas.microsoft.com/office/drawing/2014/main" id="{8716EB61-BEFE-E2A9-BF07-5E5B33DF2F8F}"/>
                </a:ext>
              </a:extLst>
            </p:cNvPr>
            <p:cNvSpPr/>
            <p:nvPr/>
          </p:nvSpPr>
          <p:spPr>
            <a:xfrm>
              <a:off x="11065566" y="2838055"/>
              <a:ext cx="234247" cy="187885"/>
            </a:xfrm>
            <a:custGeom>
              <a:avLst/>
              <a:gdLst>
                <a:gd name="connsiteX0" fmla="*/ 259090 w 297875"/>
                <a:gd name="connsiteY0" fmla="*/ 4654 h 238920"/>
                <a:gd name="connsiteX1" fmla="*/ 240472 w 297875"/>
                <a:gd name="connsiteY1" fmla="*/ 4654 h 238920"/>
                <a:gd name="connsiteX2" fmla="*/ 110152 w 297875"/>
                <a:gd name="connsiteY2" fmla="*/ 138078 h 238920"/>
                <a:gd name="connsiteX3" fmla="*/ 57403 w 297875"/>
                <a:gd name="connsiteY3" fmla="*/ 85329 h 238920"/>
                <a:gd name="connsiteX4" fmla="*/ 38786 w 297875"/>
                <a:gd name="connsiteY4" fmla="*/ 85329 h 238920"/>
                <a:gd name="connsiteX5" fmla="*/ 4654 w 297875"/>
                <a:gd name="connsiteY5" fmla="*/ 122563 h 238920"/>
                <a:gd name="connsiteX6" fmla="*/ 4654 w 297875"/>
                <a:gd name="connsiteY6" fmla="*/ 141181 h 238920"/>
                <a:gd name="connsiteX7" fmla="*/ 97740 w 297875"/>
                <a:gd name="connsiteY7" fmla="*/ 234267 h 238920"/>
                <a:gd name="connsiteX8" fmla="*/ 116358 w 297875"/>
                <a:gd name="connsiteY8" fmla="*/ 234267 h 238920"/>
                <a:gd name="connsiteX9" fmla="*/ 293221 w 297875"/>
                <a:gd name="connsiteY9" fmla="*/ 57403 h 238920"/>
                <a:gd name="connsiteX10" fmla="*/ 293221 w 297875"/>
                <a:gd name="connsiteY10" fmla="*/ 38786 h 238920"/>
                <a:gd name="connsiteX11" fmla="*/ 259090 w 297875"/>
                <a:gd name="connsiteY11" fmla="*/ 4654 h 23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875" h="238920">
                  <a:moveTo>
                    <a:pt x="259090" y="4654"/>
                  </a:moveTo>
                  <a:cubicBezTo>
                    <a:pt x="252884" y="-1551"/>
                    <a:pt x="246678" y="-1551"/>
                    <a:pt x="240472" y="4654"/>
                  </a:cubicBezTo>
                  <a:lnTo>
                    <a:pt x="110152" y="138078"/>
                  </a:lnTo>
                  <a:lnTo>
                    <a:pt x="57403" y="85329"/>
                  </a:lnTo>
                  <a:cubicBezTo>
                    <a:pt x="51197" y="79123"/>
                    <a:pt x="44992" y="79123"/>
                    <a:pt x="38786" y="85329"/>
                  </a:cubicBezTo>
                  <a:lnTo>
                    <a:pt x="4654" y="122563"/>
                  </a:lnTo>
                  <a:cubicBezTo>
                    <a:pt x="-1551" y="128769"/>
                    <a:pt x="-1551" y="134975"/>
                    <a:pt x="4654" y="141181"/>
                  </a:cubicBezTo>
                  <a:lnTo>
                    <a:pt x="97740" y="234267"/>
                  </a:lnTo>
                  <a:cubicBezTo>
                    <a:pt x="103946" y="240472"/>
                    <a:pt x="110152" y="240472"/>
                    <a:pt x="116358" y="234267"/>
                  </a:cubicBezTo>
                  <a:lnTo>
                    <a:pt x="293221" y="57403"/>
                  </a:lnTo>
                  <a:cubicBezTo>
                    <a:pt x="299427" y="51197"/>
                    <a:pt x="299427" y="44992"/>
                    <a:pt x="293221" y="38786"/>
                  </a:cubicBezTo>
                  <a:lnTo>
                    <a:pt x="259090" y="4654"/>
                  </a:lnTo>
                  <a:close/>
                </a:path>
              </a:pathLst>
            </a:custGeom>
            <a:solidFill>
              <a:schemeClr val="tx2"/>
            </a:solidFill>
            <a:ln w="31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7" name="Freeform: Shape 66">
              <a:extLst>
                <a:ext uri="{FF2B5EF4-FFF2-40B4-BE49-F238E27FC236}">
                  <a16:creationId xmlns:a16="http://schemas.microsoft.com/office/drawing/2014/main" id="{0B97E5F7-82F5-DC81-9FF5-FA626FAFEED9}"/>
                </a:ext>
              </a:extLst>
            </p:cNvPr>
            <p:cNvSpPr/>
            <p:nvPr/>
          </p:nvSpPr>
          <p:spPr>
            <a:xfrm>
              <a:off x="10729989" y="2570358"/>
              <a:ext cx="893445" cy="849629"/>
            </a:xfrm>
            <a:custGeom>
              <a:avLst/>
              <a:gdLst>
                <a:gd name="connsiteX0" fmla="*/ 893445 w 893445"/>
                <a:gd name="connsiteY0" fmla="*/ 586740 h 849629"/>
                <a:gd name="connsiteX1" fmla="*/ 893445 w 893445"/>
                <a:gd name="connsiteY1" fmla="*/ 123825 h 849629"/>
                <a:gd name="connsiteX2" fmla="*/ 769620 w 893445"/>
                <a:gd name="connsiteY2" fmla="*/ 0 h 849629"/>
                <a:gd name="connsiteX3" fmla="*/ 123825 w 893445"/>
                <a:gd name="connsiteY3" fmla="*/ 0 h 849629"/>
                <a:gd name="connsiteX4" fmla="*/ 0 w 893445"/>
                <a:gd name="connsiteY4" fmla="*/ 123825 h 849629"/>
                <a:gd name="connsiteX5" fmla="*/ 0 w 893445"/>
                <a:gd name="connsiteY5" fmla="*/ 586740 h 849629"/>
                <a:gd name="connsiteX6" fmla="*/ 123825 w 893445"/>
                <a:gd name="connsiteY6" fmla="*/ 710565 h 849629"/>
                <a:gd name="connsiteX7" fmla="*/ 433388 w 893445"/>
                <a:gd name="connsiteY7" fmla="*/ 710565 h 849629"/>
                <a:gd name="connsiteX8" fmla="*/ 518160 w 893445"/>
                <a:gd name="connsiteY8" fmla="*/ 831533 h 849629"/>
                <a:gd name="connsiteX9" fmla="*/ 551498 w 893445"/>
                <a:gd name="connsiteY9" fmla="*/ 849630 h 849629"/>
                <a:gd name="connsiteX10" fmla="*/ 584835 w 893445"/>
                <a:gd name="connsiteY10" fmla="*/ 831533 h 849629"/>
                <a:gd name="connsiteX11" fmla="*/ 669608 w 893445"/>
                <a:gd name="connsiteY11" fmla="*/ 710565 h 849629"/>
                <a:gd name="connsiteX12" fmla="*/ 769620 w 893445"/>
                <a:gd name="connsiteY12" fmla="*/ 710565 h 849629"/>
                <a:gd name="connsiteX13" fmla="*/ 893445 w 893445"/>
                <a:gd name="connsiteY13" fmla="*/ 586740 h 849629"/>
                <a:gd name="connsiteX14" fmla="*/ 836295 w 893445"/>
                <a:gd name="connsiteY14" fmla="*/ 586740 h 849629"/>
                <a:gd name="connsiteX15" fmla="*/ 769620 w 893445"/>
                <a:gd name="connsiteY15" fmla="*/ 653415 h 849629"/>
                <a:gd name="connsiteX16" fmla="*/ 656273 w 893445"/>
                <a:gd name="connsiteY16" fmla="*/ 653415 h 849629"/>
                <a:gd name="connsiteX17" fmla="*/ 632460 w 893445"/>
                <a:gd name="connsiteY17" fmla="*/ 665798 h 849629"/>
                <a:gd name="connsiteX18" fmla="*/ 552450 w 893445"/>
                <a:gd name="connsiteY18" fmla="*/ 780098 h 849629"/>
                <a:gd name="connsiteX19" fmla="*/ 472440 w 893445"/>
                <a:gd name="connsiteY19" fmla="*/ 665798 h 849629"/>
                <a:gd name="connsiteX20" fmla="*/ 448628 w 893445"/>
                <a:gd name="connsiteY20" fmla="*/ 653415 h 849629"/>
                <a:gd name="connsiteX21" fmla="*/ 123825 w 893445"/>
                <a:gd name="connsiteY21" fmla="*/ 653415 h 849629"/>
                <a:gd name="connsiteX22" fmla="*/ 57150 w 893445"/>
                <a:gd name="connsiteY22" fmla="*/ 586740 h 849629"/>
                <a:gd name="connsiteX23" fmla="*/ 57150 w 893445"/>
                <a:gd name="connsiteY23" fmla="*/ 123825 h 849629"/>
                <a:gd name="connsiteX24" fmla="*/ 123825 w 893445"/>
                <a:gd name="connsiteY24" fmla="*/ 57150 h 849629"/>
                <a:gd name="connsiteX25" fmla="*/ 769620 w 893445"/>
                <a:gd name="connsiteY25" fmla="*/ 57150 h 849629"/>
                <a:gd name="connsiteX26" fmla="*/ 836295 w 893445"/>
                <a:gd name="connsiteY26" fmla="*/ 123825 h 849629"/>
                <a:gd name="connsiteX27" fmla="*/ 836295 w 893445"/>
                <a:gd name="connsiteY27" fmla="*/ 586740 h 8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3445" h="849629">
                  <a:moveTo>
                    <a:pt x="893445" y="586740"/>
                  </a:moveTo>
                  <a:lnTo>
                    <a:pt x="893445" y="123825"/>
                  </a:lnTo>
                  <a:cubicBezTo>
                    <a:pt x="893445" y="55245"/>
                    <a:pt x="838200" y="0"/>
                    <a:pt x="769620" y="0"/>
                  </a:cubicBezTo>
                  <a:lnTo>
                    <a:pt x="123825" y="0"/>
                  </a:lnTo>
                  <a:cubicBezTo>
                    <a:pt x="55245" y="0"/>
                    <a:pt x="0" y="55245"/>
                    <a:pt x="0" y="123825"/>
                  </a:cubicBezTo>
                  <a:lnTo>
                    <a:pt x="0" y="586740"/>
                  </a:lnTo>
                  <a:cubicBezTo>
                    <a:pt x="0" y="655320"/>
                    <a:pt x="55245" y="710565"/>
                    <a:pt x="123825" y="710565"/>
                  </a:cubicBezTo>
                  <a:lnTo>
                    <a:pt x="433388" y="710565"/>
                  </a:lnTo>
                  <a:lnTo>
                    <a:pt x="518160" y="831533"/>
                  </a:lnTo>
                  <a:cubicBezTo>
                    <a:pt x="525780" y="842963"/>
                    <a:pt x="538163" y="849630"/>
                    <a:pt x="551498" y="849630"/>
                  </a:cubicBezTo>
                  <a:cubicBezTo>
                    <a:pt x="564833" y="849630"/>
                    <a:pt x="577215" y="842963"/>
                    <a:pt x="584835" y="831533"/>
                  </a:cubicBezTo>
                  <a:lnTo>
                    <a:pt x="669608" y="710565"/>
                  </a:lnTo>
                  <a:lnTo>
                    <a:pt x="769620" y="710565"/>
                  </a:lnTo>
                  <a:cubicBezTo>
                    <a:pt x="838200" y="710565"/>
                    <a:pt x="893445" y="655320"/>
                    <a:pt x="893445" y="586740"/>
                  </a:cubicBezTo>
                  <a:close/>
                  <a:moveTo>
                    <a:pt x="836295" y="586740"/>
                  </a:moveTo>
                  <a:cubicBezTo>
                    <a:pt x="836295" y="623888"/>
                    <a:pt x="806768" y="653415"/>
                    <a:pt x="769620" y="653415"/>
                  </a:cubicBezTo>
                  <a:lnTo>
                    <a:pt x="656273" y="653415"/>
                  </a:lnTo>
                  <a:cubicBezTo>
                    <a:pt x="646748" y="653415"/>
                    <a:pt x="638175" y="658178"/>
                    <a:pt x="632460" y="665798"/>
                  </a:cubicBezTo>
                  <a:lnTo>
                    <a:pt x="552450" y="780098"/>
                  </a:lnTo>
                  <a:lnTo>
                    <a:pt x="472440" y="665798"/>
                  </a:lnTo>
                  <a:cubicBezTo>
                    <a:pt x="466725" y="658178"/>
                    <a:pt x="458153" y="653415"/>
                    <a:pt x="448628" y="653415"/>
                  </a:cubicBezTo>
                  <a:lnTo>
                    <a:pt x="123825" y="653415"/>
                  </a:lnTo>
                  <a:cubicBezTo>
                    <a:pt x="86678" y="653415"/>
                    <a:pt x="57150" y="623888"/>
                    <a:pt x="57150" y="586740"/>
                  </a:cubicBezTo>
                  <a:lnTo>
                    <a:pt x="57150" y="123825"/>
                  </a:lnTo>
                  <a:cubicBezTo>
                    <a:pt x="57150" y="86678"/>
                    <a:pt x="86678" y="57150"/>
                    <a:pt x="123825" y="57150"/>
                  </a:cubicBezTo>
                  <a:lnTo>
                    <a:pt x="769620" y="57150"/>
                  </a:lnTo>
                  <a:cubicBezTo>
                    <a:pt x="806768" y="57150"/>
                    <a:pt x="836295" y="86678"/>
                    <a:pt x="836295" y="123825"/>
                  </a:cubicBezTo>
                  <a:cubicBezTo>
                    <a:pt x="836295" y="123825"/>
                    <a:pt x="836295" y="586740"/>
                    <a:pt x="836295" y="586740"/>
                  </a:cubicBez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8" name="Oval 67">
              <a:extLst>
                <a:ext uri="{FF2B5EF4-FFF2-40B4-BE49-F238E27FC236}">
                  <a16:creationId xmlns:a16="http://schemas.microsoft.com/office/drawing/2014/main" id="{95260B3E-082B-E104-8100-090A3A1C6E3B}"/>
                </a:ext>
              </a:extLst>
            </p:cNvPr>
            <p:cNvSpPr/>
            <p:nvPr/>
          </p:nvSpPr>
          <p:spPr>
            <a:xfrm>
              <a:off x="10957661" y="2703565"/>
              <a:ext cx="442408" cy="44240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73" name="Group 72">
            <a:extLst>
              <a:ext uri="{FF2B5EF4-FFF2-40B4-BE49-F238E27FC236}">
                <a16:creationId xmlns:a16="http://schemas.microsoft.com/office/drawing/2014/main" id="{06FE4C12-DD70-A8C6-0F5C-066BE06E2770}"/>
              </a:ext>
            </a:extLst>
          </p:cNvPr>
          <p:cNvGrpSpPr/>
          <p:nvPr/>
        </p:nvGrpSpPr>
        <p:grpSpPr>
          <a:xfrm>
            <a:off x="6009285" y="1375299"/>
            <a:ext cx="5309753" cy="4878745"/>
            <a:chOff x="6009285" y="1375297"/>
            <a:chExt cx="5309753" cy="4878745"/>
          </a:xfrm>
        </p:grpSpPr>
        <p:sp>
          <p:nvSpPr>
            <p:cNvPr id="5" name="Freeform: Shape 4">
              <a:extLst>
                <a:ext uri="{FF2B5EF4-FFF2-40B4-BE49-F238E27FC236}">
                  <a16:creationId xmlns:a16="http://schemas.microsoft.com/office/drawing/2014/main" id="{DAF15FD8-46FC-25DA-F9A3-DE6BF3853A49}"/>
                </a:ext>
              </a:extLst>
            </p:cNvPr>
            <p:cNvSpPr/>
            <p:nvPr/>
          </p:nvSpPr>
          <p:spPr>
            <a:xfrm>
              <a:off x="6009285" y="1375297"/>
              <a:ext cx="5309753" cy="4878745"/>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85DAEC67-6DFF-62B9-7431-E2A29DFC48FB}"/>
                </a:ext>
              </a:extLst>
            </p:cNvPr>
            <p:cNvSpPr txBox="1"/>
            <p:nvPr/>
          </p:nvSpPr>
          <p:spPr>
            <a:xfrm>
              <a:off x="7565346" y="2002792"/>
              <a:ext cx="35700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Less Effective Feedback </a:t>
              </a:r>
            </a:p>
          </p:txBody>
        </p:sp>
        <p:grpSp>
          <p:nvGrpSpPr>
            <p:cNvPr id="71" name="Group 70">
              <a:extLst>
                <a:ext uri="{FF2B5EF4-FFF2-40B4-BE49-F238E27FC236}">
                  <a16:creationId xmlns:a16="http://schemas.microsoft.com/office/drawing/2014/main" id="{1851A6F9-EC01-0C2B-7C92-795400541FE2}"/>
                </a:ext>
              </a:extLst>
            </p:cNvPr>
            <p:cNvGrpSpPr/>
            <p:nvPr/>
          </p:nvGrpSpPr>
          <p:grpSpPr>
            <a:xfrm>
              <a:off x="6488257" y="1845996"/>
              <a:ext cx="893445" cy="849629"/>
              <a:chOff x="9555945" y="441866"/>
              <a:chExt cx="893445" cy="849629"/>
            </a:xfrm>
          </p:grpSpPr>
          <p:sp>
            <p:nvSpPr>
              <p:cNvPr id="15" name="Freeform: Shape 14">
                <a:extLst>
                  <a:ext uri="{FF2B5EF4-FFF2-40B4-BE49-F238E27FC236}">
                    <a16:creationId xmlns:a16="http://schemas.microsoft.com/office/drawing/2014/main" id="{56FB3B40-9A01-DE77-55E6-FDA300E7BB50}"/>
                  </a:ext>
                </a:extLst>
              </p:cNvPr>
              <p:cNvSpPr/>
              <p:nvPr/>
            </p:nvSpPr>
            <p:spPr>
              <a:xfrm>
                <a:off x="9555945" y="441866"/>
                <a:ext cx="893445" cy="849629"/>
              </a:xfrm>
              <a:custGeom>
                <a:avLst/>
                <a:gdLst>
                  <a:gd name="connsiteX0" fmla="*/ 893445 w 893445"/>
                  <a:gd name="connsiteY0" fmla="*/ 586740 h 849629"/>
                  <a:gd name="connsiteX1" fmla="*/ 893445 w 893445"/>
                  <a:gd name="connsiteY1" fmla="*/ 123825 h 849629"/>
                  <a:gd name="connsiteX2" fmla="*/ 769620 w 893445"/>
                  <a:gd name="connsiteY2" fmla="*/ 0 h 849629"/>
                  <a:gd name="connsiteX3" fmla="*/ 123825 w 893445"/>
                  <a:gd name="connsiteY3" fmla="*/ 0 h 849629"/>
                  <a:gd name="connsiteX4" fmla="*/ 0 w 893445"/>
                  <a:gd name="connsiteY4" fmla="*/ 123825 h 849629"/>
                  <a:gd name="connsiteX5" fmla="*/ 0 w 893445"/>
                  <a:gd name="connsiteY5" fmla="*/ 586740 h 849629"/>
                  <a:gd name="connsiteX6" fmla="*/ 123825 w 893445"/>
                  <a:gd name="connsiteY6" fmla="*/ 710565 h 849629"/>
                  <a:gd name="connsiteX7" fmla="*/ 433388 w 893445"/>
                  <a:gd name="connsiteY7" fmla="*/ 710565 h 849629"/>
                  <a:gd name="connsiteX8" fmla="*/ 518160 w 893445"/>
                  <a:gd name="connsiteY8" fmla="*/ 831533 h 849629"/>
                  <a:gd name="connsiteX9" fmla="*/ 551498 w 893445"/>
                  <a:gd name="connsiteY9" fmla="*/ 849630 h 849629"/>
                  <a:gd name="connsiteX10" fmla="*/ 584835 w 893445"/>
                  <a:gd name="connsiteY10" fmla="*/ 831533 h 849629"/>
                  <a:gd name="connsiteX11" fmla="*/ 669608 w 893445"/>
                  <a:gd name="connsiteY11" fmla="*/ 710565 h 849629"/>
                  <a:gd name="connsiteX12" fmla="*/ 769620 w 893445"/>
                  <a:gd name="connsiteY12" fmla="*/ 710565 h 849629"/>
                  <a:gd name="connsiteX13" fmla="*/ 893445 w 893445"/>
                  <a:gd name="connsiteY13" fmla="*/ 586740 h 849629"/>
                  <a:gd name="connsiteX14" fmla="*/ 836295 w 893445"/>
                  <a:gd name="connsiteY14" fmla="*/ 586740 h 849629"/>
                  <a:gd name="connsiteX15" fmla="*/ 769620 w 893445"/>
                  <a:gd name="connsiteY15" fmla="*/ 653415 h 849629"/>
                  <a:gd name="connsiteX16" fmla="*/ 656273 w 893445"/>
                  <a:gd name="connsiteY16" fmla="*/ 653415 h 849629"/>
                  <a:gd name="connsiteX17" fmla="*/ 632460 w 893445"/>
                  <a:gd name="connsiteY17" fmla="*/ 665798 h 849629"/>
                  <a:gd name="connsiteX18" fmla="*/ 552450 w 893445"/>
                  <a:gd name="connsiteY18" fmla="*/ 780098 h 849629"/>
                  <a:gd name="connsiteX19" fmla="*/ 472440 w 893445"/>
                  <a:gd name="connsiteY19" fmla="*/ 665798 h 849629"/>
                  <a:gd name="connsiteX20" fmla="*/ 448628 w 893445"/>
                  <a:gd name="connsiteY20" fmla="*/ 653415 h 849629"/>
                  <a:gd name="connsiteX21" fmla="*/ 123825 w 893445"/>
                  <a:gd name="connsiteY21" fmla="*/ 653415 h 849629"/>
                  <a:gd name="connsiteX22" fmla="*/ 57150 w 893445"/>
                  <a:gd name="connsiteY22" fmla="*/ 586740 h 849629"/>
                  <a:gd name="connsiteX23" fmla="*/ 57150 w 893445"/>
                  <a:gd name="connsiteY23" fmla="*/ 123825 h 849629"/>
                  <a:gd name="connsiteX24" fmla="*/ 123825 w 893445"/>
                  <a:gd name="connsiteY24" fmla="*/ 57150 h 849629"/>
                  <a:gd name="connsiteX25" fmla="*/ 769620 w 893445"/>
                  <a:gd name="connsiteY25" fmla="*/ 57150 h 849629"/>
                  <a:gd name="connsiteX26" fmla="*/ 836295 w 893445"/>
                  <a:gd name="connsiteY26" fmla="*/ 123825 h 849629"/>
                  <a:gd name="connsiteX27" fmla="*/ 836295 w 893445"/>
                  <a:gd name="connsiteY27" fmla="*/ 586740 h 8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3445" h="849629">
                    <a:moveTo>
                      <a:pt x="893445" y="586740"/>
                    </a:moveTo>
                    <a:lnTo>
                      <a:pt x="893445" y="123825"/>
                    </a:lnTo>
                    <a:cubicBezTo>
                      <a:pt x="893445" y="55245"/>
                      <a:pt x="838200" y="0"/>
                      <a:pt x="769620" y="0"/>
                    </a:cubicBezTo>
                    <a:lnTo>
                      <a:pt x="123825" y="0"/>
                    </a:lnTo>
                    <a:cubicBezTo>
                      <a:pt x="55245" y="0"/>
                      <a:pt x="0" y="55245"/>
                      <a:pt x="0" y="123825"/>
                    </a:cubicBezTo>
                    <a:lnTo>
                      <a:pt x="0" y="586740"/>
                    </a:lnTo>
                    <a:cubicBezTo>
                      <a:pt x="0" y="655320"/>
                      <a:pt x="55245" y="710565"/>
                      <a:pt x="123825" y="710565"/>
                    </a:cubicBezTo>
                    <a:lnTo>
                      <a:pt x="433388" y="710565"/>
                    </a:lnTo>
                    <a:lnTo>
                      <a:pt x="518160" y="831533"/>
                    </a:lnTo>
                    <a:cubicBezTo>
                      <a:pt x="525780" y="842963"/>
                      <a:pt x="538163" y="849630"/>
                      <a:pt x="551498" y="849630"/>
                    </a:cubicBezTo>
                    <a:cubicBezTo>
                      <a:pt x="564833" y="849630"/>
                      <a:pt x="577215" y="842963"/>
                      <a:pt x="584835" y="831533"/>
                    </a:cubicBezTo>
                    <a:lnTo>
                      <a:pt x="669608" y="710565"/>
                    </a:lnTo>
                    <a:lnTo>
                      <a:pt x="769620" y="710565"/>
                    </a:lnTo>
                    <a:cubicBezTo>
                      <a:pt x="838200" y="710565"/>
                      <a:pt x="893445" y="655320"/>
                      <a:pt x="893445" y="586740"/>
                    </a:cubicBezTo>
                    <a:close/>
                    <a:moveTo>
                      <a:pt x="836295" y="586740"/>
                    </a:moveTo>
                    <a:cubicBezTo>
                      <a:pt x="836295" y="623888"/>
                      <a:pt x="806768" y="653415"/>
                      <a:pt x="769620" y="653415"/>
                    </a:cubicBezTo>
                    <a:lnTo>
                      <a:pt x="656273" y="653415"/>
                    </a:lnTo>
                    <a:cubicBezTo>
                      <a:pt x="646748" y="653415"/>
                      <a:pt x="638175" y="658178"/>
                      <a:pt x="632460" y="665798"/>
                    </a:cubicBezTo>
                    <a:lnTo>
                      <a:pt x="552450" y="780098"/>
                    </a:lnTo>
                    <a:lnTo>
                      <a:pt x="472440" y="665798"/>
                    </a:lnTo>
                    <a:cubicBezTo>
                      <a:pt x="466725" y="658178"/>
                      <a:pt x="458153" y="653415"/>
                      <a:pt x="448628" y="653415"/>
                    </a:cubicBezTo>
                    <a:lnTo>
                      <a:pt x="123825" y="653415"/>
                    </a:lnTo>
                    <a:cubicBezTo>
                      <a:pt x="86678" y="653415"/>
                      <a:pt x="57150" y="623888"/>
                      <a:pt x="57150" y="586740"/>
                    </a:cubicBezTo>
                    <a:lnTo>
                      <a:pt x="57150" y="123825"/>
                    </a:lnTo>
                    <a:cubicBezTo>
                      <a:pt x="57150" y="86678"/>
                      <a:pt x="86678" y="57150"/>
                      <a:pt x="123825" y="57150"/>
                    </a:cubicBezTo>
                    <a:lnTo>
                      <a:pt x="769620" y="57150"/>
                    </a:lnTo>
                    <a:cubicBezTo>
                      <a:pt x="806768" y="57150"/>
                      <a:pt x="836295" y="86678"/>
                      <a:pt x="836295" y="123825"/>
                    </a:cubicBezTo>
                    <a:cubicBezTo>
                      <a:pt x="836295" y="123825"/>
                      <a:pt x="836295" y="586740"/>
                      <a:pt x="836295" y="58674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3" name="Freeform: Shape 52">
                <a:extLst>
                  <a:ext uri="{FF2B5EF4-FFF2-40B4-BE49-F238E27FC236}">
                    <a16:creationId xmlns:a16="http://schemas.microsoft.com/office/drawing/2014/main" id="{6CA70525-F847-90AE-E07D-BC62A2373118}"/>
                  </a:ext>
                </a:extLst>
              </p:cNvPr>
              <p:cNvSpPr/>
              <p:nvPr/>
            </p:nvSpPr>
            <p:spPr>
              <a:xfrm>
                <a:off x="9922326" y="706147"/>
                <a:ext cx="179059" cy="179059"/>
              </a:xfrm>
              <a:custGeom>
                <a:avLst/>
                <a:gdLst>
                  <a:gd name="connsiteX0" fmla="*/ 220304 w 229612"/>
                  <a:gd name="connsiteY0" fmla="*/ 9309 h 229612"/>
                  <a:gd name="connsiteX1" fmla="*/ 176864 w 229612"/>
                  <a:gd name="connsiteY1" fmla="*/ 9309 h 229612"/>
                  <a:gd name="connsiteX2" fmla="*/ 114806 w 229612"/>
                  <a:gd name="connsiteY2" fmla="*/ 71366 h 229612"/>
                  <a:gd name="connsiteX3" fmla="*/ 52749 w 229612"/>
                  <a:gd name="connsiteY3" fmla="*/ 9309 h 229612"/>
                  <a:gd name="connsiteX4" fmla="*/ 9309 w 229612"/>
                  <a:gd name="connsiteY4" fmla="*/ 9309 h 229612"/>
                  <a:gd name="connsiteX5" fmla="*/ 9309 w 229612"/>
                  <a:gd name="connsiteY5" fmla="*/ 52749 h 229612"/>
                  <a:gd name="connsiteX6" fmla="*/ 71366 w 229612"/>
                  <a:gd name="connsiteY6" fmla="*/ 114806 h 229612"/>
                  <a:gd name="connsiteX7" fmla="*/ 9309 w 229612"/>
                  <a:gd name="connsiteY7" fmla="*/ 176864 h 229612"/>
                  <a:gd name="connsiteX8" fmla="*/ 9309 w 229612"/>
                  <a:gd name="connsiteY8" fmla="*/ 220304 h 229612"/>
                  <a:gd name="connsiteX9" fmla="*/ 52749 w 229612"/>
                  <a:gd name="connsiteY9" fmla="*/ 220304 h 229612"/>
                  <a:gd name="connsiteX10" fmla="*/ 114806 w 229612"/>
                  <a:gd name="connsiteY10" fmla="*/ 158246 h 229612"/>
                  <a:gd name="connsiteX11" fmla="*/ 176864 w 229612"/>
                  <a:gd name="connsiteY11" fmla="*/ 220304 h 229612"/>
                  <a:gd name="connsiteX12" fmla="*/ 220304 w 229612"/>
                  <a:gd name="connsiteY12" fmla="*/ 220304 h 229612"/>
                  <a:gd name="connsiteX13" fmla="*/ 220304 w 229612"/>
                  <a:gd name="connsiteY13" fmla="*/ 176864 h 229612"/>
                  <a:gd name="connsiteX14" fmla="*/ 158246 w 229612"/>
                  <a:gd name="connsiteY14" fmla="*/ 114806 h 229612"/>
                  <a:gd name="connsiteX15" fmla="*/ 220304 w 229612"/>
                  <a:gd name="connsiteY15" fmla="*/ 52749 h 229612"/>
                  <a:gd name="connsiteX16" fmla="*/ 220304 w 229612"/>
                  <a:gd name="connsiteY16" fmla="*/ 9309 h 22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612" h="229612">
                    <a:moveTo>
                      <a:pt x="220304" y="9309"/>
                    </a:moveTo>
                    <a:cubicBezTo>
                      <a:pt x="207892" y="-3103"/>
                      <a:pt x="189275" y="-3103"/>
                      <a:pt x="176864" y="9309"/>
                    </a:cubicBezTo>
                    <a:lnTo>
                      <a:pt x="114806" y="71366"/>
                    </a:lnTo>
                    <a:lnTo>
                      <a:pt x="52749" y="9309"/>
                    </a:lnTo>
                    <a:cubicBezTo>
                      <a:pt x="40337" y="-3103"/>
                      <a:pt x="21720" y="-3103"/>
                      <a:pt x="9309" y="9309"/>
                    </a:cubicBezTo>
                    <a:cubicBezTo>
                      <a:pt x="-3103" y="21720"/>
                      <a:pt x="-3103" y="40337"/>
                      <a:pt x="9309" y="52749"/>
                    </a:cubicBezTo>
                    <a:lnTo>
                      <a:pt x="71366" y="114806"/>
                    </a:lnTo>
                    <a:lnTo>
                      <a:pt x="9309" y="176864"/>
                    </a:lnTo>
                    <a:cubicBezTo>
                      <a:pt x="-3103" y="189275"/>
                      <a:pt x="-3103" y="207892"/>
                      <a:pt x="9309" y="220304"/>
                    </a:cubicBezTo>
                    <a:cubicBezTo>
                      <a:pt x="21720" y="232715"/>
                      <a:pt x="40337" y="232715"/>
                      <a:pt x="52749" y="220304"/>
                    </a:cubicBezTo>
                    <a:lnTo>
                      <a:pt x="114806" y="158246"/>
                    </a:lnTo>
                    <a:lnTo>
                      <a:pt x="176864" y="220304"/>
                    </a:lnTo>
                    <a:cubicBezTo>
                      <a:pt x="189275" y="232715"/>
                      <a:pt x="207892" y="232715"/>
                      <a:pt x="220304" y="220304"/>
                    </a:cubicBezTo>
                    <a:cubicBezTo>
                      <a:pt x="232715" y="207892"/>
                      <a:pt x="232715" y="189275"/>
                      <a:pt x="220304" y="176864"/>
                    </a:cubicBezTo>
                    <a:lnTo>
                      <a:pt x="158246" y="114806"/>
                    </a:lnTo>
                    <a:lnTo>
                      <a:pt x="220304" y="52749"/>
                    </a:lnTo>
                    <a:cubicBezTo>
                      <a:pt x="229612" y="40337"/>
                      <a:pt x="229612" y="21720"/>
                      <a:pt x="220304" y="9309"/>
                    </a:cubicBezTo>
                    <a:close/>
                  </a:path>
                </a:pathLst>
              </a:custGeom>
              <a:solidFill>
                <a:schemeClr val="accent1"/>
              </a:solidFill>
              <a:ln w="31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6" name="Oval 65">
                <a:extLst>
                  <a:ext uri="{FF2B5EF4-FFF2-40B4-BE49-F238E27FC236}">
                    <a16:creationId xmlns:a16="http://schemas.microsoft.com/office/drawing/2014/main" id="{E92989F9-4BCA-BF0D-EC2D-44E4DC9F82A7}"/>
                  </a:ext>
                </a:extLst>
              </p:cNvPr>
              <p:cNvSpPr/>
              <p:nvPr/>
            </p:nvSpPr>
            <p:spPr>
              <a:xfrm>
                <a:off x="9783617" y="575073"/>
                <a:ext cx="442408" cy="442408"/>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72" name="TextBox 71">
              <a:extLst>
                <a:ext uri="{FF2B5EF4-FFF2-40B4-BE49-F238E27FC236}">
                  <a16:creationId xmlns:a16="http://schemas.microsoft.com/office/drawing/2014/main" id="{22A69111-4A96-91BB-13F8-FCD11CFDFAFD}"/>
                </a:ext>
              </a:extLst>
            </p:cNvPr>
            <p:cNvSpPr txBox="1"/>
            <p:nvPr/>
          </p:nvSpPr>
          <p:spPr>
            <a:xfrm>
              <a:off x="6488257" y="2999619"/>
              <a:ext cx="4236242" cy="20467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Making assumptions</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Using technical jargon</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Value judgments</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a:ea typeface="+mn-ea"/>
                  <a:cs typeface="+mn-cs"/>
                </a:rPr>
                <a:t>Barnum statements: The Barnum Effect is where individuals accept general truisms as accurate portrayals of their own uniqueness</a:t>
              </a:r>
            </a:p>
          </p:txBody>
        </p:sp>
      </p:grpSp>
    </p:spTree>
    <p:extLst>
      <p:ext uri="{BB962C8B-B14F-4D97-AF65-F5344CB8AC3E}">
        <p14:creationId xmlns:p14="http://schemas.microsoft.com/office/powerpoint/2010/main" val="20405068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7DDF-FC3A-253E-F404-3E721BC08E97}"/>
              </a:ext>
            </a:extLst>
          </p:cNvPr>
          <p:cNvSpPr>
            <a:spLocks noGrp="1"/>
          </p:cNvSpPr>
          <p:nvPr>
            <p:ph type="title"/>
          </p:nvPr>
        </p:nvSpPr>
        <p:spPr/>
        <p:txBody>
          <a:bodyPr/>
          <a:lstStyle/>
          <a:p>
            <a:r>
              <a:rPr lang="en-GB"/>
              <a:t>Practical Session: Wave Feedback</a:t>
            </a:r>
          </a:p>
        </p:txBody>
      </p:sp>
      <p:sp>
        <p:nvSpPr>
          <p:cNvPr id="5" name="Content Placeholder 5">
            <a:extLst>
              <a:ext uri="{FF2B5EF4-FFF2-40B4-BE49-F238E27FC236}">
                <a16:creationId xmlns:a16="http://schemas.microsoft.com/office/drawing/2014/main" id="{25788AC8-2A83-7CD7-1EE8-9267B7F9E867}"/>
              </a:ext>
            </a:extLst>
          </p:cNvPr>
          <p:cNvSpPr>
            <a:spLocks noGrp="1"/>
          </p:cNvSpPr>
          <p:nvPr>
            <p:ph idx="1"/>
          </p:nvPr>
        </p:nvSpPr>
        <p:spPr>
          <a:xfrm>
            <a:off x="409222" y="3015261"/>
            <a:ext cx="5093982" cy="1452264"/>
          </a:xfrm>
        </p:spPr>
        <p:txBody>
          <a:bodyPr>
            <a:noAutofit/>
          </a:bodyPr>
          <a:lstStyle/>
          <a:p>
            <a:pPr marL="285750" lvl="1" indent="-285750" defTabSz="711200">
              <a:lnSpc>
                <a:spcPct val="150000"/>
              </a:lnSpc>
              <a:spcBef>
                <a:spcPct val="0"/>
              </a:spcBef>
              <a:buClrTx/>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An introduction</a:t>
            </a:r>
          </a:p>
          <a:p>
            <a:pPr marL="285750" lvl="1" indent="-285750" defTabSz="711200">
              <a:lnSpc>
                <a:spcPct val="150000"/>
              </a:lnSpc>
              <a:spcBef>
                <a:spcPct val="0"/>
              </a:spcBef>
              <a:buClrTx/>
              <a:defRPr/>
            </a:pPr>
            <a:r>
              <a:rPr lang="en-US" sz="1600">
                <a:solidFill>
                  <a:prstClr val="black">
                    <a:hueOff val="0"/>
                    <a:satOff val="0"/>
                    <a:lumOff val="0"/>
                    <a:alphaOff val="0"/>
                  </a:prstClr>
                </a:solidFill>
                <a:latin typeface="Arial"/>
              </a:rPr>
              <a:t>Response Summary</a:t>
            </a:r>
          </a:p>
          <a:p>
            <a:pPr marL="285750" lvl="1" indent="-285750" defTabSz="711200">
              <a:lnSpc>
                <a:spcPct val="150000"/>
              </a:lnSpc>
              <a:spcBef>
                <a:spcPct val="0"/>
              </a:spcBef>
              <a:buClrTx/>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One Cluster</a:t>
            </a:r>
          </a:p>
        </p:txBody>
      </p:sp>
      <p:sp>
        <p:nvSpPr>
          <p:cNvPr id="4" name="Content Placeholder 5">
            <a:extLst>
              <a:ext uri="{FF2B5EF4-FFF2-40B4-BE49-F238E27FC236}">
                <a16:creationId xmlns:a16="http://schemas.microsoft.com/office/drawing/2014/main" id="{9AF1FC5B-38BA-CFA2-1CCF-6FA25B19B26C}"/>
              </a:ext>
            </a:extLst>
          </p:cNvPr>
          <p:cNvSpPr txBox="1">
            <a:spLocks/>
          </p:cNvSpPr>
          <p:nvPr/>
        </p:nvSpPr>
        <p:spPr>
          <a:xfrm>
            <a:off x="339437" y="2331025"/>
            <a:ext cx="5532879" cy="630072"/>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
                <a:srgbClr val="409E85"/>
              </a:buClr>
              <a:buSzTx/>
              <a:buFont typeface="Arial" panose="020B0604020202020204" pitchFamily="34" charset="0"/>
              <a:buNone/>
              <a:tabLst/>
              <a:defRPr/>
            </a:pPr>
            <a:r>
              <a:rPr kumimoji="0" lang="en-GB" sz="1600" b="0" i="0" u="none" strike="noStrike" kern="1200" cap="none" spc="0" normalizeH="0" baseline="0" noProof="0">
                <a:ln>
                  <a:noFill/>
                </a:ln>
                <a:solidFill>
                  <a:srgbClr val="242424"/>
                </a:solidFill>
                <a:effectLst/>
                <a:uLnTx/>
                <a:uFillTx/>
                <a:latin typeface="Arial"/>
                <a:ea typeface="+mn-ea"/>
                <a:cs typeface="+mn-cs"/>
              </a:rPr>
              <a:t>You have the report of another delegate. Please prepare a feedback session including:</a:t>
            </a:r>
          </a:p>
        </p:txBody>
      </p:sp>
      <p:sp>
        <p:nvSpPr>
          <p:cNvPr id="10" name="TextBox 9">
            <a:extLst>
              <a:ext uri="{FF2B5EF4-FFF2-40B4-BE49-F238E27FC236}">
                <a16:creationId xmlns:a16="http://schemas.microsoft.com/office/drawing/2014/main" id="{B6E24AD4-9E84-A923-5919-A102023213E0}"/>
              </a:ext>
            </a:extLst>
          </p:cNvPr>
          <p:cNvSpPr txBox="1"/>
          <p:nvPr/>
        </p:nvSpPr>
        <p:spPr>
          <a:xfrm>
            <a:off x="409222" y="4661237"/>
            <a:ext cx="6096000" cy="375552"/>
          </a:xfrm>
          <a:prstGeom prst="rect">
            <a:avLst/>
          </a:prstGeom>
          <a:noFill/>
        </p:spPr>
        <p:txBody>
          <a:bodyPr wrap="square">
            <a:spAutoFit/>
          </a:bodyPr>
          <a:lstStyle/>
          <a:p>
            <a:pPr marL="0" marR="0" lvl="1" indent="0" algn="l" defTabSz="711200" rtl="0" eaLnBrk="1" fontAlgn="auto" latinLnBrk="0" hangingPunct="1">
              <a:lnSpc>
                <a:spcPct val="150000"/>
              </a:lnSpc>
              <a:spcBef>
                <a:spcPct val="0"/>
              </a:spcBef>
              <a:spcAft>
                <a:spcPct val="20000"/>
              </a:spcAft>
              <a:buClrTx/>
              <a:buSzTx/>
              <a:buFontTx/>
              <a:buNone/>
              <a:tabLst/>
              <a:defRPr/>
            </a:pPr>
            <a:r>
              <a:rPr kumimoji="0" lang="en-US" sz="1400" b="0" i="0" u="none" strike="noStrike" kern="1200" cap="none" spc="0" normalizeH="0" baseline="0" noProof="0">
                <a:ln>
                  <a:noFill/>
                </a:ln>
                <a:solidFill>
                  <a:srgbClr val="409E85"/>
                </a:solidFill>
                <a:effectLst/>
                <a:uLnTx/>
                <a:uFillTx/>
                <a:latin typeface="Arial"/>
                <a:ea typeface="+mn-ea"/>
                <a:cs typeface="+mn-cs"/>
              </a:rPr>
              <a:t>Please keep all data secure and confidential. </a:t>
            </a:r>
          </a:p>
        </p:txBody>
      </p:sp>
      <p:sp>
        <p:nvSpPr>
          <p:cNvPr id="8" name="Content Placeholder 7">
            <a:extLst>
              <a:ext uri="{FF2B5EF4-FFF2-40B4-BE49-F238E27FC236}">
                <a16:creationId xmlns:a16="http://schemas.microsoft.com/office/drawing/2014/main" id="{DDBF6D87-87A0-7EE1-68A2-F6E5FD75EE63}"/>
              </a:ext>
            </a:extLst>
          </p:cNvPr>
          <p:cNvSpPr>
            <a:spLocks noGrp="1"/>
          </p:cNvSpPr>
          <p:nvPr>
            <p:ph sz="quarter" idx="13"/>
          </p:nvPr>
        </p:nvSpPr>
        <p:spPr/>
        <p:txBody>
          <a:bodyPr/>
          <a:lstStyle/>
          <a:p>
            <a:endParaRPr lang="en-GB"/>
          </a:p>
        </p:txBody>
      </p:sp>
      <p:pic>
        <p:nvPicPr>
          <p:cNvPr id="9" name="Content Placeholder 11" descr="A close-up of a water wave&#10;&#10;Description automatically generated">
            <a:extLst>
              <a:ext uri="{FF2B5EF4-FFF2-40B4-BE49-F238E27FC236}">
                <a16:creationId xmlns:a16="http://schemas.microsoft.com/office/drawing/2014/main" id="{222B5053-9B18-9003-759E-69E60A684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870" y="1382639"/>
            <a:ext cx="3479687" cy="4915945"/>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067658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57374A2-FB98-59F5-204C-336EFB06C9F8}"/>
              </a:ext>
            </a:extLst>
          </p:cNvPr>
          <p:cNvSpPr/>
          <p:nvPr/>
        </p:nvSpPr>
        <p:spPr>
          <a:xfrm>
            <a:off x="5181931"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DAF28023-62DB-C920-1F77-F35D13BE5671}"/>
              </a:ext>
            </a:extLst>
          </p:cNvPr>
          <p:cNvSpPr/>
          <p:nvPr/>
        </p:nvSpPr>
        <p:spPr>
          <a:xfrm>
            <a:off x="7495466"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DABB9402-2772-08E6-A7CA-4FFD03FDEAD7}"/>
              </a:ext>
            </a:extLst>
          </p:cNvPr>
          <p:cNvSpPr/>
          <p:nvPr/>
        </p:nvSpPr>
        <p:spPr>
          <a:xfrm>
            <a:off x="9809001"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Freeform: Shape 2">
            <a:extLst>
              <a:ext uri="{FF2B5EF4-FFF2-40B4-BE49-F238E27FC236}">
                <a16:creationId xmlns:a16="http://schemas.microsoft.com/office/drawing/2014/main" id="{41297C03-BD38-53CA-21EC-120E5D640FBE}"/>
              </a:ext>
            </a:extLst>
          </p:cNvPr>
          <p:cNvSpPr/>
          <p:nvPr/>
        </p:nvSpPr>
        <p:spPr>
          <a:xfrm>
            <a:off x="501902"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07E34B3E-1C4A-147D-BF52-371A70000250}"/>
              </a:ext>
            </a:extLst>
          </p:cNvPr>
          <p:cNvSpPr/>
          <p:nvPr/>
        </p:nvSpPr>
        <p:spPr>
          <a:xfrm>
            <a:off x="2848740" y="2744178"/>
            <a:ext cx="1847794" cy="171530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4A9E466F-8301-2B16-B676-A7564E8BDE2B}"/>
              </a:ext>
            </a:extLst>
          </p:cNvPr>
          <p:cNvSpPr>
            <a:spLocks noGrp="1"/>
          </p:cNvSpPr>
          <p:nvPr>
            <p:ph type="title"/>
          </p:nvPr>
        </p:nvSpPr>
        <p:spPr>
          <a:xfrm>
            <a:off x="838200" y="714474"/>
            <a:ext cx="10515600" cy="720291"/>
          </a:xfrm>
        </p:spPr>
        <p:txBody>
          <a:bodyPr/>
          <a:lstStyle/>
          <a:p>
            <a:pPr algn="ctr"/>
            <a:r>
              <a:rPr lang="en-GB"/>
              <a:t>Feedback Process</a:t>
            </a:r>
          </a:p>
        </p:txBody>
      </p:sp>
      <p:sp>
        <p:nvSpPr>
          <p:cNvPr id="10" name="TextBox 9">
            <a:extLst>
              <a:ext uri="{FF2B5EF4-FFF2-40B4-BE49-F238E27FC236}">
                <a16:creationId xmlns:a16="http://schemas.microsoft.com/office/drawing/2014/main" id="{D542F445-04C2-5C86-6DB8-F1E842856FF9}"/>
              </a:ext>
            </a:extLst>
          </p:cNvPr>
          <p:cNvSpPr txBox="1"/>
          <p:nvPr/>
        </p:nvSpPr>
        <p:spPr>
          <a:xfrm>
            <a:off x="513272" y="3454390"/>
            <a:ext cx="18250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Setting the scene</a:t>
            </a:r>
          </a:p>
        </p:txBody>
      </p:sp>
      <p:sp>
        <p:nvSpPr>
          <p:cNvPr id="11" name="Freeform: Shape 10">
            <a:extLst>
              <a:ext uri="{FF2B5EF4-FFF2-40B4-BE49-F238E27FC236}">
                <a16:creationId xmlns:a16="http://schemas.microsoft.com/office/drawing/2014/main" id="{FD88090A-A86B-3D42-0BEC-5CD138F735E2}"/>
              </a:ext>
            </a:extLst>
          </p:cNvPr>
          <p:cNvSpPr/>
          <p:nvPr/>
        </p:nvSpPr>
        <p:spPr>
          <a:xfrm rot="16200000" flipH="1" flipV="1">
            <a:off x="2376152"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5" name="TextBox 24">
            <a:extLst>
              <a:ext uri="{FF2B5EF4-FFF2-40B4-BE49-F238E27FC236}">
                <a16:creationId xmlns:a16="http://schemas.microsoft.com/office/drawing/2014/main" id="{8536751B-872A-FEE6-8FA3-7F8529D07739}"/>
              </a:ext>
            </a:extLst>
          </p:cNvPr>
          <p:cNvSpPr txBox="1"/>
          <p:nvPr/>
        </p:nvSpPr>
        <p:spPr>
          <a:xfrm>
            <a:off x="2892904" y="3327091"/>
            <a:ext cx="1712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Explain how Wave works</a:t>
            </a:r>
          </a:p>
        </p:txBody>
      </p:sp>
      <p:sp>
        <p:nvSpPr>
          <p:cNvPr id="26" name="Freeform: Shape 25">
            <a:extLst>
              <a:ext uri="{FF2B5EF4-FFF2-40B4-BE49-F238E27FC236}">
                <a16:creationId xmlns:a16="http://schemas.microsoft.com/office/drawing/2014/main" id="{78DC22CD-946A-241A-D0A9-8B2E2DAD725C}"/>
              </a:ext>
            </a:extLst>
          </p:cNvPr>
          <p:cNvSpPr/>
          <p:nvPr/>
        </p:nvSpPr>
        <p:spPr>
          <a:xfrm rot="16200000" flipH="1" flipV="1">
            <a:off x="4684805"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8" name="TextBox 27">
            <a:extLst>
              <a:ext uri="{FF2B5EF4-FFF2-40B4-BE49-F238E27FC236}">
                <a16:creationId xmlns:a16="http://schemas.microsoft.com/office/drawing/2014/main" id="{32AA5C67-700B-BBE8-6670-4FE5688311C9}"/>
              </a:ext>
            </a:extLst>
          </p:cNvPr>
          <p:cNvSpPr txBox="1"/>
          <p:nvPr/>
        </p:nvSpPr>
        <p:spPr>
          <a:xfrm>
            <a:off x="5188158" y="3330427"/>
            <a:ext cx="1825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Response Summary</a:t>
            </a:r>
          </a:p>
        </p:txBody>
      </p:sp>
      <p:sp>
        <p:nvSpPr>
          <p:cNvPr id="29" name="Freeform: Shape 28">
            <a:extLst>
              <a:ext uri="{FF2B5EF4-FFF2-40B4-BE49-F238E27FC236}">
                <a16:creationId xmlns:a16="http://schemas.microsoft.com/office/drawing/2014/main" id="{196CE164-A8DC-0F1C-5A66-77D4C58EAA07}"/>
              </a:ext>
            </a:extLst>
          </p:cNvPr>
          <p:cNvSpPr/>
          <p:nvPr/>
        </p:nvSpPr>
        <p:spPr>
          <a:xfrm rot="16200000" flipH="1" flipV="1">
            <a:off x="7017996"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1" name="TextBox 30">
            <a:extLst>
              <a:ext uri="{FF2B5EF4-FFF2-40B4-BE49-F238E27FC236}">
                <a16:creationId xmlns:a16="http://schemas.microsoft.com/office/drawing/2014/main" id="{A1BC8AC3-F19E-C745-0C5A-72F4E7115F97}"/>
              </a:ext>
            </a:extLst>
          </p:cNvPr>
          <p:cNvSpPr txBox="1"/>
          <p:nvPr/>
        </p:nvSpPr>
        <p:spPr>
          <a:xfrm>
            <a:off x="7523259" y="3352726"/>
            <a:ext cx="1825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Feedback the profile</a:t>
            </a:r>
          </a:p>
        </p:txBody>
      </p:sp>
      <p:sp>
        <p:nvSpPr>
          <p:cNvPr id="32" name="Freeform: Shape 31">
            <a:extLst>
              <a:ext uri="{FF2B5EF4-FFF2-40B4-BE49-F238E27FC236}">
                <a16:creationId xmlns:a16="http://schemas.microsoft.com/office/drawing/2014/main" id="{1B1907CE-6606-E9CC-7219-3A6430C2BB9B}"/>
              </a:ext>
            </a:extLst>
          </p:cNvPr>
          <p:cNvSpPr/>
          <p:nvPr/>
        </p:nvSpPr>
        <p:spPr>
          <a:xfrm rot="16200000" flipH="1" flipV="1">
            <a:off x="9331897" y="3479916"/>
            <a:ext cx="533506" cy="27912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4" name="TextBox 33">
            <a:extLst>
              <a:ext uri="{FF2B5EF4-FFF2-40B4-BE49-F238E27FC236}">
                <a16:creationId xmlns:a16="http://schemas.microsoft.com/office/drawing/2014/main" id="{6C1C38E8-2E06-7F44-2B48-8804E2273608}"/>
              </a:ext>
            </a:extLst>
          </p:cNvPr>
          <p:cNvSpPr txBox="1"/>
          <p:nvPr/>
        </p:nvSpPr>
        <p:spPr>
          <a:xfrm>
            <a:off x="9853674" y="3450201"/>
            <a:ext cx="18250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Summarize</a:t>
            </a:r>
          </a:p>
        </p:txBody>
      </p:sp>
      <p:sp>
        <p:nvSpPr>
          <p:cNvPr id="2" name="Content Placeholder 3">
            <a:extLst>
              <a:ext uri="{FF2B5EF4-FFF2-40B4-BE49-F238E27FC236}">
                <a16:creationId xmlns:a16="http://schemas.microsoft.com/office/drawing/2014/main" id="{CCB49D44-B919-C6F4-E20C-0D311FFCFEE3}"/>
              </a:ext>
            </a:extLst>
          </p:cNvPr>
          <p:cNvSpPr txBox="1">
            <a:spLocks/>
          </p:cNvSpPr>
          <p:nvPr/>
        </p:nvSpPr>
        <p:spPr>
          <a:xfrm>
            <a:off x="6926226" y="4664908"/>
            <a:ext cx="2532860" cy="1640294"/>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Discuss Deep Dives </a:t>
            </a:r>
          </a:p>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Ask questions </a:t>
            </a:r>
          </a:p>
          <a:p>
            <a:pPr marL="742950" marR="0" lvl="3" indent="-285750" algn="l" defTabSz="292608" rtl="0" eaLnBrk="1" fontAlgn="auto" latinLnBrk="0" hangingPunct="1">
              <a:lnSpc>
                <a:spcPct val="100000"/>
              </a:lnSpc>
              <a:spcBef>
                <a:spcPts val="0"/>
              </a:spcBef>
              <a:spcAft>
                <a:spcPts val="600"/>
              </a:spcAft>
              <a:buClr>
                <a:srgbClr val="1A244A"/>
              </a:buClr>
              <a:buSzPct val="100000"/>
              <a:buFont typeface="System Font Regular"/>
              <a:buChar char="–"/>
              <a:tabLst/>
              <a:defRPr/>
            </a:pPr>
            <a:r>
              <a:rPr kumimoji="0" lang="en-US" sz="1400" b="0" i="0" u="none" strike="noStrike" kern="1200" cap="none" spc="0" normalizeH="0" baseline="0" noProof="0">
                <a:ln>
                  <a:noFill/>
                </a:ln>
                <a:solidFill>
                  <a:srgbClr val="242424"/>
                </a:solidFill>
                <a:effectLst/>
                <a:uLnTx/>
                <a:uFillTx/>
                <a:latin typeface="Arial"/>
                <a:ea typeface="Roboto" panose="02000000000000000000" pitchFamily="2" charset="0"/>
                <a:cs typeface="Times New Roman" panose="02020603050405020304" pitchFamily="18" charset="0"/>
              </a:rPr>
              <a:t>Make links </a:t>
            </a:r>
          </a:p>
        </p:txBody>
      </p:sp>
    </p:spTree>
    <p:extLst>
      <p:ext uri="{BB962C8B-B14F-4D97-AF65-F5344CB8AC3E}">
        <p14:creationId xmlns:p14="http://schemas.microsoft.com/office/powerpoint/2010/main" val="22911144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10BD90-7A3A-88FF-2116-877E0E268A13}"/>
              </a:ext>
            </a:extLst>
          </p:cNvPr>
          <p:cNvSpPr/>
          <p:nvPr/>
        </p:nvSpPr>
        <p:spPr>
          <a:xfrm>
            <a:off x="8916057" y="1516480"/>
            <a:ext cx="812144"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DD6E5B3-291B-4B5D-9C3B-3455B015692A}"/>
              </a:ext>
            </a:extLst>
          </p:cNvPr>
          <p:cNvPicPr>
            <a:picLocks noChangeAspect="1"/>
          </p:cNvPicPr>
          <p:nvPr/>
        </p:nvPicPr>
        <p:blipFill>
          <a:blip r:embed="rId2"/>
          <a:stretch>
            <a:fillRect/>
          </a:stretch>
        </p:blipFill>
        <p:spPr>
          <a:xfrm>
            <a:off x="2117310" y="1154544"/>
            <a:ext cx="3595494" cy="4934633"/>
          </a:xfrm>
          <a:prstGeom prst="rect">
            <a:avLst/>
          </a:prstGeom>
          <a:ln>
            <a:noFill/>
          </a:ln>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AFD908B0-5531-92C5-F1B3-324F4B36AC19}"/>
              </a:ext>
            </a:extLst>
          </p:cNvPr>
          <p:cNvPicPr>
            <a:picLocks noChangeAspect="1"/>
          </p:cNvPicPr>
          <p:nvPr/>
        </p:nvPicPr>
        <p:blipFill>
          <a:blip r:embed="rId3"/>
          <a:stretch>
            <a:fillRect/>
          </a:stretch>
        </p:blipFill>
        <p:spPr>
          <a:xfrm>
            <a:off x="6479198" y="1154544"/>
            <a:ext cx="3607260" cy="4934633"/>
          </a:xfrm>
          <a:prstGeom prst="rect">
            <a:avLst/>
          </a:prstGeom>
          <a:ln>
            <a:noFill/>
          </a:ln>
          <a:effectLst>
            <a:outerShdw blurRad="63500" sx="102000" sy="102000" algn="ctr" rotWithShape="0">
              <a:prstClr val="black">
                <a:alpha val="40000"/>
              </a:prstClr>
            </a:outerShdw>
          </a:effectLst>
        </p:spPr>
      </p:pic>
      <p:sp>
        <p:nvSpPr>
          <p:cNvPr id="4" name="Title 3">
            <a:extLst>
              <a:ext uri="{FF2B5EF4-FFF2-40B4-BE49-F238E27FC236}">
                <a16:creationId xmlns:a16="http://schemas.microsoft.com/office/drawing/2014/main" id="{1293A689-265E-8433-7487-862A4B82BC17}"/>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6423321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E471-D09B-F74D-1922-92357877BE5F}"/>
              </a:ext>
            </a:extLst>
          </p:cNvPr>
          <p:cNvSpPr>
            <a:spLocks noGrp="1"/>
          </p:cNvSpPr>
          <p:nvPr>
            <p:ph type="title"/>
          </p:nvPr>
        </p:nvSpPr>
        <p:spPr/>
        <p:txBody>
          <a:bodyPr/>
          <a:lstStyle/>
          <a:p>
            <a:endParaRPr lang="en-GB"/>
          </a:p>
        </p:txBody>
      </p:sp>
      <p:sp>
        <p:nvSpPr>
          <p:cNvPr id="8" name="Rectangle 7">
            <a:extLst>
              <a:ext uri="{FF2B5EF4-FFF2-40B4-BE49-F238E27FC236}">
                <a16:creationId xmlns:a16="http://schemas.microsoft.com/office/drawing/2014/main" id="{FDBD918A-C40B-6BC5-935C-4FDA4899030D}"/>
              </a:ext>
            </a:extLst>
          </p:cNvPr>
          <p:cNvSpPr/>
          <p:nvPr/>
        </p:nvSpPr>
        <p:spPr>
          <a:xfrm>
            <a:off x="8935719" y="1083848"/>
            <a:ext cx="858521" cy="20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98DEA8A-6C3A-1B05-8D3D-375637855D16}"/>
              </a:ext>
            </a:extLst>
          </p:cNvPr>
          <p:cNvPicPr>
            <a:picLocks noChangeAspect="1"/>
          </p:cNvPicPr>
          <p:nvPr/>
        </p:nvPicPr>
        <p:blipFill>
          <a:blip r:embed="rId2"/>
          <a:stretch>
            <a:fillRect/>
          </a:stretch>
        </p:blipFill>
        <p:spPr>
          <a:xfrm>
            <a:off x="2112937" y="1083847"/>
            <a:ext cx="3594363" cy="4934633"/>
          </a:xfrm>
          <a:prstGeom prst="rect">
            <a:avLst/>
          </a:prstGeom>
          <a:ln>
            <a:no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7A70709D-257E-D414-7407-6E14E00695B2}"/>
              </a:ext>
            </a:extLst>
          </p:cNvPr>
          <p:cNvPicPr>
            <a:picLocks noChangeAspect="1"/>
          </p:cNvPicPr>
          <p:nvPr/>
        </p:nvPicPr>
        <p:blipFill>
          <a:blip r:embed="rId3"/>
          <a:stretch>
            <a:fillRect/>
          </a:stretch>
        </p:blipFill>
        <p:spPr>
          <a:xfrm>
            <a:off x="6484702" y="1083847"/>
            <a:ext cx="3607725" cy="4934633"/>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93992888"/>
      </p:ext>
    </p:extLst>
  </p:cSld>
  <p:clrMapOvr>
    <a:masterClrMapping/>
  </p:clrMapOvr>
</p:sld>
</file>

<file path=ppt/theme/theme1.xml><?xml version="1.0" encoding="utf-8"?>
<a:theme xmlns:a="http://schemas.openxmlformats.org/drawingml/2006/main" name="1_Office Theme">
  <a:themeElements>
    <a:clrScheme name="Saville Assessment Colours">
      <a:dk1>
        <a:srgbClr val="242424"/>
      </a:dk1>
      <a:lt1>
        <a:sysClr val="window" lastClr="FFFFFF"/>
      </a:lt1>
      <a:dk2>
        <a:srgbClr val="1A244A"/>
      </a:dk2>
      <a:lt2>
        <a:srgbClr val="D1D3DB"/>
      </a:lt2>
      <a:accent1>
        <a:srgbClr val="55D2B1"/>
      </a:accent1>
      <a:accent2>
        <a:srgbClr val="409E85"/>
      </a:accent2>
      <a:accent3>
        <a:srgbClr val="4F9CC9"/>
      </a:accent3>
      <a:accent4>
        <a:srgbClr val="FC5B54"/>
      </a:accent4>
      <a:accent5>
        <a:srgbClr val="AF78B3"/>
      </a:accent5>
      <a:accent6>
        <a:srgbClr val="FEFCC4"/>
      </a:accent6>
      <a:hlink>
        <a:srgbClr val="409E85"/>
      </a:hlink>
      <a:folHlink>
        <a:srgbClr val="AF78B3"/>
      </a:folHlink>
    </a:clrScheme>
    <a:fontScheme name="Saville Typography">
      <a:majorFont>
        <a:latin typeface="Segoe U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ville template 2023.potx" id="{15D6E5C9-E727-47E8-AE2C-A3518A4652FF}" vid="{DCF2FB4F-B0D2-417B-A894-53FC1A8483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69f6bf6-6c9e-4f84-9064-7089f79a8fa8" xsi:nil="true"/>
    <lcf76f155ced4ddcb4097134ff3c332f xmlns="00401346-b7dc-4b98-aaf2-d28fa0e258df">
      <Terms xmlns="http://schemas.microsoft.com/office/infopath/2007/PartnerControls"/>
    </lcf76f155ced4ddcb4097134ff3c332f>
    <SharedWithUsers xmlns="969f6bf6-6c9e-4f84-9064-7089f79a8fa8">
      <UserInfo>
        <DisplayName>SharingLinks.538d9f51-e497-4fd3-82cc-e9fc3713e613.Flexible.b451120a-c934-45b5-b456-721219869bf9</DisplayName>
        <AccountId>493</AccountId>
        <AccountType/>
      </UserInfo>
      <UserInfo>
        <DisplayName>Natalie Frost</DisplayName>
        <AccountId>13</AccountId>
        <AccountType/>
      </UserInfo>
      <UserInfo>
        <DisplayName>Daphne van der Wielen</DisplayName>
        <AccountId>16</AccountId>
        <AccountType/>
      </UserInfo>
      <UserInfo>
        <DisplayName>SharingLinks.7f675ede-3079-44f6-aa16-0c0a5e6d7f34.Flexible.e641a665-58db-4e8b-a896-a0648da17d07</DisplayName>
        <AccountId>140</AccountId>
        <AccountType/>
      </UserInfo>
      <UserInfo>
        <DisplayName>Matthew Cauldwell</DisplayName>
        <AccountId>15</AccountId>
        <AccountType/>
      </UserInfo>
      <UserInfo>
        <DisplayName>Olivia Black</DisplayName>
        <AccountId>3538</AccountId>
        <AccountType/>
      </UserInfo>
      <UserInfo>
        <DisplayName>Richard Williams</DisplayName>
        <AccountId>245</AccountId>
        <AccountType/>
      </UserInfo>
      <UserInfo>
        <DisplayName>Nikki Holland</DisplayName>
        <AccountId>14</AccountId>
        <AccountType/>
      </UserInfo>
      <UserInfo>
        <DisplayName>Sarah Brooks</DisplayName>
        <AccountId>3747</AccountId>
        <AccountType/>
      </UserInfo>
      <UserInfo>
        <DisplayName>Training Administrator</DisplayName>
        <AccountId>55</AccountId>
        <AccountType/>
      </UserInfo>
      <UserInfo>
        <DisplayName>Karen Fung</DisplayName>
        <AccountId>98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D8AFBFFD30C146935A831673242DED" ma:contentTypeVersion="18" ma:contentTypeDescription="Create a new document." ma:contentTypeScope="" ma:versionID="28df455d15a1a46f5d57389c94e3eda5">
  <xsd:schema xmlns:xsd="http://www.w3.org/2001/XMLSchema" xmlns:xs="http://www.w3.org/2001/XMLSchema" xmlns:p="http://schemas.microsoft.com/office/2006/metadata/properties" xmlns:ns2="00401346-b7dc-4b98-aaf2-d28fa0e258df" xmlns:ns3="969f6bf6-6c9e-4f84-9064-7089f79a8fa8" targetNamespace="http://schemas.microsoft.com/office/2006/metadata/properties" ma:root="true" ma:fieldsID="d35c8a5ca58f37e3cb3f006b85b4e72b" ns2:_="" ns3:_="">
    <xsd:import namespace="00401346-b7dc-4b98-aaf2-d28fa0e258df"/>
    <xsd:import namespace="969f6bf6-6c9e-4f84-9064-7089f79a8f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401346-b7dc-4b98-aaf2-d28fa0e258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89565c-e6d4-4850-abe4-04ea891e0b1d"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9f6bf6-6c9e-4f84-9064-7089f79a8fa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eefbafd-5c63-42d1-b3fc-fd4813e815cc}" ma:internalName="TaxCatchAll" ma:showField="CatchAllData" ma:web="969f6bf6-6c9e-4f84-9064-7089f79a8f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807C8D-E722-4853-B587-CB34CF417FA5}">
  <ds:schemaRefs>
    <ds:schemaRef ds:uri="http://schemas.microsoft.com/office/2006/metadata/properties"/>
    <ds:schemaRef ds:uri="http://schemas.microsoft.com/office/infopath/2007/PartnerControls"/>
    <ds:schemaRef ds:uri="969f6bf6-6c9e-4f84-9064-7089f79a8fa8"/>
    <ds:schemaRef ds:uri="00401346-b7dc-4b98-aaf2-d28fa0e258df"/>
    <ds:schemaRef ds:uri="9cd31565-5270-412f-9c99-58cb3e64888d"/>
    <ds:schemaRef ds:uri="5ccf9469-ba5a-4366-b2d9-60ed07c7549c"/>
  </ds:schemaRefs>
</ds:datastoreItem>
</file>

<file path=customXml/itemProps2.xml><?xml version="1.0" encoding="utf-8"?>
<ds:datastoreItem xmlns:ds="http://schemas.openxmlformats.org/officeDocument/2006/customXml" ds:itemID="{A4D7612D-D26B-4D4A-AC5E-C7F8F3109E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401346-b7dc-4b98-aaf2-d28fa0e258df"/>
    <ds:schemaRef ds:uri="969f6bf6-6c9e-4f84-9064-7089f79a8f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3BFD68-47BF-4A0E-B3A0-422CCA2DA3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7849</Words>
  <Application>Microsoft Office PowerPoint</Application>
  <PresentationFormat>Widescreen</PresentationFormat>
  <Paragraphs>1190</Paragraphs>
  <Slides>154</Slides>
  <Notes>64</Notes>
  <HiddenSlides>8</HiddenSlides>
  <MMClips>2</MMClips>
  <ScaleCrop>false</ScaleCrop>
  <HeadingPairs>
    <vt:vector size="4" baseType="variant">
      <vt:variant>
        <vt:lpstr>Theme</vt:lpstr>
      </vt:variant>
      <vt:variant>
        <vt:i4>1</vt:i4>
      </vt:variant>
      <vt:variant>
        <vt:lpstr>Slide Titles</vt:lpstr>
      </vt:variant>
      <vt:variant>
        <vt:i4>154</vt:i4>
      </vt:variant>
    </vt:vector>
  </HeadingPairs>
  <TitlesOfParts>
    <vt:vector size="155" baseType="lpstr">
      <vt:lpstr>1_Office Theme</vt:lpstr>
      <vt:lpstr>PowerPoint Presentation</vt:lpstr>
      <vt:lpstr>Housekeeping</vt:lpstr>
      <vt:lpstr>House Keeping</vt:lpstr>
      <vt:lpstr>Introductions</vt:lpstr>
      <vt:lpstr>About Saville Assessment</vt:lpstr>
      <vt:lpstr>Talent assessment solutions</vt:lpstr>
      <vt:lpstr>PowerPoint Presentation</vt:lpstr>
      <vt:lpstr>PowerPoint Presentation</vt:lpstr>
      <vt:lpstr>Talent Trends and Challenges</vt:lpstr>
      <vt:lpstr>Projective Tests </vt:lpstr>
      <vt:lpstr>Projective Tests </vt:lpstr>
      <vt:lpstr>Psychometrics</vt:lpstr>
      <vt:lpstr>‘Will Do’ Assessments of Typical Performance</vt:lpstr>
      <vt:lpstr>‘Can Do’ Ability Tests of Maximum Performance</vt:lpstr>
      <vt:lpstr>PowerPoint Presentation</vt:lpstr>
      <vt:lpstr>Job Analysis</vt:lpstr>
      <vt:lpstr>Job Analysis</vt:lpstr>
      <vt:lpstr>Common Methods of Job Analysis</vt:lpstr>
      <vt:lpstr>Wave Job Profiler</vt:lpstr>
      <vt:lpstr>Wave Card Deck</vt:lpstr>
      <vt:lpstr>Case Study: Job Analysis</vt:lpstr>
      <vt:lpstr>Case Study: Job Analysis</vt:lpstr>
      <vt:lpstr>Case Study: Job Analysis</vt:lpstr>
      <vt:lpstr>PowerPoint Presentation</vt:lpstr>
      <vt:lpstr>PowerPoint Presentation</vt:lpstr>
      <vt:lpstr>Introducing Wave Styles</vt:lpstr>
      <vt:lpstr>Why Wave Styles?</vt:lpstr>
      <vt:lpstr>Behavior Model </vt:lpstr>
      <vt:lpstr>Why Wave Styles?</vt:lpstr>
      <vt:lpstr>Relationship with the ‘Big Five’</vt:lpstr>
      <vt:lpstr>Extensive Coverage of Work Behaviors </vt:lpstr>
      <vt:lpstr>Exercise: Clusters and Dimensions</vt:lpstr>
      <vt:lpstr>Exercise: Clusters and Dimensions</vt:lpstr>
      <vt:lpstr>Blob Tree</vt:lpstr>
      <vt:lpstr>PowerPoint Presentation</vt:lpstr>
      <vt:lpstr>Where Most Questionnaires Stop, We Start </vt:lpstr>
      <vt:lpstr>Structure of the Psychometric Profile </vt:lpstr>
      <vt:lpstr>Wave Facet Verbalizers</vt:lpstr>
      <vt:lpstr>Sten Score Descriptors </vt:lpstr>
      <vt:lpstr>Linking Exercise: Dimensions</vt:lpstr>
      <vt:lpstr>Linking Exercise: Dimensions</vt:lpstr>
      <vt:lpstr>Delve Deeper</vt:lpstr>
      <vt:lpstr>Deep Dive 1: Facet Range </vt:lpstr>
      <vt:lpstr>Linking Exercise: Facet Ranges</vt:lpstr>
      <vt:lpstr>Linking Exercise: Facet Ranges</vt:lpstr>
      <vt:lpstr>PowerPoint Presentation</vt:lpstr>
      <vt:lpstr>What are Motives?</vt:lpstr>
      <vt:lpstr>What are Talents?</vt:lpstr>
      <vt:lpstr>Motive or Talent</vt:lpstr>
      <vt:lpstr>Deep Dive 2: Motive-Talent Splits </vt:lpstr>
      <vt:lpstr>Interpreting Split Directions </vt:lpstr>
      <vt:lpstr>Linking Exercise: Motive-Talent Splits</vt:lpstr>
      <vt:lpstr>Linking Exercise: Motive-Talent Splits</vt:lpstr>
      <vt:lpstr>Response Bias</vt:lpstr>
      <vt:lpstr>Distorted Results? </vt:lpstr>
      <vt:lpstr>Normative Scores from Ratings </vt:lpstr>
      <vt:lpstr>Ipsative Scores From Rankings </vt:lpstr>
      <vt:lpstr>Why Both in Wave Styles? </vt:lpstr>
      <vt:lpstr>Normative Scores from Ratings and Ipsative Scores from Rankings</vt:lpstr>
      <vt:lpstr>Deep Dive 3: Normative-Ipsative Splits </vt:lpstr>
      <vt:lpstr>Interpreting Normative-Ipsative Splits </vt:lpstr>
      <vt:lpstr>Other Hypotheses to Explore </vt:lpstr>
      <vt:lpstr>Linking Exercise: Normative-Ipsative Splits</vt:lpstr>
      <vt:lpstr>Linking Exercise: Normative-Ipsative Splits</vt:lpstr>
      <vt:lpstr>Understanding Overall Response Patterns </vt:lpstr>
      <vt:lpstr>Blob Tree</vt:lpstr>
      <vt:lpstr>What might a low overall Ratings Acquiescence mean for a person's profile?</vt:lpstr>
      <vt:lpstr>What might a high Ratings Acquiescence mean for a person's overall profile?</vt:lpstr>
      <vt:lpstr>Where a response summary indicates Low N-I agreement, what do you expect to see in the profile?</vt:lpstr>
      <vt:lpstr>Where a response summary indicates low Ratings Acquiescence and low Normative-Ipsative agreement, what would you expect to see on a profile?</vt:lpstr>
      <vt:lpstr>If a person has a high Consistency of Rankings, would you expect to see a greater or lesser number of Motive-Talent splits across their profile?</vt:lpstr>
      <vt:lpstr>PowerPoint Presentation</vt:lpstr>
      <vt:lpstr>The Expert Report</vt:lpstr>
      <vt:lpstr>PowerPoint Presentation</vt:lpstr>
      <vt:lpstr>PowerPoint Presentation</vt:lpstr>
      <vt:lpstr>PowerPoint Presentation</vt:lpstr>
      <vt:lpstr>PowerPoint Presentation</vt:lpstr>
      <vt:lpstr>PowerPoint Presentation</vt:lpstr>
      <vt:lpstr>Saville Assessment Aligned Model </vt:lpstr>
      <vt:lpstr>Example of Competency Potential Equation </vt:lpstr>
      <vt:lpstr>PowerPoint Presentation</vt:lpstr>
      <vt:lpstr>The Johari Window</vt:lpstr>
      <vt:lpstr>Feedback Process</vt:lpstr>
      <vt:lpstr>Self-Report: Whose Data Is It? </vt:lpstr>
      <vt:lpstr>Sten Score Descriptors </vt:lpstr>
      <vt:lpstr>Breaking Down the Deep Dives </vt:lpstr>
      <vt:lpstr>How would you interpret the overall Sten marker?</vt:lpstr>
      <vt:lpstr>Which one of the statements best describes this individual's Facet Range?</vt:lpstr>
      <vt:lpstr>Which statement provides the best interpretation for the Motive-Talent split?</vt:lpstr>
      <vt:lpstr>Which statement best describes what the N-I split suggests?</vt:lpstr>
      <vt:lpstr>Wave Deep Dives Video</vt:lpstr>
      <vt:lpstr>PowerPoint Presentation</vt:lpstr>
      <vt:lpstr>Useful Open Questions for Feedback Sessions </vt:lpstr>
      <vt:lpstr>‘Watch-Fors’ and the Barnum Effect </vt:lpstr>
      <vt:lpstr>Feedback tips</vt:lpstr>
      <vt:lpstr>Practical Session: Wave Feedback</vt:lpstr>
      <vt:lpstr>Feedback Process</vt:lpstr>
      <vt:lpstr>PowerPoint Presentation</vt:lpstr>
      <vt:lpstr>PowerPoint Presentation</vt:lpstr>
      <vt:lpstr>PowerPoint Presentation</vt:lpstr>
      <vt:lpstr>Practical Session: Feedback</vt:lpstr>
      <vt:lpstr>Practical Session: Feedback</vt:lpstr>
      <vt:lpstr>PowerPoint Presentation</vt:lpstr>
      <vt:lpstr>A Need to Focus </vt:lpstr>
      <vt:lpstr>Wave Focus Styles</vt:lpstr>
      <vt:lpstr>Focus Styles Expert Report</vt:lpstr>
      <vt:lpstr>PowerPoint Presentation</vt:lpstr>
      <vt:lpstr>Practical session: </vt:lpstr>
      <vt:lpstr>Feedback Process</vt:lpstr>
      <vt:lpstr>PowerPoint Presentation</vt:lpstr>
      <vt:lpstr>General Process </vt:lpstr>
      <vt:lpstr>Job Analysis</vt:lpstr>
      <vt:lpstr>For What Purpose Are You Using Wave?</vt:lpstr>
      <vt:lpstr>For What Purpose Are You Using Wave?</vt:lpstr>
      <vt:lpstr>For What Purpose Are You Using Wave?</vt:lpstr>
      <vt:lpstr>Hire Talent</vt:lpstr>
      <vt:lpstr>Hire Talent</vt:lpstr>
      <vt:lpstr>Build Talent</vt:lpstr>
      <vt:lpstr>Build Talent</vt:lpstr>
      <vt:lpstr>Build Talent</vt:lpstr>
      <vt:lpstr>Lead Talent</vt:lpstr>
      <vt:lpstr>Lead Talent</vt:lpstr>
      <vt:lpstr>Other Role-Specific Reports </vt:lpstr>
      <vt:lpstr>Why Create Custom Reports? </vt:lpstr>
      <vt:lpstr>Prepare Candidates and Administer Wave</vt:lpstr>
      <vt:lpstr>Interpretation</vt:lpstr>
      <vt:lpstr>Group Differences</vt:lpstr>
      <vt:lpstr>Ethical Considerations for Using Wave </vt:lpstr>
      <vt:lpstr>PowerPoint Presentation</vt:lpstr>
      <vt:lpstr>Reliability and Validity </vt:lpstr>
      <vt:lpstr>Reliability</vt:lpstr>
      <vt:lpstr>Potential Sources of Error in Self-Report </vt:lpstr>
      <vt:lpstr>Methods of Assessing Reliability</vt:lpstr>
      <vt:lpstr>Wave Professional Styles Reliability</vt:lpstr>
      <vt:lpstr>Aspects of Validity in Self-Report </vt:lpstr>
      <vt:lpstr>The Wave Model: Validity</vt:lpstr>
      <vt:lpstr>Validity of Different Selection Techniques</vt:lpstr>
      <vt:lpstr>The Wave Model</vt:lpstr>
      <vt:lpstr>Validity? So What?</vt:lpstr>
      <vt:lpstr>Return on Investment</vt:lpstr>
      <vt:lpstr>PowerPoint Presentation</vt:lpstr>
      <vt:lpstr>Case Study: Selection</vt:lpstr>
      <vt:lpstr>Case Study: Job Analysis</vt:lpstr>
      <vt:lpstr>Saville Assessment Aligned Model </vt:lpstr>
      <vt:lpstr>Case Study: Selection</vt:lpstr>
      <vt:lpstr>Case Study: Selection</vt:lpstr>
      <vt:lpstr>PowerPoint Presentation</vt:lpstr>
      <vt:lpstr>Case Study: Development</vt:lpstr>
      <vt:lpstr>Case Study: Development</vt:lpstr>
      <vt:lpstr>PowerPoint Presentation</vt:lpstr>
      <vt:lpstr>Next steps</vt:lpstr>
      <vt:lpstr>Administering Tests: A Recap</vt:lpstr>
      <vt:lpstr>The Saville Assessment Community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Costello</dc:creator>
  <cp:lastModifiedBy>Lucy Costello</cp:lastModifiedBy>
  <cp:revision>3</cp:revision>
  <dcterms:created xsi:type="dcterms:W3CDTF">2024-02-14T14:07:00Z</dcterms:created>
  <dcterms:modified xsi:type="dcterms:W3CDTF">2024-03-15T11:09:21Z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2bfb09-0f6a-4518-a647-7fa9d6d66816_Enabled">
    <vt:lpwstr>true</vt:lpwstr>
  </property>
  <property fmtid="{D5CDD505-2E9C-101B-9397-08002B2CF9AE}" pid="3" name="MSIP_Label_112bfb09-0f6a-4518-a647-7fa9d6d66816_SetDate">
    <vt:lpwstr>2024-02-14T14:07:10Z</vt:lpwstr>
  </property>
  <property fmtid="{D5CDD505-2E9C-101B-9397-08002B2CF9AE}" pid="4" name="MSIP_Label_112bfb09-0f6a-4518-a647-7fa9d6d66816_Method">
    <vt:lpwstr>Standard</vt:lpwstr>
  </property>
  <property fmtid="{D5CDD505-2E9C-101B-9397-08002B2CF9AE}" pid="5" name="MSIP_Label_112bfb09-0f6a-4518-a647-7fa9d6d66816_Name">
    <vt:lpwstr>Confidential</vt:lpwstr>
  </property>
  <property fmtid="{D5CDD505-2E9C-101B-9397-08002B2CF9AE}" pid="6" name="MSIP_Label_112bfb09-0f6a-4518-a647-7fa9d6d66816_SiteId">
    <vt:lpwstr>0622322b-70eb-4067-8631-3f9eab57e22d</vt:lpwstr>
  </property>
  <property fmtid="{D5CDD505-2E9C-101B-9397-08002B2CF9AE}" pid="7" name="MSIP_Label_112bfb09-0f6a-4518-a647-7fa9d6d66816_ActionId">
    <vt:lpwstr>166074a2-6b30-4976-8a66-ecc2c002c2f7</vt:lpwstr>
  </property>
  <property fmtid="{D5CDD505-2E9C-101B-9397-08002B2CF9AE}" pid="8" name="MSIP_Label_112bfb09-0f6a-4518-a647-7fa9d6d66816_ContentBits">
    <vt:lpwstr>0</vt:lpwstr>
  </property>
  <property fmtid="{D5CDD505-2E9C-101B-9397-08002B2CF9AE}" pid="9" name="ContentTypeId">
    <vt:lpwstr>0x010100EAD8AFBFFD30C146935A831673242DED</vt:lpwstr>
  </property>
  <property fmtid="{D5CDD505-2E9C-101B-9397-08002B2CF9AE}" pid="10" name="MediaServiceImageTags">
    <vt:lpwstr/>
  </property>
</Properties>
</file>